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38"/>
  </p:notesMasterIdLst>
  <p:handoutMasterIdLst>
    <p:handoutMasterId r:id="rId39"/>
  </p:handoutMasterIdLst>
  <p:sldIdLst>
    <p:sldId id="257" r:id="rId2"/>
    <p:sldId id="291" r:id="rId3"/>
    <p:sldId id="292" r:id="rId4"/>
    <p:sldId id="293" r:id="rId5"/>
    <p:sldId id="258" r:id="rId6"/>
    <p:sldId id="259" r:id="rId7"/>
    <p:sldId id="260" r:id="rId8"/>
    <p:sldId id="277" r:id="rId9"/>
    <p:sldId id="278" r:id="rId10"/>
    <p:sldId id="261" r:id="rId11"/>
    <p:sldId id="262" r:id="rId12"/>
    <p:sldId id="263" r:id="rId13"/>
    <p:sldId id="265" r:id="rId14"/>
    <p:sldId id="264" r:id="rId15"/>
    <p:sldId id="289" r:id="rId16"/>
    <p:sldId id="266" r:id="rId17"/>
    <p:sldId id="267" r:id="rId18"/>
    <p:sldId id="268" r:id="rId19"/>
    <p:sldId id="269" r:id="rId20"/>
    <p:sldId id="281" r:id="rId21"/>
    <p:sldId id="282" r:id="rId22"/>
    <p:sldId id="283" r:id="rId23"/>
    <p:sldId id="284" r:id="rId24"/>
    <p:sldId id="285" r:id="rId25"/>
    <p:sldId id="286" r:id="rId26"/>
    <p:sldId id="287" r:id="rId27"/>
    <p:sldId id="288" r:id="rId28"/>
    <p:sldId id="279" r:id="rId29"/>
    <p:sldId id="280" r:id="rId30"/>
    <p:sldId id="270" r:id="rId31"/>
    <p:sldId id="271" r:id="rId32"/>
    <p:sldId id="272" r:id="rId33"/>
    <p:sldId id="273" r:id="rId34"/>
    <p:sldId id="274" r:id="rId35"/>
    <p:sldId id="275" r:id="rId36"/>
    <p:sldId id="276" r:id="rId37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6600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44" autoAdjust="0"/>
    <p:restoredTop sz="94836" autoAdjust="0"/>
  </p:normalViewPr>
  <p:slideViewPr>
    <p:cSldViewPr>
      <p:cViewPr varScale="1">
        <p:scale>
          <a:sx n="88" d="100"/>
          <a:sy n="88" d="100"/>
        </p:scale>
        <p:origin x="1158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5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7FA1E18E-B0F0-46A0-928A-ED702AEDDAE0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/>
            </a:lvl1pPr>
          </a:lstStyle>
          <a:p>
            <a:fld id="{DB769B38-D8D0-425A-8C5C-D58AB629D575}" type="slidenum">
              <a:rPr lang="ar-SA" altLang="fa-IR"/>
              <a:pPr/>
              <a:t>‹#›</a:t>
            </a:fld>
            <a:endParaRPr lang="en-US" alt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rtl="1" eaLnBrk="0" hangingPunct="0"/>
            <a:fld id="{CCD89239-16F3-4F6E-971B-07FFA927CB5D}" type="slidenum">
              <a:rPr lang="ar-SA" altLang="fa-IR" b="1">
                <a:solidFill>
                  <a:srgbClr val="000000"/>
                </a:solidFill>
                <a:cs typeface="Titr" pitchFamily="10" charset="0"/>
              </a:rPr>
              <a:pPr algn="r" rtl="1" eaLnBrk="0" hangingPunct="0"/>
              <a:t>2</a:t>
            </a:fld>
            <a:endParaRPr lang="en-US" altLang="fa-IR" b="1">
              <a:solidFill>
                <a:srgbClr val="000000"/>
              </a:solidFill>
              <a:cs typeface="Titr" pitchFamily="10" charset="0"/>
            </a:endParaRPr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fa-IR" altLang="fa-IR" smtClean="0">
              <a:cs typeface="Times New Roman (Arabic)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02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11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349194" name="Rectangle 10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73250"/>
            <a:ext cx="7772400" cy="155575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9195" name="Rectangle 1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F15ED-04B8-4BD0-AAB8-9CFE78C1EF59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15" name="Rectangle 14"/>
          <p:cNvSpPr/>
          <p:nvPr userDrawn="1"/>
        </p:nvSpPr>
        <p:spPr>
          <a:xfrm>
            <a:off x="-200949" y="-1428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0601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A1C983B-5CF5-4179-A3ED-AF2699DCC0BE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29379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292ACE-ACD9-4D23-BF66-36D4C3A1E9E5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951154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63B59C-E4F7-4C9E-86AC-A0685EC057F9}" type="slidenum">
              <a:rPr lang="fa-IR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3253422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8866D0-5F6E-4488-AA8C-1C6EA3841CAB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524851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C78F84-BDE7-400C-B6E4-0D6D3DC3B9E9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712902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6F969-5C15-4A78-B11D-F774622ADF29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873667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64CDB8D-8F92-4861-85F7-A4FA38655246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647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CE79912-914A-4F34-8509-6351FFD44EF0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21113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B5093-7C55-4F15-82C5-78648CB66A3B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1872671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9BB7D5C-1C15-41F4-9AE0-184F99F2A4D2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692381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721AA6-C288-4072-8F06-4D262F6FC6CB}" type="slidenum">
              <a:rPr lang="ar-SA" altLang="fa-IR"/>
              <a:pPr/>
              <a:t>‹#›</a:t>
            </a:fld>
            <a:endParaRPr lang="en-US" altLang="fa-IR"/>
          </a:p>
        </p:txBody>
      </p:sp>
    </p:spTree>
    <p:extLst>
      <p:ext uri="{BB962C8B-B14F-4D97-AF65-F5344CB8AC3E}">
        <p14:creationId xmlns:p14="http://schemas.microsoft.com/office/powerpoint/2010/main" val="235917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3902075"/>
            <a:ext cx="3400425" cy="2949575"/>
            <a:chOff x="0" y="2458"/>
            <a:chExt cx="2142" cy="1858"/>
          </a:xfrm>
        </p:grpSpPr>
        <p:sp>
          <p:nvSpPr>
            <p:cNvPr id="34816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816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816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816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8167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8168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48169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sp>
        <p:nvSpPr>
          <p:cNvPr id="348170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817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4817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7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0">
              <a:defRPr sz="1000" smtClean="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7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0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C77DC425-4282-48FF-A627-0387628383AC}" type="slidenum">
              <a:rPr lang="ar-SA" altLang="fa-IR"/>
              <a:pPr/>
              <a:t>‹#›</a:t>
            </a:fld>
            <a:endParaRPr lang="en-US" altLang="fa-IR"/>
          </a:p>
        </p:txBody>
      </p:sp>
      <p:sp>
        <p:nvSpPr>
          <p:cNvPr id="15" name="Rectangle 14"/>
          <p:cNvSpPr/>
          <p:nvPr userDrawn="1"/>
        </p:nvSpPr>
        <p:spPr>
          <a:xfrm>
            <a:off x="-200949" y="-14288"/>
            <a:ext cx="53578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spcBef>
                <a:spcPct val="0"/>
              </a:spcBef>
              <a:buFontTx/>
              <a:buNone/>
            </a:pPr>
            <a:r>
              <a:rPr lang="en-US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2400" b="1" dirty="0" err="1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en-US" altLang="fa-IR" sz="2400" b="1" baseline="0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</a:t>
            </a:r>
            <a:r>
              <a:rPr lang="fa-IR" altLang="fa-IR" sz="2400" b="1" dirty="0" smtClean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 کانال تلگرامی بانک پاور پوینت</a:t>
            </a:r>
            <a:endParaRPr lang="en-US" altLang="fa-IR" sz="2400" b="1" dirty="0">
              <a:solidFill>
                <a:srgbClr val="FF0000"/>
              </a:solidFill>
              <a:latin typeface="Tahoma" panose="020B0604030504040204" pitchFamily="34" charset="0"/>
              <a:cs typeface="B Titr" panose="00000700000000000000" pitchFamily="2" charset="-78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9" r:id="rId12"/>
  </p:sldLayoutIdLst>
  <p:timing>
    <p:tnLst>
      <p:par>
        <p:cTn id="1" dur="indefinite" restart="never" nodeType="tmRoot"/>
      </p:par>
    </p:tnLst>
  </p:timing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anose="05000000000000000000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anose="05000000000000000000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elegram.me/joinchat/CrBIZT1leC0x3lRhxgL_5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9.jpeg"/><Relationship Id="rId5" Type="http://schemas.openxmlformats.org/officeDocument/2006/relationships/image" Target="../media/image5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2875" y="2233613"/>
            <a:ext cx="8893175" cy="1555750"/>
          </a:xfrm>
        </p:spPr>
        <p:txBody>
          <a:bodyPr/>
          <a:lstStyle/>
          <a:p>
            <a:pPr eaLnBrk="1" hangingPunct="1"/>
            <a:r>
              <a:rPr lang="fa-IR" altLang="fa-IR" sz="7200" smtClean="0">
                <a:solidFill>
                  <a:schemeClr val="folHlink"/>
                </a:solidFill>
                <a:effectLst/>
                <a:cs typeface="2  Kaj" pitchFamily="2" charset="0"/>
              </a:rPr>
              <a:t>به نام يگانه معمار هستي</a:t>
            </a:r>
            <a:endParaRPr lang="en-US" altLang="fa-IR" sz="7200" smtClean="0">
              <a:solidFill>
                <a:schemeClr val="folHlink"/>
              </a:solidFill>
              <a:effectLst/>
              <a:cs typeface="2  Ka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0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2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455" name="Picture 7" descr="2006082124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202113"/>
            <a:ext cx="2808287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6" name="Picture 8" descr="Image(308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02113"/>
            <a:ext cx="28082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7" name="Picture 9" descr="2006082123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808288" cy="210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0458" name="Picture 10" descr="20060917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91564">
            <a:off x="2232025" y="1497013"/>
            <a:ext cx="5832475" cy="242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0460" name="Text Box 12"/>
          <p:cNvSpPr txBox="1">
            <a:spLocks noChangeArrowheads="1"/>
          </p:cNvSpPr>
          <p:nvPr/>
        </p:nvSpPr>
        <p:spPr bwMode="auto">
          <a:xfrm>
            <a:off x="104775" y="96838"/>
            <a:ext cx="890270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800">
                <a:solidFill>
                  <a:schemeClr val="folHlink"/>
                </a:solidFill>
                <a:latin typeface="Arial" charset="0"/>
                <a:cs typeface="B Jadid" pitchFamily="2" charset="-78"/>
                <a:sym typeface="Webdings" pitchFamily="18" charset="2"/>
              </a:rPr>
              <a:t></a:t>
            </a:r>
            <a:r>
              <a:rPr lang="fa-IR" sz="3800">
                <a:solidFill>
                  <a:schemeClr val="folHlink"/>
                </a:solidFill>
                <a:latin typeface="Arial" charset="0"/>
                <a:cs typeface="B Jadid" pitchFamily="2" charset="-78"/>
                <a:sym typeface="Webdings" pitchFamily="18" charset="2"/>
              </a:rPr>
              <a:t> </a:t>
            </a:r>
            <a:r>
              <a:rPr lang="fa-IR" sz="38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شناخت عناصر طبیعی سایت( پارک پیاده رو):</a:t>
            </a:r>
            <a:endParaRPr lang="en-US" sz="38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sp>
        <p:nvSpPr>
          <p:cNvPr id="360463" name="Text Box 15"/>
          <p:cNvSpPr txBox="1">
            <a:spLocks noChangeArrowheads="1"/>
          </p:cNvSpPr>
          <p:nvPr/>
        </p:nvSpPr>
        <p:spPr bwMode="auto">
          <a:xfrm>
            <a:off x="204788" y="2405063"/>
            <a:ext cx="15589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  <a:sym typeface="Wingdings" pitchFamily="2" charset="2"/>
              </a:rPr>
              <a:t></a:t>
            </a:r>
            <a:r>
              <a:rPr lang="fa-IR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</a:rPr>
              <a:t>ضلع غربی</a:t>
            </a:r>
            <a:endParaRPr lang="en-US" sz="280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2  Homa" pitchFamily="2" charset="-78"/>
            </a:endParaRPr>
          </a:p>
        </p:txBody>
      </p:sp>
      <p:sp>
        <p:nvSpPr>
          <p:cNvPr id="360464" name="Text Box 16"/>
          <p:cNvSpPr txBox="1">
            <a:spLocks noChangeArrowheads="1"/>
          </p:cNvSpPr>
          <p:nvPr/>
        </p:nvSpPr>
        <p:spPr bwMode="auto">
          <a:xfrm>
            <a:off x="3649663" y="4652963"/>
            <a:ext cx="2238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  <a:sym typeface="Wingdings" pitchFamily="2" charset="2"/>
              </a:rPr>
              <a:t></a:t>
            </a:r>
            <a:r>
              <a:rPr lang="fa-IR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</a:rPr>
              <a:t>رودخانه بابلرود</a:t>
            </a:r>
            <a:endParaRPr lang="en-US" sz="280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2  Homa" pitchFamily="2" charset="-78"/>
            </a:endParaRPr>
          </a:p>
        </p:txBody>
      </p:sp>
      <p:sp>
        <p:nvSpPr>
          <p:cNvPr id="360465" name="Text Box 17"/>
          <p:cNvSpPr txBox="1">
            <a:spLocks noChangeArrowheads="1"/>
          </p:cNvSpPr>
          <p:nvPr/>
        </p:nvSpPr>
        <p:spPr bwMode="auto">
          <a:xfrm>
            <a:off x="3059113" y="5611813"/>
            <a:ext cx="180181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</a:rPr>
              <a:t>ضلع</a:t>
            </a:r>
            <a:r>
              <a:rPr lang="fa-IR">
                <a:latin typeface="Arial" charset="0"/>
                <a:cs typeface="Arial" charset="0"/>
              </a:rPr>
              <a:t> </a:t>
            </a:r>
            <a:r>
              <a:rPr lang="fa-IR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</a:rPr>
              <a:t>شرقی</a:t>
            </a:r>
            <a:r>
              <a:rPr lang="en-US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  <a:sym typeface="Wingdings" pitchFamily="2" charset="2"/>
              </a:rPr>
              <a:t></a:t>
            </a:r>
            <a:endParaRPr lang="en-US" sz="280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2  Homa" pitchFamily="2" charset="-78"/>
              <a:sym typeface="Wingdings 2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0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04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04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0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04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604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60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60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460" grpId="0"/>
      <p:bldP spid="360463" grpId="0"/>
      <p:bldP spid="360464" grpId="0"/>
      <p:bldP spid="36046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79388" y="333375"/>
            <a:ext cx="8632825" cy="6335713"/>
          </a:xfrm>
        </p:spPr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0243" name="Picture 8" descr="20060917100"/>
          <p:cNvPicPr>
            <a:picLocks noChangeAspect="1" noChangeArrowheads="1"/>
          </p:cNvPicPr>
          <p:nvPr/>
        </p:nvPicPr>
        <p:blipFill>
          <a:blip r:embed="rId2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565525" y="44450"/>
            <a:ext cx="5543550" cy="1266825"/>
          </a:xfrm>
          <a:effectLst>
            <a:outerShdw dist="53882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mtClean="0">
                <a:solidFill>
                  <a:schemeClr val="folHlink"/>
                </a:solidFill>
                <a:effectLst/>
                <a:sym typeface="Webdings" pitchFamily="18" charset="2"/>
              </a:rPr>
              <a:t></a:t>
            </a:r>
            <a:r>
              <a:rPr lang="fa-IR" smtClean="0">
                <a:effectLst/>
              </a:rPr>
              <a:t> </a:t>
            </a:r>
            <a:r>
              <a:rPr lang="fa-IR" sz="3800" smtClean="0">
                <a:solidFill>
                  <a:schemeClr val="folHlink"/>
                </a:solidFill>
                <a:effectLst/>
                <a:cs typeface="B Jadid" pitchFamily="2" charset="-78"/>
              </a:rPr>
              <a:t>شناخت عناصر مصنوع:</a:t>
            </a:r>
            <a:br>
              <a:rPr lang="fa-IR" sz="3800" smtClean="0">
                <a:solidFill>
                  <a:schemeClr val="folHlink"/>
                </a:solidFill>
                <a:effectLst/>
                <a:cs typeface="B Jadid" pitchFamily="2" charset="-78"/>
              </a:rPr>
            </a:br>
            <a:endParaRPr lang="en-US" sz="3800" smtClean="0">
              <a:solidFill>
                <a:schemeClr val="folHlink"/>
              </a:solidFill>
              <a:effectLst/>
              <a:cs typeface="B Jadid" pitchFamily="2" charset="-78"/>
            </a:endParaRPr>
          </a:p>
        </p:txBody>
      </p:sp>
      <p:pic>
        <p:nvPicPr>
          <p:cNvPr id="364550" name="Picture 6" descr="20060821239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4063" y="736600"/>
            <a:ext cx="3240087" cy="431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51" name="Picture 7" descr="20060821237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3341688"/>
            <a:ext cx="2646363" cy="352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52" name="Picture 8" descr="253533511_76cf15506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2950"/>
            <a:ext cx="439102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4553" name="Picture 9" descr="2006091710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425" y="4527550"/>
            <a:ext cx="5256213" cy="218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4554" name="Text Box 10"/>
          <p:cNvSpPr txBox="1">
            <a:spLocks noChangeArrowheads="1"/>
          </p:cNvSpPr>
          <p:nvPr/>
        </p:nvSpPr>
        <p:spPr bwMode="auto">
          <a:xfrm>
            <a:off x="6792913" y="858838"/>
            <a:ext cx="14509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2  Homa" pitchFamily="2" charset="-78"/>
              </a:rPr>
              <a:t>برج ساعت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2  Homa" pitchFamily="2" charset="-78"/>
            </a:endParaRPr>
          </a:p>
        </p:txBody>
      </p:sp>
      <p:sp>
        <p:nvSpPr>
          <p:cNvPr id="364555" name="Text Box 11"/>
          <p:cNvSpPr txBox="1">
            <a:spLocks noChangeArrowheads="1"/>
          </p:cNvSpPr>
          <p:nvPr/>
        </p:nvSpPr>
        <p:spPr bwMode="auto">
          <a:xfrm>
            <a:off x="1433513" y="965200"/>
            <a:ext cx="2274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2  Homa" pitchFamily="2" charset="-78"/>
              </a:rPr>
              <a:t>پل قدیمی معلق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2  Homa" pitchFamily="2" charset="-78"/>
            </a:endParaRPr>
          </a:p>
        </p:txBody>
      </p:sp>
      <p:sp>
        <p:nvSpPr>
          <p:cNvPr id="364556" name="Text Box 12"/>
          <p:cNvSpPr txBox="1">
            <a:spLocks noChangeArrowheads="1"/>
          </p:cNvSpPr>
          <p:nvPr/>
        </p:nvSpPr>
        <p:spPr bwMode="auto">
          <a:xfrm>
            <a:off x="1347788" y="5949950"/>
            <a:ext cx="1136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  <a:cs typeface="2  Homa" pitchFamily="2" charset="-78"/>
              </a:rPr>
              <a:t>پل بتنی</a:t>
            </a:r>
            <a:endParaRPr lang="en-US" sz="280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  <a:cs typeface="2 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4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64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4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64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645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64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4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64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4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64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4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64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4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8" grpId="0"/>
      <p:bldP spid="364554" grpId="0"/>
      <p:bldP spid="364555" grpId="0"/>
      <p:bldP spid="3645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6" name="Text Box 6"/>
          <p:cNvSpPr txBox="1">
            <a:spLocks noChangeArrowheads="1"/>
          </p:cNvSpPr>
          <p:nvPr/>
        </p:nvSpPr>
        <p:spPr bwMode="auto">
          <a:xfrm>
            <a:off x="100013" y="1301750"/>
            <a:ext cx="896461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buFontTx/>
              <a:buAutoNum type="arabicParenR"/>
              <a:defRPr/>
            </a:pPr>
            <a:r>
              <a:rPr lang="fa-IR" sz="4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B Mitra" pitchFamily="2" charset="-78"/>
              </a:rPr>
              <a:t> افزایش رغبت ساکنین بومی جهت استفاده از سایت</a:t>
            </a:r>
          </a:p>
          <a:p>
            <a:pPr marL="342900" indent="-342900">
              <a:defRPr/>
            </a:pPr>
            <a:endParaRPr lang="fa-IR" sz="280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B Mitra" pitchFamily="2" charset="-78"/>
            </a:endParaRPr>
          </a:p>
          <a:p>
            <a:pPr marL="342900" indent="-342900">
              <a:defRPr/>
            </a:pPr>
            <a:r>
              <a:rPr lang="fa-IR" sz="4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B Mitra" pitchFamily="2" charset="-78"/>
              </a:rPr>
              <a:t> 2) افزایش حضور مسافرین و بالا بردن سطح رضایتمندی آنان</a:t>
            </a:r>
          </a:p>
          <a:p>
            <a:pPr marL="342900" indent="-342900">
              <a:defRPr/>
            </a:pPr>
            <a:endParaRPr lang="fa-IR" sz="2800">
              <a:effectLst>
                <a:outerShdw blurRad="38100" dist="38100" dir="2700000" algn="tl">
                  <a:srgbClr val="010199"/>
                </a:outerShdw>
              </a:effectLst>
              <a:latin typeface="Arial" charset="0"/>
              <a:cs typeface="B Mitra" pitchFamily="2" charset="-78"/>
            </a:endParaRPr>
          </a:p>
          <a:p>
            <a:pPr marL="342900" indent="-342900">
              <a:defRPr/>
            </a:pPr>
            <a:r>
              <a:rPr lang="fa-IR" sz="40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B Mitra" pitchFamily="2" charset="-78"/>
              </a:rPr>
              <a:t> 3) حفظ وارتقا مناظر طبیعی</a:t>
            </a:r>
          </a:p>
        </p:txBody>
      </p:sp>
      <p:sp>
        <p:nvSpPr>
          <p:cNvPr id="368647" name="Rectangle 7"/>
          <p:cNvSpPr>
            <a:spLocks noGrp="1" noChangeArrowheads="1"/>
          </p:cNvSpPr>
          <p:nvPr>
            <p:ph type="ctrTitle"/>
          </p:nvPr>
        </p:nvSpPr>
        <p:spPr>
          <a:xfrm>
            <a:off x="2700338" y="44450"/>
            <a:ext cx="6408737" cy="97948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400" smtClean="0">
                <a:solidFill>
                  <a:schemeClr val="folHlink"/>
                </a:solidFill>
                <a:effectLst/>
                <a:sym typeface="Webdings" pitchFamily="18" charset="2"/>
              </a:rPr>
              <a:t></a:t>
            </a:r>
            <a:r>
              <a:rPr lang="fa-IR" sz="4400" smtClean="0"/>
              <a:t> </a:t>
            </a:r>
            <a:r>
              <a:rPr lang="fa-IR" sz="3400" smtClean="0">
                <a:solidFill>
                  <a:schemeClr val="folHlink"/>
                </a:solidFill>
                <a:effectLst/>
                <a:cs typeface="B Jadid" pitchFamily="2" charset="-78"/>
              </a:rPr>
              <a:t>تعیین چشم انداز و واهداف کلی:</a:t>
            </a:r>
            <a:endParaRPr lang="en-US" sz="3400" smtClean="0">
              <a:solidFill>
                <a:schemeClr val="folHlink"/>
              </a:solidFill>
              <a:effectLst/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68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6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686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686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66598" name="Picture 6" descr="راهها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13" y="0"/>
            <a:ext cx="4408487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9" name="Picture 7" descr="همسایگ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72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6600" name="Text Box 8"/>
          <p:cNvSpPr txBox="1">
            <a:spLocks noChangeArrowheads="1"/>
          </p:cNvSpPr>
          <p:nvPr/>
        </p:nvSpPr>
        <p:spPr bwMode="auto">
          <a:xfrm>
            <a:off x="830263" y="1228725"/>
            <a:ext cx="35623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2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  <a:sym typeface="Wingdings 3" pitchFamily="18" charset="2"/>
              </a:rPr>
              <a:t></a:t>
            </a:r>
            <a:r>
              <a:rPr lang="fa-IR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</a:rPr>
              <a:t>شبکه راهها  یا دسترسی ها</a:t>
            </a:r>
            <a:r>
              <a:rPr lang="fa-IR">
                <a:latin typeface="Arial" charset="0"/>
                <a:cs typeface="Arial" charset="0"/>
              </a:rPr>
              <a:t>    </a:t>
            </a:r>
          </a:p>
        </p:txBody>
      </p:sp>
      <p:sp>
        <p:nvSpPr>
          <p:cNvPr id="366601" name="Text Box 9"/>
          <p:cNvSpPr txBox="1">
            <a:spLocks noChangeArrowheads="1"/>
          </p:cNvSpPr>
          <p:nvPr/>
        </p:nvSpPr>
        <p:spPr bwMode="auto">
          <a:xfrm>
            <a:off x="4886325" y="5876925"/>
            <a:ext cx="414972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</a:rPr>
              <a:t>محدوده طراحی یا همسایگی ها</a:t>
            </a:r>
            <a:r>
              <a:rPr lang="en-US" sz="3600">
                <a:effectLst>
                  <a:outerShdw blurRad="38100" dist="38100" dir="2700000" algn="tl">
                    <a:srgbClr val="010199"/>
                  </a:outerShdw>
                </a:effectLst>
                <a:latin typeface="Arial" charset="0"/>
                <a:cs typeface="2  Homa" pitchFamily="2" charset="-78"/>
                <a:sym typeface="Wingdings 3" pitchFamily="18" charset="2"/>
              </a:rPr>
              <a:t></a:t>
            </a:r>
          </a:p>
          <a:p>
            <a:pPr>
              <a:defRPr/>
            </a:pPr>
            <a:endParaRPr lang="en-US">
              <a:latin typeface="Arial" charset="0"/>
              <a:cs typeface="2  Homa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66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66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66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66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600" grpId="0"/>
      <p:bldP spid="36660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2888" y="2060575"/>
            <a:ext cx="8748712" cy="1079500"/>
          </a:xfrm>
          <a:effectLst>
            <a:outerShdw dist="38100" dir="5400000" algn="ctr" rotWithShape="0">
              <a:schemeClr val="hlink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a-IR" sz="3600" smtClean="0">
                <a:solidFill>
                  <a:srgbClr val="FF6600"/>
                </a:solidFill>
                <a:effectLst/>
                <a:cs typeface="2  Farnaz" pitchFamily="2" charset="-78"/>
              </a:rPr>
              <a:t>بررسي جدول امكانات و محدوديتها</a:t>
            </a:r>
            <a:r>
              <a:rPr lang="fa-IR" smtClean="0">
                <a:solidFill>
                  <a:srgbClr val="FF6600"/>
                </a:solidFill>
                <a:effectLst/>
                <a:cs typeface="2  Farnaz" pitchFamily="2" charset="-78"/>
              </a:rPr>
              <a:t>    	</a:t>
            </a:r>
            <a:r>
              <a:rPr lang="en-US" smtClean="0">
                <a:solidFill>
                  <a:srgbClr val="FF6600"/>
                </a:solidFill>
                <a:effectLst/>
                <a:latin typeface="Arial Black" pitchFamily="34" charset="0"/>
                <a:cs typeface="2  Farnaz" pitchFamily="2" charset="-78"/>
              </a:rPr>
              <a:t>Swot</a:t>
            </a:r>
            <a:r>
              <a:rPr lang="en-US" smtClean="0">
                <a:solidFill>
                  <a:srgbClr val="FF6600"/>
                </a:solidFill>
                <a:cs typeface="2  Farnaz" pitchFamily="2" charset="-78"/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9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6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0809" name="Group 121"/>
          <p:cNvGraphicFramePr>
            <a:graphicFrameLocks noGrp="1"/>
          </p:cNvGraphicFramePr>
          <p:nvPr/>
        </p:nvGraphicFramePr>
        <p:xfrm>
          <a:off x="250825" y="823913"/>
          <a:ext cx="8688388" cy="6950075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0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4" marB="4572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3186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امکان رویت کل مجموعه از روی دو خیابان اصلی مشرف به سایت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2-وجود دید مناسب در دو جهت پیاده رو به سمت رودخانه بابلرود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3-وجود کریدرهای سبز بصری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حاشیه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ضلع غربی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اغتشاش بصری بوجود آمده با حضور قارچ گونه و بدون هماهنگی با محیط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خانه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2-از بین رفتن کامل دید در قسمتی از سایت ضلع شرقی رودخانه با حضور یک عصر مصنوع بتنی</a:t>
                      </a: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</a:t>
                      </a: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وجود برج ساعت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عنوان نشانه جدید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بصری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 2- استفاده از مصالح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جدید بومی و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کارگیری فرمهای بصری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منبعث از محیط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طبیعی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افزایش ساخت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 سازها بدون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هماهنگی با محیط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طبیعی در داخل 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موجب کاهش دید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بصری به رودخانه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منظر طبیعی می شود.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  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0759" name="Picture 71" descr="Image(29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2609850"/>
            <a:ext cx="1727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80" name="Rectangle 81"/>
          <p:cNvSpPr>
            <a:spLocks noChangeArrowheads="1"/>
          </p:cNvSpPr>
          <p:nvPr/>
        </p:nvSpPr>
        <p:spPr bwMode="auto">
          <a:xfrm>
            <a:off x="8172450" y="188913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fa-IR" altLang="fa-IR" b="1"/>
          </a:p>
        </p:txBody>
      </p:sp>
      <p:sp>
        <p:nvSpPr>
          <p:cNvPr id="370771" name="Text Box 83"/>
          <p:cNvSpPr txBox="1">
            <a:spLocks noChangeArrowheads="1"/>
          </p:cNvSpPr>
          <p:nvPr/>
        </p:nvSpPr>
        <p:spPr bwMode="auto">
          <a:xfrm>
            <a:off x="3348038" y="95250"/>
            <a:ext cx="5662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folHlink"/>
                </a:solidFill>
                <a:latin typeface="Arial" charset="0"/>
                <a:cs typeface="Arial" charset="0"/>
                <a:sym typeface="Webdings" pitchFamily="18" charset="2"/>
              </a:rPr>
              <a:t></a:t>
            </a:r>
            <a:r>
              <a:rPr lang="fa-IR">
                <a:latin typeface="Arial" charset="0"/>
                <a:cs typeface="Arial" charset="0"/>
              </a:rPr>
              <a:t> 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بررسی خصوصیات بصری:</a:t>
            </a:r>
            <a:endParaRPr lang="en-US" sz="3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sp>
        <p:nvSpPr>
          <p:cNvPr id="15382" name="Text Box 85"/>
          <p:cNvSpPr txBox="1">
            <a:spLocks noChangeArrowheads="1"/>
          </p:cNvSpPr>
          <p:nvPr/>
        </p:nvSpPr>
        <p:spPr bwMode="auto">
          <a:xfrm>
            <a:off x="3635375" y="352425"/>
            <a:ext cx="4629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  <p:pic>
        <p:nvPicPr>
          <p:cNvPr id="370786" name="Picture 98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263" y="5243513"/>
            <a:ext cx="11811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796" name="Picture 108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8213" y="5429250"/>
            <a:ext cx="1768475" cy="132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797" name="Picture 109" descr="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643188"/>
            <a:ext cx="1628775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04" name="Picture 116" descr="20060821239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2714625"/>
            <a:ext cx="1873250" cy="249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0810" name="Picture 122" descr="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4064000"/>
            <a:ext cx="2087563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0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70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70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7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827" name="Group 91"/>
          <p:cNvGraphicFramePr>
            <a:graphicFrameLocks noGrp="1"/>
          </p:cNvGraphicFramePr>
          <p:nvPr/>
        </p:nvGraphicFramePr>
        <p:xfrm>
          <a:off x="250825" y="115888"/>
          <a:ext cx="8688388" cy="8839200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106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3035" marB="530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3035" marB="530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3035" marB="530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3035" marB="5303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38134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4-ایجاد تنوع بصری با توجه به حرکت قایق ها و حضور ماهیگیران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5-وجود خط آسمان بسیار ملایم طبیعی در ضلع غربی و همچنین خط آسمان باز در دو ضلع شمالی و جنوبی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3035" marB="5303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استفاده از مصالح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جدید در ساخت آلاچیق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های داخل 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4- عدم توجه به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ساخت بدنه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متناسب با محیط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خیابان های ضلع شرقی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 غربی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اغتشاش بصری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ایجاد شده درایام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تعطیل به واسطه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حضور مسافرین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 اسکان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آنان بر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پیاده رو</a:t>
                      </a:r>
                      <a:r>
                        <a:rPr kumimoji="0" lang="en-US" sz="3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53035" marB="530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بوجود آوردن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فضاهای جدید و عناصر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شاخص جهت تعریف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بصری محیط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استفاده از امکان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کاشت درختان در ضلع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شرقی برای بوجود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آوردن کریدورهای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بصری همسان با ضلع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غربی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تفکیک عرصه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مختلف مجموعه از هم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 همینطور از خیابان با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استفاده از کاشت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درختان و یا بوته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سبز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3035" marB="530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عدم لایه روبی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موقع و درست باعث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از بین رفتن کیفیات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بصری رودخانه خواهد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شد و منظر نا مناسب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را بوجود می آورد.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3- ریختن زباله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صنعتی به داخل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رودخانه</a:t>
                      </a:r>
                      <a:endParaRPr kumimoji="0" lang="en-US" sz="2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3035" marB="5303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2782" name="Picture 46" descr="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2714625"/>
            <a:ext cx="2016125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2803" name="Picture 67" descr="5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175" y="4941888"/>
            <a:ext cx="1997075" cy="1500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2818" name="Picture 82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163" y="5099050"/>
            <a:ext cx="124301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2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2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2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4848" name="Group 64"/>
          <p:cNvGraphicFramePr>
            <a:graphicFrameLocks noGrp="1"/>
          </p:cNvGraphicFramePr>
          <p:nvPr/>
        </p:nvGraphicFramePr>
        <p:xfrm>
          <a:off x="250825" y="115888"/>
          <a:ext cx="8688388" cy="7620000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150" marB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150" marB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150" marB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150" marB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72300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5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6-وجود پل معلق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عنوان نشانه بصری </a:t>
                      </a:r>
                    </a:p>
                  </a:txBody>
                  <a:tcPr marT="57150" marB="5715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6- ریختن وانباشته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شدن زباله ها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قسمتهایی از کناره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رودخانه باعث بوجود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آمدن دید نامناسب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بصری شده است .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7- عدم وجود توازن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کیفیات بصری موجود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در دو ضلع رودخانه 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57150" marB="571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6- توجه به نورپردازی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شب جهت تعریف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بصری مجموعه در شب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7-نور پردازی و تعریف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فضایی به وسیله ی آن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باعث تفکیک بصری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از کل و حوزه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های مربوط به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شب می شود</a:t>
                      </a: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. 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57150" marB="5715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150" marB="5715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4811" name="Picture 27" descr="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450" y="981075"/>
            <a:ext cx="18891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12" name="Picture 28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913" y="3716338"/>
            <a:ext cx="1871662" cy="140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4843" name="Picture 59" descr="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714750"/>
            <a:ext cx="2078037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4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4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74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74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5849" name="Group 41"/>
          <p:cNvGraphicFramePr>
            <a:graphicFrameLocks noGrp="1"/>
          </p:cNvGraphicFramePr>
          <p:nvPr/>
        </p:nvGraphicFramePr>
        <p:xfrm>
          <a:off x="250825" y="115888"/>
          <a:ext cx="8688388" cy="2560637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822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4241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7-وجود کیفیات بصری گوناگون با بازی نور و سایه در روز در ضلع غربی  به واسطه ی حضور درختان</a:t>
                      </a: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45726" marB="4572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8- وجود اغتشاش در خط آسمان ضلع شرقی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726" marB="4572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1223628" y="3391699"/>
            <a:ext cx="6696744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anose="02020603050405020304" pitchFamily="18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anose="02020603050405020304" pitchFamily="18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anose="02020603050405020304" pitchFamily="18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anose="02020603050405020304" pitchFamily="18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Times New Roman (Arabic)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fa-IR" altLang="fa-IR" sz="4050" b="1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کانال تلگرامی بانک پاور پوینت</a:t>
            </a:r>
            <a:br>
              <a:rPr lang="fa-IR" altLang="fa-IR" sz="4050" b="1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</a:br>
            <a:r>
              <a:rPr lang="fa-IR" altLang="fa-IR" sz="2100" b="1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/>
            </a:r>
            <a:br>
              <a:rPr lang="fa-IR" altLang="fa-IR" sz="2100" b="1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</a:br>
            <a:r>
              <a:rPr lang="en-US" altLang="fa-IR" sz="4050" b="1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@</a:t>
            </a:r>
            <a:r>
              <a:rPr lang="en-US" altLang="fa-IR" sz="4050" b="1" dirty="0" err="1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>PptBank</a:t>
            </a:r>
            <a:r>
              <a:rPr lang="fa-IR" altLang="fa-IR" sz="4050" b="1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  <a:t/>
            </a:r>
            <a:br>
              <a:rPr lang="fa-IR" altLang="fa-IR" sz="4050" b="1" dirty="0">
                <a:solidFill>
                  <a:srgbClr val="FF0000"/>
                </a:solidFill>
                <a:latin typeface="Tahoma" panose="020B0604030504040204" pitchFamily="34" charset="0"/>
                <a:cs typeface="B Titr" panose="00000700000000000000" pitchFamily="2" charset="-78"/>
              </a:rPr>
            </a:br>
            <a:r>
              <a:rPr lang="en-US" altLang="fa-IR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  <a:t/>
            </a:r>
            <a:br>
              <a:rPr lang="en-US" altLang="fa-IR" sz="1500" b="1" dirty="0">
                <a:solidFill>
                  <a:srgbClr val="000000"/>
                </a:solidFill>
                <a:latin typeface="Tahoma" panose="020B0604030504040204" pitchFamily="34" charset="0"/>
                <a:cs typeface="Times New Roman" panose="02020603050405020304" pitchFamily="18" charset="0"/>
              </a:rPr>
            </a:br>
            <a:r>
              <a:rPr lang="en-US" altLang="fa-IR" sz="1500" b="1" dirty="0">
                <a:solidFill>
                  <a:srgbClr val="FFFF00"/>
                </a:solidFill>
                <a:latin typeface="Tahoma" panose="020B0604030504040204" pitchFamily="34" charset="0"/>
                <a:cs typeface="Times New Roman" panose="02020603050405020304" pitchFamily="18" charset="0"/>
                <a:hlinkClick r:id="rId3"/>
              </a:rPr>
              <a:t>https://telegram.me/joinchat/CrBIZT1leC0x3lRhxgL_5g</a:t>
            </a:r>
            <a:endParaRPr lang="fa-IR" altLang="fa-IR" sz="1500" b="1" dirty="0">
              <a:solidFill>
                <a:srgbClr val="FFFF00"/>
              </a:solidFill>
              <a:latin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loud 1"/>
          <p:cNvSpPr/>
          <p:nvPr/>
        </p:nvSpPr>
        <p:spPr>
          <a:xfrm>
            <a:off x="1385646" y="1974223"/>
            <a:ext cx="6534726" cy="134287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dirty="0">
                <a:latin typeface="Titr"/>
                <a:cs typeface="B Titr" panose="00000700000000000000" pitchFamily="2" charset="-78"/>
              </a:rPr>
              <a:t>جهت پرداخت حق الزحمه تهیه این فایل</a:t>
            </a:r>
          </a:p>
          <a:p>
            <a:pPr algn="ctr"/>
            <a:endParaRPr lang="fa-IR" dirty="0">
              <a:latin typeface="Titr"/>
              <a:cs typeface="B Titr" panose="00000700000000000000" pitchFamily="2" charset="-78"/>
            </a:endParaRPr>
          </a:p>
          <a:p>
            <a:pPr algn="ctr"/>
            <a:r>
              <a:rPr lang="fa-IR" dirty="0">
                <a:latin typeface="Titr"/>
                <a:cs typeface="B Titr" panose="00000700000000000000" pitchFamily="2" charset="-78"/>
              </a:rPr>
              <a:t>لطفا کانال ما را به 5 نفر از دوستانتان معرفی نمایید</a:t>
            </a:r>
          </a:p>
        </p:txBody>
      </p:sp>
      <p:sp>
        <p:nvSpPr>
          <p:cNvPr id="3" name="Smiley Face 2"/>
          <p:cNvSpPr/>
          <p:nvPr/>
        </p:nvSpPr>
        <p:spPr>
          <a:xfrm>
            <a:off x="1998365" y="2535750"/>
            <a:ext cx="261114" cy="186511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75"/>
          </a:p>
        </p:txBody>
      </p:sp>
      <p:sp>
        <p:nvSpPr>
          <p:cNvPr id="4" name="Heart 3"/>
          <p:cNvSpPr/>
          <p:nvPr/>
        </p:nvSpPr>
        <p:spPr>
          <a:xfrm>
            <a:off x="1979713" y="2726923"/>
            <a:ext cx="298417" cy="223813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sz="1175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297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148" name="Text Box 4"/>
          <p:cNvSpPr txBox="1">
            <a:spLocks noChangeArrowheads="1"/>
          </p:cNvSpPr>
          <p:nvPr/>
        </p:nvSpPr>
        <p:spPr bwMode="auto">
          <a:xfrm>
            <a:off x="2595563" y="82550"/>
            <a:ext cx="616267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400">
                <a:solidFill>
                  <a:schemeClr val="folHlink"/>
                </a:solidFill>
                <a:latin typeface="Arial" charset="0"/>
                <a:cs typeface="B Jadid" pitchFamily="2" charset="-78"/>
                <a:sym typeface="Webdings" pitchFamily="18" charset="2"/>
              </a:rPr>
              <a:t>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  <a:sym typeface="Webdings" pitchFamily="18" charset="2"/>
              </a:rPr>
              <a:t> 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بررسی خصوصیات محیط طبیعی:</a:t>
            </a:r>
            <a:endParaRPr lang="en-US" sz="3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graphicFrame>
        <p:nvGraphicFramePr>
          <p:cNvPr id="390238" name="Group 94"/>
          <p:cNvGraphicFramePr>
            <a:graphicFrameLocks noGrp="1"/>
          </p:cNvGraphicFramePr>
          <p:nvPr/>
        </p:nvGraphicFramePr>
        <p:xfrm>
          <a:off x="250825" y="765175"/>
          <a:ext cx="8688388" cy="7181850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628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9966" marB="4996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9966" marB="49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9966" marB="49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9966" marB="4996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556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وجود چشم انداز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زیبای رودخانه بابلرود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و درختان دو ضلع پیاده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وجود آب و هوای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مطلوب در ایام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تعطیل سال برای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حضور مسافرین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9966" marB="4996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عدم توجه به امکان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سقوط افراد به داخل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رودخانه(عدم وجود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دست انداز مناسب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پیاده روی مشرف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رودخانه)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آلودگی طبیعت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 بواسطه 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انداختن زباله ها درآب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</a:t>
                      </a:r>
                    </a:p>
                  </a:txBody>
                  <a:tcPr marT="49966" marB="49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وجود رودخانه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بابلرود و امکان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برگزاری مسابقات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ورزشی آبی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امکان بهره گیری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 جهت آموزش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قایق رانی و انواع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ورزش های آبی </a:t>
                      </a:r>
                    </a:p>
                  </a:txBody>
                  <a:tcPr marT="49966" marB="49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آلودگی رودخانه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بابلرود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از بین رفتن تدریجی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لاین سبز ضلع غربی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عدم توجه به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امکان مسافرین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جابجا کردن آنان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روی پیاده روبه جای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مناسب باعث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بین بردن وضعیت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زیست محیطی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 می شود.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9966" marB="4996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0187" name="Picture 43" descr="2006082123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714750"/>
            <a:ext cx="2005013" cy="1503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0207" name="Picture 63" descr="2006082123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500563"/>
            <a:ext cx="20701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02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0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9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0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0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0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0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90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9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0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1199" name="Group 31"/>
          <p:cNvGraphicFramePr>
            <a:graphicFrameLocks noGrp="1"/>
          </p:cNvGraphicFramePr>
          <p:nvPr/>
        </p:nvGraphicFramePr>
        <p:xfrm>
          <a:off x="250825" y="188913"/>
          <a:ext cx="8688388" cy="6546850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0545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887" marB="4588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887" marB="458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887" marB="458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45887" marB="4588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1398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وجود شیب ملایم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در پیاده روها به سمت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شمال(از جنوب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شمال)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حضور پرندگان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دریایی در داخل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رودخانه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5-دید به کوه دماوند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زمستان در ضلع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جنوبی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6- وجود لاین سبز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ضلع های غربی و شرقی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887" marB="4588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بی توجهی به آب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هوای منطقه به دلیل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عدم وجود مکان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مسقف(نیمکت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مسقف)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عدم استفاده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مصالح بومی در نوع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کف سازی ها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همچنین جنس مصالح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استفاده شده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نیمکت ها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887" marB="45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استفاده از سایه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ایجاد شده در ضلع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غربی در روز برای پیش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بینی کاربری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متنوع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887" marB="45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بالا آمدن 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رودخانه و امکان بروز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سیل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استفاده از مصالح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نا مانوس با طبیعت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کف و بدنه ومبلمان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</a:t>
                      </a: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887" marB="4588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1194" name="Picture 26" descr="Image(304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4875" y="5143500"/>
            <a:ext cx="19939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1198" name="Picture 30" descr="20060821238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0313" y="3857625"/>
            <a:ext cx="200660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1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1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1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1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1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1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2230" name="Group 38"/>
          <p:cNvGraphicFramePr>
            <a:graphicFrameLocks noGrp="1"/>
          </p:cNvGraphicFramePr>
          <p:nvPr/>
        </p:nvGraphicFramePr>
        <p:xfrm>
          <a:off x="250825" y="765175"/>
          <a:ext cx="8688388" cy="6376988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955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494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7879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4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68718" marB="6871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4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68718" marB="68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4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68718" marB="68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4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4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68718" marB="6871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9818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7- 1ستفاده از فرصت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حضور در رودخانه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واسطه ی قایق سواری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8- امکان ماهیگیری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9- فاصله بسیار کم با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دریای خزر (هم راستا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بودن جهت پیاده روبا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دریای خزر)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68718" marB="68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حضور ترافیک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سواره در خیابان ضلع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شرقی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68718" marB="68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قابلیت درختکاری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کاشت بوته های سبز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جهت کرت بندی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68718" marB="68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68718" marB="68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2231" name="Picture 39" descr="Image(308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H="1" flipV="1">
            <a:off x="2500313" y="3786188"/>
            <a:ext cx="1919287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22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2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9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2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22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92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9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92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3280" name="Group 64"/>
          <p:cNvGraphicFramePr>
            <a:graphicFrameLocks noGrp="1"/>
          </p:cNvGraphicFramePr>
          <p:nvPr/>
        </p:nvGraphicFramePr>
        <p:xfrm>
          <a:off x="250825" y="744538"/>
          <a:ext cx="8688388" cy="8620125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2947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5542" marB="555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5542" marB="55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5542" marB="55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5542" marB="5554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90649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حضور عناصر شاخص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عملکردی با قدمت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چندین ساله ( پل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معلق )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همجواری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با دانشگاه مازندران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همچنین بانک ها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نیروی انتظامی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5542" marB="55542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عدم پیش بینی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شرایط لازم جهت حضور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معلولین بروی پیاده 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 عدم وجود رامپ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خیابان به پیاده رو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نبودن سرویس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بهداشتی به تعداد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3-کافی کمبود برخی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کاربری ها در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مانند کاربری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فرهنگی ، ورزشی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خدماتی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تقسیم بندی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بتونی پیاده رو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فضاهای سبز آن</a:t>
                      </a:r>
                      <a:r>
                        <a:rPr kumimoji="0" lang="fa-IR" sz="3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</a:txBody>
                  <a:tcPr marT="55542" marB="555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امکان بهره گیری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برج ساعت و فضای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اطراف آن جه افزودن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فضای ورزشی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فرهنگی به مجموعه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استفاده از زمین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شهرداری جهت اسکان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موقت مسافرین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استفاده از زمین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شهرداری جهت مرتفع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کردن مشکل پارکینگ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5542" marB="555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امکان حضور سواره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به روی پیاده رو به دلیل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عرض زیاد و ارتفاع کم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پیاده رو از روی خیابان</a:t>
                      </a: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</a:t>
                      </a:r>
                    </a:p>
                  </a:txBody>
                  <a:tcPr marT="55542" marB="5554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3240" name="Text Box 24"/>
          <p:cNvSpPr txBox="1">
            <a:spLocks noChangeArrowheads="1"/>
          </p:cNvSpPr>
          <p:nvPr/>
        </p:nvSpPr>
        <p:spPr bwMode="auto">
          <a:xfrm>
            <a:off x="2082800" y="60325"/>
            <a:ext cx="68818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folHlink"/>
                </a:solidFill>
                <a:latin typeface="Arial" charset="0"/>
                <a:cs typeface="Arial" charset="0"/>
                <a:sym typeface="Webdings" pitchFamily="18" charset="2"/>
              </a:rPr>
              <a:t></a:t>
            </a:r>
            <a:r>
              <a:rPr lang="fa-IR">
                <a:latin typeface="Arial" charset="0"/>
                <a:cs typeface="Arial" charset="0"/>
              </a:rPr>
              <a:t>  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بررسی خصوصیات کالبدی عملکردی:</a:t>
            </a:r>
            <a:endParaRPr lang="en-US" sz="3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pic>
        <p:nvPicPr>
          <p:cNvPr id="393248" name="Picture 32" descr="5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214813"/>
            <a:ext cx="2092325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3279" name="Picture 63" descr="20060918155"/>
          <p:cNvPicPr>
            <a:picLocks noChangeAspect="1" noChangeArrowheads="1"/>
          </p:cNvPicPr>
          <p:nvPr/>
        </p:nvPicPr>
        <p:blipFill>
          <a:blip r:embed="rId3">
            <a:lum bright="18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4071938"/>
            <a:ext cx="1944688" cy="145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3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3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93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5351" name="Group 87"/>
          <p:cNvGraphicFramePr>
            <a:graphicFrameLocks noGrp="1"/>
          </p:cNvGraphicFramePr>
          <p:nvPr/>
        </p:nvGraphicFramePr>
        <p:xfrm>
          <a:off x="241300" y="115888"/>
          <a:ext cx="8688388" cy="8594725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01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980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1159" marB="511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1159" marB="511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1159" marB="511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1159" marB="51159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1492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وجود دسترسی 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زیاد و مناسب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عرض بسیار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مناسب پیاده روها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امکان دسترسی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مواد غذایی و رستوران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ها با توجه به حضور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آلاچیق های داخل 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1159" marB="5115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تبدیل شدن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عملکرد پیاده رو در ایام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تعطیل به محلی جهت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اتراق مسافرین</a:t>
                      </a: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6-استفاده از مصالح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نامرغوب در کف پیاده 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7- نبود پارکینگ باعث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کاسته شدن از عرض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خیابان مشرف به پیاده 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شده و به تبع آن ترافیک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ایجاد می شود .</a:t>
                      </a:r>
                      <a:r>
                        <a:rPr kumimoji="0" lang="fa-IR" sz="3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  <a:endParaRPr kumimoji="0" lang="en-US" sz="3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</a:txBody>
                  <a:tcPr marT="51159" marB="511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4-بهره گیری از بنای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قدیمی شهرداری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جهت افزایش فضای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فرهنگی(موزه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کتابخانه)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استفاده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ترافیک کم ضلع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غربی جهت استفاده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خانواده ها از خیابان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جهت اتراق و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همچنین تشکیل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رستوران روباز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6- امکان استفاده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از خیابان ضلع شرقی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شب جهت بازی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اسکیت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1159" marB="511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2-از بین رفتن تدریجی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بناهای قدیمی با 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توجهی به مرمت آنان</a:t>
                      </a:r>
                      <a:r>
                        <a:rPr kumimoji="0" lang="en-US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</a:t>
                      </a:r>
                    </a:p>
                  </a:txBody>
                  <a:tcPr marT="51159" marB="5115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95299" name="Picture 35" descr="200608212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71813"/>
            <a:ext cx="2032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307" name="Picture 43" descr="2006082123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357438"/>
            <a:ext cx="1498600" cy="199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5349" name="Picture 85" descr="Image(322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500313"/>
            <a:ext cx="1920875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5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9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5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6292" name="Picture 4" descr="2006091815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6293" name="Picture 5" descr="20060918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00400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96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96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7358" name="Group 46"/>
          <p:cNvGraphicFramePr>
            <a:graphicFrameLocks noGrp="1"/>
          </p:cNvGraphicFramePr>
          <p:nvPr/>
        </p:nvGraphicFramePr>
        <p:xfrm>
          <a:off x="236538" y="938213"/>
          <a:ext cx="8688387" cy="7497762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8747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595" marB="545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595" marB="545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595" marB="545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595" marB="54595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79015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وجود عناصر طبیعی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مانند بابلرود،درختان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سرسبز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وجود بناهایی با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قدمت تاریخی مانند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پل معلق بتنی،پل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بتنی، برج ساعت 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نشان دهنده ی  هویت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منطقه می باشند.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وجود تنوع بصری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مسیر حرکت در پیاده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روها</a:t>
                      </a:r>
                    </a:p>
                  </a:txBody>
                  <a:tcPr marT="54595" marB="54595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عدم مشاهده هویت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خاص در جنس مصالح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کار برده شده در کالبد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و همچنین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آلاچیق داخل 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رشد نامناسب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بدون برنامه ریزی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پراکنده ی آلاچیق داخل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عدمم هماهنگی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سیمای بناهی مجاور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</a:t>
                      </a:r>
                    </a:p>
                  </a:txBody>
                  <a:tcPr marT="54595" marB="54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امکان ایجاد نشانه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جدید برای مجموعه با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افزودن کاربری به برج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ساعت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نورپردازی جهت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تعریف فضایی درطول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توجه به خوانایی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بیشتر منطقه با توجه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به عناصر شاخص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موجود در مجموعه</a:t>
                      </a:r>
                    </a:p>
                  </a:txBody>
                  <a:tcPr marT="54595" marB="54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فرسودگی عناصر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قدیمی شاخص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بی توجهی به بلند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مرتبه سازی در حوزه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باعث کاسته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شدن از شاخص بودن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عناصر مرتفع مانند برج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ساعت و پل معلق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خواه شد.</a:t>
                      </a: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4595" marB="5459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97333" name="Text Box 21"/>
          <p:cNvSpPr txBox="1">
            <a:spLocks noChangeArrowheads="1"/>
          </p:cNvSpPr>
          <p:nvPr/>
        </p:nvSpPr>
        <p:spPr bwMode="auto">
          <a:xfrm>
            <a:off x="1087438" y="60325"/>
            <a:ext cx="793908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folHlink"/>
                </a:solidFill>
                <a:latin typeface="Arial" charset="0"/>
                <a:cs typeface="Arial" charset="0"/>
                <a:sym typeface="Webdings" pitchFamily="18" charset="2"/>
              </a:rPr>
              <a:t></a:t>
            </a:r>
            <a:r>
              <a:rPr lang="fa-IR">
                <a:latin typeface="Arial" charset="0"/>
                <a:cs typeface="Arial" charset="0"/>
              </a:rPr>
              <a:t> 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بررسی خصوصیات ادراکی</a:t>
            </a:r>
            <a:r>
              <a:rPr lang="en-US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 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:</a:t>
            </a:r>
            <a:endParaRPr lang="en-US" sz="3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7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7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73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7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8363" name="Group 27"/>
          <p:cNvGraphicFramePr>
            <a:graphicFrameLocks noGrp="1"/>
          </p:cNvGraphicFramePr>
          <p:nvPr/>
        </p:nvGraphicFramePr>
        <p:xfrm>
          <a:off x="236538" y="115888"/>
          <a:ext cx="8688387" cy="4389437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5456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756" marB="57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756" marB="57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756" marB="57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7756" marB="57756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34872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فرم خطی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جهت گیری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مناسب پیاده روها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چشم اندزها و عناصر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طبیعی و مصنوع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شاخص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7756" marB="5775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7756" marB="57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7756" marB="57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5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7756" marB="5775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83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8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8236" name="Group 140"/>
          <p:cNvGraphicFramePr>
            <a:graphicFrameLocks noGrp="1"/>
          </p:cNvGraphicFramePr>
          <p:nvPr/>
        </p:nvGraphicFramePr>
        <p:xfrm>
          <a:off x="265113" y="620713"/>
          <a:ext cx="8688387" cy="7534275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6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80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5782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334" marB="543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334" marB="543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334" marB="543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3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4334" marB="5433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918493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1-وجود امنیت مناسب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به همجواری با نیروی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انتظامی باسایت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2-تاثیر توریسم بر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رونق اقتصادی و ایجاد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اشتغال و درآمدزایی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برای ساکنین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3-استفاده اقشار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مختلف مردم با سنین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متفاوت از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4-بالا بردن سطح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استفاده از طبیعت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همچنین حضور در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اماکن جمعی </a:t>
                      </a:r>
                    </a:p>
                  </a:txBody>
                  <a:tcPr marT="54334" marB="5433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بالا رفتن میزان تورم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ایام تعطیلات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تابستانه و بهاره به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دلیل وجود گردشگر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عدم امکان استفاده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از مجموعه برای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ساکنین بومی به دلیل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حضور مسافزین و اتراق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آنان بروی پیاده 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تبدیل کاربری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آلاچبق ها به محلی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برای پاتوق افراد معتاد</a:t>
                      </a:r>
                    </a:p>
                  </a:txBody>
                  <a:tcPr marT="54334" marB="54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توجه به  توریست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وصنعت توریسم برای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تامین نیازهای مالی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شهرداری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ایجاد فضاهای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جدید برای جذب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ساکنین بومی در ایام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مختلف سال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ایجاد بازارچه ها،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رستوران های رو باز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نمایشگاههای روزانه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 هفتگی در قسمتهای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مختف سایت</a:t>
                      </a:r>
                    </a:p>
                  </a:txBody>
                  <a:tcPr marT="54334" marB="54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امکان بروز برخی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ناهنجاری های اجتماعی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ایام شلوغ سال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رونق گرفتن شغل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های کاذب در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عدم حس تعلق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میان مسافرین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استفاده کنندگان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هجوم متکدی گران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به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4334" marB="5433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8135" name="Text Box 39"/>
          <p:cNvSpPr txBox="1">
            <a:spLocks noChangeArrowheads="1"/>
          </p:cNvSpPr>
          <p:nvPr/>
        </p:nvSpPr>
        <p:spPr bwMode="auto">
          <a:xfrm>
            <a:off x="1116013" y="-26988"/>
            <a:ext cx="7939087" cy="641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>
              <a:defRPr/>
            </a:pPr>
            <a:r>
              <a:rPr lang="en-US" sz="3600">
                <a:solidFill>
                  <a:schemeClr val="folHlink"/>
                </a:solidFill>
                <a:latin typeface="Arial" charset="0"/>
                <a:cs typeface="Arial" charset="0"/>
                <a:sym typeface="Webdings" pitchFamily="18" charset="2"/>
              </a:rPr>
              <a:t></a:t>
            </a:r>
            <a:r>
              <a:rPr lang="fa-IR">
                <a:latin typeface="Arial" charset="0"/>
                <a:cs typeface="Arial" charset="0"/>
              </a:rPr>
              <a:t> </a:t>
            </a: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بررسی خصوصیات اجتماعی و اقتصادی:</a:t>
            </a:r>
            <a:endParaRPr lang="en-US" sz="3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8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8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88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9166" name="Group 46"/>
          <p:cNvGraphicFramePr>
            <a:graphicFrameLocks noGrp="1"/>
          </p:cNvGraphicFramePr>
          <p:nvPr/>
        </p:nvGraphicFramePr>
        <p:xfrm>
          <a:off x="250825" y="115888"/>
          <a:ext cx="8688388" cy="5022850"/>
        </p:xfrm>
        <a:graphic>
          <a:graphicData uri="http://schemas.openxmlformats.org/drawingml/2006/table">
            <a:tbl>
              <a:tblPr rtl="1"/>
              <a:tblGrid>
                <a:gridCol w="2171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32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1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76949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قوت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0907" marB="50907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ضعف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0907" marB="509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فرصت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0907" marB="509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Arial" charset="0"/>
                          <a:cs typeface="B Jadid" pitchFamily="2" charset="-78"/>
                        </a:rPr>
                        <a:t>تهدید</a:t>
                      </a: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0907" marB="50907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5901"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5-تعامل بسیار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مناسب ساکنین بومی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با توریست ها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6- امکان استفاده از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در تمام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ساعات روز به دلیل بالا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بودن سطح امنیت 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وجود دید و کنترل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عمومی از خارج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مجموعه به کل آن</a:t>
                      </a:r>
                      <a:endParaRPr kumimoji="0" lang="en-US" sz="2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0907" marB="5090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4-عدم فرهنگ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استفاده مناسب از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طبیعت و وجود حس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تعلق در میان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مسافران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0907" marB="509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برگزاری تئاتر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خیابانی برای بالا بردن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سطح فرهنگی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قرار دادن کانکس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های نیروی انتظامی در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فواصل مناسب جهت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تامین امنیت اتماعی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3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B Jadid" pitchFamily="2" charset="-78"/>
                      </a:endParaRPr>
                    </a:p>
                  </a:txBody>
                  <a:tcPr marT="50907" marB="509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ایجاد بساط توسط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دست فروشان بدون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توجه به تقسیم بندی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روزانه کاربری</a:t>
                      </a: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50907" marB="5090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1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871701" y="1447840"/>
            <a:ext cx="5508611" cy="414986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a-IR" altLang="fa-IR" sz="2400" dirty="0">
                <a:cs typeface="B Titr" panose="00000700000000000000" pitchFamily="2" charset="-78"/>
              </a:rPr>
              <a:t>نرم افزار حسابداری و خرید و فروش پریال</a:t>
            </a:r>
            <a:endParaRPr lang="en-US" altLang="fa-IR" sz="2400" dirty="0">
              <a:cs typeface="B Titr" panose="00000700000000000000" pitchFamily="2" charset="-78"/>
            </a:endParaRP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07504" y="2956509"/>
            <a:ext cx="8856984" cy="3352811"/>
          </a:xfrm>
        </p:spPr>
        <p:txBody>
          <a:bodyPr>
            <a:noAutofit/>
          </a:bodyPr>
          <a:lstStyle/>
          <a:p>
            <a:pPr algn="r" rtl="1">
              <a:buFont typeface="Wingdings 2" panose="05020102010507070707" pitchFamily="18" charset="2"/>
              <a:buNone/>
            </a:pPr>
            <a:endParaRPr lang="en-US" altLang="fa-IR" sz="2000" b="1" dirty="0">
              <a:cs typeface="B Titr" panose="00000700000000000000" pitchFamily="2" charset="-78"/>
            </a:endParaRPr>
          </a:p>
          <a:p>
            <a:pPr algn="r" rtl="1">
              <a:buFont typeface="Wingdings 2" panose="05020102010507070707" pitchFamily="18" charset="2"/>
              <a:buNone/>
            </a:pPr>
            <a:r>
              <a:rPr lang="fa-IR" altLang="fa-IR" sz="2000" b="1" dirty="0">
                <a:cs typeface="B Titr" panose="00000700000000000000" pitchFamily="2" charset="-78"/>
              </a:rPr>
              <a:t>شما خودتان به آسانی:</a:t>
            </a:r>
            <a:endParaRPr lang="en-US" altLang="fa-IR" sz="2000" b="1" dirty="0">
              <a:cs typeface="B Titr" panose="000007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fa-IR" sz="2000" b="1" dirty="0">
                <a:cs typeface="B Mitra" panose="00000400000000000000" pitchFamily="2" charset="-78"/>
              </a:rPr>
              <a:t>خرید و فروش خود را ثبت نمایید.</a:t>
            </a:r>
            <a:endParaRPr lang="en-US" altLang="fa-IR" sz="20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fa-IR" sz="2000" b="1" dirty="0">
                <a:cs typeface="B Mitra" panose="00000400000000000000" pitchFamily="2" charset="-78"/>
              </a:rPr>
              <a:t>برگشت از خرید و برگشت از فروش خود را ثبت نمائید.</a:t>
            </a:r>
            <a:endParaRPr lang="en-US" altLang="fa-IR" sz="20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fa-IR" sz="2000" b="1" dirty="0">
                <a:cs typeface="B Mitra" panose="00000400000000000000" pitchFamily="2" charset="-78"/>
              </a:rPr>
              <a:t>حسابها و مبالغ دریافتی و پرداختی روزانه خود را ثبت نمائید.</a:t>
            </a:r>
            <a:endParaRPr lang="en-US" altLang="fa-IR" sz="20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fa-IR" sz="2000" b="1" dirty="0">
                <a:cs typeface="B Mitra" panose="00000400000000000000" pitchFamily="2" charset="-78"/>
              </a:rPr>
              <a:t>چکهای صادره و دریافتی مشتریان را ثبت نمائید.</a:t>
            </a:r>
            <a:endParaRPr lang="en-US" altLang="fa-IR" sz="20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fa-IR" sz="2000" b="1" dirty="0">
                <a:cs typeface="B Mitra" panose="00000400000000000000" pitchFamily="2" charset="-78"/>
              </a:rPr>
              <a:t>دسته چکهای حسابهای حسابهای جاری خود را ثبت نمائید.</a:t>
            </a:r>
            <a:endParaRPr lang="en-US" altLang="fa-IR" sz="2000" b="1" dirty="0">
              <a:cs typeface="B Mitra" panose="00000400000000000000" pitchFamily="2" charset="-78"/>
            </a:endParaRPr>
          </a:p>
          <a:p>
            <a:pPr algn="r" rtl="1">
              <a:buFont typeface="Wingdings" panose="05000000000000000000" pitchFamily="2" charset="2"/>
              <a:buChar char="ü"/>
            </a:pPr>
            <a:r>
              <a:rPr lang="fa-IR" altLang="fa-IR" sz="2000" b="1" dirty="0">
                <a:cs typeface="B Mitra" panose="00000400000000000000" pitchFamily="2" charset="-78"/>
              </a:rPr>
              <a:t>شما تنها این موارد را ثبت و نرم افزار پریال به صورت هوشمند عملیات حسابداری مربوطه را برای شما انجام می دهد.</a:t>
            </a:r>
            <a:endParaRPr lang="en-US" altLang="fa-IR" sz="2000" b="1" dirty="0">
              <a:cs typeface="B Mitra" panose="00000400000000000000" pitchFamily="2" charset="-78"/>
            </a:endParaRPr>
          </a:p>
          <a:p>
            <a:pPr algn="r" rtl="1" eaLnBrk="1" hangingPunct="1">
              <a:buFont typeface="Wingdings" panose="05000000000000000000" pitchFamily="2" charset="2"/>
              <a:buChar char="ü"/>
            </a:pPr>
            <a:endParaRPr lang="en-US" altLang="fa-IR" sz="2000" b="1" dirty="0">
              <a:cs typeface="B Mitra" panose="00000400000000000000" pitchFamily="2" charset="-78"/>
            </a:endParaRPr>
          </a:p>
        </p:txBody>
      </p:sp>
      <p:sp>
        <p:nvSpPr>
          <p:cNvPr id="16388" name="Cloud Callout 6"/>
          <p:cNvSpPr>
            <a:spLocks noChangeArrowheads="1"/>
          </p:cNvSpPr>
          <p:nvPr/>
        </p:nvSpPr>
        <p:spPr bwMode="auto">
          <a:xfrm>
            <a:off x="1925706" y="2125236"/>
            <a:ext cx="2214246" cy="831274"/>
          </a:xfrm>
          <a:prstGeom prst="cloudCallout">
            <a:avLst>
              <a:gd name="adj1" fmla="val 69282"/>
              <a:gd name="adj2" fmla="val 55676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3572" tIns="16786" rIns="33572" bIns="16786"/>
          <a:lstStyle>
            <a:lvl1pPr algn="r" defTabSz="6858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defTabSz="6858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defTabSz="6858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defTabSz="6858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defTabSz="685800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fa-IR" altLang="fa-IR" dirty="0">
                <a:solidFill>
                  <a:srgbClr val="FF0000"/>
                </a:solidFill>
                <a:cs typeface="B Titr" panose="00000700000000000000" pitchFamily="2" charset="-78"/>
              </a:rPr>
              <a:t>خودتان حسابدار</a:t>
            </a:r>
          </a:p>
          <a:p>
            <a:pPr algn="ctr" eaLnBrk="1" hangingPunct="1"/>
            <a:r>
              <a:rPr lang="fa-IR" altLang="fa-IR" dirty="0">
                <a:solidFill>
                  <a:srgbClr val="FF0000"/>
                </a:solidFill>
                <a:cs typeface="B Titr" panose="00000700000000000000" pitchFamily="2" charset="-78"/>
              </a:rPr>
              <a:t>خودتان باشید</a:t>
            </a:r>
            <a:endParaRPr lang="en-US" altLang="fa-IR" dirty="0">
              <a:solidFill>
                <a:srgbClr val="FF0000"/>
              </a:solidFill>
              <a:cs typeface="B Titr" panose="00000700000000000000" pitchFamily="2" charset="-78"/>
            </a:endParaRPr>
          </a:p>
        </p:txBody>
      </p:sp>
      <p:sp>
        <p:nvSpPr>
          <p:cNvPr id="9" name="Down Arrow Callout 8"/>
          <p:cNvSpPr/>
          <p:nvPr/>
        </p:nvSpPr>
        <p:spPr bwMode="auto">
          <a:xfrm>
            <a:off x="4362178" y="2186862"/>
            <a:ext cx="3018134" cy="648072"/>
          </a:xfrm>
          <a:prstGeom prst="downArrowCallou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lIns="33572" tIns="16786" rIns="33572" bIns="16786"/>
          <a:lstStyle/>
          <a:p>
            <a:pPr defTabSz="335711">
              <a:defRPr/>
            </a:pPr>
            <a:endParaRPr lang="en-US" sz="661"/>
          </a:p>
        </p:txBody>
      </p:sp>
      <p:sp>
        <p:nvSpPr>
          <p:cNvPr id="16390" name="TextBox 9"/>
          <p:cNvSpPr txBox="1">
            <a:spLocks noChangeArrowheads="1"/>
          </p:cNvSpPr>
          <p:nvPr/>
        </p:nvSpPr>
        <p:spPr bwMode="auto">
          <a:xfrm>
            <a:off x="4362177" y="2238929"/>
            <a:ext cx="29238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dirty="0">
                <a:solidFill>
                  <a:srgbClr val="FF0000"/>
                </a:solidFill>
                <a:cs typeface="B Koodak" panose="00000700000000000000" pitchFamily="2" charset="-78"/>
              </a:rPr>
              <a:t>بهترین نرم افزار برای فروشگاه شما</a:t>
            </a:r>
            <a:endParaRPr lang="en-US" altLang="fa-IR" dirty="0">
              <a:solidFill>
                <a:srgbClr val="FF0000"/>
              </a:solidFill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2011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6894" name="Group 62"/>
          <p:cNvGraphicFramePr>
            <a:graphicFrameLocks noGrp="1"/>
          </p:cNvGraphicFramePr>
          <p:nvPr/>
        </p:nvGraphicFramePr>
        <p:xfrm>
          <a:off x="107950" y="1341438"/>
          <a:ext cx="8950325" cy="5456237"/>
        </p:xfrm>
        <a:graphic>
          <a:graphicData uri="http://schemas.openxmlformats.org/drawingml/2006/table">
            <a:tbl>
              <a:tblPr rtl="1"/>
              <a:tblGrid>
                <a:gridCol w="2109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0795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راهبرد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سیاست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82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افزودن کاربری های جدید و متنوع به مجموعه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15" marB="4571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استفاده از بنای قدیمی شهرداری بابلسر جهت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موزه و کتابخانه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برگزاری مسابقات ورزشی آبی در داخل رودخانه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مانند قایق رانی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تشکیل بازارچه های هفتگی و همچنین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نمایشگاههای هفتگی در فضای دور  برج ساعت</a:t>
                      </a:r>
                      <a:r>
                        <a:rPr kumimoji="0" lang="fa-IR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Arial" charset="0"/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Arial" charset="0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امکان برگزاری ورزش صبحگاهی و همگانی در سایت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5- تغییر در مبلمان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76858" name="Text Box 26"/>
          <p:cNvSpPr txBox="1">
            <a:spLocks noChangeArrowheads="1"/>
          </p:cNvSpPr>
          <p:nvPr/>
        </p:nvSpPr>
        <p:spPr bwMode="auto">
          <a:xfrm>
            <a:off x="2765425" y="98425"/>
            <a:ext cx="634365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ebdings" pitchFamily="18" charset="2"/>
              <a:buChar char="}"/>
              <a:defRPr/>
            </a:pP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 طراحی پارک پیاده راه بابلسر</a:t>
            </a:r>
          </a:p>
          <a:p>
            <a:pPr>
              <a:defRPr/>
            </a:pPr>
            <a:endParaRPr lang="fa-IR" sz="1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  <a:p>
            <a:pPr>
              <a:defRPr/>
            </a:pPr>
            <a:r>
              <a:rPr lang="fa-IR" sz="22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هدف:افزایش رغبت ساکنین بومی جهت استفاده ازمجموعه</a:t>
            </a:r>
            <a:endParaRPr lang="en-US" sz="22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pic>
        <p:nvPicPr>
          <p:cNvPr id="376860" name="Picture 28" descr="20060918141"/>
          <p:cNvPicPr>
            <a:picLocks noChangeAspect="1" noChangeArrowheads="1"/>
          </p:cNvPicPr>
          <p:nvPr/>
        </p:nvPicPr>
        <p:blipFill>
          <a:blip r:embed="rId2">
            <a:lum bright="24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1500" y="2214563"/>
            <a:ext cx="2128838" cy="283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6870" name="Picture 38" descr="20060918126"/>
          <p:cNvPicPr>
            <a:picLocks noChangeAspect="1" noChangeArrowheads="1"/>
          </p:cNvPicPr>
          <p:nvPr/>
        </p:nvPicPr>
        <p:blipFill>
          <a:blip r:embed="rId3">
            <a:lum bright="12000"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5229225"/>
            <a:ext cx="1112837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6895" name="Text Box 63"/>
          <p:cNvSpPr txBox="1">
            <a:spLocks noChangeArrowheads="1"/>
          </p:cNvSpPr>
          <p:nvPr/>
        </p:nvSpPr>
        <p:spPr bwMode="auto">
          <a:xfrm>
            <a:off x="1631950" y="4354513"/>
            <a:ext cx="63658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a-IR" sz="4000">
                <a:solidFill>
                  <a:schemeClr val="bg1"/>
                </a:solidFill>
                <a:sym typeface="Wingdings 2" panose="05020102010507070707" pitchFamily="18" charset="2"/>
              </a:rPr>
              <a:t></a:t>
            </a:r>
          </a:p>
        </p:txBody>
      </p:sp>
      <p:sp>
        <p:nvSpPr>
          <p:cNvPr id="376896" name="Text Box 64"/>
          <p:cNvSpPr txBox="1">
            <a:spLocks noChangeArrowheads="1"/>
          </p:cNvSpPr>
          <p:nvPr/>
        </p:nvSpPr>
        <p:spPr bwMode="auto">
          <a:xfrm>
            <a:off x="3509963" y="5881688"/>
            <a:ext cx="5461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a-IR" sz="3200">
                <a:solidFill>
                  <a:schemeClr val="bg1"/>
                </a:solidFill>
                <a:sym typeface="Wingdings 2" panose="05020102010507070707" pitchFamily="18" charset="2"/>
              </a:rPr>
              <a:t>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6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6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6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76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6895" grpId="0"/>
      <p:bldP spid="37689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30" name="Group 50"/>
          <p:cNvGraphicFramePr>
            <a:graphicFrameLocks noGrp="1"/>
          </p:cNvGraphicFramePr>
          <p:nvPr/>
        </p:nvGraphicFramePr>
        <p:xfrm>
          <a:off x="107950" y="1457325"/>
          <a:ext cx="8950325" cy="5264150"/>
        </p:xfrm>
        <a:graphic>
          <a:graphicData uri="http://schemas.openxmlformats.org/drawingml/2006/table">
            <a:tbl>
              <a:tblPr rtl="1"/>
              <a:tblGrid>
                <a:gridCol w="2109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51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راهبرد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سیاست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8463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امکان استفاده مجموعه در شب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1- جلوگیری از حضور سواره درخیابان ضلع غربی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2- تخصیص فضایی برای اسکیت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3- نور پردازی صحیح و مناسب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8905" name="Picture 25" descr="2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00313"/>
            <a:ext cx="3457575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06" name="Picture 26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88" y="2500313"/>
            <a:ext cx="3095625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1" name="Text Box 51"/>
          <p:cNvSpPr txBox="1">
            <a:spLocks noChangeArrowheads="1"/>
          </p:cNvSpPr>
          <p:nvPr/>
        </p:nvSpPr>
        <p:spPr bwMode="auto">
          <a:xfrm>
            <a:off x="6140450" y="2492375"/>
            <a:ext cx="592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a-IR" sz="3600">
                <a:solidFill>
                  <a:schemeClr val="bg1"/>
                </a:solidFill>
                <a:sym typeface="Wingdings 2" panose="05020102010507070707" pitchFamily="18" charset="2"/>
              </a:rPr>
              <a:t></a:t>
            </a:r>
          </a:p>
        </p:txBody>
      </p:sp>
      <p:sp>
        <p:nvSpPr>
          <p:cNvPr id="378932" name="Text Box 52"/>
          <p:cNvSpPr txBox="1">
            <a:spLocks noChangeArrowheads="1"/>
          </p:cNvSpPr>
          <p:nvPr/>
        </p:nvSpPr>
        <p:spPr bwMode="auto">
          <a:xfrm>
            <a:off x="250825" y="3363913"/>
            <a:ext cx="59213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a-IR" sz="3600">
                <a:solidFill>
                  <a:schemeClr val="bg1"/>
                </a:solidFill>
                <a:sym typeface="Wingdings 2" panose="05020102010507070707" pitchFamily="18" charset="2"/>
              </a:rPr>
              <a:t></a:t>
            </a:r>
          </a:p>
        </p:txBody>
      </p:sp>
      <p:sp>
        <p:nvSpPr>
          <p:cNvPr id="378933" name="Text Box 53"/>
          <p:cNvSpPr txBox="1">
            <a:spLocks noChangeArrowheads="1"/>
          </p:cNvSpPr>
          <p:nvPr/>
        </p:nvSpPr>
        <p:spPr bwMode="auto">
          <a:xfrm>
            <a:off x="2765425" y="98425"/>
            <a:ext cx="634365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ebdings" pitchFamily="18" charset="2"/>
              <a:buChar char="}"/>
              <a:defRPr/>
            </a:pP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 طراحی پارک پیاده راه بابلسر</a:t>
            </a:r>
          </a:p>
          <a:p>
            <a:pPr>
              <a:defRPr/>
            </a:pPr>
            <a:endParaRPr lang="fa-IR" sz="1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  <a:p>
            <a:pPr>
              <a:defRPr/>
            </a:pPr>
            <a:r>
              <a:rPr lang="fa-IR" sz="22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هدف:افزایش رغبت ساکنین بومی جهت استفاده ازمجموعه</a:t>
            </a:r>
            <a:endParaRPr lang="en-US" sz="22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789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789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789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789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789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900" decel="100000" fill="hold"/>
                                        <p:tgtEl>
                                          <p:spTgt spid="37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78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7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8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1" grpId="0"/>
      <p:bldP spid="37893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938" name="Group 34"/>
          <p:cNvGraphicFramePr>
            <a:graphicFrameLocks noGrp="1"/>
          </p:cNvGraphicFramePr>
          <p:nvPr/>
        </p:nvGraphicFramePr>
        <p:xfrm>
          <a:off x="106363" y="188913"/>
          <a:ext cx="8950325" cy="6867525"/>
        </p:xfrm>
        <a:graphic>
          <a:graphicData uri="http://schemas.openxmlformats.org/drawingml/2006/table">
            <a:tbl>
              <a:tblPr rtl="1"/>
              <a:tblGrid>
                <a:gridCol w="210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1075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راهبرد</a:t>
                      </a: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7848" marB="4784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سیاست</a:t>
                      </a: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7848" marB="47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56450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امکان استفاده مجموعه در شب</a:t>
                      </a:r>
                      <a:endParaRPr kumimoji="0" lang="en-US" sz="2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7848" marB="47848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4- فراهم نمودن امکانات جهت تشکیل رستوران روباز در شب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5- فراهم بودن زمینه جهت نشستن دسته جمعی خانواده ها به روی خیابان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7848" marB="4784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9927" name="Picture 23" descr="3-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2305050" cy="172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28" name="Picture 24" descr="3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2303463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9941" name="Picture 37" descr="20060918156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560763"/>
            <a:ext cx="4032250" cy="329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9942" name="Freeform 38"/>
          <p:cNvSpPr>
            <a:spLocks/>
          </p:cNvSpPr>
          <p:nvPr/>
        </p:nvSpPr>
        <p:spPr bwMode="auto">
          <a:xfrm>
            <a:off x="2892425" y="3368675"/>
            <a:ext cx="1403350" cy="719138"/>
          </a:xfrm>
          <a:custGeom>
            <a:avLst/>
            <a:gdLst>
              <a:gd name="T0" fmla="*/ 15 w 884"/>
              <a:gd name="T1" fmla="*/ 265 h 453"/>
              <a:gd name="T2" fmla="*/ 60 w 884"/>
              <a:gd name="T3" fmla="*/ 38 h 453"/>
              <a:gd name="T4" fmla="*/ 332 w 884"/>
              <a:gd name="T5" fmla="*/ 38 h 453"/>
              <a:gd name="T6" fmla="*/ 740 w 884"/>
              <a:gd name="T7" fmla="*/ 129 h 453"/>
              <a:gd name="T8" fmla="*/ 877 w 884"/>
              <a:gd name="T9" fmla="*/ 219 h 453"/>
              <a:gd name="T10" fmla="*/ 695 w 884"/>
              <a:gd name="T11" fmla="*/ 356 h 453"/>
              <a:gd name="T12" fmla="*/ 559 w 884"/>
              <a:gd name="T13" fmla="*/ 446 h 453"/>
              <a:gd name="T14" fmla="*/ 242 w 884"/>
              <a:gd name="T15" fmla="*/ 401 h 453"/>
              <a:gd name="T16" fmla="*/ 242 w 884"/>
              <a:gd name="T17" fmla="*/ 310 h 453"/>
              <a:gd name="T18" fmla="*/ 151 w 884"/>
              <a:gd name="T19" fmla="*/ 310 h 453"/>
              <a:gd name="T20" fmla="*/ 15 w 884"/>
              <a:gd name="T21" fmla="*/ 265 h 45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884"/>
              <a:gd name="T34" fmla="*/ 0 h 453"/>
              <a:gd name="T35" fmla="*/ 884 w 884"/>
              <a:gd name="T36" fmla="*/ 453 h 453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884" h="453">
                <a:moveTo>
                  <a:pt x="15" y="265"/>
                </a:moveTo>
                <a:cubicBezTo>
                  <a:pt x="0" y="220"/>
                  <a:pt x="7" y="76"/>
                  <a:pt x="60" y="38"/>
                </a:cubicBezTo>
                <a:cubicBezTo>
                  <a:pt x="113" y="0"/>
                  <a:pt x="219" y="23"/>
                  <a:pt x="332" y="38"/>
                </a:cubicBezTo>
                <a:cubicBezTo>
                  <a:pt x="445" y="53"/>
                  <a:pt x="649" y="99"/>
                  <a:pt x="740" y="129"/>
                </a:cubicBezTo>
                <a:cubicBezTo>
                  <a:pt x="831" y="159"/>
                  <a:pt x="884" y="181"/>
                  <a:pt x="877" y="219"/>
                </a:cubicBezTo>
                <a:cubicBezTo>
                  <a:pt x="870" y="257"/>
                  <a:pt x="748" y="318"/>
                  <a:pt x="695" y="356"/>
                </a:cubicBezTo>
                <a:cubicBezTo>
                  <a:pt x="642" y="394"/>
                  <a:pt x="634" y="439"/>
                  <a:pt x="559" y="446"/>
                </a:cubicBezTo>
                <a:cubicBezTo>
                  <a:pt x="484" y="453"/>
                  <a:pt x="295" y="424"/>
                  <a:pt x="242" y="401"/>
                </a:cubicBezTo>
                <a:cubicBezTo>
                  <a:pt x="189" y="378"/>
                  <a:pt x="257" y="325"/>
                  <a:pt x="242" y="310"/>
                </a:cubicBezTo>
                <a:cubicBezTo>
                  <a:pt x="227" y="295"/>
                  <a:pt x="189" y="310"/>
                  <a:pt x="151" y="310"/>
                </a:cubicBezTo>
                <a:cubicBezTo>
                  <a:pt x="113" y="310"/>
                  <a:pt x="30" y="310"/>
                  <a:pt x="15" y="265"/>
                </a:cubicBezTo>
                <a:close/>
              </a:path>
            </a:pathLst>
          </a:custGeom>
          <a:noFill/>
          <a:ln w="41275">
            <a:solidFill>
              <a:srgbClr val="FF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  <p:sp>
        <p:nvSpPr>
          <p:cNvPr id="379943" name="Line 39"/>
          <p:cNvSpPr>
            <a:spLocks noChangeShapeType="1"/>
          </p:cNvSpPr>
          <p:nvPr/>
        </p:nvSpPr>
        <p:spPr bwMode="auto">
          <a:xfrm flipV="1">
            <a:off x="2916238" y="4076700"/>
            <a:ext cx="215900" cy="360363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79944" name="Line 40"/>
          <p:cNvSpPr>
            <a:spLocks noChangeShapeType="1"/>
          </p:cNvSpPr>
          <p:nvPr/>
        </p:nvSpPr>
        <p:spPr bwMode="auto">
          <a:xfrm flipH="1">
            <a:off x="4211638" y="3933825"/>
            <a:ext cx="576262" cy="0"/>
          </a:xfrm>
          <a:prstGeom prst="line">
            <a:avLst/>
          </a:prstGeom>
          <a:noFill/>
          <a:ln w="349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a-IR"/>
          </a:p>
        </p:txBody>
      </p:sp>
      <p:sp>
        <p:nvSpPr>
          <p:cNvPr id="379945" name="Freeform 41"/>
          <p:cNvSpPr>
            <a:spLocks/>
          </p:cNvSpPr>
          <p:nvPr/>
        </p:nvSpPr>
        <p:spPr bwMode="auto">
          <a:xfrm>
            <a:off x="1476375" y="3500438"/>
            <a:ext cx="1381125" cy="398462"/>
          </a:xfrm>
          <a:custGeom>
            <a:avLst/>
            <a:gdLst>
              <a:gd name="T0" fmla="*/ 0 w 870"/>
              <a:gd name="T1" fmla="*/ 0 h 251"/>
              <a:gd name="T2" fmla="*/ 226 w 870"/>
              <a:gd name="T3" fmla="*/ 182 h 251"/>
              <a:gd name="T4" fmla="*/ 702 w 870"/>
              <a:gd name="T5" fmla="*/ 243 h 251"/>
              <a:gd name="T6" fmla="*/ 870 w 870"/>
              <a:gd name="T7" fmla="*/ 231 h 251"/>
              <a:gd name="T8" fmla="*/ 0 60000 65536"/>
              <a:gd name="T9" fmla="*/ 0 60000 65536"/>
              <a:gd name="T10" fmla="*/ 0 60000 65536"/>
              <a:gd name="T11" fmla="*/ 0 60000 65536"/>
              <a:gd name="T12" fmla="*/ 0 w 870"/>
              <a:gd name="T13" fmla="*/ 0 h 251"/>
              <a:gd name="T14" fmla="*/ 870 w 870"/>
              <a:gd name="T15" fmla="*/ 251 h 251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70" h="251">
                <a:moveTo>
                  <a:pt x="0" y="0"/>
                </a:moveTo>
                <a:cubicBezTo>
                  <a:pt x="49" y="76"/>
                  <a:pt x="109" y="142"/>
                  <a:pt x="226" y="182"/>
                </a:cubicBezTo>
                <a:cubicBezTo>
                  <a:pt x="343" y="222"/>
                  <a:pt x="595" y="235"/>
                  <a:pt x="702" y="243"/>
                </a:cubicBezTo>
                <a:cubicBezTo>
                  <a:pt x="809" y="251"/>
                  <a:pt x="835" y="233"/>
                  <a:pt x="870" y="231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99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9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99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99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799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37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79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7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79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7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79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942" grpId="0" animBg="1"/>
      <p:bldP spid="37994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0964" name="Group 36"/>
          <p:cNvGraphicFramePr>
            <a:graphicFrameLocks noGrp="1"/>
          </p:cNvGraphicFramePr>
          <p:nvPr/>
        </p:nvGraphicFramePr>
        <p:xfrm>
          <a:off x="122238" y="1458913"/>
          <a:ext cx="8950325" cy="5354637"/>
        </p:xfrm>
        <a:graphic>
          <a:graphicData uri="http://schemas.openxmlformats.org/drawingml/2006/table">
            <a:tbl>
              <a:tblPr rtl="1"/>
              <a:tblGrid>
                <a:gridCol w="210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39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راهبرد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سیاست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75243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تامین خدمات مورد نیاز توریسم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1- قرار دادن سرویس های بهداشتی به تعداد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کافی در نزدیکترین حالت ممکن به مجموعه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2- مرتفع شدن مشکل پارکینگ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با استفاده از زمین شهرداری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0943" name="Text Box 15"/>
          <p:cNvSpPr txBox="1">
            <a:spLocks noChangeArrowheads="1"/>
          </p:cNvSpPr>
          <p:nvPr/>
        </p:nvSpPr>
        <p:spPr bwMode="auto">
          <a:xfrm>
            <a:off x="2381250" y="101600"/>
            <a:ext cx="6786563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ebdings" pitchFamily="18" charset="2"/>
              <a:buChar char="}"/>
              <a:defRPr/>
            </a:pP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 طراحی پارک پیاده راه بابلسر</a:t>
            </a:r>
          </a:p>
          <a:p>
            <a:pPr>
              <a:defRPr/>
            </a:pPr>
            <a:endParaRPr lang="fa-IR" sz="1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  <a:p>
            <a:pPr>
              <a:defRPr/>
            </a:pPr>
            <a:r>
              <a:rPr lang="fa-IR" sz="22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هدف:افزایش حضور مسافرین و بالا بردن سطح رضایتمندی آنان</a:t>
            </a:r>
            <a:endParaRPr lang="en-US" sz="22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pic>
        <p:nvPicPr>
          <p:cNvPr id="380948" name="Picture 20" descr="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2205038"/>
            <a:ext cx="2841625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0955" name="Picture 27" descr="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357688"/>
            <a:ext cx="3146425" cy="236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8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80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0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1991" name="Group 39"/>
          <p:cNvGraphicFramePr>
            <a:graphicFrameLocks noGrp="1"/>
          </p:cNvGraphicFramePr>
          <p:nvPr/>
        </p:nvGraphicFramePr>
        <p:xfrm>
          <a:off x="122238" y="1401763"/>
          <a:ext cx="8950325" cy="5038725"/>
        </p:xfrm>
        <a:graphic>
          <a:graphicData uri="http://schemas.openxmlformats.org/drawingml/2006/table">
            <a:tbl>
              <a:tblPr rtl="1"/>
              <a:tblGrid>
                <a:gridCol w="2109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5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29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راهبرد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8670" marB="4867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سیاست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8670" marB="48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15431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3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تامین خدمات مورد نیاز توریسم</a:t>
                      </a:r>
                      <a:endParaRPr kumimoji="0" lang="en-US" sz="3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8670" marB="4867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3- تعیین مکانی امن جهت اسکان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موقت مسافرین(زمین شهرداری)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4- ایجد امنیت با حضور مامورین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انتظامی در مجموعه به خصوص در شب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1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5- حضور اکیپ های فوریت های پزشکی به صورت سیار در مجموعه</a:t>
                      </a:r>
                    </a:p>
                  </a:txBody>
                  <a:tcPr marT="48670" marB="4867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1967" name="Text Box 15"/>
          <p:cNvSpPr txBox="1">
            <a:spLocks noChangeArrowheads="1"/>
          </p:cNvSpPr>
          <p:nvPr/>
        </p:nvSpPr>
        <p:spPr bwMode="auto">
          <a:xfrm>
            <a:off x="2381250" y="44450"/>
            <a:ext cx="6786563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ebdings" pitchFamily="18" charset="2"/>
              <a:buChar char="}"/>
              <a:defRPr/>
            </a:pP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 طراحی پارک پیاده راه بابلسر</a:t>
            </a:r>
          </a:p>
          <a:p>
            <a:pPr>
              <a:defRPr/>
            </a:pPr>
            <a:endParaRPr lang="fa-IR" sz="1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  <a:p>
            <a:pPr>
              <a:defRPr/>
            </a:pPr>
            <a:r>
              <a:rPr lang="fa-IR" sz="22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هدف:افزایش حضور مسافرین و بالا بردن سطح رضایتمندی آنان</a:t>
            </a:r>
            <a:endParaRPr lang="en-US" sz="22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pic>
        <p:nvPicPr>
          <p:cNvPr id="381982" name="Picture 30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3455988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1992" name="Text Box 40"/>
          <p:cNvSpPr txBox="1">
            <a:spLocks noChangeArrowheads="1"/>
          </p:cNvSpPr>
          <p:nvPr/>
        </p:nvSpPr>
        <p:spPr bwMode="auto">
          <a:xfrm>
            <a:off x="220663" y="2349500"/>
            <a:ext cx="592137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fa-IR" sz="3600">
                <a:solidFill>
                  <a:schemeClr val="bg1"/>
                </a:solidFill>
                <a:sym typeface="Wingdings 2" panose="05020102010507070707" pitchFamily="18" charset="2"/>
              </a:rPr>
              <a:t>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1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1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1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1967" grpId="0"/>
      <p:bldP spid="38199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83050" name="Group 74"/>
          <p:cNvGraphicFramePr>
            <a:graphicFrameLocks noGrp="1"/>
          </p:cNvGraphicFramePr>
          <p:nvPr/>
        </p:nvGraphicFramePr>
        <p:xfrm>
          <a:off x="34925" y="1401763"/>
          <a:ext cx="8950325" cy="5391150"/>
        </p:xfrm>
        <a:graphic>
          <a:graphicData uri="http://schemas.openxmlformats.org/drawingml/2006/table">
            <a:tbl>
              <a:tblPr rtl="1"/>
              <a:tblGrid>
                <a:gridCol w="2109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40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79386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راهبرد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16" marB="4571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Arial" charset="0"/>
                          <a:cs typeface="2  Farnaz" pitchFamily="2" charset="-78"/>
                        </a:rPr>
                        <a:t>سیاست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Arial" charset="0"/>
                        <a:cs typeface="2  Farnaz" pitchFamily="2" charset="-7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11764">
                <a:tc>
                  <a:txBody>
                    <a:bodyPr/>
                    <a:lstStyle/>
                    <a:p>
                      <a:pPr marL="0" marR="0" lvl="0" indent="0" algn="ct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استفاده حداکثر از جاذبه های طبیعی و مصنوع موجود در منطقه</a:t>
                      </a: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16" marB="45716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1- امکان ماهیگیری بر روی پل قدیمی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2- پیش بینی ایستگاه برای کرایه قایق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به مسافرین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3- پیش بینی شرایط استفاده از پیاده رو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در شب با نور پردای صحیح و ایجاد امنیت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4- امکان دسترسی مسافرین به مجموعه شهرداری و برج ساعت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5- طراحی پیاده روی حاشیه رودخانه برای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چندین عملکرد بدون بروز تداخل عملکردی 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fa-IR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10199"/>
                            </a:outerShdw>
                          </a:effectLst>
                          <a:latin typeface="Arial" charset="0"/>
                          <a:cs typeface="2  Homa" pitchFamily="2" charset="-78"/>
                        </a:rPr>
                        <a:t> از طریق طراحی پله ای پیاده رو</a:t>
                      </a: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  <a:p>
                      <a:pPr marL="0" marR="0" lvl="0" indent="0" algn="r" defTabSz="914400" rtl="1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fa-IR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10199"/>
                          </a:outerShdw>
                        </a:effectLst>
                        <a:latin typeface="Arial" charset="0"/>
                        <a:cs typeface="2  Homa" pitchFamily="2" charset="-78"/>
                      </a:endParaRPr>
                    </a:p>
                  </a:txBody>
                  <a:tcPr marT="45716" marB="4571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82991" name="Text Box 15"/>
          <p:cNvSpPr txBox="1">
            <a:spLocks noChangeArrowheads="1"/>
          </p:cNvSpPr>
          <p:nvPr/>
        </p:nvSpPr>
        <p:spPr bwMode="auto">
          <a:xfrm>
            <a:off x="2293938" y="44450"/>
            <a:ext cx="6786562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>
            <a:spAutoFit/>
          </a:bodyPr>
          <a:lstStyle/>
          <a:p>
            <a:pPr>
              <a:buFont typeface="Webdings" pitchFamily="18" charset="2"/>
              <a:buChar char="}"/>
              <a:defRPr/>
            </a:pPr>
            <a:r>
              <a:rPr lang="fa-IR" sz="34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 طراحی پارک پیاده راه بابلسر</a:t>
            </a:r>
          </a:p>
          <a:p>
            <a:pPr>
              <a:defRPr/>
            </a:pPr>
            <a:endParaRPr lang="fa-IR" sz="14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  <a:p>
            <a:pPr>
              <a:defRPr/>
            </a:pPr>
            <a:r>
              <a:rPr lang="fa-IR" sz="2200">
                <a:solidFill>
                  <a:schemeClr val="folHlink"/>
                </a:solidFill>
                <a:latin typeface="Arial" charset="0"/>
                <a:cs typeface="B Jadid" pitchFamily="2" charset="-78"/>
              </a:rPr>
              <a:t>هدف:افزایش حضور مسافرین و بالا بردن سطح رضایتمندی آنان</a:t>
            </a:r>
            <a:endParaRPr lang="en-US" sz="2200">
              <a:solidFill>
                <a:schemeClr val="folHlink"/>
              </a:solidFill>
              <a:latin typeface="Arial" charset="0"/>
              <a:cs typeface="B Jadid" pitchFamily="2" charset="-78"/>
            </a:endParaRPr>
          </a:p>
        </p:txBody>
      </p:sp>
      <p:pic>
        <p:nvPicPr>
          <p:cNvPr id="382996" name="Picture 2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162175"/>
            <a:ext cx="31686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2997" name="Picture 21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63" y="4843463"/>
            <a:ext cx="2520950" cy="189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2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3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82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82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991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00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88925"/>
            <a:ext cx="7772400" cy="1555750"/>
          </a:xfrm>
        </p:spPr>
        <p:txBody>
          <a:bodyPr/>
          <a:lstStyle/>
          <a:p>
            <a:pPr eaLnBrk="1" hangingPunct="1"/>
            <a:r>
              <a:rPr lang="fa-IR" altLang="fa-IR" sz="6200" smtClean="0">
                <a:solidFill>
                  <a:schemeClr val="folHlink"/>
                </a:solidFill>
                <a:effectLst/>
                <a:cs typeface="2  Kaj" pitchFamily="2" charset="0"/>
              </a:rPr>
              <a:t>تهیه و تنظیم:</a:t>
            </a:r>
            <a:endParaRPr lang="en-US" altLang="fa-IR" sz="6200" smtClean="0">
              <a:solidFill>
                <a:schemeClr val="folHlink"/>
              </a:solidFill>
              <a:effectLst/>
              <a:cs typeface="2  Kaj" pitchFamily="2" charset="0"/>
            </a:endParaRPr>
          </a:p>
        </p:txBody>
      </p:sp>
      <p:sp>
        <p:nvSpPr>
          <p:cNvPr id="384005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619250" y="2540000"/>
            <a:ext cx="6400800" cy="1752600"/>
          </a:xfrm>
        </p:spPr>
        <p:txBody>
          <a:bodyPr/>
          <a:lstStyle/>
          <a:p>
            <a:pPr algn="r" eaLnBrk="1" hangingPunct="1">
              <a:buFont typeface="Wingdings" pitchFamily="2" charset="2"/>
              <a:buChar char="l"/>
              <a:defRPr/>
            </a:pPr>
            <a:r>
              <a:rPr lang="fa-IR" sz="5400" smtClean="0">
                <a:cs typeface="2  Farnaz" pitchFamily="2" charset="-78"/>
              </a:rPr>
              <a:t> مهران زنجانی</a:t>
            </a:r>
          </a:p>
          <a:p>
            <a:pPr algn="r" eaLnBrk="1" hangingPunct="1">
              <a:buFont typeface="Wingdings" pitchFamily="2" charset="2"/>
              <a:buChar char="l"/>
              <a:defRPr/>
            </a:pPr>
            <a:endParaRPr lang="fa-IR" smtClean="0">
              <a:cs typeface="2  Farnaz" pitchFamily="2" charset="-78"/>
            </a:endParaRPr>
          </a:p>
          <a:p>
            <a:pPr algn="l" eaLnBrk="1" hangingPunct="1">
              <a:buFont typeface="Wingdings" pitchFamily="2" charset="2"/>
              <a:buChar char="l"/>
              <a:defRPr/>
            </a:pPr>
            <a:r>
              <a:rPr lang="fa-IR" sz="5400" smtClean="0">
                <a:cs typeface="2  Farnaz" pitchFamily="2" charset="-78"/>
              </a:rPr>
              <a:t>رضا قلی تبار</a:t>
            </a:r>
            <a:endParaRPr lang="en-US" sz="5400" smtClean="0">
              <a:cs typeface="2  Farnaz" pitchFamily="2" charset="-78"/>
            </a:endParaRPr>
          </a:p>
        </p:txBody>
      </p:sp>
      <p:sp>
        <p:nvSpPr>
          <p:cNvPr id="384006" name="Text Box 6"/>
          <p:cNvSpPr txBox="1">
            <a:spLocks noChangeArrowheads="1"/>
          </p:cNvSpPr>
          <p:nvPr/>
        </p:nvSpPr>
        <p:spPr bwMode="auto">
          <a:xfrm>
            <a:off x="3924300" y="5757863"/>
            <a:ext cx="143033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fa-IR" altLang="fa-IR" sz="3200">
                <a:cs typeface="2  Zar" pitchFamily="2" charset="0"/>
              </a:rPr>
              <a:t>پائیز 1386</a:t>
            </a:r>
            <a:endParaRPr lang="en-US" altLang="fa-IR" sz="3200">
              <a:cs typeface="2  Zar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3840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3840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840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40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772816"/>
            <a:ext cx="9144000" cy="4725144"/>
          </a:xfrm>
        </p:spPr>
        <p:txBody>
          <a:bodyPr>
            <a:noAutofit/>
          </a:bodyPr>
          <a:lstStyle/>
          <a:p>
            <a:pPr algn="r" rtl="1">
              <a:buFont typeface="Wingdings 2" panose="05020102010507070707" pitchFamily="18" charset="2"/>
              <a:buNone/>
              <a:defRPr/>
            </a:pPr>
            <a:r>
              <a:rPr lang="fa-IR" sz="1400" b="1" dirty="0">
                <a:cs typeface="B Mitra" pitchFamily="2" charset="-78"/>
              </a:rPr>
              <a:t>گرفتن گزارشات زیر </a:t>
            </a:r>
            <a:r>
              <a:rPr lang="fa-IR" sz="2400" b="1" dirty="0">
                <a:cs typeface="B Titr" pitchFamily="2" charset="-78"/>
              </a:rPr>
              <a:t>فقط با یک کلیک</a:t>
            </a:r>
            <a:r>
              <a:rPr lang="fa-IR" sz="1400" b="1" dirty="0">
                <a:cs typeface="B Titr" pitchFamily="2" charset="-78"/>
              </a:rPr>
              <a:t>:</a:t>
            </a:r>
            <a:endParaRPr lang="en-US" sz="1400" b="1" dirty="0">
              <a:cs typeface="B Titr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گزارش سود و زیان روزانه، هفتگی، ماهانه (کلا هر بازه زمانی دلخواه)، فاکتور به فاکتور و کالا به کالا.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وضعیت مانده حساب افرادی که با شما طرف حساب هستند(بدهکاران، بستانکاران، کارکنان و ...).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وضعیت چکهای صادره (پاس شده و پاس نشده) و چکهای دریافتی (موجود و خرج شده).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وضعیت برگ چکهای مربوط به هر دسته چک تعریف شده.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وضعیت صندوق و دخل مغازه در هر لحظه از روز.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وضعیت کالاهای خریداری و فروخته شده و موجودی کالاها.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و دهها گزارش کاربردی و مورد نیاز شما.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" pitchFamily="2" charset="2"/>
              <a:buChar char="ü"/>
              <a:defRPr/>
            </a:pPr>
            <a:r>
              <a:rPr lang="fa-IR" sz="1400" b="1" dirty="0">
                <a:cs typeface="B Mitra" pitchFamily="2" charset="-78"/>
              </a:rPr>
              <a:t>در دسترس بودن اطلاعات مورد نیاز شما (از قبیل مانده حساب افراد، موجودی کالا و ...) در یک نگاه.</a:t>
            </a:r>
            <a:endParaRPr lang="en-US" sz="1400" b="1" dirty="0">
              <a:cs typeface="B Mitra" pitchFamily="2" charset="-78"/>
            </a:endParaRPr>
          </a:p>
          <a:p>
            <a:pPr algn="r" rtl="1">
              <a:buFont typeface="Wingdings 2" panose="05020102010507070707" pitchFamily="18" charset="2"/>
              <a:buNone/>
              <a:defRPr/>
            </a:pPr>
            <a:endParaRPr lang="en-US" sz="1400" b="1" dirty="0">
              <a:cs typeface="B Mitra" pitchFamily="2" charset="-78"/>
            </a:endParaRPr>
          </a:p>
          <a:p>
            <a:pPr algn="ctr" rtl="1">
              <a:buFont typeface="Wingdings 2" panose="05020102010507070707" pitchFamily="18" charset="2"/>
              <a:buNone/>
              <a:defRPr/>
            </a:pPr>
            <a:r>
              <a:rPr lang="en-US" sz="4800" dirty="0">
                <a:latin typeface="IranNastaliq" pitchFamily="18" charset="0"/>
                <a:cs typeface="IranNastaliq" pitchFamily="18" charset="0"/>
              </a:rPr>
              <a:t>)</a:t>
            </a:r>
            <a:r>
              <a:rPr lang="fa-IR" sz="4800" dirty="0">
                <a:latin typeface="IranNastaliq" pitchFamily="18" charset="0"/>
                <a:cs typeface="IranNastaliq" pitchFamily="18" charset="0"/>
              </a:rPr>
              <a:t>با نرم افزار پریال دیگر به حسابدار نیاز ندارید</a:t>
            </a:r>
            <a:r>
              <a:rPr lang="en-US" sz="4800" dirty="0">
                <a:latin typeface="IranNastaliq" pitchFamily="18" charset="0"/>
                <a:cs typeface="IranNastaliq" pitchFamily="18" charset="0"/>
              </a:rPr>
              <a:t>(</a:t>
            </a:r>
          </a:p>
          <a:p>
            <a:pPr algn="ctr" rtl="1">
              <a:buFont typeface="Wingdings 2" panose="05020102010507070707" pitchFamily="18" charset="2"/>
              <a:buNone/>
              <a:defRPr/>
            </a:pPr>
            <a:r>
              <a:rPr lang="fa-IR" sz="1400" dirty="0">
                <a:cs typeface="B Titr" pitchFamily="2" charset="-78"/>
              </a:rPr>
              <a:t>جهت دریافت اطلاعات بیشتر با شماره 09124492015  تماس حاصل فرمائید.</a:t>
            </a:r>
            <a:endParaRPr lang="en-US" sz="1400" dirty="0">
              <a:cs typeface="B Titr" pitchFamily="2" charset="-78"/>
            </a:endParaRPr>
          </a:p>
          <a:p>
            <a:pPr algn="ctr" rtl="1">
              <a:buFont typeface="Wingdings 2" panose="05020102010507070707" pitchFamily="18" charset="2"/>
              <a:buNone/>
              <a:defRPr/>
            </a:pPr>
            <a:endParaRPr lang="en-US" sz="1000" dirty="0">
              <a:cs typeface="B Titr" pitchFamily="2" charset="-78"/>
            </a:endParaRPr>
          </a:p>
          <a:p>
            <a:pPr algn="ctr" rtl="1">
              <a:buFont typeface="Wingdings 2" panose="05020102010507070707" pitchFamily="18" charset="2"/>
              <a:buNone/>
              <a:defRPr/>
            </a:pPr>
            <a:r>
              <a:rPr lang="fa-IR" sz="4400" b="1" dirty="0">
                <a:cs typeface="B Majid Shadow" pitchFamily="2" charset="-78"/>
              </a:rPr>
              <a:t>تفاوت ما پشتیبانی برتر ماست</a:t>
            </a:r>
            <a:endParaRPr lang="en-US" sz="4400" b="1" dirty="0">
              <a:cs typeface="B Majid Shadow" pitchFamily="2" charset="-78"/>
            </a:endParaRPr>
          </a:p>
          <a:p>
            <a:pPr algn="r" rtl="1">
              <a:buFont typeface="Wingdings 2" panose="05020102010507070707" pitchFamily="18" charset="2"/>
              <a:buNone/>
              <a:defRPr/>
            </a:pPr>
            <a:endParaRPr lang="en-US" sz="1400" dirty="0"/>
          </a:p>
        </p:txBody>
      </p:sp>
      <p:sp>
        <p:nvSpPr>
          <p:cNvPr id="17411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2195736" y="1124744"/>
            <a:ext cx="4752528" cy="282874"/>
          </a:xfrm>
        </p:spPr>
        <p:txBody>
          <a:bodyPr>
            <a:normAutofit fontScale="90000"/>
          </a:bodyPr>
          <a:lstStyle/>
          <a:p>
            <a:pPr algn="ctr" rtl="1" eaLnBrk="1" hangingPunct="1"/>
            <a:r>
              <a:rPr lang="fa-IR" altLang="fa-IR" sz="2400" dirty="0">
                <a:cs typeface="B Titr" panose="00000700000000000000" pitchFamily="2" charset="-78"/>
              </a:rPr>
              <a:t>نرم افزار حسابداری و خرید و فروش پریال</a:t>
            </a:r>
            <a:endParaRPr lang="en-US" altLang="fa-IR" sz="2400" dirty="0"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32648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2258" name="Picture 2" descr="arm"/>
          <p:cNvPicPr>
            <a:picLocks noChangeAspect="1" noChangeArrowheads="1"/>
          </p:cNvPicPr>
          <p:nvPr>
            <p:ph type="subTitle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35375" y="700088"/>
            <a:ext cx="1814513" cy="16494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22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0825" y="2779713"/>
            <a:ext cx="8458200" cy="1081087"/>
          </a:xfrm>
          <a:effectLst>
            <a:outerShdw dist="68392" dir="4091915" algn="ctr" rotWithShape="0">
              <a:schemeClr val="bg2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a-IR" sz="4400" smtClean="0">
                <a:solidFill>
                  <a:schemeClr val="tx1"/>
                </a:solidFill>
                <a:effectLst/>
                <a:cs typeface="B Jadid" pitchFamily="2" charset="-78"/>
              </a:rPr>
              <a:t>موسسه آموزش عالی غیرانتفاعی </a:t>
            </a:r>
            <a:br>
              <a:rPr lang="fa-IR" sz="4400" smtClean="0">
                <a:solidFill>
                  <a:schemeClr val="tx1"/>
                </a:solidFill>
                <a:effectLst/>
                <a:cs typeface="B Jadid" pitchFamily="2" charset="-78"/>
              </a:rPr>
            </a:br>
            <a:r>
              <a:rPr lang="fa-IR" sz="6600" smtClean="0">
                <a:solidFill>
                  <a:schemeClr val="tx1"/>
                </a:solidFill>
                <a:effectLst/>
                <a:cs typeface="B Jadid" pitchFamily="2" charset="-78"/>
              </a:rPr>
              <a:t>شـمـال</a:t>
            </a:r>
            <a:endParaRPr lang="en-US" sz="4400" smtClean="0">
              <a:solidFill>
                <a:schemeClr val="tx1"/>
              </a:solidFill>
              <a:effectLst/>
              <a:cs typeface="B Jadid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2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2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2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52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225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6" name="WordArt 4" descr="Oak"/>
          <p:cNvSpPr>
            <a:spLocks noChangeArrowheads="1" noChangeShapeType="1" noTextEdit="1"/>
          </p:cNvSpPr>
          <p:nvPr/>
        </p:nvSpPr>
        <p:spPr bwMode="auto">
          <a:xfrm>
            <a:off x="323850" y="2636838"/>
            <a:ext cx="8524875" cy="248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a-IR" sz="3600" kern="1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71842" dir="2700000" algn="ctr" rotWithShape="0">
                    <a:srgbClr val="DDDDDD"/>
                  </a:outerShdw>
                </a:effectLst>
              </a:rPr>
              <a:t>طراحی پارک پیاده روی بابلسر</a:t>
            </a:r>
          </a:p>
        </p:txBody>
      </p:sp>
      <p:sp>
        <p:nvSpPr>
          <p:cNvPr id="356358" name="WordArt 6" descr="Oak"/>
          <p:cNvSpPr>
            <a:spLocks noChangeArrowheads="1" noChangeShapeType="1" noTextEdit="1"/>
          </p:cNvSpPr>
          <p:nvPr/>
        </p:nvSpPr>
        <p:spPr bwMode="auto">
          <a:xfrm>
            <a:off x="3203575" y="549275"/>
            <a:ext cx="295275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1023"/>
              </a:avLst>
            </a:prstTxWarp>
          </a:bodyPr>
          <a:lstStyle/>
          <a:p>
            <a:pPr algn="ctr"/>
            <a:r>
              <a:rPr lang="fa-IR" sz="3600" kern="10">
                <a:ln w="15875">
                  <a:solidFill>
                    <a:schemeClr val="bg1"/>
                  </a:solidFill>
                  <a:round/>
                  <a:headEnd/>
                  <a:tailEnd/>
                </a:ln>
                <a:blipFill dpi="0" rotWithShape="1">
                  <a:blip r:embed="rId2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</a:rPr>
              <a:t>موضوع :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6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6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6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56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06" name="Picture 6" descr="253527109_8ff69480b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" y="15875"/>
            <a:ext cx="9158288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6052" name="Picture 4" descr="20060821239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588"/>
            <a:ext cx="4876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053" name="Picture 5" descr="5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471863"/>
            <a:ext cx="4535488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6054" name="Picture 6" descr="259169458_9997cea17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2809875"/>
            <a:ext cx="4762500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6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86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6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076" name="Picture 4" descr="ir2-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88913"/>
            <a:ext cx="4048125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77" name="Picture 5" descr="mazandaran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933825"/>
            <a:ext cx="5432425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78" name="Picture 6" descr="5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8913"/>
            <a:ext cx="3024187" cy="226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7079" name="Picture 7" descr="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4581525"/>
            <a:ext cx="2460625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80" name="Freeform 8"/>
          <p:cNvSpPr>
            <a:spLocks/>
          </p:cNvSpPr>
          <p:nvPr/>
        </p:nvSpPr>
        <p:spPr bwMode="auto">
          <a:xfrm>
            <a:off x="3294063" y="4572000"/>
            <a:ext cx="585787" cy="396875"/>
          </a:xfrm>
          <a:custGeom>
            <a:avLst/>
            <a:gdLst>
              <a:gd name="T0" fmla="*/ 101 w 369"/>
              <a:gd name="T1" fmla="*/ 46 h 250"/>
              <a:gd name="T2" fmla="*/ 97 w 369"/>
              <a:gd name="T3" fmla="*/ 60 h 250"/>
              <a:gd name="T4" fmla="*/ 143 w 369"/>
              <a:gd name="T5" fmla="*/ 15 h 250"/>
              <a:gd name="T6" fmla="*/ 233 w 369"/>
              <a:gd name="T7" fmla="*/ 15 h 250"/>
              <a:gd name="T8" fmla="*/ 324 w 369"/>
              <a:gd name="T9" fmla="*/ 15 h 250"/>
              <a:gd name="T10" fmla="*/ 369 w 369"/>
              <a:gd name="T11" fmla="*/ 105 h 250"/>
              <a:gd name="T12" fmla="*/ 324 w 369"/>
              <a:gd name="T13" fmla="*/ 151 h 250"/>
              <a:gd name="T14" fmla="*/ 233 w 369"/>
              <a:gd name="T15" fmla="*/ 196 h 250"/>
              <a:gd name="T16" fmla="*/ 143 w 369"/>
              <a:gd name="T17" fmla="*/ 242 h 250"/>
              <a:gd name="T18" fmla="*/ 52 w 369"/>
              <a:gd name="T19" fmla="*/ 242 h 250"/>
              <a:gd name="T20" fmla="*/ 7 w 369"/>
              <a:gd name="T21" fmla="*/ 196 h 250"/>
              <a:gd name="T22" fmla="*/ 7 w 369"/>
              <a:gd name="T23" fmla="*/ 105 h 250"/>
              <a:gd name="T24" fmla="*/ 52 w 369"/>
              <a:gd name="T25" fmla="*/ 60 h 250"/>
              <a:gd name="T26" fmla="*/ 143 w 369"/>
              <a:gd name="T27" fmla="*/ 15 h 25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369"/>
              <a:gd name="T43" fmla="*/ 0 h 250"/>
              <a:gd name="T44" fmla="*/ 369 w 369"/>
              <a:gd name="T45" fmla="*/ 250 h 250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369" h="250">
                <a:moveTo>
                  <a:pt x="101" y="46"/>
                </a:moveTo>
                <a:cubicBezTo>
                  <a:pt x="100" y="47"/>
                  <a:pt x="90" y="65"/>
                  <a:pt x="97" y="60"/>
                </a:cubicBezTo>
                <a:cubicBezTo>
                  <a:pt x="104" y="55"/>
                  <a:pt x="120" y="22"/>
                  <a:pt x="143" y="15"/>
                </a:cubicBezTo>
                <a:cubicBezTo>
                  <a:pt x="166" y="8"/>
                  <a:pt x="203" y="15"/>
                  <a:pt x="233" y="15"/>
                </a:cubicBezTo>
                <a:cubicBezTo>
                  <a:pt x="263" y="15"/>
                  <a:pt x="301" y="0"/>
                  <a:pt x="324" y="15"/>
                </a:cubicBezTo>
                <a:cubicBezTo>
                  <a:pt x="347" y="30"/>
                  <a:pt x="369" y="82"/>
                  <a:pt x="369" y="105"/>
                </a:cubicBezTo>
                <a:cubicBezTo>
                  <a:pt x="369" y="128"/>
                  <a:pt x="347" y="136"/>
                  <a:pt x="324" y="151"/>
                </a:cubicBezTo>
                <a:cubicBezTo>
                  <a:pt x="301" y="166"/>
                  <a:pt x="263" y="181"/>
                  <a:pt x="233" y="196"/>
                </a:cubicBezTo>
                <a:cubicBezTo>
                  <a:pt x="203" y="211"/>
                  <a:pt x="173" y="234"/>
                  <a:pt x="143" y="242"/>
                </a:cubicBezTo>
                <a:cubicBezTo>
                  <a:pt x="113" y="250"/>
                  <a:pt x="75" y="250"/>
                  <a:pt x="52" y="242"/>
                </a:cubicBezTo>
                <a:cubicBezTo>
                  <a:pt x="29" y="234"/>
                  <a:pt x="14" y="219"/>
                  <a:pt x="7" y="196"/>
                </a:cubicBezTo>
                <a:cubicBezTo>
                  <a:pt x="0" y="173"/>
                  <a:pt x="0" y="128"/>
                  <a:pt x="7" y="105"/>
                </a:cubicBezTo>
                <a:cubicBezTo>
                  <a:pt x="14" y="82"/>
                  <a:pt x="29" y="75"/>
                  <a:pt x="52" y="60"/>
                </a:cubicBezTo>
                <a:cubicBezTo>
                  <a:pt x="75" y="45"/>
                  <a:pt x="109" y="30"/>
                  <a:pt x="143" y="15"/>
                </a:cubicBezTo>
              </a:path>
            </a:pathLst>
          </a:custGeom>
          <a:noFill/>
          <a:ln w="34925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  <p:sp>
        <p:nvSpPr>
          <p:cNvPr id="387081" name="Freeform 9"/>
          <p:cNvSpPr>
            <a:spLocks/>
          </p:cNvSpPr>
          <p:nvPr/>
        </p:nvSpPr>
        <p:spPr bwMode="auto">
          <a:xfrm>
            <a:off x="2411413" y="2636838"/>
            <a:ext cx="1008062" cy="2016125"/>
          </a:xfrm>
          <a:custGeom>
            <a:avLst/>
            <a:gdLst>
              <a:gd name="T0" fmla="*/ 635 w 635"/>
              <a:gd name="T1" fmla="*/ 1270 h 1270"/>
              <a:gd name="T2" fmla="*/ 91 w 635"/>
              <a:gd name="T3" fmla="*/ 635 h 1270"/>
              <a:gd name="T4" fmla="*/ 182 w 635"/>
              <a:gd name="T5" fmla="*/ 181 h 1270"/>
              <a:gd name="T6" fmla="*/ 0 w 635"/>
              <a:gd name="T7" fmla="*/ 0 h 1270"/>
              <a:gd name="T8" fmla="*/ 0 60000 65536"/>
              <a:gd name="T9" fmla="*/ 0 60000 65536"/>
              <a:gd name="T10" fmla="*/ 0 60000 65536"/>
              <a:gd name="T11" fmla="*/ 0 60000 65536"/>
              <a:gd name="T12" fmla="*/ 0 w 635"/>
              <a:gd name="T13" fmla="*/ 0 h 1270"/>
              <a:gd name="T14" fmla="*/ 635 w 635"/>
              <a:gd name="T15" fmla="*/ 1270 h 12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635" h="1270">
                <a:moveTo>
                  <a:pt x="635" y="1270"/>
                </a:moveTo>
                <a:cubicBezTo>
                  <a:pt x="401" y="1043"/>
                  <a:pt x="167" y="817"/>
                  <a:pt x="91" y="635"/>
                </a:cubicBezTo>
                <a:cubicBezTo>
                  <a:pt x="15" y="453"/>
                  <a:pt x="197" y="287"/>
                  <a:pt x="182" y="181"/>
                </a:cubicBezTo>
                <a:cubicBezTo>
                  <a:pt x="167" y="75"/>
                  <a:pt x="30" y="37"/>
                  <a:pt x="0" y="0"/>
                </a:cubicBez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  <p:sp>
        <p:nvSpPr>
          <p:cNvPr id="387082" name="Text Box 10"/>
          <p:cNvSpPr txBox="1">
            <a:spLocks noChangeArrowheads="1"/>
          </p:cNvSpPr>
          <p:nvPr/>
        </p:nvSpPr>
        <p:spPr bwMode="auto">
          <a:xfrm>
            <a:off x="1146175" y="2420938"/>
            <a:ext cx="13287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solidFill>
                  <a:srgbClr val="FF6600"/>
                </a:solidFill>
                <a:latin typeface="Arial" charset="0"/>
                <a:cs typeface="B Jadid" pitchFamily="2" charset="-78"/>
              </a:rPr>
              <a:t>امامزاده</a:t>
            </a:r>
            <a:endParaRPr lang="en-US" sz="2800">
              <a:solidFill>
                <a:srgbClr val="FF6600"/>
              </a:solidFill>
              <a:latin typeface="Arial" charset="0"/>
              <a:cs typeface="B Jadid" pitchFamily="2" charset="-78"/>
            </a:endParaRPr>
          </a:p>
        </p:txBody>
      </p:sp>
      <p:sp>
        <p:nvSpPr>
          <p:cNvPr id="387083" name="Freeform 11"/>
          <p:cNvSpPr>
            <a:spLocks/>
          </p:cNvSpPr>
          <p:nvPr/>
        </p:nvSpPr>
        <p:spPr bwMode="auto">
          <a:xfrm>
            <a:off x="3462338" y="4840288"/>
            <a:ext cx="2663825" cy="815975"/>
          </a:xfrm>
          <a:custGeom>
            <a:avLst/>
            <a:gdLst>
              <a:gd name="T0" fmla="*/ 0 w 1678"/>
              <a:gd name="T1" fmla="*/ 0 h 514"/>
              <a:gd name="T2" fmla="*/ 136 w 1678"/>
              <a:gd name="T3" fmla="*/ 181 h 514"/>
              <a:gd name="T4" fmla="*/ 272 w 1678"/>
              <a:gd name="T5" fmla="*/ 408 h 514"/>
              <a:gd name="T6" fmla="*/ 544 w 1678"/>
              <a:gd name="T7" fmla="*/ 317 h 514"/>
              <a:gd name="T8" fmla="*/ 816 w 1678"/>
              <a:gd name="T9" fmla="*/ 317 h 514"/>
              <a:gd name="T10" fmla="*/ 1043 w 1678"/>
              <a:gd name="T11" fmla="*/ 362 h 514"/>
              <a:gd name="T12" fmla="*/ 1270 w 1678"/>
              <a:gd name="T13" fmla="*/ 499 h 514"/>
              <a:gd name="T14" fmla="*/ 1451 w 1678"/>
              <a:gd name="T15" fmla="*/ 453 h 514"/>
              <a:gd name="T16" fmla="*/ 1678 w 1678"/>
              <a:gd name="T17" fmla="*/ 453 h 51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78"/>
              <a:gd name="T28" fmla="*/ 0 h 514"/>
              <a:gd name="T29" fmla="*/ 1678 w 1678"/>
              <a:gd name="T30" fmla="*/ 514 h 51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78" h="514">
                <a:moveTo>
                  <a:pt x="0" y="0"/>
                </a:moveTo>
                <a:cubicBezTo>
                  <a:pt x="45" y="56"/>
                  <a:pt x="91" y="113"/>
                  <a:pt x="136" y="181"/>
                </a:cubicBezTo>
                <a:cubicBezTo>
                  <a:pt x="181" y="249"/>
                  <a:pt x="204" y="385"/>
                  <a:pt x="272" y="408"/>
                </a:cubicBezTo>
                <a:cubicBezTo>
                  <a:pt x="340" y="431"/>
                  <a:pt x="453" y="332"/>
                  <a:pt x="544" y="317"/>
                </a:cubicBezTo>
                <a:cubicBezTo>
                  <a:pt x="635" y="302"/>
                  <a:pt x="733" y="310"/>
                  <a:pt x="816" y="317"/>
                </a:cubicBezTo>
                <a:cubicBezTo>
                  <a:pt x="899" y="324"/>
                  <a:pt x="967" y="332"/>
                  <a:pt x="1043" y="362"/>
                </a:cubicBezTo>
                <a:cubicBezTo>
                  <a:pt x="1119" y="392"/>
                  <a:pt x="1202" y="484"/>
                  <a:pt x="1270" y="499"/>
                </a:cubicBezTo>
                <a:cubicBezTo>
                  <a:pt x="1338" y="514"/>
                  <a:pt x="1383" y="461"/>
                  <a:pt x="1451" y="453"/>
                </a:cubicBezTo>
                <a:cubicBezTo>
                  <a:pt x="1519" y="445"/>
                  <a:pt x="1640" y="453"/>
                  <a:pt x="1678" y="453"/>
                </a:cubicBez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  <p:sp>
        <p:nvSpPr>
          <p:cNvPr id="387084" name="Text Box 12"/>
          <p:cNvSpPr txBox="1">
            <a:spLocks noChangeArrowheads="1"/>
          </p:cNvSpPr>
          <p:nvPr/>
        </p:nvSpPr>
        <p:spPr bwMode="auto">
          <a:xfrm>
            <a:off x="5734050" y="5561013"/>
            <a:ext cx="5143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solidFill>
                  <a:srgbClr val="FF6600"/>
                </a:solidFill>
                <a:latin typeface="Arial" charset="0"/>
                <a:cs typeface="B Jadid" pitchFamily="2" charset="-78"/>
              </a:rPr>
              <a:t>پل</a:t>
            </a:r>
            <a:endParaRPr lang="en-US" sz="2800">
              <a:solidFill>
                <a:srgbClr val="FF6600"/>
              </a:solidFill>
              <a:latin typeface="Arial" charset="0"/>
              <a:cs typeface="B Jadid" pitchFamily="2" charset="-78"/>
            </a:endParaRPr>
          </a:p>
        </p:txBody>
      </p:sp>
      <p:pic>
        <p:nvPicPr>
          <p:cNvPr id="387085" name="Picture 13" descr="Image(399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00663"/>
            <a:ext cx="1944688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7086" name="Freeform 14"/>
          <p:cNvSpPr>
            <a:spLocks/>
          </p:cNvSpPr>
          <p:nvPr/>
        </p:nvSpPr>
        <p:spPr bwMode="auto">
          <a:xfrm>
            <a:off x="1576388" y="4756150"/>
            <a:ext cx="1873250" cy="1069975"/>
          </a:xfrm>
          <a:custGeom>
            <a:avLst/>
            <a:gdLst>
              <a:gd name="T0" fmla="*/ 1180 w 1180"/>
              <a:gd name="T1" fmla="*/ 8 h 674"/>
              <a:gd name="T2" fmla="*/ 817 w 1180"/>
              <a:gd name="T3" fmla="*/ 189 h 674"/>
              <a:gd name="T4" fmla="*/ 998 w 1180"/>
              <a:gd name="T5" fmla="*/ 507 h 674"/>
              <a:gd name="T6" fmla="*/ 726 w 1180"/>
              <a:gd name="T7" fmla="*/ 598 h 674"/>
              <a:gd name="T8" fmla="*/ 318 w 1180"/>
              <a:gd name="T9" fmla="*/ 53 h 674"/>
              <a:gd name="T10" fmla="*/ 0 w 1180"/>
              <a:gd name="T11" fmla="*/ 280 h 67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180"/>
              <a:gd name="T19" fmla="*/ 0 h 674"/>
              <a:gd name="T20" fmla="*/ 1180 w 1180"/>
              <a:gd name="T21" fmla="*/ 674 h 67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180" h="674">
                <a:moveTo>
                  <a:pt x="1180" y="8"/>
                </a:moveTo>
                <a:cubicBezTo>
                  <a:pt x="1013" y="57"/>
                  <a:pt x="847" y="106"/>
                  <a:pt x="817" y="189"/>
                </a:cubicBezTo>
                <a:cubicBezTo>
                  <a:pt x="787" y="272"/>
                  <a:pt x="1013" y="439"/>
                  <a:pt x="998" y="507"/>
                </a:cubicBezTo>
                <a:cubicBezTo>
                  <a:pt x="983" y="575"/>
                  <a:pt x="839" y="674"/>
                  <a:pt x="726" y="598"/>
                </a:cubicBezTo>
                <a:cubicBezTo>
                  <a:pt x="613" y="522"/>
                  <a:pt x="439" y="106"/>
                  <a:pt x="318" y="53"/>
                </a:cubicBezTo>
                <a:cubicBezTo>
                  <a:pt x="197" y="0"/>
                  <a:pt x="53" y="242"/>
                  <a:pt x="0" y="280"/>
                </a:cubicBezTo>
              </a:path>
            </a:pathLst>
          </a:cu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fa-IR"/>
          </a:p>
        </p:txBody>
      </p:sp>
      <p:sp>
        <p:nvSpPr>
          <p:cNvPr id="387087" name="Text Box 15"/>
          <p:cNvSpPr txBox="1">
            <a:spLocks noChangeArrowheads="1"/>
          </p:cNvSpPr>
          <p:nvPr/>
        </p:nvSpPr>
        <p:spPr bwMode="auto">
          <a:xfrm>
            <a:off x="530225" y="4811713"/>
            <a:ext cx="893763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000000"/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fa-IR" sz="2800">
                <a:solidFill>
                  <a:srgbClr val="FF6600"/>
                </a:solidFill>
                <a:latin typeface="Arial" charset="0"/>
                <a:cs typeface="B Jadid" pitchFamily="2" charset="-78"/>
              </a:rPr>
              <a:t>دریـا</a:t>
            </a:r>
            <a:endParaRPr lang="en-US" sz="2800">
              <a:solidFill>
                <a:srgbClr val="FF6600"/>
              </a:solidFill>
              <a:latin typeface="Arial" charset="0"/>
              <a:cs typeface="B Jadid" pitchFamily="2" charset="-78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7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87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7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87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87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87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87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7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87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387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387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87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7080" grpId="0" animBg="1"/>
      <p:bldP spid="387081" grpId="0" animBg="1"/>
      <p:bldP spid="387082" grpId="0"/>
      <p:bldP spid="387083" grpId="0" animBg="1"/>
      <p:bldP spid="387084" grpId="0"/>
      <p:bldP spid="387086" grpId="0" animBg="1"/>
      <p:bldP spid="387087" grpId="0"/>
    </p:bld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1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ar-S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0">
        <a:dk1>
          <a:srgbClr val="010199"/>
        </a:dk1>
        <a:lt1>
          <a:srgbClr val="FFFFFF"/>
        </a:lt1>
        <a:dk2>
          <a:srgbClr val="EAEAEA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F3F3F3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11">
        <a:dk1>
          <a:srgbClr val="FFFFFF"/>
        </a:dk1>
        <a:lt1>
          <a:srgbClr val="FFFFFF"/>
        </a:lt1>
        <a:dk2>
          <a:srgbClr val="B2B2B2"/>
        </a:dk2>
        <a:lt2>
          <a:srgbClr val="010199"/>
        </a:lt2>
        <a:accent1>
          <a:srgbClr val="3399FF"/>
        </a:accent1>
        <a:accent2>
          <a:srgbClr val="666699"/>
        </a:accent2>
        <a:accent3>
          <a:srgbClr val="FFFFFF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rbit 11">
    <a:dk1>
      <a:srgbClr val="FFFFFF"/>
    </a:dk1>
    <a:lt1>
      <a:srgbClr val="FFFFFF"/>
    </a:lt1>
    <a:dk2>
      <a:srgbClr val="B2B2B2"/>
    </a:dk2>
    <a:lt2>
      <a:srgbClr val="010199"/>
    </a:lt2>
    <a:accent1>
      <a:srgbClr val="3399FF"/>
    </a:accent1>
    <a:accent2>
      <a:srgbClr val="666699"/>
    </a:accent2>
    <a:accent3>
      <a:srgbClr val="FFFFFF"/>
    </a:accent3>
    <a:accent4>
      <a:srgbClr val="DADADA"/>
    </a:accent4>
    <a:accent5>
      <a:srgbClr val="ADCAFF"/>
    </a:accent5>
    <a:accent6>
      <a:srgbClr val="5C5C8A"/>
    </a:accent6>
    <a:hlink>
      <a:srgbClr val="FFFFCC"/>
    </a:hlink>
    <a:folHlink>
      <a:srgbClr val="FFCC6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Orbit</Template>
  <TotalTime>463</TotalTime>
  <Words>2252</Words>
  <Application>Microsoft Office PowerPoint</Application>
  <PresentationFormat>On-screen Show (4:3)</PresentationFormat>
  <Paragraphs>704</Paragraphs>
  <Slides>36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9" baseType="lpstr">
      <vt:lpstr>Arial</vt:lpstr>
      <vt:lpstr>Wingdings</vt:lpstr>
      <vt:lpstr>2  Kaj</vt:lpstr>
      <vt:lpstr>B Jadid</vt:lpstr>
      <vt:lpstr>Webdings</vt:lpstr>
      <vt:lpstr>2  Homa</vt:lpstr>
      <vt:lpstr>Wingdings 2</vt:lpstr>
      <vt:lpstr>B Mitra</vt:lpstr>
      <vt:lpstr>Wingdings 3</vt:lpstr>
      <vt:lpstr>2  Farnaz</vt:lpstr>
      <vt:lpstr>Arial Black</vt:lpstr>
      <vt:lpstr>2  Zar</vt:lpstr>
      <vt:lpstr>Orbit</vt:lpstr>
      <vt:lpstr>به نام يگانه معمار هستي</vt:lpstr>
      <vt:lpstr>PowerPoint Presentation</vt:lpstr>
      <vt:lpstr>نرم افزار حسابداری و خرید و فروش پریال</vt:lpstr>
      <vt:lpstr>نرم افزار حسابداری و خرید و فروش پریال</vt:lpstr>
      <vt:lpstr>موسسه آموزش عالی غیرانتفاعی  شـمـال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 شناخت عناصر مصنوع: </vt:lpstr>
      <vt:lpstr> تعیین چشم انداز و واهداف کلی:</vt:lpstr>
      <vt:lpstr>PowerPoint Presentation</vt:lpstr>
      <vt:lpstr>بررسي جدول امكانات و محدوديتها     Swot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تهیه و تنظیم:</vt:lpstr>
    </vt:vector>
  </TitlesOfParts>
  <Company>ARYAN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به نام يگانه معمار هستي</dc:title>
  <dc:creator>M-B</dc:creator>
  <cp:lastModifiedBy>ziarati</cp:lastModifiedBy>
  <cp:revision>18</cp:revision>
  <cp:lastPrinted>1601-01-01T00:00:00Z</cp:lastPrinted>
  <dcterms:created xsi:type="dcterms:W3CDTF">2007-11-14T14:37:15Z</dcterms:created>
  <dcterms:modified xsi:type="dcterms:W3CDTF">2016-11-27T16:24:24Z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</Properties>
</file>