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4"/>
  </p:notesMasterIdLst>
  <p:sldIdLst>
    <p:sldId id="287" r:id="rId2"/>
    <p:sldId id="256" r:id="rId3"/>
    <p:sldId id="283"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85" r:id="rId21"/>
    <p:sldId id="284" r:id="rId22"/>
    <p:sldId id="273" r:id="rId23"/>
    <p:sldId id="274" r:id="rId24"/>
    <p:sldId id="275" r:id="rId25"/>
    <p:sldId id="276" r:id="rId26"/>
    <p:sldId id="286" r:id="rId27"/>
    <p:sldId id="277" r:id="rId28"/>
    <p:sldId id="278" r:id="rId29"/>
    <p:sldId id="279" r:id="rId30"/>
    <p:sldId id="280" r:id="rId31"/>
    <p:sldId id="281" r:id="rId32"/>
    <p:sldId id="282" r:id="rId33"/>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effectLst>
          <a:outerShdw blurRad="38100" dist="38100" dir="2700000" algn="tl">
            <a:srgbClr val="000000">
              <a:alpha val="43137"/>
            </a:srgbClr>
          </a:outerShdw>
        </a:effectLst>
        <a:latin typeface="Arial" panose="020B0604020202020204" pitchFamily="34" charset="0"/>
        <a:ea typeface="+mn-ea"/>
        <a:cs typeface="B Lotus" panose="00000400000000000000" pitchFamily="2" charset="-78"/>
      </a:defRPr>
    </a:lvl1pPr>
    <a:lvl2pPr marL="457200" algn="r" rtl="1" fontAlgn="base">
      <a:spcBef>
        <a:spcPct val="0"/>
      </a:spcBef>
      <a:spcAft>
        <a:spcPct val="0"/>
      </a:spcAft>
      <a:defRPr kern="1200">
        <a:solidFill>
          <a:schemeClr val="tx1"/>
        </a:solidFill>
        <a:effectLst>
          <a:outerShdw blurRad="38100" dist="38100" dir="2700000" algn="tl">
            <a:srgbClr val="000000">
              <a:alpha val="43137"/>
            </a:srgbClr>
          </a:outerShdw>
        </a:effectLst>
        <a:latin typeface="Arial" panose="020B0604020202020204" pitchFamily="34" charset="0"/>
        <a:ea typeface="+mn-ea"/>
        <a:cs typeface="B Lotus" panose="00000400000000000000" pitchFamily="2" charset="-78"/>
      </a:defRPr>
    </a:lvl2pPr>
    <a:lvl3pPr marL="914400" algn="r" rtl="1" fontAlgn="base">
      <a:spcBef>
        <a:spcPct val="0"/>
      </a:spcBef>
      <a:spcAft>
        <a:spcPct val="0"/>
      </a:spcAft>
      <a:defRPr kern="1200">
        <a:solidFill>
          <a:schemeClr val="tx1"/>
        </a:solidFill>
        <a:effectLst>
          <a:outerShdw blurRad="38100" dist="38100" dir="2700000" algn="tl">
            <a:srgbClr val="000000">
              <a:alpha val="43137"/>
            </a:srgbClr>
          </a:outerShdw>
        </a:effectLst>
        <a:latin typeface="Arial" panose="020B0604020202020204" pitchFamily="34" charset="0"/>
        <a:ea typeface="+mn-ea"/>
        <a:cs typeface="B Lotus" panose="00000400000000000000" pitchFamily="2" charset="-78"/>
      </a:defRPr>
    </a:lvl3pPr>
    <a:lvl4pPr marL="1371600" algn="r" rtl="1" fontAlgn="base">
      <a:spcBef>
        <a:spcPct val="0"/>
      </a:spcBef>
      <a:spcAft>
        <a:spcPct val="0"/>
      </a:spcAft>
      <a:defRPr kern="1200">
        <a:solidFill>
          <a:schemeClr val="tx1"/>
        </a:solidFill>
        <a:effectLst>
          <a:outerShdw blurRad="38100" dist="38100" dir="2700000" algn="tl">
            <a:srgbClr val="000000">
              <a:alpha val="43137"/>
            </a:srgbClr>
          </a:outerShdw>
        </a:effectLst>
        <a:latin typeface="Arial" panose="020B0604020202020204" pitchFamily="34" charset="0"/>
        <a:ea typeface="+mn-ea"/>
        <a:cs typeface="B Lotus" panose="00000400000000000000" pitchFamily="2" charset="-78"/>
      </a:defRPr>
    </a:lvl4pPr>
    <a:lvl5pPr marL="1828800" algn="r" rtl="1" fontAlgn="base">
      <a:spcBef>
        <a:spcPct val="0"/>
      </a:spcBef>
      <a:spcAft>
        <a:spcPct val="0"/>
      </a:spcAft>
      <a:defRPr kern="1200">
        <a:solidFill>
          <a:schemeClr val="tx1"/>
        </a:solidFill>
        <a:effectLst>
          <a:outerShdw blurRad="38100" dist="38100" dir="2700000" algn="tl">
            <a:srgbClr val="000000">
              <a:alpha val="43137"/>
            </a:srgbClr>
          </a:outerShdw>
        </a:effectLst>
        <a:latin typeface="Arial" panose="020B0604020202020204" pitchFamily="34" charset="0"/>
        <a:ea typeface="+mn-ea"/>
        <a:cs typeface="B Lotus" panose="00000400000000000000" pitchFamily="2" charset="-78"/>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panose="020B0604020202020204" pitchFamily="34" charset="0"/>
        <a:ea typeface="+mn-ea"/>
        <a:cs typeface="B Lotus" panose="00000400000000000000" pitchFamily="2" charset="-78"/>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panose="020B0604020202020204" pitchFamily="34" charset="0"/>
        <a:ea typeface="+mn-ea"/>
        <a:cs typeface="B Lotus" panose="00000400000000000000" pitchFamily="2" charset="-78"/>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panose="020B0604020202020204" pitchFamily="34" charset="0"/>
        <a:ea typeface="+mn-ea"/>
        <a:cs typeface="B Lotus" panose="00000400000000000000" pitchFamily="2" charset="-78"/>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panose="020B0604020202020204" pitchFamily="34" charset="0"/>
        <a:ea typeface="+mn-ea"/>
        <a:cs typeface="B Lotus" panose="00000400000000000000"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CCFF"/>
    <a:srgbClr val="FFFFCC"/>
    <a:srgbClr val="333399"/>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60"/>
  </p:normalViewPr>
  <p:slideViewPr>
    <p:cSldViewPr>
      <p:cViewPr varScale="1">
        <p:scale>
          <a:sx n="61" d="100"/>
          <a:sy n="61" d="100"/>
        </p:scale>
        <p:origin x="90" y="30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1.xml"/><Relationship Id="rId13" Type="http://schemas.openxmlformats.org/officeDocument/2006/relationships/slide" Target="slides/slide16.xml"/><Relationship Id="rId18" Type="http://schemas.openxmlformats.org/officeDocument/2006/relationships/slide" Target="slides/slide23.xml"/><Relationship Id="rId3" Type="http://schemas.openxmlformats.org/officeDocument/2006/relationships/slide" Target="slides/slide5.xml"/><Relationship Id="rId21" Type="http://schemas.openxmlformats.org/officeDocument/2006/relationships/slide" Target="slides/slide28.xml"/><Relationship Id="rId7" Type="http://schemas.openxmlformats.org/officeDocument/2006/relationships/slide" Target="slides/slide10.xml"/><Relationship Id="rId12" Type="http://schemas.openxmlformats.org/officeDocument/2006/relationships/slide" Target="slides/slide15.xml"/><Relationship Id="rId17" Type="http://schemas.openxmlformats.org/officeDocument/2006/relationships/slide" Target="slides/slide22.xml"/><Relationship Id="rId2" Type="http://schemas.openxmlformats.org/officeDocument/2006/relationships/slide" Target="slides/slide4.xml"/><Relationship Id="rId16" Type="http://schemas.openxmlformats.org/officeDocument/2006/relationships/slide" Target="slides/slide19.xml"/><Relationship Id="rId20" Type="http://schemas.openxmlformats.org/officeDocument/2006/relationships/slide" Target="slides/slide25.xml"/><Relationship Id="rId1" Type="http://schemas.openxmlformats.org/officeDocument/2006/relationships/slide" Target="slides/slide2.xml"/><Relationship Id="rId6" Type="http://schemas.openxmlformats.org/officeDocument/2006/relationships/slide" Target="slides/slide9.xml"/><Relationship Id="rId11" Type="http://schemas.openxmlformats.org/officeDocument/2006/relationships/slide" Target="slides/slide14.xml"/><Relationship Id="rId5" Type="http://schemas.openxmlformats.org/officeDocument/2006/relationships/slide" Target="slides/slide8.xml"/><Relationship Id="rId15" Type="http://schemas.openxmlformats.org/officeDocument/2006/relationships/slide" Target="slides/slide18.xml"/><Relationship Id="rId23" Type="http://schemas.openxmlformats.org/officeDocument/2006/relationships/slide" Target="slides/slide31.xml"/><Relationship Id="rId10" Type="http://schemas.openxmlformats.org/officeDocument/2006/relationships/slide" Target="slides/slide13.xml"/><Relationship Id="rId19" Type="http://schemas.openxmlformats.org/officeDocument/2006/relationships/slide" Target="slides/slide24.xml"/><Relationship Id="rId4" Type="http://schemas.openxmlformats.org/officeDocument/2006/relationships/slide" Target="slides/slide7.xml"/><Relationship Id="rId9" Type="http://schemas.openxmlformats.org/officeDocument/2006/relationships/slide" Target="slides/slide12.xml"/><Relationship Id="rId14" Type="http://schemas.openxmlformats.org/officeDocument/2006/relationships/slide" Target="slides/slide17.xml"/><Relationship Id="rId22"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B18819D4-347F-40F2-AB35-EB4B40986494}" type="datetimeFigureOut">
              <a:rPr lang="fa-IR" smtClean="0"/>
              <a:t>09/19/1444</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9FCB131D-3153-4681-83D1-70A91C123C3E}" type="slidenum">
              <a:rPr lang="fa-IR" smtClean="0"/>
              <a:t>‹#›</a:t>
            </a:fld>
            <a:endParaRPr lang="fa-IR"/>
          </a:p>
        </p:txBody>
      </p:sp>
    </p:spTree>
    <p:extLst>
      <p:ext uri="{BB962C8B-B14F-4D97-AF65-F5344CB8AC3E}">
        <p14:creationId xmlns:p14="http://schemas.microsoft.com/office/powerpoint/2010/main" val="3005188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rtl="0">
                <a:defRPr/>
              </a:pPr>
              <a:endParaRPr lang="fa-IR" sz="2400">
                <a:effectLst/>
                <a:latin typeface="Times New Roman" pitchFamily="18" charset="0"/>
                <a:cs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grpSp>
      </p:grpSp>
      <p:sp>
        <p:nvSpPr>
          <p:cNvPr id="3995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3995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fld id="{5DF3EF11-FF66-4307-B48D-8335211659A8}" type="slidenum">
              <a:rPr lang="ar-SA" altLang="fa-IR"/>
              <a:pPr/>
              <a:t>‹#›</a:t>
            </a:fld>
            <a:endParaRPr lang="en-US" altLang="fa-IR"/>
          </a:p>
        </p:txBody>
      </p:sp>
      <p:sp>
        <p:nvSpPr>
          <p:cNvPr id="21" name="Rectangle 20"/>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464769638"/>
      </p:ext>
    </p:extLst>
  </p:cSld>
  <p:clrMapOvr>
    <a:masterClrMapping/>
  </p:clrMapOvr>
  <p:transition>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F5A000DC-C5D9-45C3-AE8F-3A046E53CF5E}" type="slidenum">
              <a:rPr lang="ar-SA" altLang="fa-IR"/>
              <a:pPr/>
              <a:t>‹#›</a:t>
            </a:fld>
            <a:endParaRPr lang="en-US" altLang="fa-I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8642571"/>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5F9FF8BE-BA14-41BC-82C6-FFA846F357F0}" type="slidenum">
              <a:rPr lang="ar-SA" altLang="fa-IR"/>
              <a:pPr/>
              <a:t>‹#›</a:t>
            </a:fld>
            <a:endParaRPr lang="en-US" altLang="fa-I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14336443"/>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5615" y="273051"/>
            <a:ext cx="8226425" cy="5822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smtClean="0"/>
              <a:t>www.SaberiMiT.Blogfa.Com</a:t>
            </a:r>
            <a:endParaRPr lang="en-US"/>
          </a:p>
        </p:txBody>
      </p:sp>
      <p:sp>
        <p:nvSpPr>
          <p:cNvPr id="5" name="Slide Number Placeholder 22"/>
          <p:cNvSpPr>
            <a:spLocks noGrp="1"/>
          </p:cNvSpPr>
          <p:nvPr>
            <p:ph type="sldNum" sz="quarter" idx="12"/>
          </p:nvPr>
        </p:nvSpPr>
        <p:spPr/>
        <p:txBody>
          <a:bodyPr/>
          <a:lstStyle>
            <a:lvl1pPr>
              <a:defRPr/>
            </a:lvl1pPr>
          </a:lstStyle>
          <a:p>
            <a:pPr>
              <a:defRPr/>
            </a:pPr>
            <a:fld id="{A2814A13-0CA7-45F7-9C01-E34ADB8C6C3B}" type="slidenum">
              <a:rPr lang="en-US"/>
              <a:pPr>
                <a:defRPr/>
              </a:pPr>
              <a:t>‹#›</a:t>
            </a:fld>
            <a:endParaRPr lang="en-US"/>
          </a:p>
        </p:txBody>
      </p:sp>
    </p:spTree>
    <p:extLst>
      <p:ext uri="{BB962C8B-B14F-4D97-AF65-F5344CB8AC3E}">
        <p14:creationId xmlns:p14="http://schemas.microsoft.com/office/powerpoint/2010/main" val="3655437622"/>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EB95B48E-939B-4789-8E90-6ADF547D6B04}" type="slidenum">
              <a:rPr lang="ar-SA" altLang="fa-IR"/>
              <a:pPr/>
              <a:t>‹#›</a:t>
            </a:fld>
            <a:endParaRPr lang="en-US" altLang="fa-I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07979054"/>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5258AC4C-73DA-49D7-8DAD-4C0AFA1EB26E}" type="slidenum">
              <a:rPr lang="ar-SA" altLang="fa-IR"/>
              <a:pPr/>
              <a:t>‹#›</a:t>
            </a:fld>
            <a:endParaRPr lang="en-US" altLang="fa-I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06061034"/>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6E2603E3-C5F6-49A7-9666-992774C7B187}" type="slidenum">
              <a:rPr lang="ar-SA" altLang="fa-IR"/>
              <a:pPr/>
              <a:t>‹#›</a:t>
            </a:fld>
            <a:endParaRPr lang="en-US" altLang="fa-IR"/>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63790494"/>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DC5BEFAA-20EB-4989-9075-AFAC7BA62667}" type="slidenum">
              <a:rPr lang="ar-SA" altLang="fa-IR"/>
              <a:pPr/>
              <a:t>‹#›</a:t>
            </a:fld>
            <a:endParaRPr lang="en-US" altLang="fa-IR"/>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22882250"/>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1B29319B-BDCD-49ED-A74D-AED40D58D0F4}" type="slidenum">
              <a:rPr lang="ar-SA" altLang="fa-IR"/>
              <a:pPr/>
              <a:t>‹#›</a:t>
            </a:fld>
            <a:endParaRPr lang="en-US" altLang="fa-IR"/>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72067707"/>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262D9D6D-B3FA-43E3-8412-22F453E4B297}" type="slidenum">
              <a:rPr lang="ar-SA" altLang="fa-IR"/>
              <a:pPr/>
              <a:t>‹#›</a:t>
            </a:fld>
            <a:endParaRPr lang="en-US" altLang="fa-IR"/>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20114826"/>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1E0F9097-4D54-4A57-B61C-14961DA4FBE0}" type="slidenum">
              <a:rPr lang="ar-SA" altLang="fa-IR"/>
              <a:pPr/>
              <a:t>‹#›</a:t>
            </a:fld>
            <a:endParaRPr lang="en-US" altLang="fa-IR"/>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01055629"/>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651AF088-8486-4E01-BAC0-A5ED79737A13}" type="slidenum">
              <a:rPr lang="ar-SA" altLang="fa-IR"/>
              <a:pPr/>
              <a:t>‹#›</a:t>
            </a:fld>
            <a:endParaRPr lang="en-US" altLang="fa-IR"/>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95187758"/>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smtClean="0">
                <a:effectLst/>
                <a:cs typeface="+mn-cs"/>
              </a:defRPr>
            </a:lvl1pPr>
          </a:lstStyle>
          <a:p>
            <a:pPr>
              <a:defRPr/>
            </a:pPr>
            <a:endParaRPr lang="en-US"/>
          </a:p>
        </p:txBody>
      </p:sp>
      <p:sp>
        <p:nvSpPr>
          <p:cNvPr id="3891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effectLst/>
                <a:latin typeface="Arial Black" panose="020B0A04020102020204" pitchFamily="34" charset="0"/>
                <a:cs typeface="Arial" panose="020B0604020202020204" pitchFamily="34" charset="0"/>
              </a:defRPr>
            </a:lvl1pPr>
          </a:lstStyle>
          <a:p>
            <a:fld id="{D2FDD0C5-66A0-465B-971C-6CDBBB1AE75E}" type="slidenum">
              <a:rPr lang="ar-SA" altLang="fa-IR"/>
              <a:pPr/>
              <a:t>‹#›</a:t>
            </a:fld>
            <a:endParaRPr lang="en-US" altLang="fa-IR"/>
          </a:p>
        </p:txBody>
      </p:sp>
      <p:grpSp>
        <p:nvGrpSpPr>
          <p:cNvPr id="1028" name="Group 4"/>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rtl="0">
                <a:defRPr/>
              </a:pPr>
              <a:endParaRPr lang="fa-IR" sz="2400">
                <a:effectLst/>
                <a:latin typeface="Times New Roman" pitchFamily="18" charset="0"/>
                <a:cs typeface="Times New Roman" pitchFamily="18" charset="0"/>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3891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lgn="l" rtl="0">
                <a:defRPr/>
              </a:pPr>
              <a:endParaRPr lang="fa-IR">
                <a:solidFill>
                  <a:schemeClr val="hlink"/>
                </a:solidFill>
                <a:effectLst/>
                <a:cs typeface="Times New Roman" pitchFamily="18" charset="0"/>
              </a:endParaRPr>
            </a:p>
          </p:txBody>
        </p:sp>
        <p:sp>
          <p:nvSpPr>
            <p:cNvPr id="3892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lgn="l" rtl="0">
                <a:defRPr/>
              </a:pPr>
              <a:endParaRPr lang="fa-IR">
                <a:solidFill>
                  <a:schemeClr val="hlink"/>
                </a:solidFill>
                <a:effectLst/>
                <a:cs typeface="Times New Roman" pitchFamily="18"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lgn="l" rtl="0">
                <a:defRPr/>
              </a:pPr>
              <a:endParaRPr lang="fa-IR">
                <a:solidFill>
                  <a:schemeClr val="accent2"/>
                </a:solidFill>
                <a:effectLst/>
                <a:cs typeface="Times New Roman" pitchFamily="18" charset="0"/>
              </a:endParaRPr>
            </a:p>
          </p:txBody>
        </p:sp>
        <p:sp>
          <p:nvSpPr>
            <p:cNvPr id="3892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lgn="l" rtl="0">
                <a:defRPr/>
              </a:pPr>
              <a:endParaRPr lang="fa-IR">
                <a:solidFill>
                  <a:schemeClr val="hlink"/>
                </a:solidFill>
                <a:effectLst/>
                <a:cs typeface="Times New Roman" pitchFamily="18" charset="0"/>
              </a:endParaRPr>
            </a:p>
          </p:txBody>
        </p:sp>
        <p:sp>
          <p:nvSpPr>
            <p:cNvPr id="3892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lgn="l" rtl="0">
                <a:defRPr/>
              </a:pPr>
              <a:endParaRPr lang="fa-IR" sz="2400">
                <a:effectLst/>
                <a:latin typeface="Times New Roman" pitchFamily="18" charset="0"/>
                <a:cs typeface="Times New Roman" pitchFamily="18" charset="0"/>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lgn="l" rtl="0">
                <a:defRPr/>
              </a:pPr>
              <a:endParaRPr lang="fa-IR">
                <a:solidFill>
                  <a:schemeClr val="accent2"/>
                </a:solidFill>
                <a:effectLst/>
                <a:cs typeface="Times New Roman" pitchFamily="18"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lgn="l" rtl="0">
                <a:defRPr/>
              </a:pPr>
              <a:endParaRPr lang="fa-IR">
                <a:solidFill>
                  <a:schemeClr val="accent2"/>
                </a:solidFill>
                <a:effectLst/>
                <a:cs typeface="Times New Roman" pitchFamily="18" charset="0"/>
              </a:endParaRPr>
            </a:p>
          </p:txBody>
        </p:sp>
      </p:grpSp>
      <p:sp>
        <p:nvSpPr>
          <p:cNvPr id="38926"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38927"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3892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smtClean="0">
                <a:effectLst/>
                <a:cs typeface="+mn-cs"/>
              </a:defRPr>
            </a:lvl1pPr>
          </a:lstStyle>
          <a:p>
            <a:pPr>
              <a:defRPr/>
            </a:pPr>
            <a:endParaRPr lang="en-US"/>
          </a:p>
        </p:txBody>
      </p:sp>
      <p:sp>
        <p:nvSpPr>
          <p:cNvPr id="17" name="Rectangle 16"/>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5" r:id="rId12"/>
  </p:sldLayoutIdLst>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grpId="0" nodeType="withEffect">
                                  <p:stCondLst>
                                    <p:cond delay="0"/>
                                  </p:stCondLst>
                                  <p:childTnLst>
                                    <p:set>
                                      <p:cBhvr>
                                        <p:cTn id="6" dur="1" fill="hold">
                                          <p:stCondLst>
                                            <p:cond delay="0"/>
                                          </p:stCondLst>
                                        </p:cTn>
                                        <p:tgtEl>
                                          <p:spTgt spid="38926"/>
                                        </p:tgtEl>
                                        <p:attrNameLst>
                                          <p:attrName>style.visibility</p:attrName>
                                        </p:attrNameLst>
                                      </p:cBhvr>
                                      <p:to>
                                        <p:strVal val="visible"/>
                                      </p:to>
                                    </p:set>
                                    <p:anim calcmode="lin" valueType="num">
                                      <p:cBhvr>
                                        <p:cTn id="7" dur="500" fill="hold"/>
                                        <p:tgtEl>
                                          <p:spTgt spid="38926"/>
                                        </p:tgtEl>
                                        <p:attrNameLst>
                                          <p:attrName>ppt_w</p:attrName>
                                        </p:attrNameLst>
                                      </p:cBhvr>
                                      <p:tavLst>
                                        <p:tav tm="0">
                                          <p:val>
                                            <p:strVal val="#ppt_w*2.5"/>
                                          </p:val>
                                        </p:tav>
                                        <p:tav tm="100000">
                                          <p:val>
                                            <p:strVal val="#ppt_w"/>
                                          </p:val>
                                        </p:tav>
                                      </p:tavLst>
                                    </p:anim>
                                    <p:anim calcmode="lin" valueType="num">
                                      <p:cBhvr>
                                        <p:cTn id="8" dur="500" fill="hold"/>
                                        <p:tgtEl>
                                          <p:spTgt spid="38926"/>
                                        </p:tgtEl>
                                        <p:attrNameLst>
                                          <p:attrName>ppt_h</p:attrName>
                                        </p:attrNameLst>
                                      </p:cBhvr>
                                      <p:tavLst>
                                        <p:tav tm="0">
                                          <p:val>
                                            <p:strVal val="#ppt_h*0.01"/>
                                          </p:val>
                                        </p:tav>
                                        <p:tav tm="100000">
                                          <p:val>
                                            <p:strVal val="#ppt_h"/>
                                          </p:val>
                                        </p:tav>
                                      </p:tavLst>
                                    </p:anim>
                                    <p:anim calcmode="lin" valueType="num">
                                      <p:cBhvr>
                                        <p:cTn id="9" dur="500" fill="hold"/>
                                        <p:tgtEl>
                                          <p:spTgt spid="38926"/>
                                        </p:tgtEl>
                                        <p:attrNameLst>
                                          <p:attrName>ppt_x</p:attrName>
                                        </p:attrNameLst>
                                      </p:cBhvr>
                                      <p:tavLst>
                                        <p:tav tm="0">
                                          <p:val>
                                            <p:strVal val="#ppt_x"/>
                                          </p:val>
                                        </p:tav>
                                        <p:tav tm="100000">
                                          <p:val>
                                            <p:strVal val="#ppt_x"/>
                                          </p:val>
                                        </p:tav>
                                      </p:tavLst>
                                    </p:anim>
                                    <p:anim calcmode="lin" valueType="num">
                                      <p:cBhvr>
                                        <p:cTn id="10" dur="500" fill="hold"/>
                                        <p:tgtEl>
                                          <p:spTgt spid="38926"/>
                                        </p:tgtEl>
                                        <p:attrNameLst>
                                          <p:attrName>ppt_y</p:attrName>
                                        </p:attrNameLst>
                                      </p:cBhvr>
                                      <p:tavLst>
                                        <p:tav tm="0">
                                          <p:val>
                                            <p:strVal val="#ppt_h+1"/>
                                          </p:val>
                                        </p:tav>
                                        <p:tav tm="100000">
                                          <p:val>
                                            <p:strVal val="#ppt_y"/>
                                          </p:val>
                                        </p:tav>
                                      </p:tavLst>
                                    </p:anim>
                                    <p:animEffect transition="in" filter="fade">
                                      <p:cBhvr>
                                        <p:cTn id="11" dur="500"/>
                                        <p:tgtEl>
                                          <p:spTgt spid="38926"/>
                                        </p:tgtEl>
                                      </p:cBhvr>
                                    </p:animEffect>
                                  </p:childTnLst>
                                </p:cTn>
                              </p:par>
                            </p:childTnLst>
                          </p:cTn>
                        </p:par>
                        <p:par>
                          <p:cTn id="12" fill="hold" nodeType="afterGroup">
                            <p:stCondLst>
                              <p:cond delay="500"/>
                            </p:stCondLst>
                            <p:childTnLst>
                              <p:par>
                                <p:cTn id="13" presetID="53" presetClass="entr" presetSubtype="0" fill="hold" grpId="0" nodeType="afterEffect">
                                  <p:stCondLst>
                                    <p:cond delay="0"/>
                                  </p:stCondLst>
                                  <p:childTnLst>
                                    <p:set>
                                      <p:cBhvr>
                                        <p:cTn id="14" dur="1" fill="hold">
                                          <p:stCondLst>
                                            <p:cond delay="0"/>
                                          </p:stCondLst>
                                        </p:cTn>
                                        <p:tgtEl>
                                          <p:spTgt spid="38927">
                                            <p:txEl>
                                              <p:pRg st="0" end="0"/>
                                            </p:txEl>
                                          </p:spTgt>
                                        </p:tgtEl>
                                        <p:attrNameLst>
                                          <p:attrName>style.visibility</p:attrName>
                                        </p:attrNameLst>
                                      </p:cBhvr>
                                      <p:to>
                                        <p:strVal val="visible"/>
                                      </p:to>
                                    </p:set>
                                    <p:anim calcmode="lin" valueType="num">
                                      <p:cBhvr>
                                        <p:cTn id="15" dur="500" fill="hold"/>
                                        <p:tgtEl>
                                          <p:spTgt spid="3892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8927">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8927">
                                            <p:txEl>
                                              <p:pRg st="0" end="0"/>
                                            </p:txEl>
                                          </p:spTgt>
                                        </p:tgtEl>
                                      </p:cBhvr>
                                    </p:animEffect>
                                  </p:childTnLst>
                                </p:cTn>
                              </p:par>
                            </p:childTnLst>
                          </p:cTn>
                        </p:par>
                        <p:par>
                          <p:cTn id="18" fill="hold" nodeType="afterGroup">
                            <p:stCondLst>
                              <p:cond delay="1000"/>
                            </p:stCondLst>
                            <p:childTnLst>
                              <p:par>
                                <p:cTn id="19" presetID="53" presetClass="entr" presetSubtype="0" fill="hold" grpId="0" nodeType="afterEffect">
                                  <p:stCondLst>
                                    <p:cond delay="0"/>
                                  </p:stCondLst>
                                  <p:childTnLst>
                                    <p:set>
                                      <p:cBhvr>
                                        <p:cTn id="20" dur="1" fill="hold">
                                          <p:stCondLst>
                                            <p:cond delay="0"/>
                                          </p:stCondLst>
                                        </p:cTn>
                                        <p:tgtEl>
                                          <p:spTgt spid="38927">
                                            <p:txEl>
                                              <p:pRg st="1" end="1"/>
                                            </p:txEl>
                                          </p:spTgt>
                                        </p:tgtEl>
                                        <p:attrNameLst>
                                          <p:attrName>style.visibility</p:attrName>
                                        </p:attrNameLst>
                                      </p:cBhvr>
                                      <p:to>
                                        <p:strVal val="visible"/>
                                      </p:to>
                                    </p:set>
                                    <p:anim calcmode="lin" valueType="num">
                                      <p:cBhvr>
                                        <p:cTn id="21" dur="500" fill="hold"/>
                                        <p:tgtEl>
                                          <p:spTgt spid="38927">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8927">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8927">
                                            <p:txEl>
                                              <p:pRg st="1" end="1"/>
                                            </p:txEl>
                                          </p:spTgt>
                                        </p:tgtEl>
                                      </p:cBhvr>
                                    </p:animEffect>
                                  </p:childTnLst>
                                </p:cTn>
                              </p:par>
                            </p:childTnLst>
                          </p:cTn>
                        </p:par>
                        <p:par>
                          <p:cTn id="24" fill="hold" nodeType="afterGroup">
                            <p:stCondLst>
                              <p:cond delay="1500"/>
                            </p:stCondLst>
                            <p:childTnLst>
                              <p:par>
                                <p:cTn id="25" presetID="53" presetClass="entr" presetSubtype="0" fill="hold" grpId="0" nodeType="afterEffect">
                                  <p:stCondLst>
                                    <p:cond delay="0"/>
                                  </p:stCondLst>
                                  <p:childTnLst>
                                    <p:set>
                                      <p:cBhvr>
                                        <p:cTn id="26" dur="1" fill="hold">
                                          <p:stCondLst>
                                            <p:cond delay="0"/>
                                          </p:stCondLst>
                                        </p:cTn>
                                        <p:tgtEl>
                                          <p:spTgt spid="38927">
                                            <p:txEl>
                                              <p:pRg st="2" end="2"/>
                                            </p:txEl>
                                          </p:spTgt>
                                        </p:tgtEl>
                                        <p:attrNameLst>
                                          <p:attrName>style.visibility</p:attrName>
                                        </p:attrNameLst>
                                      </p:cBhvr>
                                      <p:to>
                                        <p:strVal val="visible"/>
                                      </p:to>
                                    </p:set>
                                    <p:anim calcmode="lin" valueType="num">
                                      <p:cBhvr>
                                        <p:cTn id="27" dur="500" fill="hold"/>
                                        <p:tgtEl>
                                          <p:spTgt spid="38927">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8927">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8927">
                                            <p:txEl>
                                              <p:pRg st="2" end="2"/>
                                            </p:txEl>
                                          </p:spTgt>
                                        </p:tgtEl>
                                      </p:cBhvr>
                                    </p:animEffect>
                                  </p:childTnLst>
                                </p:cTn>
                              </p:par>
                            </p:childTnLst>
                          </p:cTn>
                        </p:par>
                        <p:par>
                          <p:cTn id="30" fill="hold" nodeType="afterGroup">
                            <p:stCondLst>
                              <p:cond delay="2000"/>
                            </p:stCondLst>
                            <p:childTnLst>
                              <p:par>
                                <p:cTn id="31" presetID="53" presetClass="entr" presetSubtype="0" fill="hold" grpId="0" nodeType="afterEffect">
                                  <p:stCondLst>
                                    <p:cond delay="0"/>
                                  </p:stCondLst>
                                  <p:childTnLst>
                                    <p:set>
                                      <p:cBhvr>
                                        <p:cTn id="32" dur="1" fill="hold">
                                          <p:stCondLst>
                                            <p:cond delay="0"/>
                                          </p:stCondLst>
                                        </p:cTn>
                                        <p:tgtEl>
                                          <p:spTgt spid="38927">
                                            <p:txEl>
                                              <p:pRg st="3" end="3"/>
                                            </p:txEl>
                                          </p:spTgt>
                                        </p:tgtEl>
                                        <p:attrNameLst>
                                          <p:attrName>style.visibility</p:attrName>
                                        </p:attrNameLst>
                                      </p:cBhvr>
                                      <p:to>
                                        <p:strVal val="visible"/>
                                      </p:to>
                                    </p:set>
                                    <p:anim calcmode="lin" valueType="num">
                                      <p:cBhvr>
                                        <p:cTn id="33" dur="500" fill="hold"/>
                                        <p:tgtEl>
                                          <p:spTgt spid="3892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892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8927">
                                            <p:txEl>
                                              <p:pRg st="3" end="3"/>
                                            </p:txEl>
                                          </p:spTgt>
                                        </p:tgtEl>
                                      </p:cBhvr>
                                    </p:animEffect>
                                  </p:childTnLst>
                                </p:cTn>
                              </p:par>
                            </p:childTnLst>
                          </p:cTn>
                        </p:par>
                        <p:par>
                          <p:cTn id="36" fill="hold" nodeType="afterGroup">
                            <p:stCondLst>
                              <p:cond delay="2500"/>
                            </p:stCondLst>
                            <p:childTnLst>
                              <p:par>
                                <p:cTn id="37" presetID="53" presetClass="entr" presetSubtype="0" fill="hold" grpId="0" nodeType="afterEffect">
                                  <p:stCondLst>
                                    <p:cond delay="0"/>
                                  </p:stCondLst>
                                  <p:childTnLst>
                                    <p:set>
                                      <p:cBhvr>
                                        <p:cTn id="38" dur="1" fill="hold">
                                          <p:stCondLst>
                                            <p:cond delay="0"/>
                                          </p:stCondLst>
                                        </p:cTn>
                                        <p:tgtEl>
                                          <p:spTgt spid="38927">
                                            <p:txEl>
                                              <p:pRg st="4" end="4"/>
                                            </p:txEl>
                                          </p:spTgt>
                                        </p:tgtEl>
                                        <p:attrNameLst>
                                          <p:attrName>style.visibility</p:attrName>
                                        </p:attrNameLst>
                                      </p:cBhvr>
                                      <p:to>
                                        <p:strVal val="visible"/>
                                      </p:to>
                                    </p:set>
                                    <p:anim calcmode="lin" valueType="num">
                                      <p:cBhvr>
                                        <p:cTn id="39" dur="500" fill="hold"/>
                                        <p:tgtEl>
                                          <p:spTgt spid="38927">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38927">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389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6" grpId="0"/>
      <p:bldP spid="38927" grpId="0" build="p">
        <p:tmplLst>
          <p:tmpl lvl="1">
            <p:tnLst>
              <p:par>
                <p:cTn presetID="53" presetClass="entr" presetSubtype="0" fill="hold" nodeType="afterEffect">
                  <p:stCondLst>
                    <p:cond delay="0"/>
                  </p:stCondLst>
                  <p:childTnLst>
                    <p:set>
                      <p:cBhvr>
                        <p:cTn dur="1" fill="hold">
                          <p:stCondLst>
                            <p:cond delay="0"/>
                          </p:stCondLst>
                        </p:cTn>
                        <p:tgtEl>
                          <p:spTgt spid="38927"/>
                        </p:tgtEl>
                        <p:attrNameLst>
                          <p:attrName>style.visibility</p:attrName>
                        </p:attrNameLst>
                      </p:cBhvr>
                      <p:to>
                        <p:strVal val="visible"/>
                      </p:to>
                    </p:set>
                    <p:anim calcmode="lin" valueType="num">
                      <p:cBhvr>
                        <p:cTn dur="500" fill="hold"/>
                        <p:tgtEl>
                          <p:spTgt spid="38927"/>
                        </p:tgtEl>
                        <p:attrNameLst>
                          <p:attrName>ppt_w</p:attrName>
                        </p:attrNameLst>
                      </p:cBhvr>
                      <p:tavLst>
                        <p:tav tm="0">
                          <p:val>
                            <p:fltVal val="0"/>
                          </p:val>
                        </p:tav>
                        <p:tav tm="100000">
                          <p:val>
                            <p:strVal val="#ppt_w"/>
                          </p:val>
                        </p:tav>
                      </p:tavLst>
                    </p:anim>
                    <p:anim calcmode="lin" valueType="num">
                      <p:cBhvr>
                        <p:cTn dur="500" fill="hold"/>
                        <p:tgtEl>
                          <p:spTgt spid="38927"/>
                        </p:tgtEl>
                        <p:attrNameLst>
                          <p:attrName>ppt_h</p:attrName>
                        </p:attrNameLst>
                      </p:cBhvr>
                      <p:tavLst>
                        <p:tav tm="0">
                          <p:val>
                            <p:fltVal val="0"/>
                          </p:val>
                        </p:tav>
                        <p:tav tm="100000">
                          <p:val>
                            <p:strVal val="#ppt_h"/>
                          </p:val>
                        </p:tav>
                      </p:tavLst>
                    </p:anim>
                    <p:animEffect transition="in" filter="fade">
                      <p:cBhvr>
                        <p:cTn dur="500"/>
                        <p:tgtEl>
                          <p:spTgt spid="38927"/>
                        </p:tgtEl>
                      </p:cBhvr>
                    </p:animEffect>
                  </p:childTnLst>
                </p:cTn>
              </p:par>
            </p:tnLst>
          </p:tmpl>
          <p:tmpl lvl="2">
            <p:tnLst>
              <p:par>
                <p:cTn presetID="53" presetClass="entr" presetSubtype="0" fill="hold" nodeType="afterEffect">
                  <p:stCondLst>
                    <p:cond delay="0"/>
                  </p:stCondLst>
                  <p:childTnLst>
                    <p:set>
                      <p:cBhvr>
                        <p:cTn dur="1" fill="hold">
                          <p:stCondLst>
                            <p:cond delay="0"/>
                          </p:stCondLst>
                        </p:cTn>
                        <p:tgtEl>
                          <p:spTgt spid="38927"/>
                        </p:tgtEl>
                        <p:attrNameLst>
                          <p:attrName>style.visibility</p:attrName>
                        </p:attrNameLst>
                      </p:cBhvr>
                      <p:to>
                        <p:strVal val="visible"/>
                      </p:to>
                    </p:set>
                    <p:anim calcmode="lin" valueType="num">
                      <p:cBhvr>
                        <p:cTn dur="500" fill="hold"/>
                        <p:tgtEl>
                          <p:spTgt spid="38927"/>
                        </p:tgtEl>
                        <p:attrNameLst>
                          <p:attrName>ppt_w</p:attrName>
                        </p:attrNameLst>
                      </p:cBhvr>
                      <p:tavLst>
                        <p:tav tm="0">
                          <p:val>
                            <p:fltVal val="0"/>
                          </p:val>
                        </p:tav>
                        <p:tav tm="100000">
                          <p:val>
                            <p:strVal val="#ppt_w"/>
                          </p:val>
                        </p:tav>
                      </p:tavLst>
                    </p:anim>
                    <p:anim calcmode="lin" valueType="num">
                      <p:cBhvr>
                        <p:cTn dur="500" fill="hold"/>
                        <p:tgtEl>
                          <p:spTgt spid="38927"/>
                        </p:tgtEl>
                        <p:attrNameLst>
                          <p:attrName>ppt_h</p:attrName>
                        </p:attrNameLst>
                      </p:cBhvr>
                      <p:tavLst>
                        <p:tav tm="0">
                          <p:val>
                            <p:fltVal val="0"/>
                          </p:val>
                        </p:tav>
                        <p:tav tm="100000">
                          <p:val>
                            <p:strVal val="#ppt_h"/>
                          </p:val>
                        </p:tav>
                      </p:tavLst>
                    </p:anim>
                    <p:animEffect transition="in" filter="fade">
                      <p:cBhvr>
                        <p:cTn dur="500"/>
                        <p:tgtEl>
                          <p:spTgt spid="38927"/>
                        </p:tgtEl>
                      </p:cBhvr>
                    </p:animEffect>
                  </p:childTnLst>
                </p:cTn>
              </p:par>
            </p:tnLst>
          </p:tmpl>
          <p:tmpl lvl="3">
            <p:tnLst>
              <p:par>
                <p:cTn presetID="53" presetClass="entr" presetSubtype="0" fill="hold" nodeType="afterEffect">
                  <p:stCondLst>
                    <p:cond delay="0"/>
                  </p:stCondLst>
                  <p:childTnLst>
                    <p:set>
                      <p:cBhvr>
                        <p:cTn dur="1" fill="hold">
                          <p:stCondLst>
                            <p:cond delay="0"/>
                          </p:stCondLst>
                        </p:cTn>
                        <p:tgtEl>
                          <p:spTgt spid="38927"/>
                        </p:tgtEl>
                        <p:attrNameLst>
                          <p:attrName>style.visibility</p:attrName>
                        </p:attrNameLst>
                      </p:cBhvr>
                      <p:to>
                        <p:strVal val="visible"/>
                      </p:to>
                    </p:set>
                    <p:anim calcmode="lin" valueType="num">
                      <p:cBhvr>
                        <p:cTn dur="500" fill="hold"/>
                        <p:tgtEl>
                          <p:spTgt spid="38927"/>
                        </p:tgtEl>
                        <p:attrNameLst>
                          <p:attrName>ppt_w</p:attrName>
                        </p:attrNameLst>
                      </p:cBhvr>
                      <p:tavLst>
                        <p:tav tm="0">
                          <p:val>
                            <p:fltVal val="0"/>
                          </p:val>
                        </p:tav>
                        <p:tav tm="100000">
                          <p:val>
                            <p:strVal val="#ppt_w"/>
                          </p:val>
                        </p:tav>
                      </p:tavLst>
                    </p:anim>
                    <p:anim calcmode="lin" valueType="num">
                      <p:cBhvr>
                        <p:cTn dur="500" fill="hold"/>
                        <p:tgtEl>
                          <p:spTgt spid="38927"/>
                        </p:tgtEl>
                        <p:attrNameLst>
                          <p:attrName>ppt_h</p:attrName>
                        </p:attrNameLst>
                      </p:cBhvr>
                      <p:tavLst>
                        <p:tav tm="0">
                          <p:val>
                            <p:fltVal val="0"/>
                          </p:val>
                        </p:tav>
                        <p:tav tm="100000">
                          <p:val>
                            <p:strVal val="#ppt_h"/>
                          </p:val>
                        </p:tav>
                      </p:tavLst>
                    </p:anim>
                    <p:animEffect transition="in" filter="fade">
                      <p:cBhvr>
                        <p:cTn dur="500"/>
                        <p:tgtEl>
                          <p:spTgt spid="38927"/>
                        </p:tgtEl>
                      </p:cBhvr>
                    </p:animEffect>
                  </p:childTnLst>
                </p:cTn>
              </p:par>
            </p:tnLst>
          </p:tmpl>
          <p:tmpl lvl="4">
            <p:tnLst>
              <p:par>
                <p:cTn presetID="53" presetClass="entr" presetSubtype="0" fill="hold" nodeType="afterEffect">
                  <p:stCondLst>
                    <p:cond delay="0"/>
                  </p:stCondLst>
                  <p:childTnLst>
                    <p:set>
                      <p:cBhvr>
                        <p:cTn dur="1" fill="hold">
                          <p:stCondLst>
                            <p:cond delay="0"/>
                          </p:stCondLst>
                        </p:cTn>
                        <p:tgtEl>
                          <p:spTgt spid="38927"/>
                        </p:tgtEl>
                        <p:attrNameLst>
                          <p:attrName>style.visibility</p:attrName>
                        </p:attrNameLst>
                      </p:cBhvr>
                      <p:to>
                        <p:strVal val="visible"/>
                      </p:to>
                    </p:set>
                    <p:anim calcmode="lin" valueType="num">
                      <p:cBhvr>
                        <p:cTn dur="500" fill="hold"/>
                        <p:tgtEl>
                          <p:spTgt spid="38927"/>
                        </p:tgtEl>
                        <p:attrNameLst>
                          <p:attrName>ppt_w</p:attrName>
                        </p:attrNameLst>
                      </p:cBhvr>
                      <p:tavLst>
                        <p:tav tm="0">
                          <p:val>
                            <p:fltVal val="0"/>
                          </p:val>
                        </p:tav>
                        <p:tav tm="100000">
                          <p:val>
                            <p:strVal val="#ppt_w"/>
                          </p:val>
                        </p:tav>
                      </p:tavLst>
                    </p:anim>
                    <p:anim calcmode="lin" valueType="num">
                      <p:cBhvr>
                        <p:cTn dur="500" fill="hold"/>
                        <p:tgtEl>
                          <p:spTgt spid="38927"/>
                        </p:tgtEl>
                        <p:attrNameLst>
                          <p:attrName>ppt_h</p:attrName>
                        </p:attrNameLst>
                      </p:cBhvr>
                      <p:tavLst>
                        <p:tav tm="0">
                          <p:val>
                            <p:fltVal val="0"/>
                          </p:val>
                        </p:tav>
                        <p:tav tm="100000">
                          <p:val>
                            <p:strVal val="#ppt_h"/>
                          </p:val>
                        </p:tav>
                      </p:tavLst>
                    </p:anim>
                    <p:animEffect transition="in" filter="fade">
                      <p:cBhvr>
                        <p:cTn dur="500"/>
                        <p:tgtEl>
                          <p:spTgt spid="38927"/>
                        </p:tgtEl>
                      </p:cBhvr>
                    </p:animEffect>
                  </p:childTnLst>
                </p:cTn>
              </p:par>
            </p:tnLst>
          </p:tmpl>
          <p:tmpl lvl="5">
            <p:tnLst>
              <p:par>
                <p:cTn presetID="53" presetClass="entr" presetSubtype="0" fill="hold" nodeType="afterEffect">
                  <p:stCondLst>
                    <p:cond delay="0"/>
                  </p:stCondLst>
                  <p:childTnLst>
                    <p:set>
                      <p:cBhvr>
                        <p:cTn dur="1" fill="hold">
                          <p:stCondLst>
                            <p:cond delay="0"/>
                          </p:stCondLst>
                        </p:cTn>
                        <p:tgtEl>
                          <p:spTgt spid="38927"/>
                        </p:tgtEl>
                        <p:attrNameLst>
                          <p:attrName>style.visibility</p:attrName>
                        </p:attrNameLst>
                      </p:cBhvr>
                      <p:to>
                        <p:strVal val="visible"/>
                      </p:to>
                    </p:set>
                    <p:anim calcmode="lin" valueType="num">
                      <p:cBhvr>
                        <p:cTn dur="500" fill="hold"/>
                        <p:tgtEl>
                          <p:spTgt spid="38927"/>
                        </p:tgtEl>
                        <p:attrNameLst>
                          <p:attrName>ppt_w</p:attrName>
                        </p:attrNameLst>
                      </p:cBhvr>
                      <p:tavLst>
                        <p:tav tm="0">
                          <p:val>
                            <p:fltVal val="0"/>
                          </p:val>
                        </p:tav>
                        <p:tav tm="100000">
                          <p:val>
                            <p:strVal val="#ppt_w"/>
                          </p:val>
                        </p:tav>
                      </p:tavLst>
                    </p:anim>
                    <p:anim calcmode="lin" valueType="num">
                      <p:cBhvr>
                        <p:cTn dur="500" fill="hold"/>
                        <p:tgtEl>
                          <p:spTgt spid="38927"/>
                        </p:tgtEl>
                        <p:attrNameLst>
                          <p:attrName>ppt_h</p:attrName>
                        </p:attrNameLst>
                      </p:cBhvr>
                      <p:tavLst>
                        <p:tav tm="0">
                          <p:val>
                            <p:fltVal val="0"/>
                          </p:val>
                        </p:tav>
                        <p:tav tm="100000">
                          <p:val>
                            <p:strVal val="#ppt_h"/>
                          </p:val>
                        </p:tav>
                      </p:tavLst>
                    </p:anim>
                    <p:animEffect transition="in" filter="fade">
                      <p:cBhvr>
                        <p:cTn dur="500"/>
                        <p:tgtEl>
                          <p:spTgt spid="38927"/>
                        </p:tgtEl>
                      </p:cBhvr>
                    </p:animEffect>
                  </p:childTnLst>
                </p:cTn>
              </p:par>
            </p:tnLst>
          </p:tmpl>
        </p:tmplLst>
      </p:bldP>
    </p:bldLst>
  </p:timing>
  <p:txStyles>
    <p:titleStyle>
      <a:lvl1pPr algn="l" rtl="1" eaLnBrk="0" fontAlgn="base" hangingPunct="0">
        <a:spcBef>
          <a:spcPct val="0"/>
        </a:spcBef>
        <a:spcAft>
          <a:spcPct val="0"/>
        </a:spcAft>
        <a:defRPr sz="4400">
          <a:solidFill>
            <a:schemeClr val="tx1"/>
          </a:solidFill>
          <a:latin typeface="+mj-lt"/>
          <a:ea typeface="+mj-ea"/>
          <a:cs typeface="+mj-cs"/>
        </a:defRPr>
      </a:lvl1pPr>
      <a:lvl2pPr algn="l" rtl="1" eaLnBrk="0" fontAlgn="base" hangingPunct="0">
        <a:spcBef>
          <a:spcPct val="0"/>
        </a:spcBef>
        <a:spcAft>
          <a:spcPct val="0"/>
        </a:spcAft>
        <a:defRPr sz="4400">
          <a:solidFill>
            <a:schemeClr val="tx1"/>
          </a:solidFill>
          <a:latin typeface="Arial" pitchFamily="34" charset="0"/>
          <a:cs typeface="Arial" pitchFamily="34" charset="0"/>
        </a:defRPr>
      </a:lvl2pPr>
      <a:lvl3pPr algn="l" rtl="1" eaLnBrk="0" fontAlgn="base" hangingPunct="0">
        <a:spcBef>
          <a:spcPct val="0"/>
        </a:spcBef>
        <a:spcAft>
          <a:spcPct val="0"/>
        </a:spcAft>
        <a:defRPr sz="4400">
          <a:solidFill>
            <a:schemeClr val="tx1"/>
          </a:solidFill>
          <a:latin typeface="Arial" pitchFamily="34" charset="0"/>
          <a:cs typeface="Arial" pitchFamily="34" charset="0"/>
        </a:defRPr>
      </a:lvl3pPr>
      <a:lvl4pPr algn="l" rtl="1" eaLnBrk="0" fontAlgn="base" hangingPunct="0">
        <a:spcBef>
          <a:spcPct val="0"/>
        </a:spcBef>
        <a:spcAft>
          <a:spcPct val="0"/>
        </a:spcAft>
        <a:defRPr sz="4400">
          <a:solidFill>
            <a:schemeClr val="tx1"/>
          </a:solidFill>
          <a:latin typeface="Arial" pitchFamily="34" charset="0"/>
          <a:cs typeface="Arial" pitchFamily="34" charset="0"/>
        </a:defRPr>
      </a:lvl4pPr>
      <a:lvl5pPr algn="l"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l" rtl="1" fontAlgn="base">
        <a:spcBef>
          <a:spcPct val="0"/>
        </a:spcBef>
        <a:spcAft>
          <a:spcPct val="0"/>
        </a:spcAft>
        <a:defRPr sz="4400">
          <a:solidFill>
            <a:schemeClr val="tx1"/>
          </a:solidFill>
          <a:latin typeface="Arial" pitchFamily="34" charset="0"/>
          <a:cs typeface="Arial" pitchFamily="34" charset="0"/>
        </a:defRPr>
      </a:lvl6pPr>
      <a:lvl7pPr marL="914400" algn="l" rtl="1" fontAlgn="base">
        <a:spcBef>
          <a:spcPct val="0"/>
        </a:spcBef>
        <a:spcAft>
          <a:spcPct val="0"/>
        </a:spcAft>
        <a:defRPr sz="4400">
          <a:solidFill>
            <a:schemeClr val="tx1"/>
          </a:solidFill>
          <a:latin typeface="Arial" pitchFamily="34" charset="0"/>
          <a:cs typeface="Arial" pitchFamily="34" charset="0"/>
        </a:defRPr>
      </a:lvl7pPr>
      <a:lvl8pPr marL="1371600" algn="l" rtl="1" fontAlgn="base">
        <a:spcBef>
          <a:spcPct val="0"/>
        </a:spcBef>
        <a:spcAft>
          <a:spcPct val="0"/>
        </a:spcAft>
        <a:defRPr sz="4400">
          <a:solidFill>
            <a:schemeClr val="tx1"/>
          </a:solidFill>
          <a:latin typeface="Arial" pitchFamily="34" charset="0"/>
          <a:cs typeface="Arial" pitchFamily="34" charset="0"/>
        </a:defRPr>
      </a:lvl8pPr>
      <a:lvl9pPr marL="1828800" algn="l"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r" rtl="1"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696058" y="533400"/>
            <a:ext cx="7609742" cy="5971434"/>
          </a:xfrm>
          <a:prstGeom prst="rect">
            <a:avLst/>
          </a:prstGeom>
          <a:noFill/>
          <a:ln w="9525">
            <a:noFill/>
            <a:miter lim="800000"/>
            <a:headEnd/>
            <a:tailEnd/>
          </a:ln>
        </p:spPr>
      </p:pic>
    </p:spTree>
    <p:extLst>
      <p:ext uri="{BB962C8B-B14F-4D97-AF65-F5344CB8AC3E}">
        <p14:creationId xmlns:p14="http://schemas.microsoft.com/office/powerpoint/2010/main" val="9637669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762000" y="1219200"/>
            <a:ext cx="8001000" cy="4724400"/>
          </a:xfrm>
          <a:noFill/>
        </p:spPr>
        <p:txBody>
          <a:bodyPr/>
          <a:lstStyle/>
          <a:p>
            <a:pPr eaLnBrk="1" hangingPunct="1">
              <a:lnSpc>
                <a:spcPct val="90000"/>
              </a:lnSpc>
              <a:buFont typeface="Wingdings" panose="05000000000000000000" pitchFamily="2" charset="2"/>
              <a:buNone/>
            </a:pPr>
            <a:r>
              <a:rPr lang="fa-IR" altLang="fa-IR" smtClean="0">
                <a:solidFill>
                  <a:schemeClr val="hlink"/>
                </a:solidFill>
                <a:cs typeface="Aban" pitchFamily="2" charset="0"/>
              </a:rPr>
              <a:t>1.طرح ریزی:</a:t>
            </a:r>
            <a:r>
              <a:rPr lang="fa-IR" altLang="fa-IR" smtClean="0">
                <a:cs typeface="Aban" pitchFamily="2" charset="0"/>
              </a:rPr>
              <a:t> طرح ریزی کلیه مراحل بودجه بندی را از نقطه شروع فکر تا مرحله برآورد بودجه شامل می شود و چارچوبی برای وظیفه دوم بودجه بندی فراهم می کند.</a:t>
            </a:r>
          </a:p>
          <a:p>
            <a:pPr eaLnBrk="1" hangingPunct="1">
              <a:lnSpc>
                <a:spcPct val="90000"/>
              </a:lnSpc>
              <a:buFont typeface="Wingdings" panose="05000000000000000000" pitchFamily="2" charset="2"/>
              <a:buNone/>
            </a:pPr>
            <a:endParaRPr lang="fa-IR" altLang="fa-IR" smtClean="0">
              <a:cs typeface="Aban" pitchFamily="2" charset="0"/>
            </a:endParaRPr>
          </a:p>
          <a:p>
            <a:pPr eaLnBrk="1" hangingPunct="1">
              <a:lnSpc>
                <a:spcPct val="90000"/>
              </a:lnSpc>
              <a:buFont typeface="Wingdings" panose="05000000000000000000" pitchFamily="2" charset="2"/>
              <a:buNone/>
            </a:pPr>
            <a:r>
              <a:rPr lang="fa-IR" altLang="fa-IR" smtClean="0">
                <a:solidFill>
                  <a:schemeClr val="hlink"/>
                </a:solidFill>
                <a:cs typeface="Aban" pitchFamily="2" charset="0"/>
              </a:rPr>
              <a:t>2.کنترل:</a:t>
            </a:r>
            <a:r>
              <a:rPr lang="fa-IR" altLang="fa-IR" smtClean="0">
                <a:cs typeface="Aban" pitchFamily="2" charset="0"/>
              </a:rPr>
              <a:t> کنترل عبارتست از مقایسه نتایج واقعی با پیش بینی های بودجه که این مقایسه را معمولا گزارش عملیات می نامند.وظیفه کنترل تنها به حداقل کردن بهای  تمام شده محدود نمی شود بلکه در صورت وجود اختلاف بین نتایج واقعی و ارقام بودجه،موجب اعمال نظارت بر عملیات و اتخاذ تدابیر اصلاحی نیز می گردد.</a:t>
            </a:r>
            <a:endParaRPr lang="en-US" altLang="fa-IR" smtClean="0">
              <a:cs typeface="Aban" pitchFamily="2" charset="0"/>
            </a:endParaRPr>
          </a:p>
          <a:p>
            <a:pPr eaLnBrk="1" hangingPunct="1">
              <a:lnSpc>
                <a:spcPct val="90000"/>
              </a:lnSpc>
              <a:buFont typeface="Wingdings" panose="05000000000000000000" pitchFamily="2" charset="2"/>
              <a:buNone/>
            </a:pPr>
            <a:endParaRPr lang="en-US" altLang="fa-IR" smtClean="0">
              <a:cs typeface="Aban" pitchFamily="2" charset="0"/>
            </a:endParaRPr>
          </a:p>
        </p:txBody>
      </p:sp>
      <p:sp>
        <p:nvSpPr>
          <p:cNvPr id="11267" name="Rectangle 5"/>
          <p:cNvSpPr>
            <a:spLocks noChangeArrowheads="1"/>
          </p:cNvSpPr>
          <p:nvPr/>
        </p:nvSpPr>
        <p:spPr bwMode="auto">
          <a:xfrm>
            <a:off x="3733800" y="152400"/>
            <a:ext cx="496411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eaLnBrk="1" hangingPunct="1"/>
            <a:r>
              <a:rPr lang="fa-IR" altLang="fa-IR" sz="4100">
                <a:solidFill>
                  <a:srgbClr val="FF99CC"/>
                </a:solidFill>
                <a:effectLst/>
                <a:cs typeface="B Titr" panose="00000700000000000000" pitchFamily="2" charset="-78"/>
              </a:rPr>
              <a:t>وظایف بودجه بندی </a:t>
            </a: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6" name="Rectangle 6"/>
          <p:cNvSpPr>
            <a:spLocks noChangeArrowheads="1"/>
          </p:cNvSpPr>
          <p:nvPr/>
        </p:nvSpPr>
        <p:spPr bwMode="auto">
          <a:xfrm>
            <a:off x="1143000" y="609600"/>
            <a:ext cx="701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eaLnBrk="1" hangingPunct="1"/>
            <a:r>
              <a:rPr lang="fa-IR" altLang="fa-IR" sz="4100">
                <a:solidFill>
                  <a:srgbClr val="FF99CC"/>
                </a:solidFill>
                <a:effectLst/>
                <a:cs typeface="B Titr" panose="00000700000000000000" pitchFamily="2" charset="-78"/>
              </a:rPr>
              <a:t>بودجه جامع</a:t>
            </a:r>
            <a:endParaRPr lang="en-US" altLang="fa-IR" sz="4100">
              <a:solidFill>
                <a:srgbClr val="FF99CC"/>
              </a:solidFill>
              <a:effectLst/>
              <a:cs typeface="B Titr" panose="00000700000000000000" pitchFamily="2" charset="-78"/>
            </a:endParaRPr>
          </a:p>
        </p:txBody>
      </p:sp>
      <p:sp>
        <p:nvSpPr>
          <p:cNvPr id="10247" name="Rectangle 7"/>
          <p:cNvSpPr>
            <a:spLocks noChangeArrowheads="1"/>
          </p:cNvSpPr>
          <p:nvPr/>
        </p:nvSpPr>
        <p:spPr bwMode="auto">
          <a:xfrm>
            <a:off x="381000" y="1600200"/>
            <a:ext cx="8534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eaLnBrk="1" hangingPunct="1">
              <a:spcBef>
                <a:spcPct val="20000"/>
              </a:spcBef>
              <a:buClr>
                <a:schemeClr val="bg2"/>
              </a:buClr>
              <a:buSzPct val="75000"/>
              <a:buFont typeface="Wingdings" panose="05000000000000000000" pitchFamily="2" charset="2"/>
              <a:buNone/>
            </a:pPr>
            <a:r>
              <a:rPr lang="fa-IR" altLang="fa-IR" sz="2800">
                <a:effectLst/>
                <a:cs typeface="Aban" pitchFamily="2" charset="0"/>
              </a:rPr>
              <a:t>محصول نهایی فرآیند برآورد و تهیه بودجه یک واحد تجاری،بودجه جامع است که شامل بودجه های جداگانه هر یک از بخش های تابعه آن واحد می باشد.این بودجه معرف طرح کلی واحد تجاری در دوره بودجه است.بودجه جامع به دو بخش اصلی یعنی بودجه مالی و بودجه عمل</a:t>
            </a:r>
            <a:r>
              <a:rPr lang="ar-SA" altLang="fa-IR" sz="2800">
                <a:effectLst/>
                <a:cs typeface="Aban" pitchFamily="2" charset="0"/>
              </a:rPr>
              <a:t>یاتی تقسیم می گردد</a:t>
            </a:r>
            <a:r>
              <a:rPr lang="fa-IR" altLang="fa-IR" sz="2800">
                <a:effectLst/>
                <a:cs typeface="Aban" pitchFamily="2" charset="0"/>
              </a:rPr>
              <a:t>.</a:t>
            </a:r>
            <a:r>
              <a:rPr lang="ar-SA" altLang="fa-IR" sz="2800">
                <a:effectLst/>
                <a:cs typeface="Aban" pitchFamily="2" charset="0"/>
              </a:rPr>
              <a:t>در بودجه عملیاتی اقلام بهای تمام شده،هزینه های عملیاتی و درآمدهای دوره بودجه مورد بررسی قرار می گیرد و در نتیجه سود خالص عملیات بودجه بندی می شود بودجه مالی مشتمل بر بودجه بندی</a:t>
            </a:r>
            <a:r>
              <a:rPr lang="en-US" altLang="fa-IR" sz="2800">
                <a:effectLst/>
                <a:cs typeface="Aban" pitchFamily="2" charset="0"/>
              </a:rPr>
              <a:t> </a:t>
            </a:r>
            <a:r>
              <a:rPr lang="ar-SA" altLang="fa-IR" sz="2800">
                <a:effectLst/>
                <a:cs typeface="Aban" pitchFamily="2" charset="0"/>
              </a:rPr>
              <a:t>وضعیت مالی و سایر بودجه های مورد نیاز مدیریت مالی است.</a:t>
            </a:r>
            <a:r>
              <a:rPr lang="en-US" altLang="fa-IR" sz="2800">
                <a:effectLst/>
                <a:cs typeface="Aban" pitchFamily="2" charset="0"/>
              </a:rPr>
              <a:t> </a:t>
            </a:r>
            <a:r>
              <a:rPr lang="ar-SA" altLang="fa-IR" sz="2800">
                <a:effectLst/>
                <a:cs typeface="Aban" pitchFamily="2" charset="0"/>
              </a:rPr>
              <a:t>ضمنا،بودجه مالی تا حدود زیادی به بودجه عملیاتی و وضعیت مالی اول دوره بودجه بستگی دارد.</a:t>
            </a:r>
            <a:endParaRPr lang="en-US" altLang="fa-IR" sz="2800">
              <a:effectLst/>
              <a:cs typeface="Aban" pitchFamily="2" charset="0"/>
            </a:endParaRPr>
          </a:p>
          <a:p>
            <a:pPr eaLnBrk="1" hangingPunct="1">
              <a:spcBef>
                <a:spcPct val="20000"/>
              </a:spcBef>
              <a:buClr>
                <a:schemeClr val="bg2"/>
              </a:buClr>
              <a:buSzPct val="75000"/>
              <a:buFont typeface="Wingdings" panose="05000000000000000000" pitchFamily="2" charset="2"/>
              <a:buNone/>
            </a:pPr>
            <a:endParaRPr lang="en-US" altLang="fa-IR" sz="2800">
              <a:effectLst/>
              <a:cs typeface="Aban" pitchFamily="2"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p:cTn id="7" dur="500" fill="hold"/>
                                        <p:tgtEl>
                                          <p:spTgt spid="10246"/>
                                        </p:tgtEl>
                                        <p:attrNameLst>
                                          <p:attrName>ppt_w</p:attrName>
                                        </p:attrNameLst>
                                      </p:cBhvr>
                                      <p:tavLst>
                                        <p:tav tm="0">
                                          <p:val>
                                            <p:strVal val="#ppt_w*2.5"/>
                                          </p:val>
                                        </p:tav>
                                        <p:tav tm="100000">
                                          <p:val>
                                            <p:strVal val="#ppt_w"/>
                                          </p:val>
                                        </p:tav>
                                      </p:tavLst>
                                    </p:anim>
                                    <p:anim calcmode="lin" valueType="num">
                                      <p:cBhvr>
                                        <p:cTn id="8" dur="500" fill="hold"/>
                                        <p:tgtEl>
                                          <p:spTgt spid="10246"/>
                                        </p:tgtEl>
                                        <p:attrNameLst>
                                          <p:attrName>ppt_h</p:attrName>
                                        </p:attrNameLst>
                                      </p:cBhvr>
                                      <p:tavLst>
                                        <p:tav tm="0">
                                          <p:val>
                                            <p:strVal val="#ppt_h*0.01"/>
                                          </p:val>
                                        </p:tav>
                                        <p:tav tm="100000">
                                          <p:val>
                                            <p:strVal val="#ppt_h"/>
                                          </p:val>
                                        </p:tav>
                                      </p:tavLst>
                                    </p:anim>
                                    <p:anim calcmode="lin" valueType="num">
                                      <p:cBhvr>
                                        <p:cTn id="9" dur="500" fill="hold"/>
                                        <p:tgtEl>
                                          <p:spTgt spid="10246"/>
                                        </p:tgtEl>
                                        <p:attrNameLst>
                                          <p:attrName>ppt_x</p:attrName>
                                        </p:attrNameLst>
                                      </p:cBhvr>
                                      <p:tavLst>
                                        <p:tav tm="0">
                                          <p:val>
                                            <p:strVal val="#ppt_x"/>
                                          </p:val>
                                        </p:tav>
                                        <p:tav tm="100000">
                                          <p:val>
                                            <p:strVal val="#ppt_x"/>
                                          </p:val>
                                        </p:tav>
                                      </p:tavLst>
                                    </p:anim>
                                    <p:anim calcmode="lin" valueType="num">
                                      <p:cBhvr>
                                        <p:cTn id="10" dur="500" fill="hold"/>
                                        <p:tgtEl>
                                          <p:spTgt spid="10246"/>
                                        </p:tgtEl>
                                        <p:attrNameLst>
                                          <p:attrName>ppt_y</p:attrName>
                                        </p:attrNameLst>
                                      </p:cBhvr>
                                      <p:tavLst>
                                        <p:tav tm="0">
                                          <p:val>
                                            <p:strVal val="#ppt_h+1"/>
                                          </p:val>
                                        </p:tav>
                                        <p:tav tm="100000">
                                          <p:val>
                                            <p:strVal val="#ppt_y"/>
                                          </p:val>
                                        </p:tav>
                                      </p:tavLst>
                                    </p:anim>
                                    <p:animEffect transition="in" filter="fade">
                                      <p:cBhvr>
                                        <p:cTn id="11" dur="500"/>
                                        <p:tgtEl>
                                          <p:spTgt spid="10246"/>
                                        </p:tgtEl>
                                      </p:cBhvr>
                                    </p:animEffect>
                                  </p:childTnLst>
                                </p:cTn>
                              </p:par>
                            </p:childTnLst>
                          </p:cTn>
                        </p:par>
                        <p:par>
                          <p:cTn id="12" fill="hold" nodeType="afterGroup">
                            <p:stCondLst>
                              <p:cond delay="500"/>
                            </p:stCondLst>
                            <p:childTnLst>
                              <p:par>
                                <p:cTn id="13" presetID="58" presetClass="entr" presetSubtype="0" accel="100000" fill="hold" grpId="0" nodeType="afterEffect">
                                  <p:stCondLst>
                                    <p:cond delay="0"/>
                                  </p:stCondLst>
                                  <p:childTnLst>
                                    <p:set>
                                      <p:cBhvr>
                                        <p:cTn id="14" dur="1" fill="hold">
                                          <p:stCondLst>
                                            <p:cond delay="0"/>
                                          </p:stCondLst>
                                        </p:cTn>
                                        <p:tgtEl>
                                          <p:spTgt spid="10247"/>
                                        </p:tgtEl>
                                        <p:attrNameLst>
                                          <p:attrName>style.visibility</p:attrName>
                                        </p:attrNameLst>
                                      </p:cBhvr>
                                      <p:to>
                                        <p:strVal val="visible"/>
                                      </p:to>
                                    </p:set>
                                    <p:anim calcmode="lin" valueType="num">
                                      <p:cBhvr>
                                        <p:cTn id="15" dur="500" fill="hold"/>
                                        <p:tgtEl>
                                          <p:spTgt spid="10247"/>
                                        </p:tgtEl>
                                        <p:attrNameLst>
                                          <p:attrName>ppt_w</p:attrName>
                                        </p:attrNameLst>
                                      </p:cBhvr>
                                      <p:tavLst>
                                        <p:tav tm="0">
                                          <p:val>
                                            <p:strVal val="#ppt_w*2.5"/>
                                          </p:val>
                                        </p:tav>
                                        <p:tav tm="100000">
                                          <p:val>
                                            <p:strVal val="#ppt_w"/>
                                          </p:val>
                                        </p:tav>
                                      </p:tavLst>
                                    </p:anim>
                                    <p:anim calcmode="lin" valueType="num">
                                      <p:cBhvr>
                                        <p:cTn id="16" dur="500" fill="hold"/>
                                        <p:tgtEl>
                                          <p:spTgt spid="10247"/>
                                        </p:tgtEl>
                                        <p:attrNameLst>
                                          <p:attrName>ppt_h</p:attrName>
                                        </p:attrNameLst>
                                      </p:cBhvr>
                                      <p:tavLst>
                                        <p:tav tm="0">
                                          <p:val>
                                            <p:strVal val="#ppt_h*0.01"/>
                                          </p:val>
                                        </p:tav>
                                        <p:tav tm="100000">
                                          <p:val>
                                            <p:strVal val="#ppt_h"/>
                                          </p:val>
                                        </p:tav>
                                      </p:tavLst>
                                    </p:anim>
                                    <p:anim calcmode="lin" valueType="num">
                                      <p:cBhvr>
                                        <p:cTn id="17" dur="500" fill="hold"/>
                                        <p:tgtEl>
                                          <p:spTgt spid="10247"/>
                                        </p:tgtEl>
                                        <p:attrNameLst>
                                          <p:attrName>ppt_x</p:attrName>
                                        </p:attrNameLst>
                                      </p:cBhvr>
                                      <p:tavLst>
                                        <p:tav tm="0">
                                          <p:val>
                                            <p:strVal val="#ppt_x"/>
                                          </p:val>
                                        </p:tav>
                                        <p:tav tm="100000">
                                          <p:val>
                                            <p:strVal val="#ppt_x"/>
                                          </p:val>
                                        </p:tav>
                                      </p:tavLst>
                                    </p:anim>
                                    <p:anim calcmode="lin" valueType="num">
                                      <p:cBhvr>
                                        <p:cTn id="18" dur="500" fill="hold"/>
                                        <p:tgtEl>
                                          <p:spTgt spid="10247"/>
                                        </p:tgtEl>
                                        <p:attrNameLst>
                                          <p:attrName>ppt_y</p:attrName>
                                        </p:attrNameLst>
                                      </p:cBhvr>
                                      <p:tavLst>
                                        <p:tav tm="0">
                                          <p:val>
                                            <p:strVal val="#ppt_h+1"/>
                                          </p:val>
                                        </p:tav>
                                        <p:tav tm="100000">
                                          <p:val>
                                            <p:strVal val="#ppt_y"/>
                                          </p:val>
                                        </p:tav>
                                      </p:tavLst>
                                    </p:anim>
                                    <p:animEffect transition="in" filter="fade">
                                      <p:cBhvr>
                                        <p:cTn id="19" dur="500"/>
                                        <p:tgtEl>
                                          <p:spTgt spid="10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p:bldP spid="10247"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914400" y="838200"/>
            <a:ext cx="7086600" cy="1143000"/>
          </a:xfrm>
        </p:spPr>
        <p:txBody>
          <a:bodyPr/>
          <a:lstStyle/>
          <a:p>
            <a:pPr eaLnBrk="1" hangingPunct="1">
              <a:buFont typeface="Wingdings" panose="05000000000000000000" pitchFamily="2" charset="2"/>
              <a:buNone/>
            </a:pPr>
            <a:r>
              <a:rPr lang="fa-IR" altLang="fa-IR" sz="4400" smtClean="0">
                <a:solidFill>
                  <a:srgbClr val="000066"/>
                </a:solidFill>
                <a:cs typeface="B Elham" panose="00000400000000000000" pitchFamily="2" charset="-78"/>
              </a:rPr>
              <a:t> </a:t>
            </a:r>
            <a:r>
              <a:rPr lang="fa-IR" altLang="fa-IR" sz="4100" smtClean="0">
                <a:solidFill>
                  <a:srgbClr val="FF99CC"/>
                </a:solidFill>
                <a:cs typeface="B Titr" panose="00000700000000000000" pitchFamily="2" charset="-78"/>
              </a:rPr>
              <a:t>بودجه</a:t>
            </a:r>
            <a:r>
              <a:rPr lang="fa-IR" altLang="fa-IR" sz="4400" smtClean="0">
                <a:solidFill>
                  <a:srgbClr val="000066"/>
                </a:solidFill>
                <a:cs typeface="B Elham" panose="00000400000000000000" pitchFamily="2" charset="-78"/>
              </a:rPr>
              <a:t> </a:t>
            </a:r>
            <a:r>
              <a:rPr lang="fa-IR" altLang="fa-IR" sz="4100" smtClean="0">
                <a:solidFill>
                  <a:srgbClr val="FF99CC"/>
                </a:solidFill>
                <a:cs typeface="B Titr" panose="00000700000000000000" pitchFamily="2" charset="-78"/>
              </a:rPr>
              <a:t>عملیاتی</a:t>
            </a:r>
            <a:r>
              <a:rPr lang="en-US" altLang="fa-IR" smtClean="0">
                <a:cs typeface="B Elham" panose="00000400000000000000" pitchFamily="2" charset="-78"/>
              </a:rPr>
              <a:t> </a:t>
            </a:r>
            <a:r>
              <a:rPr lang="fa-IR" altLang="fa-IR" smtClean="0">
                <a:cs typeface="B Elham" panose="00000400000000000000" pitchFamily="2" charset="-78"/>
              </a:rPr>
              <a:t>       </a:t>
            </a:r>
            <a:endParaRPr lang="en-US" altLang="fa-IR" smtClean="0">
              <a:cs typeface="B Elham" panose="00000400000000000000" pitchFamily="2" charset="-78"/>
            </a:endParaRPr>
          </a:p>
        </p:txBody>
      </p:sp>
      <p:sp>
        <p:nvSpPr>
          <p:cNvPr id="11269" name="Rectangle 5"/>
          <p:cNvSpPr>
            <a:spLocks noChangeArrowheads="1"/>
          </p:cNvSpPr>
          <p:nvPr/>
        </p:nvSpPr>
        <p:spPr bwMode="auto">
          <a:xfrm>
            <a:off x="457200" y="2133600"/>
            <a:ext cx="80772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eaLnBrk="1" hangingPunct="1">
              <a:lnSpc>
                <a:spcPct val="120000"/>
              </a:lnSpc>
              <a:spcBef>
                <a:spcPct val="20000"/>
              </a:spcBef>
              <a:buClr>
                <a:schemeClr val="bg2"/>
              </a:buClr>
              <a:buSzPct val="75000"/>
              <a:buFont typeface="Wingdings" panose="05000000000000000000" pitchFamily="2" charset="2"/>
              <a:buNone/>
            </a:pPr>
            <a:r>
              <a:rPr lang="fa-IR" altLang="fa-IR" sz="3600">
                <a:effectLst/>
                <a:cs typeface="Aban" pitchFamily="2" charset="0"/>
              </a:rPr>
              <a:t>بودجه عملیاتی مشتمل بر برآوردها و بودجه بندی فعالیت های تولیدی و غیر تولیدی واحد تجاری یا به عبارتی دیگر،اجزای صورت سود و زیان آن است.</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11269"/>
                                        </p:tgtEl>
                                        <p:attrNameLst>
                                          <p:attrName>style.visibility</p:attrName>
                                        </p:attrNameLst>
                                      </p:cBhvr>
                                      <p:to>
                                        <p:strVal val="visible"/>
                                      </p:to>
                                    </p:set>
                                    <p:anim calcmode="lin" valueType="num">
                                      <p:cBhvr>
                                        <p:cTn id="7" dur="500" fill="hold"/>
                                        <p:tgtEl>
                                          <p:spTgt spid="11269"/>
                                        </p:tgtEl>
                                        <p:attrNameLst>
                                          <p:attrName>ppt_w</p:attrName>
                                        </p:attrNameLst>
                                      </p:cBhvr>
                                      <p:tavLst>
                                        <p:tav tm="0">
                                          <p:val>
                                            <p:strVal val="#ppt_w*2.5"/>
                                          </p:val>
                                        </p:tav>
                                        <p:tav tm="100000">
                                          <p:val>
                                            <p:strVal val="#ppt_w"/>
                                          </p:val>
                                        </p:tav>
                                      </p:tavLst>
                                    </p:anim>
                                    <p:anim calcmode="lin" valueType="num">
                                      <p:cBhvr>
                                        <p:cTn id="8" dur="500" fill="hold"/>
                                        <p:tgtEl>
                                          <p:spTgt spid="11269"/>
                                        </p:tgtEl>
                                        <p:attrNameLst>
                                          <p:attrName>ppt_h</p:attrName>
                                        </p:attrNameLst>
                                      </p:cBhvr>
                                      <p:tavLst>
                                        <p:tav tm="0">
                                          <p:val>
                                            <p:strVal val="#ppt_h*0.01"/>
                                          </p:val>
                                        </p:tav>
                                        <p:tav tm="100000">
                                          <p:val>
                                            <p:strVal val="#ppt_h"/>
                                          </p:val>
                                        </p:tav>
                                      </p:tavLst>
                                    </p:anim>
                                    <p:anim calcmode="lin" valueType="num">
                                      <p:cBhvr>
                                        <p:cTn id="9" dur="500" fill="hold"/>
                                        <p:tgtEl>
                                          <p:spTgt spid="11269"/>
                                        </p:tgtEl>
                                        <p:attrNameLst>
                                          <p:attrName>ppt_x</p:attrName>
                                        </p:attrNameLst>
                                      </p:cBhvr>
                                      <p:tavLst>
                                        <p:tav tm="0">
                                          <p:val>
                                            <p:strVal val="#ppt_x"/>
                                          </p:val>
                                        </p:tav>
                                        <p:tav tm="100000">
                                          <p:val>
                                            <p:strVal val="#ppt_x"/>
                                          </p:val>
                                        </p:tav>
                                      </p:tavLst>
                                    </p:anim>
                                    <p:anim calcmode="lin" valueType="num">
                                      <p:cBhvr>
                                        <p:cTn id="10" dur="500" fill="hold"/>
                                        <p:tgtEl>
                                          <p:spTgt spid="11269"/>
                                        </p:tgtEl>
                                        <p:attrNameLst>
                                          <p:attrName>ppt_y</p:attrName>
                                        </p:attrNameLst>
                                      </p:cBhvr>
                                      <p:tavLst>
                                        <p:tav tm="0">
                                          <p:val>
                                            <p:strVal val="#ppt_h+1"/>
                                          </p:val>
                                        </p:tav>
                                        <p:tav tm="100000">
                                          <p:val>
                                            <p:strVal val="#ppt_y"/>
                                          </p:val>
                                        </p:tav>
                                      </p:tavLst>
                                    </p:anim>
                                    <p:animEffect transition="in" filter="fade">
                                      <p:cBhvr>
                                        <p:cTn id="11" dur="5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685800" y="304800"/>
            <a:ext cx="7772400" cy="6096000"/>
          </a:xfrm>
        </p:spPr>
        <p:txBody>
          <a:bodyPr/>
          <a:lstStyle/>
          <a:p>
            <a:pPr eaLnBrk="1" hangingPunct="1"/>
            <a:r>
              <a:rPr lang="fa-IR" altLang="fa-IR" smtClean="0">
                <a:solidFill>
                  <a:schemeClr val="hlink"/>
                </a:solidFill>
                <a:cs typeface="Aban" pitchFamily="2" charset="0"/>
              </a:rPr>
              <a:t>بودجه فروش:</a:t>
            </a:r>
            <a:r>
              <a:rPr lang="fa-IR" altLang="fa-IR" smtClean="0">
                <a:cs typeface="Aban" pitchFamily="2" charset="0"/>
              </a:rPr>
              <a:t> </a:t>
            </a:r>
          </a:p>
          <a:p>
            <a:pPr eaLnBrk="1" hangingPunct="1">
              <a:buFont typeface="Wingdings" panose="05000000000000000000" pitchFamily="2" charset="2"/>
              <a:buNone/>
            </a:pPr>
            <a:r>
              <a:rPr lang="fa-IR" altLang="fa-IR" smtClean="0">
                <a:cs typeface="Aban" pitchFamily="2" charset="0"/>
              </a:rPr>
              <a:t>این بودجه که معمولا در اولین مرحله از فرآیند بودجه تهیه می شود یکی از مهمترین اجزای بودجه عملیاتی است زیرا بودجه های دیگر تا حدود زیادی به آن وابسته است یا از آن منتج می شود.بودجه فروش معمولا به عوامل گوناگونی مانند وضعیت کلی اقتصادی،تصمیمات قیمت گذاری،واکنش های رقبای تجاری،وضعیت صنعت و ... بستگی دارد.اگر چه بودجه نهایی فروش بر حسب ریال است اما باید حاوی جزئیات مشروح و کافی درباره ترکیب محصولات و الگوهای  فروش نیز باشد تا بتوان بر مبنای آن تصمیمات لازم را درباره تغییر سطوح موجودیها و مقادیر تولید اتخاذ نمود.</a:t>
            </a:r>
            <a:endParaRPr lang="en-US" altLang="fa-IR"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381000" y="381000"/>
            <a:ext cx="8153400" cy="6172200"/>
          </a:xfrm>
          <a:noFill/>
        </p:spPr>
        <p:txBody>
          <a:bodyPr/>
          <a:lstStyle/>
          <a:p>
            <a:pPr eaLnBrk="1" hangingPunct="1">
              <a:buFont typeface="Wingdings" panose="05000000000000000000" pitchFamily="2" charset="2"/>
              <a:buNone/>
            </a:pPr>
            <a:r>
              <a:rPr lang="fa-IR" altLang="fa-IR" smtClean="0">
                <a:solidFill>
                  <a:schemeClr val="hlink"/>
                </a:solidFill>
                <a:cs typeface="Aban" pitchFamily="2" charset="0"/>
              </a:rPr>
              <a:t>بودجه موجودی کالای آخر دوره:</a:t>
            </a:r>
            <a:r>
              <a:rPr lang="fa-IR" altLang="fa-IR" smtClean="0">
                <a:cs typeface="Aban" pitchFamily="2" charset="0"/>
              </a:rPr>
              <a:t> </a:t>
            </a:r>
          </a:p>
          <a:p>
            <a:pPr eaLnBrk="1" hangingPunct="1">
              <a:buFont typeface="Wingdings" panose="05000000000000000000" pitchFamily="2" charset="2"/>
              <a:buNone/>
            </a:pPr>
            <a:r>
              <a:rPr lang="fa-IR" altLang="fa-IR" smtClean="0">
                <a:cs typeface="Aban" pitchFamily="2" charset="0"/>
              </a:rPr>
              <a:t>این موجودیها بخش عمده ای از داراییهای جاری بسیاری از واحدهای تجاری تولیدی را تشکیل می دهد و تصمیم گیری در مورد آن یکی از وظایف مهم مدیریت محسوب می گردد.</a:t>
            </a:r>
          </a:p>
          <a:p>
            <a:pPr eaLnBrk="1" hangingPunct="1">
              <a:buFont typeface="Wingdings" panose="05000000000000000000" pitchFamily="2" charset="2"/>
              <a:buNone/>
            </a:pPr>
            <a:endParaRPr lang="fa-IR" altLang="fa-IR" smtClean="0">
              <a:cs typeface="Aban" pitchFamily="2" charset="0"/>
            </a:endParaRPr>
          </a:p>
          <a:p>
            <a:pPr eaLnBrk="1" hangingPunct="1">
              <a:buFont typeface="Wingdings" panose="05000000000000000000" pitchFamily="2" charset="2"/>
              <a:buNone/>
            </a:pPr>
            <a:r>
              <a:rPr lang="fa-IR" altLang="fa-IR" smtClean="0">
                <a:solidFill>
                  <a:schemeClr val="hlink"/>
                </a:solidFill>
                <a:cs typeface="Aban" pitchFamily="2" charset="0"/>
              </a:rPr>
              <a:t>بودجه تولید: </a:t>
            </a:r>
          </a:p>
          <a:p>
            <a:pPr eaLnBrk="1" hangingPunct="1">
              <a:buFont typeface="Wingdings" panose="05000000000000000000" pitchFamily="2" charset="2"/>
              <a:buNone/>
            </a:pPr>
            <a:r>
              <a:rPr lang="fa-IR" altLang="fa-IR" smtClean="0">
                <a:cs typeface="Aban" pitchFamily="2" charset="0"/>
              </a:rPr>
              <a:t>بودجه مقادیر تولید نقطه شروع فرآیند تهیه بودجه تولید است.بودجه های مواد مستقیم،دستمزد مستقیم و سربار ساخت بر بودجه مقادیر تولید متکی است.مجموع این بودجه ها به طور کلی بودجه تولید نامیده می شود.</a:t>
            </a:r>
          </a:p>
          <a:p>
            <a:pPr eaLnBrk="1" hangingPunct="1">
              <a:buFont typeface="Wingdings" panose="05000000000000000000" pitchFamily="2" charset="2"/>
              <a:buNone/>
            </a:pPr>
            <a:r>
              <a:rPr lang="fa-IR" altLang="fa-IR" smtClean="0">
                <a:cs typeface="Aban" pitchFamily="2" charset="0"/>
              </a:rPr>
              <a:t>    </a:t>
            </a:r>
            <a:endParaRPr lang="en-US" altLang="fa-IR"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304800" y="533400"/>
            <a:ext cx="8610600" cy="5562600"/>
          </a:xfrm>
          <a:noFill/>
        </p:spPr>
        <p:txBody>
          <a:bodyPr/>
          <a:lstStyle/>
          <a:p>
            <a:pPr eaLnBrk="1" hangingPunct="1">
              <a:lnSpc>
                <a:spcPct val="80000"/>
              </a:lnSpc>
              <a:buFont typeface="Wingdings" panose="05000000000000000000" pitchFamily="2" charset="2"/>
              <a:buNone/>
            </a:pPr>
            <a:r>
              <a:rPr lang="fa-IR" altLang="fa-IR" sz="2800" smtClean="0">
                <a:cs typeface="Aban" pitchFamily="2" charset="0"/>
              </a:rPr>
              <a:t>     جهت برآورد </a:t>
            </a:r>
            <a:r>
              <a:rPr lang="fa-IR" altLang="fa-IR" sz="2800" smtClean="0">
                <a:solidFill>
                  <a:schemeClr val="hlink"/>
                </a:solidFill>
                <a:cs typeface="Aban" pitchFamily="2" charset="0"/>
              </a:rPr>
              <a:t>بودجه مواد مستقیم</a:t>
            </a:r>
            <a:r>
              <a:rPr lang="fa-IR" altLang="fa-IR" sz="2800" smtClean="0">
                <a:cs typeface="Aban" pitchFamily="2" charset="0"/>
              </a:rPr>
              <a:t> مدیران باید سطوح جاری و مورد انتظار موجودیها را همراه با پیش بینی فروش مورد توجه قرار دهند. </a:t>
            </a:r>
          </a:p>
          <a:p>
            <a:pPr eaLnBrk="1" hangingPunct="1">
              <a:lnSpc>
                <a:spcPct val="30000"/>
              </a:lnSpc>
              <a:buFont typeface="Wingdings" panose="05000000000000000000" pitchFamily="2" charset="2"/>
              <a:buNone/>
            </a:pPr>
            <a:endParaRPr lang="fa-IR" altLang="fa-IR" sz="2800" smtClean="0">
              <a:cs typeface="Aban" pitchFamily="2" charset="0"/>
            </a:endParaRPr>
          </a:p>
          <a:p>
            <a:pPr eaLnBrk="1" hangingPunct="1">
              <a:buFont typeface="Wingdings" panose="05000000000000000000" pitchFamily="2" charset="2"/>
              <a:buNone/>
            </a:pPr>
            <a:r>
              <a:rPr lang="fa-IR" altLang="fa-IR" sz="2800" smtClean="0">
                <a:cs typeface="Aban" pitchFamily="2" charset="0"/>
              </a:rPr>
              <a:t>     </a:t>
            </a:r>
            <a:r>
              <a:rPr lang="fa-IR" altLang="fa-IR" sz="2800" smtClean="0">
                <a:solidFill>
                  <a:schemeClr val="hlink"/>
                </a:solidFill>
                <a:cs typeface="Aban" pitchFamily="2" charset="0"/>
              </a:rPr>
              <a:t>بودجه دستمزد مستقیم</a:t>
            </a:r>
            <a:r>
              <a:rPr lang="fa-IR" altLang="fa-IR" sz="2800" smtClean="0">
                <a:cs typeface="Aban" pitchFamily="2" charset="0"/>
              </a:rPr>
              <a:t> برای طرح ریزی تولید و مدیریت پرسنل مورد نیاز است.در تهیه این بودجه لازم است که توجه کافی به تخصصها و مهارتهای مورد نیاز برای ترکیب تولید مبذول گردد.ضمنا باید برای تغییر در نیازمندیهای نیروی انسانی که بر اثر نوسانهای دوره ای تولید به وجود می آید،برنامه ریزی لازم به عمل آید.</a:t>
            </a:r>
          </a:p>
          <a:p>
            <a:pPr eaLnBrk="1" hangingPunct="1">
              <a:lnSpc>
                <a:spcPct val="20000"/>
              </a:lnSpc>
              <a:buFont typeface="Wingdings" panose="05000000000000000000" pitchFamily="2" charset="2"/>
              <a:buNone/>
            </a:pPr>
            <a:endParaRPr lang="fa-IR" altLang="fa-IR" sz="2800" smtClean="0">
              <a:cs typeface="Aban" pitchFamily="2" charset="0"/>
            </a:endParaRPr>
          </a:p>
          <a:p>
            <a:pPr eaLnBrk="1" hangingPunct="1">
              <a:buFont typeface="Wingdings" panose="05000000000000000000" pitchFamily="2" charset="2"/>
              <a:buNone/>
            </a:pPr>
            <a:r>
              <a:rPr lang="fa-IR" altLang="fa-IR" sz="2800" smtClean="0">
                <a:cs typeface="Aban" pitchFamily="2" charset="0"/>
              </a:rPr>
              <a:t>      </a:t>
            </a:r>
            <a:r>
              <a:rPr lang="fa-IR" altLang="fa-IR" sz="2800" smtClean="0">
                <a:solidFill>
                  <a:schemeClr val="hlink"/>
                </a:solidFill>
                <a:cs typeface="Aban" pitchFamily="2" charset="0"/>
              </a:rPr>
              <a:t>بودجه سربار ساخت</a:t>
            </a:r>
            <a:r>
              <a:rPr lang="fa-IR" altLang="fa-IR" sz="2800" smtClean="0">
                <a:cs typeface="Aban" pitchFamily="2" charset="0"/>
              </a:rPr>
              <a:t> شامل کلیه اقلام بهای تمام شده غیر مستقیم مانند مواد غیر مستقیم،دستمزد غیر مستقیم واقلام مشابه می باشد در تهیه این بو</a:t>
            </a:r>
            <a:r>
              <a:rPr lang="ar-SA" altLang="fa-IR" sz="2800" smtClean="0">
                <a:cs typeface="Aban" pitchFamily="2" charset="0"/>
              </a:rPr>
              <a:t>دجه  تفکیک اقلام ثابت و متغیر سربار ساخت حائز اهمیت است زیرا به این ترتیب می توان برآوردهای قابل اطمینان تری از این اقلام سربار به عمل آورد</a:t>
            </a:r>
            <a:r>
              <a:rPr lang="fa-IR" altLang="fa-IR" sz="2800" smtClean="0">
                <a:cs typeface="Aban" pitchFamily="2" charset="0"/>
              </a:rPr>
              <a:t>.</a:t>
            </a:r>
            <a:endParaRPr lang="en-US" altLang="fa-IR" sz="2800" smtClean="0">
              <a:cs typeface="Aban" pitchFamily="2" charset="0"/>
            </a:endParaRPr>
          </a:p>
          <a:p>
            <a:pPr eaLnBrk="1" hangingPunct="1">
              <a:buFont typeface="Wingdings" panose="05000000000000000000" pitchFamily="2" charset="2"/>
              <a:buNone/>
            </a:pPr>
            <a:endParaRPr lang="en-US" altLang="fa-IR" sz="2800"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685800" y="1447800"/>
            <a:ext cx="7772400" cy="4267200"/>
          </a:xfrm>
          <a:noFill/>
        </p:spPr>
        <p:txBody>
          <a:bodyPr/>
          <a:lstStyle/>
          <a:p>
            <a:pPr eaLnBrk="1" hangingPunct="1">
              <a:buFont typeface="Wingdings" panose="05000000000000000000" pitchFamily="2" charset="2"/>
              <a:buNone/>
            </a:pPr>
            <a:r>
              <a:rPr lang="fa-IR" altLang="fa-IR" smtClean="0">
                <a:solidFill>
                  <a:schemeClr val="hlink"/>
                </a:solidFill>
                <a:cs typeface="Aban" pitchFamily="2" charset="0"/>
              </a:rPr>
              <a:t>بهای تمام شده کالای فروش رفته بودجه شده:</a:t>
            </a:r>
          </a:p>
          <a:p>
            <a:pPr eaLnBrk="1" hangingPunct="1">
              <a:buFont typeface="Wingdings" panose="05000000000000000000" pitchFamily="2" charset="2"/>
              <a:buNone/>
            </a:pPr>
            <a:r>
              <a:rPr lang="fa-IR" altLang="fa-IR" smtClean="0">
                <a:cs typeface="Aban" pitchFamily="2" charset="0"/>
              </a:rPr>
              <a:t> در واحد های تولیدی بهای تمام شده کالای فروش رفته معرف بهای تمام شده تولید این کالاها نیز می باشد.در نتیجه بهای تمام شده کالای فروش رفته بودجه شده مستقیما از بودجه تولید به دست می آید.اختلاف بین بودجه بهای تمام شده کالای فروش رفته و بودجه تولید نیز مربوط به میزان موجودی کالا در اول و آخر دوره بودجه است.</a:t>
            </a:r>
          </a:p>
          <a:p>
            <a:pPr eaLnBrk="1" hangingPunct="1">
              <a:buFont typeface="Wingdings" panose="05000000000000000000" pitchFamily="2" charset="2"/>
              <a:buNone/>
            </a:pPr>
            <a:endParaRPr lang="en-US" altLang="fa-IR"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85800" y="1066800"/>
            <a:ext cx="7772400" cy="4495800"/>
          </a:xfrm>
          <a:noFill/>
        </p:spPr>
        <p:txBody>
          <a:bodyPr/>
          <a:lstStyle/>
          <a:p>
            <a:pPr eaLnBrk="1" hangingPunct="1">
              <a:buFont typeface="Wingdings" panose="05000000000000000000" pitchFamily="2" charset="2"/>
              <a:buNone/>
            </a:pPr>
            <a:r>
              <a:rPr lang="fa-IR" altLang="fa-IR" smtClean="0">
                <a:solidFill>
                  <a:schemeClr val="hlink"/>
                </a:solidFill>
                <a:cs typeface="Aban" pitchFamily="2" charset="0"/>
              </a:rPr>
              <a:t>بودجه هزینه های اداری:</a:t>
            </a:r>
          </a:p>
          <a:p>
            <a:pPr eaLnBrk="1" hangingPunct="1">
              <a:buFont typeface="Wingdings" panose="05000000000000000000" pitchFamily="2" charset="2"/>
              <a:buNone/>
            </a:pPr>
            <a:r>
              <a:rPr lang="fa-IR" altLang="fa-IR" smtClean="0">
                <a:cs typeface="Aban" pitchFamily="2" charset="0"/>
              </a:rPr>
              <a:t>این بودجه شامل هزینه فعالیتهای غیر تولیدی واحد تجاری است. در پاره ای از موارد برخی هزینه های ثابت نیز در این بودجه وجود دارد که می توان در صورت لزوم آن را کم یا حذف کرد.این قبیل هزینه های قابل اجتناب هزینه های ثابت اختیاری نامیده می شود.هزینه های ثابتی که در طول دوره بودجه غیر قابل اجتناب است به عنوان هزینه های ثابت تعهد شده شناخته می شود.</a:t>
            </a: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762000" y="990600"/>
            <a:ext cx="7772400" cy="3962400"/>
          </a:xfrm>
          <a:noFill/>
        </p:spPr>
        <p:txBody>
          <a:bodyPr/>
          <a:lstStyle/>
          <a:p>
            <a:pPr eaLnBrk="1" hangingPunct="1">
              <a:lnSpc>
                <a:spcPct val="130000"/>
              </a:lnSpc>
              <a:buFont typeface="Wingdings" panose="05000000000000000000" pitchFamily="2" charset="2"/>
              <a:buNone/>
            </a:pPr>
            <a:r>
              <a:rPr lang="fa-IR" altLang="fa-IR" smtClean="0">
                <a:cs typeface="Aban" pitchFamily="2" charset="0"/>
              </a:rPr>
              <a:t>     </a:t>
            </a:r>
            <a:r>
              <a:rPr lang="fa-IR" altLang="fa-IR" smtClean="0">
                <a:solidFill>
                  <a:schemeClr val="hlink"/>
                </a:solidFill>
                <a:cs typeface="Aban" pitchFamily="2" charset="0"/>
              </a:rPr>
              <a:t>بودجه هزینه های فروش و بازاریابی:</a:t>
            </a:r>
          </a:p>
          <a:p>
            <a:pPr eaLnBrk="1" hangingPunct="1">
              <a:lnSpc>
                <a:spcPct val="130000"/>
              </a:lnSpc>
              <a:buFont typeface="Wingdings" panose="05000000000000000000" pitchFamily="2" charset="2"/>
              <a:buNone/>
            </a:pPr>
            <a:r>
              <a:rPr lang="fa-IR" altLang="fa-IR" smtClean="0">
                <a:cs typeface="Aban" pitchFamily="2" charset="0"/>
              </a:rPr>
              <a:t>فعالیت های فروش و بازاریابی به نحو مؤثری بر مبلغ فروش اثر می گذارد. بنابراین بودجه هزینه های فروش و بازاریابی باید در مراحل اولیه فرآیند بودجه بندی یعنی همزمان با بودجه فروش تهیه گردد.     </a:t>
            </a:r>
            <a:endParaRPr lang="en-US" altLang="fa-IR"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457200" y="533400"/>
            <a:ext cx="8458200" cy="5791200"/>
          </a:xfrm>
        </p:spPr>
        <p:txBody>
          <a:bodyPr/>
          <a:lstStyle/>
          <a:p>
            <a:pPr eaLnBrk="1" hangingPunct="1">
              <a:buFont typeface="Wingdings" panose="05000000000000000000" pitchFamily="2" charset="2"/>
              <a:buNone/>
            </a:pPr>
            <a:r>
              <a:rPr lang="fa-IR" altLang="fa-IR" smtClean="0">
                <a:solidFill>
                  <a:schemeClr val="hlink"/>
                </a:solidFill>
                <a:cs typeface="B Elham" panose="00000400000000000000" pitchFamily="2" charset="-78"/>
              </a:rPr>
              <a:t> </a:t>
            </a:r>
            <a:r>
              <a:rPr lang="fa-IR" altLang="fa-IR" smtClean="0">
                <a:solidFill>
                  <a:schemeClr val="hlink"/>
                </a:solidFill>
                <a:cs typeface="Aban" pitchFamily="2" charset="0"/>
              </a:rPr>
              <a:t>سود خالص بودجه شده:</a:t>
            </a:r>
            <a:r>
              <a:rPr lang="fa-IR" altLang="fa-IR" smtClean="0">
                <a:cs typeface="Aban" pitchFamily="2" charset="0"/>
              </a:rPr>
              <a:t> هنگامی که کلیه بودجه های مذکور تهیه گردد به آسانی می توان سود خالص را بودجه بندی کرد این رقم کلیدی که معرف هدف واحد تجاری در مورد سود خالص است بسیاری از فعالیت های این واحد را در دوره بودجه منعکس می کند.</a:t>
            </a:r>
          </a:p>
          <a:p>
            <a:pPr eaLnBrk="1" hangingPunct="1">
              <a:buFont typeface="Wingdings" panose="05000000000000000000" pitchFamily="2" charset="2"/>
              <a:buNone/>
            </a:pPr>
            <a:r>
              <a:rPr lang="fa-IR" altLang="fa-IR" smtClean="0">
                <a:cs typeface="Aban" pitchFamily="2" charset="0"/>
              </a:rPr>
              <a:t>     در مواقعی که واحد تجاری انتظار ارقام غیر عملیاتی مؤثر بر سود را دارد این ارقام در بودجه بندی سود خالص منظور می شود.اگر چه مالیات بر درآمد بر مبنای سود واقعی محاسبه می شود اما به منظور به دست آوردن سود خالص بعد از مالیات می توان رقم مالیات بر درآمد را نیز برآورد و از سود خالص بودجه شده کسر کرد .</a:t>
            </a:r>
            <a:endParaRPr lang="en-US" altLang="fa-IR" smtClean="0">
              <a:cs typeface="B Elham" panose="00000400000000000000" pitchFamily="2" charset="-78"/>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05200" y="2133600"/>
            <a:ext cx="5181600" cy="1752600"/>
          </a:xfrm>
        </p:spPr>
        <p:txBody>
          <a:bodyPr/>
          <a:lstStyle/>
          <a:p>
            <a:pPr eaLnBrk="1" hangingPunct="1"/>
            <a:r>
              <a:rPr lang="fa-IR" altLang="fa-IR" sz="10900" smtClean="0">
                <a:solidFill>
                  <a:schemeClr val="tx1"/>
                </a:solidFill>
                <a:cs typeface="B Lotus" panose="00000400000000000000" pitchFamily="2" charset="-78"/>
              </a:rPr>
              <a:t> </a:t>
            </a:r>
            <a:r>
              <a:rPr lang="fa-IR" altLang="fa-IR" sz="5600" b="1" smtClean="0">
                <a:solidFill>
                  <a:srgbClr val="FF99CC"/>
                </a:solidFill>
                <a:cs typeface="B Titr" panose="00000700000000000000" pitchFamily="2" charset="-78"/>
              </a:rPr>
              <a:t>بودجه بندی</a:t>
            </a:r>
            <a:r>
              <a:rPr lang="fa-IR" altLang="fa-IR" sz="10900" smtClean="0">
                <a:solidFill>
                  <a:srgbClr val="000066"/>
                </a:solidFill>
                <a:cs typeface="B Lotus" panose="00000400000000000000" pitchFamily="2" charset="-78"/>
              </a:rPr>
              <a:t> </a:t>
            </a:r>
            <a:endParaRPr lang="en-US" altLang="fa-IR" sz="10900" smtClean="0">
              <a:solidFill>
                <a:srgbClr val="000066"/>
              </a:solidFill>
              <a:cs typeface="B Lotus" panose="00000400000000000000" pitchFamily="2" charset="-78"/>
            </a:endParaRPr>
          </a:p>
        </p:txBody>
      </p:sp>
      <p:sp>
        <p:nvSpPr>
          <p:cNvPr id="3075" name="Text Box 7"/>
          <p:cNvSpPr txBox="1">
            <a:spLocks noChangeArrowheads="1"/>
          </p:cNvSpPr>
          <p:nvPr/>
        </p:nvSpPr>
        <p:spPr bwMode="auto">
          <a:xfrm>
            <a:off x="6248400" y="304800"/>
            <a:ext cx="268287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eaLnBrk="1" hangingPunct="1"/>
            <a:r>
              <a:rPr lang="fa-IR" altLang="fa-IR" sz="4800">
                <a:effectLst/>
                <a:cs typeface="Arash" pitchFamily="2" charset="0"/>
              </a:rPr>
              <a:t>به نام خدا</a:t>
            </a:r>
            <a:endParaRPr lang="en-US" altLang="fa-IR" sz="4800">
              <a:effectLst/>
              <a:cs typeface="Arash" pitchFamily="2" charset="0"/>
            </a:endParaRPr>
          </a:p>
        </p:txBody>
      </p:sp>
      <p:sp>
        <p:nvSpPr>
          <p:cNvPr id="3076" name="Rectangle 10"/>
          <p:cNvSpPr>
            <a:spLocks noGrp="1" noChangeArrowheads="1"/>
          </p:cNvSpPr>
          <p:nvPr>
            <p:ph type="subTitle" idx="1"/>
          </p:nvPr>
        </p:nvSpPr>
        <p:spPr>
          <a:xfrm>
            <a:off x="1143000" y="4267200"/>
            <a:ext cx="7848600" cy="641350"/>
          </a:xfrm>
          <a:noFill/>
        </p:spPr>
        <p:txBody>
          <a:bodyPr>
            <a:spAutoFit/>
          </a:bodyPr>
          <a:lstStyle/>
          <a:p>
            <a:pPr eaLnBrk="1" hangingPunct="1">
              <a:spcBef>
                <a:spcPct val="0"/>
              </a:spcBef>
              <a:buClrTx/>
              <a:buSzTx/>
              <a:buFontTx/>
              <a:buNone/>
            </a:pPr>
            <a:r>
              <a:rPr lang="fa-IR" altLang="fa-IR" sz="2400" smtClean="0">
                <a:cs typeface="Arash" pitchFamily="2" charset="0"/>
              </a:rPr>
              <a:t>استاد مربوطه:</a:t>
            </a:r>
            <a:r>
              <a:rPr lang="fa-IR" altLang="fa-IR" sz="3600" smtClean="0">
                <a:cs typeface="Arash" pitchFamily="2" charset="0"/>
              </a:rPr>
              <a:t>   آقای دکتر علیرضا فضل زاده</a:t>
            </a:r>
          </a:p>
        </p:txBody>
      </p:sp>
      <p:sp>
        <p:nvSpPr>
          <p:cNvPr id="3077" name="Rectangle 11"/>
          <p:cNvSpPr>
            <a:spLocks noChangeArrowheads="1"/>
          </p:cNvSpPr>
          <p:nvPr/>
        </p:nvSpPr>
        <p:spPr bwMode="auto">
          <a:xfrm>
            <a:off x="1143000" y="5334000"/>
            <a:ext cx="7848600"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eaLnBrk="1" hangingPunct="1"/>
            <a:r>
              <a:rPr lang="fa-IR" altLang="fa-IR" sz="2400" dirty="0">
                <a:effectLst/>
                <a:cs typeface="Arash" pitchFamily="2" charset="0"/>
              </a:rPr>
              <a:t>ارائه دهندگان:</a:t>
            </a:r>
            <a:r>
              <a:rPr lang="fa-IR" altLang="fa-IR" sz="3600" dirty="0">
                <a:effectLst/>
                <a:cs typeface="Arash" pitchFamily="2" charset="0"/>
              </a:rPr>
              <a:t>    </a:t>
            </a:r>
            <a:r>
              <a:rPr lang="fa-IR" altLang="fa-IR" sz="2800" u="sng" dirty="0">
                <a:effectLst/>
                <a:cs typeface="Arash" pitchFamily="2" charset="0"/>
              </a:rPr>
              <a:t>امید </a:t>
            </a:r>
            <a:r>
              <a:rPr lang="fa-IR" altLang="fa-IR" sz="2800" u="sng" dirty="0" smtClean="0">
                <a:effectLst/>
                <a:cs typeface="Arash" pitchFamily="2" charset="0"/>
              </a:rPr>
              <a:t>عارفی</a:t>
            </a:r>
            <a:r>
              <a:rPr lang="fa-IR" altLang="fa-IR" sz="2800" dirty="0" smtClean="0">
                <a:effectLst/>
                <a:cs typeface="Arash" pitchFamily="2" charset="0"/>
              </a:rPr>
              <a:t>، </a:t>
            </a:r>
            <a:r>
              <a:rPr lang="fa-IR" altLang="fa-IR" sz="2800" u="sng" dirty="0" smtClean="0">
                <a:effectLst/>
                <a:cs typeface="Arash" pitchFamily="2" charset="0"/>
              </a:rPr>
              <a:t>عیوض انصاریان</a:t>
            </a:r>
            <a:r>
              <a:rPr lang="fa-IR" altLang="fa-IR" sz="2800" dirty="0" smtClean="0">
                <a:effectLst/>
                <a:cs typeface="Arash" pitchFamily="2" charset="0"/>
              </a:rPr>
              <a:t>، </a:t>
            </a:r>
            <a:r>
              <a:rPr lang="fa-IR" altLang="fa-IR" sz="2800" u="sng" dirty="0" smtClean="0">
                <a:effectLst/>
                <a:cs typeface="Arash" pitchFamily="2" charset="0"/>
              </a:rPr>
              <a:t>جواد </a:t>
            </a:r>
            <a:r>
              <a:rPr lang="fa-IR" altLang="fa-IR" sz="2800" u="sng" dirty="0">
                <a:effectLst/>
                <a:cs typeface="Arash" pitchFamily="2" charset="0"/>
              </a:rPr>
              <a:t>اصغری</a:t>
            </a:r>
            <a:r>
              <a:rPr lang="fa-IR" altLang="fa-IR" sz="2800" dirty="0">
                <a:effectLst/>
                <a:cs typeface="Arash" pitchFamily="2" charset="0"/>
              </a:rPr>
              <a:t>    ،    </a:t>
            </a:r>
            <a:r>
              <a:rPr lang="fa-IR" altLang="fa-IR" sz="2800" u="sng" dirty="0">
                <a:effectLst/>
                <a:cs typeface="Arash" pitchFamily="2" charset="0"/>
              </a:rPr>
              <a:t>اسماعیل شفیعی</a:t>
            </a:r>
          </a:p>
        </p:txBody>
      </p:sp>
      <p:sp>
        <p:nvSpPr>
          <p:cNvPr id="3078" name="Rectangle 13"/>
          <p:cNvSpPr>
            <a:spLocks noChangeArrowheads="1"/>
          </p:cNvSpPr>
          <p:nvPr/>
        </p:nvSpPr>
        <p:spPr bwMode="auto">
          <a:xfrm>
            <a:off x="1143000" y="37338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eaLnBrk="1" hangingPunct="1"/>
            <a:r>
              <a:rPr lang="fa-IR" altLang="fa-IR" sz="2400">
                <a:effectLst/>
                <a:cs typeface="Arash" pitchFamily="2" charset="0"/>
              </a:rPr>
              <a:t>پاییز 87</a:t>
            </a:r>
            <a:endParaRPr lang="fa-IR" altLang="fa-IR" sz="3600">
              <a:effectLst/>
              <a:cs typeface="Arash" pitchFamily="2" charset="0"/>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1219200"/>
            <a:ext cx="8229600" cy="4572000"/>
          </a:xfrm>
        </p:spPr>
        <p:txBody>
          <a:bodyPr/>
          <a:lstStyle/>
          <a:p>
            <a:pPr eaLnBrk="1" hangingPunct="1">
              <a:lnSpc>
                <a:spcPct val="130000"/>
              </a:lnSpc>
              <a:buFont typeface="Wingdings" panose="05000000000000000000" pitchFamily="2" charset="2"/>
              <a:buNone/>
            </a:pPr>
            <a:r>
              <a:rPr lang="fa-IR" altLang="fa-IR" smtClean="0">
                <a:solidFill>
                  <a:schemeClr val="hlink"/>
                </a:solidFill>
                <a:cs typeface="Aban" pitchFamily="2" charset="0"/>
              </a:rPr>
              <a:t>بودجه عملیاتی واحدهای خدماتی</a:t>
            </a:r>
            <a:r>
              <a:rPr lang="fa-IR" altLang="fa-IR" smtClean="0">
                <a:cs typeface="Aban" pitchFamily="2" charset="0"/>
              </a:rPr>
              <a:t> به دلیل اینکه حاوی بهای تمام شده محصولات نیست با بودجه واحدهای تجاری تولیدی متفاوت است .اجزای اصلی بودجه عملیاتی  این گونه واحد ها درآمد حاصل از ارائه خدمات و هزینه های عملیاتی آن است. </a:t>
            </a:r>
            <a:r>
              <a:rPr lang="fa-IR" altLang="fa-IR" smtClean="0">
                <a:solidFill>
                  <a:schemeClr val="hlink"/>
                </a:solidFill>
                <a:cs typeface="Aban" pitchFamily="2" charset="0"/>
              </a:rPr>
              <a:t>بودجه عملیاتی مؤسسات غیرانتفاعی</a:t>
            </a:r>
            <a:r>
              <a:rPr lang="fa-IR" altLang="fa-IR" smtClean="0">
                <a:cs typeface="Aban" pitchFamily="2" charset="0"/>
              </a:rPr>
              <a:t> مشابه بودجه واحدهای خدماتی است.</a:t>
            </a:r>
            <a:endParaRPr lang="en-US" altLang="fa-IR" smtClean="0">
              <a:cs typeface="B Elham" panose="00000400000000000000" pitchFamily="2" charset="-78"/>
            </a:endParaRPr>
          </a:p>
          <a:p>
            <a:pPr eaLnBrk="1" hangingPunct="1">
              <a:lnSpc>
                <a:spcPct val="130000"/>
              </a:lnSpc>
            </a:pPr>
            <a:endParaRPr lang="en-US" altLang="fa-IR" smtClean="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3400" y="1828800"/>
            <a:ext cx="8229600" cy="990600"/>
          </a:xfrm>
          <a:noFill/>
        </p:spPr>
        <p:txBody>
          <a:bodyPr/>
          <a:lstStyle/>
          <a:p>
            <a:pPr algn="ctr" eaLnBrk="1" hangingPunct="1"/>
            <a:r>
              <a:rPr lang="fa-IR" altLang="fa-IR" sz="6100" smtClean="0">
                <a:solidFill>
                  <a:srgbClr val="FF99CC"/>
                </a:solidFill>
                <a:cs typeface="B Titr" panose="00000700000000000000" pitchFamily="2" charset="-78"/>
              </a:rPr>
              <a:t>بودجه مالی </a:t>
            </a:r>
            <a:endParaRPr lang="en-US" altLang="fa-IR" sz="6100" smtClean="0">
              <a:solidFill>
                <a:srgbClr val="FF99CC"/>
              </a:solidFill>
              <a:cs typeface="B Titr" panose="00000700000000000000" pitchFamily="2" charset="-78"/>
            </a:endParaRPr>
          </a:p>
        </p:txBody>
      </p:sp>
      <p:sp>
        <p:nvSpPr>
          <p:cNvPr id="22531" name="Rectangle 3"/>
          <p:cNvSpPr>
            <a:spLocks noGrp="1" noChangeArrowheads="1"/>
          </p:cNvSpPr>
          <p:nvPr>
            <p:ph type="body" idx="1"/>
          </p:nvPr>
        </p:nvSpPr>
        <p:spPr>
          <a:xfrm>
            <a:off x="1143000" y="4038600"/>
            <a:ext cx="7315200" cy="838200"/>
          </a:xfrm>
        </p:spPr>
        <p:txBody>
          <a:bodyPr/>
          <a:lstStyle/>
          <a:p>
            <a:pPr eaLnBrk="1" hangingPunct="1">
              <a:buFont typeface="Wingdings" panose="05000000000000000000" pitchFamily="2" charset="2"/>
              <a:buNone/>
            </a:pPr>
            <a:r>
              <a:rPr lang="ar-SA" altLang="fa-IR" sz="2900" smtClean="0">
                <a:solidFill>
                  <a:schemeClr val="hlink"/>
                </a:solidFill>
                <a:cs typeface="B Titr" panose="00000700000000000000" pitchFamily="2" charset="-78"/>
              </a:rPr>
              <a:t>اجزای مختلف یک بودجه مالی عبارتند از: </a:t>
            </a:r>
            <a:endParaRPr lang="en-US" altLang="fa-IR" sz="2900" smtClean="0">
              <a:solidFill>
                <a:schemeClr val="hlink"/>
              </a:solidFill>
              <a:cs typeface="B Titr" panose="00000700000000000000" pitchFamily="2" charset="-78"/>
            </a:endParaRPr>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457200" y="914400"/>
            <a:ext cx="8382000" cy="5181600"/>
          </a:xfrm>
          <a:noFill/>
        </p:spPr>
        <p:txBody>
          <a:bodyPr/>
          <a:lstStyle/>
          <a:p>
            <a:pPr eaLnBrk="1" hangingPunct="1">
              <a:lnSpc>
                <a:spcPct val="130000"/>
              </a:lnSpc>
              <a:buFont typeface="Wingdings" panose="05000000000000000000" pitchFamily="2" charset="2"/>
              <a:buNone/>
            </a:pPr>
            <a:r>
              <a:rPr lang="fa-IR" altLang="fa-IR" sz="2800" smtClean="0">
                <a:cs typeface="Aban" pitchFamily="2" charset="0"/>
              </a:rPr>
              <a:t>  </a:t>
            </a:r>
            <a:r>
              <a:rPr lang="fa-IR" altLang="fa-IR" sz="2800" smtClean="0">
                <a:solidFill>
                  <a:schemeClr val="hlink"/>
                </a:solidFill>
                <a:cs typeface="Aban" pitchFamily="2" charset="0"/>
              </a:rPr>
              <a:t>1.طرح های تأمین مالی :</a:t>
            </a:r>
            <a:r>
              <a:rPr lang="fa-IR" altLang="fa-IR" sz="2800" smtClean="0">
                <a:cs typeface="Aban" pitchFamily="2" charset="0"/>
              </a:rPr>
              <a:t> این طرح ها شامل برنامه های واحد تجاری برای انتشار سهام یا اوراق قرضه از یک سود و بازخرید سهام،باز پرداخت اصل اوراق قرضه یا توزیع سود سهام از سوی دیگر است.</a:t>
            </a:r>
          </a:p>
          <a:p>
            <a:pPr eaLnBrk="1" hangingPunct="1">
              <a:lnSpc>
                <a:spcPct val="130000"/>
              </a:lnSpc>
              <a:buFont typeface="Wingdings" panose="05000000000000000000" pitchFamily="2" charset="2"/>
              <a:buNone/>
            </a:pPr>
            <a:endParaRPr lang="fa-IR" altLang="fa-IR" sz="2800" smtClean="0">
              <a:cs typeface="Aban" pitchFamily="2" charset="0"/>
            </a:endParaRPr>
          </a:p>
          <a:p>
            <a:pPr eaLnBrk="1" hangingPunct="1">
              <a:lnSpc>
                <a:spcPct val="130000"/>
              </a:lnSpc>
              <a:buFont typeface="Wingdings" panose="05000000000000000000" pitchFamily="2" charset="2"/>
              <a:buNone/>
            </a:pPr>
            <a:r>
              <a:rPr lang="fa-IR" altLang="fa-IR" sz="2800" smtClean="0">
                <a:solidFill>
                  <a:schemeClr val="hlink"/>
                </a:solidFill>
                <a:cs typeface="Aban" pitchFamily="2" charset="0"/>
              </a:rPr>
              <a:t> 2.بودجه مخارج سرمایه:</a:t>
            </a:r>
            <a:r>
              <a:rPr lang="fa-IR" altLang="fa-IR" sz="2800" smtClean="0">
                <a:cs typeface="Aban" pitchFamily="2" charset="0"/>
              </a:rPr>
              <a:t> بودجه بندی سرمایه ای شامل تهیه اقلام عمده مانند ماشین آلات و تجهیزات و در برخی موارد پروژه هایی نظیر اجرای یک برنامه بلند مدت آموزش کارکنان است که معمولا عمر مفیدی بیش از یک دوره مالی دارند.</a:t>
            </a:r>
            <a:endParaRPr lang="en-US" altLang="fa-IR" sz="2800"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228600" y="0"/>
            <a:ext cx="8610600" cy="6477000"/>
          </a:xfrm>
          <a:noFill/>
        </p:spPr>
        <p:txBody>
          <a:bodyPr/>
          <a:lstStyle/>
          <a:p>
            <a:pPr eaLnBrk="1" hangingPunct="1">
              <a:lnSpc>
                <a:spcPct val="130000"/>
              </a:lnSpc>
              <a:buFont typeface="Wingdings" panose="05000000000000000000" pitchFamily="2" charset="2"/>
              <a:buNone/>
            </a:pPr>
            <a:r>
              <a:rPr lang="fa-IR" altLang="fa-IR" sz="2400" smtClean="0">
                <a:cs typeface="Aban" pitchFamily="2" charset="0"/>
              </a:rPr>
              <a:t>     </a:t>
            </a:r>
            <a:r>
              <a:rPr lang="fa-IR" altLang="fa-IR" sz="2800" smtClean="0">
                <a:solidFill>
                  <a:schemeClr val="hlink"/>
                </a:solidFill>
                <a:cs typeface="Aban" pitchFamily="2" charset="0"/>
              </a:rPr>
              <a:t>3.بودجه نقدی:</a:t>
            </a:r>
            <a:r>
              <a:rPr lang="fa-IR" altLang="fa-IR" sz="2800" smtClean="0">
                <a:cs typeface="Aban" pitchFamily="2" charset="0"/>
              </a:rPr>
              <a:t> </a:t>
            </a:r>
          </a:p>
          <a:p>
            <a:pPr eaLnBrk="1" hangingPunct="1">
              <a:lnSpc>
                <a:spcPct val="130000"/>
              </a:lnSpc>
              <a:buFont typeface="Wingdings" panose="05000000000000000000" pitchFamily="2" charset="2"/>
              <a:buNone/>
            </a:pPr>
            <a:r>
              <a:rPr lang="fa-IR" altLang="fa-IR" sz="2400" smtClean="0">
                <a:cs typeface="Aban" pitchFamily="2" charset="0"/>
              </a:rPr>
              <a:t>حفظ نقدینگی کافی به منظور پرداخت بموقع تعهدات یکی از هدف های اصلی واحدهای تجاری است.  یکی از ابزار های مفید برای اعمال مدیریت بر وجوه نقد تهیه بودجه نقدی است. ضمن تهیه این بودجه گردش وجوه نقد به طور کلی در دوره بودجه برآورد می شود. نقطه  آغاز این فرآیند معمولا برآورد وجوه نقد حاصل از عملیات است که از اصلاح رقم سود خالص بودجه شده به منظور خارج کردن اقلام غیر نقدی  مانند استهلاک بدست می آید.کلیه اقلام نقدی غیر عملیاتی نیز در بودجه نقدی منظور می گردد. بودجه نقدی سالانه برای اعمال مدیریت بر وجوه نقد، بلند مدت و احتمالا غیر مفید محسوب می شود. بودجه های نقدی ماهانه، هفتگی و حتی روزانه ممکن است برای مقاصد ونیازهای اطلاعاتی مدیران مفیدتر باشد.دوره بودجه نقدی معمولا به نیازمندیهای طرح ریزی، مشکلات و مسائل با</a:t>
            </a:r>
            <a:r>
              <a:rPr lang="ar-SA" altLang="fa-IR" sz="2400" smtClean="0">
                <a:cs typeface="Aban" pitchFamily="2" charset="0"/>
              </a:rPr>
              <a:t>لقوه گردش وجوه نقد بستگی دارد</a:t>
            </a:r>
            <a:r>
              <a:rPr lang="fa-IR" altLang="fa-IR" sz="2400" smtClean="0">
                <a:cs typeface="Aban" pitchFamily="2" charset="0"/>
              </a:rPr>
              <a:t>.</a:t>
            </a:r>
            <a:r>
              <a:rPr lang="ar-SA" altLang="fa-IR" sz="2400" smtClean="0">
                <a:cs typeface="Aban" pitchFamily="2" charset="0"/>
              </a:rPr>
              <a:t> بودجه نقدی کمک مؤثری برای اعمال مدیریت بر وجوه نقد و ایجاد توازن معقولی بین نقدینگی و سودآوری می باشد</a:t>
            </a:r>
            <a:r>
              <a:rPr lang="fa-IR" altLang="fa-IR" sz="2400" smtClean="0">
                <a:cs typeface="Aban" pitchFamily="2" charset="0"/>
              </a:rPr>
              <a:t>.</a:t>
            </a:r>
            <a:endParaRPr lang="en-US" altLang="fa-IR" sz="2400"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685800" y="1524000"/>
            <a:ext cx="7772400" cy="4343400"/>
          </a:xfrm>
          <a:noFill/>
        </p:spPr>
        <p:txBody>
          <a:bodyPr/>
          <a:lstStyle/>
          <a:p>
            <a:pPr eaLnBrk="1" hangingPunct="1">
              <a:lnSpc>
                <a:spcPct val="130000"/>
              </a:lnSpc>
              <a:buFont typeface="Wingdings" panose="05000000000000000000" pitchFamily="2" charset="2"/>
              <a:buNone/>
            </a:pPr>
            <a:r>
              <a:rPr lang="fa-IR" altLang="fa-IR" smtClean="0">
                <a:cs typeface="Aban" pitchFamily="2" charset="0"/>
              </a:rPr>
              <a:t>   </a:t>
            </a:r>
            <a:r>
              <a:rPr lang="fa-IR" altLang="fa-IR" smtClean="0">
                <a:solidFill>
                  <a:schemeClr val="hlink"/>
                </a:solidFill>
                <a:cs typeface="Aban" pitchFamily="2" charset="0"/>
              </a:rPr>
              <a:t>4.ترازنامه بودجه شده: </a:t>
            </a:r>
          </a:p>
          <a:p>
            <a:pPr eaLnBrk="1" hangingPunct="1">
              <a:lnSpc>
                <a:spcPct val="130000"/>
              </a:lnSpc>
              <a:buFont typeface="Wingdings" panose="05000000000000000000" pitchFamily="2" charset="2"/>
              <a:buNone/>
            </a:pPr>
            <a:r>
              <a:rPr lang="fa-IR" altLang="fa-IR" smtClean="0">
                <a:cs typeface="Aban" pitchFamily="2" charset="0"/>
              </a:rPr>
              <a:t>این بودجه بندی با استفاده از ترازنامه اول دوره بودجه و تغییرات مورد انتظار در مانده حسابها که در بودجه های عملیاتی تأمین مالی،مخارج سرمایه ای و نقدی منعکس است،به دست می آید. </a:t>
            </a:r>
            <a:endParaRPr lang="en-US" altLang="fa-IR"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533400" y="990600"/>
            <a:ext cx="8077200" cy="4876800"/>
          </a:xfrm>
          <a:noFill/>
        </p:spPr>
        <p:txBody>
          <a:bodyPr/>
          <a:lstStyle/>
          <a:p>
            <a:pPr eaLnBrk="1" hangingPunct="1">
              <a:lnSpc>
                <a:spcPct val="130000"/>
              </a:lnSpc>
              <a:buFont typeface="Wingdings" panose="05000000000000000000" pitchFamily="2" charset="2"/>
              <a:buNone/>
            </a:pPr>
            <a:r>
              <a:rPr lang="fa-IR" altLang="fa-IR" smtClean="0">
                <a:solidFill>
                  <a:schemeClr val="hlink"/>
                </a:solidFill>
                <a:cs typeface="Aban" pitchFamily="2" charset="0"/>
              </a:rPr>
              <a:t>    5. صورت گردش وجوه نقد بودجه شده: </a:t>
            </a:r>
          </a:p>
          <a:p>
            <a:pPr eaLnBrk="1" hangingPunct="1">
              <a:lnSpc>
                <a:spcPct val="130000"/>
              </a:lnSpc>
              <a:buFont typeface="Wingdings" panose="05000000000000000000" pitchFamily="2" charset="2"/>
              <a:buNone/>
            </a:pPr>
            <a:r>
              <a:rPr lang="fa-IR" altLang="fa-IR" smtClean="0">
                <a:cs typeface="Aban" pitchFamily="2" charset="0"/>
              </a:rPr>
              <a:t>این بودجه بندی آخرین جزء بودجه جامع است که در فرآیند طرح ریزی مالی وسیله ای مفید و کمک مؤثری به مدیریت محسوب  می شود.صورت گردش وجوه نقد معمولا با استفاده از ارقام منعکس در بودجه صورت سود و زیان و تغییرات مانده های ترازنامه های برآوردی در اول و آخر دوره بودجه تهیه می گردد.</a:t>
            </a:r>
            <a:endParaRPr lang="en-US" altLang="fa-IR"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r" eaLnBrk="1" hangingPunct="1"/>
            <a:r>
              <a:rPr lang="fa-IR" altLang="fa-IR" smtClean="0">
                <a:solidFill>
                  <a:schemeClr val="hlink"/>
                </a:solidFill>
                <a:cs typeface="Aban" pitchFamily="2" charset="0"/>
              </a:rPr>
              <a:t>طرح سود</a:t>
            </a:r>
            <a:br>
              <a:rPr lang="fa-IR" altLang="fa-IR" smtClean="0">
                <a:solidFill>
                  <a:schemeClr val="hlink"/>
                </a:solidFill>
                <a:cs typeface="Aban" pitchFamily="2" charset="0"/>
              </a:rPr>
            </a:br>
            <a:endParaRPr lang="en-US" altLang="fa-IR" smtClean="0">
              <a:solidFill>
                <a:schemeClr val="hlink"/>
              </a:solidFill>
              <a:cs typeface="Aban" pitchFamily="2" charset="0"/>
            </a:endParaRPr>
          </a:p>
        </p:txBody>
      </p:sp>
      <p:sp>
        <p:nvSpPr>
          <p:cNvPr id="27651" name="Rectangle 3"/>
          <p:cNvSpPr>
            <a:spLocks noGrp="1" noChangeArrowheads="1"/>
          </p:cNvSpPr>
          <p:nvPr>
            <p:ph type="body" idx="1"/>
          </p:nvPr>
        </p:nvSpPr>
        <p:spPr>
          <a:xfrm>
            <a:off x="457200" y="1447800"/>
            <a:ext cx="8229600" cy="4419600"/>
          </a:xfrm>
        </p:spPr>
        <p:txBody>
          <a:bodyPr/>
          <a:lstStyle/>
          <a:p>
            <a:pPr eaLnBrk="1" hangingPunct="1">
              <a:lnSpc>
                <a:spcPct val="130000"/>
              </a:lnSpc>
              <a:buFont typeface="Wingdings" panose="05000000000000000000" pitchFamily="2" charset="2"/>
              <a:buNone/>
            </a:pPr>
            <a:r>
              <a:rPr lang="fa-IR" altLang="fa-IR" smtClean="0">
                <a:cs typeface="Aban" pitchFamily="2" charset="0"/>
              </a:rPr>
              <a:t>در مواردی به بودجه جامع اصطلاح طرح سود نیز اطلاق می شود که بخش عملیاتی بودجه جامع رابه خوبی بیان می کند.کل بودجه جامع نیز معرف طرح سود یک واحد تجاری است.بودجه عملیاتی جزئیات بودجه بندی سود را نشان می دهد در حالی  که بودجه مالی جزئی از طرح کلی سود واحد تجاری می باشد.</a:t>
            </a:r>
            <a:endParaRPr lang="en-US" altLang="fa-IR" smtClean="0">
              <a:cs typeface="Aban" pitchFamily="2" charset="0"/>
            </a:endParaRPr>
          </a:p>
          <a:p>
            <a:pPr eaLnBrk="1" hangingPunct="1">
              <a:lnSpc>
                <a:spcPct val="90000"/>
              </a:lnSpc>
            </a:pPr>
            <a:endParaRPr lang="en-US" altLang="fa-IR" smtClean="0"/>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81000"/>
            <a:ext cx="8229600" cy="1371600"/>
          </a:xfrm>
        </p:spPr>
        <p:txBody>
          <a:bodyPr/>
          <a:lstStyle/>
          <a:p>
            <a:pPr algn="r" eaLnBrk="1" hangingPunct="1"/>
            <a:r>
              <a:rPr lang="fa-IR" altLang="fa-IR" sz="3600" smtClean="0">
                <a:solidFill>
                  <a:srgbClr val="FF99CC"/>
                </a:solidFill>
                <a:cs typeface="B Titr" panose="00000700000000000000" pitchFamily="2" charset="-78"/>
              </a:rPr>
              <a:t>   بررسی و تجدید نظر در بودجه</a:t>
            </a:r>
            <a:endParaRPr lang="en-US" altLang="fa-IR" sz="3600" smtClean="0">
              <a:solidFill>
                <a:srgbClr val="FF99CC"/>
              </a:solidFill>
              <a:cs typeface="B Titr" panose="00000700000000000000" pitchFamily="2" charset="-78"/>
            </a:endParaRPr>
          </a:p>
        </p:txBody>
      </p:sp>
      <p:sp>
        <p:nvSpPr>
          <p:cNvPr id="28675" name="Rectangle 3"/>
          <p:cNvSpPr>
            <a:spLocks noGrp="1" noChangeArrowheads="1"/>
          </p:cNvSpPr>
          <p:nvPr>
            <p:ph type="body" idx="1"/>
          </p:nvPr>
        </p:nvSpPr>
        <p:spPr>
          <a:xfrm>
            <a:off x="457200" y="1676400"/>
            <a:ext cx="8229600" cy="4572000"/>
          </a:xfrm>
          <a:noFill/>
        </p:spPr>
        <p:txBody>
          <a:bodyPr/>
          <a:lstStyle/>
          <a:p>
            <a:pPr eaLnBrk="1" hangingPunct="1">
              <a:lnSpc>
                <a:spcPct val="130000"/>
              </a:lnSpc>
              <a:buFont typeface="Wingdings" panose="05000000000000000000" pitchFamily="2" charset="2"/>
              <a:buNone/>
            </a:pPr>
            <a:r>
              <a:rPr lang="fa-IR" altLang="fa-IR" sz="2800" smtClean="0">
                <a:cs typeface="Aban" pitchFamily="2" charset="0"/>
              </a:rPr>
              <a:t>      با توجه به اینکه منابع موجود نوعا کمتر از میزان تقاضا است،لازم است که پیشنهادها و پروژه های مطرح شده در بودجه به گونه ای سیستماتیک مورد ارزیابی قرار گیرد،که معمولا این ارزیابی، فرآیند بررسی و تجدید نظر در بودجه نامیده می شود.</a:t>
            </a:r>
          </a:p>
          <a:p>
            <a:pPr eaLnBrk="1" hangingPunct="1">
              <a:lnSpc>
                <a:spcPct val="130000"/>
              </a:lnSpc>
              <a:buFont typeface="Wingdings" panose="05000000000000000000" pitchFamily="2" charset="2"/>
              <a:buNone/>
            </a:pPr>
            <a:r>
              <a:rPr lang="fa-IR" altLang="fa-IR" sz="2800" smtClean="0">
                <a:cs typeface="Aban" pitchFamily="2" charset="0"/>
              </a:rPr>
              <a:t>     این فرآیند در واحدهای تجاری و سازمانهای مختلف متفاوت است، حتی در داخل یک واحد تجاری نیز در بخشهای مختلف ممکن است این فرآیند یکسان نباشد. </a:t>
            </a:r>
            <a:endParaRPr lang="en-US" altLang="fa-IR" sz="2800"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0" y="381000"/>
            <a:ext cx="7772400" cy="1143000"/>
          </a:xfrm>
          <a:noFill/>
        </p:spPr>
        <p:txBody>
          <a:bodyPr/>
          <a:lstStyle/>
          <a:p>
            <a:pPr algn="ctr" eaLnBrk="1" hangingPunct="1"/>
            <a:r>
              <a:rPr lang="fa-IR" altLang="fa-IR" sz="3600" smtClean="0">
                <a:solidFill>
                  <a:srgbClr val="FF99CC"/>
                </a:solidFill>
                <a:cs typeface="B Titr" panose="00000700000000000000" pitchFamily="2" charset="-78"/>
              </a:rPr>
              <a:t>مراحل اساسی بررسی و تجدید نظر در بودجه</a:t>
            </a:r>
            <a:endParaRPr lang="en-US" altLang="fa-IR" sz="3600" smtClean="0">
              <a:solidFill>
                <a:srgbClr val="FF99CC"/>
              </a:solidFill>
              <a:cs typeface="B Titr" panose="00000700000000000000" pitchFamily="2" charset="-78"/>
            </a:endParaRPr>
          </a:p>
        </p:txBody>
      </p:sp>
      <p:sp>
        <p:nvSpPr>
          <p:cNvPr id="29699" name="Rectangle 4"/>
          <p:cNvSpPr>
            <a:spLocks noChangeArrowheads="1"/>
          </p:cNvSpPr>
          <p:nvPr/>
        </p:nvSpPr>
        <p:spPr bwMode="auto">
          <a:xfrm>
            <a:off x="1295400" y="1828800"/>
            <a:ext cx="990600" cy="381000"/>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algn="ctr" rtl="0" eaLnBrk="1" hangingPunct="1"/>
            <a:r>
              <a:rPr lang="fa-IR" altLang="fa-IR" sz="2800">
                <a:solidFill>
                  <a:srgbClr val="000066"/>
                </a:solidFill>
                <a:effectLst/>
                <a:latin typeface="Times New Roman" panose="02020603050405020304" pitchFamily="18" charset="0"/>
                <a:cs typeface="B Elham" panose="00000400000000000000" pitchFamily="2" charset="-78"/>
              </a:rPr>
              <a:t>شروع</a:t>
            </a:r>
            <a:endParaRPr lang="en-US" altLang="fa-IR" sz="2800">
              <a:solidFill>
                <a:srgbClr val="000066"/>
              </a:solidFill>
              <a:effectLst/>
              <a:latin typeface="Times New Roman" panose="02020603050405020304" pitchFamily="18" charset="0"/>
              <a:cs typeface="B Elham" panose="00000400000000000000" pitchFamily="2" charset="-78"/>
            </a:endParaRPr>
          </a:p>
        </p:txBody>
      </p:sp>
      <p:sp>
        <p:nvSpPr>
          <p:cNvPr id="29701" name="Line 5"/>
          <p:cNvSpPr>
            <a:spLocks noChangeShapeType="1"/>
          </p:cNvSpPr>
          <p:nvPr/>
        </p:nvSpPr>
        <p:spPr bwMode="auto">
          <a:xfrm>
            <a:off x="2286000" y="2057400"/>
            <a:ext cx="914400" cy="0"/>
          </a:xfrm>
          <a:prstGeom prst="line">
            <a:avLst/>
          </a:prstGeom>
          <a:noFill/>
          <a:ln w="9525">
            <a:solidFill>
              <a:schemeClr val="tx1"/>
            </a:solidFill>
            <a:round/>
            <a:headEnd/>
            <a:tailEnd type="triangle" w="med" len="med"/>
          </a:ln>
          <a:effectLst/>
        </p:spPr>
        <p:txBody>
          <a:bodyPr/>
          <a:lstStyle/>
          <a:p>
            <a:pPr>
              <a:defRPr/>
            </a:pPr>
            <a:endParaRPr lang="fa-IR"/>
          </a:p>
        </p:txBody>
      </p:sp>
      <p:sp>
        <p:nvSpPr>
          <p:cNvPr id="2" name="Rectangle 6"/>
          <p:cNvSpPr>
            <a:spLocks noChangeArrowheads="1"/>
          </p:cNvSpPr>
          <p:nvPr/>
        </p:nvSpPr>
        <p:spPr bwMode="auto">
          <a:xfrm>
            <a:off x="3200400" y="1752600"/>
            <a:ext cx="1676400" cy="533400"/>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algn="ctr" rtl="0" eaLnBrk="1" hangingPunct="1"/>
            <a:r>
              <a:rPr lang="fa-IR" altLang="fa-IR" sz="2800">
                <a:solidFill>
                  <a:srgbClr val="000066"/>
                </a:solidFill>
                <a:effectLst/>
                <a:latin typeface="Times New Roman" panose="02020603050405020304" pitchFamily="18" charset="0"/>
                <a:cs typeface="B Elham" panose="00000400000000000000" pitchFamily="2" charset="-78"/>
              </a:rPr>
              <a:t>تهیه طرح ها </a:t>
            </a:r>
            <a:endParaRPr lang="en-US" altLang="fa-IR" sz="2800">
              <a:solidFill>
                <a:srgbClr val="000066"/>
              </a:solidFill>
              <a:effectLst/>
              <a:latin typeface="Times New Roman" panose="02020603050405020304" pitchFamily="18" charset="0"/>
              <a:cs typeface="B Elham" panose="00000400000000000000" pitchFamily="2" charset="-78"/>
            </a:endParaRPr>
          </a:p>
        </p:txBody>
      </p:sp>
      <p:sp>
        <p:nvSpPr>
          <p:cNvPr id="29703" name="Line 7"/>
          <p:cNvSpPr>
            <a:spLocks noChangeShapeType="1"/>
          </p:cNvSpPr>
          <p:nvPr/>
        </p:nvSpPr>
        <p:spPr bwMode="auto">
          <a:xfrm>
            <a:off x="3962400" y="2286000"/>
            <a:ext cx="0" cy="381000"/>
          </a:xfrm>
          <a:prstGeom prst="line">
            <a:avLst/>
          </a:prstGeom>
          <a:noFill/>
          <a:ln w="9525">
            <a:solidFill>
              <a:schemeClr val="tx1"/>
            </a:solidFill>
            <a:round/>
            <a:headEnd/>
            <a:tailEnd type="triangle" w="med" len="med"/>
          </a:ln>
          <a:effectLst/>
        </p:spPr>
        <p:txBody>
          <a:bodyPr/>
          <a:lstStyle/>
          <a:p>
            <a:pPr>
              <a:defRPr/>
            </a:pPr>
            <a:endParaRPr lang="fa-IR"/>
          </a:p>
        </p:txBody>
      </p:sp>
      <p:sp>
        <p:nvSpPr>
          <p:cNvPr id="3" name="Rectangle 8"/>
          <p:cNvSpPr>
            <a:spLocks noChangeArrowheads="1"/>
          </p:cNvSpPr>
          <p:nvPr/>
        </p:nvSpPr>
        <p:spPr bwMode="auto">
          <a:xfrm>
            <a:off x="2514600" y="2667000"/>
            <a:ext cx="3657600" cy="304800"/>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algn="ctr" rtl="0" eaLnBrk="1" hangingPunct="1"/>
            <a:r>
              <a:rPr lang="fa-IR" altLang="fa-IR" sz="2400">
                <a:solidFill>
                  <a:srgbClr val="000066"/>
                </a:solidFill>
                <a:effectLst/>
                <a:latin typeface="Times New Roman" panose="02020603050405020304" pitchFamily="18" charset="0"/>
                <a:cs typeface="B Elham" panose="00000400000000000000" pitchFamily="2" charset="-78"/>
              </a:rPr>
              <a:t>تجدید نظر به وسیله مدیریت بالاتر</a:t>
            </a:r>
            <a:endParaRPr lang="en-US" altLang="fa-IR" sz="2400">
              <a:solidFill>
                <a:srgbClr val="000066"/>
              </a:solidFill>
              <a:effectLst/>
              <a:latin typeface="Times New Roman" panose="02020603050405020304" pitchFamily="18" charset="0"/>
              <a:cs typeface="B Elham" panose="00000400000000000000" pitchFamily="2" charset="-78"/>
            </a:endParaRPr>
          </a:p>
        </p:txBody>
      </p:sp>
      <p:sp>
        <p:nvSpPr>
          <p:cNvPr id="29714" name="Line 18"/>
          <p:cNvSpPr>
            <a:spLocks noChangeShapeType="1"/>
          </p:cNvSpPr>
          <p:nvPr/>
        </p:nvSpPr>
        <p:spPr bwMode="auto">
          <a:xfrm flipH="1">
            <a:off x="4267200" y="2895600"/>
            <a:ext cx="0" cy="381000"/>
          </a:xfrm>
          <a:prstGeom prst="line">
            <a:avLst/>
          </a:prstGeom>
          <a:noFill/>
          <a:ln w="9525">
            <a:solidFill>
              <a:schemeClr val="tx1"/>
            </a:solidFill>
            <a:round/>
            <a:headEnd/>
            <a:tailEnd type="triangle" w="med" len="med"/>
          </a:ln>
          <a:effectLst/>
        </p:spPr>
        <p:txBody>
          <a:bodyPr/>
          <a:lstStyle/>
          <a:p>
            <a:pPr>
              <a:defRPr/>
            </a:pPr>
            <a:endParaRPr lang="fa-IR"/>
          </a:p>
        </p:txBody>
      </p:sp>
      <p:sp>
        <p:nvSpPr>
          <p:cNvPr id="29705" name="AutoShape 19"/>
          <p:cNvSpPr>
            <a:spLocks noChangeArrowheads="1"/>
          </p:cNvSpPr>
          <p:nvPr/>
        </p:nvSpPr>
        <p:spPr bwMode="auto">
          <a:xfrm>
            <a:off x="2971800" y="3276600"/>
            <a:ext cx="2667000" cy="1219200"/>
          </a:xfrm>
          <a:prstGeom prst="diamond">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algn="ctr" rtl="0" eaLnBrk="1" hangingPunct="1"/>
            <a:r>
              <a:rPr lang="fa-IR" altLang="fa-IR" sz="2400">
                <a:solidFill>
                  <a:srgbClr val="000066"/>
                </a:solidFill>
                <a:effectLst/>
                <a:latin typeface="Times New Roman" panose="02020603050405020304" pitchFamily="18" charset="0"/>
                <a:cs typeface="B Elham" panose="00000400000000000000" pitchFamily="2" charset="-78"/>
              </a:rPr>
              <a:t>آیا مورد قبول است یا نه</a:t>
            </a:r>
            <a:endParaRPr lang="en-US" altLang="fa-IR" sz="2400">
              <a:solidFill>
                <a:srgbClr val="000066"/>
              </a:solidFill>
              <a:effectLst/>
              <a:latin typeface="Times New Roman" panose="02020603050405020304" pitchFamily="18" charset="0"/>
              <a:cs typeface="B Elham" panose="00000400000000000000" pitchFamily="2" charset="-78"/>
            </a:endParaRPr>
          </a:p>
        </p:txBody>
      </p:sp>
      <p:sp>
        <p:nvSpPr>
          <p:cNvPr id="29716" name="Line 20"/>
          <p:cNvSpPr>
            <a:spLocks noChangeShapeType="1"/>
          </p:cNvSpPr>
          <p:nvPr/>
        </p:nvSpPr>
        <p:spPr bwMode="auto">
          <a:xfrm>
            <a:off x="5638800" y="3886200"/>
            <a:ext cx="685800" cy="0"/>
          </a:xfrm>
          <a:prstGeom prst="line">
            <a:avLst/>
          </a:prstGeom>
          <a:noFill/>
          <a:ln w="9525">
            <a:solidFill>
              <a:schemeClr val="tx1"/>
            </a:solidFill>
            <a:round/>
            <a:headEnd/>
            <a:tailEnd type="triangle" w="med" len="med"/>
          </a:ln>
          <a:effectLst/>
        </p:spPr>
        <p:txBody>
          <a:bodyPr/>
          <a:lstStyle/>
          <a:p>
            <a:pPr>
              <a:defRPr/>
            </a:pPr>
            <a:endParaRPr lang="fa-IR"/>
          </a:p>
        </p:txBody>
      </p:sp>
      <p:sp>
        <p:nvSpPr>
          <p:cNvPr id="29717" name="Line 21"/>
          <p:cNvSpPr>
            <a:spLocks noChangeShapeType="1"/>
          </p:cNvSpPr>
          <p:nvPr/>
        </p:nvSpPr>
        <p:spPr bwMode="auto">
          <a:xfrm>
            <a:off x="4267200" y="4495800"/>
            <a:ext cx="0" cy="533400"/>
          </a:xfrm>
          <a:prstGeom prst="line">
            <a:avLst/>
          </a:prstGeom>
          <a:noFill/>
          <a:ln w="9525">
            <a:solidFill>
              <a:schemeClr val="tx1"/>
            </a:solidFill>
            <a:round/>
            <a:headEnd/>
            <a:tailEnd type="triangle" w="med" len="med"/>
          </a:ln>
          <a:effectLst/>
        </p:spPr>
        <p:txBody>
          <a:bodyPr/>
          <a:lstStyle/>
          <a:p>
            <a:pPr>
              <a:defRPr/>
            </a:pPr>
            <a:endParaRPr lang="fa-IR"/>
          </a:p>
        </p:txBody>
      </p:sp>
      <p:sp>
        <p:nvSpPr>
          <p:cNvPr id="29708" name="Rectangle 22"/>
          <p:cNvSpPr>
            <a:spLocks noChangeArrowheads="1"/>
          </p:cNvSpPr>
          <p:nvPr/>
        </p:nvSpPr>
        <p:spPr bwMode="auto">
          <a:xfrm>
            <a:off x="3124200" y="5029200"/>
            <a:ext cx="2286000" cy="609600"/>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algn="ctr" rtl="0" eaLnBrk="1" hangingPunct="1"/>
            <a:r>
              <a:rPr lang="fa-IR" altLang="fa-IR" sz="2400">
                <a:solidFill>
                  <a:srgbClr val="000066"/>
                </a:solidFill>
                <a:effectLst/>
                <a:latin typeface="Times New Roman" panose="02020603050405020304" pitchFamily="18" charset="0"/>
                <a:cs typeface="B Elham" panose="00000400000000000000" pitchFamily="2" charset="-78"/>
              </a:rPr>
              <a:t>تجدید نظر،بهبود و...</a:t>
            </a:r>
            <a:endParaRPr lang="en-US" altLang="fa-IR" sz="2400">
              <a:solidFill>
                <a:srgbClr val="000066"/>
              </a:solidFill>
              <a:effectLst/>
              <a:latin typeface="Times New Roman" panose="02020603050405020304" pitchFamily="18" charset="0"/>
              <a:cs typeface="B Elham" panose="00000400000000000000" pitchFamily="2" charset="-78"/>
            </a:endParaRPr>
          </a:p>
        </p:txBody>
      </p:sp>
      <p:sp>
        <p:nvSpPr>
          <p:cNvPr id="29709" name="Rectangle 23"/>
          <p:cNvSpPr>
            <a:spLocks noChangeArrowheads="1"/>
          </p:cNvSpPr>
          <p:nvPr/>
        </p:nvSpPr>
        <p:spPr bwMode="auto">
          <a:xfrm>
            <a:off x="6324600" y="3505200"/>
            <a:ext cx="1752600" cy="533400"/>
          </a:xfrm>
          <a:prstGeom prst="rect">
            <a:avLst/>
          </a:prstGeom>
          <a:solidFill>
            <a:srgbClr val="FFFFCC"/>
          </a:solidFill>
          <a:ln w="1270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algn="ctr" rtl="0" eaLnBrk="1" hangingPunct="1"/>
            <a:r>
              <a:rPr lang="fa-IR" altLang="fa-IR" sz="2400">
                <a:solidFill>
                  <a:srgbClr val="000066"/>
                </a:solidFill>
                <a:effectLst/>
                <a:latin typeface="Times New Roman" panose="02020603050405020304" pitchFamily="18" charset="0"/>
                <a:cs typeface="B Elham" panose="00000400000000000000" pitchFamily="2" charset="-78"/>
              </a:rPr>
              <a:t>تصویب و اجرا</a:t>
            </a:r>
            <a:endParaRPr lang="en-US" altLang="fa-IR" sz="2400">
              <a:solidFill>
                <a:srgbClr val="000066"/>
              </a:solidFill>
              <a:effectLst/>
              <a:latin typeface="Times New Roman" panose="02020603050405020304" pitchFamily="18" charset="0"/>
              <a:cs typeface="B Elham" panose="00000400000000000000" pitchFamily="2" charset="-78"/>
            </a:endParaRPr>
          </a:p>
        </p:txBody>
      </p:sp>
      <p:sp>
        <p:nvSpPr>
          <p:cNvPr id="29721" name="Line 25"/>
          <p:cNvSpPr>
            <a:spLocks noChangeShapeType="1"/>
          </p:cNvSpPr>
          <p:nvPr/>
        </p:nvSpPr>
        <p:spPr bwMode="auto">
          <a:xfrm>
            <a:off x="4191000" y="5638800"/>
            <a:ext cx="0" cy="533400"/>
          </a:xfrm>
          <a:prstGeom prst="line">
            <a:avLst/>
          </a:prstGeom>
          <a:noFill/>
          <a:ln w="9525">
            <a:solidFill>
              <a:schemeClr val="tx1"/>
            </a:solidFill>
            <a:round/>
            <a:headEnd/>
            <a:tailEnd/>
          </a:ln>
          <a:effectLst/>
        </p:spPr>
        <p:txBody>
          <a:bodyPr/>
          <a:lstStyle/>
          <a:p>
            <a:pPr>
              <a:defRPr/>
            </a:pPr>
            <a:endParaRPr lang="fa-IR"/>
          </a:p>
        </p:txBody>
      </p:sp>
      <p:sp>
        <p:nvSpPr>
          <p:cNvPr id="29722" name="Line 26"/>
          <p:cNvSpPr>
            <a:spLocks noChangeShapeType="1"/>
          </p:cNvSpPr>
          <p:nvPr/>
        </p:nvSpPr>
        <p:spPr bwMode="auto">
          <a:xfrm flipH="1">
            <a:off x="2362200" y="6172200"/>
            <a:ext cx="1828800" cy="0"/>
          </a:xfrm>
          <a:prstGeom prst="line">
            <a:avLst/>
          </a:prstGeom>
          <a:noFill/>
          <a:ln w="9525">
            <a:solidFill>
              <a:schemeClr val="tx1"/>
            </a:solidFill>
            <a:round/>
            <a:headEnd/>
            <a:tailEnd/>
          </a:ln>
          <a:effectLst/>
        </p:spPr>
        <p:txBody>
          <a:bodyPr/>
          <a:lstStyle/>
          <a:p>
            <a:pPr>
              <a:defRPr/>
            </a:pPr>
            <a:endParaRPr lang="fa-IR"/>
          </a:p>
        </p:txBody>
      </p:sp>
      <p:sp>
        <p:nvSpPr>
          <p:cNvPr id="29723" name="Line 27"/>
          <p:cNvSpPr>
            <a:spLocks noChangeShapeType="1"/>
          </p:cNvSpPr>
          <p:nvPr/>
        </p:nvSpPr>
        <p:spPr bwMode="auto">
          <a:xfrm flipV="1">
            <a:off x="2362200" y="2057400"/>
            <a:ext cx="0" cy="4114800"/>
          </a:xfrm>
          <a:prstGeom prst="line">
            <a:avLst/>
          </a:prstGeom>
          <a:noFill/>
          <a:ln w="9525">
            <a:solidFill>
              <a:schemeClr val="tx1"/>
            </a:solidFill>
            <a:round/>
            <a:headEnd/>
            <a:tailEnd type="triangle" w="med" len="med"/>
          </a:ln>
          <a:effectLst/>
        </p:spPr>
        <p:txBody>
          <a:bodyPr/>
          <a:lstStyle/>
          <a:p>
            <a:pPr>
              <a:defRPr/>
            </a:pPr>
            <a:endParaRPr lang="fa-IR"/>
          </a:p>
        </p:txBody>
      </p:sp>
      <p:sp>
        <p:nvSpPr>
          <p:cNvPr id="29726" name="Text Box 30"/>
          <p:cNvSpPr txBox="1">
            <a:spLocks noChangeArrowheads="1"/>
          </p:cNvSpPr>
          <p:nvPr/>
        </p:nvSpPr>
        <p:spPr bwMode="auto">
          <a:xfrm>
            <a:off x="5105400" y="3429000"/>
            <a:ext cx="1066800" cy="457200"/>
          </a:xfrm>
          <a:prstGeom prst="rect">
            <a:avLst/>
          </a:prstGeom>
          <a:noFill/>
          <a:ln w="9525" algn="ctr">
            <a:noFill/>
            <a:miter lim="800000"/>
            <a:headEnd/>
            <a:tailEnd/>
          </a:ln>
          <a:effectLst/>
        </p:spPr>
        <p:txBody>
          <a:bodyPr>
            <a:spAutoFit/>
          </a:bodyPr>
          <a:lstStyle/>
          <a:p>
            <a:pPr>
              <a:spcBef>
                <a:spcPct val="50000"/>
              </a:spcBef>
              <a:defRPr/>
            </a:pPr>
            <a:r>
              <a:rPr lang="fa-IR" sz="2400">
                <a:effectLst>
                  <a:outerShdw blurRad="38100" dist="38100" dir="2700000" algn="tl">
                    <a:srgbClr val="000000"/>
                  </a:outerShdw>
                </a:effectLst>
                <a:cs typeface="B Elham" pitchFamily="2" charset="-78"/>
              </a:rPr>
              <a:t>آری</a:t>
            </a:r>
            <a:endParaRPr lang="en-US" sz="2400">
              <a:effectLst>
                <a:outerShdw blurRad="38100" dist="38100" dir="2700000" algn="tl">
                  <a:srgbClr val="000000"/>
                </a:outerShdw>
              </a:effectLst>
              <a:cs typeface="B Elham" pitchFamily="2" charset="-78"/>
            </a:endParaRPr>
          </a:p>
        </p:txBody>
      </p:sp>
      <p:sp>
        <p:nvSpPr>
          <p:cNvPr id="29727" name="Text Box 31"/>
          <p:cNvSpPr txBox="1">
            <a:spLocks noChangeArrowheads="1"/>
          </p:cNvSpPr>
          <p:nvPr/>
        </p:nvSpPr>
        <p:spPr bwMode="auto">
          <a:xfrm>
            <a:off x="4038600" y="4495800"/>
            <a:ext cx="685800" cy="457200"/>
          </a:xfrm>
          <a:prstGeom prst="rect">
            <a:avLst/>
          </a:prstGeom>
          <a:noFill/>
          <a:ln w="9525" algn="ctr">
            <a:noFill/>
            <a:miter lim="800000"/>
            <a:headEnd/>
            <a:tailEnd/>
          </a:ln>
          <a:effectLst/>
        </p:spPr>
        <p:txBody>
          <a:bodyPr>
            <a:spAutoFit/>
          </a:bodyPr>
          <a:lstStyle/>
          <a:p>
            <a:pPr>
              <a:spcBef>
                <a:spcPct val="50000"/>
              </a:spcBef>
              <a:defRPr/>
            </a:pPr>
            <a:r>
              <a:rPr lang="fa-IR" sz="2400">
                <a:effectLst>
                  <a:outerShdw blurRad="38100" dist="38100" dir="2700000" algn="tl">
                    <a:srgbClr val="000000"/>
                  </a:outerShdw>
                </a:effectLst>
                <a:cs typeface="B Elham" pitchFamily="2" charset="-78"/>
              </a:rPr>
              <a:t>خیر</a:t>
            </a:r>
            <a:endParaRPr lang="en-US" sz="2400">
              <a:effectLst>
                <a:outerShdw blurRad="38100" dist="38100" dir="2700000" algn="tl">
                  <a:srgbClr val="000000"/>
                </a:outerShdw>
              </a:effectLst>
              <a:cs typeface="B Elham" pitchFamily="2" charset="-78"/>
            </a:endParaRPr>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pPr algn="r" eaLnBrk="1" hangingPunct="1"/>
            <a:r>
              <a:rPr lang="fa-IR" altLang="fa-IR" sz="3600" smtClean="0">
                <a:solidFill>
                  <a:srgbClr val="FF99CC"/>
                </a:solidFill>
                <a:cs typeface="B Titr" panose="00000700000000000000" pitchFamily="2" charset="-78"/>
              </a:rPr>
              <a:t>   اعمال کنترل از طریق بودجه</a:t>
            </a:r>
            <a:endParaRPr lang="en-US" altLang="fa-IR" sz="3600" smtClean="0">
              <a:solidFill>
                <a:srgbClr val="FF99CC"/>
              </a:solidFill>
              <a:cs typeface="B Titr" panose="00000700000000000000" pitchFamily="2" charset="-78"/>
            </a:endParaRPr>
          </a:p>
        </p:txBody>
      </p:sp>
      <p:sp>
        <p:nvSpPr>
          <p:cNvPr id="30723" name="Rectangle 3"/>
          <p:cNvSpPr>
            <a:spLocks noGrp="1" noChangeArrowheads="1"/>
          </p:cNvSpPr>
          <p:nvPr>
            <p:ph type="body" idx="1"/>
          </p:nvPr>
        </p:nvSpPr>
        <p:spPr>
          <a:xfrm>
            <a:off x="762000" y="1752600"/>
            <a:ext cx="7848600" cy="4191000"/>
          </a:xfrm>
          <a:noFill/>
        </p:spPr>
        <p:txBody>
          <a:bodyPr/>
          <a:lstStyle/>
          <a:p>
            <a:pPr eaLnBrk="1" hangingPunct="1">
              <a:lnSpc>
                <a:spcPct val="130000"/>
              </a:lnSpc>
              <a:buFont typeface="Wingdings" panose="05000000000000000000" pitchFamily="2" charset="2"/>
              <a:buNone/>
            </a:pPr>
            <a:r>
              <a:rPr lang="fa-IR" altLang="fa-IR" sz="2800" smtClean="0">
                <a:cs typeface="Aban" pitchFamily="2" charset="0"/>
              </a:rPr>
              <a:t>    بخش مهمی از وظیفه کنترل بودجه، مقایسه ارقام بودجه بندی شده با نتایج واقعی عملیات است. این مقایسه ها معمولا در گزارش های عملکرد دوره ای منعکس می گردد. تعداد دفعات تهیه این گزارش ها می تواند بر حسب نیاز و تمایل مدیریت افزایش یابد اما همانند اغلب اطلاعات دیگر عامل محدود کننده در این افزایش، هزینه است. بنابراین دوره این گزارش ها با توجه به منافع و هزینه تهیه آن تعیین می شود.</a:t>
            </a:r>
            <a:endParaRPr lang="en-US" altLang="fa-IR" sz="2800"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685800"/>
            <a:ext cx="8229600" cy="1371600"/>
          </a:xfrm>
          <a:noFill/>
        </p:spPr>
        <p:txBody>
          <a:bodyPr/>
          <a:lstStyle/>
          <a:p>
            <a:pPr algn="r" eaLnBrk="1" hangingPunct="1"/>
            <a:r>
              <a:rPr lang="fa-IR" altLang="fa-IR" sz="4100" smtClean="0">
                <a:solidFill>
                  <a:srgbClr val="FF99CC"/>
                </a:solidFill>
                <a:cs typeface="B Titr" panose="00000700000000000000" pitchFamily="2" charset="-78"/>
              </a:rPr>
              <a:t>بودجه:</a:t>
            </a:r>
            <a:br>
              <a:rPr lang="fa-IR" altLang="fa-IR" sz="4100" smtClean="0">
                <a:solidFill>
                  <a:srgbClr val="FF99CC"/>
                </a:solidFill>
                <a:cs typeface="B Titr" panose="00000700000000000000" pitchFamily="2" charset="-78"/>
              </a:rPr>
            </a:br>
            <a:endParaRPr lang="en-US" altLang="fa-IR" sz="4100" smtClean="0">
              <a:solidFill>
                <a:srgbClr val="FF99CC"/>
              </a:solidFill>
              <a:cs typeface="B Titr" panose="00000700000000000000" pitchFamily="2" charset="-78"/>
            </a:endParaRPr>
          </a:p>
        </p:txBody>
      </p:sp>
      <p:sp>
        <p:nvSpPr>
          <p:cNvPr id="40965" name="Rectangle 5"/>
          <p:cNvSpPr>
            <a:spLocks noChangeArrowheads="1"/>
          </p:cNvSpPr>
          <p:nvPr/>
        </p:nvSpPr>
        <p:spPr bwMode="auto">
          <a:xfrm>
            <a:off x="457200" y="2057400"/>
            <a:ext cx="8229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eaLnBrk="1" hangingPunct="1">
              <a:lnSpc>
                <a:spcPct val="120000"/>
              </a:lnSpc>
              <a:spcBef>
                <a:spcPct val="20000"/>
              </a:spcBef>
              <a:buClr>
                <a:schemeClr val="bg2"/>
              </a:buClr>
              <a:buSzPct val="75000"/>
              <a:buFont typeface="Wingdings" panose="05000000000000000000" pitchFamily="2" charset="2"/>
              <a:buNone/>
            </a:pPr>
            <a:r>
              <a:rPr lang="fa-IR" altLang="fa-IR" sz="4000">
                <a:effectLst/>
                <a:cs typeface="Aban" pitchFamily="2" charset="0"/>
              </a:rPr>
              <a:t>طرحی است که نحوه تخصیص کارآمد و اثر بخش منابع محدود یک  واحد تجاری یا هر سازمان دیگر در یک دوره معین را تعیین   می کند</a:t>
            </a:r>
            <a:endParaRPr lang="en-US" altLang="fa-IR" sz="4000">
              <a:effectLst/>
              <a:cs typeface="Aban" pitchFamily="2"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p:cTn id="7" dur="500" fill="hold"/>
                                        <p:tgtEl>
                                          <p:spTgt spid="40962"/>
                                        </p:tgtEl>
                                        <p:attrNameLst>
                                          <p:attrName>ppt_w</p:attrName>
                                        </p:attrNameLst>
                                      </p:cBhvr>
                                      <p:tavLst>
                                        <p:tav tm="0">
                                          <p:val>
                                            <p:strVal val="#ppt_w*2.5"/>
                                          </p:val>
                                        </p:tav>
                                        <p:tav tm="100000">
                                          <p:val>
                                            <p:strVal val="#ppt_w"/>
                                          </p:val>
                                        </p:tav>
                                      </p:tavLst>
                                    </p:anim>
                                    <p:anim calcmode="lin" valueType="num">
                                      <p:cBhvr>
                                        <p:cTn id="8" dur="500" fill="hold"/>
                                        <p:tgtEl>
                                          <p:spTgt spid="40962"/>
                                        </p:tgtEl>
                                        <p:attrNameLst>
                                          <p:attrName>ppt_h</p:attrName>
                                        </p:attrNameLst>
                                      </p:cBhvr>
                                      <p:tavLst>
                                        <p:tav tm="0">
                                          <p:val>
                                            <p:strVal val="#ppt_h*0.01"/>
                                          </p:val>
                                        </p:tav>
                                        <p:tav tm="100000">
                                          <p:val>
                                            <p:strVal val="#ppt_h"/>
                                          </p:val>
                                        </p:tav>
                                      </p:tavLst>
                                    </p:anim>
                                    <p:anim calcmode="lin" valueType="num">
                                      <p:cBhvr>
                                        <p:cTn id="9" dur="500" fill="hold"/>
                                        <p:tgtEl>
                                          <p:spTgt spid="40962"/>
                                        </p:tgtEl>
                                        <p:attrNameLst>
                                          <p:attrName>ppt_x</p:attrName>
                                        </p:attrNameLst>
                                      </p:cBhvr>
                                      <p:tavLst>
                                        <p:tav tm="0">
                                          <p:val>
                                            <p:strVal val="#ppt_x"/>
                                          </p:val>
                                        </p:tav>
                                        <p:tav tm="100000">
                                          <p:val>
                                            <p:strVal val="#ppt_x"/>
                                          </p:val>
                                        </p:tav>
                                      </p:tavLst>
                                    </p:anim>
                                    <p:anim calcmode="lin" valueType="num">
                                      <p:cBhvr>
                                        <p:cTn id="10" dur="500" fill="hold"/>
                                        <p:tgtEl>
                                          <p:spTgt spid="40962"/>
                                        </p:tgtEl>
                                        <p:attrNameLst>
                                          <p:attrName>ppt_y</p:attrName>
                                        </p:attrNameLst>
                                      </p:cBhvr>
                                      <p:tavLst>
                                        <p:tav tm="0">
                                          <p:val>
                                            <p:strVal val="#ppt_h+1"/>
                                          </p:val>
                                        </p:tav>
                                        <p:tav tm="100000">
                                          <p:val>
                                            <p:strVal val="#ppt_y"/>
                                          </p:val>
                                        </p:tav>
                                      </p:tavLst>
                                    </p:anim>
                                    <p:animEffect transition="in" filter="fade">
                                      <p:cBhvr>
                                        <p:cTn id="11" dur="500"/>
                                        <p:tgtEl>
                                          <p:spTgt spid="40962"/>
                                        </p:tgtEl>
                                      </p:cBhvr>
                                    </p:animEffect>
                                  </p:childTnLst>
                                </p:cTn>
                              </p:par>
                            </p:childTnLst>
                          </p:cTn>
                        </p:par>
                        <p:par>
                          <p:cTn id="12" fill="hold" nodeType="afterGroup">
                            <p:stCondLst>
                              <p:cond delay="500"/>
                            </p:stCondLst>
                            <p:childTnLst>
                              <p:par>
                                <p:cTn id="13" presetID="58" presetClass="entr" presetSubtype="0" accel="100000" fill="hold" grpId="0" nodeType="afterEffect">
                                  <p:stCondLst>
                                    <p:cond delay="0"/>
                                  </p:stCondLst>
                                  <p:childTnLst>
                                    <p:set>
                                      <p:cBhvr>
                                        <p:cTn id="14" dur="1" fill="hold">
                                          <p:stCondLst>
                                            <p:cond delay="0"/>
                                          </p:stCondLst>
                                        </p:cTn>
                                        <p:tgtEl>
                                          <p:spTgt spid="40965"/>
                                        </p:tgtEl>
                                        <p:attrNameLst>
                                          <p:attrName>style.visibility</p:attrName>
                                        </p:attrNameLst>
                                      </p:cBhvr>
                                      <p:to>
                                        <p:strVal val="visible"/>
                                      </p:to>
                                    </p:set>
                                    <p:anim calcmode="lin" valueType="num">
                                      <p:cBhvr>
                                        <p:cTn id="15" dur="500" fill="hold"/>
                                        <p:tgtEl>
                                          <p:spTgt spid="40965"/>
                                        </p:tgtEl>
                                        <p:attrNameLst>
                                          <p:attrName>ppt_w</p:attrName>
                                        </p:attrNameLst>
                                      </p:cBhvr>
                                      <p:tavLst>
                                        <p:tav tm="0">
                                          <p:val>
                                            <p:strVal val="#ppt_w*2.5"/>
                                          </p:val>
                                        </p:tav>
                                        <p:tav tm="100000">
                                          <p:val>
                                            <p:strVal val="#ppt_w"/>
                                          </p:val>
                                        </p:tav>
                                      </p:tavLst>
                                    </p:anim>
                                    <p:anim calcmode="lin" valueType="num">
                                      <p:cBhvr>
                                        <p:cTn id="16" dur="500" fill="hold"/>
                                        <p:tgtEl>
                                          <p:spTgt spid="40965"/>
                                        </p:tgtEl>
                                        <p:attrNameLst>
                                          <p:attrName>ppt_h</p:attrName>
                                        </p:attrNameLst>
                                      </p:cBhvr>
                                      <p:tavLst>
                                        <p:tav tm="0">
                                          <p:val>
                                            <p:strVal val="#ppt_h*0.01"/>
                                          </p:val>
                                        </p:tav>
                                        <p:tav tm="100000">
                                          <p:val>
                                            <p:strVal val="#ppt_h"/>
                                          </p:val>
                                        </p:tav>
                                      </p:tavLst>
                                    </p:anim>
                                    <p:anim calcmode="lin" valueType="num">
                                      <p:cBhvr>
                                        <p:cTn id="17" dur="500" fill="hold"/>
                                        <p:tgtEl>
                                          <p:spTgt spid="40965"/>
                                        </p:tgtEl>
                                        <p:attrNameLst>
                                          <p:attrName>ppt_x</p:attrName>
                                        </p:attrNameLst>
                                      </p:cBhvr>
                                      <p:tavLst>
                                        <p:tav tm="0">
                                          <p:val>
                                            <p:strVal val="#ppt_x"/>
                                          </p:val>
                                        </p:tav>
                                        <p:tav tm="100000">
                                          <p:val>
                                            <p:strVal val="#ppt_x"/>
                                          </p:val>
                                        </p:tav>
                                      </p:tavLst>
                                    </p:anim>
                                    <p:anim calcmode="lin" valueType="num">
                                      <p:cBhvr>
                                        <p:cTn id="18" dur="500" fill="hold"/>
                                        <p:tgtEl>
                                          <p:spTgt spid="40965"/>
                                        </p:tgtEl>
                                        <p:attrNameLst>
                                          <p:attrName>ppt_y</p:attrName>
                                        </p:attrNameLst>
                                      </p:cBhvr>
                                      <p:tavLst>
                                        <p:tav tm="0">
                                          <p:val>
                                            <p:strVal val="#ppt_h+1"/>
                                          </p:val>
                                        </p:tav>
                                        <p:tav tm="100000">
                                          <p:val>
                                            <p:strVal val="#ppt_y"/>
                                          </p:val>
                                        </p:tav>
                                      </p:tavLst>
                                    </p:anim>
                                    <p:animEffect transition="in" filter="fade">
                                      <p:cBhvr>
                                        <p:cTn id="19"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5"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457200" y="609600"/>
            <a:ext cx="8001000" cy="5715000"/>
          </a:xfrm>
          <a:noFill/>
        </p:spPr>
        <p:txBody>
          <a:bodyPr/>
          <a:lstStyle/>
          <a:p>
            <a:pPr eaLnBrk="1" hangingPunct="1">
              <a:lnSpc>
                <a:spcPct val="130000"/>
              </a:lnSpc>
              <a:buFont typeface="Wingdings" panose="05000000000000000000" pitchFamily="2" charset="2"/>
              <a:buNone/>
            </a:pPr>
            <a:r>
              <a:rPr lang="fa-IR" altLang="fa-IR" smtClean="0">
                <a:cs typeface="Aban" pitchFamily="2" charset="0"/>
              </a:rPr>
              <a:t>     تفاوتهای بین ارقام بودجه شده و ارقام واقعی اصطلاحا   </a:t>
            </a:r>
            <a:r>
              <a:rPr lang="fa-IR" altLang="fa-IR" smtClean="0">
                <a:solidFill>
                  <a:schemeClr val="hlink"/>
                </a:solidFill>
                <a:cs typeface="Aban" pitchFamily="2" charset="0"/>
              </a:rPr>
              <a:t>“ انحراف”</a:t>
            </a:r>
            <a:r>
              <a:rPr lang="fa-IR" altLang="fa-IR" smtClean="0">
                <a:cs typeface="Aban" pitchFamily="2" charset="0"/>
              </a:rPr>
              <a:t> نامیده می شود، اگر ارقام واقعی کمتر از ارقام بودجه بندی شده باشد </a:t>
            </a:r>
            <a:r>
              <a:rPr lang="fa-IR" altLang="fa-IR" smtClean="0">
                <a:solidFill>
                  <a:schemeClr val="hlink"/>
                </a:solidFill>
                <a:cs typeface="Aban" pitchFamily="2" charset="0"/>
              </a:rPr>
              <a:t>انحراف مساعد</a:t>
            </a:r>
            <a:r>
              <a:rPr lang="fa-IR" altLang="fa-IR" smtClean="0">
                <a:cs typeface="Aban" pitchFamily="2" charset="0"/>
              </a:rPr>
              <a:t> و در غیر این صورت </a:t>
            </a:r>
            <a:r>
              <a:rPr lang="fa-IR" altLang="fa-IR" smtClean="0">
                <a:solidFill>
                  <a:schemeClr val="hlink"/>
                </a:solidFill>
                <a:cs typeface="Aban" pitchFamily="2" charset="0"/>
              </a:rPr>
              <a:t>نامساعد</a:t>
            </a:r>
            <a:r>
              <a:rPr lang="fa-IR" altLang="fa-IR" smtClean="0">
                <a:cs typeface="Aban" pitchFamily="2" charset="0"/>
              </a:rPr>
              <a:t> خوانده می شود. البته جمع انحرافات به تنهایی اطلاعات لازم برای اعمال کنترل را فراهم نمی کند زیرا ممکن است انحرافات نامساعد و مساعد یکدیگر را خنثی نمایند، در این گونه موارد لازم است اقلام جزء انحرافات به طور مجزا بررسی و تجزیه و تحلیل شود.</a:t>
            </a:r>
            <a:endParaRPr lang="en-US" altLang="fa-IR"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685800" y="1752600"/>
            <a:ext cx="7772400" cy="4343400"/>
          </a:xfrm>
        </p:spPr>
        <p:txBody>
          <a:bodyPr/>
          <a:lstStyle/>
          <a:p>
            <a:pPr eaLnBrk="1" hangingPunct="1">
              <a:lnSpc>
                <a:spcPct val="120000"/>
              </a:lnSpc>
              <a:buFont typeface="Wingdings" panose="05000000000000000000" pitchFamily="2" charset="2"/>
              <a:buNone/>
            </a:pPr>
            <a:r>
              <a:rPr lang="fa-IR" altLang="fa-IR" smtClean="0">
                <a:cs typeface="Aban" pitchFamily="2" charset="0"/>
              </a:rPr>
              <a:t>دفاع از بودجه به فرآیند فعالیتهایی که به منظور به تصویب رسانیدن طرح های بودجه انجام میشود اطلاق می گردد. برخی از پیشنهادات مفید برای کمک به دفاع مؤثر از بودجه عبارتند از : آشنایی با اعضای کمتیه بودجه، ارائه مطلوب بودجه،مقداری کردن مطالب،پرهیز از غافلگیری و تعیین اولویتهای بودجه.</a:t>
            </a:r>
            <a:endParaRPr lang="en-US" altLang="fa-IR" smtClean="0">
              <a:cs typeface="Aban" pitchFamily="2" charset="0"/>
            </a:endParaRPr>
          </a:p>
        </p:txBody>
      </p:sp>
      <p:sp>
        <p:nvSpPr>
          <p:cNvPr id="32771" name="Rectangle 5"/>
          <p:cNvSpPr>
            <a:spLocks noGrp="1" noChangeArrowheads="1"/>
          </p:cNvSpPr>
          <p:nvPr>
            <p:ph type="title"/>
          </p:nvPr>
        </p:nvSpPr>
        <p:spPr>
          <a:xfrm>
            <a:off x="457200" y="457200"/>
            <a:ext cx="8229600" cy="1143000"/>
          </a:xfrm>
          <a:noFill/>
        </p:spPr>
        <p:txBody>
          <a:bodyPr/>
          <a:lstStyle/>
          <a:p>
            <a:pPr algn="r" eaLnBrk="1" hangingPunct="1"/>
            <a:r>
              <a:rPr lang="fa-IR" altLang="fa-IR" sz="3600" smtClean="0">
                <a:solidFill>
                  <a:srgbClr val="FF99CC"/>
                </a:solidFill>
                <a:cs typeface="B Titr" panose="00000700000000000000" pitchFamily="2" charset="-78"/>
              </a:rPr>
              <a:t> </a:t>
            </a:r>
            <a:r>
              <a:rPr lang="ar-SA" altLang="fa-IR" sz="3600" smtClean="0">
                <a:solidFill>
                  <a:srgbClr val="FF99CC"/>
                </a:solidFill>
                <a:cs typeface="B Titr" panose="00000700000000000000" pitchFamily="2" charset="-78"/>
              </a:rPr>
              <a:t>   دفاع از بودجه</a:t>
            </a:r>
            <a:endParaRPr lang="en-US" altLang="fa-IR" sz="3600" smtClean="0">
              <a:solidFill>
                <a:srgbClr val="FF99CC"/>
              </a:solidFill>
              <a:cs typeface="B Titr" panose="00000700000000000000" pitchFamily="2" charset="-78"/>
            </a:endParaRPr>
          </a:p>
        </p:txBody>
      </p:sp>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26" name="Rectangle 10"/>
          <p:cNvSpPr>
            <a:spLocks noGrp="1" noChangeArrowheads="1"/>
          </p:cNvSpPr>
          <p:nvPr>
            <p:ph type="title"/>
          </p:nvPr>
        </p:nvSpPr>
        <p:spPr>
          <a:xfrm>
            <a:off x="533400" y="609600"/>
            <a:ext cx="8229600" cy="1143000"/>
          </a:xfrm>
          <a:noFill/>
        </p:spPr>
        <p:txBody>
          <a:bodyPr/>
          <a:lstStyle/>
          <a:p>
            <a:pPr algn="r" eaLnBrk="1" hangingPunct="1"/>
            <a:r>
              <a:rPr lang="fa-IR" altLang="fa-IR" sz="3600" smtClean="0">
                <a:solidFill>
                  <a:srgbClr val="FF99CC"/>
                </a:solidFill>
                <a:cs typeface="B Titr" panose="00000700000000000000" pitchFamily="2" charset="-78"/>
              </a:rPr>
              <a:t> </a:t>
            </a:r>
            <a:r>
              <a:rPr lang="ar-SA" altLang="fa-IR" sz="3600" smtClean="0">
                <a:solidFill>
                  <a:srgbClr val="FF99CC"/>
                </a:solidFill>
                <a:cs typeface="B Titr" panose="00000700000000000000" pitchFamily="2" charset="-78"/>
              </a:rPr>
              <a:t>   </a:t>
            </a:r>
            <a:r>
              <a:rPr lang="fa-IR" altLang="fa-IR" sz="3600" smtClean="0">
                <a:solidFill>
                  <a:srgbClr val="FF99CC"/>
                </a:solidFill>
                <a:cs typeface="B Titr" panose="00000700000000000000" pitchFamily="2" charset="-78"/>
              </a:rPr>
              <a:t>اعضای گروه:</a:t>
            </a:r>
            <a:endParaRPr lang="en-US" altLang="fa-IR" sz="3600" smtClean="0">
              <a:solidFill>
                <a:srgbClr val="FF99CC"/>
              </a:solidFill>
              <a:cs typeface="B Titr" panose="00000700000000000000" pitchFamily="2" charset="-78"/>
            </a:endParaRPr>
          </a:p>
        </p:txBody>
      </p:sp>
      <p:sp>
        <p:nvSpPr>
          <p:cNvPr id="34827" name="Rectangle 11"/>
          <p:cNvSpPr>
            <a:spLocks noChangeArrowheads="1"/>
          </p:cNvSpPr>
          <p:nvPr/>
        </p:nvSpPr>
        <p:spPr bwMode="auto">
          <a:xfrm>
            <a:off x="1600200" y="2286000"/>
            <a:ext cx="58674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algn="ctr" eaLnBrk="1" hangingPunct="1"/>
            <a:r>
              <a:rPr lang="fa-IR" altLang="fa-IR" sz="2800">
                <a:solidFill>
                  <a:schemeClr val="hlink"/>
                </a:solidFill>
                <a:effectLst/>
                <a:cs typeface="B Titr" panose="00000700000000000000" pitchFamily="2" charset="-78"/>
              </a:rPr>
              <a:t> امید عارفی                  عیوض انصاریان</a:t>
            </a:r>
            <a:br>
              <a:rPr lang="fa-IR" altLang="fa-IR" sz="2800">
                <a:solidFill>
                  <a:schemeClr val="hlink"/>
                </a:solidFill>
                <a:effectLst/>
                <a:cs typeface="B Titr" panose="00000700000000000000" pitchFamily="2" charset="-78"/>
              </a:rPr>
            </a:br>
            <a:r>
              <a:rPr lang="fa-IR" altLang="fa-IR" sz="2800">
                <a:solidFill>
                  <a:schemeClr val="hlink"/>
                </a:solidFill>
                <a:effectLst/>
                <a:cs typeface="B Titr" panose="00000700000000000000" pitchFamily="2" charset="-78"/>
              </a:rPr>
              <a:t/>
            </a:r>
            <a:br>
              <a:rPr lang="fa-IR" altLang="fa-IR" sz="2800">
                <a:solidFill>
                  <a:schemeClr val="hlink"/>
                </a:solidFill>
                <a:effectLst/>
                <a:cs typeface="B Titr" panose="00000700000000000000" pitchFamily="2" charset="-78"/>
              </a:rPr>
            </a:br>
            <a:r>
              <a:rPr lang="fa-IR" altLang="fa-IR" sz="2800">
                <a:solidFill>
                  <a:schemeClr val="hlink"/>
                </a:solidFill>
                <a:effectLst/>
                <a:cs typeface="B Titr" panose="00000700000000000000" pitchFamily="2" charset="-78"/>
              </a:rPr>
              <a:t>جواد اصغری               اسماعیل شفیعی </a:t>
            </a:r>
            <a:r>
              <a:rPr lang="ar-SA" altLang="fa-IR" sz="2800">
                <a:solidFill>
                  <a:schemeClr val="hlink"/>
                </a:solidFill>
                <a:effectLst/>
                <a:cs typeface="B Titr" panose="00000700000000000000" pitchFamily="2" charset="-78"/>
              </a:rPr>
              <a:t>   </a:t>
            </a:r>
            <a:endParaRPr lang="en-US" altLang="fa-IR" sz="2800">
              <a:solidFill>
                <a:schemeClr val="hlink"/>
              </a:solidFill>
              <a:effectLst/>
              <a:cs typeface="B Titr" panose="00000700000000000000" pitchFamily="2" charset="-78"/>
            </a:endParaRPr>
          </a:p>
        </p:txBody>
      </p:sp>
      <p:sp>
        <p:nvSpPr>
          <p:cNvPr id="34829" name="Rectangle 13"/>
          <p:cNvSpPr>
            <a:spLocks noChangeArrowheads="1"/>
          </p:cNvSpPr>
          <p:nvPr/>
        </p:nvSpPr>
        <p:spPr bwMode="auto">
          <a:xfrm>
            <a:off x="228600" y="5715000"/>
            <a:ext cx="12954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B Lotus" panose="00000400000000000000" pitchFamily="2" charset="-78"/>
              </a:defRPr>
            </a:lvl1pPr>
            <a:lvl2pPr marL="742950" indent="-285750" eaLnBrk="0" hangingPunct="0">
              <a:defRPr>
                <a:solidFill>
                  <a:schemeClr val="tx1"/>
                </a:solidFill>
                <a:latin typeface="Arial" panose="020B0604020202020204" pitchFamily="34" charset="0"/>
                <a:cs typeface="B Lotus" panose="00000400000000000000" pitchFamily="2" charset="-78"/>
              </a:defRPr>
            </a:lvl2pPr>
            <a:lvl3pPr marL="1143000" indent="-228600" eaLnBrk="0" hangingPunct="0">
              <a:defRPr>
                <a:solidFill>
                  <a:schemeClr val="tx1"/>
                </a:solidFill>
                <a:latin typeface="Arial" panose="020B0604020202020204" pitchFamily="34" charset="0"/>
                <a:cs typeface="B Lotus" panose="00000400000000000000" pitchFamily="2" charset="-78"/>
              </a:defRPr>
            </a:lvl3pPr>
            <a:lvl4pPr marL="1600200" indent="-228600" eaLnBrk="0" hangingPunct="0">
              <a:defRPr>
                <a:solidFill>
                  <a:schemeClr val="tx1"/>
                </a:solidFill>
                <a:latin typeface="Arial" panose="020B0604020202020204" pitchFamily="34" charset="0"/>
                <a:cs typeface="B Lotus" panose="00000400000000000000" pitchFamily="2" charset="-78"/>
              </a:defRPr>
            </a:lvl4pPr>
            <a:lvl5pPr marL="2057400" indent="-228600" eaLnBrk="0" hangingPunct="0">
              <a:defRPr>
                <a:solidFill>
                  <a:schemeClr val="tx1"/>
                </a:solidFill>
                <a:latin typeface="Arial" panose="020B0604020202020204" pitchFamily="34" charset="0"/>
                <a:cs typeface="B Lotus" panose="000004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Lotus" panose="00000400000000000000" pitchFamily="2" charset="-78"/>
              </a:defRPr>
            </a:lvl9pPr>
          </a:lstStyle>
          <a:p>
            <a:pPr eaLnBrk="1" hangingPunct="1"/>
            <a:r>
              <a:rPr lang="fa-IR" altLang="fa-IR" sz="2300">
                <a:effectLst/>
                <a:cs typeface="Arash" pitchFamily="2" charset="0"/>
              </a:rPr>
              <a:t>پاییز 87</a:t>
            </a:r>
            <a:endParaRPr lang="fa-IR" altLang="fa-IR" sz="3400">
              <a:effectLst/>
              <a:cs typeface="Arash" pitchFamily="2"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34826"/>
                                        </p:tgtEl>
                                        <p:attrNameLst>
                                          <p:attrName>style.visibility</p:attrName>
                                        </p:attrNameLst>
                                      </p:cBhvr>
                                      <p:to>
                                        <p:strVal val="visible"/>
                                      </p:to>
                                    </p:set>
                                    <p:anim calcmode="lin" valueType="num">
                                      <p:cBhvr>
                                        <p:cTn id="7" dur="500" fill="hold"/>
                                        <p:tgtEl>
                                          <p:spTgt spid="34826"/>
                                        </p:tgtEl>
                                        <p:attrNameLst>
                                          <p:attrName>ppt_w</p:attrName>
                                        </p:attrNameLst>
                                      </p:cBhvr>
                                      <p:tavLst>
                                        <p:tav tm="0">
                                          <p:val>
                                            <p:strVal val="#ppt_w*2.5"/>
                                          </p:val>
                                        </p:tav>
                                        <p:tav tm="100000">
                                          <p:val>
                                            <p:strVal val="#ppt_w"/>
                                          </p:val>
                                        </p:tav>
                                      </p:tavLst>
                                    </p:anim>
                                    <p:anim calcmode="lin" valueType="num">
                                      <p:cBhvr>
                                        <p:cTn id="8" dur="500" fill="hold"/>
                                        <p:tgtEl>
                                          <p:spTgt spid="34826"/>
                                        </p:tgtEl>
                                        <p:attrNameLst>
                                          <p:attrName>ppt_h</p:attrName>
                                        </p:attrNameLst>
                                      </p:cBhvr>
                                      <p:tavLst>
                                        <p:tav tm="0">
                                          <p:val>
                                            <p:strVal val="#ppt_h*0.01"/>
                                          </p:val>
                                        </p:tav>
                                        <p:tav tm="100000">
                                          <p:val>
                                            <p:strVal val="#ppt_h"/>
                                          </p:val>
                                        </p:tav>
                                      </p:tavLst>
                                    </p:anim>
                                    <p:anim calcmode="lin" valueType="num">
                                      <p:cBhvr>
                                        <p:cTn id="9" dur="500" fill="hold"/>
                                        <p:tgtEl>
                                          <p:spTgt spid="34826"/>
                                        </p:tgtEl>
                                        <p:attrNameLst>
                                          <p:attrName>ppt_x</p:attrName>
                                        </p:attrNameLst>
                                      </p:cBhvr>
                                      <p:tavLst>
                                        <p:tav tm="0">
                                          <p:val>
                                            <p:strVal val="#ppt_x"/>
                                          </p:val>
                                        </p:tav>
                                        <p:tav tm="100000">
                                          <p:val>
                                            <p:strVal val="#ppt_x"/>
                                          </p:val>
                                        </p:tav>
                                      </p:tavLst>
                                    </p:anim>
                                    <p:anim calcmode="lin" valueType="num">
                                      <p:cBhvr>
                                        <p:cTn id="10" dur="500" fill="hold"/>
                                        <p:tgtEl>
                                          <p:spTgt spid="34826"/>
                                        </p:tgtEl>
                                        <p:attrNameLst>
                                          <p:attrName>ppt_y</p:attrName>
                                        </p:attrNameLst>
                                      </p:cBhvr>
                                      <p:tavLst>
                                        <p:tav tm="0">
                                          <p:val>
                                            <p:strVal val="#ppt_h+1"/>
                                          </p:val>
                                        </p:tav>
                                        <p:tav tm="100000">
                                          <p:val>
                                            <p:strVal val="#ppt_y"/>
                                          </p:val>
                                        </p:tav>
                                      </p:tavLst>
                                    </p:anim>
                                    <p:animEffect transition="in" filter="fade">
                                      <p:cBhvr>
                                        <p:cTn id="11" dur="500"/>
                                        <p:tgtEl>
                                          <p:spTgt spid="34826"/>
                                        </p:tgtEl>
                                      </p:cBhvr>
                                    </p:animEffect>
                                  </p:childTnLst>
                                </p:cTn>
                              </p:par>
                            </p:childTnLst>
                          </p:cTn>
                        </p:par>
                        <p:par>
                          <p:cTn id="12" fill="hold" nodeType="afterGroup">
                            <p:stCondLst>
                              <p:cond delay="500"/>
                            </p:stCondLst>
                            <p:childTnLst>
                              <p:par>
                                <p:cTn id="13" presetID="58" presetClass="entr" presetSubtype="0" accel="100000" fill="hold" grpId="0" nodeType="afterEffect">
                                  <p:stCondLst>
                                    <p:cond delay="0"/>
                                  </p:stCondLst>
                                  <p:childTnLst>
                                    <p:set>
                                      <p:cBhvr>
                                        <p:cTn id="14" dur="1" fill="hold">
                                          <p:stCondLst>
                                            <p:cond delay="0"/>
                                          </p:stCondLst>
                                        </p:cTn>
                                        <p:tgtEl>
                                          <p:spTgt spid="34827"/>
                                        </p:tgtEl>
                                        <p:attrNameLst>
                                          <p:attrName>style.visibility</p:attrName>
                                        </p:attrNameLst>
                                      </p:cBhvr>
                                      <p:to>
                                        <p:strVal val="visible"/>
                                      </p:to>
                                    </p:set>
                                    <p:anim calcmode="lin" valueType="num">
                                      <p:cBhvr>
                                        <p:cTn id="15" dur="500" fill="hold"/>
                                        <p:tgtEl>
                                          <p:spTgt spid="34827"/>
                                        </p:tgtEl>
                                        <p:attrNameLst>
                                          <p:attrName>ppt_w</p:attrName>
                                        </p:attrNameLst>
                                      </p:cBhvr>
                                      <p:tavLst>
                                        <p:tav tm="0">
                                          <p:val>
                                            <p:strVal val="#ppt_w*2.5"/>
                                          </p:val>
                                        </p:tav>
                                        <p:tav tm="100000">
                                          <p:val>
                                            <p:strVal val="#ppt_w"/>
                                          </p:val>
                                        </p:tav>
                                      </p:tavLst>
                                    </p:anim>
                                    <p:anim calcmode="lin" valueType="num">
                                      <p:cBhvr>
                                        <p:cTn id="16" dur="500" fill="hold"/>
                                        <p:tgtEl>
                                          <p:spTgt spid="34827"/>
                                        </p:tgtEl>
                                        <p:attrNameLst>
                                          <p:attrName>ppt_h</p:attrName>
                                        </p:attrNameLst>
                                      </p:cBhvr>
                                      <p:tavLst>
                                        <p:tav tm="0">
                                          <p:val>
                                            <p:strVal val="#ppt_h*0.01"/>
                                          </p:val>
                                        </p:tav>
                                        <p:tav tm="100000">
                                          <p:val>
                                            <p:strVal val="#ppt_h"/>
                                          </p:val>
                                        </p:tav>
                                      </p:tavLst>
                                    </p:anim>
                                    <p:anim calcmode="lin" valueType="num">
                                      <p:cBhvr>
                                        <p:cTn id="17" dur="500" fill="hold"/>
                                        <p:tgtEl>
                                          <p:spTgt spid="34827"/>
                                        </p:tgtEl>
                                        <p:attrNameLst>
                                          <p:attrName>ppt_x</p:attrName>
                                        </p:attrNameLst>
                                      </p:cBhvr>
                                      <p:tavLst>
                                        <p:tav tm="0">
                                          <p:val>
                                            <p:strVal val="#ppt_x"/>
                                          </p:val>
                                        </p:tav>
                                        <p:tav tm="100000">
                                          <p:val>
                                            <p:strVal val="#ppt_x"/>
                                          </p:val>
                                        </p:tav>
                                      </p:tavLst>
                                    </p:anim>
                                    <p:anim calcmode="lin" valueType="num">
                                      <p:cBhvr>
                                        <p:cTn id="18" dur="500" fill="hold"/>
                                        <p:tgtEl>
                                          <p:spTgt spid="34827"/>
                                        </p:tgtEl>
                                        <p:attrNameLst>
                                          <p:attrName>ppt_y</p:attrName>
                                        </p:attrNameLst>
                                      </p:cBhvr>
                                      <p:tavLst>
                                        <p:tav tm="0">
                                          <p:val>
                                            <p:strVal val="#ppt_h+1"/>
                                          </p:val>
                                        </p:tav>
                                        <p:tav tm="100000">
                                          <p:val>
                                            <p:strVal val="#ppt_y"/>
                                          </p:val>
                                        </p:tav>
                                      </p:tavLst>
                                    </p:anim>
                                    <p:animEffect transition="in" filter="fade">
                                      <p:cBhvr>
                                        <p:cTn id="19" dur="500"/>
                                        <p:tgtEl>
                                          <p:spTgt spid="34827"/>
                                        </p:tgtEl>
                                      </p:cBhvr>
                                    </p:animEffect>
                                  </p:childTnLst>
                                </p:cTn>
                              </p:par>
                            </p:childTnLst>
                          </p:cTn>
                        </p:par>
                        <p:par>
                          <p:cTn id="20" fill="hold" nodeType="afterGroup">
                            <p:stCondLst>
                              <p:cond delay="1000"/>
                            </p:stCondLst>
                            <p:childTnLst>
                              <p:par>
                                <p:cTn id="21" presetID="58" presetClass="entr" presetSubtype="0" accel="100000" fill="hold" grpId="0" nodeType="afterEffect">
                                  <p:stCondLst>
                                    <p:cond delay="0"/>
                                  </p:stCondLst>
                                  <p:childTnLst>
                                    <p:set>
                                      <p:cBhvr>
                                        <p:cTn id="22" dur="1" fill="hold">
                                          <p:stCondLst>
                                            <p:cond delay="0"/>
                                          </p:stCondLst>
                                        </p:cTn>
                                        <p:tgtEl>
                                          <p:spTgt spid="34829"/>
                                        </p:tgtEl>
                                        <p:attrNameLst>
                                          <p:attrName>style.visibility</p:attrName>
                                        </p:attrNameLst>
                                      </p:cBhvr>
                                      <p:to>
                                        <p:strVal val="visible"/>
                                      </p:to>
                                    </p:set>
                                    <p:anim calcmode="lin" valueType="num">
                                      <p:cBhvr>
                                        <p:cTn id="23" dur="500" fill="hold"/>
                                        <p:tgtEl>
                                          <p:spTgt spid="34829"/>
                                        </p:tgtEl>
                                        <p:attrNameLst>
                                          <p:attrName>ppt_w</p:attrName>
                                        </p:attrNameLst>
                                      </p:cBhvr>
                                      <p:tavLst>
                                        <p:tav tm="0">
                                          <p:val>
                                            <p:strVal val="#ppt_w*2.5"/>
                                          </p:val>
                                        </p:tav>
                                        <p:tav tm="100000">
                                          <p:val>
                                            <p:strVal val="#ppt_w"/>
                                          </p:val>
                                        </p:tav>
                                      </p:tavLst>
                                    </p:anim>
                                    <p:anim calcmode="lin" valueType="num">
                                      <p:cBhvr>
                                        <p:cTn id="24" dur="500" fill="hold"/>
                                        <p:tgtEl>
                                          <p:spTgt spid="34829"/>
                                        </p:tgtEl>
                                        <p:attrNameLst>
                                          <p:attrName>ppt_h</p:attrName>
                                        </p:attrNameLst>
                                      </p:cBhvr>
                                      <p:tavLst>
                                        <p:tav tm="0">
                                          <p:val>
                                            <p:strVal val="#ppt_h*0.01"/>
                                          </p:val>
                                        </p:tav>
                                        <p:tav tm="100000">
                                          <p:val>
                                            <p:strVal val="#ppt_h"/>
                                          </p:val>
                                        </p:tav>
                                      </p:tavLst>
                                    </p:anim>
                                    <p:anim calcmode="lin" valueType="num">
                                      <p:cBhvr>
                                        <p:cTn id="25" dur="500" fill="hold"/>
                                        <p:tgtEl>
                                          <p:spTgt spid="34829"/>
                                        </p:tgtEl>
                                        <p:attrNameLst>
                                          <p:attrName>ppt_x</p:attrName>
                                        </p:attrNameLst>
                                      </p:cBhvr>
                                      <p:tavLst>
                                        <p:tav tm="0">
                                          <p:val>
                                            <p:strVal val="#ppt_x"/>
                                          </p:val>
                                        </p:tav>
                                        <p:tav tm="100000">
                                          <p:val>
                                            <p:strVal val="#ppt_x"/>
                                          </p:val>
                                        </p:tav>
                                      </p:tavLst>
                                    </p:anim>
                                    <p:anim calcmode="lin" valueType="num">
                                      <p:cBhvr>
                                        <p:cTn id="26" dur="500" fill="hold"/>
                                        <p:tgtEl>
                                          <p:spTgt spid="34829"/>
                                        </p:tgtEl>
                                        <p:attrNameLst>
                                          <p:attrName>ppt_y</p:attrName>
                                        </p:attrNameLst>
                                      </p:cBhvr>
                                      <p:tavLst>
                                        <p:tav tm="0">
                                          <p:val>
                                            <p:strVal val="#ppt_h+1"/>
                                          </p:val>
                                        </p:tav>
                                        <p:tav tm="100000">
                                          <p:val>
                                            <p:strVal val="#ppt_y"/>
                                          </p:val>
                                        </p:tav>
                                      </p:tavLst>
                                    </p:anim>
                                    <p:animEffect transition="in" filter="fade">
                                      <p:cBhvr>
                                        <p:cTn id="27" dur="500"/>
                                        <p:tgtEl>
                                          <p:spTgt spid="348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6" grpId="0"/>
      <p:bldP spid="34827" grpId="0"/>
      <p:bldP spid="34829"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1143000"/>
          </a:xfrm>
          <a:noFill/>
        </p:spPr>
        <p:txBody>
          <a:bodyPr/>
          <a:lstStyle/>
          <a:p>
            <a:pPr algn="r" eaLnBrk="1" hangingPunct="1"/>
            <a:r>
              <a:rPr lang="fa-IR" altLang="fa-IR" sz="4100" smtClean="0">
                <a:solidFill>
                  <a:srgbClr val="FF99CC"/>
                </a:solidFill>
                <a:cs typeface="B Titr" panose="00000700000000000000" pitchFamily="2" charset="-78"/>
              </a:rPr>
              <a:t>مبانی بودجه بندی</a:t>
            </a:r>
            <a:endParaRPr lang="en-US" altLang="fa-IR" sz="4100" smtClean="0">
              <a:solidFill>
                <a:srgbClr val="FF99CC"/>
              </a:solidFill>
              <a:cs typeface="B Titr" panose="00000700000000000000" pitchFamily="2" charset="-78"/>
            </a:endParaRPr>
          </a:p>
        </p:txBody>
      </p:sp>
      <p:sp>
        <p:nvSpPr>
          <p:cNvPr id="5123" name="Rectangle 3"/>
          <p:cNvSpPr>
            <a:spLocks noGrp="1" noChangeArrowheads="1"/>
          </p:cNvSpPr>
          <p:nvPr>
            <p:ph type="body" idx="1"/>
          </p:nvPr>
        </p:nvSpPr>
        <p:spPr>
          <a:xfrm>
            <a:off x="685800" y="1524000"/>
            <a:ext cx="7772400" cy="4724400"/>
          </a:xfrm>
        </p:spPr>
        <p:txBody>
          <a:bodyPr/>
          <a:lstStyle/>
          <a:p>
            <a:pPr eaLnBrk="1" hangingPunct="1">
              <a:buFont typeface="Wingdings" panose="05000000000000000000" pitchFamily="2" charset="2"/>
              <a:buNone/>
            </a:pPr>
            <a:r>
              <a:rPr lang="fa-IR" altLang="fa-IR" smtClean="0">
                <a:solidFill>
                  <a:schemeClr val="hlink"/>
                </a:solidFill>
                <a:cs typeface="Aban" pitchFamily="2" charset="0"/>
              </a:rPr>
              <a:t>1.بودجه مفهومی مقداری است:</a:t>
            </a:r>
            <a:r>
              <a:rPr lang="fa-IR" altLang="fa-IR" smtClean="0">
                <a:cs typeface="Aban" pitchFamily="2" charset="0"/>
              </a:rPr>
              <a:t> کلیه فعالیت های طرح ریزی شده واحد تجاری با یک واحد مشترک مانند پول یا تعداد محصولات تولید شده تشریح می شود.                                                                      </a:t>
            </a:r>
          </a:p>
          <a:p>
            <a:pPr eaLnBrk="1" hangingPunct="1">
              <a:buFont typeface="Wingdings" panose="05000000000000000000" pitchFamily="2" charset="2"/>
              <a:buNone/>
            </a:pPr>
            <a:endParaRPr lang="fa-IR" altLang="fa-IR" smtClean="0">
              <a:cs typeface="Aban" pitchFamily="2" charset="0"/>
            </a:endParaRPr>
          </a:p>
          <a:p>
            <a:pPr eaLnBrk="1" hangingPunct="1">
              <a:buFont typeface="Wingdings" panose="05000000000000000000" pitchFamily="2" charset="2"/>
              <a:buNone/>
            </a:pPr>
            <a:r>
              <a:rPr lang="fa-IR" altLang="fa-IR" smtClean="0">
                <a:solidFill>
                  <a:schemeClr val="hlink"/>
                </a:solidFill>
                <a:cs typeface="Aban" pitchFamily="2" charset="0"/>
              </a:rPr>
              <a:t>2.بودجه مربوط به واحد تجاری مشخصی است:</a:t>
            </a:r>
            <a:r>
              <a:rPr lang="fa-IR" altLang="fa-IR" smtClean="0">
                <a:cs typeface="Aban" pitchFamily="2" charset="0"/>
              </a:rPr>
              <a:t> واحد تجاری در بودجه بندی ممکن است یک پروژه معین ،یک واحد تجاری یا در مفهومی وسیع تر یک ارگان دولتی یا کل دولت باشد قبل از شروع مرحله تنظیم بودجه لازم است که واحد بودجه دقیقا مشخص شود.</a:t>
            </a:r>
            <a:endParaRPr lang="en-US" altLang="fa-IR" smtClean="0">
              <a:cs typeface="Aban" pitchFamily="2" charset="0"/>
            </a:endParaRPr>
          </a:p>
        </p:txBody>
      </p:sp>
    </p:spTree>
  </p:cSld>
  <p:clrMapOvr>
    <a:overrideClrMapping bg1="dk2" tx1="lt1" bg2="dk1" tx2="lt2" accent1="accent1" accent2="accent2" accent3="accent3" accent4="accent4" accent5="accent5" accent6="accent6" hlink="hlink" folHlink="folHlink"/>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609600" y="1066800"/>
            <a:ext cx="7772400" cy="5562600"/>
          </a:xfrm>
          <a:noFill/>
        </p:spPr>
        <p:txBody>
          <a:bodyPr/>
          <a:lstStyle/>
          <a:p>
            <a:pPr eaLnBrk="1" hangingPunct="1">
              <a:buFont typeface="Wingdings" panose="05000000000000000000" pitchFamily="2" charset="2"/>
              <a:buNone/>
            </a:pPr>
            <a:r>
              <a:rPr lang="fa-IR" altLang="fa-IR" smtClean="0">
                <a:solidFill>
                  <a:schemeClr val="hlink"/>
                </a:solidFill>
                <a:cs typeface="Aban" pitchFamily="2" charset="0"/>
              </a:rPr>
              <a:t>3.بودجه مربوط به دوره معینی است:</a:t>
            </a:r>
            <a:r>
              <a:rPr lang="fa-IR" altLang="fa-IR" smtClean="0">
                <a:cs typeface="Aban" pitchFamily="2" charset="0"/>
              </a:rPr>
              <a:t> </a:t>
            </a:r>
          </a:p>
          <a:p>
            <a:pPr eaLnBrk="1" hangingPunct="1">
              <a:buFont typeface="Wingdings" panose="05000000000000000000" pitchFamily="2" charset="2"/>
              <a:buNone/>
            </a:pPr>
            <a:r>
              <a:rPr lang="fa-IR" altLang="fa-IR" smtClean="0">
                <a:cs typeface="Aban" pitchFamily="2" charset="0"/>
              </a:rPr>
              <a:t>    بودجه باید نتایج مالی برنامه ها و فعالیت های طرح ریزی شده را در یک دوره معین(سالانه،بلند مدت یا کوتاه مدت) ارائه کند.بودجه های سالانه متداول تر است زیرا بسیاری از گزارش های واحد های تجاری نیز سالانه می باشد و به این ترتیب مقایسه نتایج واقعی با نتایج مالی طرح ریزی شده امکان پذیر خواهد بود.بودجه های بلند مدت جزئیات مشروح کمتری را در بر دارد و در مقابل بودجه های کوتاه مدت معمولا امکان واکنش های سریع تری را در مقابل مسائل فرا هم می کند.</a:t>
            </a:r>
            <a:endParaRPr lang="en-US" altLang="fa-IR" smtClean="0">
              <a:cs typeface="Aban" pitchFamily="2" charset="0"/>
            </a:endParaRPr>
          </a:p>
        </p:txBody>
      </p:sp>
      <p:sp>
        <p:nvSpPr>
          <p:cNvPr id="6147" name="Rectangle 5"/>
          <p:cNvSpPr>
            <a:spLocks noGrp="1" noChangeArrowheads="1"/>
          </p:cNvSpPr>
          <p:nvPr>
            <p:ph type="title"/>
          </p:nvPr>
        </p:nvSpPr>
        <p:spPr>
          <a:xfrm>
            <a:off x="914400" y="0"/>
            <a:ext cx="7772400" cy="609600"/>
          </a:xfrm>
          <a:noFill/>
        </p:spPr>
        <p:txBody>
          <a:bodyPr/>
          <a:lstStyle/>
          <a:p>
            <a:pPr algn="r" eaLnBrk="1" hangingPunct="1"/>
            <a:r>
              <a:rPr lang="fa-IR" altLang="fa-IR" sz="2800" u="sng" smtClean="0">
                <a:solidFill>
                  <a:srgbClr val="FF99CC"/>
                </a:solidFill>
                <a:cs typeface="B Titr" panose="00000700000000000000" pitchFamily="2" charset="-78"/>
              </a:rPr>
              <a:t>مبانی بودجه بندی</a:t>
            </a:r>
            <a:endParaRPr lang="en-US" altLang="fa-IR" sz="2800" u="sng" smtClean="0">
              <a:solidFill>
                <a:srgbClr val="FF99CC"/>
              </a:solidFill>
              <a:cs typeface="B Titr" panose="00000700000000000000" pitchFamily="2" charset="-78"/>
            </a:endParaRPr>
          </a:p>
        </p:txBody>
      </p:sp>
    </p:spTree>
  </p:cSld>
  <p:clrMapOvr>
    <a:overrideClrMapping bg1="dk2" tx1="lt1" bg2="dk1" tx2="lt2" accent1="accent1" accent2="accent2" accent3="accent3" accent4="accent4" accent5="accent5" accent6="accent6" hlink="hlink" folHlink="folHlink"/>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p:spPr>
        <p:txBody>
          <a:bodyPr/>
          <a:lstStyle/>
          <a:p>
            <a:pPr algn="r" eaLnBrk="1" hangingPunct="1"/>
            <a:r>
              <a:rPr lang="fa-IR" altLang="fa-IR" sz="4100" smtClean="0">
                <a:solidFill>
                  <a:srgbClr val="FF99CC"/>
                </a:solidFill>
                <a:cs typeface="B Titr" panose="00000700000000000000" pitchFamily="2" charset="-78"/>
              </a:rPr>
              <a:t> مقاصد بودجه بندی</a:t>
            </a:r>
            <a:endParaRPr lang="en-US" altLang="fa-IR" sz="4100" smtClean="0">
              <a:solidFill>
                <a:srgbClr val="FF99CC"/>
              </a:solidFill>
              <a:cs typeface="B Titr" panose="00000700000000000000" pitchFamily="2" charset="-78"/>
            </a:endParaRPr>
          </a:p>
        </p:txBody>
      </p:sp>
      <p:sp>
        <p:nvSpPr>
          <p:cNvPr id="7171" name="Rectangle 3"/>
          <p:cNvSpPr>
            <a:spLocks noGrp="1" noChangeArrowheads="1"/>
          </p:cNvSpPr>
          <p:nvPr>
            <p:ph type="body" idx="1"/>
          </p:nvPr>
        </p:nvSpPr>
        <p:spPr>
          <a:noFill/>
        </p:spPr>
        <p:txBody>
          <a:bodyPr/>
          <a:lstStyle/>
          <a:p>
            <a:pPr eaLnBrk="1" hangingPunct="1">
              <a:buFont typeface="Wingdings" panose="05000000000000000000" pitchFamily="2" charset="2"/>
              <a:buNone/>
            </a:pPr>
            <a:r>
              <a:rPr lang="fa-IR" altLang="fa-IR" smtClean="0">
                <a:solidFill>
                  <a:schemeClr val="hlink"/>
                </a:solidFill>
                <a:cs typeface="Aban" pitchFamily="2" charset="0"/>
              </a:rPr>
              <a:t>1.ایجاب طرح ریزی دوره ای:</a:t>
            </a:r>
            <a:r>
              <a:rPr lang="fa-IR" altLang="fa-IR" smtClean="0">
                <a:cs typeface="Aban" pitchFamily="2" charset="0"/>
              </a:rPr>
              <a:t> کلیه فعالیت های واحد تجاری برای استفاده کارآمد و اثربخش از منابع کمیابی که در اختیار دارد مستلزم نوعی طرح ریزی می باشد.</a:t>
            </a:r>
          </a:p>
          <a:p>
            <a:pPr eaLnBrk="1" hangingPunct="1">
              <a:buFont typeface="Wingdings" panose="05000000000000000000" pitchFamily="2" charset="2"/>
              <a:buNone/>
            </a:pPr>
            <a:endParaRPr lang="fa-IR" altLang="fa-IR" smtClean="0">
              <a:cs typeface="Aban" pitchFamily="2" charset="0"/>
            </a:endParaRPr>
          </a:p>
          <a:p>
            <a:pPr eaLnBrk="1" hangingPunct="1">
              <a:buFont typeface="Wingdings" panose="05000000000000000000" pitchFamily="2" charset="2"/>
              <a:buNone/>
            </a:pPr>
            <a:r>
              <a:rPr lang="fa-IR" altLang="fa-IR" smtClean="0">
                <a:solidFill>
                  <a:schemeClr val="hlink"/>
                </a:solidFill>
                <a:cs typeface="Aban" pitchFamily="2" charset="0"/>
              </a:rPr>
              <a:t>2.ترویج هماهنگی و همکاری:</a:t>
            </a:r>
            <a:r>
              <a:rPr lang="fa-IR" altLang="fa-IR" smtClean="0">
                <a:cs typeface="Aban" pitchFamily="2" charset="0"/>
              </a:rPr>
              <a:t> فرآیند بودجه بندی وسیله ای برای تبادل نظر و ایجاد هماهنگی بین هدف های مدیران  سطوح مختلف واحد تجاری فراهم می سازد.</a:t>
            </a:r>
          </a:p>
          <a:p>
            <a:pPr eaLnBrk="1" hangingPunct="1">
              <a:buFont typeface="Wingdings" panose="05000000000000000000" pitchFamily="2" charset="2"/>
              <a:buNone/>
            </a:pPr>
            <a:endParaRPr lang="fa-IR" altLang="fa-IR" smtClean="0">
              <a:cs typeface="Aban" pitchFamily="2" charset="0"/>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685800" y="1143000"/>
            <a:ext cx="7772400" cy="4800600"/>
          </a:xfrm>
          <a:noFill/>
        </p:spPr>
        <p:txBody>
          <a:bodyPr/>
          <a:lstStyle/>
          <a:p>
            <a:pPr eaLnBrk="1" hangingPunct="1">
              <a:buFont typeface="Wingdings" panose="05000000000000000000" pitchFamily="2" charset="2"/>
              <a:buNone/>
            </a:pPr>
            <a:r>
              <a:rPr lang="fa-IR" altLang="fa-IR" smtClean="0">
                <a:solidFill>
                  <a:schemeClr val="hlink"/>
                </a:solidFill>
                <a:cs typeface="Aban" pitchFamily="2" charset="0"/>
              </a:rPr>
              <a:t>3.الزام به مقدار درآوردن پیشنهادها:</a:t>
            </a:r>
            <a:r>
              <a:rPr lang="fa-IR" altLang="fa-IR" smtClean="0">
                <a:cs typeface="Aban" pitchFamily="2" charset="0"/>
              </a:rPr>
              <a:t> اندازه گیری فعالیت های واحد تجاری مستلزم به مقدار درآوردن منافع و مخارج آن است.</a:t>
            </a:r>
          </a:p>
          <a:p>
            <a:pPr eaLnBrk="1" hangingPunct="1">
              <a:buFont typeface="Wingdings" panose="05000000000000000000" pitchFamily="2" charset="2"/>
              <a:buNone/>
            </a:pPr>
            <a:endParaRPr lang="fa-IR" altLang="fa-IR" smtClean="0">
              <a:cs typeface="Aban" pitchFamily="2" charset="0"/>
            </a:endParaRPr>
          </a:p>
          <a:p>
            <a:pPr eaLnBrk="1" hangingPunct="1">
              <a:buFont typeface="Wingdings" panose="05000000000000000000" pitchFamily="2" charset="2"/>
              <a:buNone/>
            </a:pPr>
            <a:r>
              <a:rPr lang="fa-IR" altLang="fa-IR" smtClean="0">
                <a:solidFill>
                  <a:srgbClr val="FFFFCC"/>
                </a:solidFill>
                <a:cs typeface="Aban" pitchFamily="2" charset="0"/>
              </a:rPr>
              <a:t>4.فراهم ساختن چارچوب ارزیابی فعالیت ها:</a:t>
            </a:r>
            <a:r>
              <a:rPr lang="fa-IR" altLang="fa-IR" smtClean="0">
                <a:cs typeface="Aban" pitchFamily="2" charset="0"/>
              </a:rPr>
              <a:t> چون بودجه برآوردی از فعالیت های آینده است می توان از آن به عنوان معیاری برای ارزیابی فعالیت های واحد تجاری استفاده کرد .</a:t>
            </a:r>
          </a:p>
          <a:p>
            <a:pPr eaLnBrk="1" hangingPunct="1">
              <a:buFont typeface="Wingdings" panose="05000000000000000000" pitchFamily="2" charset="2"/>
              <a:buNone/>
            </a:pPr>
            <a:endParaRPr lang="fa-IR" altLang="fa-IR" smtClean="0">
              <a:cs typeface="Aban" pitchFamily="2" charset="0"/>
            </a:endParaRPr>
          </a:p>
        </p:txBody>
      </p:sp>
      <p:sp>
        <p:nvSpPr>
          <p:cNvPr id="8195" name="Rectangle 5"/>
          <p:cNvSpPr>
            <a:spLocks noGrp="1" noChangeArrowheads="1"/>
          </p:cNvSpPr>
          <p:nvPr>
            <p:ph type="title"/>
          </p:nvPr>
        </p:nvSpPr>
        <p:spPr>
          <a:xfrm>
            <a:off x="685800" y="152400"/>
            <a:ext cx="8229600" cy="457200"/>
          </a:xfrm>
          <a:noFill/>
        </p:spPr>
        <p:txBody>
          <a:bodyPr/>
          <a:lstStyle/>
          <a:p>
            <a:pPr algn="r" eaLnBrk="1" hangingPunct="1"/>
            <a:r>
              <a:rPr lang="fa-IR" altLang="fa-IR" sz="2800" u="sng" smtClean="0">
                <a:solidFill>
                  <a:srgbClr val="FF99CC"/>
                </a:solidFill>
                <a:cs typeface="B Titr" panose="00000700000000000000" pitchFamily="2" charset="-78"/>
              </a:rPr>
              <a:t> مقاصد بودجه بندی</a:t>
            </a:r>
            <a:endParaRPr lang="en-US" altLang="fa-IR" sz="2800" u="sng" smtClean="0">
              <a:solidFill>
                <a:srgbClr val="FF99CC"/>
              </a:solidFill>
              <a:cs typeface="B Titr" panose="00000700000000000000" pitchFamily="2" charset="-78"/>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762000" y="1219200"/>
            <a:ext cx="7772400" cy="4876800"/>
          </a:xfrm>
          <a:noFill/>
        </p:spPr>
        <p:txBody>
          <a:bodyPr/>
          <a:lstStyle/>
          <a:p>
            <a:pPr eaLnBrk="1" hangingPunct="1">
              <a:buFont typeface="Wingdings" panose="05000000000000000000" pitchFamily="2" charset="2"/>
              <a:buNone/>
            </a:pPr>
            <a:r>
              <a:rPr lang="fa-IR" altLang="fa-IR" smtClean="0">
                <a:solidFill>
                  <a:schemeClr val="hlink"/>
                </a:solidFill>
                <a:cs typeface="Aban" pitchFamily="2" charset="0"/>
              </a:rPr>
              <a:t>    5.آگاهی از اقلام بهای تمام شده:</a:t>
            </a:r>
            <a:r>
              <a:rPr lang="fa-IR" altLang="fa-IR" smtClean="0">
                <a:cs typeface="Aban" pitchFamily="2" charset="0"/>
              </a:rPr>
              <a:t> </a:t>
            </a:r>
          </a:p>
          <a:p>
            <a:pPr eaLnBrk="1" hangingPunct="1">
              <a:buFont typeface="Wingdings" panose="05000000000000000000" pitchFamily="2" charset="2"/>
              <a:buNone/>
            </a:pPr>
            <a:r>
              <a:rPr lang="fa-IR" altLang="fa-IR" smtClean="0">
                <a:cs typeface="Aban" pitchFamily="2" charset="0"/>
              </a:rPr>
              <a:t>    مدیران مالی و حسابداران مدیریت معمولا نتایج تصمیم گیری ها و فعالیت ها را از نقطه نظر بهای تمام شده آن ارزیابی می کنند در حالی که ممکن است این امر در مورد سایر مدیران صادق نباشد،اما در هنگام تنظیم بودجه همه مدیرانی که مسئولیت برآورد بودجه دارند ناگزیر مخارج و منافع حاصل از فعالیت ها را مقایسه می کنند.آگاهی از بهای تمام شده مبنای مشترکی را برای برقراری ارتباط بین مدیران مختلف فراهم می سازد.</a:t>
            </a:r>
          </a:p>
          <a:p>
            <a:pPr eaLnBrk="1" hangingPunct="1">
              <a:buFont typeface="Wingdings" panose="05000000000000000000" pitchFamily="2" charset="2"/>
              <a:buNone/>
            </a:pPr>
            <a:endParaRPr lang="fa-IR" altLang="fa-IR" smtClean="0">
              <a:cs typeface="Aban" pitchFamily="2" charset="0"/>
            </a:endParaRPr>
          </a:p>
        </p:txBody>
      </p:sp>
      <p:sp>
        <p:nvSpPr>
          <p:cNvPr id="9219" name="Rectangle 5"/>
          <p:cNvSpPr>
            <a:spLocks noGrp="1" noChangeArrowheads="1"/>
          </p:cNvSpPr>
          <p:nvPr>
            <p:ph type="title"/>
          </p:nvPr>
        </p:nvSpPr>
        <p:spPr>
          <a:xfrm>
            <a:off x="685800" y="152400"/>
            <a:ext cx="8229600" cy="457200"/>
          </a:xfrm>
          <a:noFill/>
        </p:spPr>
        <p:txBody>
          <a:bodyPr/>
          <a:lstStyle/>
          <a:p>
            <a:pPr algn="r" eaLnBrk="1" hangingPunct="1"/>
            <a:r>
              <a:rPr lang="fa-IR" altLang="fa-IR" sz="2800" u="sng" smtClean="0">
                <a:solidFill>
                  <a:srgbClr val="FF99CC"/>
                </a:solidFill>
                <a:cs typeface="B Titr" panose="00000700000000000000" pitchFamily="2" charset="-78"/>
              </a:rPr>
              <a:t> مقاصد بودجه بندی</a:t>
            </a:r>
            <a:endParaRPr lang="en-US" altLang="fa-IR" sz="2800" u="sng" smtClean="0">
              <a:solidFill>
                <a:srgbClr val="FF99CC"/>
              </a:solidFill>
              <a:cs typeface="B Titr" panose="00000700000000000000" pitchFamily="2" charset="-78"/>
            </a:endParaRP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685800" y="1066800"/>
            <a:ext cx="7772400" cy="5562600"/>
          </a:xfrm>
          <a:noFill/>
        </p:spPr>
        <p:txBody>
          <a:bodyPr/>
          <a:lstStyle/>
          <a:p>
            <a:pPr eaLnBrk="1" hangingPunct="1">
              <a:lnSpc>
                <a:spcPct val="90000"/>
              </a:lnSpc>
              <a:buFont typeface="Wingdings" panose="05000000000000000000" pitchFamily="2" charset="2"/>
              <a:buNone/>
            </a:pPr>
            <a:r>
              <a:rPr lang="fa-IR" altLang="fa-IR" sz="2800" smtClean="0">
                <a:solidFill>
                  <a:schemeClr val="hlink"/>
                </a:solidFill>
                <a:cs typeface="Aban" pitchFamily="2" charset="0"/>
              </a:rPr>
              <a:t>    6.تأمین الزامات قانونی یا قراردادی:</a:t>
            </a:r>
            <a:r>
              <a:rPr lang="fa-IR" altLang="fa-IR" sz="2800" smtClean="0">
                <a:cs typeface="Aban" pitchFamily="2" charset="0"/>
              </a:rPr>
              <a:t> بسیاری از سازمان ها از لحاظ قانونی ملزم به تهیه بودجه می باشند و برخی از واحدهای تجاری نیز هنگام عقد قراردادهای وام ملزم به تهیه و اجرای برخی از بودجه ها می شوند.</a:t>
            </a:r>
          </a:p>
          <a:p>
            <a:pPr eaLnBrk="1" hangingPunct="1">
              <a:lnSpc>
                <a:spcPct val="90000"/>
              </a:lnSpc>
              <a:buFont typeface="Wingdings" panose="05000000000000000000" pitchFamily="2" charset="2"/>
              <a:buNone/>
            </a:pPr>
            <a:endParaRPr lang="fa-IR" altLang="fa-IR" sz="2800" smtClean="0">
              <a:cs typeface="Aban" pitchFamily="2" charset="0"/>
            </a:endParaRPr>
          </a:p>
          <a:p>
            <a:pPr eaLnBrk="1" hangingPunct="1">
              <a:lnSpc>
                <a:spcPct val="90000"/>
              </a:lnSpc>
              <a:buFont typeface="Wingdings" panose="05000000000000000000" pitchFamily="2" charset="2"/>
              <a:buNone/>
            </a:pPr>
            <a:r>
              <a:rPr lang="fa-IR" altLang="fa-IR" sz="2800" smtClean="0">
                <a:solidFill>
                  <a:schemeClr val="hlink"/>
                </a:solidFill>
                <a:cs typeface="Aban" pitchFamily="2" charset="0"/>
              </a:rPr>
              <a:t>7.هدایت فعالیت ها به سمت اهداف سازمانی:  </a:t>
            </a:r>
            <a:r>
              <a:rPr lang="fa-IR" altLang="fa-IR" sz="2800" smtClean="0">
                <a:cs typeface="Aban" pitchFamily="2" charset="0"/>
              </a:rPr>
              <a:t>پیشنیاز مهم در برآورد بودجه تعیین هدف های عملیاتی برای واحد تجاری است  اگر چه فرآیند تدوین هدف ها مشکل و مستلزم مشارکت مدیران در تمامی سطوح سازمانی است اما با انجام آن تهیه یک بودجه مؤثر بسیار آسان خواهد شد. اهداف به دو هدف کلی تقسیم می شود:</a:t>
            </a:r>
          </a:p>
          <a:p>
            <a:pPr eaLnBrk="1" hangingPunct="1">
              <a:lnSpc>
                <a:spcPct val="90000"/>
              </a:lnSpc>
              <a:buFont typeface="Wingdings" panose="05000000000000000000" pitchFamily="2" charset="2"/>
              <a:buNone/>
            </a:pPr>
            <a:r>
              <a:rPr lang="fa-IR" altLang="fa-IR" sz="2800" smtClean="0">
                <a:cs typeface="Aban" pitchFamily="2" charset="0"/>
              </a:rPr>
              <a:t>             1.  تحصیل سود مورد انتظار</a:t>
            </a:r>
          </a:p>
          <a:p>
            <a:pPr eaLnBrk="1" hangingPunct="1">
              <a:lnSpc>
                <a:spcPct val="90000"/>
              </a:lnSpc>
              <a:buFont typeface="Wingdings" panose="05000000000000000000" pitchFamily="2" charset="2"/>
              <a:buNone/>
            </a:pPr>
            <a:r>
              <a:rPr lang="fa-IR" altLang="fa-IR" sz="2800" smtClean="0">
                <a:cs typeface="Aban" pitchFamily="2" charset="0"/>
              </a:rPr>
              <a:t>            2.  نگهداری نقدینگی کافی</a:t>
            </a:r>
          </a:p>
          <a:p>
            <a:pPr eaLnBrk="1" hangingPunct="1">
              <a:lnSpc>
                <a:spcPct val="90000"/>
              </a:lnSpc>
              <a:buFont typeface="Wingdings" panose="05000000000000000000" pitchFamily="2" charset="2"/>
              <a:buNone/>
            </a:pPr>
            <a:endParaRPr lang="fa-IR" altLang="fa-IR" sz="2800" smtClean="0">
              <a:cs typeface="Aban" pitchFamily="2" charset="0"/>
            </a:endParaRPr>
          </a:p>
        </p:txBody>
      </p:sp>
      <p:sp>
        <p:nvSpPr>
          <p:cNvPr id="10243" name="Rectangle 5"/>
          <p:cNvSpPr>
            <a:spLocks noGrp="1" noChangeArrowheads="1"/>
          </p:cNvSpPr>
          <p:nvPr>
            <p:ph type="title"/>
          </p:nvPr>
        </p:nvSpPr>
        <p:spPr>
          <a:xfrm>
            <a:off x="685800" y="152400"/>
            <a:ext cx="8229600" cy="457200"/>
          </a:xfrm>
          <a:noFill/>
        </p:spPr>
        <p:txBody>
          <a:bodyPr/>
          <a:lstStyle/>
          <a:p>
            <a:pPr algn="r" eaLnBrk="1" hangingPunct="1"/>
            <a:r>
              <a:rPr lang="fa-IR" altLang="fa-IR" sz="2800" u="sng" smtClean="0">
                <a:solidFill>
                  <a:srgbClr val="FF99CC"/>
                </a:solidFill>
                <a:cs typeface="B Titr" panose="00000700000000000000" pitchFamily="2" charset="-78"/>
              </a:rPr>
              <a:t> مقاصد بودجه بندی</a:t>
            </a:r>
            <a:endParaRPr lang="en-US" altLang="fa-IR" sz="2800" u="sng" smtClean="0">
              <a:solidFill>
                <a:srgbClr val="FF99CC"/>
              </a:solidFill>
              <a:cs typeface="B Titr" panose="00000700000000000000" pitchFamily="2" charset="-78"/>
            </a:endParaRP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Pixel">
  <a:themeElements>
    <a:clrScheme name="Pixel 15">
      <a:dk1>
        <a:srgbClr val="008080"/>
      </a:dk1>
      <a:lt1>
        <a:srgbClr val="FFFFFF"/>
      </a:lt1>
      <a:dk2>
        <a:srgbClr val="226037"/>
      </a:dk2>
      <a:lt2>
        <a:srgbClr val="FFFFFF"/>
      </a:lt2>
      <a:accent1>
        <a:srgbClr val="0099FF"/>
      </a:accent1>
      <a:accent2>
        <a:srgbClr val="009999"/>
      </a:accent2>
      <a:accent3>
        <a:srgbClr val="ABB6AE"/>
      </a:accent3>
      <a:accent4>
        <a:srgbClr val="DADADA"/>
      </a:accent4>
      <a:accent5>
        <a:srgbClr val="AACAFF"/>
      </a:accent5>
      <a:accent6>
        <a:srgbClr val="008A8A"/>
      </a:accent6>
      <a:hlink>
        <a:srgbClr val="FFFFCC"/>
      </a:hlink>
      <a:folHlink>
        <a:srgbClr val="70CAC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cs typeface="B Lotus" pitchFamily="2" charset="-7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cs typeface="B Lotus" pitchFamily="2" charset="-7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822504"/>
        </a:dk1>
        <a:lt1>
          <a:srgbClr val="FFFFFF"/>
        </a:lt1>
        <a:dk2>
          <a:srgbClr val="295D32"/>
        </a:dk2>
        <a:lt2>
          <a:srgbClr val="FFFFFF"/>
        </a:lt2>
        <a:accent1>
          <a:srgbClr val="FF9900"/>
        </a:accent1>
        <a:accent2>
          <a:srgbClr val="9E2A06"/>
        </a:accent2>
        <a:accent3>
          <a:srgbClr val="ACB6AD"/>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14">
        <a:dk1>
          <a:srgbClr val="008080"/>
        </a:dk1>
        <a:lt1>
          <a:srgbClr val="FFFFFF"/>
        </a:lt1>
        <a:dk2>
          <a:srgbClr val="287241"/>
        </a:dk2>
        <a:lt2>
          <a:srgbClr val="FFFFFF"/>
        </a:lt2>
        <a:accent1>
          <a:srgbClr val="0099FF"/>
        </a:accent1>
        <a:accent2>
          <a:srgbClr val="009999"/>
        </a:accent2>
        <a:accent3>
          <a:srgbClr val="ACBCB0"/>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15">
        <a:dk1>
          <a:srgbClr val="008080"/>
        </a:dk1>
        <a:lt1>
          <a:srgbClr val="FFFFFF"/>
        </a:lt1>
        <a:dk2>
          <a:srgbClr val="226037"/>
        </a:dk2>
        <a:lt2>
          <a:srgbClr val="FFFFFF"/>
        </a:lt2>
        <a:accent1>
          <a:srgbClr val="0099FF"/>
        </a:accent1>
        <a:accent2>
          <a:srgbClr val="009999"/>
        </a:accent2>
        <a:accent3>
          <a:srgbClr val="ABB6AE"/>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ixel 15">
    <a:dk1>
      <a:srgbClr val="008080"/>
    </a:dk1>
    <a:lt1>
      <a:srgbClr val="FFFFFF"/>
    </a:lt1>
    <a:dk2>
      <a:srgbClr val="226037"/>
    </a:dk2>
    <a:lt2>
      <a:srgbClr val="FFFFFF"/>
    </a:lt2>
    <a:accent1>
      <a:srgbClr val="0099FF"/>
    </a:accent1>
    <a:accent2>
      <a:srgbClr val="009999"/>
    </a:accent2>
    <a:accent3>
      <a:srgbClr val="ABB6AE"/>
    </a:accent3>
    <a:accent4>
      <a:srgbClr val="DADADA"/>
    </a:accent4>
    <a:accent5>
      <a:srgbClr val="AACAFF"/>
    </a:accent5>
    <a:accent6>
      <a:srgbClr val="008A8A"/>
    </a:accent6>
    <a:hlink>
      <a:srgbClr val="FFFFCC"/>
    </a:hlink>
    <a:folHlink>
      <a:srgbClr val="70CAC6"/>
    </a:folHlink>
  </a:clrScheme>
</a:themeOverride>
</file>

<file path=ppt/theme/themeOverride2.xml><?xml version="1.0" encoding="utf-8"?>
<a:themeOverride xmlns:a="http://schemas.openxmlformats.org/drawingml/2006/main">
  <a:clrScheme name="Pixel 15">
    <a:dk1>
      <a:srgbClr val="008080"/>
    </a:dk1>
    <a:lt1>
      <a:srgbClr val="FFFFFF"/>
    </a:lt1>
    <a:dk2>
      <a:srgbClr val="226037"/>
    </a:dk2>
    <a:lt2>
      <a:srgbClr val="FFFFFF"/>
    </a:lt2>
    <a:accent1>
      <a:srgbClr val="0099FF"/>
    </a:accent1>
    <a:accent2>
      <a:srgbClr val="009999"/>
    </a:accent2>
    <a:accent3>
      <a:srgbClr val="ABB6AE"/>
    </a:accent3>
    <a:accent4>
      <a:srgbClr val="DADADA"/>
    </a:accent4>
    <a:accent5>
      <a:srgbClr val="AACAFF"/>
    </a:accent5>
    <a:accent6>
      <a:srgbClr val="008A8A"/>
    </a:accent6>
    <a:hlink>
      <a:srgbClr val="FFFFCC"/>
    </a:hlink>
    <a:folHlink>
      <a:srgbClr val="70CAC6"/>
    </a:folHlink>
  </a:clrScheme>
</a:themeOverride>
</file>

<file path=docProps/app.xml><?xml version="1.0" encoding="utf-8"?>
<Properties xmlns="http://schemas.openxmlformats.org/officeDocument/2006/extended-properties" xmlns:vt="http://schemas.openxmlformats.org/officeDocument/2006/docPropsVTypes">
  <Template/>
  <TotalTime>661</TotalTime>
  <Words>2267</Words>
  <Application>Microsoft Office PowerPoint</Application>
  <PresentationFormat>On-screen Show (4:3)</PresentationFormat>
  <Paragraphs>94</Paragraphs>
  <Slides>32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32</vt:i4>
      </vt:variant>
    </vt:vector>
  </HeadingPairs>
  <TitlesOfParts>
    <vt:vector size="44" baseType="lpstr">
      <vt:lpstr>Aban</vt:lpstr>
      <vt:lpstr>Arash</vt:lpstr>
      <vt:lpstr>Arial</vt:lpstr>
      <vt:lpstr>Arial Black</vt:lpstr>
      <vt:lpstr>B Elham</vt:lpstr>
      <vt:lpstr>B Lotus</vt:lpstr>
      <vt:lpstr>B Titr</vt:lpstr>
      <vt:lpstr>Calibri</vt:lpstr>
      <vt:lpstr>Tahoma</vt:lpstr>
      <vt:lpstr>Times New Roman</vt:lpstr>
      <vt:lpstr>Wingdings</vt:lpstr>
      <vt:lpstr>Pixel</vt:lpstr>
      <vt:lpstr>PowerPoint Presentation</vt:lpstr>
      <vt:lpstr> بودجه بندی </vt:lpstr>
      <vt:lpstr>بودجه: </vt:lpstr>
      <vt:lpstr>مبانی بودجه بندی</vt:lpstr>
      <vt:lpstr>مبانی بودجه بندی</vt:lpstr>
      <vt:lpstr> مقاصد بودجه بندی</vt:lpstr>
      <vt:lpstr> مقاصد بودجه بندی</vt:lpstr>
      <vt:lpstr> مقاصد بودجه بندی</vt:lpstr>
      <vt:lpstr> مقاصد بودجه بندی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بودجه مالی </vt:lpstr>
      <vt:lpstr>PowerPoint Presentation</vt:lpstr>
      <vt:lpstr>PowerPoint Presentation</vt:lpstr>
      <vt:lpstr>PowerPoint Presentation</vt:lpstr>
      <vt:lpstr>PowerPoint Presentation</vt:lpstr>
      <vt:lpstr>طرح سود </vt:lpstr>
      <vt:lpstr>   بررسی و تجدید نظر در بودجه</vt:lpstr>
      <vt:lpstr>مراحل اساسی بررسی و تجدید نظر در بودجه</vt:lpstr>
      <vt:lpstr>   اعمال کنترل از طریق بودجه</vt:lpstr>
      <vt:lpstr>PowerPoint Presentation</vt:lpstr>
      <vt:lpstr>    دفاع از بودجه</vt:lpstr>
      <vt:lpstr>    اعضای گروه:</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بودجه بندی</dc:title>
  <dc:creator>afshin</dc:creator>
  <cp:lastModifiedBy>Shiva</cp:lastModifiedBy>
  <cp:revision>47</cp:revision>
  <dcterms:created xsi:type="dcterms:W3CDTF">2008-06-03T13:17:13Z</dcterms:created>
  <dcterms:modified xsi:type="dcterms:W3CDTF">2023-04-09T14:19:29Z</dcterms:modified>
</cp:coreProperties>
</file>