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373" r:id="rId2"/>
    <p:sldId id="315"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9" r:id="rId35"/>
    <p:sldId id="350" r:id="rId36"/>
    <p:sldId id="351" r:id="rId37"/>
    <p:sldId id="352" r:id="rId38"/>
    <p:sldId id="353" r:id="rId39"/>
    <p:sldId id="354" r:id="rId40"/>
    <p:sldId id="355" r:id="rId41"/>
    <p:sldId id="356" r:id="rId42"/>
    <p:sldId id="357" r:id="rId43"/>
    <p:sldId id="358" r:id="rId44"/>
    <p:sldId id="359" r:id="rId45"/>
    <p:sldId id="360" r:id="rId46"/>
    <p:sldId id="361" r:id="rId47"/>
    <p:sldId id="362" r:id="rId48"/>
    <p:sldId id="363" r:id="rId49"/>
    <p:sldId id="364" r:id="rId50"/>
    <p:sldId id="365" r:id="rId51"/>
    <p:sldId id="366" r:id="rId52"/>
    <p:sldId id="367" r:id="rId53"/>
    <p:sldId id="368" r:id="rId54"/>
    <p:sldId id="369" r:id="rId55"/>
    <p:sldId id="370" r:id="rId56"/>
    <p:sldId id="371" r:id="rId57"/>
    <p:sldId id="372" r:id="rId58"/>
  </p:sldIdLst>
  <p:sldSz cx="9144000" cy="6858000" type="screen4x3"/>
  <p:notesSz cx="6858000" cy="9144000"/>
  <p:defaultTextStyle>
    <a:defPPr>
      <a:defRPr lang="zh-CN"/>
    </a:defPPr>
    <a:lvl1pPr algn="l" rtl="0" fontAlgn="base">
      <a:spcBef>
        <a:spcPct val="0"/>
      </a:spcBef>
      <a:spcAft>
        <a:spcPct val="0"/>
      </a:spcAft>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1pPr>
    <a:lvl2pPr marL="457200" algn="l" rtl="0" fontAlgn="base">
      <a:spcBef>
        <a:spcPct val="0"/>
      </a:spcBef>
      <a:spcAft>
        <a:spcPct val="0"/>
      </a:spcAft>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2pPr>
    <a:lvl3pPr marL="914400" algn="l" rtl="0" fontAlgn="base">
      <a:spcBef>
        <a:spcPct val="0"/>
      </a:spcBef>
      <a:spcAft>
        <a:spcPct val="0"/>
      </a:spcAft>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3pPr>
    <a:lvl4pPr marL="1371600" algn="l" rtl="0" fontAlgn="base">
      <a:spcBef>
        <a:spcPct val="0"/>
      </a:spcBef>
      <a:spcAft>
        <a:spcPct val="0"/>
      </a:spcAft>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4pPr>
    <a:lvl5pPr marL="1828800" algn="l" rtl="0" fontAlgn="base">
      <a:spcBef>
        <a:spcPct val="0"/>
      </a:spcBef>
      <a:spcAft>
        <a:spcPct val="0"/>
      </a:spcAft>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5pPr>
    <a:lvl6pPr marL="2286000" algn="r" defTabSz="914400" rtl="1" eaLnBrk="1" latinLnBrk="0" hangingPunct="1">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6pPr>
    <a:lvl7pPr marL="2743200" algn="r" defTabSz="914400" rtl="1" eaLnBrk="1" latinLnBrk="0" hangingPunct="1">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7pPr>
    <a:lvl8pPr marL="3200400" algn="r" defTabSz="914400" rtl="1" eaLnBrk="1" latinLnBrk="0" hangingPunct="1">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8pPr>
    <a:lvl9pPr marL="3657600" algn="r" defTabSz="914400" rtl="1" eaLnBrk="1" latinLnBrk="0" hangingPunct="1">
      <a:defRPr sz="24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autoAdjust="0"/>
  </p:normalViewPr>
  <p:slideViewPr>
    <p:cSldViewPr>
      <p:cViewPr varScale="1">
        <p:scale>
          <a:sx n="74" d="100"/>
          <a:sy n="74" d="100"/>
        </p:scale>
        <p:origin x="40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49434" name="Rectangle 858"/>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049435" name="Rectangle 859"/>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049436" name="Rectangle 860"/>
          <p:cNvSpPr>
            <a:spLocks noGrp="1" noRot="1" noChangeAspec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9437" name="Rectangle 861"/>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sym typeface="Times New Roman" panose="02020603050405020304" pitchFamily="18" charset="0"/>
              </a:rPr>
              <a:t>Click to edit Master text styles</a:t>
            </a:r>
          </a:p>
          <a:p>
            <a:pPr lvl="1"/>
            <a:r>
              <a:rPr lang="en-US" altLang="en-US" smtClean="0">
                <a:sym typeface="Times New Roman" panose="02020603050405020304" pitchFamily="18" charset="0"/>
              </a:rPr>
              <a:t>Second level</a:t>
            </a:r>
          </a:p>
          <a:p>
            <a:pPr lvl="2"/>
            <a:r>
              <a:rPr lang="en-US" altLang="en-US" smtClean="0">
                <a:sym typeface="Times New Roman" panose="02020603050405020304" pitchFamily="18" charset="0"/>
              </a:rPr>
              <a:t>Third level</a:t>
            </a:r>
          </a:p>
          <a:p>
            <a:pPr lvl="3"/>
            <a:r>
              <a:rPr lang="en-US" altLang="en-US" smtClean="0">
                <a:sym typeface="Times New Roman" panose="02020603050405020304" pitchFamily="18" charset="0"/>
              </a:rPr>
              <a:t>Fourth level</a:t>
            </a:r>
          </a:p>
          <a:p>
            <a:pPr lvl="4"/>
            <a:r>
              <a:rPr lang="en-US" altLang="en-US" smtClean="0">
                <a:sym typeface="Times New Roman" panose="02020603050405020304" pitchFamily="18" charset="0"/>
              </a:rPr>
              <a:t>Fifth level</a:t>
            </a:r>
          </a:p>
        </p:txBody>
      </p:sp>
      <p:sp>
        <p:nvSpPr>
          <p:cNvPr id="1049438" name="Rectangle 862"/>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049439" name="Rectangle 863"/>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772755C8-31D3-4946-BE64-A4E52A939E01}" type="slidenum">
              <a:rPr lang="en-US" altLang="en-US"/>
              <a:pPr/>
              <a:t>‹#›</a:t>
            </a:fld>
            <a:endParaRPr lang="en-US" altLang="en-US"/>
          </a:p>
        </p:txBody>
      </p:sp>
    </p:spTree>
    <p:extLst>
      <p:ext uri="{BB962C8B-B14F-4D97-AF65-F5344CB8AC3E}">
        <p14:creationId xmlns:p14="http://schemas.microsoft.com/office/powerpoint/2010/main" val="521337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1pPr>
    <a:lvl2pPr marL="457200" algn="l" rtl="0" eaLnBrk="0" fontAlgn="base" hangingPunct="0">
      <a:spcBef>
        <a:spcPct val="30000"/>
      </a:spcBef>
      <a:spcAft>
        <a:spcPct val="0"/>
      </a:spcAft>
      <a:defRPr sz="12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2pPr>
    <a:lvl3pPr marL="914400" algn="l" rtl="0" eaLnBrk="0" fontAlgn="base" hangingPunct="0">
      <a:spcBef>
        <a:spcPct val="30000"/>
      </a:spcBef>
      <a:spcAft>
        <a:spcPct val="0"/>
      </a:spcAft>
      <a:defRPr sz="12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3pPr>
    <a:lvl4pPr marL="1371600" algn="l" rtl="0" eaLnBrk="0" fontAlgn="base" hangingPunct="0">
      <a:spcBef>
        <a:spcPct val="30000"/>
      </a:spcBef>
      <a:spcAft>
        <a:spcPct val="0"/>
      </a:spcAft>
      <a:defRPr sz="12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4pPr>
    <a:lvl5pPr marL="1828800" algn="l" rtl="0" eaLnBrk="0" fontAlgn="base" hangingPunct="0">
      <a:spcBef>
        <a:spcPct val="30000"/>
      </a:spcBef>
      <a:spcAft>
        <a:spcPct val="0"/>
      </a:spcAft>
      <a:defRPr sz="1200" kern="1200">
        <a:solidFill>
          <a:srgbClr val="000000"/>
        </a:solidFill>
        <a:latin typeface="Times New Roman" panose="02020603050405020304" pitchFamily="18" charset="0"/>
        <a:ea typeface="+mn-ea"/>
        <a:cs typeface="Times New Roman" panose="02020603050405020304" pitchFamily="18" charset="0"/>
        <a:sym typeface="Times New Roman" panose="02020603050405020304"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ED6C887-8C10-4F6C-93E3-0229B2543F10}"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233623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0CFDAE6-3A70-4B2E-9456-8494E8256F8F}"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1018926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AB38175-1727-41C6-88DB-3DA7CDD2B3FC}"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57726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US" altLang="fa-IR"/>
          </a:p>
        </p:txBody>
      </p:sp>
    </p:spTree>
    <p:extLst>
      <p:ext uri="{BB962C8B-B14F-4D97-AF65-F5344CB8AC3E}">
        <p14:creationId xmlns:p14="http://schemas.microsoft.com/office/powerpoint/2010/main" val="1250718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B125878-834C-4C2F-A0BC-C4D615C21CF4}"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287502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8875856-11ED-4E40-834C-0E98CBC4BD31}"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85258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AFB971A-F6EF-4F5B-B52E-25D704E44EA3}"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410720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D4829E0B-F2D1-4C7C-BA20-51B8360E4ED6}"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96891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820F9CE0-F146-4ACE-BA90-AFC9FA3A8F31}"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2582379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C91BCAC-A03A-4F3F-A59A-FBD508B8166C}"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38166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2F098DC-B620-48DE-A759-1821B278F9EE}"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372717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CF69D14-8D8B-4680-ABC7-F001EB34A365}" type="slidenum">
              <a:rPr lang="en-US" altLang="en-US"/>
              <a:pPr/>
              <a:t>‹#›</a:t>
            </a:fld>
            <a:r>
              <a:rPr lang="en-US" altLang="en-US"/>
              <a:t>/46</a:t>
            </a:r>
            <a:endParaRPr lang="en-US" altLang="en-US" sz="2400" b="0" i="0"/>
          </a:p>
        </p:txBody>
      </p:sp>
    </p:spTree>
    <p:extLst>
      <p:ext uri="{BB962C8B-B14F-4D97-AF65-F5344CB8AC3E}">
        <p14:creationId xmlns:p14="http://schemas.microsoft.com/office/powerpoint/2010/main" val="2108178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48576" name="Rectangle 1024"/>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8577" name="Rectangle 1025"/>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48578" name="Rectangle 1026"/>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1" i="1"/>
            </a:lvl1pPr>
          </a:lstStyle>
          <a:p>
            <a:endParaRPr lang="en-US" altLang="en-US"/>
          </a:p>
        </p:txBody>
      </p:sp>
      <p:sp>
        <p:nvSpPr>
          <p:cNvPr id="1048579" name="Rectangle 1027"/>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1" i="1"/>
            </a:lvl1pPr>
          </a:lstStyle>
          <a:p>
            <a:endParaRPr lang="en-US" altLang="en-US"/>
          </a:p>
        </p:txBody>
      </p:sp>
      <p:sp>
        <p:nvSpPr>
          <p:cNvPr id="1048580" name="Rectangle 1028"/>
          <p:cNvSpPr>
            <a:spLocks noGrp="1" noChangeArrowheads="1"/>
          </p:cNvSpPr>
          <p:nvPr>
            <p:ph type="sldNum" sz="quarter" idx="4"/>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1" i="1"/>
            </a:lvl1pPr>
          </a:lstStyle>
          <a:p>
            <a:fld id="{892BC138-126F-47FD-81E4-1B3139112787}" type="slidenum">
              <a:rPr lang="en-US" altLang="en-US"/>
              <a:pPr/>
              <a:t>‹#›</a:t>
            </a:fld>
            <a:r>
              <a:rPr lang="en-US" altLang="en-US"/>
              <a:t>/46</a:t>
            </a:r>
            <a:endParaRPr lang="en-US" altLang="en-US" sz="2400" b="0" i="0"/>
          </a:p>
        </p:txBody>
      </p:sp>
      <p:sp>
        <p:nvSpPr>
          <p:cNvPr id="7" name="Rectangle 6"/>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latinLnBrk="1">
        <a:spcBef>
          <a:spcPct val="0"/>
        </a:spcBef>
        <a:spcAft>
          <a:spcPct val="0"/>
        </a:spcAft>
        <a:defRPr sz="4400" kern="1200">
          <a:solidFill>
            <a:srgbClr val="000000"/>
          </a:solidFill>
          <a:latin typeface="+mj-lt"/>
          <a:ea typeface="+mj-ea"/>
          <a:cs typeface="+mj-cs"/>
        </a:defRPr>
      </a:lvl1pPr>
      <a:lvl2pPr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2pPr>
      <a:lvl3pPr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3pPr>
      <a:lvl4pPr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4pPr>
      <a:lvl5pPr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5pPr>
      <a:lvl6pPr marL="457200"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6pPr>
      <a:lvl7pPr marL="914400"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7pPr>
      <a:lvl8pPr marL="1371600"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8pPr>
      <a:lvl9pPr marL="1828800" algn="ctr" rtl="0" fontAlgn="base" latinLnBrk="1">
        <a:spcBef>
          <a:spcPct val="0"/>
        </a:spcBef>
        <a:spcAft>
          <a:spcPct val="0"/>
        </a:spcAft>
        <a:defRPr sz="4400">
          <a:solidFill>
            <a:srgbClr val="000000"/>
          </a:solidFill>
          <a:latin typeface="Times New Roman" panose="02020603050405020304" pitchFamily="18" charset="0"/>
          <a:ea typeface="宋体" panose="02010600030101010101" pitchFamily="2" charset="-122"/>
        </a:defRPr>
      </a:lvl9pPr>
    </p:titleStyle>
    <p:bodyStyle>
      <a:lvl1pPr marL="342900" indent="-342900" algn="r" rtl="1" fontAlgn="base" latinLnBrk="1">
        <a:spcBef>
          <a:spcPct val="20000"/>
        </a:spcBef>
        <a:spcAft>
          <a:spcPct val="0"/>
        </a:spcAft>
        <a:buChar char="•"/>
        <a:defRPr sz="3200" kern="1200">
          <a:solidFill>
            <a:srgbClr val="000000"/>
          </a:solidFill>
          <a:latin typeface="+mn-lt"/>
          <a:ea typeface="+mn-ea"/>
          <a:cs typeface="+mn-cs"/>
        </a:defRPr>
      </a:lvl1pPr>
      <a:lvl2pPr marL="742950" indent="-285750" algn="r" rtl="1" fontAlgn="base" latinLnBrk="1">
        <a:spcBef>
          <a:spcPct val="20000"/>
        </a:spcBef>
        <a:spcAft>
          <a:spcPct val="0"/>
        </a:spcAft>
        <a:buChar char="–"/>
        <a:defRPr sz="2800" kern="1200">
          <a:solidFill>
            <a:srgbClr val="000000"/>
          </a:solidFill>
          <a:latin typeface="+mn-lt"/>
          <a:ea typeface="+mn-ea"/>
          <a:cs typeface="+mn-cs"/>
        </a:defRPr>
      </a:lvl2pPr>
      <a:lvl3pPr marL="1143000" indent="-228600" algn="r" rtl="1" fontAlgn="base" latinLnBrk="1">
        <a:spcBef>
          <a:spcPct val="20000"/>
        </a:spcBef>
        <a:spcAft>
          <a:spcPct val="0"/>
        </a:spcAft>
        <a:buChar char="•"/>
        <a:defRPr sz="2400" kern="1200">
          <a:solidFill>
            <a:srgbClr val="000000"/>
          </a:solidFill>
          <a:latin typeface="+mn-lt"/>
          <a:ea typeface="+mn-ea"/>
          <a:cs typeface="+mn-cs"/>
        </a:defRPr>
      </a:lvl3pPr>
      <a:lvl4pPr marL="1600200" indent="-228600" algn="r" rtl="1" fontAlgn="base" latinLnBrk="1">
        <a:spcBef>
          <a:spcPct val="20000"/>
        </a:spcBef>
        <a:spcAft>
          <a:spcPct val="0"/>
        </a:spcAft>
        <a:buChar char="–"/>
        <a:defRPr sz="2000" kern="1200">
          <a:solidFill>
            <a:srgbClr val="000000"/>
          </a:solidFill>
          <a:latin typeface="+mn-lt"/>
          <a:ea typeface="+mn-ea"/>
          <a:cs typeface="+mn-cs"/>
        </a:defRPr>
      </a:lvl4pPr>
      <a:lvl5pPr marL="2057400" indent="-228600" algn="r" rtl="1" fontAlgn="base" latinLnBrk="1">
        <a:spcBef>
          <a:spcPct val="20000"/>
        </a:spcBef>
        <a:spcAft>
          <a:spcPct val="0"/>
        </a:spcAft>
        <a:buChar char="»"/>
        <a:defRPr sz="2000" kern="1200">
          <a:solidFill>
            <a:srgbClr val="000000"/>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35502256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589" name="Rectangle 101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0E590AC3-E9A6-4771-9760-93C54FFBDCF4}" type="slidenum">
              <a:rPr lang="en-US" altLang="en-US" sz="1400"/>
              <a:pPr algn="r" eaLnBrk="1" hangingPunct="1"/>
              <a:t>10</a:t>
            </a:fld>
            <a:r>
              <a:rPr lang="en-US" altLang="en-US" sz="1400"/>
              <a:t>/56</a:t>
            </a:r>
            <a:endParaRPr lang="en-US" altLang="en-US"/>
          </a:p>
        </p:txBody>
      </p:sp>
      <p:sp>
        <p:nvSpPr>
          <p:cNvPr id="1049591" name="Rectangle 1015"/>
          <p:cNvSpPr>
            <a:spLocks noGrp="1" noChangeArrowheads="1"/>
          </p:cNvSpPr>
          <p:nvPr>
            <p:ph type="title"/>
          </p:nvPr>
        </p:nvSpPr>
        <p:spPr>
          <a:xfrm>
            <a:off x="1600200" y="914400"/>
            <a:ext cx="5943600" cy="1143000"/>
          </a:xfrm>
          <a:gradFill rotWithShape="0">
            <a:gsLst>
              <a:gs pos="0">
                <a:srgbClr val="006600"/>
              </a:gs>
              <a:gs pos="50000">
                <a:srgbClr val="FFFFCC"/>
              </a:gs>
              <a:gs pos="100000">
                <a:srgbClr val="006600"/>
              </a:gs>
            </a:gsLst>
            <a:lin ang="0" scaled="1"/>
          </a:gradFill>
          <a:ln/>
        </p:spPr>
        <p:txBody>
          <a:bodyPr/>
          <a:lstStyle/>
          <a:p>
            <a:pPr latinLnBrk="0"/>
            <a:r>
              <a:rPr lang="en-US" altLang="en-US" b="1">
                <a:latin typeface="Times New Roman" panose="02020603050405020304" pitchFamily="18" charset="0"/>
                <a:cs typeface="B Titr" panose="00000700000000000000" pitchFamily="2" charset="-78"/>
                <a:sym typeface="Times New Roman" panose="02020603050405020304" pitchFamily="18" charset="0"/>
              </a:rPr>
              <a:t>جريان وجه نقد</a:t>
            </a:r>
            <a:endParaRPr lang="en-US" altLang="en-US"/>
          </a:p>
        </p:txBody>
      </p:sp>
      <p:sp>
        <p:nvSpPr>
          <p:cNvPr id="1049593" name="Rectangle 1017"/>
          <p:cNvSpPr>
            <a:spLocks noChangeArrowheads="1"/>
          </p:cNvSpPr>
          <p:nvPr/>
        </p:nvSpPr>
        <p:spPr bwMode="auto">
          <a:xfrm>
            <a:off x="1524000" y="2695575"/>
            <a:ext cx="6172200" cy="2881313"/>
          </a:xfrm>
          <a:prstGeom prst="rect">
            <a:avLst/>
          </a:prstGeom>
          <a:gradFill rotWithShape="0">
            <a:gsLst>
              <a:gs pos="0">
                <a:srgbClr val="006600"/>
              </a:gs>
              <a:gs pos="50000">
                <a:srgbClr val="FFFFCC"/>
              </a:gs>
              <a:gs pos="100000">
                <a:srgbClr val="006600"/>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3600" b="1">
                <a:cs typeface="B Zar" panose="00000400000000000000" pitchFamily="2" charset="-78"/>
              </a:rPr>
              <a:t>عبارتست از افزايش يا کاهش در مبلغ وجه نقد ناشي از معاملات با اشخاص حقيقي يا حقوقي مستقل از شخصيت حقوقي واحد تجاري و ناشي از ساير رويدادها.</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iterate type="lt">
                                    <p:tmAbs val="75"/>
                                  </p:iterate>
                                  <p:childTnLst>
                                    <p:set>
                                      <p:cBhvr>
                                        <p:cTn id="6" dur="1" fill="hold">
                                          <p:stCondLst>
                                            <p:cond delay="74"/>
                                          </p:stCondLst>
                                        </p:cTn>
                                        <p:tgtEl>
                                          <p:spTgt spid="1049591"/>
                                        </p:tgtEl>
                                        <p:attrNameLst>
                                          <p:attrName>style.visibility</p:attrName>
                                        </p:attrNameLst>
                                      </p:cBhvr>
                                      <p:to>
                                        <p:strVal val="visible"/>
                                      </p:to>
                                    </p:set>
                                  </p:childTnLst>
                                </p:cTn>
                              </p:par>
                            </p:childTnLst>
                          </p:cTn>
                        </p:par>
                        <p:par>
                          <p:cTn id="7" fill="hold" nodeType="afterGroup">
                            <p:stCondLst>
                              <p:cond delay="825"/>
                            </p:stCondLst>
                            <p:childTnLst>
                              <p:par>
                                <p:cTn id="8" presetID="15" presetClass="entr" presetSubtype="0" fill="hold" nodeType="afterEffect">
                                  <p:stCondLst>
                                    <p:cond delay="0"/>
                                  </p:stCondLst>
                                  <p:childTnLst>
                                    <p:set>
                                      <p:cBhvr>
                                        <p:cTn id="9" dur="1" fill="hold">
                                          <p:stCondLst>
                                            <p:cond delay="0"/>
                                          </p:stCondLst>
                                        </p:cTn>
                                        <p:tgtEl>
                                          <p:spTgt spid="1049593"/>
                                        </p:tgtEl>
                                        <p:attrNameLst>
                                          <p:attrName>style.visibility</p:attrName>
                                        </p:attrNameLst>
                                      </p:cBhvr>
                                      <p:to>
                                        <p:strVal val="visible"/>
                                      </p:to>
                                    </p:set>
                                    <p:anim calcmode="lin" valueType="num">
                                      <p:cBhvr>
                                        <p:cTn id="10" dur="1000" fill="hold"/>
                                        <p:tgtEl>
                                          <p:spTgt spid="1049593"/>
                                        </p:tgtEl>
                                        <p:attrNameLst>
                                          <p:attrName>ppt_w</p:attrName>
                                        </p:attrNameLst>
                                      </p:cBhvr>
                                      <p:tavLst>
                                        <p:tav tm="100000">
                                          <p:val>
                                            <p:fltVal val="0"/>
                                          </p:val>
                                        </p:tav>
                                        <p:tav>
                                          <p:val>
                                            <p:strVal val="#ppt_w"/>
                                          </p:val>
                                        </p:tav>
                                      </p:tavLst>
                                    </p:anim>
                                    <p:anim calcmode="lin" valueType="num">
                                      <p:cBhvr>
                                        <p:cTn id="11" dur="1000" fill="hold"/>
                                        <p:tgtEl>
                                          <p:spTgt spid="1049593"/>
                                        </p:tgtEl>
                                        <p:attrNameLst>
                                          <p:attrName>ppt_h</p:attrName>
                                        </p:attrNameLst>
                                      </p:cBhvr>
                                      <p:tavLst>
                                        <p:tav tm="100000">
                                          <p:val>
                                            <p:fltVal val="0"/>
                                          </p:val>
                                        </p:tav>
                                        <p:tav>
                                          <p:val>
                                            <p:strVal val="#ppt_h"/>
                                          </p:val>
                                        </p:tav>
                                      </p:tavLst>
                                    </p:anim>
                                    <p:anim calcmode="lin" valueType="num">
                                      <p:cBhvr>
                                        <p:cTn id="12" dur="1000" fill="hold"/>
                                        <p:tgtEl>
                                          <p:spTgt spid="1049593"/>
                                        </p:tgtEl>
                                        <p:attrNameLst>
                                          <p:attrName>ppt_x</p:attrName>
                                        </p:attrNameLst>
                                      </p:cBhvr>
                                      <p:tavLst>
                                        <p:tav tm="0" fmla="#ppt_x+(cos(-2*pi*(1-$))*-#ppt_x-sin(-2*pi*(1-$))*(1-#ppt_y))*(1-$)">
                                          <p:val>
                                            <p:fltVal val="0"/>
                                          </p:val>
                                        </p:tav>
                                        <p:tav tm="100000">
                                          <p:val>
                                            <p:fltVal val="1"/>
                                          </p:val>
                                        </p:tav>
                                      </p:tavLst>
                                    </p:anim>
                                    <p:anim calcmode="lin" valueType="num">
                                      <p:cBhvr>
                                        <p:cTn id="13" dur="1000" fill="hold"/>
                                        <p:tgtEl>
                                          <p:spTgt spid="104959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595" name="Rectangle 101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971CAEAB-E1C8-43FC-BFF6-EB60AA5C81F0}" type="slidenum">
              <a:rPr lang="en-US" altLang="en-US" sz="1400"/>
              <a:pPr algn="r" eaLnBrk="1" hangingPunct="1"/>
              <a:t>11</a:t>
            </a:fld>
            <a:r>
              <a:rPr lang="en-US" altLang="en-US" sz="1400"/>
              <a:t>/56</a:t>
            </a:r>
            <a:endParaRPr lang="en-US" altLang="en-US"/>
          </a:p>
        </p:txBody>
      </p:sp>
      <p:sp>
        <p:nvSpPr>
          <p:cNvPr id="1049597" name="Rectangle 1021"/>
          <p:cNvSpPr>
            <a:spLocks noChangeArrowheads="1"/>
          </p:cNvSpPr>
          <p:nvPr/>
        </p:nvSpPr>
        <p:spPr bwMode="auto">
          <a:xfrm>
            <a:off x="990600" y="2438400"/>
            <a:ext cx="7162800" cy="3508375"/>
          </a:xfrm>
          <a:prstGeom prst="rect">
            <a:avLst/>
          </a:prstGeom>
          <a:gradFill rotWithShape="0">
            <a:gsLst>
              <a:gs pos="0">
                <a:srgbClr val="006600"/>
              </a:gs>
              <a:gs pos="100000">
                <a:srgbClr val="FFFFCC"/>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10000"/>
              </a:lnSpc>
              <a:spcBef>
                <a:spcPct val="50000"/>
              </a:spcBef>
            </a:pPr>
            <a:r>
              <a:rPr lang="en-US" altLang="en-US" sz="4000" b="1">
                <a:cs typeface="B Zar" panose="00000400000000000000" pitchFamily="2" charset="-78"/>
              </a:rPr>
              <a:t>تعريف مذکور دربرگيرنده اقلامي از سرمايه گذاريها و استقراض کوتاه مدت که معمولا در صورت جريان وجوه نقد ساير کشورها تحت عنوان معادل وجه نقد از آنها ياد مي شود، نيست.</a:t>
            </a:r>
            <a:endParaRPr lang="en-US" altLang="en-US"/>
          </a:p>
        </p:txBody>
      </p:sp>
      <p:sp>
        <p:nvSpPr>
          <p:cNvPr id="1049599" name="Rectangle 1023"/>
          <p:cNvSpPr>
            <a:spLocks noChangeArrowheads="1"/>
          </p:cNvSpPr>
          <p:nvPr/>
        </p:nvSpPr>
        <p:spPr bwMode="auto">
          <a:xfrm>
            <a:off x="1295400" y="1219200"/>
            <a:ext cx="6523038" cy="1204913"/>
          </a:xfrm>
          <a:prstGeom prst="rect">
            <a:avLst/>
          </a:prstGeom>
          <a:gradFill rotWithShape="0">
            <a:gsLst>
              <a:gs pos="0">
                <a:srgbClr val="006600"/>
              </a:gs>
              <a:gs pos="50000">
                <a:srgbClr val="FFFFCC"/>
              </a:gs>
              <a:gs pos="100000">
                <a:srgbClr val="0066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l" eaLnBrk="1" hangingPunct="1"/>
            <a:r>
              <a:rPr lang="en-US" altLang="en-US" sz="3600" b="1">
                <a:cs typeface="B Titr" panose="00000700000000000000" pitchFamily="2" charset="-78"/>
              </a:rPr>
              <a:t>نکات قابل توجه در مورد تعريف وجه نقد</a:t>
            </a:r>
            <a:endParaRPr lang="en-US" altLang="en-US"/>
          </a:p>
        </p:txBody>
      </p:sp>
      <p:sp>
        <p:nvSpPr>
          <p:cNvPr id="1049601" name="Freeform 1"/>
          <p:cNvSpPr>
            <a:spLocks noChangeArrowheads="1"/>
          </p:cNvSpPr>
          <p:nvPr/>
        </p:nvSpPr>
        <p:spPr bwMode="auto">
          <a:xfrm>
            <a:off x="838200" y="914400"/>
            <a:ext cx="7391400" cy="1219200"/>
          </a:xfrm>
          <a:custGeom>
            <a:avLst/>
            <a:gdLst>
              <a:gd name="T0" fmla="*/ 0 w 130950"/>
              <a:gd name="T1" fmla="*/ 0 h 21600"/>
              <a:gd name="T2" fmla="*/ 0 w 130950"/>
              <a:gd name="T3" fmla="*/ 21600 h 21600"/>
              <a:gd name="T4" fmla="*/ 130950 w 130950"/>
              <a:gd name="T5" fmla="*/ 21600 h 21600"/>
              <a:gd name="T6" fmla="*/ 130950 w 130950"/>
              <a:gd name="T7" fmla="*/ 0 h 21600"/>
              <a:gd name="T8" fmla="*/ 2700 w 130950"/>
              <a:gd name="T9" fmla="*/ 2700 h 21600"/>
              <a:gd name="T10" fmla="*/ 2700 w 130950"/>
              <a:gd name="T11" fmla="*/ 18900 h 21600"/>
              <a:gd name="T12" fmla="*/ 128250 w 130950"/>
              <a:gd name="T13" fmla="*/ 18900 h 21600"/>
              <a:gd name="T14" fmla="*/ 128250 w 130950"/>
              <a:gd name="T15" fmla="*/ 270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950" h="21600">
                <a:moveTo>
                  <a:pt x="0" y="0"/>
                </a:moveTo>
                <a:lnTo>
                  <a:pt x="0" y="21600"/>
                </a:lnTo>
                <a:lnTo>
                  <a:pt x="130950" y="21600"/>
                </a:lnTo>
                <a:lnTo>
                  <a:pt x="130950" y="0"/>
                </a:lnTo>
                <a:close/>
                <a:moveTo>
                  <a:pt x="2700" y="2700"/>
                </a:moveTo>
                <a:lnTo>
                  <a:pt x="2700" y="18900"/>
                </a:lnTo>
                <a:lnTo>
                  <a:pt x="128250" y="18900"/>
                </a:lnTo>
                <a:lnTo>
                  <a:pt x="128250" y="2700"/>
                </a:lnTo>
              </a:path>
            </a:pathLst>
          </a:custGeom>
          <a:solidFill>
            <a:srgbClr val="D8ECB3"/>
          </a:solidFill>
          <a:ln>
            <a:noFill/>
          </a:ln>
          <a:scene3d>
            <a:camera prst="legacyPerspectiveFront"/>
            <a:lightRig rig="legacyFlat2" dir="t"/>
          </a:scene3d>
          <a:sp3d extrusionH="887400" prstMaterial="legacyMatte">
            <a:bevelT w="13500" h="13500" prst="angle"/>
            <a:bevelB w="13500" h="13500" prst="angle"/>
            <a:extrusionClr>
              <a:srgbClr val="D8ECB3"/>
            </a:extrusionClr>
            <a:contourClr>
              <a:srgbClr val="D8ECB3"/>
            </a:contourClr>
          </a:sp3d>
          <a:extLst>
            <a:ext uri="{91240B29-F687-4F45-9708-019B960494DF}">
              <a14:hiddenLine xmlns:a14="http://schemas.microsoft.com/office/drawing/2010/main" w="9525">
                <a:noFill/>
                <a:round/>
                <a:headEnd/>
                <a:tailEnd/>
              </a14:hiddenLine>
            </a:ext>
          </a:extLst>
        </p:spPr>
        <p:txBody>
          <a:bodyPr>
            <a:flatTx/>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49599"/>
                                        </p:tgtEl>
                                        <p:attrNameLst>
                                          <p:attrName>style.visibility</p:attrName>
                                        </p:attrNameLst>
                                      </p:cBhvr>
                                      <p:to>
                                        <p:strVal val="visible"/>
                                      </p:to>
                                    </p:set>
                                    <p:animEffect transition="in" filter="box(in)">
                                      <p:cBhvr>
                                        <p:cTn id="7" dur="500"/>
                                        <p:tgtEl>
                                          <p:spTgt spid="1049599"/>
                                        </p:tgtEl>
                                      </p:cBhvr>
                                    </p:animEffect>
                                  </p:childTnLst>
                                </p:cTn>
                              </p:par>
                            </p:childTnLst>
                          </p:cTn>
                        </p:par>
                        <p:par>
                          <p:cTn id="8" fill="hold" nodeType="afterGroup">
                            <p:stCondLst>
                              <p:cond delay="500"/>
                            </p:stCondLst>
                            <p:childTnLst>
                              <p:par>
                                <p:cTn id="9" presetID="17" presetClass="entr" presetSubtype="10" fill="hold" nodeType="afterEffect">
                                  <p:stCondLst>
                                    <p:cond delay="0"/>
                                  </p:stCondLst>
                                  <p:childTnLst>
                                    <p:set>
                                      <p:cBhvr>
                                        <p:cTn id="10" dur="1" fill="hold">
                                          <p:stCondLst>
                                            <p:cond delay="0"/>
                                          </p:stCondLst>
                                        </p:cTn>
                                        <p:tgtEl>
                                          <p:spTgt spid="1049601"/>
                                        </p:tgtEl>
                                        <p:attrNameLst>
                                          <p:attrName>style.visibility</p:attrName>
                                        </p:attrNameLst>
                                      </p:cBhvr>
                                      <p:to>
                                        <p:strVal val="visible"/>
                                      </p:to>
                                    </p:set>
                                    <p:anim calcmode="lin" valueType="num">
                                      <p:cBhvr>
                                        <p:cTn id="11" dur="500" fill="hold"/>
                                        <p:tgtEl>
                                          <p:spTgt spid="1049601"/>
                                        </p:tgtEl>
                                        <p:attrNameLst>
                                          <p:attrName>ppt_w</p:attrName>
                                        </p:attrNameLst>
                                      </p:cBhvr>
                                      <p:tavLst>
                                        <p:tav tm="100000">
                                          <p:val>
                                            <p:fltVal val="0"/>
                                          </p:val>
                                        </p:tav>
                                        <p:tav>
                                          <p:val>
                                            <p:strVal val="#ppt_w"/>
                                          </p:val>
                                        </p:tav>
                                      </p:tavLst>
                                    </p:anim>
                                    <p:anim calcmode="lin" valueType="num">
                                      <p:cBhvr>
                                        <p:cTn id="12" dur="500" fill="hold"/>
                                        <p:tgtEl>
                                          <p:spTgt spid="1049601"/>
                                        </p:tgtEl>
                                        <p:attrNameLst>
                                          <p:attrName>ppt_h</p:attrName>
                                        </p:attrNameLst>
                                      </p:cBhvr>
                                      <p:tavLst>
                                        <p:tav tm="100000">
                                          <p:val>
                                            <p:strVal val="#ppt_h"/>
                                          </p:val>
                                        </p:tav>
                                        <p:tav>
                                          <p:val>
                                            <p:strVal val="#ppt_h"/>
                                          </p:val>
                                        </p:tav>
                                      </p:tavLst>
                                    </p:anim>
                                  </p:child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1049597"/>
                                        </p:tgtEl>
                                        <p:attrNameLst>
                                          <p:attrName>style.visibility</p:attrName>
                                        </p:attrNameLst>
                                      </p:cBhvr>
                                      <p:to>
                                        <p:strVal val="visible"/>
                                      </p:to>
                                    </p:set>
                                    <p:animEffect transition="in" filter="dissolve">
                                      <p:cBhvr>
                                        <p:cTn id="16" dur="500"/>
                                        <p:tgtEl>
                                          <p:spTgt spid="1049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603" name="Rectangle 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0967B245-B1EE-46AA-AD0D-A97183C794A1}" type="slidenum">
              <a:rPr lang="en-US" altLang="en-US" sz="1400"/>
              <a:pPr algn="r" eaLnBrk="1" hangingPunct="1"/>
              <a:t>12</a:t>
            </a:fld>
            <a:r>
              <a:rPr lang="en-US" altLang="en-US" sz="1400"/>
              <a:t>/56</a:t>
            </a:r>
            <a:endParaRPr lang="en-US" altLang="en-US"/>
          </a:p>
        </p:txBody>
      </p:sp>
      <p:sp>
        <p:nvSpPr>
          <p:cNvPr id="1049605" name="Rectangle 5"/>
          <p:cNvSpPr>
            <a:spLocks noGrp="1" noChangeArrowheads="1"/>
          </p:cNvSpPr>
          <p:nvPr>
            <p:ph type="title"/>
          </p:nvPr>
        </p:nvSpPr>
        <p:spPr>
          <a:xfrm>
            <a:off x="762000" y="457200"/>
            <a:ext cx="7391400" cy="1143000"/>
          </a:xfrm>
          <a:gradFill rotWithShape="0">
            <a:gsLst>
              <a:gs pos="0">
                <a:srgbClr val="006600"/>
              </a:gs>
              <a:gs pos="50000">
                <a:srgbClr val="FFFFCC"/>
              </a:gs>
              <a:gs pos="100000">
                <a:srgbClr val="006600"/>
              </a:gs>
            </a:gsLst>
            <a:lin ang="2700000" scaled="1"/>
          </a:gradFill>
          <a:ln/>
        </p:spPr>
        <p:txBody>
          <a:bodyPr/>
          <a:lstStyle/>
          <a:p>
            <a:pPr latinLnBrk="0"/>
            <a:r>
              <a:rPr lang="en-US" altLang="en-US" sz="3000" b="1">
                <a:latin typeface="Times New Roman" panose="02020603050405020304" pitchFamily="18" charset="0"/>
                <a:cs typeface="B Titr" panose="00000700000000000000" pitchFamily="2" charset="-78"/>
                <a:sym typeface="Times New Roman" panose="02020603050405020304" pitchFamily="18" charset="0"/>
              </a:rPr>
              <a:t>دلايل عدم شمول معادل وجه نقد در تعريف وجه نقد</a:t>
            </a:r>
            <a:endParaRPr lang="en-US" altLang="en-US"/>
          </a:p>
        </p:txBody>
      </p:sp>
      <p:sp>
        <p:nvSpPr>
          <p:cNvPr id="1049607" name="Rectangle 7"/>
          <p:cNvSpPr>
            <a:spLocks noChangeArrowheads="1"/>
          </p:cNvSpPr>
          <p:nvPr/>
        </p:nvSpPr>
        <p:spPr bwMode="auto">
          <a:xfrm>
            <a:off x="762000" y="1752600"/>
            <a:ext cx="7391400" cy="5089525"/>
          </a:xfrm>
          <a:prstGeom prst="rect">
            <a:avLst/>
          </a:prstGeom>
          <a:gradFill rotWithShape="0">
            <a:gsLst>
              <a:gs pos="0">
                <a:srgbClr val="006600"/>
              </a:gs>
              <a:gs pos="100000">
                <a:srgbClr val="FFFFCC"/>
              </a:gs>
            </a:gsLst>
            <a:path path="rect">
              <a:fillToRect l="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10000"/>
              </a:lnSpc>
              <a:spcBef>
                <a:spcPct val="50000"/>
              </a:spcBef>
              <a:buFont typeface="Wingdings" panose="05000000000000000000" pitchFamily="2" charset="2"/>
              <a:buChar char="ü"/>
            </a:pPr>
            <a:r>
              <a:rPr lang="en-US" altLang="en-US" b="1">
                <a:cs typeface="B Zar" panose="00000400000000000000" pitchFamily="2" charset="-78"/>
              </a:rPr>
              <a:t>تفکيک اقلام معادل وجه نقد از ساير سرمايه گذاريهاي کوتاه مدت يا استقراضهاي کوتاه مدت بر اساس يک </a:t>
            </a:r>
            <a:r>
              <a:rPr lang="en-US" altLang="en-US" b="1" u="sng">
                <a:cs typeface="B Zar" panose="00000400000000000000" pitchFamily="2" charset="-78"/>
              </a:rPr>
              <a:t>مرزبندي اختياري</a:t>
            </a:r>
            <a:r>
              <a:rPr lang="en-US" altLang="en-US" b="1">
                <a:cs typeface="B Zar" panose="00000400000000000000" pitchFamily="2" charset="-78"/>
              </a:rPr>
              <a:t> صورت مي گيرد.</a:t>
            </a:r>
            <a:endParaRPr lang="en-US" altLang="en-US"/>
          </a:p>
          <a:p>
            <a:pPr algn="just" rtl="1" eaLnBrk="1" hangingPunct="1">
              <a:lnSpc>
                <a:spcPct val="110000"/>
              </a:lnSpc>
              <a:spcBef>
                <a:spcPct val="50000"/>
              </a:spcBef>
              <a:buFont typeface="Wingdings" panose="05000000000000000000" pitchFamily="2" charset="2"/>
              <a:buChar char="ü"/>
            </a:pPr>
            <a:r>
              <a:rPr lang="en-US" altLang="en-US" b="1">
                <a:cs typeface="B Zar" panose="00000400000000000000" pitchFamily="2" charset="-78"/>
              </a:rPr>
              <a:t>تعريف وجه نقد بدون شمول اقلام معادل وجه نقد، </a:t>
            </a:r>
            <a:r>
              <a:rPr lang="en-US" altLang="en-US" b="1" u="sng">
                <a:cs typeface="B Zar" panose="00000400000000000000" pitchFamily="2" charset="-78"/>
              </a:rPr>
              <a:t>تطابق بيشتري با تفکر حاکم</a:t>
            </a:r>
            <a:r>
              <a:rPr lang="en-US" altLang="en-US" b="1">
                <a:cs typeface="B Zar" panose="00000400000000000000" pitchFamily="2" charset="-78"/>
              </a:rPr>
              <a:t> بر مديريت فعاليتهاي اقتصادي و فرهنگ رايج تجاري کشور دارد.</a:t>
            </a:r>
            <a:endParaRPr lang="en-US" altLang="en-US"/>
          </a:p>
          <a:p>
            <a:pPr algn="just" rtl="1" eaLnBrk="1" hangingPunct="1">
              <a:lnSpc>
                <a:spcPct val="110000"/>
              </a:lnSpc>
              <a:spcBef>
                <a:spcPct val="50000"/>
              </a:spcBef>
              <a:buFont typeface="Wingdings" panose="05000000000000000000" pitchFamily="2" charset="2"/>
              <a:buChar char="ü"/>
            </a:pPr>
            <a:r>
              <a:rPr lang="en-US" altLang="en-US" b="1">
                <a:cs typeface="B Zar" panose="00000400000000000000" pitchFamily="2" charset="-78"/>
              </a:rPr>
              <a:t>انعکاس اقلام معادل وجه نقد در سرفصلهاي سرمايه گذاريها يا تأمين مالي، </a:t>
            </a:r>
            <a:r>
              <a:rPr lang="en-US" altLang="en-US" b="1" u="sng">
                <a:cs typeface="B Zar" panose="00000400000000000000" pitchFamily="2" charset="-78"/>
              </a:rPr>
              <a:t>هماهنگي بيشتري</a:t>
            </a:r>
            <a:r>
              <a:rPr lang="en-US" altLang="en-US" b="1">
                <a:cs typeface="B Zar" panose="00000400000000000000" pitchFamily="2" charset="-78"/>
              </a:rPr>
              <a:t> بين اين صورت و طبقه بندي اقلام مربوط در ترازنامه فراهم مي آورد.</a:t>
            </a:r>
            <a:endParaRPr lang="en-US" altLang="en-US"/>
          </a:p>
          <a:p>
            <a:pPr algn="just" rtl="1" eaLnBrk="1" hangingPunct="1">
              <a:lnSpc>
                <a:spcPct val="110000"/>
              </a:lnSpc>
              <a:spcBef>
                <a:spcPct val="50000"/>
              </a:spcBef>
              <a:buFont typeface="Wingdings" panose="05000000000000000000" pitchFamily="2" charset="2"/>
              <a:buChar char="ü"/>
            </a:pPr>
            <a:r>
              <a:rPr lang="en-US" altLang="en-US" b="1" u="sng">
                <a:cs typeface="B Zar" panose="00000400000000000000" pitchFamily="2" charset="-78"/>
              </a:rPr>
              <a:t>قابليت مقايسه</a:t>
            </a:r>
            <a:r>
              <a:rPr lang="en-US" altLang="en-US" b="1">
                <a:cs typeface="B Zar" panose="00000400000000000000" pitchFamily="2" charset="-78"/>
              </a:rPr>
              <a:t> جريانهاي نقدي واحدهاي تجاري مختلف افزايش مي يابد.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49605"/>
                                        </p:tgtEl>
                                        <p:attrNameLst>
                                          <p:attrName>style.visibility</p:attrName>
                                        </p:attrNameLst>
                                      </p:cBhvr>
                                      <p:to>
                                        <p:strVal val="visible"/>
                                      </p:to>
                                    </p:set>
                                    <p:anim calcmode="lin" valueType="num">
                                      <p:cBhvr>
                                        <p:cTn id="7" dur="1000" fill="hold"/>
                                        <p:tgtEl>
                                          <p:spTgt spid="1049605"/>
                                        </p:tgtEl>
                                        <p:attrNameLst>
                                          <p:attrName>ppt_w</p:attrName>
                                        </p:attrNameLst>
                                      </p:cBhvr>
                                      <p:tavLst>
                                        <p:tav tm="100000">
                                          <p:val>
                                            <p:fltVal val="0"/>
                                          </p:val>
                                        </p:tav>
                                        <p:tav>
                                          <p:val>
                                            <p:strVal val="#ppt_w"/>
                                          </p:val>
                                        </p:tav>
                                      </p:tavLst>
                                    </p:anim>
                                    <p:anim calcmode="lin" valueType="num">
                                      <p:cBhvr>
                                        <p:cTn id="8" dur="1000" fill="hold"/>
                                        <p:tgtEl>
                                          <p:spTgt spid="1049605"/>
                                        </p:tgtEl>
                                        <p:attrNameLst>
                                          <p:attrName>ppt_h</p:attrName>
                                        </p:attrNameLst>
                                      </p:cBhvr>
                                      <p:tavLst>
                                        <p:tav tm="100000">
                                          <p:val>
                                            <p:fltVal val="0"/>
                                          </p:val>
                                        </p:tav>
                                        <p:tav>
                                          <p:val>
                                            <p:strVal val="#ppt_h"/>
                                          </p:val>
                                        </p:tav>
                                      </p:tavLst>
                                    </p:anim>
                                    <p:anim calcmode="lin" valueType="num">
                                      <p:cBhvr>
                                        <p:cTn id="9" dur="1000" fill="hold"/>
                                        <p:tgtEl>
                                          <p:spTgt spid="104960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9605"/>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4" presetClass="entr" presetSubtype="0" fill="hold" nodeType="afterEffect">
                                  <p:stCondLst>
                                    <p:cond delay="0"/>
                                  </p:stCondLst>
                                  <p:childTnLst>
                                    <p:set>
                                      <p:cBhvr>
                                        <p:cTn id="13" dur="1" fill="hold">
                                          <p:stCondLst>
                                            <p:cond delay="499"/>
                                          </p:stCondLst>
                                        </p:cTn>
                                        <p:tgtEl>
                                          <p:spTgt spid="1049607"/>
                                        </p:tgtEl>
                                        <p:attrNameLst>
                                          <p:attrName>style.visibility</p:attrName>
                                        </p:attrNameLst>
                                      </p:cBhvr>
                                      <p:to>
                                        <p:strVal val="visible"/>
                                      </p:to>
                                    </p:set>
                                    <p:anim calcmode="lin" valueType="num">
                                      <p:cBhvr>
                                        <p:cTn id="14" dur="1" fill="hold"/>
                                        <p:tgtEl>
                                          <p:spTgt spid="1049607"/>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609" name="Rectangle 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FCA133B0-F21A-455A-B0D6-441FA0A1E448}" type="slidenum">
              <a:rPr lang="en-US" altLang="en-US" sz="1400"/>
              <a:pPr algn="r" eaLnBrk="1" hangingPunct="1"/>
              <a:t>13</a:t>
            </a:fld>
            <a:r>
              <a:rPr lang="en-US" altLang="en-US" sz="1400"/>
              <a:t>/56</a:t>
            </a:r>
            <a:endParaRPr lang="en-US" altLang="en-US"/>
          </a:p>
        </p:txBody>
      </p:sp>
      <p:sp>
        <p:nvSpPr>
          <p:cNvPr id="1049611" name="Rectangle 11"/>
          <p:cNvSpPr>
            <a:spLocks noGrp="1" noChangeArrowheads="1"/>
          </p:cNvSpPr>
          <p:nvPr>
            <p:ph type="title"/>
          </p:nvPr>
        </p:nvSpPr>
        <p:spPr>
          <a:xfrm>
            <a:off x="533400" y="0"/>
            <a:ext cx="7772400" cy="1143000"/>
          </a:xfrm>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طبقه بندي جريانهاي نقدي</a:t>
            </a:r>
            <a:endParaRPr lang="en-US" altLang="en-US"/>
          </a:p>
        </p:txBody>
      </p:sp>
      <p:sp>
        <p:nvSpPr>
          <p:cNvPr id="1049613" name="Rectangle 13"/>
          <p:cNvSpPr>
            <a:spLocks noChangeArrowheads="1"/>
          </p:cNvSpPr>
          <p:nvPr/>
        </p:nvSpPr>
        <p:spPr bwMode="auto">
          <a:xfrm>
            <a:off x="381000" y="1219200"/>
            <a:ext cx="84582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10000"/>
              </a:lnSpc>
              <a:spcBef>
                <a:spcPct val="50000"/>
              </a:spcBef>
            </a:pPr>
            <a:r>
              <a:rPr lang="en-US" altLang="en-US" sz="2600" b="1">
                <a:cs typeface="B Zar" panose="00000400000000000000" pitchFamily="2" charset="-78"/>
              </a:rPr>
              <a:t>صورت جريان وجوه نقد بايد منعکس کننده جريانهاي نقدي طي دوره تحت 5 سرفصل اصلي به ترتيب زير باشد:</a:t>
            </a:r>
            <a:endParaRPr lang="en-US" altLang="en-US"/>
          </a:p>
          <a:p>
            <a:pPr lvl="1" algn="just" rtl="1" eaLnBrk="1" hangingPunct="1">
              <a:lnSpc>
                <a:spcPct val="80000"/>
              </a:lnSpc>
              <a:spcBef>
                <a:spcPct val="50000"/>
              </a:spcBef>
              <a:buSzPct val="130000"/>
              <a:buFont typeface="Wingdings" panose="05000000000000000000" pitchFamily="2" charset="2"/>
              <a:buChar char="§"/>
            </a:pPr>
            <a:r>
              <a:rPr lang="en-US" altLang="en-US" sz="2600" b="1">
                <a:cs typeface="B Zar" panose="00000400000000000000" pitchFamily="2" charset="-78"/>
              </a:rPr>
              <a:t> فعاليتهاي عملياتي</a:t>
            </a:r>
            <a:endParaRPr lang="en-US" altLang="en-US"/>
          </a:p>
          <a:p>
            <a:pPr lvl="1" algn="just" rtl="1" eaLnBrk="1" hangingPunct="1">
              <a:lnSpc>
                <a:spcPct val="80000"/>
              </a:lnSpc>
              <a:spcBef>
                <a:spcPct val="50000"/>
              </a:spcBef>
              <a:buSzPct val="130000"/>
              <a:buFont typeface="Wingdings" panose="05000000000000000000" pitchFamily="2" charset="2"/>
              <a:buChar char="§"/>
            </a:pPr>
            <a:r>
              <a:rPr lang="en-US" altLang="en-US" sz="2600" b="1">
                <a:cs typeface="B Zar" panose="00000400000000000000" pitchFamily="2" charset="-78"/>
              </a:rPr>
              <a:t> بازده سرمايه گذاريها و سود پرداختي بابت تأمين مالي</a:t>
            </a:r>
            <a:endParaRPr lang="en-US" altLang="en-US"/>
          </a:p>
          <a:p>
            <a:pPr lvl="1" algn="just" rtl="1" eaLnBrk="1" hangingPunct="1">
              <a:lnSpc>
                <a:spcPct val="80000"/>
              </a:lnSpc>
              <a:spcBef>
                <a:spcPct val="50000"/>
              </a:spcBef>
              <a:buSzPct val="130000"/>
              <a:buFont typeface="Wingdings" panose="05000000000000000000" pitchFamily="2" charset="2"/>
              <a:buChar char="§"/>
            </a:pPr>
            <a:r>
              <a:rPr lang="en-US" altLang="en-US" sz="2600" b="1">
                <a:cs typeface="B Zar" panose="00000400000000000000" pitchFamily="2" charset="-78"/>
              </a:rPr>
              <a:t> ماليات بر درآمد</a:t>
            </a:r>
            <a:endParaRPr lang="en-US" altLang="en-US"/>
          </a:p>
          <a:p>
            <a:pPr lvl="1" algn="just" rtl="1" eaLnBrk="1" hangingPunct="1">
              <a:lnSpc>
                <a:spcPct val="80000"/>
              </a:lnSpc>
              <a:spcBef>
                <a:spcPct val="50000"/>
              </a:spcBef>
              <a:buSzPct val="130000"/>
              <a:buFont typeface="Wingdings" panose="05000000000000000000" pitchFamily="2" charset="2"/>
              <a:buChar char="§"/>
            </a:pPr>
            <a:r>
              <a:rPr lang="en-US" altLang="en-US" sz="2600" b="1">
                <a:cs typeface="B Zar" panose="00000400000000000000" pitchFamily="2" charset="-78"/>
              </a:rPr>
              <a:t> فعاليتهاي سرمايه گذاري </a:t>
            </a:r>
            <a:endParaRPr lang="en-US" altLang="en-US"/>
          </a:p>
          <a:p>
            <a:pPr lvl="1" algn="just" rtl="1" eaLnBrk="1" hangingPunct="1">
              <a:lnSpc>
                <a:spcPct val="80000"/>
              </a:lnSpc>
              <a:spcBef>
                <a:spcPct val="50000"/>
              </a:spcBef>
              <a:buSzPct val="130000"/>
              <a:buFont typeface="Wingdings" panose="05000000000000000000" pitchFamily="2" charset="2"/>
              <a:buChar char="§"/>
            </a:pPr>
            <a:r>
              <a:rPr lang="en-US" altLang="en-US" sz="2600" b="1">
                <a:cs typeface="B Zar" panose="00000400000000000000" pitchFamily="2" charset="-78"/>
              </a:rPr>
              <a:t> فعاليتهاي تأمين مالي</a:t>
            </a:r>
            <a:endParaRPr lang="en-US" altLang="en-US"/>
          </a:p>
          <a:p>
            <a:pPr algn="just" rtl="1" eaLnBrk="1" hangingPunct="1">
              <a:lnSpc>
                <a:spcPct val="110000"/>
              </a:lnSpc>
              <a:spcBef>
                <a:spcPct val="50000"/>
              </a:spcBef>
              <a:buFont typeface="Wingdings" panose="05000000000000000000" pitchFamily="2" charset="2"/>
              <a:buChar char="ü"/>
            </a:pPr>
            <a:r>
              <a:rPr lang="en-US" altLang="en-US" sz="2600" b="1">
                <a:cs typeface="B Zar" panose="00000400000000000000" pitchFamily="2" charset="-78"/>
              </a:rPr>
              <a:t>صورت جريان وجوه نقد همچنين بايد شامل صورت تطبيق مانده اول دوره و پايان دوره وجه نقد باشد و هرگونه تفاوتهاي ارزي ناشي از مانده هاي وجه نقد ارزي که به سودوزيان منظور شده است، را نشان دهد.</a:t>
            </a:r>
            <a:endParaRPr lang="en-US" altLang="en-US"/>
          </a:p>
          <a:p>
            <a:pPr algn="just" rtl="1" eaLnBrk="1" hangingPunct="1">
              <a:spcBef>
                <a:spcPct val="50000"/>
              </a:spcBef>
              <a:buFontTx/>
              <a:buChar char="•"/>
            </a:pPr>
            <a:endParaRPr lang="en-US" altLang="en-US" sz="2600" b="1">
              <a:cs typeface="B Zar" panose="00000400000000000000" pitchFamily="2" charset="-78"/>
            </a:endParaRPr>
          </a:p>
        </p:txBody>
      </p:sp>
      <p:sp>
        <p:nvSpPr>
          <p:cNvPr id="1049615" name="Freeform 15"/>
          <p:cNvSpPr>
            <a:spLocks noChangeArrowheads="1"/>
          </p:cNvSpPr>
          <p:nvPr/>
        </p:nvSpPr>
        <p:spPr bwMode="auto">
          <a:xfrm>
            <a:off x="1211263" y="9525"/>
            <a:ext cx="1447800" cy="290513"/>
          </a:xfrm>
          <a:custGeom>
            <a:avLst/>
            <a:gdLst>
              <a:gd name="T0" fmla="*/ 34 w 912"/>
              <a:gd name="T1" fmla="*/ 38 h 732"/>
              <a:gd name="T2" fmla="*/ 325 w 912"/>
              <a:gd name="T3" fmla="*/ 0 h 732"/>
              <a:gd name="T4" fmla="*/ 571 w 912"/>
              <a:gd name="T5" fmla="*/ 49 h 732"/>
              <a:gd name="T6" fmla="*/ 851 w 912"/>
              <a:gd name="T7" fmla="*/ 25 h 732"/>
              <a:gd name="T8" fmla="*/ 912 w 912"/>
              <a:gd name="T9" fmla="*/ 169 h 732"/>
              <a:gd name="T10" fmla="*/ 886 w 912"/>
              <a:gd name="T11" fmla="*/ 307 h 732"/>
              <a:gd name="T12" fmla="*/ 737 w 912"/>
              <a:gd name="T13" fmla="*/ 538 h 732"/>
              <a:gd name="T14" fmla="*/ 526 w 912"/>
              <a:gd name="T15" fmla="*/ 506 h 732"/>
              <a:gd name="T16" fmla="*/ 571 w 912"/>
              <a:gd name="T17" fmla="*/ 732 h 732"/>
              <a:gd name="T18" fmla="*/ 553 w 912"/>
              <a:gd name="T19" fmla="*/ 719 h 732"/>
              <a:gd name="T20" fmla="*/ 533 w 912"/>
              <a:gd name="T21" fmla="*/ 703 h 732"/>
              <a:gd name="T22" fmla="*/ 507 w 912"/>
              <a:gd name="T23" fmla="*/ 683 h 732"/>
              <a:gd name="T24" fmla="*/ 477 w 912"/>
              <a:gd name="T25" fmla="*/ 658 h 732"/>
              <a:gd name="T26" fmla="*/ 443 w 912"/>
              <a:gd name="T27" fmla="*/ 632 h 732"/>
              <a:gd name="T28" fmla="*/ 407 w 912"/>
              <a:gd name="T29" fmla="*/ 602 h 732"/>
              <a:gd name="T30" fmla="*/ 369 w 912"/>
              <a:gd name="T31" fmla="*/ 572 h 732"/>
              <a:gd name="T32" fmla="*/ 333 w 912"/>
              <a:gd name="T33" fmla="*/ 542 h 732"/>
              <a:gd name="T34" fmla="*/ 297 w 912"/>
              <a:gd name="T35" fmla="*/ 512 h 732"/>
              <a:gd name="T36" fmla="*/ 264 w 912"/>
              <a:gd name="T37" fmla="*/ 483 h 732"/>
              <a:gd name="T38" fmla="*/ 233 w 912"/>
              <a:gd name="T39" fmla="*/ 457 h 732"/>
              <a:gd name="T40" fmla="*/ 208 w 912"/>
              <a:gd name="T41" fmla="*/ 434 h 732"/>
              <a:gd name="T42" fmla="*/ 190 w 912"/>
              <a:gd name="T43" fmla="*/ 416 h 732"/>
              <a:gd name="T44" fmla="*/ 175 w 912"/>
              <a:gd name="T45" fmla="*/ 394 h 732"/>
              <a:gd name="T46" fmla="*/ 170 w 912"/>
              <a:gd name="T47" fmla="*/ 376 h 732"/>
              <a:gd name="T48" fmla="*/ 152 w 912"/>
              <a:gd name="T49" fmla="*/ 342 h 732"/>
              <a:gd name="T50" fmla="*/ 139 w 912"/>
              <a:gd name="T51" fmla="*/ 321 h 732"/>
              <a:gd name="T52" fmla="*/ 124 w 912"/>
              <a:gd name="T53" fmla="*/ 298 h 732"/>
              <a:gd name="T54" fmla="*/ 108 w 912"/>
              <a:gd name="T55" fmla="*/ 274 h 732"/>
              <a:gd name="T56" fmla="*/ 92 w 912"/>
              <a:gd name="T57" fmla="*/ 250 h 732"/>
              <a:gd name="T58" fmla="*/ 74 w 912"/>
              <a:gd name="T59" fmla="*/ 226 h 732"/>
              <a:gd name="T60" fmla="*/ 57 w 912"/>
              <a:gd name="T61" fmla="*/ 204 h 732"/>
              <a:gd name="T62" fmla="*/ 29 w 912"/>
              <a:gd name="T63" fmla="*/ 164 h 732"/>
              <a:gd name="T64" fmla="*/ 8 w 912"/>
              <a:gd name="T65" fmla="*/ 136 h 732"/>
              <a:gd name="T66" fmla="*/ 0 w 912"/>
              <a:gd name="T67" fmla="*/ 125 h 732"/>
              <a:gd name="T68" fmla="*/ 34 w 912"/>
              <a:gd name="T69" fmla="*/ 38 h 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2" h="732">
                <a:moveTo>
                  <a:pt x="34" y="38"/>
                </a:moveTo>
                <a:lnTo>
                  <a:pt x="325" y="0"/>
                </a:lnTo>
                <a:lnTo>
                  <a:pt x="571" y="49"/>
                </a:lnTo>
                <a:lnTo>
                  <a:pt x="851" y="25"/>
                </a:lnTo>
                <a:lnTo>
                  <a:pt x="912" y="169"/>
                </a:lnTo>
                <a:lnTo>
                  <a:pt x="886" y="307"/>
                </a:lnTo>
                <a:lnTo>
                  <a:pt x="737" y="538"/>
                </a:lnTo>
                <a:lnTo>
                  <a:pt x="526" y="506"/>
                </a:lnTo>
                <a:lnTo>
                  <a:pt x="571" y="732"/>
                </a:lnTo>
                <a:lnTo>
                  <a:pt x="553" y="719"/>
                </a:lnTo>
                <a:lnTo>
                  <a:pt x="533" y="703"/>
                </a:lnTo>
                <a:lnTo>
                  <a:pt x="507" y="683"/>
                </a:lnTo>
                <a:lnTo>
                  <a:pt x="477" y="658"/>
                </a:lnTo>
                <a:lnTo>
                  <a:pt x="443" y="632"/>
                </a:lnTo>
                <a:lnTo>
                  <a:pt x="407" y="602"/>
                </a:lnTo>
                <a:lnTo>
                  <a:pt x="369" y="572"/>
                </a:lnTo>
                <a:lnTo>
                  <a:pt x="333" y="542"/>
                </a:lnTo>
                <a:lnTo>
                  <a:pt x="297" y="512"/>
                </a:lnTo>
                <a:lnTo>
                  <a:pt x="264" y="483"/>
                </a:lnTo>
                <a:lnTo>
                  <a:pt x="233" y="457"/>
                </a:lnTo>
                <a:lnTo>
                  <a:pt x="208" y="434"/>
                </a:lnTo>
                <a:lnTo>
                  <a:pt x="190" y="416"/>
                </a:lnTo>
                <a:lnTo>
                  <a:pt x="175" y="394"/>
                </a:lnTo>
                <a:lnTo>
                  <a:pt x="170" y="376"/>
                </a:lnTo>
                <a:lnTo>
                  <a:pt x="152" y="342"/>
                </a:lnTo>
                <a:lnTo>
                  <a:pt x="139" y="321"/>
                </a:lnTo>
                <a:lnTo>
                  <a:pt x="124" y="298"/>
                </a:lnTo>
                <a:lnTo>
                  <a:pt x="108" y="274"/>
                </a:lnTo>
                <a:lnTo>
                  <a:pt x="92" y="250"/>
                </a:lnTo>
                <a:lnTo>
                  <a:pt x="74" y="226"/>
                </a:lnTo>
                <a:lnTo>
                  <a:pt x="57" y="204"/>
                </a:lnTo>
                <a:lnTo>
                  <a:pt x="29" y="164"/>
                </a:lnTo>
                <a:lnTo>
                  <a:pt x="8" y="136"/>
                </a:lnTo>
                <a:lnTo>
                  <a:pt x="0" y="125"/>
                </a:lnTo>
                <a:lnTo>
                  <a:pt x="34" y="3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17" name="Freeform 17"/>
          <p:cNvSpPr>
            <a:spLocks noChangeArrowheads="1"/>
          </p:cNvSpPr>
          <p:nvPr/>
        </p:nvSpPr>
        <p:spPr bwMode="auto">
          <a:xfrm>
            <a:off x="1143000" y="1588"/>
            <a:ext cx="6424613" cy="1055687"/>
          </a:xfrm>
          <a:custGeom>
            <a:avLst/>
            <a:gdLst>
              <a:gd name="T0" fmla="*/ 148 w 4047"/>
              <a:gd name="T1" fmla="*/ 439 h 2663"/>
              <a:gd name="T2" fmla="*/ 69 w 4047"/>
              <a:gd name="T3" fmla="*/ 965 h 2663"/>
              <a:gd name="T4" fmla="*/ 43 w 4047"/>
              <a:gd name="T5" fmla="*/ 1372 h 2663"/>
              <a:gd name="T6" fmla="*/ 105 w 4047"/>
              <a:gd name="T7" fmla="*/ 1993 h 2663"/>
              <a:gd name="T8" fmla="*/ 105 w 4047"/>
              <a:gd name="T9" fmla="*/ 2418 h 2663"/>
              <a:gd name="T10" fmla="*/ 402 w 4047"/>
              <a:gd name="T11" fmla="*/ 2525 h 2663"/>
              <a:gd name="T12" fmla="*/ 973 w 4047"/>
              <a:gd name="T13" fmla="*/ 2549 h 2663"/>
              <a:gd name="T14" fmla="*/ 2019 w 4047"/>
              <a:gd name="T15" fmla="*/ 2581 h 2663"/>
              <a:gd name="T16" fmla="*/ 2370 w 4047"/>
              <a:gd name="T17" fmla="*/ 2637 h 2663"/>
              <a:gd name="T18" fmla="*/ 2808 w 4047"/>
              <a:gd name="T19" fmla="*/ 2599 h 2663"/>
              <a:gd name="T20" fmla="*/ 3625 w 4047"/>
              <a:gd name="T21" fmla="*/ 2587 h 2663"/>
              <a:gd name="T22" fmla="*/ 4029 w 4047"/>
              <a:gd name="T23" fmla="*/ 2462 h 2663"/>
              <a:gd name="T24" fmla="*/ 4047 w 4047"/>
              <a:gd name="T25" fmla="*/ 2186 h 2663"/>
              <a:gd name="T26" fmla="*/ 3783 w 4047"/>
              <a:gd name="T27" fmla="*/ 1573 h 2663"/>
              <a:gd name="T28" fmla="*/ 3870 w 4047"/>
              <a:gd name="T29" fmla="*/ 1122 h 2663"/>
              <a:gd name="T30" fmla="*/ 3870 w 4047"/>
              <a:gd name="T31" fmla="*/ 327 h 2663"/>
              <a:gd name="T32" fmla="*/ 3906 w 4047"/>
              <a:gd name="T33" fmla="*/ 32 h 2663"/>
              <a:gd name="T34" fmla="*/ 3327 w 4047"/>
              <a:gd name="T35" fmla="*/ 0 h 2663"/>
              <a:gd name="T36" fmla="*/ 2659 w 4047"/>
              <a:gd name="T37" fmla="*/ 58 h 2663"/>
              <a:gd name="T38" fmla="*/ 1684 w 4047"/>
              <a:gd name="T39" fmla="*/ 51 h 2663"/>
              <a:gd name="T40" fmla="*/ 711 w 4047"/>
              <a:gd name="T41" fmla="*/ 76 h 2663"/>
              <a:gd name="T42" fmla="*/ 1306 w 4047"/>
              <a:gd name="T43" fmla="*/ 389 h 2663"/>
              <a:gd name="T44" fmla="*/ 1912 w 4047"/>
              <a:gd name="T45" fmla="*/ 383 h 2663"/>
              <a:gd name="T46" fmla="*/ 2519 w 4047"/>
              <a:gd name="T47" fmla="*/ 377 h 2663"/>
              <a:gd name="T48" fmla="*/ 3204 w 4047"/>
              <a:gd name="T49" fmla="*/ 351 h 2663"/>
              <a:gd name="T50" fmla="*/ 3414 w 4047"/>
              <a:gd name="T51" fmla="*/ 508 h 2663"/>
              <a:gd name="T52" fmla="*/ 3458 w 4047"/>
              <a:gd name="T53" fmla="*/ 790 h 2663"/>
              <a:gd name="T54" fmla="*/ 3440 w 4047"/>
              <a:gd name="T55" fmla="*/ 1203 h 2663"/>
              <a:gd name="T56" fmla="*/ 3353 w 4047"/>
              <a:gd name="T57" fmla="*/ 1573 h 2663"/>
              <a:gd name="T58" fmla="*/ 3274 w 4047"/>
              <a:gd name="T59" fmla="*/ 1917 h 2663"/>
              <a:gd name="T60" fmla="*/ 3291 w 4047"/>
              <a:gd name="T61" fmla="*/ 2230 h 2663"/>
              <a:gd name="T62" fmla="*/ 2624 w 4047"/>
              <a:gd name="T63" fmla="*/ 2236 h 2663"/>
              <a:gd name="T64" fmla="*/ 2142 w 4047"/>
              <a:gd name="T65" fmla="*/ 2249 h 2663"/>
              <a:gd name="T66" fmla="*/ 1413 w 4047"/>
              <a:gd name="T67" fmla="*/ 2262 h 2663"/>
              <a:gd name="T68" fmla="*/ 1062 w 4047"/>
              <a:gd name="T69" fmla="*/ 2224 h 2663"/>
              <a:gd name="T70" fmla="*/ 824 w 4047"/>
              <a:gd name="T71" fmla="*/ 2148 h 2663"/>
              <a:gd name="T72" fmla="*/ 737 w 4047"/>
              <a:gd name="T73" fmla="*/ 1836 h 2663"/>
              <a:gd name="T74" fmla="*/ 711 w 4047"/>
              <a:gd name="T75" fmla="*/ 1504 h 2663"/>
              <a:gd name="T76" fmla="*/ 630 w 4047"/>
              <a:gd name="T77" fmla="*/ 815 h 2663"/>
              <a:gd name="T78" fmla="*/ 525 w 4047"/>
              <a:gd name="T79" fmla="*/ 465 h 2663"/>
              <a:gd name="T80" fmla="*/ 569 w 4047"/>
              <a:gd name="T81" fmla="*/ 164 h 2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47" h="2663">
                <a:moveTo>
                  <a:pt x="43" y="114"/>
                </a:moveTo>
                <a:lnTo>
                  <a:pt x="148" y="439"/>
                </a:lnTo>
                <a:lnTo>
                  <a:pt x="166" y="758"/>
                </a:lnTo>
                <a:lnTo>
                  <a:pt x="69" y="965"/>
                </a:lnTo>
                <a:lnTo>
                  <a:pt x="158" y="1178"/>
                </a:lnTo>
                <a:lnTo>
                  <a:pt x="43" y="1372"/>
                </a:lnTo>
                <a:lnTo>
                  <a:pt x="121" y="1848"/>
                </a:lnTo>
                <a:lnTo>
                  <a:pt x="105" y="1993"/>
                </a:lnTo>
                <a:lnTo>
                  <a:pt x="0" y="2400"/>
                </a:lnTo>
                <a:lnTo>
                  <a:pt x="105" y="2418"/>
                </a:lnTo>
                <a:lnTo>
                  <a:pt x="87" y="2530"/>
                </a:lnTo>
                <a:lnTo>
                  <a:pt x="402" y="2525"/>
                </a:lnTo>
                <a:lnTo>
                  <a:pt x="824" y="2587"/>
                </a:lnTo>
                <a:lnTo>
                  <a:pt x="973" y="2549"/>
                </a:lnTo>
                <a:lnTo>
                  <a:pt x="2019" y="2644"/>
                </a:lnTo>
                <a:lnTo>
                  <a:pt x="2019" y="2581"/>
                </a:lnTo>
                <a:lnTo>
                  <a:pt x="2308" y="2599"/>
                </a:lnTo>
                <a:lnTo>
                  <a:pt x="2370" y="2637"/>
                </a:lnTo>
                <a:lnTo>
                  <a:pt x="2606" y="2562"/>
                </a:lnTo>
                <a:lnTo>
                  <a:pt x="2808" y="2599"/>
                </a:lnTo>
                <a:lnTo>
                  <a:pt x="3089" y="2568"/>
                </a:lnTo>
                <a:lnTo>
                  <a:pt x="3625" y="2587"/>
                </a:lnTo>
                <a:lnTo>
                  <a:pt x="3896" y="2663"/>
                </a:lnTo>
                <a:lnTo>
                  <a:pt x="4029" y="2462"/>
                </a:lnTo>
                <a:lnTo>
                  <a:pt x="3906" y="2405"/>
                </a:lnTo>
                <a:lnTo>
                  <a:pt x="4047" y="2186"/>
                </a:lnTo>
                <a:lnTo>
                  <a:pt x="3906" y="2086"/>
                </a:lnTo>
                <a:lnTo>
                  <a:pt x="3783" y="1573"/>
                </a:lnTo>
                <a:lnTo>
                  <a:pt x="3896" y="1284"/>
                </a:lnTo>
                <a:lnTo>
                  <a:pt x="3870" y="1122"/>
                </a:lnTo>
                <a:lnTo>
                  <a:pt x="4019" y="864"/>
                </a:lnTo>
                <a:lnTo>
                  <a:pt x="3870" y="327"/>
                </a:lnTo>
                <a:lnTo>
                  <a:pt x="4037" y="114"/>
                </a:lnTo>
                <a:lnTo>
                  <a:pt x="3906" y="32"/>
                </a:lnTo>
                <a:lnTo>
                  <a:pt x="3757" y="63"/>
                </a:lnTo>
                <a:lnTo>
                  <a:pt x="3327" y="0"/>
                </a:lnTo>
                <a:lnTo>
                  <a:pt x="2984" y="114"/>
                </a:lnTo>
                <a:lnTo>
                  <a:pt x="2659" y="58"/>
                </a:lnTo>
                <a:lnTo>
                  <a:pt x="2027" y="26"/>
                </a:lnTo>
                <a:lnTo>
                  <a:pt x="1684" y="51"/>
                </a:lnTo>
                <a:lnTo>
                  <a:pt x="1211" y="39"/>
                </a:lnTo>
                <a:lnTo>
                  <a:pt x="711" y="76"/>
                </a:lnTo>
                <a:lnTo>
                  <a:pt x="596" y="345"/>
                </a:lnTo>
                <a:lnTo>
                  <a:pt x="1306" y="389"/>
                </a:lnTo>
                <a:lnTo>
                  <a:pt x="1492" y="320"/>
                </a:lnTo>
                <a:lnTo>
                  <a:pt x="1912" y="383"/>
                </a:lnTo>
                <a:lnTo>
                  <a:pt x="2202" y="339"/>
                </a:lnTo>
                <a:lnTo>
                  <a:pt x="2519" y="377"/>
                </a:lnTo>
                <a:lnTo>
                  <a:pt x="2887" y="320"/>
                </a:lnTo>
                <a:lnTo>
                  <a:pt x="3204" y="351"/>
                </a:lnTo>
                <a:lnTo>
                  <a:pt x="3230" y="476"/>
                </a:lnTo>
                <a:lnTo>
                  <a:pt x="3414" y="508"/>
                </a:lnTo>
                <a:lnTo>
                  <a:pt x="3335" y="733"/>
                </a:lnTo>
                <a:lnTo>
                  <a:pt x="3458" y="790"/>
                </a:lnTo>
                <a:lnTo>
                  <a:pt x="3343" y="1097"/>
                </a:lnTo>
                <a:lnTo>
                  <a:pt x="3440" y="1203"/>
                </a:lnTo>
                <a:lnTo>
                  <a:pt x="3353" y="1441"/>
                </a:lnTo>
                <a:lnTo>
                  <a:pt x="3353" y="1573"/>
                </a:lnTo>
                <a:lnTo>
                  <a:pt x="3414" y="1692"/>
                </a:lnTo>
                <a:lnTo>
                  <a:pt x="3274" y="1917"/>
                </a:lnTo>
                <a:lnTo>
                  <a:pt x="3414" y="2062"/>
                </a:lnTo>
                <a:lnTo>
                  <a:pt x="3291" y="2230"/>
                </a:lnTo>
                <a:lnTo>
                  <a:pt x="3089" y="2274"/>
                </a:lnTo>
                <a:lnTo>
                  <a:pt x="2624" y="2236"/>
                </a:lnTo>
                <a:lnTo>
                  <a:pt x="2457" y="2342"/>
                </a:lnTo>
                <a:lnTo>
                  <a:pt x="2142" y="2249"/>
                </a:lnTo>
                <a:lnTo>
                  <a:pt x="1833" y="2255"/>
                </a:lnTo>
                <a:lnTo>
                  <a:pt x="1413" y="2262"/>
                </a:lnTo>
                <a:lnTo>
                  <a:pt x="1157" y="2324"/>
                </a:lnTo>
                <a:lnTo>
                  <a:pt x="1062" y="2224"/>
                </a:lnTo>
                <a:lnTo>
                  <a:pt x="824" y="2312"/>
                </a:lnTo>
                <a:lnTo>
                  <a:pt x="824" y="2148"/>
                </a:lnTo>
                <a:lnTo>
                  <a:pt x="578" y="2086"/>
                </a:lnTo>
                <a:lnTo>
                  <a:pt x="737" y="1836"/>
                </a:lnTo>
                <a:lnTo>
                  <a:pt x="578" y="1723"/>
                </a:lnTo>
                <a:lnTo>
                  <a:pt x="711" y="1504"/>
                </a:lnTo>
                <a:lnTo>
                  <a:pt x="535" y="1454"/>
                </a:lnTo>
                <a:lnTo>
                  <a:pt x="630" y="815"/>
                </a:lnTo>
                <a:lnTo>
                  <a:pt x="596" y="558"/>
                </a:lnTo>
                <a:lnTo>
                  <a:pt x="525" y="465"/>
                </a:lnTo>
                <a:lnTo>
                  <a:pt x="499" y="295"/>
                </a:lnTo>
                <a:lnTo>
                  <a:pt x="569" y="164"/>
                </a:lnTo>
                <a:lnTo>
                  <a:pt x="43" y="114"/>
                </a:lnTo>
              </a:path>
            </a:pathLst>
          </a:custGeom>
          <a:gradFill rotWithShape="0">
            <a:gsLst>
              <a:gs pos="0">
                <a:srgbClr val="006600"/>
              </a:gs>
              <a:gs pos="100000">
                <a:srgbClr val="47914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19" name="Freeform 19"/>
          <p:cNvSpPr>
            <a:spLocks noChangeArrowheads="1"/>
          </p:cNvSpPr>
          <p:nvPr/>
        </p:nvSpPr>
        <p:spPr bwMode="auto">
          <a:xfrm>
            <a:off x="1655763" y="652463"/>
            <a:ext cx="288925" cy="138112"/>
          </a:xfrm>
          <a:custGeom>
            <a:avLst/>
            <a:gdLst>
              <a:gd name="T0" fmla="*/ 182 w 182"/>
              <a:gd name="T1" fmla="*/ 49 h 350"/>
              <a:gd name="T2" fmla="*/ 173 w 182"/>
              <a:gd name="T3" fmla="*/ 235 h 350"/>
              <a:gd name="T4" fmla="*/ 158 w 182"/>
              <a:gd name="T5" fmla="*/ 297 h 350"/>
              <a:gd name="T6" fmla="*/ 150 w 182"/>
              <a:gd name="T7" fmla="*/ 321 h 350"/>
              <a:gd name="T8" fmla="*/ 130 w 182"/>
              <a:gd name="T9" fmla="*/ 338 h 350"/>
              <a:gd name="T10" fmla="*/ 104 w 182"/>
              <a:gd name="T11" fmla="*/ 348 h 350"/>
              <a:gd name="T12" fmla="*/ 76 w 182"/>
              <a:gd name="T13" fmla="*/ 350 h 350"/>
              <a:gd name="T14" fmla="*/ 22 w 182"/>
              <a:gd name="T15" fmla="*/ 334 h 350"/>
              <a:gd name="T16" fmla="*/ 0 w 182"/>
              <a:gd name="T17" fmla="*/ 291 h 350"/>
              <a:gd name="T18" fmla="*/ 9 w 182"/>
              <a:gd name="T19" fmla="*/ 222 h 350"/>
              <a:gd name="T20" fmla="*/ 17 w 182"/>
              <a:gd name="T21" fmla="*/ 174 h 350"/>
              <a:gd name="T22" fmla="*/ 30 w 182"/>
              <a:gd name="T23" fmla="*/ 133 h 350"/>
              <a:gd name="T24" fmla="*/ 53 w 182"/>
              <a:gd name="T25" fmla="*/ 43 h 350"/>
              <a:gd name="T26" fmla="*/ 59 w 182"/>
              <a:gd name="T27" fmla="*/ 23 h 350"/>
              <a:gd name="T28" fmla="*/ 76 w 182"/>
              <a:gd name="T29" fmla="*/ 9 h 350"/>
              <a:gd name="T30" fmla="*/ 97 w 182"/>
              <a:gd name="T31" fmla="*/ 2 h 350"/>
              <a:gd name="T32" fmla="*/ 120 w 182"/>
              <a:gd name="T33" fmla="*/ 0 h 350"/>
              <a:gd name="T34" fmla="*/ 164 w 182"/>
              <a:gd name="T35" fmla="*/ 14 h 350"/>
              <a:gd name="T36" fmla="*/ 182 w 182"/>
              <a:gd name="T37" fmla="*/ 49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2" h="350">
                <a:moveTo>
                  <a:pt x="182" y="49"/>
                </a:moveTo>
                <a:lnTo>
                  <a:pt x="173" y="235"/>
                </a:lnTo>
                <a:lnTo>
                  <a:pt x="158" y="297"/>
                </a:lnTo>
                <a:lnTo>
                  <a:pt x="150" y="321"/>
                </a:lnTo>
                <a:lnTo>
                  <a:pt x="130" y="338"/>
                </a:lnTo>
                <a:lnTo>
                  <a:pt x="104" y="348"/>
                </a:lnTo>
                <a:lnTo>
                  <a:pt x="76" y="350"/>
                </a:lnTo>
                <a:lnTo>
                  <a:pt x="22" y="334"/>
                </a:lnTo>
                <a:lnTo>
                  <a:pt x="0" y="291"/>
                </a:lnTo>
                <a:lnTo>
                  <a:pt x="9" y="222"/>
                </a:lnTo>
                <a:lnTo>
                  <a:pt x="17" y="174"/>
                </a:lnTo>
                <a:lnTo>
                  <a:pt x="30" y="133"/>
                </a:lnTo>
                <a:lnTo>
                  <a:pt x="53" y="43"/>
                </a:lnTo>
                <a:lnTo>
                  <a:pt x="59" y="23"/>
                </a:lnTo>
                <a:lnTo>
                  <a:pt x="76" y="9"/>
                </a:lnTo>
                <a:lnTo>
                  <a:pt x="97" y="2"/>
                </a:lnTo>
                <a:lnTo>
                  <a:pt x="120" y="0"/>
                </a:lnTo>
                <a:lnTo>
                  <a:pt x="164" y="14"/>
                </a:lnTo>
                <a:lnTo>
                  <a:pt x="182" y="4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21" name="Freeform 21"/>
          <p:cNvSpPr>
            <a:spLocks noChangeArrowheads="1"/>
          </p:cNvSpPr>
          <p:nvPr/>
        </p:nvSpPr>
        <p:spPr bwMode="auto">
          <a:xfrm>
            <a:off x="2374900" y="923925"/>
            <a:ext cx="958850" cy="41275"/>
          </a:xfrm>
          <a:custGeom>
            <a:avLst/>
            <a:gdLst>
              <a:gd name="T0" fmla="*/ 51 w 604"/>
              <a:gd name="T1" fmla="*/ 21 h 105"/>
              <a:gd name="T2" fmla="*/ 179 w 604"/>
              <a:gd name="T3" fmla="*/ 25 h 105"/>
              <a:gd name="T4" fmla="*/ 291 w 604"/>
              <a:gd name="T5" fmla="*/ 17 h 105"/>
              <a:gd name="T6" fmla="*/ 402 w 604"/>
              <a:gd name="T7" fmla="*/ 6 h 105"/>
              <a:gd name="T8" fmla="*/ 530 w 604"/>
              <a:gd name="T9" fmla="*/ 0 h 105"/>
              <a:gd name="T10" fmla="*/ 563 w 604"/>
              <a:gd name="T11" fmla="*/ 4 h 105"/>
              <a:gd name="T12" fmla="*/ 586 w 604"/>
              <a:gd name="T13" fmla="*/ 16 h 105"/>
              <a:gd name="T14" fmla="*/ 604 w 604"/>
              <a:gd name="T15" fmla="*/ 52 h 105"/>
              <a:gd name="T16" fmla="*/ 599 w 604"/>
              <a:gd name="T17" fmla="*/ 71 h 105"/>
              <a:gd name="T18" fmla="*/ 586 w 604"/>
              <a:gd name="T19" fmla="*/ 89 h 105"/>
              <a:gd name="T20" fmla="*/ 563 w 604"/>
              <a:gd name="T21" fmla="*/ 100 h 105"/>
              <a:gd name="T22" fmla="*/ 530 w 604"/>
              <a:gd name="T23" fmla="*/ 105 h 105"/>
              <a:gd name="T24" fmla="*/ 284 w 604"/>
              <a:gd name="T25" fmla="*/ 101 h 105"/>
              <a:gd name="T26" fmla="*/ 38 w 604"/>
              <a:gd name="T27" fmla="*/ 84 h 105"/>
              <a:gd name="T28" fmla="*/ 8 w 604"/>
              <a:gd name="T29" fmla="*/ 70 h 105"/>
              <a:gd name="T30" fmla="*/ 0 w 604"/>
              <a:gd name="T31" fmla="*/ 48 h 105"/>
              <a:gd name="T32" fmla="*/ 5 w 604"/>
              <a:gd name="T33" fmla="*/ 36 h 105"/>
              <a:gd name="T34" fmla="*/ 17 w 604"/>
              <a:gd name="T35" fmla="*/ 28 h 105"/>
              <a:gd name="T36" fmla="*/ 51 w 604"/>
              <a:gd name="T37" fmla="*/ 2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4" h="105">
                <a:moveTo>
                  <a:pt x="51" y="21"/>
                </a:moveTo>
                <a:lnTo>
                  <a:pt x="179" y="25"/>
                </a:lnTo>
                <a:lnTo>
                  <a:pt x="291" y="17"/>
                </a:lnTo>
                <a:lnTo>
                  <a:pt x="402" y="6"/>
                </a:lnTo>
                <a:lnTo>
                  <a:pt x="530" y="0"/>
                </a:lnTo>
                <a:lnTo>
                  <a:pt x="563" y="4"/>
                </a:lnTo>
                <a:lnTo>
                  <a:pt x="586" y="16"/>
                </a:lnTo>
                <a:lnTo>
                  <a:pt x="604" y="52"/>
                </a:lnTo>
                <a:lnTo>
                  <a:pt x="599" y="71"/>
                </a:lnTo>
                <a:lnTo>
                  <a:pt x="586" y="89"/>
                </a:lnTo>
                <a:lnTo>
                  <a:pt x="563" y="100"/>
                </a:lnTo>
                <a:lnTo>
                  <a:pt x="530" y="105"/>
                </a:lnTo>
                <a:lnTo>
                  <a:pt x="284" y="101"/>
                </a:lnTo>
                <a:lnTo>
                  <a:pt x="38" y="84"/>
                </a:lnTo>
                <a:lnTo>
                  <a:pt x="8" y="70"/>
                </a:lnTo>
                <a:lnTo>
                  <a:pt x="0" y="48"/>
                </a:lnTo>
                <a:lnTo>
                  <a:pt x="5" y="36"/>
                </a:lnTo>
                <a:lnTo>
                  <a:pt x="17" y="28"/>
                </a:lnTo>
                <a:lnTo>
                  <a:pt x="51" y="21"/>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23" name="Freeform 23"/>
          <p:cNvSpPr>
            <a:spLocks noChangeArrowheads="1"/>
          </p:cNvSpPr>
          <p:nvPr/>
        </p:nvSpPr>
        <p:spPr bwMode="auto">
          <a:xfrm>
            <a:off x="3621088" y="923925"/>
            <a:ext cx="1036637" cy="49213"/>
          </a:xfrm>
          <a:custGeom>
            <a:avLst/>
            <a:gdLst>
              <a:gd name="T0" fmla="*/ 80 w 653"/>
              <a:gd name="T1" fmla="*/ 0 h 125"/>
              <a:gd name="T2" fmla="*/ 261 w 653"/>
              <a:gd name="T3" fmla="*/ 14 h 125"/>
              <a:gd name="T4" fmla="*/ 440 w 653"/>
              <a:gd name="T5" fmla="*/ 20 h 125"/>
              <a:gd name="T6" fmla="*/ 579 w 653"/>
              <a:gd name="T7" fmla="*/ 20 h 125"/>
              <a:gd name="T8" fmla="*/ 612 w 653"/>
              <a:gd name="T9" fmla="*/ 24 h 125"/>
              <a:gd name="T10" fmla="*/ 635 w 653"/>
              <a:gd name="T11" fmla="*/ 36 h 125"/>
              <a:gd name="T12" fmla="*/ 653 w 653"/>
              <a:gd name="T13" fmla="*/ 72 h 125"/>
              <a:gd name="T14" fmla="*/ 648 w 653"/>
              <a:gd name="T15" fmla="*/ 92 h 125"/>
              <a:gd name="T16" fmla="*/ 635 w 653"/>
              <a:gd name="T17" fmla="*/ 108 h 125"/>
              <a:gd name="T18" fmla="*/ 612 w 653"/>
              <a:gd name="T19" fmla="*/ 120 h 125"/>
              <a:gd name="T20" fmla="*/ 579 w 653"/>
              <a:gd name="T21" fmla="*/ 125 h 125"/>
              <a:gd name="T22" fmla="*/ 440 w 653"/>
              <a:gd name="T23" fmla="*/ 125 h 125"/>
              <a:gd name="T24" fmla="*/ 253 w 653"/>
              <a:gd name="T25" fmla="*/ 119 h 125"/>
              <a:gd name="T26" fmla="*/ 65 w 653"/>
              <a:gd name="T27" fmla="*/ 104 h 125"/>
              <a:gd name="T28" fmla="*/ 34 w 653"/>
              <a:gd name="T29" fmla="*/ 98 h 125"/>
              <a:gd name="T30" fmla="*/ 13 w 653"/>
              <a:gd name="T31" fmla="*/ 84 h 125"/>
              <a:gd name="T32" fmla="*/ 0 w 653"/>
              <a:gd name="T33" fmla="*/ 46 h 125"/>
              <a:gd name="T34" fmla="*/ 6 w 653"/>
              <a:gd name="T35" fmla="*/ 28 h 125"/>
              <a:gd name="T36" fmla="*/ 23 w 653"/>
              <a:gd name="T37" fmla="*/ 11 h 125"/>
              <a:gd name="T38" fmla="*/ 47 w 653"/>
              <a:gd name="T39" fmla="*/ 2 h 125"/>
              <a:gd name="T40" fmla="*/ 80 w 653"/>
              <a:gd name="T41"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3" h="125">
                <a:moveTo>
                  <a:pt x="80" y="0"/>
                </a:moveTo>
                <a:lnTo>
                  <a:pt x="261" y="14"/>
                </a:lnTo>
                <a:lnTo>
                  <a:pt x="440" y="20"/>
                </a:lnTo>
                <a:lnTo>
                  <a:pt x="579" y="20"/>
                </a:lnTo>
                <a:lnTo>
                  <a:pt x="612" y="24"/>
                </a:lnTo>
                <a:lnTo>
                  <a:pt x="635" y="36"/>
                </a:lnTo>
                <a:lnTo>
                  <a:pt x="653" y="72"/>
                </a:lnTo>
                <a:lnTo>
                  <a:pt x="648" y="92"/>
                </a:lnTo>
                <a:lnTo>
                  <a:pt x="635" y="108"/>
                </a:lnTo>
                <a:lnTo>
                  <a:pt x="612" y="120"/>
                </a:lnTo>
                <a:lnTo>
                  <a:pt x="579" y="125"/>
                </a:lnTo>
                <a:lnTo>
                  <a:pt x="440" y="125"/>
                </a:lnTo>
                <a:lnTo>
                  <a:pt x="253" y="119"/>
                </a:lnTo>
                <a:lnTo>
                  <a:pt x="65" y="104"/>
                </a:lnTo>
                <a:lnTo>
                  <a:pt x="34" y="98"/>
                </a:lnTo>
                <a:lnTo>
                  <a:pt x="13" y="84"/>
                </a:lnTo>
                <a:lnTo>
                  <a:pt x="0" y="46"/>
                </a:lnTo>
                <a:lnTo>
                  <a:pt x="6" y="28"/>
                </a:lnTo>
                <a:lnTo>
                  <a:pt x="23" y="11"/>
                </a:lnTo>
                <a:lnTo>
                  <a:pt x="47" y="2"/>
                </a:lnTo>
                <a:lnTo>
                  <a:pt x="80" y="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25" name="Freeform 25"/>
          <p:cNvSpPr>
            <a:spLocks noChangeArrowheads="1"/>
          </p:cNvSpPr>
          <p:nvPr/>
        </p:nvSpPr>
        <p:spPr bwMode="auto">
          <a:xfrm>
            <a:off x="5199063" y="922338"/>
            <a:ext cx="925512" cy="46037"/>
          </a:xfrm>
          <a:custGeom>
            <a:avLst/>
            <a:gdLst>
              <a:gd name="T0" fmla="*/ 38 w 583"/>
              <a:gd name="T1" fmla="*/ 25 h 117"/>
              <a:gd name="T2" fmla="*/ 183 w 583"/>
              <a:gd name="T3" fmla="*/ 14 h 117"/>
              <a:gd name="T4" fmla="*/ 250 w 583"/>
              <a:gd name="T5" fmla="*/ 5 h 117"/>
              <a:gd name="T6" fmla="*/ 327 w 583"/>
              <a:gd name="T7" fmla="*/ 0 h 117"/>
              <a:gd name="T8" fmla="*/ 437 w 583"/>
              <a:gd name="T9" fmla="*/ 6 h 117"/>
              <a:gd name="T10" fmla="*/ 542 w 583"/>
              <a:gd name="T11" fmla="*/ 26 h 117"/>
              <a:gd name="T12" fmla="*/ 567 w 583"/>
              <a:gd name="T13" fmla="*/ 36 h 117"/>
              <a:gd name="T14" fmla="*/ 581 w 583"/>
              <a:gd name="T15" fmla="*/ 50 h 117"/>
              <a:gd name="T16" fmla="*/ 583 w 583"/>
              <a:gd name="T17" fmla="*/ 84 h 117"/>
              <a:gd name="T18" fmla="*/ 571 w 583"/>
              <a:gd name="T19" fmla="*/ 101 h 117"/>
              <a:gd name="T20" fmla="*/ 553 w 583"/>
              <a:gd name="T21" fmla="*/ 111 h 117"/>
              <a:gd name="T22" fmla="*/ 529 w 583"/>
              <a:gd name="T23" fmla="*/ 117 h 117"/>
              <a:gd name="T24" fmla="*/ 501 w 583"/>
              <a:gd name="T25" fmla="*/ 115 h 117"/>
              <a:gd name="T26" fmla="*/ 414 w 583"/>
              <a:gd name="T27" fmla="*/ 102 h 117"/>
              <a:gd name="T28" fmla="*/ 325 w 583"/>
              <a:gd name="T29" fmla="*/ 99 h 117"/>
              <a:gd name="T30" fmla="*/ 179 w 583"/>
              <a:gd name="T31" fmla="*/ 89 h 117"/>
              <a:gd name="T32" fmla="*/ 112 w 583"/>
              <a:gd name="T33" fmla="*/ 81 h 117"/>
              <a:gd name="T34" fmla="*/ 33 w 583"/>
              <a:gd name="T35" fmla="*/ 75 h 117"/>
              <a:gd name="T36" fmla="*/ 7 w 583"/>
              <a:gd name="T37" fmla="*/ 67 h 117"/>
              <a:gd name="T38" fmla="*/ 0 w 583"/>
              <a:gd name="T39" fmla="*/ 48 h 117"/>
              <a:gd name="T40" fmla="*/ 10 w 583"/>
              <a:gd name="T41" fmla="*/ 32 h 117"/>
              <a:gd name="T42" fmla="*/ 38 w 583"/>
              <a:gd name="T43" fmla="*/ 25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3" h="117">
                <a:moveTo>
                  <a:pt x="38" y="25"/>
                </a:moveTo>
                <a:lnTo>
                  <a:pt x="183" y="14"/>
                </a:lnTo>
                <a:lnTo>
                  <a:pt x="250" y="5"/>
                </a:lnTo>
                <a:lnTo>
                  <a:pt x="327" y="0"/>
                </a:lnTo>
                <a:lnTo>
                  <a:pt x="437" y="6"/>
                </a:lnTo>
                <a:lnTo>
                  <a:pt x="542" y="26"/>
                </a:lnTo>
                <a:lnTo>
                  <a:pt x="567" y="36"/>
                </a:lnTo>
                <a:lnTo>
                  <a:pt x="581" y="50"/>
                </a:lnTo>
                <a:lnTo>
                  <a:pt x="583" y="84"/>
                </a:lnTo>
                <a:lnTo>
                  <a:pt x="571" y="101"/>
                </a:lnTo>
                <a:lnTo>
                  <a:pt x="553" y="111"/>
                </a:lnTo>
                <a:lnTo>
                  <a:pt x="529" y="117"/>
                </a:lnTo>
                <a:lnTo>
                  <a:pt x="501" y="115"/>
                </a:lnTo>
                <a:lnTo>
                  <a:pt x="414" y="102"/>
                </a:lnTo>
                <a:lnTo>
                  <a:pt x="325" y="99"/>
                </a:lnTo>
                <a:lnTo>
                  <a:pt x="179" y="89"/>
                </a:lnTo>
                <a:lnTo>
                  <a:pt x="112" y="81"/>
                </a:lnTo>
                <a:lnTo>
                  <a:pt x="33" y="75"/>
                </a:lnTo>
                <a:lnTo>
                  <a:pt x="7" y="67"/>
                </a:lnTo>
                <a:lnTo>
                  <a:pt x="0" y="48"/>
                </a:lnTo>
                <a:lnTo>
                  <a:pt x="10" y="32"/>
                </a:lnTo>
                <a:lnTo>
                  <a:pt x="38" y="25"/>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27" name="Freeform 27"/>
          <p:cNvSpPr>
            <a:spLocks noChangeArrowheads="1"/>
          </p:cNvSpPr>
          <p:nvPr/>
        </p:nvSpPr>
        <p:spPr bwMode="auto">
          <a:xfrm>
            <a:off x="6846888" y="207963"/>
            <a:ext cx="268287" cy="153987"/>
          </a:xfrm>
          <a:custGeom>
            <a:avLst/>
            <a:gdLst>
              <a:gd name="T0" fmla="*/ 169 w 169"/>
              <a:gd name="T1" fmla="*/ 59 h 387"/>
              <a:gd name="T2" fmla="*/ 157 w 169"/>
              <a:gd name="T3" fmla="*/ 132 h 387"/>
              <a:gd name="T4" fmla="*/ 142 w 169"/>
              <a:gd name="T5" fmla="*/ 197 h 387"/>
              <a:gd name="T6" fmla="*/ 137 w 169"/>
              <a:gd name="T7" fmla="*/ 335 h 387"/>
              <a:gd name="T8" fmla="*/ 136 w 169"/>
              <a:gd name="T9" fmla="*/ 355 h 387"/>
              <a:gd name="T10" fmla="*/ 123 w 169"/>
              <a:gd name="T11" fmla="*/ 372 h 387"/>
              <a:gd name="T12" fmla="*/ 103 w 169"/>
              <a:gd name="T13" fmla="*/ 382 h 387"/>
              <a:gd name="T14" fmla="*/ 80 w 169"/>
              <a:gd name="T15" fmla="*/ 387 h 387"/>
              <a:gd name="T16" fmla="*/ 34 w 169"/>
              <a:gd name="T17" fmla="*/ 379 h 387"/>
              <a:gd name="T18" fmla="*/ 8 w 169"/>
              <a:gd name="T19" fmla="*/ 345 h 387"/>
              <a:gd name="T20" fmla="*/ 0 w 169"/>
              <a:gd name="T21" fmla="*/ 199 h 387"/>
              <a:gd name="T22" fmla="*/ 11 w 169"/>
              <a:gd name="T23" fmla="*/ 52 h 387"/>
              <a:gd name="T24" fmla="*/ 21 w 169"/>
              <a:gd name="T25" fmla="*/ 28 h 387"/>
              <a:gd name="T26" fmla="*/ 39 w 169"/>
              <a:gd name="T27" fmla="*/ 11 h 387"/>
              <a:gd name="T28" fmla="*/ 65 w 169"/>
              <a:gd name="T29" fmla="*/ 2 h 387"/>
              <a:gd name="T30" fmla="*/ 95 w 169"/>
              <a:gd name="T31" fmla="*/ 0 h 387"/>
              <a:gd name="T32" fmla="*/ 147 w 169"/>
              <a:gd name="T33" fmla="*/ 16 h 387"/>
              <a:gd name="T34" fmla="*/ 169 w 169"/>
              <a:gd name="T35" fmla="*/ 59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 h="387">
                <a:moveTo>
                  <a:pt x="169" y="59"/>
                </a:moveTo>
                <a:lnTo>
                  <a:pt x="157" y="132"/>
                </a:lnTo>
                <a:lnTo>
                  <a:pt x="142" y="197"/>
                </a:lnTo>
                <a:lnTo>
                  <a:pt x="137" y="335"/>
                </a:lnTo>
                <a:lnTo>
                  <a:pt x="136" y="355"/>
                </a:lnTo>
                <a:lnTo>
                  <a:pt x="123" y="372"/>
                </a:lnTo>
                <a:lnTo>
                  <a:pt x="103" y="382"/>
                </a:lnTo>
                <a:lnTo>
                  <a:pt x="80" y="387"/>
                </a:lnTo>
                <a:lnTo>
                  <a:pt x="34" y="379"/>
                </a:lnTo>
                <a:lnTo>
                  <a:pt x="8" y="345"/>
                </a:lnTo>
                <a:lnTo>
                  <a:pt x="0" y="199"/>
                </a:lnTo>
                <a:lnTo>
                  <a:pt x="11" y="52"/>
                </a:lnTo>
                <a:lnTo>
                  <a:pt x="21" y="28"/>
                </a:lnTo>
                <a:lnTo>
                  <a:pt x="39" y="11"/>
                </a:lnTo>
                <a:lnTo>
                  <a:pt x="65" y="2"/>
                </a:lnTo>
                <a:lnTo>
                  <a:pt x="95" y="0"/>
                </a:lnTo>
                <a:lnTo>
                  <a:pt x="147" y="16"/>
                </a:lnTo>
                <a:lnTo>
                  <a:pt x="169" y="5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29" name="Freeform 29"/>
          <p:cNvSpPr>
            <a:spLocks noChangeArrowheads="1"/>
          </p:cNvSpPr>
          <p:nvPr/>
        </p:nvSpPr>
        <p:spPr bwMode="auto">
          <a:xfrm>
            <a:off x="6875463" y="428625"/>
            <a:ext cx="220662" cy="174625"/>
          </a:xfrm>
          <a:custGeom>
            <a:avLst/>
            <a:gdLst>
              <a:gd name="T0" fmla="*/ 123 w 139"/>
              <a:gd name="T1" fmla="*/ 43 h 441"/>
              <a:gd name="T2" fmla="*/ 139 w 139"/>
              <a:gd name="T3" fmla="*/ 397 h 441"/>
              <a:gd name="T4" fmla="*/ 133 w 139"/>
              <a:gd name="T5" fmla="*/ 416 h 441"/>
              <a:gd name="T6" fmla="*/ 116 w 139"/>
              <a:gd name="T7" fmla="*/ 430 h 441"/>
              <a:gd name="T8" fmla="*/ 95 w 139"/>
              <a:gd name="T9" fmla="*/ 439 h 441"/>
              <a:gd name="T10" fmla="*/ 72 w 139"/>
              <a:gd name="T11" fmla="*/ 441 h 441"/>
              <a:gd name="T12" fmla="*/ 28 w 139"/>
              <a:gd name="T13" fmla="*/ 427 h 441"/>
              <a:gd name="T14" fmla="*/ 9 w 139"/>
              <a:gd name="T15" fmla="*/ 392 h 441"/>
              <a:gd name="T16" fmla="*/ 13 w 139"/>
              <a:gd name="T17" fmla="*/ 299 h 441"/>
              <a:gd name="T18" fmla="*/ 9 w 139"/>
              <a:gd name="T19" fmla="*/ 219 h 441"/>
              <a:gd name="T20" fmla="*/ 0 w 139"/>
              <a:gd name="T21" fmla="*/ 45 h 441"/>
              <a:gd name="T22" fmla="*/ 5 w 139"/>
              <a:gd name="T23" fmla="*/ 26 h 441"/>
              <a:gd name="T24" fmla="*/ 18 w 139"/>
              <a:gd name="T25" fmla="*/ 12 h 441"/>
              <a:gd name="T26" fmla="*/ 37 w 139"/>
              <a:gd name="T27" fmla="*/ 3 h 441"/>
              <a:gd name="T28" fmla="*/ 60 w 139"/>
              <a:gd name="T29" fmla="*/ 0 h 441"/>
              <a:gd name="T30" fmla="*/ 103 w 139"/>
              <a:gd name="T31" fmla="*/ 11 h 441"/>
              <a:gd name="T32" fmla="*/ 123 w 139"/>
              <a:gd name="T33" fmla="*/ 43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 h="441">
                <a:moveTo>
                  <a:pt x="123" y="43"/>
                </a:moveTo>
                <a:lnTo>
                  <a:pt x="139" y="397"/>
                </a:lnTo>
                <a:lnTo>
                  <a:pt x="133" y="416"/>
                </a:lnTo>
                <a:lnTo>
                  <a:pt x="116" y="430"/>
                </a:lnTo>
                <a:lnTo>
                  <a:pt x="95" y="439"/>
                </a:lnTo>
                <a:lnTo>
                  <a:pt x="72" y="441"/>
                </a:lnTo>
                <a:lnTo>
                  <a:pt x="28" y="427"/>
                </a:lnTo>
                <a:lnTo>
                  <a:pt x="9" y="392"/>
                </a:lnTo>
                <a:lnTo>
                  <a:pt x="13" y="299"/>
                </a:lnTo>
                <a:lnTo>
                  <a:pt x="9" y="219"/>
                </a:lnTo>
                <a:lnTo>
                  <a:pt x="0" y="45"/>
                </a:lnTo>
                <a:lnTo>
                  <a:pt x="5" y="26"/>
                </a:lnTo>
                <a:lnTo>
                  <a:pt x="18" y="12"/>
                </a:lnTo>
                <a:lnTo>
                  <a:pt x="37" y="3"/>
                </a:lnTo>
                <a:lnTo>
                  <a:pt x="60" y="0"/>
                </a:lnTo>
                <a:lnTo>
                  <a:pt x="103" y="11"/>
                </a:lnTo>
                <a:lnTo>
                  <a:pt x="123" y="43"/>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31" name="Freeform 31"/>
          <p:cNvSpPr>
            <a:spLocks noChangeArrowheads="1"/>
          </p:cNvSpPr>
          <p:nvPr/>
        </p:nvSpPr>
        <p:spPr bwMode="auto">
          <a:xfrm>
            <a:off x="6827838" y="655638"/>
            <a:ext cx="268287" cy="133350"/>
          </a:xfrm>
          <a:custGeom>
            <a:avLst/>
            <a:gdLst>
              <a:gd name="T0" fmla="*/ 128 w 169"/>
              <a:gd name="T1" fmla="*/ 39 h 337"/>
              <a:gd name="T2" fmla="*/ 169 w 169"/>
              <a:gd name="T3" fmla="*/ 297 h 337"/>
              <a:gd name="T4" fmla="*/ 156 w 169"/>
              <a:gd name="T5" fmla="*/ 318 h 337"/>
              <a:gd name="T6" fmla="*/ 146 w 169"/>
              <a:gd name="T7" fmla="*/ 326 h 337"/>
              <a:gd name="T8" fmla="*/ 135 w 169"/>
              <a:gd name="T9" fmla="*/ 332 h 337"/>
              <a:gd name="T10" fmla="*/ 80 w 169"/>
              <a:gd name="T11" fmla="*/ 337 h 337"/>
              <a:gd name="T12" fmla="*/ 35 w 169"/>
              <a:gd name="T13" fmla="*/ 317 h 337"/>
              <a:gd name="T14" fmla="*/ 25 w 169"/>
              <a:gd name="T15" fmla="*/ 298 h 337"/>
              <a:gd name="T16" fmla="*/ 25 w 169"/>
              <a:gd name="T17" fmla="*/ 275 h 337"/>
              <a:gd name="T18" fmla="*/ 35 w 169"/>
              <a:gd name="T19" fmla="*/ 217 h 337"/>
              <a:gd name="T20" fmla="*/ 30 w 169"/>
              <a:gd name="T21" fmla="*/ 164 h 337"/>
              <a:gd name="T22" fmla="*/ 15 w 169"/>
              <a:gd name="T23" fmla="*/ 112 h 337"/>
              <a:gd name="T24" fmla="*/ 0 w 169"/>
              <a:gd name="T25" fmla="*/ 53 h 337"/>
              <a:gd name="T26" fmla="*/ 2 w 169"/>
              <a:gd name="T27" fmla="*/ 33 h 337"/>
              <a:gd name="T28" fmla="*/ 13 w 169"/>
              <a:gd name="T29" fmla="*/ 17 h 337"/>
              <a:gd name="T30" fmla="*/ 31 w 169"/>
              <a:gd name="T31" fmla="*/ 6 h 337"/>
              <a:gd name="T32" fmla="*/ 54 w 169"/>
              <a:gd name="T33" fmla="*/ 0 h 337"/>
              <a:gd name="T34" fmla="*/ 100 w 169"/>
              <a:gd name="T35" fmla="*/ 6 h 337"/>
              <a:gd name="T36" fmla="*/ 128 w 169"/>
              <a:gd name="T37" fmla="*/ 39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9" h="337">
                <a:moveTo>
                  <a:pt x="128" y="39"/>
                </a:moveTo>
                <a:lnTo>
                  <a:pt x="169" y="297"/>
                </a:lnTo>
                <a:lnTo>
                  <a:pt x="156" y="318"/>
                </a:lnTo>
                <a:lnTo>
                  <a:pt x="146" y="326"/>
                </a:lnTo>
                <a:lnTo>
                  <a:pt x="135" y="332"/>
                </a:lnTo>
                <a:lnTo>
                  <a:pt x="80" y="337"/>
                </a:lnTo>
                <a:lnTo>
                  <a:pt x="35" y="317"/>
                </a:lnTo>
                <a:lnTo>
                  <a:pt x="25" y="298"/>
                </a:lnTo>
                <a:lnTo>
                  <a:pt x="25" y="275"/>
                </a:lnTo>
                <a:lnTo>
                  <a:pt x="35" y="217"/>
                </a:lnTo>
                <a:lnTo>
                  <a:pt x="30" y="164"/>
                </a:lnTo>
                <a:lnTo>
                  <a:pt x="15" y="112"/>
                </a:lnTo>
                <a:lnTo>
                  <a:pt x="0" y="53"/>
                </a:lnTo>
                <a:lnTo>
                  <a:pt x="2" y="33"/>
                </a:lnTo>
                <a:lnTo>
                  <a:pt x="13" y="17"/>
                </a:lnTo>
                <a:lnTo>
                  <a:pt x="31" y="6"/>
                </a:lnTo>
                <a:lnTo>
                  <a:pt x="54" y="0"/>
                </a:lnTo>
                <a:lnTo>
                  <a:pt x="100" y="6"/>
                </a:lnTo>
                <a:lnTo>
                  <a:pt x="128" y="3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33" name="Freeform 33"/>
          <p:cNvSpPr>
            <a:spLocks noChangeArrowheads="1"/>
          </p:cNvSpPr>
          <p:nvPr/>
        </p:nvSpPr>
        <p:spPr bwMode="auto">
          <a:xfrm>
            <a:off x="5449888" y="49213"/>
            <a:ext cx="820737" cy="39687"/>
          </a:xfrm>
          <a:custGeom>
            <a:avLst/>
            <a:gdLst>
              <a:gd name="T0" fmla="*/ 44 w 517"/>
              <a:gd name="T1" fmla="*/ 27 h 101"/>
              <a:gd name="T2" fmla="*/ 244 w 517"/>
              <a:gd name="T3" fmla="*/ 13 h 101"/>
              <a:gd name="T4" fmla="*/ 340 w 517"/>
              <a:gd name="T5" fmla="*/ 5 h 101"/>
              <a:gd name="T6" fmla="*/ 446 w 517"/>
              <a:gd name="T7" fmla="*/ 0 h 101"/>
              <a:gd name="T8" fmla="*/ 476 w 517"/>
              <a:gd name="T9" fmla="*/ 5 h 101"/>
              <a:gd name="T10" fmla="*/ 499 w 517"/>
              <a:gd name="T11" fmla="*/ 16 h 101"/>
              <a:gd name="T12" fmla="*/ 517 w 517"/>
              <a:gd name="T13" fmla="*/ 50 h 101"/>
              <a:gd name="T14" fmla="*/ 512 w 517"/>
              <a:gd name="T15" fmla="*/ 69 h 101"/>
              <a:gd name="T16" fmla="*/ 499 w 517"/>
              <a:gd name="T17" fmla="*/ 84 h 101"/>
              <a:gd name="T18" fmla="*/ 476 w 517"/>
              <a:gd name="T19" fmla="*/ 96 h 101"/>
              <a:gd name="T20" fmla="*/ 446 w 517"/>
              <a:gd name="T21" fmla="*/ 101 h 101"/>
              <a:gd name="T22" fmla="*/ 44 w 517"/>
              <a:gd name="T23" fmla="*/ 90 h 101"/>
              <a:gd name="T24" fmla="*/ 10 w 517"/>
              <a:gd name="T25" fmla="*/ 80 h 101"/>
              <a:gd name="T26" fmla="*/ 0 w 517"/>
              <a:gd name="T27" fmla="*/ 59 h 101"/>
              <a:gd name="T28" fmla="*/ 10 w 517"/>
              <a:gd name="T29" fmla="*/ 36 h 101"/>
              <a:gd name="T30" fmla="*/ 25 w 517"/>
              <a:gd name="T31" fmla="*/ 29 h 101"/>
              <a:gd name="T32" fmla="*/ 44 w 517"/>
              <a:gd name="T33" fmla="*/ 2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7" h="101">
                <a:moveTo>
                  <a:pt x="44" y="27"/>
                </a:moveTo>
                <a:lnTo>
                  <a:pt x="244" y="13"/>
                </a:lnTo>
                <a:lnTo>
                  <a:pt x="340" y="5"/>
                </a:lnTo>
                <a:lnTo>
                  <a:pt x="446" y="0"/>
                </a:lnTo>
                <a:lnTo>
                  <a:pt x="476" y="5"/>
                </a:lnTo>
                <a:lnTo>
                  <a:pt x="499" y="16"/>
                </a:lnTo>
                <a:lnTo>
                  <a:pt x="517" y="50"/>
                </a:lnTo>
                <a:lnTo>
                  <a:pt x="512" y="69"/>
                </a:lnTo>
                <a:lnTo>
                  <a:pt x="499" y="84"/>
                </a:lnTo>
                <a:lnTo>
                  <a:pt x="476" y="96"/>
                </a:lnTo>
                <a:lnTo>
                  <a:pt x="446" y="101"/>
                </a:lnTo>
                <a:lnTo>
                  <a:pt x="44" y="90"/>
                </a:lnTo>
                <a:lnTo>
                  <a:pt x="10" y="80"/>
                </a:lnTo>
                <a:lnTo>
                  <a:pt x="0" y="59"/>
                </a:lnTo>
                <a:lnTo>
                  <a:pt x="10" y="36"/>
                </a:lnTo>
                <a:lnTo>
                  <a:pt x="25" y="29"/>
                </a:lnTo>
                <a:lnTo>
                  <a:pt x="44" y="27"/>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35" name="Freeform 35"/>
          <p:cNvSpPr>
            <a:spLocks noChangeArrowheads="1"/>
          </p:cNvSpPr>
          <p:nvPr/>
        </p:nvSpPr>
        <p:spPr bwMode="auto">
          <a:xfrm>
            <a:off x="2809875" y="58738"/>
            <a:ext cx="969963" cy="47625"/>
          </a:xfrm>
          <a:custGeom>
            <a:avLst/>
            <a:gdLst>
              <a:gd name="T0" fmla="*/ 58 w 611"/>
              <a:gd name="T1" fmla="*/ 23 h 121"/>
              <a:gd name="T2" fmla="*/ 191 w 611"/>
              <a:gd name="T3" fmla="*/ 8 h 121"/>
              <a:gd name="T4" fmla="*/ 309 w 611"/>
              <a:gd name="T5" fmla="*/ 0 h 121"/>
              <a:gd name="T6" fmla="*/ 429 w 611"/>
              <a:gd name="T7" fmla="*/ 3 h 121"/>
              <a:gd name="T8" fmla="*/ 560 w 611"/>
              <a:gd name="T9" fmla="*/ 18 h 121"/>
              <a:gd name="T10" fmla="*/ 588 w 611"/>
              <a:gd name="T11" fmla="*/ 26 h 121"/>
              <a:gd name="T12" fmla="*/ 604 w 611"/>
              <a:gd name="T13" fmla="*/ 40 h 121"/>
              <a:gd name="T14" fmla="*/ 611 w 611"/>
              <a:gd name="T15" fmla="*/ 74 h 121"/>
              <a:gd name="T16" fmla="*/ 601 w 611"/>
              <a:gd name="T17" fmla="*/ 91 h 121"/>
              <a:gd name="T18" fmla="*/ 585 w 611"/>
              <a:gd name="T19" fmla="*/ 102 h 121"/>
              <a:gd name="T20" fmla="*/ 562 w 611"/>
              <a:gd name="T21" fmla="*/ 109 h 121"/>
              <a:gd name="T22" fmla="*/ 532 w 611"/>
              <a:gd name="T23" fmla="*/ 109 h 121"/>
              <a:gd name="T24" fmla="*/ 414 w 611"/>
              <a:gd name="T25" fmla="*/ 96 h 121"/>
              <a:gd name="T26" fmla="*/ 307 w 611"/>
              <a:gd name="T27" fmla="*/ 98 h 121"/>
              <a:gd name="T28" fmla="*/ 82 w 611"/>
              <a:gd name="T29" fmla="*/ 121 h 121"/>
              <a:gd name="T30" fmla="*/ 51 w 611"/>
              <a:gd name="T31" fmla="*/ 121 h 121"/>
              <a:gd name="T32" fmla="*/ 27 w 611"/>
              <a:gd name="T33" fmla="*/ 113 h 121"/>
              <a:gd name="T34" fmla="*/ 2 w 611"/>
              <a:gd name="T35" fmla="*/ 81 h 121"/>
              <a:gd name="T36" fmla="*/ 0 w 611"/>
              <a:gd name="T37" fmla="*/ 72 h 121"/>
              <a:gd name="T38" fmla="*/ 2 w 611"/>
              <a:gd name="T39" fmla="*/ 62 h 121"/>
              <a:gd name="T40" fmla="*/ 10 w 611"/>
              <a:gd name="T41" fmla="*/ 45 h 121"/>
              <a:gd name="T42" fmla="*/ 30 w 611"/>
              <a:gd name="T43" fmla="*/ 31 h 121"/>
              <a:gd name="T44" fmla="*/ 58 w 611"/>
              <a:gd name="T45" fmla="*/ 2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1" h="121">
                <a:moveTo>
                  <a:pt x="58" y="23"/>
                </a:moveTo>
                <a:lnTo>
                  <a:pt x="191" y="8"/>
                </a:lnTo>
                <a:lnTo>
                  <a:pt x="309" y="0"/>
                </a:lnTo>
                <a:lnTo>
                  <a:pt x="429" y="3"/>
                </a:lnTo>
                <a:lnTo>
                  <a:pt x="560" y="18"/>
                </a:lnTo>
                <a:lnTo>
                  <a:pt x="588" y="26"/>
                </a:lnTo>
                <a:lnTo>
                  <a:pt x="604" y="40"/>
                </a:lnTo>
                <a:lnTo>
                  <a:pt x="611" y="74"/>
                </a:lnTo>
                <a:lnTo>
                  <a:pt x="601" y="91"/>
                </a:lnTo>
                <a:lnTo>
                  <a:pt x="585" y="102"/>
                </a:lnTo>
                <a:lnTo>
                  <a:pt x="562" y="109"/>
                </a:lnTo>
                <a:lnTo>
                  <a:pt x="532" y="109"/>
                </a:lnTo>
                <a:lnTo>
                  <a:pt x="414" y="96"/>
                </a:lnTo>
                <a:lnTo>
                  <a:pt x="307" y="98"/>
                </a:lnTo>
                <a:lnTo>
                  <a:pt x="82" y="121"/>
                </a:lnTo>
                <a:lnTo>
                  <a:pt x="51" y="121"/>
                </a:lnTo>
                <a:lnTo>
                  <a:pt x="27" y="113"/>
                </a:lnTo>
                <a:lnTo>
                  <a:pt x="2" y="81"/>
                </a:lnTo>
                <a:lnTo>
                  <a:pt x="0" y="72"/>
                </a:lnTo>
                <a:lnTo>
                  <a:pt x="2" y="62"/>
                </a:lnTo>
                <a:lnTo>
                  <a:pt x="10" y="45"/>
                </a:lnTo>
                <a:lnTo>
                  <a:pt x="30" y="31"/>
                </a:lnTo>
                <a:lnTo>
                  <a:pt x="58" y="23"/>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37" name="Freeform 37"/>
          <p:cNvSpPr>
            <a:spLocks noChangeArrowheads="1"/>
          </p:cNvSpPr>
          <p:nvPr/>
        </p:nvSpPr>
        <p:spPr bwMode="auto">
          <a:xfrm>
            <a:off x="4076700" y="60325"/>
            <a:ext cx="962025" cy="41275"/>
          </a:xfrm>
          <a:custGeom>
            <a:avLst/>
            <a:gdLst>
              <a:gd name="T0" fmla="*/ 64 w 606"/>
              <a:gd name="T1" fmla="*/ 0 h 105"/>
              <a:gd name="T2" fmla="*/ 304 w 606"/>
              <a:gd name="T3" fmla="*/ 6 h 105"/>
              <a:gd name="T4" fmla="*/ 542 w 606"/>
              <a:gd name="T5" fmla="*/ 12 h 105"/>
              <a:gd name="T6" fmla="*/ 569 w 606"/>
              <a:gd name="T7" fmla="*/ 15 h 105"/>
              <a:gd name="T8" fmla="*/ 589 w 606"/>
              <a:gd name="T9" fmla="*/ 26 h 105"/>
              <a:gd name="T10" fmla="*/ 606 w 606"/>
              <a:gd name="T11" fmla="*/ 58 h 105"/>
              <a:gd name="T12" fmla="*/ 602 w 606"/>
              <a:gd name="T13" fmla="*/ 75 h 105"/>
              <a:gd name="T14" fmla="*/ 589 w 606"/>
              <a:gd name="T15" fmla="*/ 90 h 105"/>
              <a:gd name="T16" fmla="*/ 569 w 606"/>
              <a:gd name="T17" fmla="*/ 101 h 105"/>
              <a:gd name="T18" fmla="*/ 542 w 606"/>
              <a:gd name="T19" fmla="*/ 105 h 105"/>
              <a:gd name="T20" fmla="*/ 304 w 606"/>
              <a:gd name="T21" fmla="*/ 98 h 105"/>
              <a:gd name="T22" fmla="*/ 64 w 606"/>
              <a:gd name="T23" fmla="*/ 92 h 105"/>
              <a:gd name="T24" fmla="*/ 36 w 606"/>
              <a:gd name="T25" fmla="*/ 89 h 105"/>
              <a:gd name="T26" fmla="*/ 16 w 606"/>
              <a:gd name="T27" fmla="*/ 78 h 105"/>
              <a:gd name="T28" fmla="*/ 0 w 606"/>
              <a:gd name="T29" fmla="*/ 46 h 105"/>
              <a:gd name="T30" fmla="*/ 3 w 606"/>
              <a:gd name="T31" fmla="*/ 29 h 105"/>
              <a:gd name="T32" fmla="*/ 16 w 606"/>
              <a:gd name="T33" fmla="*/ 14 h 105"/>
              <a:gd name="T34" fmla="*/ 36 w 606"/>
              <a:gd name="T35" fmla="*/ 4 h 105"/>
              <a:gd name="T36" fmla="*/ 64 w 606"/>
              <a:gd name="T3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6" h="105">
                <a:moveTo>
                  <a:pt x="64" y="0"/>
                </a:moveTo>
                <a:lnTo>
                  <a:pt x="304" y="6"/>
                </a:lnTo>
                <a:lnTo>
                  <a:pt x="542" y="12"/>
                </a:lnTo>
                <a:lnTo>
                  <a:pt x="569" y="15"/>
                </a:lnTo>
                <a:lnTo>
                  <a:pt x="589" y="26"/>
                </a:lnTo>
                <a:lnTo>
                  <a:pt x="606" y="58"/>
                </a:lnTo>
                <a:lnTo>
                  <a:pt x="602" y="75"/>
                </a:lnTo>
                <a:lnTo>
                  <a:pt x="589" y="90"/>
                </a:lnTo>
                <a:lnTo>
                  <a:pt x="569" y="101"/>
                </a:lnTo>
                <a:lnTo>
                  <a:pt x="542" y="105"/>
                </a:lnTo>
                <a:lnTo>
                  <a:pt x="304" y="98"/>
                </a:lnTo>
                <a:lnTo>
                  <a:pt x="64" y="92"/>
                </a:lnTo>
                <a:lnTo>
                  <a:pt x="36" y="89"/>
                </a:lnTo>
                <a:lnTo>
                  <a:pt x="16" y="78"/>
                </a:lnTo>
                <a:lnTo>
                  <a:pt x="0" y="46"/>
                </a:lnTo>
                <a:lnTo>
                  <a:pt x="3" y="29"/>
                </a:lnTo>
                <a:lnTo>
                  <a:pt x="16" y="14"/>
                </a:lnTo>
                <a:lnTo>
                  <a:pt x="36" y="4"/>
                </a:lnTo>
                <a:lnTo>
                  <a:pt x="64" y="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39" name="Freeform 39"/>
          <p:cNvSpPr>
            <a:spLocks noChangeArrowheads="1"/>
          </p:cNvSpPr>
          <p:nvPr/>
        </p:nvSpPr>
        <p:spPr bwMode="auto">
          <a:xfrm>
            <a:off x="1711325" y="195263"/>
            <a:ext cx="263525" cy="204787"/>
          </a:xfrm>
          <a:custGeom>
            <a:avLst/>
            <a:gdLst>
              <a:gd name="T0" fmla="*/ 166 w 166"/>
              <a:gd name="T1" fmla="*/ 53 h 516"/>
              <a:gd name="T2" fmla="*/ 149 w 166"/>
              <a:gd name="T3" fmla="*/ 166 h 516"/>
              <a:gd name="T4" fmla="*/ 138 w 166"/>
              <a:gd name="T5" fmla="*/ 218 h 516"/>
              <a:gd name="T6" fmla="*/ 126 w 166"/>
              <a:gd name="T7" fmla="*/ 267 h 516"/>
              <a:gd name="T8" fmla="*/ 97 w 166"/>
              <a:gd name="T9" fmla="*/ 481 h 516"/>
              <a:gd name="T10" fmla="*/ 92 w 166"/>
              <a:gd name="T11" fmla="*/ 496 h 516"/>
              <a:gd name="T12" fmla="*/ 80 w 166"/>
              <a:gd name="T13" fmla="*/ 507 h 516"/>
              <a:gd name="T14" fmla="*/ 47 w 166"/>
              <a:gd name="T15" fmla="*/ 516 h 516"/>
              <a:gd name="T16" fmla="*/ 15 w 166"/>
              <a:gd name="T17" fmla="*/ 507 h 516"/>
              <a:gd name="T18" fmla="*/ 0 w 166"/>
              <a:gd name="T19" fmla="*/ 481 h 516"/>
              <a:gd name="T20" fmla="*/ 8 w 166"/>
              <a:gd name="T21" fmla="*/ 264 h 516"/>
              <a:gd name="T22" fmla="*/ 24 w 166"/>
              <a:gd name="T23" fmla="*/ 47 h 516"/>
              <a:gd name="T24" fmla="*/ 33 w 166"/>
              <a:gd name="T25" fmla="*/ 26 h 516"/>
              <a:gd name="T26" fmla="*/ 51 w 166"/>
              <a:gd name="T27" fmla="*/ 11 h 516"/>
              <a:gd name="T28" fmla="*/ 74 w 166"/>
              <a:gd name="T29" fmla="*/ 3 h 516"/>
              <a:gd name="T30" fmla="*/ 98 w 166"/>
              <a:gd name="T31" fmla="*/ 0 h 516"/>
              <a:gd name="T32" fmla="*/ 146 w 166"/>
              <a:gd name="T33" fmla="*/ 14 h 516"/>
              <a:gd name="T34" fmla="*/ 166 w 166"/>
              <a:gd name="T35" fmla="*/ 53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6" h="516">
                <a:moveTo>
                  <a:pt x="166" y="53"/>
                </a:moveTo>
                <a:lnTo>
                  <a:pt x="149" y="166"/>
                </a:lnTo>
                <a:lnTo>
                  <a:pt x="138" y="218"/>
                </a:lnTo>
                <a:lnTo>
                  <a:pt x="126" y="267"/>
                </a:lnTo>
                <a:lnTo>
                  <a:pt x="97" y="481"/>
                </a:lnTo>
                <a:lnTo>
                  <a:pt x="92" y="496"/>
                </a:lnTo>
                <a:lnTo>
                  <a:pt x="80" y="507"/>
                </a:lnTo>
                <a:lnTo>
                  <a:pt x="47" y="516"/>
                </a:lnTo>
                <a:lnTo>
                  <a:pt x="15" y="507"/>
                </a:lnTo>
                <a:lnTo>
                  <a:pt x="0" y="481"/>
                </a:lnTo>
                <a:lnTo>
                  <a:pt x="8" y="264"/>
                </a:lnTo>
                <a:lnTo>
                  <a:pt x="24" y="47"/>
                </a:lnTo>
                <a:lnTo>
                  <a:pt x="33" y="26"/>
                </a:lnTo>
                <a:lnTo>
                  <a:pt x="51" y="11"/>
                </a:lnTo>
                <a:lnTo>
                  <a:pt x="74" y="3"/>
                </a:lnTo>
                <a:lnTo>
                  <a:pt x="98" y="0"/>
                </a:lnTo>
                <a:lnTo>
                  <a:pt x="146" y="14"/>
                </a:lnTo>
                <a:lnTo>
                  <a:pt x="166" y="53"/>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41" name="Freeform 41"/>
          <p:cNvSpPr>
            <a:spLocks noChangeArrowheads="1"/>
          </p:cNvSpPr>
          <p:nvPr/>
        </p:nvSpPr>
        <p:spPr bwMode="auto">
          <a:xfrm>
            <a:off x="1400175" y="819150"/>
            <a:ext cx="912813" cy="157163"/>
          </a:xfrm>
          <a:custGeom>
            <a:avLst/>
            <a:gdLst>
              <a:gd name="T0" fmla="*/ 15 w 575"/>
              <a:gd name="T1" fmla="*/ 169 h 398"/>
              <a:gd name="T2" fmla="*/ 20 w 575"/>
              <a:gd name="T3" fmla="*/ 158 h 398"/>
              <a:gd name="T4" fmla="*/ 38 w 575"/>
              <a:gd name="T5" fmla="*/ 150 h 398"/>
              <a:gd name="T6" fmla="*/ 92 w 575"/>
              <a:gd name="T7" fmla="*/ 137 h 398"/>
              <a:gd name="T8" fmla="*/ 201 w 575"/>
              <a:gd name="T9" fmla="*/ 126 h 398"/>
              <a:gd name="T10" fmla="*/ 214 w 575"/>
              <a:gd name="T11" fmla="*/ 80 h 398"/>
              <a:gd name="T12" fmla="*/ 225 w 575"/>
              <a:gd name="T13" fmla="*/ 41 h 398"/>
              <a:gd name="T14" fmla="*/ 237 w 575"/>
              <a:gd name="T15" fmla="*/ 25 h 398"/>
              <a:gd name="T16" fmla="*/ 250 w 575"/>
              <a:gd name="T17" fmla="*/ 13 h 398"/>
              <a:gd name="T18" fmla="*/ 271 w 575"/>
              <a:gd name="T19" fmla="*/ 0 h 398"/>
              <a:gd name="T20" fmla="*/ 289 w 575"/>
              <a:gd name="T21" fmla="*/ 0 h 398"/>
              <a:gd name="T22" fmla="*/ 306 w 575"/>
              <a:gd name="T23" fmla="*/ 12 h 398"/>
              <a:gd name="T24" fmla="*/ 337 w 575"/>
              <a:gd name="T25" fmla="*/ 57 h 398"/>
              <a:gd name="T26" fmla="*/ 357 w 575"/>
              <a:gd name="T27" fmla="*/ 85 h 398"/>
              <a:gd name="T28" fmla="*/ 378 w 575"/>
              <a:gd name="T29" fmla="*/ 113 h 398"/>
              <a:gd name="T30" fmla="*/ 444 w 575"/>
              <a:gd name="T31" fmla="*/ 105 h 398"/>
              <a:gd name="T32" fmla="*/ 499 w 575"/>
              <a:gd name="T33" fmla="*/ 96 h 398"/>
              <a:gd name="T34" fmla="*/ 568 w 575"/>
              <a:gd name="T35" fmla="*/ 96 h 398"/>
              <a:gd name="T36" fmla="*/ 575 w 575"/>
              <a:gd name="T37" fmla="*/ 106 h 398"/>
              <a:gd name="T38" fmla="*/ 560 w 575"/>
              <a:gd name="T39" fmla="*/ 126 h 398"/>
              <a:gd name="T40" fmla="*/ 544 w 575"/>
              <a:gd name="T41" fmla="*/ 140 h 398"/>
              <a:gd name="T42" fmla="*/ 521 w 575"/>
              <a:gd name="T43" fmla="*/ 157 h 398"/>
              <a:gd name="T44" fmla="*/ 506 w 575"/>
              <a:gd name="T45" fmla="*/ 168 h 398"/>
              <a:gd name="T46" fmla="*/ 491 w 575"/>
              <a:gd name="T47" fmla="*/ 178 h 398"/>
              <a:gd name="T48" fmla="*/ 473 w 575"/>
              <a:gd name="T49" fmla="*/ 190 h 398"/>
              <a:gd name="T50" fmla="*/ 453 w 575"/>
              <a:gd name="T51" fmla="*/ 202 h 398"/>
              <a:gd name="T52" fmla="*/ 478 w 575"/>
              <a:gd name="T53" fmla="*/ 239 h 398"/>
              <a:gd name="T54" fmla="*/ 499 w 575"/>
              <a:gd name="T55" fmla="*/ 279 h 398"/>
              <a:gd name="T56" fmla="*/ 521 w 575"/>
              <a:gd name="T57" fmla="*/ 359 h 398"/>
              <a:gd name="T58" fmla="*/ 514 w 575"/>
              <a:gd name="T59" fmla="*/ 389 h 398"/>
              <a:gd name="T60" fmla="*/ 504 w 575"/>
              <a:gd name="T61" fmla="*/ 396 h 398"/>
              <a:gd name="T62" fmla="*/ 493 w 575"/>
              <a:gd name="T63" fmla="*/ 398 h 398"/>
              <a:gd name="T64" fmla="*/ 419 w 575"/>
              <a:gd name="T65" fmla="*/ 375 h 398"/>
              <a:gd name="T66" fmla="*/ 398 w 575"/>
              <a:gd name="T67" fmla="*/ 364 h 398"/>
              <a:gd name="T68" fmla="*/ 376 w 575"/>
              <a:gd name="T69" fmla="*/ 352 h 398"/>
              <a:gd name="T70" fmla="*/ 355 w 575"/>
              <a:gd name="T71" fmla="*/ 340 h 398"/>
              <a:gd name="T72" fmla="*/ 335 w 575"/>
              <a:gd name="T73" fmla="*/ 328 h 398"/>
              <a:gd name="T74" fmla="*/ 317 w 575"/>
              <a:gd name="T75" fmla="*/ 317 h 398"/>
              <a:gd name="T76" fmla="*/ 301 w 575"/>
              <a:gd name="T77" fmla="*/ 308 h 398"/>
              <a:gd name="T78" fmla="*/ 276 w 575"/>
              <a:gd name="T79" fmla="*/ 295 h 398"/>
              <a:gd name="T80" fmla="*/ 250 w 575"/>
              <a:gd name="T81" fmla="*/ 309 h 398"/>
              <a:gd name="T82" fmla="*/ 227 w 575"/>
              <a:gd name="T83" fmla="*/ 322 h 398"/>
              <a:gd name="T84" fmla="*/ 204 w 575"/>
              <a:gd name="T85" fmla="*/ 335 h 398"/>
              <a:gd name="T86" fmla="*/ 183 w 575"/>
              <a:gd name="T87" fmla="*/ 347 h 398"/>
              <a:gd name="T88" fmla="*/ 165 w 575"/>
              <a:gd name="T89" fmla="*/ 356 h 398"/>
              <a:gd name="T90" fmla="*/ 147 w 575"/>
              <a:gd name="T91" fmla="*/ 364 h 398"/>
              <a:gd name="T92" fmla="*/ 122 w 575"/>
              <a:gd name="T93" fmla="*/ 372 h 398"/>
              <a:gd name="T94" fmla="*/ 107 w 575"/>
              <a:gd name="T95" fmla="*/ 369 h 398"/>
              <a:gd name="T96" fmla="*/ 104 w 575"/>
              <a:gd name="T97" fmla="*/ 348 h 398"/>
              <a:gd name="T98" fmla="*/ 115 w 575"/>
              <a:gd name="T99" fmla="*/ 309 h 398"/>
              <a:gd name="T100" fmla="*/ 127 w 575"/>
              <a:gd name="T101" fmla="*/ 281 h 398"/>
              <a:gd name="T102" fmla="*/ 142 w 575"/>
              <a:gd name="T103" fmla="*/ 247 h 398"/>
              <a:gd name="T104" fmla="*/ 106 w 575"/>
              <a:gd name="T105" fmla="*/ 237 h 398"/>
              <a:gd name="T106" fmla="*/ 46 w 575"/>
              <a:gd name="T107" fmla="*/ 217 h 398"/>
              <a:gd name="T108" fmla="*/ 4 w 575"/>
              <a:gd name="T109" fmla="*/ 192 h 398"/>
              <a:gd name="T110" fmla="*/ 0 w 575"/>
              <a:gd name="T111" fmla="*/ 181 h 398"/>
              <a:gd name="T112" fmla="*/ 15 w 575"/>
              <a:gd name="T113" fmla="*/ 16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5" h="398">
                <a:moveTo>
                  <a:pt x="15" y="169"/>
                </a:moveTo>
                <a:lnTo>
                  <a:pt x="20" y="158"/>
                </a:lnTo>
                <a:lnTo>
                  <a:pt x="38" y="150"/>
                </a:lnTo>
                <a:lnTo>
                  <a:pt x="92" y="137"/>
                </a:lnTo>
                <a:lnTo>
                  <a:pt x="201" y="126"/>
                </a:lnTo>
                <a:lnTo>
                  <a:pt x="214" y="80"/>
                </a:lnTo>
                <a:lnTo>
                  <a:pt x="225" y="41"/>
                </a:lnTo>
                <a:lnTo>
                  <a:pt x="237" y="25"/>
                </a:lnTo>
                <a:lnTo>
                  <a:pt x="250" y="13"/>
                </a:lnTo>
                <a:lnTo>
                  <a:pt x="271" y="0"/>
                </a:lnTo>
                <a:lnTo>
                  <a:pt x="289" y="0"/>
                </a:lnTo>
                <a:lnTo>
                  <a:pt x="306" y="12"/>
                </a:lnTo>
                <a:lnTo>
                  <a:pt x="337" y="57"/>
                </a:lnTo>
                <a:lnTo>
                  <a:pt x="357" y="85"/>
                </a:lnTo>
                <a:lnTo>
                  <a:pt x="378" y="113"/>
                </a:lnTo>
                <a:lnTo>
                  <a:pt x="444" y="105"/>
                </a:lnTo>
                <a:lnTo>
                  <a:pt x="499" y="96"/>
                </a:lnTo>
                <a:lnTo>
                  <a:pt x="568" y="96"/>
                </a:lnTo>
                <a:lnTo>
                  <a:pt x="575" y="106"/>
                </a:lnTo>
                <a:lnTo>
                  <a:pt x="560" y="126"/>
                </a:lnTo>
                <a:lnTo>
                  <a:pt x="544" y="140"/>
                </a:lnTo>
                <a:lnTo>
                  <a:pt x="521" y="157"/>
                </a:lnTo>
                <a:lnTo>
                  <a:pt x="506" y="168"/>
                </a:lnTo>
                <a:lnTo>
                  <a:pt x="491" y="178"/>
                </a:lnTo>
                <a:lnTo>
                  <a:pt x="473" y="190"/>
                </a:lnTo>
                <a:lnTo>
                  <a:pt x="453" y="202"/>
                </a:lnTo>
                <a:lnTo>
                  <a:pt x="478" y="239"/>
                </a:lnTo>
                <a:lnTo>
                  <a:pt x="499" y="279"/>
                </a:lnTo>
                <a:lnTo>
                  <a:pt x="521" y="359"/>
                </a:lnTo>
                <a:lnTo>
                  <a:pt x="514" y="389"/>
                </a:lnTo>
                <a:lnTo>
                  <a:pt x="504" y="396"/>
                </a:lnTo>
                <a:lnTo>
                  <a:pt x="493" y="398"/>
                </a:lnTo>
                <a:lnTo>
                  <a:pt x="419" y="375"/>
                </a:lnTo>
                <a:lnTo>
                  <a:pt x="398" y="364"/>
                </a:lnTo>
                <a:lnTo>
                  <a:pt x="376" y="352"/>
                </a:lnTo>
                <a:lnTo>
                  <a:pt x="355" y="340"/>
                </a:lnTo>
                <a:lnTo>
                  <a:pt x="335" y="328"/>
                </a:lnTo>
                <a:lnTo>
                  <a:pt x="317" y="317"/>
                </a:lnTo>
                <a:lnTo>
                  <a:pt x="301" y="308"/>
                </a:lnTo>
                <a:lnTo>
                  <a:pt x="276" y="295"/>
                </a:lnTo>
                <a:lnTo>
                  <a:pt x="250" y="309"/>
                </a:lnTo>
                <a:lnTo>
                  <a:pt x="227" y="322"/>
                </a:lnTo>
                <a:lnTo>
                  <a:pt x="204" y="335"/>
                </a:lnTo>
                <a:lnTo>
                  <a:pt x="183" y="347"/>
                </a:lnTo>
                <a:lnTo>
                  <a:pt x="165" y="356"/>
                </a:lnTo>
                <a:lnTo>
                  <a:pt x="147" y="364"/>
                </a:lnTo>
                <a:lnTo>
                  <a:pt x="122" y="372"/>
                </a:lnTo>
                <a:lnTo>
                  <a:pt x="107" y="369"/>
                </a:lnTo>
                <a:lnTo>
                  <a:pt x="104" y="348"/>
                </a:lnTo>
                <a:lnTo>
                  <a:pt x="115" y="309"/>
                </a:lnTo>
                <a:lnTo>
                  <a:pt x="127" y="281"/>
                </a:lnTo>
                <a:lnTo>
                  <a:pt x="142" y="247"/>
                </a:lnTo>
                <a:lnTo>
                  <a:pt x="106" y="237"/>
                </a:lnTo>
                <a:lnTo>
                  <a:pt x="46" y="217"/>
                </a:lnTo>
                <a:lnTo>
                  <a:pt x="4" y="192"/>
                </a:lnTo>
                <a:lnTo>
                  <a:pt x="0" y="181"/>
                </a:lnTo>
                <a:lnTo>
                  <a:pt x="15" y="16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43" name="Freeform 43"/>
          <p:cNvSpPr>
            <a:spLocks noChangeArrowheads="1"/>
          </p:cNvSpPr>
          <p:nvPr/>
        </p:nvSpPr>
        <p:spPr bwMode="auto">
          <a:xfrm>
            <a:off x="6400800" y="12700"/>
            <a:ext cx="911225" cy="158750"/>
          </a:xfrm>
          <a:custGeom>
            <a:avLst/>
            <a:gdLst>
              <a:gd name="T0" fmla="*/ 13 w 574"/>
              <a:gd name="T1" fmla="*/ 168 h 397"/>
              <a:gd name="T2" fmla="*/ 20 w 574"/>
              <a:gd name="T3" fmla="*/ 159 h 397"/>
              <a:gd name="T4" fmla="*/ 36 w 574"/>
              <a:gd name="T5" fmla="*/ 149 h 397"/>
              <a:gd name="T6" fmla="*/ 92 w 574"/>
              <a:gd name="T7" fmla="*/ 138 h 397"/>
              <a:gd name="T8" fmla="*/ 199 w 574"/>
              <a:gd name="T9" fmla="*/ 126 h 397"/>
              <a:gd name="T10" fmla="*/ 212 w 574"/>
              <a:gd name="T11" fmla="*/ 80 h 397"/>
              <a:gd name="T12" fmla="*/ 223 w 574"/>
              <a:gd name="T13" fmla="*/ 41 h 397"/>
              <a:gd name="T14" fmla="*/ 236 w 574"/>
              <a:gd name="T15" fmla="*/ 24 h 397"/>
              <a:gd name="T16" fmla="*/ 248 w 574"/>
              <a:gd name="T17" fmla="*/ 13 h 397"/>
              <a:gd name="T18" fmla="*/ 269 w 574"/>
              <a:gd name="T19" fmla="*/ 0 h 397"/>
              <a:gd name="T20" fmla="*/ 287 w 574"/>
              <a:gd name="T21" fmla="*/ 1 h 397"/>
              <a:gd name="T22" fmla="*/ 304 w 574"/>
              <a:gd name="T23" fmla="*/ 11 h 397"/>
              <a:gd name="T24" fmla="*/ 336 w 574"/>
              <a:gd name="T25" fmla="*/ 56 h 397"/>
              <a:gd name="T26" fmla="*/ 354 w 574"/>
              <a:gd name="T27" fmla="*/ 84 h 397"/>
              <a:gd name="T28" fmla="*/ 376 w 574"/>
              <a:gd name="T29" fmla="*/ 113 h 397"/>
              <a:gd name="T30" fmla="*/ 441 w 574"/>
              <a:gd name="T31" fmla="*/ 104 h 397"/>
              <a:gd name="T32" fmla="*/ 497 w 574"/>
              <a:gd name="T33" fmla="*/ 97 h 397"/>
              <a:gd name="T34" fmla="*/ 566 w 574"/>
              <a:gd name="T35" fmla="*/ 96 h 397"/>
              <a:gd name="T36" fmla="*/ 574 w 574"/>
              <a:gd name="T37" fmla="*/ 106 h 397"/>
              <a:gd name="T38" fmla="*/ 560 w 574"/>
              <a:gd name="T39" fmla="*/ 126 h 397"/>
              <a:gd name="T40" fmla="*/ 543 w 574"/>
              <a:gd name="T41" fmla="*/ 140 h 397"/>
              <a:gd name="T42" fmla="*/ 520 w 574"/>
              <a:gd name="T43" fmla="*/ 156 h 397"/>
              <a:gd name="T44" fmla="*/ 505 w 574"/>
              <a:gd name="T45" fmla="*/ 167 h 397"/>
              <a:gd name="T46" fmla="*/ 489 w 574"/>
              <a:gd name="T47" fmla="*/ 177 h 397"/>
              <a:gd name="T48" fmla="*/ 471 w 574"/>
              <a:gd name="T49" fmla="*/ 189 h 397"/>
              <a:gd name="T50" fmla="*/ 451 w 574"/>
              <a:gd name="T51" fmla="*/ 202 h 397"/>
              <a:gd name="T52" fmla="*/ 478 w 574"/>
              <a:gd name="T53" fmla="*/ 239 h 397"/>
              <a:gd name="T54" fmla="*/ 497 w 574"/>
              <a:gd name="T55" fmla="*/ 278 h 397"/>
              <a:gd name="T56" fmla="*/ 519 w 574"/>
              <a:gd name="T57" fmla="*/ 359 h 397"/>
              <a:gd name="T58" fmla="*/ 512 w 574"/>
              <a:gd name="T59" fmla="*/ 388 h 397"/>
              <a:gd name="T60" fmla="*/ 504 w 574"/>
              <a:gd name="T61" fmla="*/ 395 h 397"/>
              <a:gd name="T62" fmla="*/ 491 w 574"/>
              <a:gd name="T63" fmla="*/ 397 h 397"/>
              <a:gd name="T64" fmla="*/ 417 w 574"/>
              <a:gd name="T65" fmla="*/ 374 h 397"/>
              <a:gd name="T66" fmla="*/ 395 w 574"/>
              <a:gd name="T67" fmla="*/ 363 h 397"/>
              <a:gd name="T68" fmla="*/ 374 w 574"/>
              <a:gd name="T69" fmla="*/ 352 h 397"/>
              <a:gd name="T70" fmla="*/ 353 w 574"/>
              <a:gd name="T71" fmla="*/ 340 h 397"/>
              <a:gd name="T72" fmla="*/ 333 w 574"/>
              <a:gd name="T73" fmla="*/ 327 h 397"/>
              <a:gd name="T74" fmla="*/ 315 w 574"/>
              <a:gd name="T75" fmla="*/ 317 h 397"/>
              <a:gd name="T76" fmla="*/ 299 w 574"/>
              <a:gd name="T77" fmla="*/ 307 h 397"/>
              <a:gd name="T78" fmla="*/ 276 w 574"/>
              <a:gd name="T79" fmla="*/ 296 h 397"/>
              <a:gd name="T80" fmla="*/ 249 w 574"/>
              <a:gd name="T81" fmla="*/ 308 h 397"/>
              <a:gd name="T82" fmla="*/ 225 w 574"/>
              <a:gd name="T83" fmla="*/ 321 h 397"/>
              <a:gd name="T84" fmla="*/ 202 w 574"/>
              <a:gd name="T85" fmla="*/ 334 h 397"/>
              <a:gd name="T86" fmla="*/ 180 w 574"/>
              <a:gd name="T87" fmla="*/ 346 h 397"/>
              <a:gd name="T88" fmla="*/ 162 w 574"/>
              <a:gd name="T89" fmla="*/ 355 h 397"/>
              <a:gd name="T90" fmla="*/ 146 w 574"/>
              <a:gd name="T91" fmla="*/ 363 h 397"/>
              <a:gd name="T92" fmla="*/ 120 w 574"/>
              <a:gd name="T93" fmla="*/ 372 h 397"/>
              <a:gd name="T94" fmla="*/ 105 w 574"/>
              <a:gd name="T95" fmla="*/ 368 h 397"/>
              <a:gd name="T96" fmla="*/ 102 w 574"/>
              <a:gd name="T97" fmla="*/ 348 h 397"/>
              <a:gd name="T98" fmla="*/ 113 w 574"/>
              <a:gd name="T99" fmla="*/ 308 h 397"/>
              <a:gd name="T100" fmla="*/ 125 w 574"/>
              <a:gd name="T101" fmla="*/ 282 h 397"/>
              <a:gd name="T102" fmla="*/ 139 w 574"/>
              <a:gd name="T103" fmla="*/ 248 h 397"/>
              <a:gd name="T104" fmla="*/ 103 w 574"/>
              <a:gd name="T105" fmla="*/ 236 h 397"/>
              <a:gd name="T106" fmla="*/ 46 w 574"/>
              <a:gd name="T107" fmla="*/ 216 h 397"/>
              <a:gd name="T108" fmla="*/ 3 w 574"/>
              <a:gd name="T109" fmla="*/ 193 h 397"/>
              <a:gd name="T110" fmla="*/ 0 w 574"/>
              <a:gd name="T111" fmla="*/ 180 h 397"/>
              <a:gd name="T112" fmla="*/ 13 w 574"/>
              <a:gd name="T113" fmla="*/ 168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4" h="397">
                <a:moveTo>
                  <a:pt x="13" y="168"/>
                </a:moveTo>
                <a:lnTo>
                  <a:pt x="20" y="159"/>
                </a:lnTo>
                <a:lnTo>
                  <a:pt x="36" y="149"/>
                </a:lnTo>
                <a:lnTo>
                  <a:pt x="92" y="138"/>
                </a:lnTo>
                <a:lnTo>
                  <a:pt x="199" y="126"/>
                </a:lnTo>
                <a:lnTo>
                  <a:pt x="212" y="80"/>
                </a:lnTo>
                <a:lnTo>
                  <a:pt x="223" y="41"/>
                </a:lnTo>
                <a:lnTo>
                  <a:pt x="236" y="24"/>
                </a:lnTo>
                <a:lnTo>
                  <a:pt x="248" y="13"/>
                </a:lnTo>
                <a:lnTo>
                  <a:pt x="269" y="0"/>
                </a:lnTo>
                <a:lnTo>
                  <a:pt x="287" y="1"/>
                </a:lnTo>
                <a:lnTo>
                  <a:pt x="304" y="11"/>
                </a:lnTo>
                <a:lnTo>
                  <a:pt x="336" y="56"/>
                </a:lnTo>
                <a:lnTo>
                  <a:pt x="354" y="84"/>
                </a:lnTo>
                <a:lnTo>
                  <a:pt x="376" y="113"/>
                </a:lnTo>
                <a:lnTo>
                  <a:pt x="441" y="104"/>
                </a:lnTo>
                <a:lnTo>
                  <a:pt x="497" y="97"/>
                </a:lnTo>
                <a:lnTo>
                  <a:pt x="566" y="96"/>
                </a:lnTo>
                <a:lnTo>
                  <a:pt x="574" y="106"/>
                </a:lnTo>
                <a:lnTo>
                  <a:pt x="560" y="126"/>
                </a:lnTo>
                <a:lnTo>
                  <a:pt x="543" y="140"/>
                </a:lnTo>
                <a:lnTo>
                  <a:pt x="520" y="156"/>
                </a:lnTo>
                <a:lnTo>
                  <a:pt x="505" y="167"/>
                </a:lnTo>
                <a:lnTo>
                  <a:pt x="489" y="177"/>
                </a:lnTo>
                <a:lnTo>
                  <a:pt x="471" y="189"/>
                </a:lnTo>
                <a:lnTo>
                  <a:pt x="451" y="202"/>
                </a:lnTo>
                <a:lnTo>
                  <a:pt x="478" y="239"/>
                </a:lnTo>
                <a:lnTo>
                  <a:pt x="497" y="278"/>
                </a:lnTo>
                <a:lnTo>
                  <a:pt x="519" y="359"/>
                </a:lnTo>
                <a:lnTo>
                  <a:pt x="512" y="388"/>
                </a:lnTo>
                <a:lnTo>
                  <a:pt x="504" y="395"/>
                </a:lnTo>
                <a:lnTo>
                  <a:pt x="491" y="397"/>
                </a:lnTo>
                <a:lnTo>
                  <a:pt x="417" y="374"/>
                </a:lnTo>
                <a:lnTo>
                  <a:pt x="395" y="363"/>
                </a:lnTo>
                <a:lnTo>
                  <a:pt x="374" y="352"/>
                </a:lnTo>
                <a:lnTo>
                  <a:pt x="353" y="340"/>
                </a:lnTo>
                <a:lnTo>
                  <a:pt x="333" y="327"/>
                </a:lnTo>
                <a:lnTo>
                  <a:pt x="315" y="317"/>
                </a:lnTo>
                <a:lnTo>
                  <a:pt x="299" y="307"/>
                </a:lnTo>
                <a:lnTo>
                  <a:pt x="276" y="296"/>
                </a:lnTo>
                <a:lnTo>
                  <a:pt x="249" y="308"/>
                </a:lnTo>
                <a:lnTo>
                  <a:pt x="225" y="321"/>
                </a:lnTo>
                <a:lnTo>
                  <a:pt x="202" y="334"/>
                </a:lnTo>
                <a:lnTo>
                  <a:pt x="180" y="346"/>
                </a:lnTo>
                <a:lnTo>
                  <a:pt x="162" y="355"/>
                </a:lnTo>
                <a:lnTo>
                  <a:pt x="146" y="363"/>
                </a:lnTo>
                <a:lnTo>
                  <a:pt x="120" y="372"/>
                </a:lnTo>
                <a:lnTo>
                  <a:pt x="105" y="368"/>
                </a:lnTo>
                <a:lnTo>
                  <a:pt x="102" y="348"/>
                </a:lnTo>
                <a:lnTo>
                  <a:pt x="113" y="308"/>
                </a:lnTo>
                <a:lnTo>
                  <a:pt x="125" y="282"/>
                </a:lnTo>
                <a:lnTo>
                  <a:pt x="139" y="248"/>
                </a:lnTo>
                <a:lnTo>
                  <a:pt x="103" y="236"/>
                </a:lnTo>
                <a:lnTo>
                  <a:pt x="46" y="216"/>
                </a:lnTo>
                <a:lnTo>
                  <a:pt x="3" y="193"/>
                </a:lnTo>
                <a:lnTo>
                  <a:pt x="0" y="180"/>
                </a:lnTo>
                <a:lnTo>
                  <a:pt x="13" y="16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45" name="Freeform 45"/>
          <p:cNvSpPr>
            <a:spLocks noChangeArrowheads="1"/>
          </p:cNvSpPr>
          <p:nvPr/>
        </p:nvSpPr>
        <p:spPr bwMode="auto">
          <a:xfrm>
            <a:off x="6470650" y="831850"/>
            <a:ext cx="912813" cy="158750"/>
          </a:xfrm>
          <a:custGeom>
            <a:avLst/>
            <a:gdLst>
              <a:gd name="T0" fmla="*/ 15 w 575"/>
              <a:gd name="T1" fmla="*/ 168 h 397"/>
              <a:gd name="T2" fmla="*/ 20 w 575"/>
              <a:gd name="T3" fmla="*/ 159 h 397"/>
              <a:gd name="T4" fmla="*/ 36 w 575"/>
              <a:gd name="T5" fmla="*/ 150 h 397"/>
              <a:gd name="T6" fmla="*/ 92 w 575"/>
              <a:gd name="T7" fmla="*/ 138 h 397"/>
              <a:gd name="T8" fmla="*/ 200 w 575"/>
              <a:gd name="T9" fmla="*/ 126 h 397"/>
              <a:gd name="T10" fmla="*/ 212 w 575"/>
              <a:gd name="T11" fmla="*/ 80 h 397"/>
              <a:gd name="T12" fmla="*/ 223 w 575"/>
              <a:gd name="T13" fmla="*/ 42 h 397"/>
              <a:gd name="T14" fmla="*/ 237 w 575"/>
              <a:gd name="T15" fmla="*/ 24 h 397"/>
              <a:gd name="T16" fmla="*/ 250 w 575"/>
              <a:gd name="T17" fmla="*/ 12 h 397"/>
              <a:gd name="T18" fmla="*/ 269 w 575"/>
              <a:gd name="T19" fmla="*/ 0 h 397"/>
              <a:gd name="T20" fmla="*/ 287 w 575"/>
              <a:gd name="T21" fmla="*/ 1 h 397"/>
              <a:gd name="T22" fmla="*/ 304 w 575"/>
              <a:gd name="T23" fmla="*/ 11 h 397"/>
              <a:gd name="T24" fmla="*/ 337 w 575"/>
              <a:gd name="T25" fmla="*/ 57 h 397"/>
              <a:gd name="T26" fmla="*/ 355 w 575"/>
              <a:gd name="T27" fmla="*/ 85 h 397"/>
              <a:gd name="T28" fmla="*/ 376 w 575"/>
              <a:gd name="T29" fmla="*/ 113 h 397"/>
              <a:gd name="T30" fmla="*/ 443 w 575"/>
              <a:gd name="T31" fmla="*/ 104 h 397"/>
              <a:gd name="T32" fmla="*/ 499 w 575"/>
              <a:gd name="T33" fmla="*/ 97 h 397"/>
              <a:gd name="T34" fmla="*/ 568 w 575"/>
              <a:gd name="T35" fmla="*/ 95 h 397"/>
              <a:gd name="T36" fmla="*/ 575 w 575"/>
              <a:gd name="T37" fmla="*/ 106 h 397"/>
              <a:gd name="T38" fmla="*/ 560 w 575"/>
              <a:gd name="T39" fmla="*/ 126 h 397"/>
              <a:gd name="T40" fmla="*/ 543 w 575"/>
              <a:gd name="T41" fmla="*/ 140 h 397"/>
              <a:gd name="T42" fmla="*/ 520 w 575"/>
              <a:gd name="T43" fmla="*/ 157 h 397"/>
              <a:gd name="T44" fmla="*/ 506 w 575"/>
              <a:gd name="T45" fmla="*/ 167 h 397"/>
              <a:gd name="T46" fmla="*/ 489 w 575"/>
              <a:gd name="T47" fmla="*/ 177 h 397"/>
              <a:gd name="T48" fmla="*/ 471 w 575"/>
              <a:gd name="T49" fmla="*/ 189 h 397"/>
              <a:gd name="T50" fmla="*/ 452 w 575"/>
              <a:gd name="T51" fmla="*/ 202 h 397"/>
              <a:gd name="T52" fmla="*/ 478 w 575"/>
              <a:gd name="T53" fmla="*/ 239 h 397"/>
              <a:gd name="T54" fmla="*/ 498 w 575"/>
              <a:gd name="T55" fmla="*/ 278 h 397"/>
              <a:gd name="T56" fmla="*/ 519 w 575"/>
              <a:gd name="T57" fmla="*/ 358 h 397"/>
              <a:gd name="T58" fmla="*/ 514 w 575"/>
              <a:gd name="T59" fmla="*/ 388 h 397"/>
              <a:gd name="T60" fmla="*/ 504 w 575"/>
              <a:gd name="T61" fmla="*/ 395 h 397"/>
              <a:gd name="T62" fmla="*/ 491 w 575"/>
              <a:gd name="T63" fmla="*/ 397 h 397"/>
              <a:gd name="T64" fmla="*/ 419 w 575"/>
              <a:gd name="T65" fmla="*/ 374 h 397"/>
              <a:gd name="T66" fmla="*/ 396 w 575"/>
              <a:gd name="T67" fmla="*/ 363 h 397"/>
              <a:gd name="T68" fmla="*/ 374 w 575"/>
              <a:gd name="T69" fmla="*/ 351 h 397"/>
              <a:gd name="T70" fmla="*/ 355 w 575"/>
              <a:gd name="T71" fmla="*/ 340 h 397"/>
              <a:gd name="T72" fmla="*/ 333 w 575"/>
              <a:gd name="T73" fmla="*/ 328 h 397"/>
              <a:gd name="T74" fmla="*/ 315 w 575"/>
              <a:gd name="T75" fmla="*/ 316 h 397"/>
              <a:gd name="T76" fmla="*/ 299 w 575"/>
              <a:gd name="T77" fmla="*/ 307 h 397"/>
              <a:gd name="T78" fmla="*/ 276 w 575"/>
              <a:gd name="T79" fmla="*/ 295 h 397"/>
              <a:gd name="T80" fmla="*/ 250 w 575"/>
              <a:gd name="T81" fmla="*/ 308 h 397"/>
              <a:gd name="T82" fmla="*/ 225 w 575"/>
              <a:gd name="T83" fmla="*/ 322 h 397"/>
              <a:gd name="T84" fmla="*/ 202 w 575"/>
              <a:gd name="T85" fmla="*/ 334 h 397"/>
              <a:gd name="T86" fmla="*/ 182 w 575"/>
              <a:gd name="T87" fmla="*/ 346 h 397"/>
              <a:gd name="T88" fmla="*/ 163 w 575"/>
              <a:gd name="T89" fmla="*/ 355 h 397"/>
              <a:gd name="T90" fmla="*/ 146 w 575"/>
              <a:gd name="T91" fmla="*/ 363 h 397"/>
              <a:gd name="T92" fmla="*/ 120 w 575"/>
              <a:gd name="T93" fmla="*/ 373 h 397"/>
              <a:gd name="T94" fmla="*/ 105 w 575"/>
              <a:gd name="T95" fmla="*/ 368 h 397"/>
              <a:gd name="T96" fmla="*/ 104 w 575"/>
              <a:gd name="T97" fmla="*/ 348 h 397"/>
              <a:gd name="T98" fmla="*/ 113 w 575"/>
              <a:gd name="T99" fmla="*/ 309 h 397"/>
              <a:gd name="T100" fmla="*/ 125 w 575"/>
              <a:gd name="T101" fmla="*/ 281 h 397"/>
              <a:gd name="T102" fmla="*/ 141 w 575"/>
              <a:gd name="T103" fmla="*/ 247 h 397"/>
              <a:gd name="T104" fmla="*/ 104 w 575"/>
              <a:gd name="T105" fmla="*/ 236 h 397"/>
              <a:gd name="T106" fmla="*/ 46 w 575"/>
              <a:gd name="T107" fmla="*/ 216 h 397"/>
              <a:gd name="T108" fmla="*/ 4 w 575"/>
              <a:gd name="T109" fmla="*/ 192 h 397"/>
              <a:gd name="T110" fmla="*/ 0 w 575"/>
              <a:gd name="T111" fmla="*/ 180 h 397"/>
              <a:gd name="T112" fmla="*/ 15 w 575"/>
              <a:gd name="T113" fmla="*/ 168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5" h="397">
                <a:moveTo>
                  <a:pt x="15" y="168"/>
                </a:moveTo>
                <a:lnTo>
                  <a:pt x="20" y="159"/>
                </a:lnTo>
                <a:lnTo>
                  <a:pt x="36" y="150"/>
                </a:lnTo>
                <a:lnTo>
                  <a:pt x="92" y="138"/>
                </a:lnTo>
                <a:lnTo>
                  <a:pt x="200" y="126"/>
                </a:lnTo>
                <a:lnTo>
                  <a:pt x="212" y="80"/>
                </a:lnTo>
                <a:lnTo>
                  <a:pt x="223" y="42"/>
                </a:lnTo>
                <a:lnTo>
                  <a:pt x="237" y="24"/>
                </a:lnTo>
                <a:lnTo>
                  <a:pt x="250" y="12"/>
                </a:lnTo>
                <a:lnTo>
                  <a:pt x="269" y="0"/>
                </a:lnTo>
                <a:lnTo>
                  <a:pt x="287" y="1"/>
                </a:lnTo>
                <a:lnTo>
                  <a:pt x="304" y="11"/>
                </a:lnTo>
                <a:lnTo>
                  <a:pt x="337" y="57"/>
                </a:lnTo>
                <a:lnTo>
                  <a:pt x="355" y="85"/>
                </a:lnTo>
                <a:lnTo>
                  <a:pt x="376" y="113"/>
                </a:lnTo>
                <a:lnTo>
                  <a:pt x="443" y="104"/>
                </a:lnTo>
                <a:lnTo>
                  <a:pt x="499" y="97"/>
                </a:lnTo>
                <a:lnTo>
                  <a:pt x="568" y="95"/>
                </a:lnTo>
                <a:lnTo>
                  <a:pt x="575" y="106"/>
                </a:lnTo>
                <a:lnTo>
                  <a:pt x="560" y="126"/>
                </a:lnTo>
                <a:lnTo>
                  <a:pt x="543" y="140"/>
                </a:lnTo>
                <a:lnTo>
                  <a:pt x="520" y="157"/>
                </a:lnTo>
                <a:lnTo>
                  <a:pt x="506" y="167"/>
                </a:lnTo>
                <a:lnTo>
                  <a:pt x="489" y="177"/>
                </a:lnTo>
                <a:lnTo>
                  <a:pt x="471" y="189"/>
                </a:lnTo>
                <a:lnTo>
                  <a:pt x="452" y="202"/>
                </a:lnTo>
                <a:lnTo>
                  <a:pt x="478" y="239"/>
                </a:lnTo>
                <a:lnTo>
                  <a:pt x="498" y="278"/>
                </a:lnTo>
                <a:lnTo>
                  <a:pt x="519" y="358"/>
                </a:lnTo>
                <a:lnTo>
                  <a:pt x="514" y="388"/>
                </a:lnTo>
                <a:lnTo>
                  <a:pt x="504" y="395"/>
                </a:lnTo>
                <a:lnTo>
                  <a:pt x="491" y="397"/>
                </a:lnTo>
                <a:lnTo>
                  <a:pt x="419" y="374"/>
                </a:lnTo>
                <a:lnTo>
                  <a:pt x="396" y="363"/>
                </a:lnTo>
                <a:lnTo>
                  <a:pt x="374" y="351"/>
                </a:lnTo>
                <a:lnTo>
                  <a:pt x="355" y="340"/>
                </a:lnTo>
                <a:lnTo>
                  <a:pt x="333" y="328"/>
                </a:lnTo>
                <a:lnTo>
                  <a:pt x="315" y="316"/>
                </a:lnTo>
                <a:lnTo>
                  <a:pt x="299" y="307"/>
                </a:lnTo>
                <a:lnTo>
                  <a:pt x="276" y="295"/>
                </a:lnTo>
                <a:lnTo>
                  <a:pt x="250" y="308"/>
                </a:lnTo>
                <a:lnTo>
                  <a:pt x="225" y="322"/>
                </a:lnTo>
                <a:lnTo>
                  <a:pt x="202" y="334"/>
                </a:lnTo>
                <a:lnTo>
                  <a:pt x="182" y="346"/>
                </a:lnTo>
                <a:lnTo>
                  <a:pt x="163" y="355"/>
                </a:lnTo>
                <a:lnTo>
                  <a:pt x="146" y="363"/>
                </a:lnTo>
                <a:lnTo>
                  <a:pt x="120" y="373"/>
                </a:lnTo>
                <a:lnTo>
                  <a:pt x="105" y="368"/>
                </a:lnTo>
                <a:lnTo>
                  <a:pt x="104" y="348"/>
                </a:lnTo>
                <a:lnTo>
                  <a:pt x="113" y="309"/>
                </a:lnTo>
                <a:lnTo>
                  <a:pt x="125" y="281"/>
                </a:lnTo>
                <a:lnTo>
                  <a:pt x="141" y="247"/>
                </a:lnTo>
                <a:lnTo>
                  <a:pt x="104" y="236"/>
                </a:lnTo>
                <a:lnTo>
                  <a:pt x="46" y="216"/>
                </a:lnTo>
                <a:lnTo>
                  <a:pt x="4" y="192"/>
                </a:lnTo>
                <a:lnTo>
                  <a:pt x="0" y="180"/>
                </a:lnTo>
                <a:lnTo>
                  <a:pt x="15" y="16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47" name="Freeform 47"/>
          <p:cNvSpPr>
            <a:spLocks noChangeArrowheads="1"/>
          </p:cNvSpPr>
          <p:nvPr/>
        </p:nvSpPr>
        <p:spPr bwMode="auto">
          <a:xfrm>
            <a:off x="1622425" y="19050"/>
            <a:ext cx="911225" cy="157163"/>
          </a:xfrm>
          <a:custGeom>
            <a:avLst/>
            <a:gdLst>
              <a:gd name="T0" fmla="*/ 15 w 574"/>
              <a:gd name="T1" fmla="*/ 167 h 397"/>
              <a:gd name="T2" fmla="*/ 21 w 574"/>
              <a:gd name="T3" fmla="*/ 158 h 397"/>
              <a:gd name="T4" fmla="*/ 38 w 574"/>
              <a:gd name="T5" fmla="*/ 150 h 397"/>
              <a:gd name="T6" fmla="*/ 92 w 574"/>
              <a:gd name="T7" fmla="*/ 137 h 397"/>
              <a:gd name="T8" fmla="*/ 200 w 574"/>
              <a:gd name="T9" fmla="*/ 125 h 397"/>
              <a:gd name="T10" fmla="*/ 213 w 574"/>
              <a:gd name="T11" fmla="*/ 79 h 397"/>
              <a:gd name="T12" fmla="*/ 225 w 574"/>
              <a:gd name="T13" fmla="*/ 41 h 397"/>
              <a:gd name="T14" fmla="*/ 236 w 574"/>
              <a:gd name="T15" fmla="*/ 24 h 397"/>
              <a:gd name="T16" fmla="*/ 249 w 574"/>
              <a:gd name="T17" fmla="*/ 13 h 397"/>
              <a:gd name="T18" fmla="*/ 271 w 574"/>
              <a:gd name="T19" fmla="*/ 0 h 397"/>
              <a:gd name="T20" fmla="*/ 289 w 574"/>
              <a:gd name="T21" fmla="*/ 0 h 397"/>
              <a:gd name="T22" fmla="*/ 305 w 574"/>
              <a:gd name="T23" fmla="*/ 12 h 397"/>
              <a:gd name="T24" fmla="*/ 336 w 574"/>
              <a:gd name="T25" fmla="*/ 56 h 397"/>
              <a:gd name="T26" fmla="*/ 356 w 574"/>
              <a:gd name="T27" fmla="*/ 84 h 397"/>
              <a:gd name="T28" fmla="*/ 377 w 574"/>
              <a:gd name="T29" fmla="*/ 112 h 397"/>
              <a:gd name="T30" fmla="*/ 443 w 574"/>
              <a:gd name="T31" fmla="*/ 103 h 397"/>
              <a:gd name="T32" fmla="*/ 499 w 574"/>
              <a:gd name="T33" fmla="*/ 96 h 397"/>
              <a:gd name="T34" fmla="*/ 568 w 574"/>
              <a:gd name="T35" fmla="*/ 96 h 397"/>
              <a:gd name="T36" fmla="*/ 574 w 574"/>
              <a:gd name="T37" fmla="*/ 105 h 397"/>
              <a:gd name="T38" fmla="*/ 561 w 574"/>
              <a:gd name="T39" fmla="*/ 125 h 397"/>
              <a:gd name="T40" fmla="*/ 543 w 574"/>
              <a:gd name="T41" fmla="*/ 139 h 397"/>
              <a:gd name="T42" fmla="*/ 520 w 574"/>
              <a:gd name="T43" fmla="*/ 157 h 397"/>
              <a:gd name="T44" fmla="*/ 505 w 574"/>
              <a:gd name="T45" fmla="*/ 167 h 397"/>
              <a:gd name="T46" fmla="*/ 491 w 574"/>
              <a:gd name="T47" fmla="*/ 178 h 397"/>
              <a:gd name="T48" fmla="*/ 473 w 574"/>
              <a:gd name="T49" fmla="*/ 189 h 397"/>
              <a:gd name="T50" fmla="*/ 453 w 574"/>
              <a:gd name="T51" fmla="*/ 202 h 397"/>
              <a:gd name="T52" fmla="*/ 478 w 574"/>
              <a:gd name="T53" fmla="*/ 238 h 397"/>
              <a:gd name="T54" fmla="*/ 499 w 574"/>
              <a:gd name="T55" fmla="*/ 277 h 397"/>
              <a:gd name="T56" fmla="*/ 520 w 574"/>
              <a:gd name="T57" fmla="*/ 359 h 397"/>
              <a:gd name="T58" fmla="*/ 514 w 574"/>
              <a:gd name="T59" fmla="*/ 388 h 397"/>
              <a:gd name="T60" fmla="*/ 505 w 574"/>
              <a:gd name="T61" fmla="*/ 395 h 397"/>
              <a:gd name="T62" fmla="*/ 492 w 574"/>
              <a:gd name="T63" fmla="*/ 397 h 397"/>
              <a:gd name="T64" fmla="*/ 418 w 574"/>
              <a:gd name="T65" fmla="*/ 374 h 397"/>
              <a:gd name="T66" fmla="*/ 397 w 574"/>
              <a:gd name="T67" fmla="*/ 364 h 397"/>
              <a:gd name="T68" fmla="*/ 376 w 574"/>
              <a:gd name="T69" fmla="*/ 352 h 397"/>
              <a:gd name="T70" fmla="*/ 354 w 574"/>
              <a:gd name="T71" fmla="*/ 339 h 397"/>
              <a:gd name="T72" fmla="*/ 335 w 574"/>
              <a:gd name="T73" fmla="*/ 327 h 397"/>
              <a:gd name="T74" fmla="*/ 317 w 574"/>
              <a:gd name="T75" fmla="*/ 317 h 397"/>
              <a:gd name="T76" fmla="*/ 300 w 574"/>
              <a:gd name="T77" fmla="*/ 307 h 397"/>
              <a:gd name="T78" fmla="*/ 276 w 574"/>
              <a:gd name="T79" fmla="*/ 295 h 397"/>
              <a:gd name="T80" fmla="*/ 249 w 574"/>
              <a:gd name="T81" fmla="*/ 309 h 397"/>
              <a:gd name="T82" fmla="*/ 226 w 574"/>
              <a:gd name="T83" fmla="*/ 321 h 397"/>
              <a:gd name="T84" fmla="*/ 203 w 574"/>
              <a:gd name="T85" fmla="*/ 334 h 397"/>
              <a:gd name="T86" fmla="*/ 182 w 574"/>
              <a:gd name="T87" fmla="*/ 346 h 397"/>
              <a:gd name="T88" fmla="*/ 164 w 574"/>
              <a:gd name="T89" fmla="*/ 355 h 397"/>
              <a:gd name="T90" fmla="*/ 146 w 574"/>
              <a:gd name="T91" fmla="*/ 364 h 397"/>
              <a:gd name="T92" fmla="*/ 121 w 574"/>
              <a:gd name="T93" fmla="*/ 372 h 397"/>
              <a:gd name="T94" fmla="*/ 107 w 574"/>
              <a:gd name="T95" fmla="*/ 368 h 397"/>
              <a:gd name="T96" fmla="*/ 103 w 574"/>
              <a:gd name="T97" fmla="*/ 348 h 397"/>
              <a:gd name="T98" fmla="*/ 115 w 574"/>
              <a:gd name="T99" fmla="*/ 309 h 397"/>
              <a:gd name="T100" fmla="*/ 126 w 574"/>
              <a:gd name="T101" fmla="*/ 281 h 397"/>
              <a:gd name="T102" fmla="*/ 141 w 574"/>
              <a:gd name="T103" fmla="*/ 247 h 397"/>
              <a:gd name="T104" fmla="*/ 105 w 574"/>
              <a:gd name="T105" fmla="*/ 236 h 397"/>
              <a:gd name="T106" fmla="*/ 46 w 574"/>
              <a:gd name="T107" fmla="*/ 216 h 397"/>
              <a:gd name="T108" fmla="*/ 5 w 574"/>
              <a:gd name="T109" fmla="*/ 192 h 397"/>
              <a:gd name="T110" fmla="*/ 0 w 574"/>
              <a:gd name="T111" fmla="*/ 180 h 397"/>
              <a:gd name="T112" fmla="*/ 15 w 574"/>
              <a:gd name="T113" fmla="*/ 167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4" h="397">
                <a:moveTo>
                  <a:pt x="15" y="167"/>
                </a:moveTo>
                <a:lnTo>
                  <a:pt x="21" y="158"/>
                </a:lnTo>
                <a:lnTo>
                  <a:pt x="38" y="150"/>
                </a:lnTo>
                <a:lnTo>
                  <a:pt x="92" y="137"/>
                </a:lnTo>
                <a:lnTo>
                  <a:pt x="200" y="125"/>
                </a:lnTo>
                <a:lnTo>
                  <a:pt x="213" y="79"/>
                </a:lnTo>
                <a:lnTo>
                  <a:pt x="225" y="41"/>
                </a:lnTo>
                <a:lnTo>
                  <a:pt x="236" y="24"/>
                </a:lnTo>
                <a:lnTo>
                  <a:pt x="249" y="13"/>
                </a:lnTo>
                <a:lnTo>
                  <a:pt x="271" y="0"/>
                </a:lnTo>
                <a:lnTo>
                  <a:pt x="289" y="0"/>
                </a:lnTo>
                <a:lnTo>
                  <a:pt x="305" y="12"/>
                </a:lnTo>
                <a:lnTo>
                  <a:pt x="336" y="56"/>
                </a:lnTo>
                <a:lnTo>
                  <a:pt x="356" y="84"/>
                </a:lnTo>
                <a:lnTo>
                  <a:pt x="377" y="112"/>
                </a:lnTo>
                <a:lnTo>
                  <a:pt x="443" y="103"/>
                </a:lnTo>
                <a:lnTo>
                  <a:pt x="499" y="96"/>
                </a:lnTo>
                <a:lnTo>
                  <a:pt x="568" y="96"/>
                </a:lnTo>
                <a:lnTo>
                  <a:pt x="574" y="105"/>
                </a:lnTo>
                <a:lnTo>
                  <a:pt x="561" y="125"/>
                </a:lnTo>
                <a:lnTo>
                  <a:pt x="543" y="139"/>
                </a:lnTo>
                <a:lnTo>
                  <a:pt x="520" y="157"/>
                </a:lnTo>
                <a:lnTo>
                  <a:pt x="505" y="167"/>
                </a:lnTo>
                <a:lnTo>
                  <a:pt x="491" y="178"/>
                </a:lnTo>
                <a:lnTo>
                  <a:pt x="473" y="189"/>
                </a:lnTo>
                <a:lnTo>
                  <a:pt x="453" y="202"/>
                </a:lnTo>
                <a:lnTo>
                  <a:pt x="478" y="238"/>
                </a:lnTo>
                <a:lnTo>
                  <a:pt x="499" y="277"/>
                </a:lnTo>
                <a:lnTo>
                  <a:pt x="520" y="359"/>
                </a:lnTo>
                <a:lnTo>
                  <a:pt x="514" y="388"/>
                </a:lnTo>
                <a:lnTo>
                  <a:pt x="505" y="395"/>
                </a:lnTo>
                <a:lnTo>
                  <a:pt x="492" y="397"/>
                </a:lnTo>
                <a:lnTo>
                  <a:pt x="418" y="374"/>
                </a:lnTo>
                <a:lnTo>
                  <a:pt x="397" y="364"/>
                </a:lnTo>
                <a:lnTo>
                  <a:pt x="376" y="352"/>
                </a:lnTo>
                <a:lnTo>
                  <a:pt x="354" y="339"/>
                </a:lnTo>
                <a:lnTo>
                  <a:pt x="335" y="327"/>
                </a:lnTo>
                <a:lnTo>
                  <a:pt x="317" y="317"/>
                </a:lnTo>
                <a:lnTo>
                  <a:pt x="300" y="307"/>
                </a:lnTo>
                <a:lnTo>
                  <a:pt x="276" y="295"/>
                </a:lnTo>
                <a:lnTo>
                  <a:pt x="249" y="309"/>
                </a:lnTo>
                <a:lnTo>
                  <a:pt x="226" y="321"/>
                </a:lnTo>
                <a:lnTo>
                  <a:pt x="203" y="334"/>
                </a:lnTo>
                <a:lnTo>
                  <a:pt x="182" y="346"/>
                </a:lnTo>
                <a:lnTo>
                  <a:pt x="164" y="355"/>
                </a:lnTo>
                <a:lnTo>
                  <a:pt x="146" y="364"/>
                </a:lnTo>
                <a:lnTo>
                  <a:pt x="121" y="372"/>
                </a:lnTo>
                <a:lnTo>
                  <a:pt x="107" y="368"/>
                </a:lnTo>
                <a:lnTo>
                  <a:pt x="103" y="348"/>
                </a:lnTo>
                <a:lnTo>
                  <a:pt x="115" y="309"/>
                </a:lnTo>
                <a:lnTo>
                  <a:pt x="126" y="281"/>
                </a:lnTo>
                <a:lnTo>
                  <a:pt x="141" y="247"/>
                </a:lnTo>
                <a:lnTo>
                  <a:pt x="105" y="236"/>
                </a:lnTo>
                <a:lnTo>
                  <a:pt x="46" y="216"/>
                </a:lnTo>
                <a:lnTo>
                  <a:pt x="5" y="192"/>
                </a:lnTo>
                <a:lnTo>
                  <a:pt x="0" y="180"/>
                </a:lnTo>
                <a:lnTo>
                  <a:pt x="15" y="167"/>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49" name="Freeform 49"/>
          <p:cNvSpPr>
            <a:spLocks noChangeArrowheads="1"/>
          </p:cNvSpPr>
          <p:nvPr/>
        </p:nvSpPr>
        <p:spPr bwMode="auto">
          <a:xfrm>
            <a:off x="1724025" y="434975"/>
            <a:ext cx="265113" cy="133350"/>
          </a:xfrm>
          <a:custGeom>
            <a:avLst/>
            <a:gdLst>
              <a:gd name="T0" fmla="*/ 128 w 167"/>
              <a:gd name="T1" fmla="*/ 38 h 336"/>
              <a:gd name="T2" fmla="*/ 167 w 167"/>
              <a:gd name="T3" fmla="*/ 297 h 336"/>
              <a:gd name="T4" fmla="*/ 154 w 167"/>
              <a:gd name="T5" fmla="*/ 318 h 336"/>
              <a:gd name="T6" fmla="*/ 144 w 167"/>
              <a:gd name="T7" fmla="*/ 326 h 336"/>
              <a:gd name="T8" fmla="*/ 133 w 167"/>
              <a:gd name="T9" fmla="*/ 332 h 336"/>
              <a:gd name="T10" fmla="*/ 80 w 167"/>
              <a:gd name="T11" fmla="*/ 336 h 336"/>
              <a:gd name="T12" fmla="*/ 34 w 167"/>
              <a:gd name="T13" fmla="*/ 317 h 336"/>
              <a:gd name="T14" fmla="*/ 23 w 167"/>
              <a:gd name="T15" fmla="*/ 298 h 336"/>
              <a:gd name="T16" fmla="*/ 23 w 167"/>
              <a:gd name="T17" fmla="*/ 274 h 336"/>
              <a:gd name="T18" fmla="*/ 33 w 167"/>
              <a:gd name="T19" fmla="*/ 216 h 336"/>
              <a:gd name="T20" fmla="*/ 28 w 167"/>
              <a:gd name="T21" fmla="*/ 163 h 336"/>
              <a:gd name="T22" fmla="*/ 15 w 167"/>
              <a:gd name="T23" fmla="*/ 112 h 336"/>
              <a:gd name="T24" fmla="*/ 0 w 167"/>
              <a:gd name="T25" fmla="*/ 52 h 336"/>
              <a:gd name="T26" fmla="*/ 0 w 167"/>
              <a:gd name="T27" fmla="*/ 32 h 336"/>
              <a:gd name="T28" fmla="*/ 11 w 167"/>
              <a:gd name="T29" fmla="*/ 16 h 336"/>
              <a:gd name="T30" fmla="*/ 31 w 167"/>
              <a:gd name="T31" fmla="*/ 6 h 336"/>
              <a:gd name="T32" fmla="*/ 54 w 167"/>
              <a:gd name="T33" fmla="*/ 0 h 336"/>
              <a:gd name="T34" fmla="*/ 100 w 167"/>
              <a:gd name="T35" fmla="*/ 6 h 336"/>
              <a:gd name="T36" fmla="*/ 128 w 167"/>
              <a:gd name="T37" fmla="*/ 38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7" h="336">
                <a:moveTo>
                  <a:pt x="128" y="38"/>
                </a:moveTo>
                <a:lnTo>
                  <a:pt x="167" y="297"/>
                </a:lnTo>
                <a:lnTo>
                  <a:pt x="154" y="318"/>
                </a:lnTo>
                <a:lnTo>
                  <a:pt x="144" y="326"/>
                </a:lnTo>
                <a:lnTo>
                  <a:pt x="133" y="332"/>
                </a:lnTo>
                <a:lnTo>
                  <a:pt x="80" y="336"/>
                </a:lnTo>
                <a:lnTo>
                  <a:pt x="34" y="317"/>
                </a:lnTo>
                <a:lnTo>
                  <a:pt x="23" y="298"/>
                </a:lnTo>
                <a:lnTo>
                  <a:pt x="23" y="274"/>
                </a:lnTo>
                <a:lnTo>
                  <a:pt x="33" y="216"/>
                </a:lnTo>
                <a:lnTo>
                  <a:pt x="28" y="163"/>
                </a:lnTo>
                <a:lnTo>
                  <a:pt x="15" y="112"/>
                </a:lnTo>
                <a:lnTo>
                  <a:pt x="0" y="52"/>
                </a:lnTo>
                <a:lnTo>
                  <a:pt x="0" y="32"/>
                </a:lnTo>
                <a:lnTo>
                  <a:pt x="11" y="16"/>
                </a:lnTo>
                <a:lnTo>
                  <a:pt x="31" y="6"/>
                </a:lnTo>
                <a:lnTo>
                  <a:pt x="54" y="0"/>
                </a:lnTo>
                <a:lnTo>
                  <a:pt x="100" y="6"/>
                </a:lnTo>
                <a:lnTo>
                  <a:pt x="128" y="3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51" name="Freeform 51"/>
          <p:cNvSpPr>
            <a:spLocks noChangeArrowheads="1"/>
          </p:cNvSpPr>
          <p:nvPr/>
        </p:nvSpPr>
        <p:spPr bwMode="auto">
          <a:xfrm>
            <a:off x="1544638" y="658813"/>
            <a:ext cx="285750" cy="139700"/>
          </a:xfrm>
          <a:custGeom>
            <a:avLst/>
            <a:gdLst>
              <a:gd name="T0" fmla="*/ 180 w 180"/>
              <a:gd name="T1" fmla="*/ 49 h 351"/>
              <a:gd name="T2" fmla="*/ 170 w 180"/>
              <a:gd name="T3" fmla="*/ 235 h 351"/>
              <a:gd name="T4" fmla="*/ 156 w 180"/>
              <a:gd name="T5" fmla="*/ 297 h 351"/>
              <a:gd name="T6" fmla="*/ 147 w 180"/>
              <a:gd name="T7" fmla="*/ 322 h 351"/>
              <a:gd name="T8" fmla="*/ 128 w 180"/>
              <a:gd name="T9" fmla="*/ 338 h 351"/>
              <a:gd name="T10" fmla="*/ 103 w 180"/>
              <a:gd name="T11" fmla="*/ 349 h 351"/>
              <a:gd name="T12" fmla="*/ 74 w 180"/>
              <a:gd name="T13" fmla="*/ 351 h 351"/>
              <a:gd name="T14" fmla="*/ 21 w 180"/>
              <a:gd name="T15" fmla="*/ 335 h 351"/>
              <a:gd name="T16" fmla="*/ 0 w 180"/>
              <a:gd name="T17" fmla="*/ 291 h 351"/>
              <a:gd name="T18" fmla="*/ 6 w 180"/>
              <a:gd name="T19" fmla="*/ 222 h 351"/>
              <a:gd name="T20" fmla="*/ 16 w 180"/>
              <a:gd name="T21" fmla="*/ 174 h 351"/>
              <a:gd name="T22" fmla="*/ 29 w 180"/>
              <a:gd name="T23" fmla="*/ 134 h 351"/>
              <a:gd name="T24" fmla="*/ 51 w 180"/>
              <a:gd name="T25" fmla="*/ 45 h 351"/>
              <a:gd name="T26" fmla="*/ 57 w 180"/>
              <a:gd name="T27" fmla="*/ 24 h 351"/>
              <a:gd name="T28" fmla="*/ 74 w 180"/>
              <a:gd name="T29" fmla="*/ 10 h 351"/>
              <a:gd name="T30" fmla="*/ 95 w 180"/>
              <a:gd name="T31" fmla="*/ 3 h 351"/>
              <a:gd name="T32" fmla="*/ 120 w 180"/>
              <a:gd name="T33" fmla="*/ 0 h 351"/>
              <a:gd name="T34" fmla="*/ 162 w 180"/>
              <a:gd name="T35" fmla="*/ 13 h 351"/>
              <a:gd name="T36" fmla="*/ 180 w 180"/>
              <a:gd name="T37" fmla="*/ 49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351">
                <a:moveTo>
                  <a:pt x="180" y="49"/>
                </a:moveTo>
                <a:lnTo>
                  <a:pt x="170" y="235"/>
                </a:lnTo>
                <a:lnTo>
                  <a:pt x="156" y="297"/>
                </a:lnTo>
                <a:lnTo>
                  <a:pt x="147" y="322"/>
                </a:lnTo>
                <a:lnTo>
                  <a:pt x="128" y="338"/>
                </a:lnTo>
                <a:lnTo>
                  <a:pt x="103" y="349"/>
                </a:lnTo>
                <a:lnTo>
                  <a:pt x="74" y="351"/>
                </a:lnTo>
                <a:lnTo>
                  <a:pt x="21" y="335"/>
                </a:lnTo>
                <a:lnTo>
                  <a:pt x="0" y="291"/>
                </a:lnTo>
                <a:lnTo>
                  <a:pt x="6" y="222"/>
                </a:lnTo>
                <a:lnTo>
                  <a:pt x="16" y="174"/>
                </a:lnTo>
                <a:lnTo>
                  <a:pt x="29" y="134"/>
                </a:lnTo>
                <a:lnTo>
                  <a:pt x="51" y="45"/>
                </a:lnTo>
                <a:lnTo>
                  <a:pt x="57" y="24"/>
                </a:lnTo>
                <a:lnTo>
                  <a:pt x="74" y="10"/>
                </a:lnTo>
                <a:lnTo>
                  <a:pt x="95" y="3"/>
                </a:lnTo>
                <a:lnTo>
                  <a:pt x="120" y="0"/>
                </a:lnTo>
                <a:lnTo>
                  <a:pt x="162" y="13"/>
                </a:lnTo>
                <a:lnTo>
                  <a:pt x="180" y="4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53" name="Freeform 53"/>
          <p:cNvSpPr>
            <a:spLocks noChangeArrowheads="1"/>
          </p:cNvSpPr>
          <p:nvPr/>
        </p:nvSpPr>
        <p:spPr bwMode="auto">
          <a:xfrm>
            <a:off x="2260600" y="930275"/>
            <a:ext cx="958850" cy="41275"/>
          </a:xfrm>
          <a:custGeom>
            <a:avLst/>
            <a:gdLst>
              <a:gd name="T0" fmla="*/ 51 w 604"/>
              <a:gd name="T1" fmla="*/ 21 h 105"/>
              <a:gd name="T2" fmla="*/ 179 w 604"/>
              <a:gd name="T3" fmla="*/ 26 h 105"/>
              <a:gd name="T4" fmla="*/ 291 w 604"/>
              <a:gd name="T5" fmla="*/ 18 h 105"/>
              <a:gd name="T6" fmla="*/ 404 w 604"/>
              <a:gd name="T7" fmla="*/ 6 h 105"/>
              <a:gd name="T8" fmla="*/ 530 w 604"/>
              <a:gd name="T9" fmla="*/ 0 h 105"/>
              <a:gd name="T10" fmla="*/ 563 w 604"/>
              <a:gd name="T11" fmla="*/ 5 h 105"/>
              <a:gd name="T12" fmla="*/ 586 w 604"/>
              <a:gd name="T13" fmla="*/ 17 h 105"/>
              <a:gd name="T14" fmla="*/ 604 w 604"/>
              <a:gd name="T15" fmla="*/ 53 h 105"/>
              <a:gd name="T16" fmla="*/ 599 w 604"/>
              <a:gd name="T17" fmla="*/ 72 h 105"/>
              <a:gd name="T18" fmla="*/ 586 w 604"/>
              <a:gd name="T19" fmla="*/ 89 h 105"/>
              <a:gd name="T20" fmla="*/ 563 w 604"/>
              <a:gd name="T21" fmla="*/ 101 h 105"/>
              <a:gd name="T22" fmla="*/ 530 w 604"/>
              <a:gd name="T23" fmla="*/ 105 h 105"/>
              <a:gd name="T24" fmla="*/ 284 w 604"/>
              <a:gd name="T25" fmla="*/ 102 h 105"/>
              <a:gd name="T26" fmla="*/ 39 w 604"/>
              <a:gd name="T27" fmla="*/ 84 h 105"/>
              <a:gd name="T28" fmla="*/ 8 w 604"/>
              <a:gd name="T29" fmla="*/ 70 h 105"/>
              <a:gd name="T30" fmla="*/ 0 w 604"/>
              <a:gd name="T31" fmla="*/ 48 h 105"/>
              <a:gd name="T32" fmla="*/ 7 w 604"/>
              <a:gd name="T33" fmla="*/ 38 h 105"/>
              <a:gd name="T34" fmla="*/ 16 w 604"/>
              <a:gd name="T35" fmla="*/ 28 h 105"/>
              <a:gd name="T36" fmla="*/ 51 w 604"/>
              <a:gd name="T37" fmla="*/ 2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4" h="105">
                <a:moveTo>
                  <a:pt x="51" y="21"/>
                </a:moveTo>
                <a:lnTo>
                  <a:pt x="179" y="26"/>
                </a:lnTo>
                <a:lnTo>
                  <a:pt x="291" y="18"/>
                </a:lnTo>
                <a:lnTo>
                  <a:pt x="404" y="6"/>
                </a:lnTo>
                <a:lnTo>
                  <a:pt x="530" y="0"/>
                </a:lnTo>
                <a:lnTo>
                  <a:pt x="563" y="5"/>
                </a:lnTo>
                <a:lnTo>
                  <a:pt x="586" y="17"/>
                </a:lnTo>
                <a:lnTo>
                  <a:pt x="604" y="53"/>
                </a:lnTo>
                <a:lnTo>
                  <a:pt x="599" y="72"/>
                </a:lnTo>
                <a:lnTo>
                  <a:pt x="586" y="89"/>
                </a:lnTo>
                <a:lnTo>
                  <a:pt x="563" y="101"/>
                </a:lnTo>
                <a:lnTo>
                  <a:pt x="530" y="105"/>
                </a:lnTo>
                <a:lnTo>
                  <a:pt x="284" y="102"/>
                </a:lnTo>
                <a:lnTo>
                  <a:pt x="39" y="84"/>
                </a:lnTo>
                <a:lnTo>
                  <a:pt x="8" y="70"/>
                </a:lnTo>
                <a:lnTo>
                  <a:pt x="0" y="48"/>
                </a:lnTo>
                <a:lnTo>
                  <a:pt x="7" y="38"/>
                </a:lnTo>
                <a:lnTo>
                  <a:pt x="16" y="28"/>
                </a:lnTo>
                <a:lnTo>
                  <a:pt x="51" y="21"/>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55" name="Freeform 55"/>
          <p:cNvSpPr>
            <a:spLocks noChangeArrowheads="1"/>
          </p:cNvSpPr>
          <p:nvPr/>
        </p:nvSpPr>
        <p:spPr bwMode="auto">
          <a:xfrm>
            <a:off x="3506788" y="930275"/>
            <a:ext cx="1036637" cy="49213"/>
          </a:xfrm>
          <a:custGeom>
            <a:avLst/>
            <a:gdLst>
              <a:gd name="T0" fmla="*/ 80 w 653"/>
              <a:gd name="T1" fmla="*/ 0 h 125"/>
              <a:gd name="T2" fmla="*/ 261 w 653"/>
              <a:gd name="T3" fmla="*/ 14 h 125"/>
              <a:gd name="T4" fmla="*/ 439 w 653"/>
              <a:gd name="T5" fmla="*/ 20 h 125"/>
              <a:gd name="T6" fmla="*/ 579 w 653"/>
              <a:gd name="T7" fmla="*/ 20 h 125"/>
              <a:gd name="T8" fmla="*/ 612 w 653"/>
              <a:gd name="T9" fmla="*/ 25 h 125"/>
              <a:gd name="T10" fmla="*/ 635 w 653"/>
              <a:gd name="T11" fmla="*/ 36 h 125"/>
              <a:gd name="T12" fmla="*/ 653 w 653"/>
              <a:gd name="T13" fmla="*/ 73 h 125"/>
              <a:gd name="T14" fmla="*/ 648 w 653"/>
              <a:gd name="T15" fmla="*/ 93 h 125"/>
              <a:gd name="T16" fmla="*/ 635 w 653"/>
              <a:gd name="T17" fmla="*/ 109 h 125"/>
              <a:gd name="T18" fmla="*/ 612 w 653"/>
              <a:gd name="T19" fmla="*/ 121 h 125"/>
              <a:gd name="T20" fmla="*/ 579 w 653"/>
              <a:gd name="T21" fmla="*/ 125 h 125"/>
              <a:gd name="T22" fmla="*/ 439 w 653"/>
              <a:gd name="T23" fmla="*/ 125 h 125"/>
              <a:gd name="T24" fmla="*/ 252 w 653"/>
              <a:gd name="T25" fmla="*/ 120 h 125"/>
              <a:gd name="T26" fmla="*/ 65 w 653"/>
              <a:gd name="T27" fmla="*/ 105 h 125"/>
              <a:gd name="T28" fmla="*/ 34 w 653"/>
              <a:gd name="T29" fmla="*/ 98 h 125"/>
              <a:gd name="T30" fmla="*/ 13 w 653"/>
              <a:gd name="T31" fmla="*/ 84 h 125"/>
              <a:gd name="T32" fmla="*/ 0 w 653"/>
              <a:gd name="T33" fmla="*/ 47 h 125"/>
              <a:gd name="T34" fmla="*/ 6 w 653"/>
              <a:gd name="T35" fmla="*/ 28 h 125"/>
              <a:gd name="T36" fmla="*/ 23 w 653"/>
              <a:gd name="T37" fmla="*/ 13 h 125"/>
              <a:gd name="T38" fmla="*/ 47 w 653"/>
              <a:gd name="T39" fmla="*/ 3 h 125"/>
              <a:gd name="T40" fmla="*/ 80 w 653"/>
              <a:gd name="T41"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3" h="125">
                <a:moveTo>
                  <a:pt x="80" y="0"/>
                </a:moveTo>
                <a:lnTo>
                  <a:pt x="261" y="14"/>
                </a:lnTo>
                <a:lnTo>
                  <a:pt x="439" y="20"/>
                </a:lnTo>
                <a:lnTo>
                  <a:pt x="579" y="20"/>
                </a:lnTo>
                <a:lnTo>
                  <a:pt x="612" y="25"/>
                </a:lnTo>
                <a:lnTo>
                  <a:pt x="635" y="36"/>
                </a:lnTo>
                <a:lnTo>
                  <a:pt x="653" y="73"/>
                </a:lnTo>
                <a:lnTo>
                  <a:pt x="648" y="93"/>
                </a:lnTo>
                <a:lnTo>
                  <a:pt x="635" y="109"/>
                </a:lnTo>
                <a:lnTo>
                  <a:pt x="612" y="121"/>
                </a:lnTo>
                <a:lnTo>
                  <a:pt x="579" y="125"/>
                </a:lnTo>
                <a:lnTo>
                  <a:pt x="439" y="125"/>
                </a:lnTo>
                <a:lnTo>
                  <a:pt x="252" y="120"/>
                </a:lnTo>
                <a:lnTo>
                  <a:pt x="65" y="105"/>
                </a:lnTo>
                <a:lnTo>
                  <a:pt x="34" y="98"/>
                </a:lnTo>
                <a:lnTo>
                  <a:pt x="13" y="84"/>
                </a:lnTo>
                <a:lnTo>
                  <a:pt x="0" y="47"/>
                </a:lnTo>
                <a:lnTo>
                  <a:pt x="6" y="28"/>
                </a:lnTo>
                <a:lnTo>
                  <a:pt x="23" y="13"/>
                </a:lnTo>
                <a:lnTo>
                  <a:pt x="47" y="3"/>
                </a:lnTo>
                <a:lnTo>
                  <a:pt x="80" y="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57" name="Freeform 57"/>
          <p:cNvSpPr>
            <a:spLocks noChangeArrowheads="1"/>
          </p:cNvSpPr>
          <p:nvPr/>
        </p:nvSpPr>
        <p:spPr bwMode="auto">
          <a:xfrm>
            <a:off x="5084763" y="928688"/>
            <a:ext cx="925512" cy="46037"/>
          </a:xfrm>
          <a:custGeom>
            <a:avLst/>
            <a:gdLst>
              <a:gd name="T0" fmla="*/ 38 w 583"/>
              <a:gd name="T1" fmla="*/ 24 h 116"/>
              <a:gd name="T2" fmla="*/ 182 w 583"/>
              <a:gd name="T3" fmla="*/ 14 h 116"/>
              <a:gd name="T4" fmla="*/ 251 w 583"/>
              <a:gd name="T5" fmla="*/ 4 h 116"/>
              <a:gd name="T6" fmla="*/ 328 w 583"/>
              <a:gd name="T7" fmla="*/ 0 h 116"/>
              <a:gd name="T8" fmla="*/ 437 w 583"/>
              <a:gd name="T9" fmla="*/ 5 h 116"/>
              <a:gd name="T10" fmla="*/ 542 w 583"/>
              <a:gd name="T11" fmla="*/ 25 h 116"/>
              <a:gd name="T12" fmla="*/ 568 w 583"/>
              <a:gd name="T13" fmla="*/ 36 h 116"/>
              <a:gd name="T14" fmla="*/ 581 w 583"/>
              <a:gd name="T15" fmla="*/ 50 h 116"/>
              <a:gd name="T16" fmla="*/ 583 w 583"/>
              <a:gd name="T17" fmla="*/ 84 h 116"/>
              <a:gd name="T18" fmla="*/ 571 w 583"/>
              <a:gd name="T19" fmla="*/ 100 h 116"/>
              <a:gd name="T20" fmla="*/ 553 w 583"/>
              <a:gd name="T21" fmla="*/ 111 h 116"/>
              <a:gd name="T22" fmla="*/ 530 w 583"/>
              <a:gd name="T23" fmla="*/ 116 h 116"/>
              <a:gd name="T24" fmla="*/ 501 w 583"/>
              <a:gd name="T25" fmla="*/ 114 h 116"/>
              <a:gd name="T26" fmla="*/ 415 w 583"/>
              <a:gd name="T27" fmla="*/ 101 h 116"/>
              <a:gd name="T28" fmla="*/ 327 w 583"/>
              <a:gd name="T29" fmla="*/ 99 h 116"/>
              <a:gd name="T30" fmla="*/ 181 w 583"/>
              <a:gd name="T31" fmla="*/ 88 h 116"/>
              <a:gd name="T32" fmla="*/ 112 w 583"/>
              <a:gd name="T33" fmla="*/ 80 h 116"/>
              <a:gd name="T34" fmla="*/ 35 w 583"/>
              <a:gd name="T35" fmla="*/ 74 h 116"/>
              <a:gd name="T36" fmla="*/ 8 w 583"/>
              <a:gd name="T37" fmla="*/ 66 h 116"/>
              <a:gd name="T38" fmla="*/ 0 w 583"/>
              <a:gd name="T39" fmla="*/ 48 h 116"/>
              <a:gd name="T40" fmla="*/ 10 w 583"/>
              <a:gd name="T41" fmla="*/ 31 h 116"/>
              <a:gd name="T42" fmla="*/ 38 w 583"/>
              <a:gd name="T43" fmla="*/ 2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3" h="116">
                <a:moveTo>
                  <a:pt x="38" y="24"/>
                </a:moveTo>
                <a:lnTo>
                  <a:pt x="182" y="14"/>
                </a:lnTo>
                <a:lnTo>
                  <a:pt x="251" y="4"/>
                </a:lnTo>
                <a:lnTo>
                  <a:pt x="328" y="0"/>
                </a:lnTo>
                <a:lnTo>
                  <a:pt x="437" y="5"/>
                </a:lnTo>
                <a:lnTo>
                  <a:pt x="542" y="25"/>
                </a:lnTo>
                <a:lnTo>
                  <a:pt x="568" y="36"/>
                </a:lnTo>
                <a:lnTo>
                  <a:pt x="581" y="50"/>
                </a:lnTo>
                <a:lnTo>
                  <a:pt x="583" y="84"/>
                </a:lnTo>
                <a:lnTo>
                  <a:pt x="571" y="100"/>
                </a:lnTo>
                <a:lnTo>
                  <a:pt x="553" y="111"/>
                </a:lnTo>
                <a:lnTo>
                  <a:pt x="530" y="116"/>
                </a:lnTo>
                <a:lnTo>
                  <a:pt x="501" y="114"/>
                </a:lnTo>
                <a:lnTo>
                  <a:pt x="415" y="101"/>
                </a:lnTo>
                <a:lnTo>
                  <a:pt x="327" y="99"/>
                </a:lnTo>
                <a:lnTo>
                  <a:pt x="181" y="88"/>
                </a:lnTo>
                <a:lnTo>
                  <a:pt x="112" y="80"/>
                </a:lnTo>
                <a:lnTo>
                  <a:pt x="35" y="74"/>
                </a:lnTo>
                <a:lnTo>
                  <a:pt x="8" y="66"/>
                </a:lnTo>
                <a:lnTo>
                  <a:pt x="0" y="48"/>
                </a:lnTo>
                <a:lnTo>
                  <a:pt x="10" y="31"/>
                </a:lnTo>
                <a:lnTo>
                  <a:pt x="38" y="24"/>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59" name="Freeform 59"/>
          <p:cNvSpPr>
            <a:spLocks noChangeArrowheads="1"/>
          </p:cNvSpPr>
          <p:nvPr/>
        </p:nvSpPr>
        <p:spPr bwMode="auto">
          <a:xfrm>
            <a:off x="6731000" y="214313"/>
            <a:ext cx="268288" cy="153987"/>
          </a:xfrm>
          <a:custGeom>
            <a:avLst/>
            <a:gdLst>
              <a:gd name="T0" fmla="*/ 169 w 169"/>
              <a:gd name="T1" fmla="*/ 60 h 387"/>
              <a:gd name="T2" fmla="*/ 158 w 169"/>
              <a:gd name="T3" fmla="*/ 132 h 387"/>
              <a:gd name="T4" fmla="*/ 145 w 169"/>
              <a:gd name="T5" fmla="*/ 198 h 387"/>
              <a:gd name="T6" fmla="*/ 138 w 169"/>
              <a:gd name="T7" fmla="*/ 336 h 387"/>
              <a:gd name="T8" fmla="*/ 137 w 169"/>
              <a:gd name="T9" fmla="*/ 356 h 387"/>
              <a:gd name="T10" fmla="*/ 123 w 169"/>
              <a:gd name="T11" fmla="*/ 372 h 387"/>
              <a:gd name="T12" fmla="*/ 104 w 169"/>
              <a:gd name="T13" fmla="*/ 383 h 387"/>
              <a:gd name="T14" fmla="*/ 81 w 169"/>
              <a:gd name="T15" fmla="*/ 387 h 387"/>
              <a:gd name="T16" fmla="*/ 35 w 169"/>
              <a:gd name="T17" fmla="*/ 379 h 387"/>
              <a:gd name="T18" fmla="*/ 9 w 169"/>
              <a:gd name="T19" fmla="*/ 345 h 387"/>
              <a:gd name="T20" fmla="*/ 0 w 169"/>
              <a:gd name="T21" fmla="*/ 199 h 387"/>
              <a:gd name="T22" fmla="*/ 12 w 169"/>
              <a:gd name="T23" fmla="*/ 53 h 387"/>
              <a:gd name="T24" fmla="*/ 22 w 169"/>
              <a:gd name="T25" fmla="*/ 28 h 387"/>
              <a:gd name="T26" fmla="*/ 40 w 169"/>
              <a:gd name="T27" fmla="*/ 12 h 387"/>
              <a:gd name="T28" fmla="*/ 66 w 169"/>
              <a:gd name="T29" fmla="*/ 3 h 387"/>
              <a:gd name="T30" fmla="*/ 96 w 169"/>
              <a:gd name="T31" fmla="*/ 0 h 387"/>
              <a:gd name="T32" fmla="*/ 148 w 169"/>
              <a:gd name="T33" fmla="*/ 17 h 387"/>
              <a:gd name="T34" fmla="*/ 169 w 169"/>
              <a:gd name="T35" fmla="*/ 6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 h="387">
                <a:moveTo>
                  <a:pt x="169" y="60"/>
                </a:moveTo>
                <a:lnTo>
                  <a:pt x="158" y="132"/>
                </a:lnTo>
                <a:lnTo>
                  <a:pt x="145" y="198"/>
                </a:lnTo>
                <a:lnTo>
                  <a:pt x="138" y="336"/>
                </a:lnTo>
                <a:lnTo>
                  <a:pt x="137" y="356"/>
                </a:lnTo>
                <a:lnTo>
                  <a:pt x="123" y="372"/>
                </a:lnTo>
                <a:lnTo>
                  <a:pt x="104" y="383"/>
                </a:lnTo>
                <a:lnTo>
                  <a:pt x="81" y="387"/>
                </a:lnTo>
                <a:lnTo>
                  <a:pt x="35" y="379"/>
                </a:lnTo>
                <a:lnTo>
                  <a:pt x="9" y="345"/>
                </a:lnTo>
                <a:lnTo>
                  <a:pt x="0" y="199"/>
                </a:lnTo>
                <a:lnTo>
                  <a:pt x="12" y="53"/>
                </a:lnTo>
                <a:lnTo>
                  <a:pt x="22" y="28"/>
                </a:lnTo>
                <a:lnTo>
                  <a:pt x="40" y="12"/>
                </a:lnTo>
                <a:lnTo>
                  <a:pt x="66" y="3"/>
                </a:lnTo>
                <a:lnTo>
                  <a:pt x="96" y="0"/>
                </a:lnTo>
                <a:lnTo>
                  <a:pt x="148" y="17"/>
                </a:lnTo>
                <a:lnTo>
                  <a:pt x="169" y="6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61" name="Freeform 61"/>
          <p:cNvSpPr>
            <a:spLocks noChangeArrowheads="1"/>
          </p:cNvSpPr>
          <p:nvPr/>
        </p:nvSpPr>
        <p:spPr bwMode="auto">
          <a:xfrm>
            <a:off x="6759575" y="434975"/>
            <a:ext cx="225425" cy="174625"/>
          </a:xfrm>
          <a:custGeom>
            <a:avLst/>
            <a:gdLst>
              <a:gd name="T0" fmla="*/ 123 w 142"/>
              <a:gd name="T1" fmla="*/ 43 h 441"/>
              <a:gd name="T2" fmla="*/ 142 w 142"/>
              <a:gd name="T3" fmla="*/ 396 h 441"/>
              <a:gd name="T4" fmla="*/ 133 w 142"/>
              <a:gd name="T5" fmla="*/ 416 h 441"/>
              <a:gd name="T6" fmla="*/ 119 w 142"/>
              <a:gd name="T7" fmla="*/ 430 h 441"/>
              <a:gd name="T8" fmla="*/ 97 w 142"/>
              <a:gd name="T9" fmla="*/ 438 h 441"/>
              <a:gd name="T10" fmla="*/ 73 w 142"/>
              <a:gd name="T11" fmla="*/ 441 h 441"/>
              <a:gd name="T12" fmla="*/ 28 w 142"/>
              <a:gd name="T13" fmla="*/ 428 h 441"/>
              <a:gd name="T14" fmla="*/ 10 w 142"/>
              <a:gd name="T15" fmla="*/ 391 h 441"/>
              <a:gd name="T16" fmla="*/ 14 w 142"/>
              <a:gd name="T17" fmla="*/ 299 h 441"/>
              <a:gd name="T18" fmla="*/ 10 w 142"/>
              <a:gd name="T19" fmla="*/ 218 h 441"/>
              <a:gd name="T20" fmla="*/ 0 w 142"/>
              <a:gd name="T21" fmla="*/ 44 h 441"/>
              <a:gd name="T22" fmla="*/ 5 w 142"/>
              <a:gd name="T23" fmla="*/ 25 h 441"/>
              <a:gd name="T24" fmla="*/ 18 w 142"/>
              <a:gd name="T25" fmla="*/ 11 h 441"/>
              <a:gd name="T26" fmla="*/ 38 w 142"/>
              <a:gd name="T27" fmla="*/ 2 h 441"/>
              <a:gd name="T28" fmla="*/ 61 w 142"/>
              <a:gd name="T29" fmla="*/ 0 h 441"/>
              <a:gd name="T30" fmla="*/ 104 w 142"/>
              <a:gd name="T31" fmla="*/ 10 h 441"/>
              <a:gd name="T32" fmla="*/ 123 w 142"/>
              <a:gd name="T33" fmla="*/ 43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2" h="441">
                <a:moveTo>
                  <a:pt x="123" y="43"/>
                </a:moveTo>
                <a:lnTo>
                  <a:pt x="142" y="396"/>
                </a:lnTo>
                <a:lnTo>
                  <a:pt x="133" y="416"/>
                </a:lnTo>
                <a:lnTo>
                  <a:pt x="119" y="430"/>
                </a:lnTo>
                <a:lnTo>
                  <a:pt x="97" y="438"/>
                </a:lnTo>
                <a:lnTo>
                  <a:pt x="73" y="441"/>
                </a:lnTo>
                <a:lnTo>
                  <a:pt x="28" y="428"/>
                </a:lnTo>
                <a:lnTo>
                  <a:pt x="10" y="391"/>
                </a:lnTo>
                <a:lnTo>
                  <a:pt x="14" y="299"/>
                </a:lnTo>
                <a:lnTo>
                  <a:pt x="10" y="218"/>
                </a:lnTo>
                <a:lnTo>
                  <a:pt x="0" y="44"/>
                </a:lnTo>
                <a:lnTo>
                  <a:pt x="5" y="25"/>
                </a:lnTo>
                <a:lnTo>
                  <a:pt x="18" y="11"/>
                </a:lnTo>
                <a:lnTo>
                  <a:pt x="38" y="2"/>
                </a:lnTo>
                <a:lnTo>
                  <a:pt x="61" y="0"/>
                </a:lnTo>
                <a:lnTo>
                  <a:pt x="104" y="10"/>
                </a:lnTo>
                <a:lnTo>
                  <a:pt x="123" y="43"/>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63" name="Freeform 63"/>
          <p:cNvSpPr>
            <a:spLocks noChangeArrowheads="1"/>
          </p:cNvSpPr>
          <p:nvPr/>
        </p:nvSpPr>
        <p:spPr bwMode="auto">
          <a:xfrm>
            <a:off x="6713538" y="663575"/>
            <a:ext cx="268287" cy="133350"/>
          </a:xfrm>
          <a:custGeom>
            <a:avLst/>
            <a:gdLst>
              <a:gd name="T0" fmla="*/ 130 w 169"/>
              <a:gd name="T1" fmla="*/ 38 h 337"/>
              <a:gd name="T2" fmla="*/ 169 w 169"/>
              <a:gd name="T3" fmla="*/ 297 h 337"/>
              <a:gd name="T4" fmla="*/ 156 w 169"/>
              <a:gd name="T5" fmla="*/ 318 h 337"/>
              <a:gd name="T6" fmla="*/ 146 w 169"/>
              <a:gd name="T7" fmla="*/ 326 h 337"/>
              <a:gd name="T8" fmla="*/ 134 w 169"/>
              <a:gd name="T9" fmla="*/ 332 h 337"/>
              <a:gd name="T10" fmla="*/ 80 w 169"/>
              <a:gd name="T11" fmla="*/ 337 h 337"/>
              <a:gd name="T12" fmla="*/ 34 w 169"/>
              <a:gd name="T13" fmla="*/ 317 h 337"/>
              <a:gd name="T14" fmla="*/ 24 w 169"/>
              <a:gd name="T15" fmla="*/ 298 h 337"/>
              <a:gd name="T16" fmla="*/ 24 w 169"/>
              <a:gd name="T17" fmla="*/ 275 h 337"/>
              <a:gd name="T18" fmla="*/ 34 w 169"/>
              <a:gd name="T19" fmla="*/ 216 h 337"/>
              <a:gd name="T20" fmla="*/ 29 w 169"/>
              <a:gd name="T21" fmla="*/ 163 h 337"/>
              <a:gd name="T22" fmla="*/ 16 w 169"/>
              <a:gd name="T23" fmla="*/ 112 h 337"/>
              <a:gd name="T24" fmla="*/ 0 w 169"/>
              <a:gd name="T25" fmla="*/ 52 h 337"/>
              <a:gd name="T26" fmla="*/ 2 w 169"/>
              <a:gd name="T27" fmla="*/ 33 h 337"/>
              <a:gd name="T28" fmla="*/ 13 w 169"/>
              <a:gd name="T29" fmla="*/ 16 h 337"/>
              <a:gd name="T30" fmla="*/ 31 w 169"/>
              <a:gd name="T31" fmla="*/ 6 h 337"/>
              <a:gd name="T32" fmla="*/ 54 w 169"/>
              <a:gd name="T33" fmla="*/ 0 h 337"/>
              <a:gd name="T34" fmla="*/ 102 w 169"/>
              <a:gd name="T35" fmla="*/ 6 h 337"/>
              <a:gd name="T36" fmla="*/ 130 w 169"/>
              <a:gd name="T37" fmla="*/ 3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9" h="337">
                <a:moveTo>
                  <a:pt x="130" y="38"/>
                </a:moveTo>
                <a:lnTo>
                  <a:pt x="169" y="297"/>
                </a:lnTo>
                <a:lnTo>
                  <a:pt x="156" y="318"/>
                </a:lnTo>
                <a:lnTo>
                  <a:pt x="146" y="326"/>
                </a:lnTo>
                <a:lnTo>
                  <a:pt x="134" y="332"/>
                </a:lnTo>
                <a:lnTo>
                  <a:pt x="80" y="337"/>
                </a:lnTo>
                <a:lnTo>
                  <a:pt x="34" y="317"/>
                </a:lnTo>
                <a:lnTo>
                  <a:pt x="24" y="298"/>
                </a:lnTo>
                <a:lnTo>
                  <a:pt x="24" y="275"/>
                </a:lnTo>
                <a:lnTo>
                  <a:pt x="34" y="216"/>
                </a:lnTo>
                <a:lnTo>
                  <a:pt x="29" y="163"/>
                </a:lnTo>
                <a:lnTo>
                  <a:pt x="16" y="112"/>
                </a:lnTo>
                <a:lnTo>
                  <a:pt x="0" y="52"/>
                </a:lnTo>
                <a:lnTo>
                  <a:pt x="2" y="33"/>
                </a:lnTo>
                <a:lnTo>
                  <a:pt x="13" y="16"/>
                </a:lnTo>
                <a:lnTo>
                  <a:pt x="31" y="6"/>
                </a:lnTo>
                <a:lnTo>
                  <a:pt x="54" y="0"/>
                </a:lnTo>
                <a:lnTo>
                  <a:pt x="102" y="6"/>
                </a:lnTo>
                <a:lnTo>
                  <a:pt x="130" y="3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65" name="Freeform 65"/>
          <p:cNvSpPr>
            <a:spLocks noChangeArrowheads="1"/>
          </p:cNvSpPr>
          <p:nvPr/>
        </p:nvSpPr>
        <p:spPr bwMode="auto">
          <a:xfrm>
            <a:off x="5335588" y="57150"/>
            <a:ext cx="820737" cy="39688"/>
          </a:xfrm>
          <a:custGeom>
            <a:avLst/>
            <a:gdLst>
              <a:gd name="T0" fmla="*/ 44 w 517"/>
              <a:gd name="T1" fmla="*/ 27 h 100"/>
              <a:gd name="T2" fmla="*/ 244 w 517"/>
              <a:gd name="T3" fmla="*/ 14 h 100"/>
              <a:gd name="T4" fmla="*/ 339 w 517"/>
              <a:gd name="T5" fmla="*/ 4 h 100"/>
              <a:gd name="T6" fmla="*/ 446 w 517"/>
              <a:gd name="T7" fmla="*/ 0 h 100"/>
              <a:gd name="T8" fmla="*/ 477 w 517"/>
              <a:gd name="T9" fmla="*/ 4 h 100"/>
              <a:gd name="T10" fmla="*/ 499 w 517"/>
              <a:gd name="T11" fmla="*/ 16 h 100"/>
              <a:gd name="T12" fmla="*/ 517 w 517"/>
              <a:gd name="T13" fmla="*/ 50 h 100"/>
              <a:gd name="T14" fmla="*/ 512 w 517"/>
              <a:gd name="T15" fmla="*/ 69 h 100"/>
              <a:gd name="T16" fmla="*/ 499 w 517"/>
              <a:gd name="T17" fmla="*/ 84 h 100"/>
              <a:gd name="T18" fmla="*/ 477 w 517"/>
              <a:gd name="T19" fmla="*/ 96 h 100"/>
              <a:gd name="T20" fmla="*/ 446 w 517"/>
              <a:gd name="T21" fmla="*/ 100 h 100"/>
              <a:gd name="T22" fmla="*/ 44 w 517"/>
              <a:gd name="T23" fmla="*/ 90 h 100"/>
              <a:gd name="T24" fmla="*/ 11 w 517"/>
              <a:gd name="T25" fmla="*/ 79 h 100"/>
              <a:gd name="T26" fmla="*/ 0 w 517"/>
              <a:gd name="T27" fmla="*/ 58 h 100"/>
              <a:gd name="T28" fmla="*/ 11 w 517"/>
              <a:gd name="T29" fmla="*/ 36 h 100"/>
              <a:gd name="T30" fmla="*/ 24 w 517"/>
              <a:gd name="T31" fmla="*/ 29 h 100"/>
              <a:gd name="T32" fmla="*/ 44 w 517"/>
              <a:gd name="T33" fmla="*/ 2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7" h="100">
                <a:moveTo>
                  <a:pt x="44" y="27"/>
                </a:moveTo>
                <a:lnTo>
                  <a:pt x="244" y="14"/>
                </a:lnTo>
                <a:lnTo>
                  <a:pt x="339" y="4"/>
                </a:lnTo>
                <a:lnTo>
                  <a:pt x="446" y="0"/>
                </a:lnTo>
                <a:lnTo>
                  <a:pt x="477" y="4"/>
                </a:lnTo>
                <a:lnTo>
                  <a:pt x="499" y="16"/>
                </a:lnTo>
                <a:lnTo>
                  <a:pt x="517" y="50"/>
                </a:lnTo>
                <a:lnTo>
                  <a:pt x="512" y="69"/>
                </a:lnTo>
                <a:lnTo>
                  <a:pt x="499" y="84"/>
                </a:lnTo>
                <a:lnTo>
                  <a:pt x="477" y="96"/>
                </a:lnTo>
                <a:lnTo>
                  <a:pt x="446" y="100"/>
                </a:lnTo>
                <a:lnTo>
                  <a:pt x="44" y="90"/>
                </a:lnTo>
                <a:lnTo>
                  <a:pt x="11" y="79"/>
                </a:lnTo>
                <a:lnTo>
                  <a:pt x="0" y="58"/>
                </a:lnTo>
                <a:lnTo>
                  <a:pt x="11" y="36"/>
                </a:lnTo>
                <a:lnTo>
                  <a:pt x="24" y="29"/>
                </a:lnTo>
                <a:lnTo>
                  <a:pt x="44" y="27"/>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67" name="Freeform 67"/>
          <p:cNvSpPr>
            <a:spLocks noChangeArrowheads="1"/>
          </p:cNvSpPr>
          <p:nvPr/>
        </p:nvSpPr>
        <p:spPr bwMode="auto">
          <a:xfrm>
            <a:off x="2695575" y="66675"/>
            <a:ext cx="969963" cy="47625"/>
          </a:xfrm>
          <a:custGeom>
            <a:avLst/>
            <a:gdLst>
              <a:gd name="T0" fmla="*/ 58 w 611"/>
              <a:gd name="T1" fmla="*/ 22 h 120"/>
              <a:gd name="T2" fmla="*/ 191 w 611"/>
              <a:gd name="T3" fmla="*/ 7 h 120"/>
              <a:gd name="T4" fmla="*/ 310 w 611"/>
              <a:gd name="T5" fmla="*/ 0 h 120"/>
              <a:gd name="T6" fmla="*/ 429 w 611"/>
              <a:gd name="T7" fmla="*/ 2 h 120"/>
              <a:gd name="T8" fmla="*/ 561 w 611"/>
              <a:gd name="T9" fmla="*/ 19 h 120"/>
              <a:gd name="T10" fmla="*/ 588 w 611"/>
              <a:gd name="T11" fmla="*/ 27 h 120"/>
              <a:gd name="T12" fmla="*/ 604 w 611"/>
              <a:gd name="T13" fmla="*/ 40 h 120"/>
              <a:gd name="T14" fmla="*/ 611 w 611"/>
              <a:gd name="T15" fmla="*/ 74 h 120"/>
              <a:gd name="T16" fmla="*/ 601 w 611"/>
              <a:gd name="T17" fmla="*/ 90 h 120"/>
              <a:gd name="T18" fmla="*/ 584 w 611"/>
              <a:gd name="T19" fmla="*/ 102 h 120"/>
              <a:gd name="T20" fmla="*/ 561 w 611"/>
              <a:gd name="T21" fmla="*/ 110 h 120"/>
              <a:gd name="T22" fmla="*/ 534 w 611"/>
              <a:gd name="T23" fmla="*/ 109 h 120"/>
              <a:gd name="T24" fmla="*/ 414 w 611"/>
              <a:gd name="T25" fmla="*/ 97 h 120"/>
              <a:gd name="T26" fmla="*/ 307 w 611"/>
              <a:gd name="T27" fmla="*/ 97 h 120"/>
              <a:gd name="T28" fmla="*/ 82 w 611"/>
              <a:gd name="T29" fmla="*/ 120 h 120"/>
              <a:gd name="T30" fmla="*/ 51 w 611"/>
              <a:gd name="T31" fmla="*/ 120 h 120"/>
              <a:gd name="T32" fmla="*/ 26 w 611"/>
              <a:gd name="T33" fmla="*/ 112 h 120"/>
              <a:gd name="T34" fmla="*/ 2 w 611"/>
              <a:gd name="T35" fmla="*/ 81 h 120"/>
              <a:gd name="T36" fmla="*/ 0 w 611"/>
              <a:gd name="T37" fmla="*/ 71 h 120"/>
              <a:gd name="T38" fmla="*/ 2 w 611"/>
              <a:gd name="T39" fmla="*/ 62 h 120"/>
              <a:gd name="T40" fmla="*/ 10 w 611"/>
              <a:gd name="T41" fmla="*/ 44 h 120"/>
              <a:gd name="T42" fmla="*/ 30 w 611"/>
              <a:gd name="T43" fmla="*/ 30 h 120"/>
              <a:gd name="T44" fmla="*/ 58 w 611"/>
              <a:gd name="T45" fmla="*/ 2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1" h="120">
                <a:moveTo>
                  <a:pt x="58" y="22"/>
                </a:moveTo>
                <a:lnTo>
                  <a:pt x="191" y="7"/>
                </a:lnTo>
                <a:lnTo>
                  <a:pt x="310" y="0"/>
                </a:lnTo>
                <a:lnTo>
                  <a:pt x="429" y="2"/>
                </a:lnTo>
                <a:lnTo>
                  <a:pt x="561" y="19"/>
                </a:lnTo>
                <a:lnTo>
                  <a:pt x="588" y="27"/>
                </a:lnTo>
                <a:lnTo>
                  <a:pt x="604" y="40"/>
                </a:lnTo>
                <a:lnTo>
                  <a:pt x="611" y="74"/>
                </a:lnTo>
                <a:lnTo>
                  <a:pt x="601" y="90"/>
                </a:lnTo>
                <a:lnTo>
                  <a:pt x="584" y="102"/>
                </a:lnTo>
                <a:lnTo>
                  <a:pt x="561" y="110"/>
                </a:lnTo>
                <a:lnTo>
                  <a:pt x="534" y="109"/>
                </a:lnTo>
                <a:lnTo>
                  <a:pt x="414" y="97"/>
                </a:lnTo>
                <a:lnTo>
                  <a:pt x="307" y="97"/>
                </a:lnTo>
                <a:lnTo>
                  <a:pt x="82" y="120"/>
                </a:lnTo>
                <a:lnTo>
                  <a:pt x="51" y="120"/>
                </a:lnTo>
                <a:lnTo>
                  <a:pt x="26" y="112"/>
                </a:lnTo>
                <a:lnTo>
                  <a:pt x="2" y="81"/>
                </a:lnTo>
                <a:lnTo>
                  <a:pt x="0" y="71"/>
                </a:lnTo>
                <a:lnTo>
                  <a:pt x="2" y="62"/>
                </a:lnTo>
                <a:lnTo>
                  <a:pt x="10" y="44"/>
                </a:lnTo>
                <a:lnTo>
                  <a:pt x="30" y="30"/>
                </a:lnTo>
                <a:lnTo>
                  <a:pt x="58" y="22"/>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69" name="Freeform 69"/>
          <p:cNvSpPr>
            <a:spLocks noChangeArrowheads="1"/>
          </p:cNvSpPr>
          <p:nvPr/>
        </p:nvSpPr>
        <p:spPr bwMode="auto">
          <a:xfrm>
            <a:off x="3962400" y="66675"/>
            <a:ext cx="963613" cy="41275"/>
          </a:xfrm>
          <a:custGeom>
            <a:avLst/>
            <a:gdLst>
              <a:gd name="T0" fmla="*/ 65 w 607"/>
              <a:gd name="T1" fmla="*/ 0 h 104"/>
              <a:gd name="T2" fmla="*/ 303 w 607"/>
              <a:gd name="T3" fmla="*/ 5 h 104"/>
              <a:gd name="T4" fmla="*/ 541 w 607"/>
              <a:gd name="T5" fmla="*/ 11 h 104"/>
              <a:gd name="T6" fmla="*/ 569 w 607"/>
              <a:gd name="T7" fmla="*/ 15 h 104"/>
              <a:gd name="T8" fmla="*/ 591 w 607"/>
              <a:gd name="T9" fmla="*/ 25 h 104"/>
              <a:gd name="T10" fmla="*/ 607 w 607"/>
              <a:gd name="T11" fmla="*/ 58 h 104"/>
              <a:gd name="T12" fmla="*/ 602 w 607"/>
              <a:gd name="T13" fmla="*/ 74 h 104"/>
              <a:gd name="T14" fmla="*/ 591 w 607"/>
              <a:gd name="T15" fmla="*/ 90 h 104"/>
              <a:gd name="T16" fmla="*/ 569 w 607"/>
              <a:gd name="T17" fmla="*/ 100 h 104"/>
              <a:gd name="T18" fmla="*/ 541 w 607"/>
              <a:gd name="T19" fmla="*/ 104 h 104"/>
              <a:gd name="T20" fmla="*/ 303 w 607"/>
              <a:gd name="T21" fmla="*/ 98 h 104"/>
              <a:gd name="T22" fmla="*/ 65 w 607"/>
              <a:gd name="T23" fmla="*/ 92 h 104"/>
              <a:gd name="T24" fmla="*/ 36 w 607"/>
              <a:gd name="T25" fmla="*/ 88 h 104"/>
              <a:gd name="T26" fmla="*/ 16 w 607"/>
              <a:gd name="T27" fmla="*/ 78 h 104"/>
              <a:gd name="T28" fmla="*/ 0 w 607"/>
              <a:gd name="T29" fmla="*/ 45 h 104"/>
              <a:gd name="T30" fmla="*/ 3 w 607"/>
              <a:gd name="T31" fmla="*/ 29 h 104"/>
              <a:gd name="T32" fmla="*/ 16 w 607"/>
              <a:gd name="T33" fmla="*/ 14 h 104"/>
              <a:gd name="T34" fmla="*/ 36 w 607"/>
              <a:gd name="T35" fmla="*/ 3 h 104"/>
              <a:gd name="T36" fmla="*/ 65 w 607"/>
              <a:gd name="T37"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7" h="104">
                <a:moveTo>
                  <a:pt x="65" y="0"/>
                </a:moveTo>
                <a:lnTo>
                  <a:pt x="303" y="5"/>
                </a:lnTo>
                <a:lnTo>
                  <a:pt x="541" y="11"/>
                </a:lnTo>
                <a:lnTo>
                  <a:pt x="569" y="15"/>
                </a:lnTo>
                <a:lnTo>
                  <a:pt x="591" y="25"/>
                </a:lnTo>
                <a:lnTo>
                  <a:pt x="607" y="58"/>
                </a:lnTo>
                <a:lnTo>
                  <a:pt x="602" y="74"/>
                </a:lnTo>
                <a:lnTo>
                  <a:pt x="591" y="90"/>
                </a:lnTo>
                <a:lnTo>
                  <a:pt x="569" y="100"/>
                </a:lnTo>
                <a:lnTo>
                  <a:pt x="541" y="104"/>
                </a:lnTo>
                <a:lnTo>
                  <a:pt x="303" y="98"/>
                </a:lnTo>
                <a:lnTo>
                  <a:pt x="65" y="92"/>
                </a:lnTo>
                <a:lnTo>
                  <a:pt x="36" y="88"/>
                </a:lnTo>
                <a:lnTo>
                  <a:pt x="16" y="78"/>
                </a:lnTo>
                <a:lnTo>
                  <a:pt x="0" y="45"/>
                </a:lnTo>
                <a:lnTo>
                  <a:pt x="3" y="29"/>
                </a:lnTo>
                <a:lnTo>
                  <a:pt x="16" y="14"/>
                </a:lnTo>
                <a:lnTo>
                  <a:pt x="36" y="3"/>
                </a:lnTo>
                <a:lnTo>
                  <a:pt x="65" y="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71" name="Freeform 71"/>
          <p:cNvSpPr>
            <a:spLocks noChangeArrowheads="1"/>
          </p:cNvSpPr>
          <p:nvPr/>
        </p:nvSpPr>
        <p:spPr bwMode="auto">
          <a:xfrm>
            <a:off x="1597025" y="201613"/>
            <a:ext cx="261938" cy="204787"/>
          </a:xfrm>
          <a:custGeom>
            <a:avLst/>
            <a:gdLst>
              <a:gd name="T0" fmla="*/ 165 w 165"/>
              <a:gd name="T1" fmla="*/ 52 h 515"/>
              <a:gd name="T2" fmla="*/ 149 w 165"/>
              <a:gd name="T3" fmla="*/ 166 h 515"/>
              <a:gd name="T4" fmla="*/ 137 w 165"/>
              <a:gd name="T5" fmla="*/ 217 h 515"/>
              <a:gd name="T6" fmla="*/ 126 w 165"/>
              <a:gd name="T7" fmla="*/ 266 h 515"/>
              <a:gd name="T8" fmla="*/ 96 w 165"/>
              <a:gd name="T9" fmla="*/ 480 h 515"/>
              <a:gd name="T10" fmla="*/ 91 w 165"/>
              <a:gd name="T11" fmla="*/ 496 h 515"/>
              <a:gd name="T12" fmla="*/ 82 w 165"/>
              <a:gd name="T13" fmla="*/ 506 h 515"/>
              <a:gd name="T14" fmla="*/ 47 w 165"/>
              <a:gd name="T15" fmla="*/ 515 h 515"/>
              <a:gd name="T16" fmla="*/ 14 w 165"/>
              <a:gd name="T17" fmla="*/ 506 h 515"/>
              <a:gd name="T18" fmla="*/ 0 w 165"/>
              <a:gd name="T19" fmla="*/ 480 h 515"/>
              <a:gd name="T20" fmla="*/ 8 w 165"/>
              <a:gd name="T21" fmla="*/ 264 h 515"/>
              <a:gd name="T22" fmla="*/ 26 w 165"/>
              <a:gd name="T23" fmla="*/ 47 h 515"/>
              <a:gd name="T24" fmla="*/ 32 w 165"/>
              <a:gd name="T25" fmla="*/ 25 h 515"/>
              <a:gd name="T26" fmla="*/ 50 w 165"/>
              <a:gd name="T27" fmla="*/ 10 h 515"/>
              <a:gd name="T28" fmla="*/ 73 w 165"/>
              <a:gd name="T29" fmla="*/ 2 h 515"/>
              <a:gd name="T30" fmla="*/ 100 w 165"/>
              <a:gd name="T31" fmla="*/ 0 h 515"/>
              <a:gd name="T32" fmla="*/ 146 w 165"/>
              <a:gd name="T33" fmla="*/ 14 h 515"/>
              <a:gd name="T34" fmla="*/ 165 w 165"/>
              <a:gd name="T35" fmla="*/ 52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515">
                <a:moveTo>
                  <a:pt x="165" y="52"/>
                </a:moveTo>
                <a:lnTo>
                  <a:pt x="149" y="166"/>
                </a:lnTo>
                <a:lnTo>
                  <a:pt x="137" y="217"/>
                </a:lnTo>
                <a:lnTo>
                  <a:pt x="126" y="266"/>
                </a:lnTo>
                <a:lnTo>
                  <a:pt x="96" y="480"/>
                </a:lnTo>
                <a:lnTo>
                  <a:pt x="91" y="496"/>
                </a:lnTo>
                <a:lnTo>
                  <a:pt x="82" y="506"/>
                </a:lnTo>
                <a:lnTo>
                  <a:pt x="47" y="515"/>
                </a:lnTo>
                <a:lnTo>
                  <a:pt x="14" y="506"/>
                </a:lnTo>
                <a:lnTo>
                  <a:pt x="0" y="480"/>
                </a:lnTo>
                <a:lnTo>
                  <a:pt x="8" y="264"/>
                </a:lnTo>
                <a:lnTo>
                  <a:pt x="26" y="47"/>
                </a:lnTo>
                <a:lnTo>
                  <a:pt x="32" y="25"/>
                </a:lnTo>
                <a:lnTo>
                  <a:pt x="50" y="10"/>
                </a:lnTo>
                <a:lnTo>
                  <a:pt x="73" y="2"/>
                </a:lnTo>
                <a:lnTo>
                  <a:pt x="100" y="0"/>
                </a:lnTo>
                <a:lnTo>
                  <a:pt x="146" y="14"/>
                </a:lnTo>
                <a:lnTo>
                  <a:pt x="165" y="52"/>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73" name="Freeform 73"/>
          <p:cNvSpPr>
            <a:spLocks noChangeArrowheads="1"/>
          </p:cNvSpPr>
          <p:nvPr/>
        </p:nvSpPr>
        <p:spPr bwMode="auto">
          <a:xfrm>
            <a:off x="1285875" y="825500"/>
            <a:ext cx="914400" cy="157163"/>
          </a:xfrm>
          <a:custGeom>
            <a:avLst/>
            <a:gdLst>
              <a:gd name="T0" fmla="*/ 15 w 576"/>
              <a:gd name="T1" fmla="*/ 168 h 398"/>
              <a:gd name="T2" fmla="*/ 22 w 576"/>
              <a:gd name="T3" fmla="*/ 158 h 398"/>
              <a:gd name="T4" fmla="*/ 38 w 576"/>
              <a:gd name="T5" fmla="*/ 150 h 398"/>
              <a:gd name="T6" fmla="*/ 92 w 576"/>
              <a:gd name="T7" fmla="*/ 137 h 398"/>
              <a:gd name="T8" fmla="*/ 200 w 576"/>
              <a:gd name="T9" fmla="*/ 125 h 398"/>
              <a:gd name="T10" fmla="*/ 214 w 576"/>
              <a:gd name="T11" fmla="*/ 80 h 398"/>
              <a:gd name="T12" fmla="*/ 225 w 576"/>
              <a:gd name="T13" fmla="*/ 41 h 398"/>
              <a:gd name="T14" fmla="*/ 238 w 576"/>
              <a:gd name="T15" fmla="*/ 25 h 398"/>
              <a:gd name="T16" fmla="*/ 250 w 576"/>
              <a:gd name="T17" fmla="*/ 13 h 398"/>
              <a:gd name="T18" fmla="*/ 271 w 576"/>
              <a:gd name="T19" fmla="*/ 0 h 398"/>
              <a:gd name="T20" fmla="*/ 289 w 576"/>
              <a:gd name="T21" fmla="*/ 0 h 398"/>
              <a:gd name="T22" fmla="*/ 306 w 576"/>
              <a:gd name="T23" fmla="*/ 12 h 398"/>
              <a:gd name="T24" fmla="*/ 337 w 576"/>
              <a:gd name="T25" fmla="*/ 56 h 398"/>
              <a:gd name="T26" fmla="*/ 356 w 576"/>
              <a:gd name="T27" fmla="*/ 84 h 398"/>
              <a:gd name="T28" fmla="*/ 378 w 576"/>
              <a:gd name="T29" fmla="*/ 112 h 398"/>
              <a:gd name="T30" fmla="*/ 443 w 576"/>
              <a:gd name="T31" fmla="*/ 103 h 398"/>
              <a:gd name="T32" fmla="*/ 499 w 576"/>
              <a:gd name="T33" fmla="*/ 96 h 398"/>
              <a:gd name="T34" fmla="*/ 568 w 576"/>
              <a:gd name="T35" fmla="*/ 96 h 398"/>
              <a:gd name="T36" fmla="*/ 576 w 576"/>
              <a:gd name="T37" fmla="*/ 105 h 398"/>
              <a:gd name="T38" fmla="*/ 562 w 576"/>
              <a:gd name="T39" fmla="*/ 125 h 398"/>
              <a:gd name="T40" fmla="*/ 543 w 576"/>
              <a:gd name="T41" fmla="*/ 139 h 398"/>
              <a:gd name="T42" fmla="*/ 521 w 576"/>
              <a:gd name="T43" fmla="*/ 157 h 398"/>
              <a:gd name="T44" fmla="*/ 507 w 576"/>
              <a:gd name="T45" fmla="*/ 167 h 398"/>
              <a:gd name="T46" fmla="*/ 491 w 576"/>
              <a:gd name="T47" fmla="*/ 178 h 398"/>
              <a:gd name="T48" fmla="*/ 473 w 576"/>
              <a:gd name="T49" fmla="*/ 189 h 398"/>
              <a:gd name="T50" fmla="*/ 453 w 576"/>
              <a:gd name="T51" fmla="*/ 202 h 398"/>
              <a:gd name="T52" fmla="*/ 478 w 576"/>
              <a:gd name="T53" fmla="*/ 239 h 398"/>
              <a:gd name="T54" fmla="*/ 499 w 576"/>
              <a:gd name="T55" fmla="*/ 278 h 398"/>
              <a:gd name="T56" fmla="*/ 521 w 576"/>
              <a:gd name="T57" fmla="*/ 359 h 398"/>
              <a:gd name="T58" fmla="*/ 514 w 576"/>
              <a:gd name="T59" fmla="*/ 388 h 398"/>
              <a:gd name="T60" fmla="*/ 506 w 576"/>
              <a:gd name="T61" fmla="*/ 395 h 398"/>
              <a:gd name="T62" fmla="*/ 493 w 576"/>
              <a:gd name="T63" fmla="*/ 398 h 398"/>
              <a:gd name="T64" fmla="*/ 419 w 576"/>
              <a:gd name="T65" fmla="*/ 374 h 398"/>
              <a:gd name="T66" fmla="*/ 397 w 576"/>
              <a:gd name="T67" fmla="*/ 364 h 398"/>
              <a:gd name="T68" fmla="*/ 376 w 576"/>
              <a:gd name="T69" fmla="*/ 352 h 398"/>
              <a:gd name="T70" fmla="*/ 355 w 576"/>
              <a:gd name="T71" fmla="*/ 339 h 398"/>
              <a:gd name="T72" fmla="*/ 335 w 576"/>
              <a:gd name="T73" fmla="*/ 327 h 398"/>
              <a:gd name="T74" fmla="*/ 317 w 576"/>
              <a:gd name="T75" fmla="*/ 317 h 398"/>
              <a:gd name="T76" fmla="*/ 301 w 576"/>
              <a:gd name="T77" fmla="*/ 308 h 398"/>
              <a:gd name="T78" fmla="*/ 276 w 576"/>
              <a:gd name="T79" fmla="*/ 295 h 398"/>
              <a:gd name="T80" fmla="*/ 251 w 576"/>
              <a:gd name="T81" fmla="*/ 309 h 398"/>
              <a:gd name="T82" fmla="*/ 227 w 576"/>
              <a:gd name="T83" fmla="*/ 322 h 398"/>
              <a:gd name="T84" fmla="*/ 204 w 576"/>
              <a:gd name="T85" fmla="*/ 334 h 398"/>
              <a:gd name="T86" fmla="*/ 182 w 576"/>
              <a:gd name="T87" fmla="*/ 345 h 398"/>
              <a:gd name="T88" fmla="*/ 164 w 576"/>
              <a:gd name="T89" fmla="*/ 355 h 398"/>
              <a:gd name="T90" fmla="*/ 148 w 576"/>
              <a:gd name="T91" fmla="*/ 364 h 398"/>
              <a:gd name="T92" fmla="*/ 122 w 576"/>
              <a:gd name="T93" fmla="*/ 372 h 398"/>
              <a:gd name="T94" fmla="*/ 107 w 576"/>
              <a:gd name="T95" fmla="*/ 368 h 398"/>
              <a:gd name="T96" fmla="*/ 104 w 576"/>
              <a:gd name="T97" fmla="*/ 348 h 398"/>
              <a:gd name="T98" fmla="*/ 115 w 576"/>
              <a:gd name="T99" fmla="*/ 309 h 398"/>
              <a:gd name="T100" fmla="*/ 127 w 576"/>
              <a:gd name="T101" fmla="*/ 281 h 398"/>
              <a:gd name="T102" fmla="*/ 141 w 576"/>
              <a:gd name="T103" fmla="*/ 247 h 398"/>
              <a:gd name="T104" fmla="*/ 105 w 576"/>
              <a:gd name="T105" fmla="*/ 236 h 398"/>
              <a:gd name="T106" fmla="*/ 46 w 576"/>
              <a:gd name="T107" fmla="*/ 216 h 398"/>
              <a:gd name="T108" fmla="*/ 5 w 576"/>
              <a:gd name="T109" fmla="*/ 192 h 398"/>
              <a:gd name="T110" fmla="*/ 0 w 576"/>
              <a:gd name="T111" fmla="*/ 180 h 398"/>
              <a:gd name="T112" fmla="*/ 15 w 576"/>
              <a:gd name="T113" fmla="*/ 168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6" h="398">
                <a:moveTo>
                  <a:pt x="15" y="168"/>
                </a:moveTo>
                <a:lnTo>
                  <a:pt x="22" y="158"/>
                </a:lnTo>
                <a:lnTo>
                  <a:pt x="38" y="150"/>
                </a:lnTo>
                <a:lnTo>
                  <a:pt x="92" y="137"/>
                </a:lnTo>
                <a:lnTo>
                  <a:pt x="200" y="125"/>
                </a:lnTo>
                <a:lnTo>
                  <a:pt x="214" y="80"/>
                </a:lnTo>
                <a:lnTo>
                  <a:pt x="225" y="41"/>
                </a:lnTo>
                <a:lnTo>
                  <a:pt x="238" y="25"/>
                </a:lnTo>
                <a:lnTo>
                  <a:pt x="250" y="13"/>
                </a:lnTo>
                <a:lnTo>
                  <a:pt x="271" y="0"/>
                </a:lnTo>
                <a:lnTo>
                  <a:pt x="289" y="0"/>
                </a:lnTo>
                <a:lnTo>
                  <a:pt x="306" y="12"/>
                </a:lnTo>
                <a:lnTo>
                  <a:pt x="337" y="56"/>
                </a:lnTo>
                <a:lnTo>
                  <a:pt x="356" y="84"/>
                </a:lnTo>
                <a:lnTo>
                  <a:pt x="378" y="112"/>
                </a:lnTo>
                <a:lnTo>
                  <a:pt x="443" y="103"/>
                </a:lnTo>
                <a:lnTo>
                  <a:pt x="499" y="96"/>
                </a:lnTo>
                <a:lnTo>
                  <a:pt x="568" y="96"/>
                </a:lnTo>
                <a:lnTo>
                  <a:pt x="576" y="105"/>
                </a:lnTo>
                <a:lnTo>
                  <a:pt x="562" y="125"/>
                </a:lnTo>
                <a:lnTo>
                  <a:pt x="543" y="139"/>
                </a:lnTo>
                <a:lnTo>
                  <a:pt x="521" y="157"/>
                </a:lnTo>
                <a:lnTo>
                  <a:pt x="507" y="167"/>
                </a:lnTo>
                <a:lnTo>
                  <a:pt x="491" y="178"/>
                </a:lnTo>
                <a:lnTo>
                  <a:pt x="473" y="189"/>
                </a:lnTo>
                <a:lnTo>
                  <a:pt x="453" y="202"/>
                </a:lnTo>
                <a:lnTo>
                  <a:pt x="478" y="239"/>
                </a:lnTo>
                <a:lnTo>
                  <a:pt x="499" y="278"/>
                </a:lnTo>
                <a:lnTo>
                  <a:pt x="521" y="359"/>
                </a:lnTo>
                <a:lnTo>
                  <a:pt x="514" y="388"/>
                </a:lnTo>
                <a:lnTo>
                  <a:pt x="506" y="395"/>
                </a:lnTo>
                <a:lnTo>
                  <a:pt x="493" y="398"/>
                </a:lnTo>
                <a:lnTo>
                  <a:pt x="419" y="374"/>
                </a:lnTo>
                <a:lnTo>
                  <a:pt x="397" y="364"/>
                </a:lnTo>
                <a:lnTo>
                  <a:pt x="376" y="352"/>
                </a:lnTo>
                <a:lnTo>
                  <a:pt x="355" y="339"/>
                </a:lnTo>
                <a:lnTo>
                  <a:pt x="335" y="327"/>
                </a:lnTo>
                <a:lnTo>
                  <a:pt x="317" y="317"/>
                </a:lnTo>
                <a:lnTo>
                  <a:pt x="301" y="308"/>
                </a:lnTo>
                <a:lnTo>
                  <a:pt x="276" y="295"/>
                </a:lnTo>
                <a:lnTo>
                  <a:pt x="251" y="309"/>
                </a:lnTo>
                <a:lnTo>
                  <a:pt x="227" y="322"/>
                </a:lnTo>
                <a:lnTo>
                  <a:pt x="204" y="334"/>
                </a:lnTo>
                <a:lnTo>
                  <a:pt x="182" y="345"/>
                </a:lnTo>
                <a:lnTo>
                  <a:pt x="164" y="355"/>
                </a:lnTo>
                <a:lnTo>
                  <a:pt x="148" y="364"/>
                </a:lnTo>
                <a:lnTo>
                  <a:pt x="122" y="372"/>
                </a:lnTo>
                <a:lnTo>
                  <a:pt x="107" y="368"/>
                </a:lnTo>
                <a:lnTo>
                  <a:pt x="104" y="348"/>
                </a:lnTo>
                <a:lnTo>
                  <a:pt x="115" y="309"/>
                </a:lnTo>
                <a:lnTo>
                  <a:pt x="127" y="281"/>
                </a:lnTo>
                <a:lnTo>
                  <a:pt x="141" y="247"/>
                </a:lnTo>
                <a:lnTo>
                  <a:pt x="105" y="236"/>
                </a:lnTo>
                <a:lnTo>
                  <a:pt x="46" y="216"/>
                </a:lnTo>
                <a:lnTo>
                  <a:pt x="5" y="192"/>
                </a:lnTo>
                <a:lnTo>
                  <a:pt x="0" y="180"/>
                </a:lnTo>
                <a:lnTo>
                  <a:pt x="15" y="16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75" name="Freeform 75"/>
          <p:cNvSpPr>
            <a:spLocks noChangeArrowheads="1"/>
          </p:cNvSpPr>
          <p:nvPr/>
        </p:nvSpPr>
        <p:spPr bwMode="auto">
          <a:xfrm>
            <a:off x="6286500" y="20638"/>
            <a:ext cx="911225" cy="157162"/>
          </a:xfrm>
          <a:custGeom>
            <a:avLst/>
            <a:gdLst>
              <a:gd name="T0" fmla="*/ 14 w 574"/>
              <a:gd name="T1" fmla="*/ 169 h 398"/>
              <a:gd name="T2" fmla="*/ 19 w 574"/>
              <a:gd name="T3" fmla="*/ 159 h 398"/>
              <a:gd name="T4" fmla="*/ 36 w 574"/>
              <a:gd name="T5" fmla="*/ 151 h 398"/>
              <a:gd name="T6" fmla="*/ 92 w 574"/>
              <a:gd name="T7" fmla="*/ 138 h 398"/>
              <a:gd name="T8" fmla="*/ 198 w 574"/>
              <a:gd name="T9" fmla="*/ 127 h 398"/>
              <a:gd name="T10" fmla="*/ 211 w 574"/>
              <a:gd name="T11" fmla="*/ 81 h 398"/>
              <a:gd name="T12" fmla="*/ 223 w 574"/>
              <a:gd name="T13" fmla="*/ 42 h 398"/>
              <a:gd name="T14" fmla="*/ 236 w 574"/>
              <a:gd name="T15" fmla="*/ 25 h 398"/>
              <a:gd name="T16" fmla="*/ 248 w 574"/>
              <a:gd name="T17" fmla="*/ 13 h 398"/>
              <a:gd name="T18" fmla="*/ 269 w 574"/>
              <a:gd name="T19" fmla="*/ 0 h 398"/>
              <a:gd name="T20" fmla="*/ 287 w 574"/>
              <a:gd name="T21" fmla="*/ 1 h 398"/>
              <a:gd name="T22" fmla="*/ 303 w 574"/>
              <a:gd name="T23" fmla="*/ 12 h 398"/>
              <a:gd name="T24" fmla="*/ 336 w 574"/>
              <a:gd name="T25" fmla="*/ 56 h 398"/>
              <a:gd name="T26" fmla="*/ 354 w 574"/>
              <a:gd name="T27" fmla="*/ 84 h 398"/>
              <a:gd name="T28" fmla="*/ 376 w 574"/>
              <a:gd name="T29" fmla="*/ 114 h 398"/>
              <a:gd name="T30" fmla="*/ 441 w 574"/>
              <a:gd name="T31" fmla="*/ 104 h 398"/>
              <a:gd name="T32" fmla="*/ 497 w 574"/>
              <a:gd name="T33" fmla="*/ 97 h 398"/>
              <a:gd name="T34" fmla="*/ 566 w 574"/>
              <a:gd name="T35" fmla="*/ 96 h 398"/>
              <a:gd name="T36" fmla="*/ 574 w 574"/>
              <a:gd name="T37" fmla="*/ 107 h 398"/>
              <a:gd name="T38" fmla="*/ 559 w 574"/>
              <a:gd name="T39" fmla="*/ 127 h 398"/>
              <a:gd name="T40" fmla="*/ 543 w 574"/>
              <a:gd name="T41" fmla="*/ 141 h 398"/>
              <a:gd name="T42" fmla="*/ 520 w 574"/>
              <a:gd name="T43" fmla="*/ 158 h 398"/>
              <a:gd name="T44" fmla="*/ 505 w 574"/>
              <a:gd name="T45" fmla="*/ 167 h 398"/>
              <a:gd name="T46" fmla="*/ 489 w 574"/>
              <a:gd name="T47" fmla="*/ 178 h 398"/>
              <a:gd name="T48" fmla="*/ 471 w 574"/>
              <a:gd name="T49" fmla="*/ 190 h 398"/>
              <a:gd name="T50" fmla="*/ 451 w 574"/>
              <a:gd name="T51" fmla="*/ 203 h 398"/>
              <a:gd name="T52" fmla="*/ 477 w 574"/>
              <a:gd name="T53" fmla="*/ 240 h 398"/>
              <a:gd name="T54" fmla="*/ 497 w 574"/>
              <a:gd name="T55" fmla="*/ 279 h 398"/>
              <a:gd name="T56" fmla="*/ 518 w 574"/>
              <a:gd name="T57" fmla="*/ 359 h 398"/>
              <a:gd name="T58" fmla="*/ 513 w 574"/>
              <a:gd name="T59" fmla="*/ 388 h 398"/>
              <a:gd name="T60" fmla="*/ 504 w 574"/>
              <a:gd name="T61" fmla="*/ 395 h 398"/>
              <a:gd name="T62" fmla="*/ 490 w 574"/>
              <a:gd name="T63" fmla="*/ 398 h 398"/>
              <a:gd name="T64" fmla="*/ 417 w 574"/>
              <a:gd name="T65" fmla="*/ 374 h 398"/>
              <a:gd name="T66" fmla="*/ 395 w 574"/>
              <a:gd name="T67" fmla="*/ 364 h 398"/>
              <a:gd name="T68" fmla="*/ 374 w 574"/>
              <a:gd name="T69" fmla="*/ 352 h 398"/>
              <a:gd name="T70" fmla="*/ 354 w 574"/>
              <a:gd name="T71" fmla="*/ 341 h 398"/>
              <a:gd name="T72" fmla="*/ 333 w 574"/>
              <a:gd name="T73" fmla="*/ 329 h 398"/>
              <a:gd name="T74" fmla="*/ 315 w 574"/>
              <a:gd name="T75" fmla="*/ 317 h 398"/>
              <a:gd name="T76" fmla="*/ 298 w 574"/>
              <a:gd name="T77" fmla="*/ 308 h 398"/>
              <a:gd name="T78" fmla="*/ 275 w 574"/>
              <a:gd name="T79" fmla="*/ 296 h 398"/>
              <a:gd name="T80" fmla="*/ 249 w 574"/>
              <a:gd name="T81" fmla="*/ 309 h 398"/>
              <a:gd name="T82" fmla="*/ 225 w 574"/>
              <a:gd name="T83" fmla="*/ 322 h 398"/>
              <a:gd name="T84" fmla="*/ 202 w 574"/>
              <a:gd name="T85" fmla="*/ 335 h 398"/>
              <a:gd name="T86" fmla="*/ 182 w 574"/>
              <a:gd name="T87" fmla="*/ 346 h 398"/>
              <a:gd name="T88" fmla="*/ 162 w 574"/>
              <a:gd name="T89" fmla="*/ 356 h 398"/>
              <a:gd name="T90" fmla="*/ 146 w 574"/>
              <a:gd name="T91" fmla="*/ 364 h 398"/>
              <a:gd name="T92" fmla="*/ 120 w 574"/>
              <a:gd name="T93" fmla="*/ 373 h 398"/>
              <a:gd name="T94" fmla="*/ 105 w 574"/>
              <a:gd name="T95" fmla="*/ 369 h 398"/>
              <a:gd name="T96" fmla="*/ 101 w 574"/>
              <a:gd name="T97" fmla="*/ 349 h 398"/>
              <a:gd name="T98" fmla="*/ 113 w 574"/>
              <a:gd name="T99" fmla="*/ 309 h 398"/>
              <a:gd name="T100" fmla="*/ 124 w 574"/>
              <a:gd name="T101" fmla="*/ 282 h 398"/>
              <a:gd name="T102" fmla="*/ 139 w 574"/>
              <a:gd name="T103" fmla="*/ 248 h 398"/>
              <a:gd name="T104" fmla="*/ 103 w 574"/>
              <a:gd name="T105" fmla="*/ 236 h 398"/>
              <a:gd name="T106" fmla="*/ 46 w 574"/>
              <a:gd name="T107" fmla="*/ 217 h 398"/>
              <a:gd name="T108" fmla="*/ 3 w 574"/>
              <a:gd name="T109" fmla="*/ 193 h 398"/>
              <a:gd name="T110" fmla="*/ 0 w 574"/>
              <a:gd name="T111" fmla="*/ 180 h 398"/>
              <a:gd name="T112" fmla="*/ 14 w 574"/>
              <a:gd name="T113" fmla="*/ 16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4" h="398">
                <a:moveTo>
                  <a:pt x="14" y="169"/>
                </a:moveTo>
                <a:lnTo>
                  <a:pt x="19" y="159"/>
                </a:lnTo>
                <a:lnTo>
                  <a:pt x="36" y="151"/>
                </a:lnTo>
                <a:lnTo>
                  <a:pt x="92" y="138"/>
                </a:lnTo>
                <a:lnTo>
                  <a:pt x="198" y="127"/>
                </a:lnTo>
                <a:lnTo>
                  <a:pt x="211" y="81"/>
                </a:lnTo>
                <a:lnTo>
                  <a:pt x="223" y="42"/>
                </a:lnTo>
                <a:lnTo>
                  <a:pt x="236" y="25"/>
                </a:lnTo>
                <a:lnTo>
                  <a:pt x="248" y="13"/>
                </a:lnTo>
                <a:lnTo>
                  <a:pt x="269" y="0"/>
                </a:lnTo>
                <a:lnTo>
                  <a:pt x="287" y="1"/>
                </a:lnTo>
                <a:lnTo>
                  <a:pt x="303" y="12"/>
                </a:lnTo>
                <a:lnTo>
                  <a:pt x="336" y="56"/>
                </a:lnTo>
                <a:lnTo>
                  <a:pt x="354" y="84"/>
                </a:lnTo>
                <a:lnTo>
                  <a:pt x="376" y="114"/>
                </a:lnTo>
                <a:lnTo>
                  <a:pt x="441" y="104"/>
                </a:lnTo>
                <a:lnTo>
                  <a:pt x="497" y="97"/>
                </a:lnTo>
                <a:lnTo>
                  <a:pt x="566" y="96"/>
                </a:lnTo>
                <a:lnTo>
                  <a:pt x="574" y="107"/>
                </a:lnTo>
                <a:lnTo>
                  <a:pt x="559" y="127"/>
                </a:lnTo>
                <a:lnTo>
                  <a:pt x="543" y="141"/>
                </a:lnTo>
                <a:lnTo>
                  <a:pt x="520" y="158"/>
                </a:lnTo>
                <a:lnTo>
                  <a:pt x="505" y="167"/>
                </a:lnTo>
                <a:lnTo>
                  <a:pt x="489" y="178"/>
                </a:lnTo>
                <a:lnTo>
                  <a:pt x="471" y="190"/>
                </a:lnTo>
                <a:lnTo>
                  <a:pt x="451" y="203"/>
                </a:lnTo>
                <a:lnTo>
                  <a:pt x="477" y="240"/>
                </a:lnTo>
                <a:lnTo>
                  <a:pt x="497" y="279"/>
                </a:lnTo>
                <a:lnTo>
                  <a:pt x="518" y="359"/>
                </a:lnTo>
                <a:lnTo>
                  <a:pt x="513" y="388"/>
                </a:lnTo>
                <a:lnTo>
                  <a:pt x="504" y="395"/>
                </a:lnTo>
                <a:lnTo>
                  <a:pt x="490" y="398"/>
                </a:lnTo>
                <a:lnTo>
                  <a:pt x="417" y="374"/>
                </a:lnTo>
                <a:lnTo>
                  <a:pt x="395" y="364"/>
                </a:lnTo>
                <a:lnTo>
                  <a:pt x="374" y="352"/>
                </a:lnTo>
                <a:lnTo>
                  <a:pt x="354" y="341"/>
                </a:lnTo>
                <a:lnTo>
                  <a:pt x="333" y="329"/>
                </a:lnTo>
                <a:lnTo>
                  <a:pt x="315" y="317"/>
                </a:lnTo>
                <a:lnTo>
                  <a:pt x="298" y="308"/>
                </a:lnTo>
                <a:lnTo>
                  <a:pt x="275" y="296"/>
                </a:lnTo>
                <a:lnTo>
                  <a:pt x="249" y="309"/>
                </a:lnTo>
                <a:lnTo>
                  <a:pt x="225" y="322"/>
                </a:lnTo>
                <a:lnTo>
                  <a:pt x="202" y="335"/>
                </a:lnTo>
                <a:lnTo>
                  <a:pt x="182" y="346"/>
                </a:lnTo>
                <a:lnTo>
                  <a:pt x="162" y="356"/>
                </a:lnTo>
                <a:lnTo>
                  <a:pt x="146" y="364"/>
                </a:lnTo>
                <a:lnTo>
                  <a:pt x="120" y="373"/>
                </a:lnTo>
                <a:lnTo>
                  <a:pt x="105" y="369"/>
                </a:lnTo>
                <a:lnTo>
                  <a:pt x="101" y="349"/>
                </a:lnTo>
                <a:lnTo>
                  <a:pt x="113" y="309"/>
                </a:lnTo>
                <a:lnTo>
                  <a:pt x="124" y="282"/>
                </a:lnTo>
                <a:lnTo>
                  <a:pt x="139" y="248"/>
                </a:lnTo>
                <a:lnTo>
                  <a:pt x="103" y="236"/>
                </a:lnTo>
                <a:lnTo>
                  <a:pt x="46" y="217"/>
                </a:lnTo>
                <a:lnTo>
                  <a:pt x="3" y="193"/>
                </a:lnTo>
                <a:lnTo>
                  <a:pt x="0" y="180"/>
                </a:lnTo>
                <a:lnTo>
                  <a:pt x="14" y="16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77" name="Freeform 77"/>
          <p:cNvSpPr>
            <a:spLocks noChangeArrowheads="1"/>
          </p:cNvSpPr>
          <p:nvPr/>
        </p:nvSpPr>
        <p:spPr bwMode="auto">
          <a:xfrm>
            <a:off x="6356350" y="839788"/>
            <a:ext cx="911225" cy="157162"/>
          </a:xfrm>
          <a:custGeom>
            <a:avLst/>
            <a:gdLst>
              <a:gd name="T0" fmla="*/ 15 w 574"/>
              <a:gd name="T1" fmla="*/ 168 h 398"/>
              <a:gd name="T2" fmla="*/ 20 w 574"/>
              <a:gd name="T3" fmla="*/ 159 h 398"/>
              <a:gd name="T4" fmla="*/ 36 w 574"/>
              <a:gd name="T5" fmla="*/ 151 h 398"/>
              <a:gd name="T6" fmla="*/ 92 w 574"/>
              <a:gd name="T7" fmla="*/ 138 h 398"/>
              <a:gd name="T8" fmla="*/ 200 w 574"/>
              <a:gd name="T9" fmla="*/ 126 h 398"/>
              <a:gd name="T10" fmla="*/ 213 w 574"/>
              <a:gd name="T11" fmla="*/ 81 h 398"/>
              <a:gd name="T12" fmla="*/ 223 w 574"/>
              <a:gd name="T13" fmla="*/ 42 h 398"/>
              <a:gd name="T14" fmla="*/ 236 w 574"/>
              <a:gd name="T15" fmla="*/ 25 h 398"/>
              <a:gd name="T16" fmla="*/ 249 w 574"/>
              <a:gd name="T17" fmla="*/ 13 h 398"/>
              <a:gd name="T18" fmla="*/ 271 w 574"/>
              <a:gd name="T19" fmla="*/ 0 h 398"/>
              <a:gd name="T20" fmla="*/ 289 w 574"/>
              <a:gd name="T21" fmla="*/ 1 h 398"/>
              <a:gd name="T22" fmla="*/ 304 w 574"/>
              <a:gd name="T23" fmla="*/ 12 h 398"/>
              <a:gd name="T24" fmla="*/ 336 w 574"/>
              <a:gd name="T25" fmla="*/ 57 h 398"/>
              <a:gd name="T26" fmla="*/ 355 w 574"/>
              <a:gd name="T27" fmla="*/ 85 h 398"/>
              <a:gd name="T28" fmla="*/ 377 w 574"/>
              <a:gd name="T29" fmla="*/ 114 h 398"/>
              <a:gd name="T30" fmla="*/ 443 w 574"/>
              <a:gd name="T31" fmla="*/ 104 h 398"/>
              <a:gd name="T32" fmla="*/ 499 w 574"/>
              <a:gd name="T33" fmla="*/ 97 h 398"/>
              <a:gd name="T34" fmla="*/ 568 w 574"/>
              <a:gd name="T35" fmla="*/ 96 h 398"/>
              <a:gd name="T36" fmla="*/ 574 w 574"/>
              <a:gd name="T37" fmla="*/ 106 h 398"/>
              <a:gd name="T38" fmla="*/ 560 w 574"/>
              <a:gd name="T39" fmla="*/ 126 h 398"/>
              <a:gd name="T40" fmla="*/ 543 w 574"/>
              <a:gd name="T41" fmla="*/ 140 h 398"/>
              <a:gd name="T42" fmla="*/ 520 w 574"/>
              <a:gd name="T43" fmla="*/ 158 h 398"/>
              <a:gd name="T44" fmla="*/ 506 w 574"/>
              <a:gd name="T45" fmla="*/ 167 h 398"/>
              <a:gd name="T46" fmla="*/ 489 w 574"/>
              <a:gd name="T47" fmla="*/ 178 h 398"/>
              <a:gd name="T48" fmla="*/ 473 w 574"/>
              <a:gd name="T49" fmla="*/ 190 h 398"/>
              <a:gd name="T50" fmla="*/ 451 w 574"/>
              <a:gd name="T51" fmla="*/ 202 h 398"/>
              <a:gd name="T52" fmla="*/ 478 w 574"/>
              <a:gd name="T53" fmla="*/ 240 h 398"/>
              <a:gd name="T54" fmla="*/ 497 w 574"/>
              <a:gd name="T55" fmla="*/ 278 h 398"/>
              <a:gd name="T56" fmla="*/ 520 w 574"/>
              <a:gd name="T57" fmla="*/ 360 h 398"/>
              <a:gd name="T58" fmla="*/ 514 w 574"/>
              <a:gd name="T59" fmla="*/ 388 h 398"/>
              <a:gd name="T60" fmla="*/ 504 w 574"/>
              <a:gd name="T61" fmla="*/ 395 h 398"/>
              <a:gd name="T62" fmla="*/ 492 w 574"/>
              <a:gd name="T63" fmla="*/ 398 h 398"/>
              <a:gd name="T64" fmla="*/ 419 w 574"/>
              <a:gd name="T65" fmla="*/ 374 h 398"/>
              <a:gd name="T66" fmla="*/ 397 w 574"/>
              <a:gd name="T67" fmla="*/ 364 h 398"/>
              <a:gd name="T68" fmla="*/ 376 w 574"/>
              <a:gd name="T69" fmla="*/ 352 h 398"/>
              <a:gd name="T70" fmla="*/ 355 w 574"/>
              <a:gd name="T71" fmla="*/ 340 h 398"/>
              <a:gd name="T72" fmla="*/ 335 w 574"/>
              <a:gd name="T73" fmla="*/ 329 h 398"/>
              <a:gd name="T74" fmla="*/ 315 w 574"/>
              <a:gd name="T75" fmla="*/ 317 h 398"/>
              <a:gd name="T76" fmla="*/ 300 w 574"/>
              <a:gd name="T77" fmla="*/ 308 h 398"/>
              <a:gd name="T78" fmla="*/ 276 w 574"/>
              <a:gd name="T79" fmla="*/ 296 h 398"/>
              <a:gd name="T80" fmla="*/ 249 w 574"/>
              <a:gd name="T81" fmla="*/ 309 h 398"/>
              <a:gd name="T82" fmla="*/ 225 w 574"/>
              <a:gd name="T83" fmla="*/ 323 h 398"/>
              <a:gd name="T84" fmla="*/ 204 w 574"/>
              <a:gd name="T85" fmla="*/ 334 h 398"/>
              <a:gd name="T86" fmla="*/ 182 w 574"/>
              <a:gd name="T87" fmla="*/ 346 h 398"/>
              <a:gd name="T88" fmla="*/ 163 w 574"/>
              <a:gd name="T89" fmla="*/ 357 h 398"/>
              <a:gd name="T90" fmla="*/ 146 w 574"/>
              <a:gd name="T91" fmla="*/ 364 h 398"/>
              <a:gd name="T92" fmla="*/ 120 w 574"/>
              <a:gd name="T93" fmla="*/ 373 h 398"/>
              <a:gd name="T94" fmla="*/ 105 w 574"/>
              <a:gd name="T95" fmla="*/ 368 h 398"/>
              <a:gd name="T96" fmla="*/ 103 w 574"/>
              <a:gd name="T97" fmla="*/ 349 h 398"/>
              <a:gd name="T98" fmla="*/ 115 w 574"/>
              <a:gd name="T99" fmla="*/ 310 h 398"/>
              <a:gd name="T100" fmla="*/ 125 w 574"/>
              <a:gd name="T101" fmla="*/ 282 h 398"/>
              <a:gd name="T102" fmla="*/ 141 w 574"/>
              <a:gd name="T103" fmla="*/ 248 h 398"/>
              <a:gd name="T104" fmla="*/ 103 w 574"/>
              <a:gd name="T105" fmla="*/ 236 h 398"/>
              <a:gd name="T106" fmla="*/ 46 w 574"/>
              <a:gd name="T107" fmla="*/ 216 h 398"/>
              <a:gd name="T108" fmla="*/ 3 w 574"/>
              <a:gd name="T109" fmla="*/ 193 h 398"/>
              <a:gd name="T110" fmla="*/ 0 w 574"/>
              <a:gd name="T111" fmla="*/ 180 h 398"/>
              <a:gd name="T112" fmla="*/ 15 w 574"/>
              <a:gd name="T113" fmla="*/ 168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4" h="398">
                <a:moveTo>
                  <a:pt x="15" y="168"/>
                </a:moveTo>
                <a:lnTo>
                  <a:pt x="20" y="159"/>
                </a:lnTo>
                <a:lnTo>
                  <a:pt x="36" y="151"/>
                </a:lnTo>
                <a:lnTo>
                  <a:pt x="92" y="138"/>
                </a:lnTo>
                <a:lnTo>
                  <a:pt x="200" y="126"/>
                </a:lnTo>
                <a:lnTo>
                  <a:pt x="213" y="81"/>
                </a:lnTo>
                <a:lnTo>
                  <a:pt x="223" y="42"/>
                </a:lnTo>
                <a:lnTo>
                  <a:pt x="236" y="25"/>
                </a:lnTo>
                <a:lnTo>
                  <a:pt x="249" y="13"/>
                </a:lnTo>
                <a:lnTo>
                  <a:pt x="271" y="0"/>
                </a:lnTo>
                <a:lnTo>
                  <a:pt x="289" y="1"/>
                </a:lnTo>
                <a:lnTo>
                  <a:pt x="304" y="12"/>
                </a:lnTo>
                <a:lnTo>
                  <a:pt x="336" y="57"/>
                </a:lnTo>
                <a:lnTo>
                  <a:pt x="355" y="85"/>
                </a:lnTo>
                <a:lnTo>
                  <a:pt x="377" y="114"/>
                </a:lnTo>
                <a:lnTo>
                  <a:pt x="443" y="104"/>
                </a:lnTo>
                <a:lnTo>
                  <a:pt x="499" y="97"/>
                </a:lnTo>
                <a:lnTo>
                  <a:pt x="568" y="96"/>
                </a:lnTo>
                <a:lnTo>
                  <a:pt x="574" y="106"/>
                </a:lnTo>
                <a:lnTo>
                  <a:pt x="560" y="126"/>
                </a:lnTo>
                <a:lnTo>
                  <a:pt x="543" y="140"/>
                </a:lnTo>
                <a:lnTo>
                  <a:pt x="520" y="158"/>
                </a:lnTo>
                <a:lnTo>
                  <a:pt x="506" y="167"/>
                </a:lnTo>
                <a:lnTo>
                  <a:pt x="489" y="178"/>
                </a:lnTo>
                <a:lnTo>
                  <a:pt x="473" y="190"/>
                </a:lnTo>
                <a:lnTo>
                  <a:pt x="451" y="202"/>
                </a:lnTo>
                <a:lnTo>
                  <a:pt x="478" y="240"/>
                </a:lnTo>
                <a:lnTo>
                  <a:pt x="497" y="278"/>
                </a:lnTo>
                <a:lnTo>
                  <a:pt x="520" y="360"/>
                </a:lnTo>
                <a:lnTo>
                  <a:pt x="514" y="388"/>
                </a:lnTo>
                <a:lnTo>
                  <a:pt x="504" y="395"/>
                </a:lnTo>
                <a:lnTo>
                  <a:pt x="492" y="398"/>
                </a:lnTo>
                <a:lnTo>
                  <a:pt x="419" y="374"/>
                </a:lnTo>
                <a:lnTo>
                  <a:pt x="397" y="364"/>
                </a:lnTo>
                <a:lnTo>
                  <a:pt x="376" y="352"/>
                </a:lnTo>
                <a:lnTo>
                  <a:pt x="355" y="340"/>
                </a:lnTo>
                <a:lnTo>
                  <a:pt x="335" y="329"/>
                </a:lnTo>
                <a:lnTo>
                  <a:pt x="315" y="317"/>
                </a:lnTo>
                <a:lnTo>
                  <a:pt x="300" y="308"/>
                </a:lnTo>
                <a:lnTo>
                  <a:pt x="276" y="296"/>
                </a:lnTo>
                <a:lnTo>
                  <a:pt x="249" y="309"/>
                </a:lnTo>
                <a:lnTo>
                  <a:pt x="225" y="323"/>
                </a:lnTo>
                <a:lnTo>
                  <a:pt x="204" y="334"/>
                </a:lnTo>
                <a:lnTo>
                  <a:pt x="182" y="346"/>
                </a:lnTo>
                <a:lnTo>
                  <a:pt x="163" y="357"/>
                </a:lnTo>
                <a:lnTo>
                  <a:pt x="146" y="364"/>
                </a:lnTo>
                <a:lnTo>
                  <a:pt x="120" y="373"/>
                </a:lnTo>
                <a:lnTo>
                  <a:pt x="105" y="368"/>
                </a:lnTo>
                <a:lnTo>
                  <a:pt x="103" y="349"/>
                </a:lnTo>
                <a:lnTo>
                  <a:pt x="115" y="310"/>
                </a:lnTo>
                <a:lnTo>
                  <a:pt x="125" y="282"/>
                </a:lnTo>
                <a:lnTo>
                  <a:pt x="141" y="248"/>
                </a:lnTo>
                <a:lnTo>
                  <a:pt x="103" y="236"/>
                </a:lnTo>
                <a:lnTo>
                  <a:pt x="46" y="216"/>
                </a:lnTo>
                <a:lnTo>
                  <a:pt x="3" y="193"/>
                </a:lnTo>
                <a:lnTo>
                  <a:pt x="0" y="180"/>
                </a:lnTo>
                <a:lnTo>
                  <a:pt x="15" y="16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79" name="Freeform 79"/>
          <p:cNvSpPr>
            <a:spLocks noChangeArrowheads="1"/>
          </p:cNvSpPr>
          <p:nvPr/>
        </p:nvSpPr>
        <p:spPr bwMode="auto">
          <a:xfrm>
            <a:off x="1508125" y="25400"/>
            <a:ext cx="914400" cy="158750"/>
          </a:xfrm>
          <a:custGeom>
            <a:avLst/>
            <a:gdLst>
              <a:gd name="T0" fmla="*/ 15 w 576"/>
              <a:gd name="T1" fmla="*/ 169 h 398"/>
              <a:gd name="T2" fmla="*/ 21 w 576"/>
              <a:gd name="T3" fmla="*/ 158 h 398"/>
              <a:gd name="T4" fmla="*/ 38 w 576"/>
              <a:gd name="T5" fmla="*/ 150 h 398"/>
              <a:gd name="T6" fmla="*/ 92 w 576"/>
              <a:gd name="T7" fmla="*/ 137 h 398"/>
              <a:gd name="T8" fmla="*/ 200 w 576"/>
              <a:gd name="T9" fmla="*/ 126 h 398"/>
              <a:gd name="T10" fmla="*/ 213 w 576"/>
              <a:gd name="T11" fmla="*/ 80 h 398"/>
              <a:gd name="T12" fmla="*/ 225 w 576"/>
              <a:gd name="T13" fmla="*/ 41 h 398"/>
              <a:gd name="T14" fmla="*/ 238 w 576"/>
              <a:gd name="T15" fmla="*/ 25 h 398"/>
              <a:gd name="T16" fmla="*/ 249 w 576"/>
              <a:gd name="T17" fmla="*/ 13 h 398"/>
              <a:gd name="T18" fmla="*/ 271 w 576"/>
              <a:gd name="T19" fmla="*/ 0 h 398"/>
              <a:gd name="T20" fmla="*/ 289 w 576"/>
              <a:gd name="T21" fmla="*/ 0 h 398"/>
              <a:gd name="T22" fmla="*/ 305 w 576"/>
              <a:gd name="T23" fmla="*/ 12 h 398"/>
              <a:gd name="T24" fmla="*/ 336 w 576"/>
              <a:gd name="T25" fmla="*/ 57 h 398"/>
              <a:gd name="T26" fmla="*/ 356 w 576"/>
              <a:gd name="T27" fmla="*/ 85 h 398"/>
              <a:gd name="T28" fmla="*/ 377 w 576"/>
              <a:gd name="T29" fmla="*/ 113 h 398"/>
              <a:gd name="T30" fmla="*/ 443 w 576"/>
              <a:gd name="T31" fmla="*/ 105 h 398"/>
              <a:gd name="T32" fmla="*/ 499 w 576"/>
              <a:gd name="T33" fmla="*/ 96 h 398"/>
              <a:gd name="T34" fmla="*/ 568 w 576"/>
              <a:gd name="T35" fmla="*/ 96 h 398"/>
              <a:gd name="T36" fmla="*/ 576 w 576"/>
              <a:gd name="T37" fmla="*/ 106 h 398"/>
              <a:gd name="T38" fmla="*/ 561 w 576"/>
              <a:gd name="T39" fmla="*/ 126 h 398"/>
              <a:gd name="T40" fmla="*/ 545 w 576"/>
              <a:gd name="T41" fmla="*/ 140 h 398"/>
              <a:gd name="T42" fmla="*/ 520 w 576"/>
              <a:gd name="T43" fmla="*/ 157 h 398"/>
              <a:gd name="T44" fmla="*/ 507 w 576"/>
              <a:gd name="T45" fmla="*/ 168 h 398"/>
              <a:gd name="T46" fmla="*/ 490 w 576"/>
              <a:gd name="T47" fmla="*/ 178 h 398"/>
              <a:gd name="T48" fmla="*/ 472 w 576"/>
              <a:gd name="T49" fmla="*/ 190 h 398"/>
              <a:gd name="T50" fmla="*/ 453 w 576"/>
              <a:gd name="T51" fmla="*/ 202 h 398"/>
              <a:gd name="T52" fmla="*/ 477 w 576"/>
              <a:gd name="T53" fmla="*/ 239 h 398"/>
              <a:gd name="T54" fmla="*/ 499 w 576"/>
              <a:gd name="T55" fmla="*/ 279 h 398"/>
              <a:gd name="T56" fmla="*/ 520 w 576"/>
              <a:gd name="T57" fmla="*/ 359 h 398"/>
              <a:gd name="T58" fmla="*/ 513 w 576"/>
              <a:gd name="T59" fmla="*/ 389 h 398"/>
              <a:gd name="T60" fmla="*/ 505 w 576"/>
              <a:gd name="T61" fmla="*/ 396 h 398"/>
              <a:gd name="T62" fmla="*/ 492 w 576"/>
              <a:gd name="T63" fmla="*/ 398 h 398"/>
              <a:gd name="T64" fmla="*/ 418 w 576"/>
              <a:gd name="T65" fmla="*/ 375 h 398"/>
              <a:gd name="T66" fmla="*/ 397 w 576"/>
              <a:gd name="T67" fmla="*/ 364 h 398"/>
              <a:gd name="T68" fmla="*/ 376 w 576"/>
              <a:gd name="T69" fmla="*/ 352 h 398"/>
              <a:gd name="T70" fmla="*/ 354 w 576"/>
              <a:gd name="T71" fmla="*/ 340 h 398"/>
              <a:gd name="T72" fmla="*/ 335 w 576"/>
              <a:gd name="T73" fmla="*/ 328 h 398"/>
              <a:gd name="T74" fmla="*/ 317 w 576"/>
              <a:gd name="T75" fmla="*/ 317 h 398"/>
              <a:gd name="T76" fmla="*/ 300 w 576"/>
              <a:gd name="T77" fmla="*/ 308 h 398"/>
              <a:gd name="T78" fmla="*/ 275 w 576"/>
              <a:gd name="T79" fmla="*/ 295 h 398"/>
              <a:gd name="T80" fmla="*/ 251 w 576"/>
              <a:gd name="T81" fmla="*/ 309 h 398"/>
              <a:gd name="T82" fmla="*/ 226 w 576"/>
              <a:gd name="T83" fmla="*/ 322 h 398"/>
              <a:gd name="T84" fmla="*/ 203 w 576"/>
              <a:gd name="T85" fmla="*/ 335 h 398"/>
              <a:gd name="T86" fmla="*/ 182 w 576"/>
              <a:gd name="T87" fmla="*/ 347 h 398"/>
              <a:gd name="T88" fmla="*/ 164 w 576"/>
              <a:gd name="T89" fmla="*/ 356 h 398"/>
              <a:gd name="T90" fmla="*/ 147 w 576"/>
              <a:gd name="T91" fmla="*/ 364 h 398"/>
              <a:gd name="T92" fmla="*/ 121 w 576"/>
              <a:gd name="T93" fmla="*/ 372 h 398"/>
              <a:gd name="T94" fmla="*/ 106 w 576"/>
              <a:gd name="T95" fmla="*/ 369 h 398"/>
              <a:gd name="T96" fmla="*/ 103 w 576"/>
              <a:gd name="T97" fmla="*/ 349 h 398"/>
              <a:gd name="T98" fmla="*/ 115 w 576"/>
              <a:gd name="T99" fmla="*/ 309 h 398"/>
              <a:gd name="T100" fmla="*/ 126 w 576"/>
              <a:gd name="T101" fmla="*/ 281 h 398"/>
              <a:gd name="T102" fmla="*/ 141 w 576"/>
              <a:gd name="T103" fmla="*/ 247 h 398"/>
              <a:gd name="T104" fmla="*/ 105 w 576"/>
              <a:gd name="T105" fmla="*/ 237 h 398"/>
              <a:gd name="T106" fmla="*/ 46 w 576"/>
              <a:gd name="T107" fmla="*/ 217 h 398"/>
              <a:gd name="T108" fmla="*/ 5 w 576"/>
              <a:gd name="T109" fmla="*/ 192 h 398"/>
              <a:gd name="T110" fmla="*/ 0 w 576"/>
              <a:gd name="T111" fmla="*/ 181 h 398"/>
              <a:gd name="T112" fmla="*/ 15 w 576"/>
              <a:gd name="T113" fmla="*/ 16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6" h="398">
                <a:moveTo>
                  <a:pt x="15" y="169"/>
                </a:moveTo>
                <a:lnTo>
                  <a:pt x="21" y="158"/>
                </a:lnTo>
                <a:lnTo>
                  <a:pt x="38" y="150"/>
                </a:lnTo>
                <a:lnTo>
                  <a:pt x="92" y="137"/>
                </a:lnTo>
                <a:lnTo>
                  <a:pt x="200" y="126"/>
                </a:lnTo>
                <a:lnTo>
                  <a:pt x="213" y="80"/>
                </a:lnTo>
                <a:lnTo>
                  <a:pt x="225" y="41"/>
                </a:lnTo>
                <a:lnTo>
                  <a:pt x="238" y="25"/>
                </a:lnTo>
                <a:lnTo>
                  <a:pt x="249" y="13"/>
                </a:lnTo>
                <a:lnTo>
                  <a:pt x="271" y="0"/>
                </a:lnTo>
                <a:lnTo>
                  <a:pt x="289" y="0"/>
                </a:lnTo>
                <a:lnTo>
                  <a:pt x="305" y="12"/>
                </a:lnTo>
                <a:lnTo>
                  <a:pt x="336" y="57"/>
                </a:lnTo>
                <a:lnTo>
                  <a:pt x="356" y="85"/>
                </a:lnTo>
                <a:lnTo>
                  <a:pt x="377" y="113"/>
                </a:lnTo>
                <a:lnTo>
                  <a:pt x="443" y="105"/>
                </a:lnTo>
                <a:lnTo>
                  <a:pt x="499" y="96"/>
                </a:lnTo>
                <a:lnTo>
                  <a:pt x="568" y="96"/>
                </a:lnTo>
                <a:lnTo>
                  <a:pt x="576" y="106"/>
                </a:lnTo>
                <a:lnTo>
                  <a:pt x="561" y="126"/>
                </a:lnTo>
                <a:lnTo>
                  <a:pt x="545" y="140"/>
                </a:lnTo>
                <a:lnTo>
                  <a:pt x="520" y="157"/>
                </a:lnTo>
                <a:lnTo>
                  <a:pt x="507" y="168"/>
                </a:lnTo>
                <a:lnTo>
                  <a:pt x="490" y="178"/>
                </a:lnTo>
                <a:lnTo>
                  <a:pt x="472" y="190"/>
                </a:lnTo>
                <a:lnTo>
                  <a:pt x="453" y="202"/>
                </a:lnTo>
                <a:lnTo>
                  <a:pt x="477" y="239"/>
                </a:lnTo>
                <a:lnTo>
                  <a:pt x="499" y="279"/>
                </a:lnTo>
                <a:lnTo>
                  <a:pt x="520" y="359"/>
                </a:lnTo>
                <a:lnTo>
                  <a:pt x="513" y="389"/>
                </a:lnTo>
                <a:lnTo>
                  <a:pt x="505" y="396"/>
                </a:lnTo>
                <a:lnTo>
                  <a:pt x="492" y="398"/>
                </a:lnTo>
                <a:lnTo>
                  <a:pt x="418" y="375"/>
                </a:lnTo>
                <a:lnTo>
                  <a:pt x="397" y="364"/>
                </a:lnTo>
                <a:lnTo>
                  <a:pt x="376" y="352"/>
                </a:lnTo>
                <a:lnTo>
                  <a:pt x="354" y="340"/>
                </a:lnTo>
                <a:lnTo>
                  <a:pt x="335" y="328"/>
                </a:lnTo>
                <a:lnTo>
                  <a:pt x="317" y="317"/>
                </a:lnTo>
                <a:lnTo>
                  <a:pt x="300" y="308"/>
                </a:lnTo>
                <a:lnTo>
                  <a:pt x="275" y="295"/>
                </a:lnTo>
                <a:lnTo>
                  <a:pt x="251" y="309"/>
                </a:lnTo>
                <a:lnTo>
                  <a:pt x="226" y="322"/>
                </a:lnTo>
                <a:lnTo>
                  <a:pt x="203" y="335"/>
                </a:lnTo>
                <a:lnTo>
                  <a:pt x="182" y="347"/>
                </a:lnTo>
                <a:lnTo>
                  <a:pt x="164" y="356"/>
                </a:lnTo>
                <a:lnTo>
                  <a:pt x="147" y="364"/>
                </a:lnTo>
                <a:lnTo>
                  <a:pt x="121" y="372"/>
                </a:lnTo>
                <a:lnTo>
                  <a:pt x="106" y="369"/>
                </a:lnTo>
                <a:lnTo>
                  <a:pt x="103" y="349"/>
                </a:lnTo>
                <a:lnTo>
                  <a:pt x="115" y="309"/>
                </a:lnTo>
                <a:lnTo>
                  <a:pt x="126" y="281"/>
                </a:lnTo>
                <a:lnTo>
                  <a:pt x="141" y="247"/>
                </a:lnTo>
                <a:lnTo>
                  <a:pt x="105" y="237"/>
                </a:lnTo>
                <a:lnTo>
                  <a:pt x="46" y="217"/>
                </a:lnTo>
                <a:lnTo>
                  <a:pt x="5" y="192"/>
                </a:lnTo>
                <a:lnTo>
                  <a:pt x="0" y="181"/>
                </a:lnTo>
                <a:lnTo>
                  <a:pt x="15" y="16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81" name="Freeform 81"/>
          <p:cNvSpPr>
            <a:spLocks noChangeArrowheads="1"/>
          </p:cNvSpPr>
          <p:nvPr/>
        </p:nvSpPr>
        <p:spPr bwMode="auto">
          <a:xfrm>
            <a:off x="1609725" y="442913"/>
            <a:ext cx="265113" cy="133350"/>
          </a:xfrm>
          <a:custGeom>
            <a:avLst/>
            <a:gdLst>
              <a:gd name="T0" fmla="*/ 128 w 167"/>
              <a:gd name="T1" fmla="*/ 39 h 337"/>
              <a:gd name="T2" fmla="*/ 167 w 167"/>
              <a:gd name="T3" fmla="*/ 297 h 337"/>
              <a:gd name="T4" fmla="*/ 154 w 167"/>
              <a:gd name="T5" fmla="*/ 318 h 337"/>
              <a:gd name="T6" fmla="*/ 144 w 167"/>
              <a:gd name="T7" fmla="*/ 326 h 337"/>
              <a:gd name="T8" fmla="*/ 133 w 167"/>
              <a:gd name="T9" fmla="*/ 332 h 337"/>
              <a:gd name="T10" fmla="*/ 80 w 167"/>
              <a:gd name="T11" fmla="*/ 337 h 337"/>
              <a:gd name="T12" fmla="*/ 34 w 167"/>
              <a:gd name="T13" fmla="*/ 317 h 337"/>
              <a:gd name="T14" fmla="*/ 23 w 167"/>
              <a:gd name="T15" fmla="*/ 298 h 337"/>
              <a:gd name="T16" fmla="*/ 24 w 167"/>
              <a:gd name="T17" fmla="*/ 275 h 337"/>
              <a:gd name="T18" fmla="*/ 34 w 167"/>
              <a:gd name="T19" fmla="*/ 217 h 337"/>
              <a:gd name="T20" fmla="*/ 29 w 167"/>
              <a:gd name="T21" fmla="*/ 164 h 337"/>
              <a:gd name="T22" fmla="*/ 15 w 167"/>
              <a:gd name="T23" fmla="*/ 112 h 337"/>
              <a:gd name="T24" fmla="*/ 0 w 167"/>
              <a:gd name="T25" fmla="*/ 53 h 337"/>
              <a:gd name="T26" fmla="*/ 0 w 167"/>
              <a:gd name="T27" fmla="*/ 33 h 337"/>
              <a:gd name="T28" fmla="*/ 11 w 167"/>
              <a:gd name="T29" fmla="*/ 17 h 337"/>
              <a:gd name="T30" fmla="*/ 31 w 167"/>
              <a:gd name="T31" fmla="*/ 6 h 337"/>
              <a:gd name="T32" fmla="*/ 54 w 167"/>
              <a:gd name="T33" fmla="*/ 0 h 337"/>
              <a:gd name="T34" fmla="*/ 100 w 167"/>
              <a:gd name="T35" fmla="*/ 6 h 337"/>
              <a:gd name="T36" fmla="*/ 128 w 167"/>
              <a:gd name="T37" fmla="*/ 39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7" h="337">
                <a:moveTo>
                  <a:pt x="128" y="39"/>
                </a:moveTo>
                <a:lnTo>
                  <a:pt x="167" y="297"/>
                </a:lnTo>
                <a:lnTo>
                  <a:pt x="154" y="318"/>
                </a:lnTo>
                <a:lnTo>
                  <a:pt x="144" y="326"/>
                </a:lnTo>
                <a:lnTo>
                  <a:pt x="133" y="332"/>
                </a:lnTo>
                <a:lnTo>
                  <a:pt x="80" y="337"/>
                </a:lnTo>
                <a:lnTo>
                  <a:pt x="34" y="317"/>
                </a:lnTo>
                <a:lnTo>
                  <a:pt x="23" y="298"/>
                </a:lnTo>
                <a:lnTo>
                  <a:pt x="24" y="275"/>
                </a:lnTo>
                <a:lnTo>
                  <a:pt x="34" y="217"/>
                </a:lnTo>
                <a:lnTo>
                  <a:pt x="29" y="164"/>
                </a:lnTo>
                <a:lnTo>
                  <a:pt x="15" y="112"/>
                </a:lnTo>
                <a:lnTo>
                  <a:pt x="0" y="53"/>
                </a:lnTo>
                <a:lnTo>
                  <a:pt x="0" y="33"/>
                </a:lnTo>
                <a:lnTo>
                  <a:pt x="11" y="17"/>
                </a:lnTo>
                <a:lnTo>
                  <a:pt x="31" y="6"/>
                </a:lnTo>
                <a:lnTo>
                  <a:pt x="54" y="0"/>
                </a:lnTo>
                <a:lnTo>
                  <a:pt x="100" y="6"/>
                </a:lnTo>
                <a:lnTo>
                  <a:pt x="128" y="3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nodeType="clickEffect">
                                  <p:stCondLst>
                                    <p:cond delay="0"/>
                                  </p:stCondLst>
                                  <p:childTnLst>
                                    <p:set>
                                      <p:cBhvr>
                                        <p:cTn id="6" dur="1" fill="hold">
                                          <p:stCondLst>
                                            <p:cond delay="0"/>
                                          </p:stCondLst>
                                        </p:cTn>
                                        <p:tgtEl>
                                          <p:spTgt spid="1049611"/>
                                        </p:tgtEl>
                                        <p:attrNameLst>
                                          <p:attrName>style.visibility</p:attrName>
                                        </p:attrNameLst>
                                      </p:cBhvr>
                                      <p:to>
                                        <p:strVal val="visible"/>
                                      </p:to>
                                    </p:set>
                                    <p:anim calcmode="lin" valueType="num">
                                      <p:cBhvr>
                                        <p:cTn id="7" dur="500" fill="hold"/>
                                        <p:tgtEl>
                                          <p:spTgt spid="1049611"/>
                                        </p:tgtEl>
                                        <p:attrNameLst>
                                          <p:attrName>ppt_w</p:attrName>
                                        </p:attrNameLst>
                                      </p:cBhvr>
                                      <p:tavLst>
                                        <p:tav tm="100000">
                                          <p:val>
                                            <p:strVal val="4*#ppt_w"/>
                                          </p:val>
                                        </p:tav>
                                        <p:tav>
                                          <p:val>
                                            <p:strVal val="#ppt_w"/>
                                          </p:val>
                                        </p:tav>
                                      </p:tavLst>
                                    </p:anim>
                                    <p:anim calcmode="lin" valueType="num">
                                      <p:cBhvr>
                                        <p:cTn id="8" dur="500" fill="hold"/>
                                        <p:tgtEl>
                                          <p:spTgt spid="1049611"/>
                                        </p:tgtEl>
                                        <p:attrNameLst>
                                          <p:attrName>ppt_h</p:attrName>
                                        </p:attrNameLst>
                                      </p:cBhvr>
                                      <p:tavLst>
                                        <p:tav tm="100000">
                                          <p:val>
                                            <p:strVal val="4*#ppt_h"/>
                                          </p:val>
                                        </p:tav>
                                        <p:tav>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49613"/>
                                        </p:tgtEl>
                                        <p:attrNameLst>
                                          <p:attrName>style.visibility</p:attrName>
                                        </p:attrNameLst>
                                      </p:cBhvr>
                                      <p:to>
                                        <p:strVal val="visible"/>
                                      </p:to>
                                    </p:set>
                                    <p:anim calcmode="lin" valueType="num">
                                      <p:cBhvr>
                                        <p:cTn id="12" dur="500" fill="hold"/>
                                        <p:tgtEl>
                                          <p:spTgt spid="1049613"/>
                                        </p:tgtEl>
                                        <p:attrNameLst>
                                          <p:attrName>ppt_w</p:attrName>
                                        </p:attrNameLst>
                                      </p:cBhvr>
                                      <p:tavLst>
                                        <p:tav tm="100000">
                                          <p:val>
                                            <p:fltVal val="0"/>
                                          </p:val>
                                        </p:tav>
                                        <p:tav>
                                          <p:val>
                                            <p:strVal val="#ppt_w"/>
                                          </p:val>
                                        </p:tav>
                                      </p:tavLst>
                                    </p:anim>
                                    <p:anim calcmode="lin" valueType="num">
                                      <p:cBhvr>
                                        <p:cTn id="13" dur="500" fill="hold"/>
                                        <p:tgtEl>
                                          <p:spTgt spid="1049613"/>
                                        </p:tgtEl>
                                        <p:attrNameLst>
                                          <p:attrName>ppt_h</p:attrName>
                                        </p:attrNameLst>
                                      </p:cBhvr>
                                      <p:tavLst>
                                        <p:tav tm="100000">
                                          <p:val>
                                            <p:fltVal val="0"/>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l="100000" b="100000"/>
          </a:path>
        </a:gradFill>
        <a:effectLst/>
      </p:bgPr>
    </p:bg>
    <p:spTree>
      <p:nvGrpSpPr>
        <p:cNvPr id="1" name=""/>
        <p:cNvGrpSpPr/>
        <p:nvPr/>
      </p:nvGrpSpPr>
      <p:grpSpPr>
        <a:xfrm>
          <a:off x="0" y="0"/>
          <a:ext cx="0" cy="0"/>
          <a:chOff x="0" y="0"/>
          <a:chExt cx="0" cy="0"/>
        </a:xfrm>
      </p:grpSpPr>
      <p:sp>
        <p:nvSpPr>
          <p:cNvPr id="1049683" name="Rectangle 8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12EC40A8-D816-4171-8761-7DFC13CAFEA0}" type="slidenum">
              <a:rPr lang="en-US" altLang="en-US" sz="1400"/>
              <a:pPr algn="r" eaLnBrk="1" hangingPunct="1"/>
              <a:t>14</a:t>
            </a:fld>
            <a:r>
              <a:rPr lang="en-US" altLang="en-US" sz="1400"/>
              <a:t>/56</a:t>
            </a:r>
            <a:endParaRPr lang="en-US" altLang="en-US"/>
          </a:p>
        </p:txBody>
      </p:sp>
      <p:sp>
        <p:nvSpPr>
          <p:cNvPr id="1049685" name="Rectangle 85"/>
          <p:cNvSpPr>
            <a:spLocks noGrp="1" noChangeArrowheads="1"/>
          </p:cNvSpPr>
          <p:nvPr>
            <p:ph type="title"/>
          </p:nvPr>
        </p:nvSpPr>
        <p:spPr>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طبقه بندي جريانهاي نقدي</a:t>
            </a:r>
            <a:endParaRPr lang="en-US" altLang="en-US"/>
          </a:p>
        </p:txBody>
      </p:sp>
      <p:sp>
        <p:nvSpPr>
          <p:cNvPr id="1049687" name="Rectangle 87"/>
          <p:cNvSpPr>
            <a:spLocks noChangeArrowheads="1"/>
          </p:cNvSpPr>
          <p:nvPr/>
        </p:nvSpPr>
        <p:spPr bwMode="auto">
          <a:xfrm>
            <a:off x="1371600" y="2362200"/>
            <a:ext cx="6477000"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در ارائه جريانهاي نقدي، رعايت ترتيب سرفصلها و نيز ارائه جمع جريانهاي نقدي منعکس شده در هر سر فصل و جمع کل جريانهاي نقدي قبل از سرفصل فعاليتهاي تأمين مالي ضرورت دارد.</a:t>
            </a:r>
            <a:endParaRPr lang="en-US" altLang="en-US"/>
          </a:p>
        </p:txBody>
      </p:sp>
      <p:sp>
        <p:nvSpPr>
          <p:cNvPr id="1049689" name="Freeform 89"/>
          <p:cNvSpPr>
            <a:spLocks noChangeArrowheads="1"/>
          </p:cNvSpPr>
          <p:nvPr/>
        </p:nvSpPr>
        <p:spPr bwMode="auto">
          <a:xfrm>
            <a:off x="1371600" y="609600"/>
            <a:ext cx="6424613" cy="1055688"/>
          </a:xfrm>
          <a:custGeom>
            <a:avLst/>
            <a:gdLst>
              <a:gd name="T0" fmla="*/ 148 w 4047"/>
              <a:gd name="T1" fmla="*/ 439 h 2663"/>
              <a:gd name="T2" fmla="*/ 69 w 4047"/>
              <a:gd name="T3" fmla="*/ 965 h 2663"/>
              <a:gd name="T4" fmla="*/ 43 w 4047"/>
              <a:gd name="T5" fmla="*/ 1372 h 2663"/>
              <a:gd name="T6" fmla="*/ 105 w 4047"/>
              <a:gd name="T7" fmla="*/ 1993 h 2663"/>
              <a:gd name="T8" fmla="*/ 105 w 4047"/>
              <a:gd name="T9" fmla="*/ 2418 h 2663"/>
              <a:gd name="T10" fmla="*/ 402 w 4047"/>
              <a:gd name="T11" fmla="*/ 2525 h 2663"/>
              <a:gd name="T12" fmla="*/ 973 w 4047"/>
              <a:gd name="T13" fmla="*/ 2549 h 2663"/>
              <a:gd name="T14" fmla="*/ 2019 w 4047"/>
              <a:gd name="T15" fmla="*/ 2581 h 2663"/>
              <a:gd name="T16" fmla="*/ 2370 w 4047"/>
              <a:gd name="T17" fmla="*/ 2637 h 2663"/>
              <a:gd name="T18" fmla="*/ 2808 w 4047"/>
              <a:gd name="T19" fmla="*/ 2599 h 2663"/>
              <a:gd name="T20" fmla="*/ 3625 w 4047"/>
              <a:gd name="T21" fmla="*/ 2587 h 2663"/>
              <a:gd name="T22" fmla="*/ 4029 w 4047"/>
              <a:gd name="T23" fmla="*/ 2462 h 2663"/>
              <a:gd name="T24" fmla="*/ 4047 w 4047"/>
              <a:gd name="T25" fmla="*/ 2186 h 2663"/>
              <a:gd name="T26" fmla="*/ 3783 w 4047"/>
              <a:gd name="T27" fmla="*/ 1573 h 2663"/>
              <a:gd name="T28" fmla="*/ 3870 w 4047"/>
              <a:gd name="T29" fmla="*/ 1122 h 2663"/>
              <a:gd name="T30" fmla="*/ 3870 w 4047"/>
              <a:gd name="T31" fmla="*/ 327 h 2663"/>
              <a:gd name="T32" fmla="*/ 3906 w 4047"/>
              <a:gd name="T33" fmla="*/ 32 h 2663"/>
              <a:gd name="T34" fmla="*/ 3327 w 4047"/>
              <a:gd name="T35" fmla="*/ 0 h 2663"/>
              <a:gd name="T36" fmla="*/ 2659 w 4047"/>
              <a:gd name="T37" fmla="*/ 58 h 2663"/>
              <a:gd name="T38" fmla="*/ 1684 w 4047"/>
              <a:gd name="T39" fmla="*/ 51 h 2663"/>
              <a:gd name="T40" fmla="*/ 711 w 4047"/>
              <a:gd name="T41" fmla="*/ 76 h 2663"/>
              <a:gd name="T42" fmla="*/ 1306 w 4047"/>
              <a:gd name="T43" fmla="*/ 389 h 2663"/>
              <a:gd name="T44" fmla="*/ 1912 w 4047"/>
              <a:gd name="T45" fmla="*/ 383 h 2663"/>
              <a:gd name="T46" fmla="*/ 2519 w 4047"/>
              <a:gd name="T47" fmla="*/ 377 h 2663"/>
              <a:gd name="T48" fmla="*/ 3204 w 4047"/>
              <a:gd name="T49" fmla="*/ 351 h 2663"/>
              <a:gd name="T50" fmla="*/ 3414 w 4047"/>
              <a:gd name="T51" fmla="*/ 508 h 2663"/>
              <a:gd name="T52" fmla="*/ 3458 w 4047"/>
              <a:gd name="T53" fmla="*/ 790 h 2663"/>
              <a:gd name="T54" fmla="*/ 3440 w 4047"/>
              <a:gd name="T55" fmla="*/ 1203 h 2663"/>
              <a:gd name="T56" fmla="*/ 3353 w 4047"/>
              <a:gd name="T57" fmla="*/ 1573 h 2663"/>
              <a:gd name="T58" fmla="*/ 3274 w 4047"/>
              <a:gd name="T59" fmla="*/ 1917 h 2663"/>
              <a:gd name="T60" fmla="*/ 3291 w 4047"/>
              <a:gd name="T61" fmla="*/ 2230 h 2663"/>
              <a:gd name="T62" fmla="*/ 2624 w 4047"/>
              <a:gd name="T63" fmla="*/ 2236 h 2663"/>
              <a:gd name="T64" fmla="*/ 2142 w 4047"/>
              <a:gd name="T65" fmla="*/ 2249 h 2663"/>
              <a:gd name="T66" fmla="*/ 1413 w 4047"/>
              <a:gd name="T67" fmla="*/ 2262 h 2663"/>
              <a:gd name="T68" fmla="*/ 1062 w 4047"/>
              <a:gd name="T69" fmla="*/ 2224 h 2663"/>
              <a:gd name="T70" fmla="*/ 824 w 4047"/>
              <a:gd name="T71" fmla="*/ 2148 h 2663"/>
              <a:gd name="T72" fmla="*/ 737 w 4047"/>
              <a:gd name="T73" fmla="*/ 1836 h 2663"/>
              <a:gd name="T74" fmla="*/ 711 w 4047"/>
              <a:gd name="T75" fmla="*/ 1504 h 2663"/>
              <a:gd name="T76" fmla="*/ 630 w 4047"/>
              <a:gd name="T77" fmla="*/ 815 h 2663"/>
              <a:gd name="T78" fmla="*/ 525 w 4047"/>
              <a:gd name="T79" fmla="*/ 465 h 2663"/>
              <a:gd name="T80" fmla="*/ 569 w 4047"/>
              <a:gd name="T81" fmla="*/ 164 h 2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47" h="2663">
                <a:moveTo>
                  <a:pt x="43" y="114"/>
                </a:moveTo>
                <a:lnTo>
                  <a:pt x="148" y="439"/>
                </a:lnTo>
                <a:lnTo>
                  <a:pt x="166" y="758"/>
                </a:lnTo>
                <a:lnTo>
                  <a:pt x="69" y="965"/>
                </a:lnTo>
                <a:lnTo>
                  <a:pt x="158" y="1178"/>
                </a:lnTo>
                <a:lnTo>
                  <a:pt x="43" y="1372"/>
                </a:lnTo>
                <a:lnTo>
                  <a:pt x="121" y="1848"/>
                </a:lnTo>
                <a:lnTo>
                  <a:pt x="105" y="1993"/>
                </a:lnTo>
                <a:lnTo>
                  <a:pt x="0" y="2400"/>
                </a:lnTo>
                <a:lnTo>
                  <a:pt x="105" y="2418"/>
                </a:lnTo>
                <a:lnTo>
                  <a:pt x="87" y="2530"/>
                </a:lnTo>
                <a:lnTo>
                  <a:pt x="402" y="2525"/>
                </a:lnTo>
                <a:lnTo>
                  <a:pt x="824" y="2587"/>
                </a:lnTo>
                <a:lnTo>
                  <a:pt x="973" y="2549"/>
                </a:lnTo>
                <a:lnTo>
                  <a:pt x="2019" y="2644"/>
                </a:lnTo>
                <a:lnTo>
                  <a:pt x="2019" y="2581"/>
                </a:lnTo>
                <a:lnTo>
                  <a:pt x="2308" y="2599"/>
                </a:lnTo>
                <a:lnTo>
                  <a:pt x="2370" y="2637"/>
                </a:lnTo>
                <a:lnTo>
                  <a:pt x="2606" y="2562"/>
                </a:lnTo>
                <a:lnTo>
                  <a:pt x="2808" y="2599"/>
                </a:lnTo>
                <a:lnTo>
                  <a:pt x="3089" y="2568"/>
                </a:lnTo>
                <a:lnTo>
                  <a:pt x="3625" y="2587"/>
                </a:lnTo>
                <a:lnTo>
                  <a:pt x="3896" y="2663"/>
                </a:lnTo>
                <a:lnTo>
                  <a:pt x="4029" y="2462"/>
                </a:lnTo>
                <a:lnTo>
                  <a:pt x="3906" y="2405"/>
                </a:lnTo>
                <a:lnTo>
                  <a:pt x="4047" y="2186"/>
                </a:lnTo>
                <a:lnTo>
                  <a:pt x="3906" y="2086"/>
                </a:lnTo>
                <a:lnTo>
                  <a:pt x="3783" y="1573"/>
                </a:lnTo>
                <a:lnTo>
                  <a:pt x="3896" y="1284"/>
                </a:lnTo>
                <a:lnTo>
                  <a:pt x="3870" y="1122"/>
                </a:lnTo>
                <a:lnTo>
                  <a:pt x="4019" y="864"/>
                </a:lnTo>
                <a:lnTo>
                  <a:pt x="3870" y="327"/>
                </a:lnTo>
                <a:lnTo>
                  <a:pt x="4037" y="114"/>
                </a:lnTo>
                <a:lnTo>
                  <a:pt x="3906" y="32"/>
                </a:lnTo>
                <a:lnTo>
                  <a:pt x="3757" y="63"/>
                </a:lnTo>
                <a:lnTo>
                  <a:pt x="3327" y="0"/>
                </a:lnTo>
                <a:lnTo>
                  <a:pt x="2984" y="114"/>
                </a:lnTo>
                <a:lnTo>
                  <a:pt x="2659" y="58"/>
                </a:lnTo>
                <a:lnTo>
                  <a:pt x="2027" y="26"/>
                </a:lnTo>
                <a:lnTo>
                  <a:pt x="1684" y="51"/>
                </a:lnTo>
                <a:lnTo>
                  <a:pt x="1211" y="39"/>
                </a:lnTo>
                <a:lnTo>
                  <a:pt x="711" y="76"/>
                </a:lnTo>
                <a:lnTo>
                  <a:pt x="596" y="345"/>
                </a:lnTo>
                <a:lnTo>
                  <a:pt x="1306" y="389"/>
                </a:lnTo>
                <a:lnTo>
                  <a:pt x="1492" y="320"/>
                </a:lnTo>
                <a:lnTo>
                  <a:pt x="1912" y="383"/>
                </a:lnTo>
                <a:lnTo>
                  <a:pt x="2202" y="339"/>
                </a:lnTo>
                <a:lnTo>
                  <a:pt x="2519" y="377"/>
                </a:lnTo>
                <a:lnTo>
                  <a:pt x="2887" y="320"/>
                </a:lnTo>
                <a:lnTo>
                  <a:pt x="3204" y="351"/>
                </a:lnTo>
                <a:lnTo>
                  <a:pt x="3230" y="476"/>
                </a:lnTo>
                <a:lnTo>
                  <a:pt x="3414" y="508"/>
                </a:lnTo>
                <a:lnTo>
                  <a:pt x="3335" y="733"/>
                </a:lnTo>
                <a:lnTo>
                  <a:pt x="3458" y="790"/>
                </a:lnTo>
                <a:lnTo>
                  <a:pt x="3343" y="1097"/>
                </a:lnTo>
                <a:lnTo>
                  <a:pt x="3440" y="1203"/>
                </a:lnTo>
                <a:lnTo>
                  <a:pt x="3353" y="1441"/>
                </a:lnTo>
                <a:lnTo>
                  <a:pt x="3353" y="1573"/>
                </a:lnTo>
                <a:lnTo>
                  <a:pt x="3414" y="1692"/>
                </a:lnTo>
                <a:lnTo>
                  <a:pt x="3274" y="1917"/>
                </a:lnTo>
                <a:lnTo>
                  <a:pt x="3414" y="2062"/>
                </a:lnTo>
                <a:lnTo>
                  <a:pt x="3291" y="2230"/>
                </a:lnTo>
                <a:lnTo>
                  <a:pt x="3089" y="2274"/>
                </a:lnTo>
                <a:lnTo>
                  <a:pt x="2624" y="2236"/>
                </a:lnTo>
                <a:lnTo>
                  <a:pt x="2457" y="2342"/>
                </a:lnTo>
                <a:lnTo>
                  <a:pt x="2142" y="2249"/>
                </a:lnTo>
                <a:lnTo>
                  <a:pt x="1833" y="2255"/>
                </a:lnTo>
                <a:lnTo>
                  <a:pt x="1413" y="2262"/>
                </a:lnTo>
                <a:lnTo>
                  <a:pt x="1157" y="2324"/>
                </a:lnTo>
                <a:lnTo>
                  <a:pt x="1062" y="2224"/>
                </a:lnTo>
                <a:lnTo>
                  <a:pt x="824" y="2312"/>
                </a:lnTo>
                <a:lnTo>
                  <a:pt x="824" y="2148"/>
                </a:lnTo>
                <a:lnTo>
                  <a:pt x="578" y="2086"/>
                </a:lnTo>
                <a:lnTo>
                  <a:pt x="737" y="1836"/>
                </a:lnTo>
                <a:lnTo>
                  <a:pt x="578" y="1723"/>
                </a:lnTo>
                <a:lnTo>
                  <a:pt x="711" y="1504"/>
                </a:lnTo>
                <a:lnTo>
                  <a:pt x="535" y="1454"/>
                </a:lnTo>
                <a:lnTo>
                  <a:pt x="630" y="815"/>
                </a:lnTo>
                <a:lnTo>
                  <a:pt x="596" y="558"/>
                </a:lnTo>
                <a:lnTo>
                  <a:pt x="525" y="465"/>
                </a:lnTo>
                <a:lnTo>
                  <a:pt x="499" y="295"/>
                </a:lnTo>
                <a:lnTo>
                  <a:pt x="569" y="164"/>
                </a:lnTo>
                <a:lnTo>
                  <a:pt x="43" y="114"/>
                </a:lnTo>
              </a:path>
            </a:pathLst>
          </a:custGeom>
          <a:gradFill rotWithShape="0">
            <a:gsLst>
              <a:gs pos="0">
                <a:srgbClr val="006600"/>
              </a:gs>
              <a:gs pos="100000">
                <a:srgbClr val="47914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91" name="Freeform 91"/>
          <p:cNvSpPr>
            <a:spLocks noChangeArrowheads="1"/>
          </p:cNvSpPr>
          <p:nvPr/>
        </p:nvSpPr>
        <p:spPr bwMode="auto">
          <a:xfrm>
            <a:off x="5435600" y="1511300"/>
            <a:ext cx="925513" cy="46038"/>
          </a:xfrm>
          <a:custGeom>
            <a:avLst/>
            <a:gdLst>
              <a:gd name="T0" fmla="*/ 38 w 583"/>
              <a:gd name="T1" fmla="*/ 25 h 117"/>
              <a:gd name="T2" fmla="*/ 183 w 583"/>
              <a:gd name="T3" fmla="*/ 14 h 117"/>
              <a:gd name="T4" fmla="*/ 250 w 583"/>
              <a:gd name="T5" fmla="*/ 5 h 117"/>
              <a:gd name="T6" fmla="*/ 327 w 583"/>
              <a:gd name="T7" fmla="*/ 0 h 117"/>
              <a:gd name="T8" fmla="*/ 437 w 583"/>
              <a:gd name="T9" fmla="*/ 6 h 117"/>
              <a:gd name="T10" fmla="*/ 542 w 583"/>
              <a:gd name="T11" fmla="*/ 26 h 117"/>
              <a:gd name="T12" fmla="*/ 567 w 583"/>
              <a:gd name="T13" fmla="*/ 36 h 117"/>
              <a:gd name="T14" fmla="*/ 581 w 583"/>
              <a:gd name="T15" fmla="*/ 50 h 117"/>
              <a:gd name="T16" fmla="*/ 583 w 583"/>
              <a:gd name="T17" fmla="*/ 84 h 117"/>
              <a:gd name="T18" fmla="*/ 571 w 583"/>
              <a:gd name="T19" fmla="*/ 101 h 117"/>
              <a:gd name="T20" fmla="*/ 553 w 583"/>
              <a:gd name="T21" fmla="*/ 111 h 117"/>
              <a:gd name="T22" fmla="*/ 529 w 583"/>
              <a:gd name="T23" fmla="*/ 117 h 117"/>
              <a:gd name="T24" fmla="*/ 501 w 583"/>
              <a:gd name="T25" fmla="*/ 115 h 117"/>
              <a:gd name="T26" fmla="*/ 414 w 583"/>
              <a:gd name="T27" fmla="*/ 102 h 117"/>
              <a:gd name="T28" fmla="*/ 325 w 583"/>
              <a:gd name="T29" fmla="*/ 99 h 117"/>
              <a:gd name="T30" fmla="*/ 179 w 583"/>
              <a:gd name="T31" fmla="*/ 89 h 117"/>
              <a:gd name="T32" fmla="*/ 112 w 583"/>
              <a:gd name="T33" fmla="*/ 81 h 117"/>
              <a:gd name="T34" fmla="*/ 33 w 583"/>
              <a:gd name="T35" fmla="*/ 75 h 117"/>
              <a:gd name="T36" fmla="*/ 7 w 583"/>
              <a:gd name="T37" fmla="*/ 67 h 117"/>
              <a:gd name="T38" fmla="*/ 0 w 583"/>
              <a:gd name="T39" fmla="*/ 48 h 117"/>
              <a:gd name="T40" fmla="*/ 10 w 583"/>
              <a:gd name="T41" fmla="*/ 32 h 117"/>
              <a:gd name="T42" fmla="*/ 38 w 583"/>
              <a:gd name="T43" fmla="*/ 25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3" h="117">
                <a:moveTo>
                  <a:pt x="38" y="25"/>
                </a:moveTo>
                <a:lnTo>
                  <a:pt x="183" y="14"/>
                </a:lnTo>
                <a:lnTo>
                  <a:pt x="250" y="5"/>
                </a:lnTo>
                <a:lnTo>
                  <a:pt x="327" y="0"/>
                </a:lnTo>
                <a:lnTo>
                  <a:pt x="437" y="6"/>
                </a:lnTo>
                <a:lnTo>
                  <a:pt x="542" y="26"/>
                </a:lnTo>
                <a:lnTo>
                  <a:pt x="567" y="36"/>
                </a:lnTo>
                <a:lnTo>
                  <a:pt x="581" y="50"/>
                </a:lnTo>
                <a:lnTo>
                  <a:pt x="583" y="84"/>
                </a:lnTo>
                <a:lnTo>
                  <a:pt x="571" y="101"/>
                </a:lnTo>
                <a:lnTo>
                  <a:pt x="553" y="111"/>
                </a:lnTo>
                <a:lnTo>
                  <a:pt x="529" y="117"/>
                </a:lnTo>
                <a:lnTo>
                  <a:pt x="501" y="115"/>
                </a:lnTo>
                <a:lnTo>
                  <a:pt x="414" y="102"/>
                </a:lnTo>
                <a:lnTo>
                  <a:pt x="325" y="99"/>
                </a:lnTo>
                <a:lnTo>
                  <a:pt x="179" y="89"/>
                </a:lnTo>
                <a:lnTo>
                  <a:pt x="112" y="81"/>
                </a:lnTo>
                <a:lnTo>
                  <a:pt x="33" y="75"/>
                </a:lnTo>
                <a:lnTo>
                  <a:pt x="7" y="67"/>
                </a:lnTo>
                <a:lnTo>
                  <a:pt x="0" y="48"/>
                </a:lnTo>
                <a:lnTo>
                  <a:pt x="10" y="32"/>
                </a:lnTo>
                <a:lnTo>
                  <a:pt x="38" y="25"/>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93" name="Freeform 93"/>
          <p:cNvSpPr>
            <a:spLocks noChangeArrowheads="1"/>
          </p:cNvSpPr>
          <p:nvPr/>
        </p:nvSpPr>
        <p:spPr bwMode="auto">
          <a:xfrm>
            <a:off x="7064375" y="1244600"/>
            <a:ext cx="268288" cy="133350"/>
          </a:xfrm>
          <a:custGeom>
            <a:avLst/>
            <a:gdLst>
              <a:gd name="T0" fmla="*/ 128 w 169"/>
              <a:gd name="T1" fmla="*/ 39 h 337"/>
              <a:gd name="T2" fmla="*/ 169 w 169"/>
              <a:gd name="T3" fmla="*/ 297 h 337"/>
              <a:gd name="T4" fmla="*/ 156 w 169"/>
              <a:gd name="T5" fmla="*/ 318 h 337"/>
              <a:gd name="T6" fmla="*/ 146 w 169"/>
              <a:gd name="T7" fmla="*/ 326 h 337"/>
              <a:gd name="T8" fmla="*/ 135 w 169"/>
              <a:gd name="T9" fmla="*/ 332 h 337"/>
              <a:gd name="T10" fmla="*/ 80 w 169"/>
              <a:gd name="T11" fmla="*/ 337 h 337"/>
              <a:gd name="T12" fmla="*/ 35 w 169"/>
              <a:gd name="T13" fmla="*/ 317 h 337"/>
              <a:gd name="T14" fmla="*/ 25 w 169"/>
              <a:gd name="T15" fmla="*/ 298 h 337"/>
              <a:gd name="T16" fmla="*/ 25 w 169"/>
              <a:gd name="T17" fmla="*/ 275 h 337"/>
              <a:gd name="T18" fmla="*/ 35 w 169"/>
              <a:gd name="T19" fmla="*/ 217 h 337"/>
              <a:gd name="T20" fmla="*/ 30 w 169"/>
              <a:gd name="T21" fmla="*/ 164 h 337"/>
              <a:gd name="T22" fmla="*/ 15 w 169"/>
              <a:gd name="T23" fmla="*/ 112 h 337"/>
              <a:gd name="T24" fmla="*/ 0 w 169"/>
              <a:gd name="T25" fmla="*/ 53 h 337"/>
              <a:gd name="T26" fmla="*/ 2 w 169"/>
              <a:gd name="T27" fmla="*/ 33 h 337"/>
              <a:gd name="T28" fmla="*/ 13 w 169"/>
              <a:gd name="T29" fmla="*/ 17 h 337"/>
              <a:gd name="T30" fmla="*/ 31 w 169"/>
              <a:gd name="T31" fmla="*/ 6 h 337"/>
              <a:gd name="T32" fmla="*/ 54 w 169"/>
              <a:gd name="T33" fmla="*/ 0 h 337"/>
              <a:gd name="T34" fmla="*/ 100 w 169"/>
              <a:gd name="T35" fmla="*/ 6 h 337"/>
              <a:gd name="T36" fmla="*/ 128 w 169"/>
              <a:gd name="T37" fmla="*/ 39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9" h="337">
                <a:moveTo>
                  <a:pt x="128" y="39"/>
                </a:moveTo>
                <a:lnTo>
                  <a:pt x="169" y="297"/>
                </a:lnTo>
                <a:lnTo>
                  <a:pt x="156" y="318"/>
                </a:lnTo>
                <a:lnTo>
                  <a:pt x="146" y="326"/>
                </a:lnTo>
                <a:lnTo>
                  <a:pt x="135" y="332"/>
                </a:lnTo>
                <a:lnTo>
                  <a:pt x="80" y="337"/>
                </a:lnTo>
                <a:lnTo>
                  <a:pt x="35" y="317"/>
                </a:lnTo>
                <a:lnTo>
                  <a:pt x="25" y="298"/>
                </a:lnTo>
                <a:lnTo>
                  <a:pt x="25" y="275"/>
                </a:lnTo>
                <a:lnTo>
                  <a:pt x="35" y="217"/>
                </a:lnTo>
                <a:lnTo>
                  <a:pt x="30" y="164"/>
                </a:lnTo>
                <a:lnTo>
                  <a:pt x="15" y="112"/>
                </a:lnTo>
                <a:lnTo>
                  <a:pt x="0" y="53"/>
                </a:lnTo>
                <a:lnTo>
                  <a:pt x="2" y="33"/>
                </a:lnTo>
                <a:lnTo>
                  <a:pt x="13" y="17"/>
                </a:lnTo>
                <a:lnTo>
                  <a:pt x="31" y="6"/>
                </a:lnTo>
                <a:lnTo>
                  <a:pt x="54" y="0"/>
                </a:lnTo>
                <a:lnTo>
                  <a:pt x="100" y="6"/>
                </a:lnTo>
                <a:lnTo>
                  <a:pt x="128" y="3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95" name="Freeform 95"/>
          <p:cNvSpPr>
            <a:spLocks noChangeArrowheads="1"/>
          </p:cNvSpPr>
          <p:nvPr/>
        </p:nvSpPr>
        <p:spPr bwMode="auto">
          <a:xfrm>
            <a:off x="4313238" y="649288"/>
            <a:ext cx="962025" cy="41275"/>
          </a:xfrm>
          <a:custGeom>
            <a:avLst/>
            <a:gdLst>
              <a:gd name="T0" fmla="*/ 64 w 606"/>
              <a:gd name="T1" fmla="*/ 0 h 105"/>
              <a:gd name="T2" fmla="*/ 304 w 606"/>
              <a:gd name="T3" fmla="*/ 6 h 105"/>
              <a:gd name="T4" fmla="*/ 542 w 606"/>
              <a:gd name="T5" fmla="*/ 12 h 105"/>
              <a:gd name="T6" fmla="*/ 569 w 606"/>
              <a:gd name="T7" fmla="*/ 15 h 105"/>
              <a:gd name="T8" fmla="*/ 589 w 606"/>
              <a:gd name="T9" fmla="*/ 26 h 105"/>
              <a:gd name="T10" fmla="*/ 606 w 606"/>
              <a:gd name="T11" fmla="*/ 58 h 105"/>
              <a:gd name="T12" fmla="*/ 602 w 606"/>
              <a:gd name="T13" fmla="*/ 75 h 105"/>
              <a:gd name="T14" fmla="*/ 589 w 606"/>
              <a:gd name="T15" fmla="*/ 90 h 105"/>
              <a:gd name="T16" fmla="*/ 569 w 606"/>
              <a:gd name="T17" fmla="*/ 101 h 105"/>
              <a:gd name="T18" fmla="*/ 542 w 606"/>
              <a:gd name="T19" fmla="*/ 105 h 105"/>
              <a:gd name="T20" fmla="*/ 304 w 606"/>
              <a:gd name="T21" fmla="*/ 98 h 105"/>
              <a:gd name="T22" fmla="*/ 64 w 606"/>
              <a:gd name="T23" fmla="*/ 92 h 105"/>
              <a:gd name="T24" fmla="*/ 36 w 606"/>
              <a:gd name="T25" fmla="*/ 89 h 105"/>
              <a:gd name="T26" fmla="*/ 16 w 606"/>
              <a:gd name="T27" fmla="*/ 78 h 105"/>
              <a:gd name="T28" fmla="*/ 0 w 606"/>
              <a:gd name="T29" fmla="*/ 46 h 105"/>
              <a:gd name="T30" fmla="*/ 3 w 606"/>
              <a:gd name="T31" fmla="*/ 29 h 105"/>
              <a:gd name="T32" fmla="*/ 16 w 606"/>
              <a:gd name="T33" fmla="*/ 14 h 105"/>
              <a:gd name="T34" fmla="*/ 36 w 606"/>
              <a:gd name="T35" fmla="*/ 4 h 105"/>
              <a:gd name="T36" fmla="*/ 64 w 606"/>
              <a:gd name="T3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6" h="105">
                <a:moveTo>
                  <a:pt x="64" y="0"/>
                </a:moveTo>
                <a:lnTo>
                  <a:pt x="304" y="6"/>
                </a:lnTo>
                <a:lnTo>
                  <a:pt x="542" y="12"/>
                </a:lnTo>
                <a:lnTo>
                  <a:pt x="569" y="15"/>
                </a:lnTo>
                <a:lnTo>
                  <a:pt x="589" y="26"/>
                </a:lnTo>
                <a:lnTo>
                  <a:pt x="606" y="58"/>
                </a:lnTo>
                <a:lnTo>
                  <a:pt x="602" y="75"/>
                </a:lnTo>
                <a:lnTo>
                  <a:pt x="589" y="90"/>
                </a:lnTo>
                <a:lnTo>
                  <a:pt x="569" y="101"/>
                </a:lnTo>
                <a:lnTo>
                  <a:pt x="542" y="105"/>
                </a:lnTo>
                <a:lnTo>
                  <a:pt x="304" y="98"/>
                </a:lnTo>
                <a:lnTo>
                  <a:pt x="64" y="92"/>
                </a:lnTo>
                <a:lnTo>
                  <a:pt x="36" y="89"/>
                </a:lnTo>
                <a:lnTo>
                  <a:pt x="16" y="78"/>
                </a:lnTo>
                <a:lnTo>
                  <a:pt x="0" y="46"/>
                </a:lnTo>
                <a:lnTo>
                  <a:pt x="3" y="29"/>
                </a:lnTo>
                <a:lnTo>
                  <a:pt x="16" y="14"/>
                </a:lnTo>
                <a:lnTo>
                  <a:pt x="36" y="4"/>
                </a:lnTo>
                <a:lnTo>
                  <a:pt x="64" y="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97" name="Freeform 97"/>
          <p:cNvSpPr>
            <a:spLocks noChangeArrowheads="1"/>
          </p:cNvSpPr>
          <p:nvPr/>
        </p:nvSpPr>
        <p:spPr bwMode="auto">
          <a:xfrm>
            <a:off x="6707188" y="1420813"/>
            <a:ext cx="912812" cy="158750"/>
          </a:xfrm>
          <a:custGeom>
            <a:avLst/>
            <a:gdLst>
              <a:gd name="T0" fmla="*/ 15 w 575"/>
              <a:gd name="T1" fmla="*/ 168 h 397"/>
              <a:gd name="T2" fmla="*/ 20 w 575"/>
              <a:gd name="T3" fmla="*/ 159 h 397"/>
              <a:gd name="T4" fmla="*/ 36 w 575"/>
              <a:gd name="T5" fmla="*/ 150 h 397"/>
              <a:gd name="T6" fmla="*/ 92 w 575"/>
              <a:gd name="T7" fmla="*/ 138 h 397"/>
              <a:gd name="T8" fmla="*/ 200 w 575"/>
              <a:gd name="T9" fmla="*/ 126 h 397"/>
              <a:gd name="T10" fmla="*/ 212 w 575"/>
              <a:gd name="T11" fmla="*/ 80 h 397"/>
              <a:gd name="T12" fmla="*/ 223 w 575"/>
              <a:gd name="T13" fmla="*/ 42 h 397"/>
              <a:gd name="T14" fmla="*/ 237 w 575"/>
              <a:gd name="T15" fmla="*/ 24 h 397"/>
              <a:gd name="T16" fmla="*/ 250 w 575"/>
              <a:gd name="T17" fmla="*/ 12 h 397"/>
              <a:gd name="T18" fmla="*/ 269 w 575"/>
              <a:gd name="T19" fmla="*/ 0 h 397"/>
              <a:gd name="T20" fmla="*/ 287 w 575"/>
              <a:gd name="T21" fmla="*/ 1 h 397"/>
              <a:gd name="T22" fmla="*/ 304 w 575"/>
              <a:gd name="T23" fmla="*/ 11 h 397"/>
              <a:gd name="T24" fmla="*/ 337 w 575"/>
              <a:gd name="T25" fmla="*/ 57 h 397"/>
              <a:gd name="T26" fmla="*/ 355 w 575"/>
              <a:gd name="T27" fmla="*/ 85 h 397"/>
              <a:gd name="T28" fmla="*/ 376 w 575"/>
              <a:gd name="T29" fmla="*/ 113 h 397"/>
              <a:gd name="T30" fmla="*/ 443 w 575"/>
              <a:gd name="T31" fmla="*/ 104 h 397"/>
              <a:gd name="T32" fmla="*/ 499 w 575"/>
              <a:gd name="T33" fmla="*/ 97 h 397"/>
              <a:gd name="T34" fmla="*/ 568 w 575"/>
              <a:gd name="T35" fmla="*/ 95 h 397"/>
              <a:gd name="T36" fmla="*/ 575 w 575"/>
              <a:gd name="T37" fmla="*/ 106 h 397"/>
              <a:gd name="T38" fmla="*/ 560 w 575"/>
              <a:gd name="T39" fmla="*/ 126 h 397"/>
              <a:gd name="T40" fmla="*/ 543 w 575"/>
              <a:gd name="T41" fmla="*/ 140 h 397"/>
              <a:gd name="T42" fmla="*/ 520 w 575"/>
              <a:gd name="T43" fmla="*/ 157 h 397"/>
              <a:gd name="T44" fmla="*/ 506 w 575"/>
              <a:gd name="T45" fmla="*/ 167 h 397"/>
              <a:gd name="T46" fmla="*/ 489 w 575"/>
              <a:gd name="T47" fmla="*/ 177 h 397"/>
              <a:gd name="T48" fmla="*/ 471 w 575"/>
              <a:gd name="T49" fmla="*/ 189 h 397"/>
              <a:gd name="T50" fmla="*/ 452 w 575"/>
              <a:gd name="T51" fmla="*/ 202 h 397"/>
              <a:gd name="T52" fmla="*/ 478 w 575"/>
              <a:gd name="T53" fmla="*/ 239 h 397"/>
              <a:gd name="T54" fmla="*/ 498 w 575"/>
              <a:gd name="T55" fmla="*/ 278 h 397"/>
              <a:gd name="T56" fmla="*/ 519 w 575"/>
              <a:gd name="T57" fmla="*/ 358 h 397"/>
              <a:gd name="T58" fmla="*/ 514 w 575"/>
              <a:gd name="T59" fmla="*/ 388 h 397"/>
              <a:gd name="T60" fmla="*/ 504 w 575"/>
              <a:gd name="T61" fmla="*/ 395 h 397"/>
              <a:gd name="T62" fmla="*/ 491 w 575"/>
              <a:gd name="T63" fmla="*/ 397 h 397"/>
              <a:gd name="T64" fmla="*/ 419 w 575"/>
              <a:gd name="T65" fmla="*/ 374 h 397"/>
              <a:gd name="T66" fmla="*/ 396 w 575"/>
              <a:gd name="T67" fmla="*/ 363 h 397"/>
              <a:gd name="T68" fmla="*/ 374 w 575"/>
              <a:gd name="T69" fmla="*/ 351 h 397"/>
              <a:gd name="T70" fmla="*/ 355 w 575"/>
              <a:gd name="T71" fmla="*/ 340 h 397"/>
              <a:gd name="T72" fmla="*/ 333 w 575"/>
              <a:gd name="T73" fmla="*/ 328 h 397"/>
              <a:gd name="T74" fmla="*/ 315 w 575"/>
              <a:gd name="T75" fmla="*/ 316 h 397"/>
              <a:gd name="T76" fmla="*/ 299 w 575"/>
              <a:gd name="T77" fmla="*/ 307 h 397"/>
              <a:gd name="T78" fmla="*/ 276 w 575"/>
              <a:gd name="T79" fmla="*/ 295 h 397"/>
              <a:gd name="T80" fmla="*/ 250 w 575"/>
              <a:gd name="T81" fmla="*/ 308 h 397"/>
              <a:gd name="T82" fmla="*/ 225 w 575"/>
              <a:gd name="T83" fmla="*/ 322 h 397"/>
              <a:gd name="T84" fmla="*/ 202 w 575"/>
              <a:gd name="T85" fmla="*/ 334 h 397"/>
              <a:gd name="T86" fmla="*/ 182 w 575"/>
              <a:gd name="T87" fmla="*/ 346 h 397"/>
              <a:gd name="T88" fmla="*/ 163 w 575"/>
              <a:gd name="T89" fmla="*/ 355 h 397"/>
              <a:gd name="T90" fmla="*/ 146 w 575"/>
              <a:gd name="T91" fmla="*/ 363 h 397"/>
              <a:gd name="T92" fmla="*/ 120 w 575"/>
              <a:gd name="T93" fmla="*/ 373 h 397"/>
              <a:gd name="T94" fmla="*/ 105 w 575"/>
              <a:gd name="T95" fmla="*/ 368 h 397"/>
              <a:gd name="T96" fmla="*/ 104 w 575"/>
              <a:gd name="T97" fmla="*/ 348 h 397"/>
              <a:gd name="T98" fmla="*/ 113 w 575"/>
              <a:gd name="T99" fmla="*/ 309 h 397"/>
              <a:gd name="T100" fmla="*/ 125 w 575"/>
              <a:gd name="T101" fmla="*/ 281 h 397"/>
              <a:gd name="T102" fmla="*/ 141 w 575"/>
              <a:gd name="T103" fmla="*/ 247 h 397"/>
              <a:gd name="T104" fmla="*/ 104 w 575"/>
              <a:gd name="T105" fmla="*/ 236 h 397"/>
              <a:gd name="T106" fmla="*/ 46 w 575"/>
              <a:gd name="T107" fmla="*/ 216 h 397"/>
              <a:gd name="T108" fmla="*/ 4 w 575"/>
              <a:gd name="T109" fmla="*/ 192 h 397"/>
              <a:gd name="T110" fmla="*/ 0 w 575"/>
              <a:gd name="T111" fmla="*/ 180 h 397"/>
              <a:gd name="T112" fmla="*/ 15 w 575"/>
              <a:gd name="T113" fmla="*/ 168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5" h="397">
                <a:moveTo>
                  <a:pt x="15" y="168"/>
                </a:moveTo>
                <a:lnTo>
                  <a:pt x="20" y="159"/>
                </a:lnTo>
                <a:lnTo>
                  <a:pt x="36" y="150"/>
                </a:lnTo>
                <a:lnTo>
                  <a:pt x="92" y="138"/>
                </a:lnTo>
                <a:lnTo>
                  <a:pt x="200" y="126"/>
                </a:lnTo>
                <a:lnTo>
                  <a:pt x="212" y="80"/>
                </a:lnTo>
                <a:lnTo>
                  <a:pt x="223" y="42"/>
                </a:lnTo>
                <a:lnTo>
                  <a:pt x="237" y="24"/>
                </a:lnTo>
                <a:lnTo>
                  <a:pt x="250" y="12"/>
                </a:lnTo>
                <a:lnTo>
                  <a:pt x="269" y="0"/>
                </a:lnTo>
                <a:lnTo>
                  <a:pt x="287" y="1"/>
                </a:lnTo>
                <a:lnTo>
                  <a:pt x="304" y="11"/>
                </a:lnTo>
                <a:lnTo>
                  <a:pt x="337" y="57"/>
                </a:lnTo>
                <a:lnTo>
                  <a:pt x="355" y="85"/>
                </a:lnTo>
                <a:lnTo>
                  <a:pt x="376" y="113"/>
                </a:lnTo>
                <a:lnTo>
                  <a:pt x="443" y="104"/>
                </a:lnTo>
                <a:lnTo>
                  <a:pt x="499" y="97"/>
                </a:lnTo>
                <a:lnTo>
                  <a:pt x="568" y="95"/>
                </a:lnTo>
                <a:lnTo>
                  <a:pt x="575" y="106"/>
                </a:lnTo>
                <a:lnTo>
                  <a:pt x="560" y="126"/>
                </a:lnTo>
                <a:lnTo>
                  <a:pt x="543" y="140"/>
                </a:lnTo>
                <a:lnTo>
                  <a:pt x="520" y="157"/>
                </a:lnTo>
                <a:lnTo>
                  <a:pt x="506" y="167"/>
                </a:lnTo>
                <a:lnTo>
                  <a:pt x="489" y="177"/>
                </a:lnTo>
                <a:lnTo>
                  <a:pt x="471" y="189"/>
                </a:lnTo>
                <a:lnTo>
                  <a:pt x="452" y="202"/>
                </a:lnTo>
                <a:lnTo>
                  <a:pt x="478" y="239"/>
                </a:lnTo>
                <a:lnTo>
                  <a:pt x="498" y="278"/>
                </a:lnTo>
                <a:lnTo>
                  <a:pt x="519" y="358"/>
                </a:lnTo>
                <a:lnTo>
                  <a:pt x="514" y="388"/>
                </a:lnTo>
                <a:lnTo>
                  <a:pt x="504" y="395"/>
                </a:lnTo>
                <a:lnTo>
                  <a:pt x="491" y="397"/>
                </a:lnTo>
                <a:lnTo>
                  <a:pt x="419" y="374"/>
                </a:lnTo>
                <a:lnTo>
                  <a:pt x="396" y="363"/>
                </a:lnTo>
                <a:lnTo>
                  <a:pt x="374" y="351"/>
                </a:lnTo>
                <a:lnTo>
                  <a:pt x="355" y="340"/>
                </a:lnTo>
                <a:lnTo>
                  <a:pt x="333" y="328"/>
                </a:lnTo>
                <a:lnTo>
                  <a:pt x="315" y="316"/>
                </a:lnTo>
                <a:lnTo>
                  <a:pt x="299" y="307"/>
                </a:lnTo>
                <a:lnTo>
                  <a:pt x="276" y="295"/>
                </a:lnTo>
                <a:lnTo>
                  <a:pt x="250" y="308"/>
                </a:lnTo>
                <a:lnTo>
                  <a:pt x="225" y="322"/>
                </a:lnTo>
                <a:lnTo>
                  <a:pt x="202" y="334"/>
                </a:lnTo>
                <a:lnTo>
                  <a:pt x="182" y="346"/>
                </a:lnTo>
                <a:lnTo>
                  <a:pt x="163" y="355"/>
                </a:lnTo>
                <a:lnTo>
                  <a:pt x="146" y="363"/>
                </a:lnTo>
                <a:lnTo>
                  <a:pt x="120" y="373"/>
                </a:lnTo>
                <a:lnTo>
                  <a:pt x="105" y="368"/>
                </a:lnTo>
                <a:lnTo>
                  <a:pt x="104" y="348"/>
                </a:lnTo>
                <a:lnTo>
                  <a:pt x="113" y="309"/>
                </a:lnTo>
                <a:lnTo>
                  <a:pt x="125" y="281"/>
                </a:lnTo>
                <a:lnTo>
                  <a:pt x="141" y="247"/>
                </a:lnTo>
                <a:lnTo>
                  <a:pt x="104" y="236"/>
                </a:lnTo>
                <a:lnTo>
                  <a:pt x="46" y="216"/>
                </a:lnTo>
                <a:lnTo>
                  <a:pt x="4" y="192"/>
                </a:lnTo>
                <a:lnTo>
                  <a:pt x="0" y="180"/>
                </a:lnTo>
                <a:lnTo>
                  <a:pt x="15" y="16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699" name="Freeform 99"/>
          <p:cNvSpPr>
            <a:spLocks noChangeArrowheads="1"/>
          </p:cNvSpPr>
          <p:nvPr/>
        </p:nvSpPr>
        <p:spPr bwMode="auto">
          <a:xfrm>
            <a:off x="1781175" y="1247775"/>
            <a:ext cx="285750" cy="139700"/>
          </a:xfrm>
          <a:custGeom>
            <a:avLst/>
            <a:gdLst>
              <a:gd name="T0" fmla="*/ 180 w 180"/>
              <a:gd name="T1" fmla="*/ 49 h 351"/>
              <a:gd name="T2" fmla="*/ 170 w 180"/>
              <a:gd name="T3" fmla="*/ 235 h 351"/>
              <a:gd name="T4" fmla="*/ 156 w 180"/>
              <a:gd name="T5" fmla="*/ 297 h 351"/>
              <a:gd name="T6" fmla="*/ 147 w 180"/>
              <a:gd name="T7" fmla="*/ 322 h 351"/>
              <a:gd name="T8" fmla="*/ 128 w 180"/>
              <a:gd name="T9" fmla="*/ 338 h 351"/>
              <a:gd name="T10" fmla="*/ 103 w 180"/>
              <a:gd name="T11" fmla="*/ 349 h 351"/>
              <a:gd name="T12" fmla="*/ 74 w 180"/>
              <a:gd name="T13" fmla="*/ 351 h 351"/>
              <a:gd name="T14" fmla="*/ 21 w 180"/>
              <a:gd name="T15" fmla="*/ 335 h 351"/>
              <a:gd name="T16" fmla="*/ 0 w 180"/>
              <a:gd name="T17" fmla="*/ 291 h 351"/>
              <a:gd name="T18" fmla="*/ 6 w 180"/>
              <a:gd name="T19" fmla="*/ 222 h 351"/>
              <a:gd name="T20" fmla="*/ 16 w 180"/>
              <a:gd name="T21" fmla="*/ 174 h 351"/>
              <a:gd name="T22" fmla="*/ 29 w 180"/>
              <a:gd name="T23" fmla="*/ 134 h 351"/>
              <a:gd name="T24" fmla="*/ 51 w 180"/>
              <a:gd name="T25" fmla="*/ 45 h 351"/>
              <a:gd name="T26" fmla="*/ 57 w 180"/>
              <a:gd name="T27" fmla="*/ 24 h 351"/>
              <a:gd name="T28" fmla="*/ 74 w 180"/>
              <a:gd name="T29" fmla="*/ 10 h 351"/>
              <a:gd name="T30" fmla="*/ 95 w 180"/>
              <a:gd name="T31" fmla="*/ 3 h 351"/>
              <a:gd name="T32" fmla="*/ 120 w 180"/>
              <a:gd name="T33" fmla="*/ 0 h 351"/>
              <a:gd name="T34" fmla="*/ 162 w 180"/>
              <a:gd name="T35" fmla="*/ 13 h 351"/>
              <a:gd name="T36" fmla="*/ 180 w 180"/>
              <a:gd name="T37" fmla="*/ 49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351">
                <a:moveTo>
                  <a:pt x="180" y="49"/>
                </a:moveTo>
                <a:lnTo>
                  <a:pt x="170" y="235"/>
                </a:lnTo>
                <a:lnTo>
                  <a:pt x="156" y="297"/>
                </a:lnTo>
                <a:lnTo>
                  <a:pt x="147" y="322"/>
                </a:lnTo>
                <a:lnTo>
                  <a:pt x="128" y="338"/>
                </a:lnTo>
                <a:lnTo>
                  <a:pt x="103" y="349"/>
                </a:lnTo>
                <a:lnTo>
                  <a:pt x="74" y="351"/>
                </a:lnTo>
                <a:lnTo>
                  <a:pt x="21" y="335"/>
                </a:lnTo>
                <a:lnTo>
                  <a:pt x="0" y="291"/>
                </a:lnTo>
                <a:lnTo>
                  <a:pt x="6" y="222"/>
                </a:lnTo>
                <a:lnTo>
                  <a:pt x="16" y="174"/>
                </a:lnTo>
                <a:lnTo>
                  <a:pt x="29" y="134"/>
                </a:lnTo>
                <a:lnTo>
                  <a:pt x="51" y="45"/>
                </a:lnTo>
                <a:lnTo>
                  <a:pt x="57" y="24"/>
                </a:lnTo>
                <a:lnTo>
                  <a:pt x="74" y="10"/>
                </a:lnTo>
                <a:lnTo>
                  <a:pt x="95" y="3"/>
                </a:lnTo>
                <a:lnTo>
                  <a:pt x="120" y="0"/>
                </a:lnTo>
                <a:lnTo>
                  <a:pt x="162" y="13"/>
                </a:lnTo>
                <a:lnTo>
                  <a:pt x="180" y="4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01" name="Freeform 101"/>
          <p:cNvSpPr>
            <a:spLocks noChangeArrowheads="1"/>
          </p:cNvSpPr>
          <p:nvPr/>
        </p:nvSpPr>
        <p:spPr bwMode="auto">
          <a:xfrm>
            <a:off x="2497138" y="1519238"/>
            <a:ext cx="958850" cy="41275"/>
          </a:xfrm>
          <a:custGeom>
            <a:avLst/>
            <a:gdLst>
              <a:gd name="T0" fmla="*/ 51 w 604"/>
              <a:gd name="T1" fmla="*/ 21 h 105"/>
              <a:gd name="T2" fmla="*/ 179 w 604"/>
              <a:gd name="T3" fmla="*/ 26 h 105"/>
              <a:gd name="T4" fmla="*/ 291 w 604"/>
              <a:gd name="T5" fmla="*/ 18 h 105"/>
              <a:gd name="T6" fmla="*/ 404 w 604"/>
              <a:gd name="T7" fmla="*/ 6 h 105"/>
              <a:gd name="T8" fmla="*/ 530 w 604"/>
              <a:gd name="T9" fmla="*/ 0 h 105"/>
              <a:gd name="T10" fmla="*/ 563 w 604"/>
              <a:gd name="T11" fmla="*/ 5 h 105"/>
              <a:gd name="T12" fmla="*/ 586 w 604"/>
              <a:gd name="T13" fmla="*/ 17 h 105"/>
              <a:gd name="T14" fmla="*/ 604 w 604"/>
              <a:gd name="T15" fmla="*/ 53 h 105"/>
              <a:gd name="T16" fmla="*/ 599 w 604"/>
              <a:gd name="T17" fmla="*/ 72 h 105"/>
              <a:gd name="T18" fmla="*/ 586 w 604"/>
              <a:gd name="T19" fmla="*/ 89 h 105"/>
              <a:gd name="T20" fmla="*/ 563 w 604"/>
              <a:gd name="T21" fmla="*/ 101 h 105"/>
              <a:gd name="T22" fmla="*/ 530 w 604"/>
              <a:gd name="T23" fmla="*/ 105 h 105"/>
              <a:gd name="T24" fmla="*/ 284 w 604"/>
              <a:gd name="T25" fmla="*/ 102 h 105"/>
              <a:gd name="T26" fmla="*/ 39 w 604"/>
              <a:gd name="T27" fmla="*/ 84 h 105"/>
              <a:gd name="T28" fmla="*/ 8 w 604"/>
              <a:gd name="T29" fmla="*/ 70 h 105"/>
              <a:gd name="T30" fmla="*/ 0 w 604"/>
              <a:gd name="T31" fmla="*/ 48 h 105"/>
              <a:gd name="T32" fmla="*/ 7 w 604"/>
              <a:gd name="T33" fmla="*/ 38 h 105"/>
              <a:gd name="T34" fmla="*/ 16 w 604"/>
              <a:gd name="T35" fmla="*/ 28 h 105"/>
              <a:gd name="T36" fmla="*/ 51 w 604"/>
              <a:gd name="T37" fmla="*/ 2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4" h="105">
                <a:moveTo>
                  <a:pt x="51" y="21"/>
                </a:moveTo>
                <a:lnTo>
                  <a:pt x="179" y="26"/>
                </a:lnTo>
                <a:lnTo>
                  <a:pt x="291" y="18"/>
                </a:lnTo>
                <a:lnTo>
                  <a:pt x="404" y="6"/>
                </a:lnTo>
                <a:lnTo>
                  <a:pt x="530" y="0"/>
                </a:lnTo>
                <a:lnTo>
                  <a:pt x="563" y="5"/>
                </a:lnTo>
                <a:lnTo>
                  <a:pt x="586" y="17"/>
                </a:lnTo>
                <a:lnTo>
                  <a:pt x="604" y="53"/>
                </a:lnTo>
                <a:lnTo>
                  <a:pt x="599" y="72"/>
                </a:lnTo>
                <a:lnTo>
                  <a:pt x="586" y="89"/>
                </a:lnTo>
                <a:lnTo>
                  <a:pt x="563" y="101"/>
                </a:lnTo>
                <a:lnTo>
                  <a:pt x="530" y="105"/>
                </a:lnTo>
                <a:lnTo>
                  <a:pt x="284" y="102"/>
                </a:lnTo>
                <a:lnTo>
                  <a:pt x="39" y="84"/>
                </a:lnTo>
                <a:lnTo>
                  <a:pt x="8" y="70"/>
                </a:lnTo>
                <a:lnTo>
                  <a:pt x="0" y="48"/>
                </a:lnTo>
                <a:lnTo>
                  <a:pt x="7" y="38"/>
                </a:lnTo>
                <a:lnTo>
                  <a:pt x="16" y="28"/>
                </a:lnTo>
                <a:lnTo>
                  <a:pt x="51" y="21"/>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03" name="Freeform 103"/>
          <p:cNvSpPr>
            <a:spLocks noChangeArrowheads="1"/>
          </p:cNvSpPr>
          <p:nvPr/>
        </p:nvSpPr>
        <p:spPr bwMode="auto">
          <a:xfrm>
            <a:off x="3743325" y="1519238"/>
            <a:ext cx="1036638" cy="49212"/>
          </a:xfrm>
          <a:custGeom>
            <a:avLst/>
            <a:gdLst>
              <a:gd name="T0" fmla="*/ 80 w 653"/>
              <a:gd name="T1" fmla="*/ 0 h 125"/>
              <a:gd name="T2" fmla="*/ 261 w 653"/>
              <a:gd name="T3" fmla="*/ 14 h 125"/>
              <a:gd name="T4" fmla="*/ 439 w 653"/>
              <a:gd name="T5" fmla="*/ 20 h 125"/>
              <a:gd name="T6" fmla="*/ 579 w 653"/>
              <a:gd name="T7" fmla="*/ 20 h 125"/>
              <a:gd name="T8" fmla="*/ 612 w 653"/>
              <a:gd name="T9" fmla="*/ 25 h 125"/>
              <a:gd name="T10" fmla="*/ 635 w 653"/>
              <a:gd name="T11" fmla="*/ 36 h 125"/>
              <a:gd name="T12" fmla="*/ 653 w 653"/>
              <a:gd name="T13" fmla="*/ 73 h 125"/>
              <a:gd name="T14" fmla="*/ 648 w 653"/>
              <a:gd name="T15" fmla="*/ 93 h 125"/>
              <a:gd name="T16" fmla="*/ 635 w 653"/>
              <a:gd name="T17" fmla="*/ 109 h 125"/>
              <a:gd name="T18" fmla="*/ 612 w 653"/>
              <a:gd name="T19" fmla="*/ 121 h 125"/>
              <a:gd name="T20" fmla="*/ 579 w 653"/>
              <a:gd name="T21" fmla="*/ 125 h 125"/>
              <a:gd name="T22" fmla="*/ 439 w 653"/>
              <a:gd name="T23" fmla="*/ 125 h 125"/>
              <a:gd name="T24" fmla="*/ 252 w 653"/>
              <a:gd name="T25" fmla="*/ 120 h 125"/>
              <a:gd name="T26" fmla="*/ 65 w 653"/>
              <a:gd name="T27" fmla="*/ 105 h 125"/>
              <a:gd name="T28" fmla="*/ 34 w 653"/>
              <a:gd name="T29" fmla="*/ 98 h 125"/>
              <a:gd name="T30" fmla="*/ 13 w 653"/>
              <a:gd name="T31" fmla="*/ 84 h 125"/>
              <a:gd name="T32" fmla="*/ 0 w 653"/>
              <a:gd name="T33" fmla="*/ 47 h 125"/>
              <a:gd name="T34" fmla="*/ 6 w 653"/>
              <a:gd name="T35" fmla="*/ 28 h 125"/>
              <a:gd name="T36" fmla="*/ 23 w 653"/>
              <a:gd name="T37" fmla="*/ 13 h 125"/>
              <a:gd name="T38" fmla="*/ 47 w 653"/>
              <a:gd name="T39" fmla="*/ 3 h 125"/>
              <a:gd name="T40" fmla="*/ 80 w 653"/>
              <a:gd name="T41"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3" h="125">
                <a:moveTo>
                  <a:pt x="80" y="0"/>
                </a:moveTo>
                <a:lnTo>
                  <a:pt x="261" y="14"/>
                </a:lnTo>
                <a:lnTo>
                  <a:pt x="439" y="20"/>
                </a:lnTo>
                <a:lnTo>
                  <a:pt x="579" y="20"/>
                </a:lnTo>
                <a:lnTo>
                  <a:pt x="612" y="25"/>
                </a:lnTo>
                <a:lnTo>
                  <a:pt x="635" y="36"/>
                </a:lnTo>
                <a:lnTo>
                  <a:pt x="653" y="73"/>
                </a:lnTo>
                <a:lnTo>
                  <a:pt x="648" y="93"/>
                </a:lnTo>
                <a:lnTo>
                  <a:pt x="635" y="109"/>
                </a:lnTo>
                <a:lnTo>
                  <a:pt x="612" y="121"/>
                </a:lnTo>
                <a:lnTo>
                  <a:pt x="579" y="125"/>
                </a:lnTo>
                <a:lnTo>
                  <a:pt x="439" y="125"/>
                </a:lnTo>
                <a:lnTo>
                  <a:pt x="252" y="120"/>
                </a:lnTo>
                <a:lnTo>
                  <a:pt x="65" y="105"/>
                </a:lnTo>
                <a:lnTo>
                  <a:pt x="34" y="98"/>
                </a:lnTo>
                <a:lnTo>
                  <a:pt x="13" y="84"/>
                </a:lnTo>
                <a:lnTo>
                  <a:pt x="0" y="47"/>
                </a:lnTo>
                <a:lnTo>
                  <a:pt x="6" y="28"/>
                </a:lnTo>
                <a:lnTo>
                  <a:pt x="23" y="13"/>
                </a:lnTo>
                <a:lnTo>
                  <a:pt x="47" y="3"/>
                </a:lnTo>
                <a:lnTo>
                  <a:pt x="80" y="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05" name="Freeform 105"/>
          <p:cNvSpPr>
            <a:spLocks noChangeArrowheads="1"/>
          </p:cNvSpPr>
          <p:nvPr/>
        </p:nvSpPr>
        <p:spPr bwMode="auto">
          <a:xfrm>
            <a:off x="6967538" y="803275"/>
            <a:ext cx="268287" cy="153988"/>
          </a:xfrm>
          <a:custGeom>
            <a:avLst/>
            <a:gdLst>
              <a:gd name="T0" fmla="*/ 169 w 169"/>
              <a:gd name="T1" fmla="*/ 60 h 387"/>
              <a:gd name="T2" fmla="*/ 158 w 169"/>
              <a:gd name="T3" fmla="*/ 132 h 387"/>
              <a:gd name="T4" fmla="*/ 145 w 169"/>
              <a:gd name="T5" fmla="*/ 198 h 387"/>
              <a:gd name="T6" fmla="*/ 138 w 169"/>
              <a:gd name="T7" fmla="*/ 336 h 387"/>
              <a:gd name="T8" fmla="*/ 137 w 169"/>
              <a:gd name="T9" fmla="*/ 356 h 387"/>
              <a:gd name="T10" fmla="*/ 123 w 169"/>
              <a:gd name="T11" fmla="*/ 372 h 387"/>
              <a:gd name="T12" fmla="*/ 104 w 169"/>
              <a:gd name="T13" fmla="*/ 383 h 387"/>
              <a:gd name="T14" fmla="*/ 81 w 169"/>
              <a:gd name="T15" fmla="*/ 387 h 387"/>
              <a:gd name="T16" fmla="*/ 35 w 169"/>
              <a:gd name="T17" fmla="*/ 379 h 387"/>
              <a:gd name="T18" fmla="*/ 9 w 169"/>
              <a:gd name="T19" fmla="*/ 345 h 387"/>
              <a:gd name="T20" fmla="*/ 0 w 169"/>
              <a:gd name="T21" fmla="*/ 199 h 387"/>
              <a:gd name="T22" fmla="*/ 12 w 169"/>
              <a:gd name="T23" fmla="*/ 53 h 387"/>
              <a:gd name="T24" fmla="*/ 22 w 169"/>
              <a:gd name="T25" fmla="*/ 28 h 387"/>
              <a:gd name="T26" fmla="*/ 40 w 169"/>
              <a:gd name="T27" fmla="*/ 12 h 387"/>
              <a:gd name="T28" fmla="*/ 66 w 169"/>
              <a:gd name="T29" fmla="*/ 3 h 387"/>
              <a:gd name="T30" fmla="*/ 96 w 169"/>
              <a:gd name="T31" fmla="*/ 0 h 387"/>
              <a:gd name="T32" fmla="*/ 148 w 169"/>
              <a:gd name="T33" fmla="*/ 17 h 387"/>
              <a:gd name="T34" fmla="*/ 169 w 169"/>
              <a:gd name="T35" fmla="*/ 6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 h="387">
                <a:moveTo>
                  <a:pt x="169" y="60"/>
                </a:moveTo>
                <a:lnTo>
                  <a:pt x="158" y="132"/>
                </a:lnTo>
                <a:lnTo>
                  <a:pt x="145" y="198"/>
                </a:lnTo>
                <a:lnTo>
                  <a:pt x="138" y="336"/>
                </a:lnTo>
                <a:lnTo>
                  <a:pt x="137" y="356"/>
                </a:lnTo>
                <a:lnTo>
                  <a:pt x="123" y="372"/>
                </a:lnTo>
                <a:lnTo>
                  <a:pt x="104" y="383"/>
                </a:lnTo>
                <a:lnTo>
                  <a:pt x="81" y="387"/>
                </a:lnTo>
                <a:lnTo>
                  <a:pt x="35" y="379"/>
                </a:lnTo>
                <a:lnTo>
                  <a:pt x="9" y="345"/>
                </a:lnTo>
                <a:lnTo>
                  <a:pt x="0" y="199"/>
                </a:lnTo>
                <a:lnTo>
                  <a:pt x="12" y="53"/>
                </a:lnTo>
                <a:lnTo>
                  <a:pt x="22" y="28"/>
                </a:lnTo>
                <a:lnTo>
                  <a:pt x="40" y="12"/>
                </a:lnTo>
                <a:lnTo>
                  <a:pt x="66" y="3"/>
                </a:lnTo>
                <a:lnTo>
                  <a:pt x="96" y="0"/>
                </a:lnTo>
                <a:lnTo>
                  <a:pt x="148" y="17"/>
                </a:lnTo>
                <a:lnTo>
                  <a:pt x="169" y="60"/>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07" name="Freeform 107"/>
          <p:cNvSpPr>
            <a:spLocks noChangeArrowheads="1"/>
          </p:cNvSpPr>
          <p:nvPr/>
        </p:nvSpPr>
        <p:spPr bwMode="auto">
          <a:xfrm>
            <a:off x="6996113" y="1023938"/>
            <a:ext cx="225425" cy="174625"/>
          </a:xfrm>
          <a:custGeom>
            <a:avLst/>
            <a:gdLst>
              <a:gd name="T0" fmla="*/ 123 w 142"/>
              <a:gd name="T1" fmla="*/ 43 h 441"/>
              <a:gd name="T2" fmla="*/ 142 w 142"/>
              <a:gd name="T3" fmla="*/ 396 h 441"/>
              <a:gd name="T4" fmla="*/ 133 w 142"/>
              <a:gd name="T5" fmla="*/ 416 h 441"/>
              <a:gd name="T6" fmla="*/ 119 w 142"/>
              <a:gd name="T7" fmla="*/ 430 h 441"/>
              <a:gd name="T8" fmla="*/ 97 w 142"/>
              <a:gd name="T9" fmla="*/ 438 h 441"/>
              <a:gd name="T10" fmla="*/ 73 w 142"/>
              <a:gd name="T11" fmla="*/ 441 h 441"/>
              <a:gd name="T12" fmla="*/ 28 w 142"/>
              <a:gd name="T13" fmla="*/ 428 h 441"/>
              <a:gd name="T14" fmla="*/ 10 w 142"/>
              <a:gd name="T15" fmla="*/ 391 h 441"/>
              <a:gd name="T16" fmla="*/ 14 w 142"/>
              <a:gd name="T17" fmla="*/ 299 h 441"/>
              <a:gd name="T18" fmla="*/ 10 w 142"/>
              <a:gd name="T19" fmla="*/ 218 h 441"/>
              <a:gd name="T20" fmla="*/ 0 w 142"/>
              <a:gd name="T21" fmla="*/ 44 h 441"/>
              <a:gd name="T22" fmla="*/ 5 w 142"/>
              <a:gd name="T23" fmla="*/ 25 h 441"/>
              <a:gd name="T24" fmla="*/ 18 w 142"/>
              <a:gd name="T25" fmla="*/ 11 h 441"/>
              <a:gd name="T26" fmla="*/ 38 w 142"/>
              <a:gd name="T27" fmla="*/ 2 h 441"/>
              <a:gd name="T28" fmla="*/ 61 w 142"/>
              <a:gd name="T29" fmla="*/ 0 h 441"/>
              <a:gd name="T30" fmla="*/ 104 w 142"/>
              <a:gd name="T31" fmla="*/ 10 h 441"/>
              <a:gd name="T32" fmla="*/ 123 w 142"/>
              <a:gd name="T33" fmla="*/ 43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2" h="441">
                <a:moveTo>
                  <a:pt x="123" y="43"/>
                </a:moveTo>
                <a:lnTo>
                  <a:pt x="142" y="396"/>
                </a:lnTo>
                <a:lnTo>
                  <a:pt x="133" y="416"/>
                </a:lnTo>
                <a:lnTo>
                  <a:pt x="119" y="430"/>
                </a:lnTo>
                <a:lnTo>
                  <a:pt x="97" y="438"/>
                </a:lnTo>
                <a:lnTo>
                  <a:pt x="73" y="441"/>
                </a:lnTo>
                <a:lnTo>
                  <a:pt x="28" y="428"/>
                </a:lnTo>
                <a:lnTo>
                  <a:pt x="10" y="391"/>
                </a:lnTo>
                <a:lnTo>
                  <a:pt x="14" y="299"/>
                </a:lnTo>
                <a:lnTo>
                  <a:pt x="10" y="218"/>
                </a:lnTo>
                <a:lnTo>
                  <a:pt x="0" y="44"/>
                </a:lnTo>
                <a:lnTo>
                  <a:pt x="5" y="25"/>
                </a:lnTo>
                <a:lnTo>
                  <a:pt x="18" y="11"/>
                </a:lnTo>
                <a:lnTo>
                  <a:pt x="38" y="2"/>
                </a:lnTo>
                <a:lnTo>
                  <a:pt x="61" y="0"/>
                </a:lnTo>
                <a:lnTo>
                  <a:pt x="104" y="10"/>
                </a:lnTo>
                <a:lnTo>
                  <a:pt x="123" y="43"/>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09" name="Freeform 109"/>
          <p:cNvSpPr>
            <a:spLocks noChangeArrowheads="1"/>
          </p:cNvSpPr>
          <p:nvPr/>
        </p:nvSpPr>
        <p:spPr bwMode="auto">
          <a:xfrm>
            <a:off x="1833563" y="790575"/>
            <a:ext cx="261937" cy="204788"/>
          </a:xfrm>
          <a:custGeom>
            <a:avLst/>
            <a:gdLst>
              <a:gd name="T0" fmla="*/ 165 w 165"/>
              <a:gd name="T1" fmla="*/ 52 h 515"/>
              <a:gd name="T2" fmla="*/ 149 w 165"/>
              <a:gd name="T3" fmla="*/ 166 h 515"/>
              <a:gd name="T4" fmla="*/ 137 w 165"/>
              <a:gd name="T5" fmla="*/ 217 h 515"/>
              <a:gd name="T6" fmla="*/ 126 w 165"/>
              <a:gd name="T7" fmla="*/ 266 h 515"/>
              <a:gd name="T8" fmla="*/ 96 w 165"/>
              <a:gd name="T9" fmla="*/ 480 h 515"/>
              <a:gd name="T10" fmla="*/ 91 w 165"/>
              <a:gd name="T11" fmla="*/ 496 h 515"/>
              <a:gd name="T12" fmla="*/ 82 w 165"/>
              <a:gd name="T13" fmla="*/ 506 h 515"/>
              <a:gd name="T14" fmla="*/ 47 w 165"/>
              <a:gd name="T15" fmla="*/ 515 h 515"/>
              <a:gd name="T16" fmla="*/ 14 w 165"/>
              <a:gd name="T17" fmla="*/ 506 h 515"/>
              <a:gd name="T18" fmla="*/ 0 w 165"/>
              <a:gd name="T19" fmla="*/ 480 h 515"/>
              <a:gd name="T20" fmla="*/ 8 w 165"/>
              <a:gd name="T21" fmla="*/ 264 h 515"/>
              <a:gd name="T22" fmla="*/ 26 w 165"/>
              <a:gd name="T23" fmla="*/ 47 h 515"/>
              <a:gd name="T24" fmla="*/ 32 w 165"/>
              <a:gd name="T25" fmla="*/ 25 h 515"/>
              <a:gd name="T26" fmla="*/ 50 w 165"/>
              <a:gd name="T27" fmla="*/ 10 h 515"/>
              <a:gd name="T28" fmla="*/ 73 w 165"/>
              <a:gd name="T29" fmla="*/ 2 h 515"/>
              <a:gd name="T30" fmla="*/ 100 w 165"/>
              <a:gd name="T31" fmla="*/ 0 h 515"/>
              <a:gd name="T32" fmla="*/ 146 w 165"/>
              <a:gd name="T33" fmla="*/ 14 h 515"/>
              <a:gd name="T34" fmla="*/ 165 w 165"/>
              <a:gd name="T35" fmla="*/ 52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515">
                <a:moveTo>
                  <a:pt x="165" y="52"/>
                </a:moveTo>
                <a:lnTo>
                  <a:pt x="149" y="166"/>
                </a:lnTo>
                <a:lnTo>
                  <a:pt x="137" y="217"/>
                </a:lnTo>
                <a:lnTo>
                  <a:pt x="126" y="266"/>
                </a:lnTo>
                <a:lnTo>
                  <a:pt x="96" y="480"/>
                </a:lnTo>
                <a:lnTo>
                  <a:pt x="91" y="496"/>
                </a:lnTo>
                <a:lnTo>
                  <a:pt x="82" y="506"/>
                </a:lnTo>
                <a:lnTo>
                  <a:pt x="47" y="515"/>
                </a:lnTo>
                <a:lnTo>
                  <a:pt x="14" y="506"/>
                </a:lnTo>
                <a:lnTo>
                  <a:pt x="0" y="480"/>
                </a:lnTo>
                <a:lnTo>
                  <a:pt x="8" y="264"/>
                </a:lnTo>
                <a:lnTo>
                  <a:pt x="26" y="47"/>
                </a:lnTo>
                <a:lnTo>
                  <a:pt x="32" y="25"/>
                </a:lnTo>
                <a:lnTo>
                  <a:pt x="50" y="10"/>
                </a:lnTo>
                <a:lnTo>
                  <a:pt x="73" y="2"/>
                </a:lnTo>
                <a:lnTo>
                  <a:pt x="100" y="0"/>
                </a:lnTo>
                <a:lnTo>
                  <a:pt x="146" y="14"/>
                </a:lnTo>
                <a:lnTo>
                  <a:pt x="165" y="52"/>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11" name="Freeform 111"/>
          <p:cNvSpPr>
            <a:spLocks noChangeArrowheads="1"/>
          </p:cNvSpPr>
          <p:nvPr/>
        </p:nvSpPr>
        <p:spPr bwMode="auto">
          <a:xfrm>
            <a:off x="1522413" y="1414463"/>
            <a:ext cx="914400" cy="157162"/>
          </a:xfrm>
          <a:custGeom>
            <a:avLst/>
            <a:gdLst>
              <a:gd name="T0" fmla="*/ 15 w 576"/>
              <a:gd name="T1" fmla="*/ 168 h 398"/>
              <a:gd name="T2" fmla="*/ 22 w 576"/>
              <a:gd name="T3" fmla="*/ 158 h 398"/>
              <a:gd name="T4" fmla="*/ 38 w 576"/>
              <a:gd name="T5" fmla="*/ 150 h 398"/>
              <a:gd name="T6" fmla="*/ 92 w 576"/>
              <a:gd name="T7" fmla="*/ 137 h 398"/>
              <a:gd name="T8" fmla="*/ 200 w 576"/>
              <a:gd name="T9" fmla="*/ 125 h 398"/>
              <a:gd name="T10" fmla="*/ 214 w 576"/>
              <a:gd name="T11" fmla="*/ 80 h 398"/>
              <a:gd name="T12" fmla="*/ 225 w 576"/>
              <a:gd name="T13" fmla="*/ 41 h 398"/>
              <a:gd name="T14" fmla="*/ 238 w 576"/>
              <a:gd name="T15" fmla="*/ 25 h 398"/>
              <a:gd name="T16" fmla="*/ 250 w 576"/>
              <a:gd name="T17" fmla="*/ 13 h 398"/>
              <a:gd name="T18" fmla="*/ 271 w 576"/>
              <a:gd name="T19" fmla="*/ 0 h 398"/>
              <a:gd name="T20" fmla="*/ 289 w 576"/>
              <a:gd name="T21" fmla="*/ 0 h 398"/>
              <a:gd name="T22" fmla="*/ 306 w 576"/>
              <a:gd name="T23" fmla="*/ 12 h 398"/>
              <a:gd name="T24" fmla="*/ 337 w 576"/>
              <a:gd name="T25" fmla="*/ 56 h 398"/>
              <a:gd name="T26" fmla="*/ 356 w 576"/>
              <a:gd name="T27" fmla="*/ 84 h 398"/>
              <a:gd name="T28" fmla="*/ 378 w 576"/>
              <a:gd name="T29" fmla="*/ 112 h 398"/>
              <a:gd name="T30" fmla="*/ 443 w 576"/>
              <a:gd name="T31" fmla="*/ 103 h 398"/>
              <a:gd name="T32" fmla="*/ 499 w 576"/>
              <a:gd name="T33" fmla="*/ 96 h 398"/>
              <a:gd name="T34" fmla="*/ 568 w 576"/>
              <a:gd name="T35" fmla="*/ 96 h 398"/>
              <a:gd name="T36" fmla="*/ 576 w 576"/>
              <a:gd name="T37" fmla="*/ 105 h 398"/>
              <a:gd name="T38" fmla="*/ 562 w 576"/>
              <a:gd name="T39" fmla="*/ 125 h 398"/>
              <a:gd name="T40" fmla="*/ 543 w 576"/>
              <a:gd name="T41" fmla="*/ 139 h 398"/>
              <a:gd name="T42" fmla="*/ 521 w 576"/>
              <a:gd name="T43" fmla="*/ 157 h 398"/>
              <a:gd name="T44" fmla="*/ 507 w 576"/>
              <a:gd name="T45" fmla="*/ 167 h 398"/>
              <a:gd name="T46" fmla="*/ 491 w 576"/>
              <a:gd name="T47" fmla="*/ 178 h 398"/>
              <a:gd name="T48" fmla="*/ 473 w 576"/>
              <a:gd name="T49" fmla="*/ 189 h 398"/>
              <a:gd name="T50" fmla="*/ 453 w 576"/>
              <a:gd name="T51" fmla="*/ 202 h 398"/>
              <a:gd name="T52" fmla="*/ 478 w 576"/>
              <a:gd name="T53" fmla="*/ 239 h 398"/>
              <a:gd name="T54" fmla="*/ 499 w 576"/>
              <a:gd name="T55" fmla="*/ 278 h 398"/>
              <a:gd name="T56" fmla="*/ 521 w 576"/>
              <a:gd name="T57" fmla="*/ 359 h 398"/>
              <a:gd name="T58" fmla="*/ 514 w 576"/>
              <a:gd name="T59" fmla="*/ 388 h 398"/>
              <a:gd name="T60" fmla="*/ 506 w 576"/>
              <a:gd name="T61" fmla="*/ 395 h 398"/>
              <a:gd name="T62" fmla="*/ 493 w 576"/>
              <a:gd name="T63" fmla="*/ 398 h 398"/>
              <a:gd name="T64" fmla="*/ 419 w 576"/>
              <a:gd name="T65" fmla="*/ 374 h 398"/>
              <a:gd name="T66" fmla="*/ 397 w 576"/>
              <a:gd name="T67" fmla="*/ 364 h 398"/>
              <a:gd name="T68" fmla="*/ 376 w 576"/>
              <a:gd name="T69" fmla="*/ 352 h 398"/>
              <a:gd name="T70" fmla="*/ 355 w 576"/>
              <a:gd name="T71" fmla="*/ 339 h 398"/>
              <a:gd name="T72" fmla="*/ 335 w 576"/>
              <a:gd name="T73" fmla="*/ 327 h 398"/>
              <a:gd name="T74" fmla="*/ 317 w 576"/>
              <a:gd name="T75" fmla="*/ 317 h 398"/>
              <a:gd name="T76" fmla="*/ 301 w 576"/>
              <a:gd name="T77" fmla="*/ 308 h 398"/>
              <a:gd name="T78" fmla="*/ 276 w 576"/>
              <a:gd name="T79" fmla="*/ 295 h 398"/>
              <a:gd name="T80" fmla="*/ 251 w 576"/>
              <a:gd name="T81" fmla="*/ 309 h 398"/>
              <a:gd name="T82" fmla="*/ 227 w 576"/>
              <a:gd name="T83" fmla="*/ 322 h 398"/>
              <a:gd name="T84" fmla="*/ 204 w 576"/>
              <a:gd name="T85" fmla="*/ 334 h 398"/>
              <a:gd name="T86" fmla="*/ 182 w 576"/>
              <a:gd name="T87" fmla="*/ 345 h 398"/>
              <a:gd name="T88" fmla="*/ 164 w 576"/>
              <a:gd name="T89" fmla="*/ 355 h 398"/>
              <a:gd name="T90" fmla="*/ 148 w 576"/>
              <a:gd name="T91" fmla="*/ 364 h 398"/>
              <a:gd name="T92" fmla="*/ 122 w 576"/>
              <a:gd name="T93" fmla="*/ 372 h 398"/>
              <a:gd name="T94" fmla="*/ 107 w 576"/>
              <a:gd name="T95" fmla="*/ 368 h 398"/>
              <a:gd name="T96" fmla="*/ 104 w 576"/>
              <a:gd name="T97" fmla="*/ 348 h 398"/>
              <a:gd name="T98" fmla="*/ 115 w 576"/>
              <a:gd name="T99" fmla="*/ 309 h 398"/>
              <a:gd name="T100" fmla="*/ 127 w 576"/>
              <a:gd name="T101" fmla="*/ 281 h 398"/>
              <a:gd name="T102" fmla="*/ 141 w 576"/>
              <a:gd name="T103" fmla="*/ 247 h 398"/>
              <a:gd name="T104" fmla="*/ 105 w 576"/>
              <a:gd name="T105" fmla="*/ 236 h 398"/>
              <a:gd name="T106" fmla="*/ 46 w 576"/>
              <a:gd name="T107" fmla="*/ 216 h 398"/>
              <a:gd name="T108" fmla="*/ 5 w 576"/>
              <a:gd name="T109" fmla="*/ 192 h 398"/>
              <a:gd name="T110" fmla="*/ 0 w 576"/>
              <a:gd name="T111" fmla="*/ 180 h 398"/>
              <a:gd name="T112" fmla="*/ 15 w 576"/>
              <a:gd name="T113" fmla="*/ 168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6" h="398">
                <a:moveTo>
                  <a:pt x="15" y="168"/>
                </a:moveTo>
                <a:lnTo>
                  <a:pt x="22" y="158"/>
                </a:lnTo>
                <a:lnTo>
                  <a:pt x="38" y="150"/>
                </a:lnTo>
                <a:lnTo>
                  <a:pt x="92" y="137"/>
                </a:lnTo>
                <a:lnTo>
                  <a:pt x="200" y="125"/>
                </a:lnTo>
                <a:lnTo>
                  <a:pt x="214" y="80"/>
                </a:lnTo>
                <a:lnTo>
                  <a:pt x="225" y="41"/>
                </a:lnTo>
                <a:lnTo>
                  <a:pt x="238" y="25"/>
                </a:lnTo>
                <a:lnTo>
                  <a:pt x="250" y="13"/>
                </a:lnTo>
                <a:lnTo>
                  <a:pt x="271" y="0"/>
                </a:lnTo>
                <a:lnTo>
                  <a:pt x="289" y="0"/>
                </a:lnTo>
                <a:lnTo>
                  <a:pt x="306" y="12"/>
                </a:lnTo>
                <a:lnTo>
                  <a:pt x="337" y="56"/>
                </a:lnTo>
                <a:lnTo>
                  <a:pt x="356" y="84"/>
                </a:lnTo>
                <a:lnTo>
                  <a:pt x="378" y="112"/>
                </a:lnTo>
                <a:lnTo>
                  <a:pt x="443" y="103"/>
                </a:lnTo>
                <a:lnTo>
                  <a:pt x="499" y="96"/>
                </a:lnTo>
                <a:lnTo>
                  <a:pt x="568" y="96"/>
                </a:lnTo>
                <a:lnTo>
                  <a:pt x="576" y="105"/>
                </a:lnTo>
                <a:lnTo>
                  <a:pt x="562" y="125"/>
                </a:lnTo>
                <a:lnTo>
                  <a:pt x="543" y="139"/>
                </a:lnTo>
                <a:lnTo>
                  <a:pt x="521" y="157"/>
                </a:lnTo>
                <a:lnTo>
                  <a:pt x="507" y="167"/>
                </a:lnTo>
                <a:lnTo>
                  <a:pt x="491" y="178"/>
                </a:lnTo>
                <a:lnTo>
                  <a:pt x="473" y="189"/>
                </a:lnTo>
                <a:lnTo>
                  <a:pt x="453" y="202"/>
                </a:lnTo>
                <a:lnTo>
                  <a:pt x="478" y="239"/>
                </a:lnTo>
                <a:lnTo>
                  <a:pt x="499" y="278"/>
                </a:lnTo>
                <a:lnTo>
                  <a:pt x="521" y="359"/>
                </a:lnTo>
                <a:lnTo>
                  <a:pt x="514" y="388"/>
                </a:lnTo>
                <a:lnTo>
                  <a:pt x="506" y="395"/>
                </a:lnTo>
                <a:lnTo>
                  <a:pt x="493" y="398"/>
                </a:lnTo>
                <a:lnTo>
                  <a:pt x="419" y="374"/>
                </a:lnTo>
                <a:lnTo>
                  <a:pt x="397" y="364"/>
                </a:lnTo>
                <a:lnTo>
                  <a:pt x="376" y="352"/>
                </a:lnTo>
                <a:lnTo>
                  <a:pt x="355" y="339"/>
                </a:lnTo>
                <a:lnTo>
                  <a:pt x="335" y="327"/>
                </a:lnTo>
                <a:lnTo>
                  <a:pt x="317" y="317"/>
                </a:lnTo>
                <a:lnTo>
                  <a:pt x="301" y="308"/>
                </a:lnTo>
                <a:lnTo>
                  <a:pt x="276" y="295"/>
                </a:lnTo>
                <a:lnTo>
                  <a:pt x="251" y="309"/>
                </a:lnTo>
                <a:lnTo>
                  <a:pt x="227" y="322"/>
                </a:lnTo>
                <a:lnTo>
                  <a:pt x="204" y="334"/>
                </a:lnTo>
                <a:lnTo>
                  <a:pt x="182" y="345"/>
                </a:lnTo>
                <a:lnTo>
                  <a:pt x="164" y="355"/>
                </a:lnTo>
                <a:lnTo>
                  <a:pt x="148" y="364"/>
                </a:lnTo>
                <a:lnTo>
                  <a:pt x="122" y="372"/>
                </a:lnTo>
                <a:lnTo>
                  <a:pt x="107" y="368"/>
                </a:lnTo>
                <a:lnTo>
                  <a:pt x="104" y="348"/>
                </a:lnTo>
                <a:lnTo>
                  <a:pt x="115" y="309"/>
                </a:lnTo>
                <a:lnTo>
                  <a:pt x="127" y="281"/>
                </a:lnTo>
                <a:lnTo>
                  <a:pt x="141" y="247"/>
                </a:lnTo>
                <a:lnTo>
                  <a:pt x="105" y="236"/>
                </a:lnTo>
                <a:lnTo>
                  <a:pt x="46" y="216"/>
                </a:lnTo>
                <a:lnTo>
                  <a:pt x="5" y="192"/>
                </a:lnTo>
                <a:lnTo>
                  <a:pt x="0" y="180"/>
                </a:lnTo>
                <a:lnTo>
                  <a:pt x="15" y="168"/>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13" name="Freeform 113"/>
          <p:cNvSpPr>
            <a:spLocks noChangeArrowheads="1"/>
          </p:cNvSpPr>
          <p:nvPr/>
        </p:nvSpPr>
        <p:spPr bwMode="auto">
          <a:xfrm>
            <a:off x="6523038" y="609600"/>
            <a:ext cx="911225" cy="157163"/>
          </a:xfrm>
          <a:custGeom>
            <a:avLst/>
            <a:gdLst>
              <a:gd name="T0" fmla="*/ 14 w 574"/>
              <a:gd name="T1" fmla="*/ 169 h 398"/>
              <a:gd name="T2" fmla="*/ 19 w 574"/>
              <a:gd name="T3" fmla="*/ 159 h 398"/>
              <a:gd name="T4" fmla="*/ 36 w 574"/>
              <a:gd name="T5" fmla="*/ 151 h 398"/>
              <a:gd name="T6" fmla="*/ 92 w 574"/>
              <a:gd name="T7" fmla="*/ 138 h 398"/>
              <a:gd name="T8" fmla="*/ 198 w 574"/>
              <a:gd name="T9" fmla="*/ 127 h 398"/>
              <a:gd name="T10" fmla="*/ 211 w 574"/>
              <a:gd name="T11" fmla="*/ 81 h 398"/>
              <a:gd name="T12" fmla="*/ 223 w 574"/>
              <a:gd name="T13" fmla="*/ 42 h 398"/>
              <a:gd name="T14" fmla="*/ 236 w 574"/>
              <a:gd name="T15" fmla="*/ 25 h 398"/>
              <a:gd name="T16" fmla="*/ 248 w 574"/>
              <a:gd name="T17" fmla="*/ 13 h 398"/>
              <a:gd name="T18" fmla="*/ 269 w 574"/>
              <a:gd name="T19" fmla="*/ 0 h 398"/>
              <a:gd name="T20" fmla="*/ 287 w 574"/>
              <a:gd name="T21" fmla="*/ 1 h 398"/>
              <a:gd name="T22" fmla="*/ 303 w 574"/>
              <a:gd name="T23" fmla="*/ 12 h 398"/>
              <a:gd name="T24" fmla="*/ 336 w 574"/>
              <a:gd name="T25" fmla="*/ 56 h 398"/>
              <a:gd name="T26" fmla="*/ 354 w 574"/>
              <a:gd name="T27" fmla="*/ 84 h 398"/>
              <a:gd name="T28" fmla="*/ 376 w 574"/>
              <a:gd name="T29" fmla="*/ 114 h 398"/>
              <a:gd name="T30" fmla="*/ 441 w 574"/>
              <a:gd name="T31" fmla="*/ 104 h 398"/>
              <a:gd name="T32" fmla="*/ 497 w 574"/>
              <a:gd name="T33" fmla="*/ 97 h 398"/>
              <a:gd name="T34" fmla="*/ 566 w 574"/>
              <a:gd name="T35" fmla="*/ 96 h 398"/>
              <a:gd name="T36" fmla="*/ 574 w 574"/>
              <a:gd name="T37" fmla="*/ 107 h 398"/>
              <a:gd name="T38" fmla="*/ 559 w 574"/>
              <a:gd name="T39" fmla="*/ 127 h 398"/>
              <a:gd name="T40" fmla="*/ 543 w 574"/>
              <a:gd name="T41" fmla="*/ 141 h 398"/>
              <a:gd name="T42" fmla="*/ 520 w 574"/>
              <a:gd name="T43" fmla="*/ 158 h 398"/>
              <a:gd name="T44" fmla="*/ 505 w 574"/>
              <a:gd name="T45" fmla="*/ 167 h 398"/>
              <a:gd name="T46" fmla="*/ 489 w 574"/>
              <a:gd name="T47" fmla="*/ 178 h 398"/>
              <a:gd name="T48" fmla="*/ 471 w 574"/>
              <a:gd name="T49" fmla="*/ 190 h 398"/>
              <a:gd name="T50" fmla="*/ 451 w 574"/>
              <a:gd name="T51" fmla="*/ 203 h 398"/>
              <a:gd name="T52" fmla="*/ 477 w 574"/>
              <a:gd name="T53" fmla="*/ 240 h 398"/>
              <a:gd name="T54" fmla="*/ 497 w 574"/>
              <a:gd name="T55" fmla="*/ 279 h 398"/>
              <a:gd name="T56" fmla="*/ 518 w 574"/>
              <a:gd name="T57" fmla="*/ 359 h 398"/>
              <a:gd name="T58" fmla="*/ 513 w 574"/>
              <a:gd name="T59" fmla="*/ 388 h 398"/>
              <a:gd name="T60" fmla="*/ 504 w 574"/>
              <a:gd name="T61" fmla="*/ 395 h 398"/>
              <a:gd name="T62" fmla="*/ 490 w 574"/>
              <a:gd name="T63" fmla="*/ 398 h 398"/>
              <a:gd name="T64" fmla="*/ 417 w 574"/>
              <a:gd name="T65" fmla="*/ 374 h 398"/>
              <a:gd name="T66" fmla="*/ 395 w 574"/>
              <a:gd name="T67" fmla="*/ 364 h 398"/>
              <a:gd name="T68" fmla="*/ 374 w 574"/>
              <a:gd name="T69" fmla="*/ 352 h 398"/>
              <a:gd name="T70" fmla="*/ 354 w 574"/>
              <a:gd name="T71" fmla="*/ 341 h 398"/>
              <a:gd name="T72" fmla="*/ 333 w 574"/>
              <a:gd name="T73" fmla="*/ 329 h 398"/>
              <a:gd name="T74" fmla="*/ 315 w 574"/>
              <a:gd name="T75" fmla="*/ 317 h 398"/>
              <a:gd name="T76" fmla="*/ 298 w 574"/>
              <a:gd name="T77" fmla="*/ 308 h 398"/>
              <a:gd name="T78" fmla="*/ 275 w 574"/>
              <a:gd name="T79" fmla="*/ 296 h 398"/>
              <a:gd name="T80" fmla="*/ 249 w 574"/>
              <a:gd name="T81" fmla="*/ 309 h 398"/>
              <a:gd name="T82" fmla="*/ 225 w 574"/>
              <a:gd name="T83" fmla="*/ 322 h 398"/>
              <a:gd name="T84" fmla="*/ 202 w 574"/>
              <a:gd name="T85" fmla="*/ 335 h 398"/>
              <a:gd name="T86" fmla="*/ 182 w 574"/>
              <a:gd name="T87" fmla="*/ 346 h 398"/>
              <a:gd name="T88" fmla="*/ 162 w 574"/>
              <a:gd name="T89" fmla="*/ 356 h 398"/>
              <a:gd name="T90" fmla="*/ 146 w 574"/>
              <a:gd name="T91" fmla="*/ 364 h 398"/>
              <a:gd name="T92" fmla="*/ 120 w 574"/>
              <a:gd name="T93" fmla="*/ 373 h 398"/>
              <a:gd name="T94" fmla="*/ 105 w 574"/>
              <a:gd name="T95" fmla="*/ 369 h 398"/>
              <a:gd name="T96" fmla="*/ 101 w 574"/>
              <a:gd name="T97" fmla="*/ 349 h 398"/>
              <a:gd name="T98" fmla="*/ 113 w 574"/>
              <a:gd name="T99" fmla="*/ 309 h 398"/>
              <a:gd name="T100" fmla="*/ 124 w 574"/>
              <a:gd name="T101" fmla="*/ 282 h 398"/>
              <a:gd name="T102" fmla="*/ 139 w 574"/>
              <a:gd name="T103" fmla="*/ 248 h 398"/>
              <a:gd name="T104" fmla="*/ 103 w 574"/>
              <a:gd name="T105" fmla="*/ 236 h 398"/>
              <a:gd name="T106" fmla="*/ 46 w 574"/>
              <a:gd name="T107" fmla="*/ 217 h 398"/>
              <a:gd name="T108" fmla="*/ 3 w 574"/>
              <a:gd name="T109" fmla="*/ 193 h 398"/>
              <a:gd name="T110" fmla="*/ 0 w 574"/>
              <a:gd name="T111" fmla="*/ 180 h 398"/>
              <a:gd name="T112" fmla="*/ 14 w 574"/>
              <a:gd name="T113" fmla="*/ 16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4" h="398">
                <a:moveTo>
                  <a:pt x="14" y="169"/>
                </a:moveTo>
                <a:lnTo>
                  <a:pt x="19" y="159"/>
                </a:lnTo>
                <a:lnTo>
                  <a:pt x="36" y="151"/>
                </a:lnTo>
                <a:lnTo>
                  <a:pt x="92" y="138"/>
                </a:lnTo>
                <a:lnTo>
                  <a:pt x="198" y="127"/>
                </a:lnTo>
                <a:lnTo>
                  <a:pt x="211" y="81"/>
                </a:lnTo>
                <a:lnTo>
                  <a:pt x="223" y="42"/>
                </a:lnTo>
                <a:lnTo>
                  <a:pt x="236" y="25"/>
                </a:lnTo>
                <a:lnTo>
                  <a:pt x="248" y="13"/>
                </a:lnTo>
                <a:lnTo>
                  <a:pt x="269" y="0"/>
                </a:lnTo>
                <a:lnTo>
                  <a:pt x="287" y="1"/>
                </a:lnTo>
                <a:lnTo>
                  <a:pt x="303" y="12"/>
                </a:lnTo>
                <a:lnTo>
                  <a:pt x="336" y="56"/>
                </a:lnTo>
                <a:lnTo>
                  <a:pt x="354" y="84"/>
                </a:lnTo>
                <a:lnTo>
                  <a:pt x="376" y="114"/>
                </a:lnTo>
                <a:lnTo>
                  <a:pt x="441" y="104"/>
                </a:lnTo>
                <a:lnTo>
                  <a:pt x="497" y="97"/>
                </a:lnTo>
                <a:lnTo>
                  <a:pt x="566" y="96"/>
                </a:lnTo>
                <a:lnTo>
                  <a:pt x="574" y="107"/>
                </a:lnTo>
                <a:lnTo>
                  <a:pt x="559" y="127"/>
                </a:lnTo>
                <a:lnTo>
                  <a:pt x="543" y="141"/>
                </a:lnTo>
                <a:lnTo>
                  <a:pt x="520" y="158"/>
                </a:lnTo>
                <a:lnTo>
                  <a:pt x="505" y="167"/>
                </a:lnTo>
                <a:lnTo>
                  <a:pt x="489" y="178"/>
                </a:lnTo>
                <a:lnTo>
                  <a:pt x="471" y="190"/>
                </a:lnTo>
                <a:lnTo>
                  <a:pt x="451" y="203"/>
                </a:lnTo>
                <a:lnTo>
                  <a:pt x="477" y="240"/>
                </a:lnTo>
                <a:lnTo>
                  <a:pt x="497" y="279"/>
                </a:lnTo>
                <a:lnTo>
                  <a:pt x="518" y="359"/>
                </a:lnTo>
                <a:lnTo>
                  <a:pt x="513" y="388"/>
                </a:lnTo>
                <a:lnTo>
                  <a:pt x="504" y="395"/>
                </a:lnTo>
                <a:lnTo>
                  <a:pt x="490" y="398"/>
                </a:lnTo>
                <a:lnTo>
                  <a:pt x="417" y="374"/>
                </a:lnTo>
                <a:lnTo>
                  <a:pt x="395" y="364"/>
                </a:lnTo>
                <a:lnTo>
                  <a:pt x="374" y="352"/>
                </a:lnTo>
                <a:lnTo>
                  <a:pt x="354" y="341"/>
                </a:lnTo>
                <a:lnTo>
                  <a:pt x="333" y="329"/>
                </a:lnTo>
                <a:lnTo>
                  <a:pt x="315" y="317"/>
                </a:lnTo>
                <a:lnTo>
                  <a:pt x="298" y="308"/>
                </a:lnTo>
                <a:lnTo>
                  <a:pt x="275" y="296"/>
                </a:lnTo>
                <a:lnTo>
                  <a:pt x="249" y="309"/>
                </a:lnTo>
                <a:lnTo>
                  <a:pt x="225" y="322"/>
                </a:lnTo>
                <a:lnTo>
                  <a:pt x="202" y="335"/>
                </a:lnTo>
                <a:lnTo>
                  <a:pt x="182" y="346"/>
                </a:lnTo>
                <a:lnTo>
                  <a:pt x="162" y="356"/>
                </a:lnTo>
                <a:lnTo>
                  <a:pt x="146" y="364"/>
                </a:lnTo>
                <a:lnTo>
                  <a:pt x="120" y="373"/>
                </a:lnTo>
                <a:lnTo>
                  <a:pt x="105" y="369"/>
                </a:lnTo>
                <a:lnTo>
                  <a:pt x="101" y="349"/>
                </a:lnTo>
                <a:lnTo>
                  <a:pt x="113" y="309"/>
                </a:lnTo>
                <a:lnTo>
                  <a:pt x="124" y="282"/>
                </a:lnTo>
                <a:lnTo>
                  <a:pt x="139" y="248"/>
                </a:lnTo>
                <a:lnTo>
                  <a:pt x="103" y="236"/>
                </a:lnTo>
                <a:lnTo>
                  <a:pt x="46" y="217"/>
                </a:lnTo>
                <a:lnTo>
                  <a:pt x="3" y="193"/>
                </a:lnTo>
                <a:lnTo>
                  <a:pt x="0" y="180"/>
                </a:lnTo>
                <a:lnTo>
                  <a:pt x="14" y="16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15" name="Freeform 115"/>
          <p:cNvSpPr>
            <a:spLocks noChangeArrowheads="1"/>
          </p:cNvSpPr>
          <p:nvPr/>
        </p:nvSpPr>
        <p:spPr bwMode="auto">
          <a:xfrm>
            <a:off x="1744663" y="614363"/>
            <a:ext cx="914400" cy="158750"/>
          </a:xfrm>
          <a:custGeom>
            <a:avLst/>
            <a:gdLst>
              <a:gd name="T0" fmla="*/ 15 w 576"/>
              <a:gd name="T1" fmla="*/ 169 h 398"/>
              <a:gd name="T2" fmla="*/ 21 w 576"/>
              <a:gd name="T3" fmla="*/ 158 h 398"/>
              <a:gd name="T4" fmla="*/ 38 w 576"/>
              <a:gd name="T5" fmla="*/ 150 h 398"/>
              <a:gd name="T6" fmla="*/ 92 w 576"/>
              <a:gd name="T7" fmla="*/ 137 h 398"/>
              <a:gd name="T8" fmla="*/ 200 w 576"/>
              <a:gd name="T9" fmla="*/ 126 h 398"/>
              <a:gd name="T10" fmla="*/ 213 w 576"/>
              <a:gd name="T11" fmla="*/ 80 h 398"/>
              <a:gd name="T12" fmla="*/ 225 w 576"/>
              <a:gd name="T13" fmla="*/ 41 h 398"/>
              <a:gd name="T14" fmla="*/ 238 w 576"/>
              <a:gd name="T15" fmla="*/ 25 h 398"/>
              <a:gd name="T16" fmla="*/ 249 w 576"/>
              <a:gd name="T17" fmla="*/ 13 h 398"/>
              <a:gd name="T18" fmla="*/ 271 w 576"/>
              <a:gd name="T19" fmla="*/ 0 h 398"/>
              <a:gd name="T20" fmla="*/ 289 w 576"/>
              <a:gd name="T21" fmla="*/ 0 h 398"/>
              <a:gd name="T22" fmla="*/ 305 w 576"/>
              <a:gd name="T23" fmla="*/ 12 h 398"/>
              <a:gd name="T24" fmla="*/ 336 w 576"/>
              <a:gd name="T25" fmla="*/ 57 h 398"/>
              <a:gd name="T26" fmla="*/ 356 w 576"/>
              <a:gd name="T27" fmla="*/ 85 h 398"/>
              <a:gd name="T28" fmla="*/ 377 w 576"/>
              <a:gd name="T29" fmla="*/ 113 h 398"/>
              <a:gd name="T30" fmla="*/ 443 w 576"/>
              <a:gd name="T31" fmla="*/ 105 h 398"/>
              <a:gd name="T32" fmla="*/ 499 w 576"/>
              <a:gd name="T33" fmla="*/ 96 h 398"/>
              <a:gd name="T34" fmla="*/ 568 w 576"/>
              <a:gd name="T35" fmla="*/ 96 h 398"/>
              <a:gd name="T36" fmla="*/ 576 w 576"/>
              <a:gd name="T37" fmla="*/ 106 h 398"/>
              <a:gd name="T38" fmla="*/ 561 w 576"/>
              <a:gd name="T39" fmla="*/ 126 h 398"/>
              <a:gd name="T40" fmla="*/ 545 w 576"/>
              <a:gd name="T41" fmla="*/ 140 h 398"/>
              <a:gd name="T42" fmla="*/ 520 w 576"/>
              <a:gd name="T43" fmla="*/ 157 h 398"/>
              <a:gd name="T44" fmla="*/ 507 w 576"/>
              <a:gd name="T45" fmla="*/ 168 h 398"/>
              <a:gd name="T46" fmla="*/ 490 w 576"/>
              <a:gd name="T47" fmla="*/ 178 h 398"/>
              <a:gd name="T48" fmla="*/ 472 w 576"/>
              <a:gd name="T49" fmla="*/ 190 h 398"/>
              <a:gd name="T50" fmla="*/ 453 w 576"/>
              <a:gd name="T51" fmla="*/ 202 h 398"/>
              <a:gd name="T52" fmla="*/ 477 w 576"/>
              <a:gd name="T53" fmla="*/ 239 h 398"/>
              <a:gd name="T54" fmla="*/ 499 w 576"/>
              <a:gd name="T55" fmla="*/ 279 h 398"/>
              <a:gd name="T56" fmla="*/ 520 w 576"/>
              <a:gd name="T57" fmla="*/ 359 h 398"/>
              <a:gd name="T58" fmla="*/ 513 w 576"/>
              <a:gd name="T59" fmla="*/ 389 h 398"/>
              <a:gd name="T60" fmla="*/ 505 w 576"/>
              <a:gd name="T61" fmla="*/ 396 h 398"/>
              <a:gd name="T62" fmla="*/ 492 w 576"/>
              <a:gd name="T63" fmla="*/ 398 h 398"/>
              <a:gd name="T64" fmla="*/ 418 w 576"/>
              <a:gd name="T65" fmla="*/ 375 h 398"/>
              <a:gd name="T66" fmla="*/ 397 w 576"/>
              <a:gd name="T67" fmla="*/ 364 h 398"/>
              <a:gd name="T68" fmla="*/ 376 w 576"/>
              <a:gd name="T69" fmla="*/ 352 h 398"/>
              <a:gd name="T70" fmla="*/ 354 w 576"/>
              <a:gd name="T71" fmla="*/ 340 h 398"/>
              <a:gd name="T72" fmla="*/ 335 w 576"/>
              <a:gd name="T73" fmla="*/ 328 h 398"/>
              <a:gd name="T74" fmla="*/ 317 w 576"/>
              <a:gd name="T75" fmla="*/ 317 h 398"/>
              <a:gd name="T76" fmla="*/ 300 w 576"/>
              <a:gd name="T77" fmla="*/ 308 h 398"/>
              <a:gd name="T78" fmla="*/ 275 w 576"/>
              <a:gd name="T79" fmla="*/ 295 h 398"/>
              <a:gd name="T80" fmla="*/ 251 w 576"/>
              <a:gd name="T81" fmla="*/ 309 h 398"/>
              <a:gd name="T82" fmla="*/ 226 w 576"/>
              <a:gd name="T83" fmla="*/ 322 h 398"/>
              <a:gd name="T84" fmla="*/ 203 w 576"/>
              <a:gd name="T85" fmla="*/ 335 h 398"/>
              <a:gd name="T86" fmla="*/ 182 w 576"/>
              <a:gd name="T87" fmla="*/ 347 h 398"/>
              <a:gd name="T88" fmla="*/ 164 w 576"/>
              <a:gd name="T89" fmla="*/ 356 h 398"/>
              <a:gd name="T90" fmla="*/ 147 w 576"/>
              <a:gd name="T91" fmla="*/ 364 h 398"/>
              <a:gd name="T92" fmla="*/ 121 w 576"/>
              <a:gd name="T93" fmla="*/ 372 h 398"/>
              <a:gd name="T94" fmla="*/ 106 w 576"/>
              <a:gd name="T95" fmla="*/ 369 h 398"/>
              <a:gd name="T96" fmla="*/ 103 w 576"/>
              <a:gd name="T97" fmla="*/ 349 h 398"/>
              <a:gd name="T98" fmla="*/ 115 w 576"/>
              <a:gd name="T99" fmla="*/ 309 h 398"/>
              <a:gd name="T100" fmla="*/ 126 w 576"/>
              <a:gd name="T101" fmla="*/ 281 h 398"/>
              <a:gd name="T102" fmla="*/ 141 w 576"/>
              <a:gd name="T103" fmla="*/ 247 h 398"/>
              <a:gd name="T104" fmla="*/ 105 w 576"/>
              <a:gd name="T105" fmla="*/ 237 h 398"/>
              <a:gd name="T106" fmla="*/ 46 w 576"/>
              <a:gd name="T107" fmla="*/ 217 h 398"/>
              <a:gd name="T108" fmla="*/ 5 w 576"/>
              <a:gd name="T109" fmla="*/ 192 h 398"/>
              <a:gd name="T110" fmla="*/ 0 w 576"/>
              <a:gd name="T111" fmla="*/ 181 h 398"/>
              <a:gd name="T112" fmla="*/ 15 w 576"/>
              <a:gd name="T113" fmla="*/ 16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6" h="398">
                <a:moveTo>
                  <a:pt x="15" y="169"/>
                </a:moveTo>
                <a:lnTo>
                  <a:pt x="21" y="158"/>
                </a:lnTo>
                <a:lnTo>
                  <a:pt x="38" y="150"/>
                </a:lnTo>
                <a:lnTo>
                  <a:pt x="92" y="137"/>
                </a:lnTo>
                <a:lnTo>
                  <a:pt x="200" y="126"/>
                </a:lnTo>
                <a:lnTo>
                  <a:pt x="213" y="80"/>
                </a:lnTo>
                <a:lnTo>
                  <a:pt x="225" y="41"/>
                </a:lnTo>
                <a:lnTo>
                  <a:pt x="238" y="25"/>
                </a:lnTo>
                <a:lnTo>
                  <a:pt x="249" y="13"/>
                </a:lnTo>
                <a:lnTo>
                  <a:pt x="271" y="0"/>
                </a:lnTo>
                <a:lnTo>
                  <a:pt x="289" y="0"/>
                </a:lnTo>
                <a:lnTo>
                  <a:pt x="305" y="12"/>
                </a:lnTo>
                <a:lnTo>
                  <a:pt x="336" y="57"/>
                </a:lnTo>
                <a:lnTo>
                  <a:pt x="356" y="85"/>
                </a:lnTo>
                <a:lnTo>
                  <a:pt x="377" y="113"/>
                </a:lnTo>
                <a:lnTo>
                  <a:pt x="443" y="105"/>
                </a:lnTo>
                <a:lnTo>
                  <a:pt x="499" y="96"/>
                </a:lnTo>
                <a:lnTo>
                  <a:pt x="568" y="96"/>
                </a:lnTo>
                <a:lnTo>
                  <a:pt x="576" y="106"/>
                </a:lnTo>
                <a:lnTo>
                  <a:pt x="561" y="126"/>
                </a:lnTo>
                <a:lnTo>
                  <a:pt x="545" y="140"/>
                </a:lnTo>
                <a:lnTo>
                  <a:pt x="520" y="157"/>
                </a:lnTo>
                <a:lnTo>
                  <a:pt x="507" y="168"/>
                </a:lnTo>
                <a:lnTo>
                  <a:pt x="490" y="178"/>
                </a:lnTo>
                <a:lnTo>
                  <a:pt x="472" y="190"/>
                </a:lnTo>
                <a:lnTo>
                  <a:pt x="453" y="202"/>
                </a:lnTo>
                <a:lnTo>
                  <a:pt x="477" y="239"/>
                </a:lnTo>
                <a:lnTo>
                  <a:pt x="499" y="279"/>
                </a:lnTo>
                <a:lnTo>
                  <a:pt x="520" y="359"/>
                </a:lnTo>
                <a:lnTo>
                  <a:pt x="513" y="389"/>
                </a:lnTo>
                <a:lnTo>
                  <a:pt x="505" y="396"/>
                </a:lnTo>
                <a:lnTo>
                  <a:pt x="492" y="398"/>
                </a:lnTo>
                <a:lnTo>
                  <a:pt x="418" y="375"/>
                </a:lnTo>
                <a:lnTo>
                  <a:pt x="397" y="364"/>
                </a:lnTo>
                <a:lnTo>
                  <a:pt x="376" y="352"/>
                </a:lnTo>
                <a:lnTo>
                  <a:pt x="354" y="340"/>
                </a:lnTo>
                <a:lnTo>
                  <a:pt x="335" y="328"/>
                </a:lnTo>
                <a:lnTo>
                  <a:pt x="317" y="317"/>
                </a:lnTo>
                <a:lnTo>
                  <a:pt x="300" y="308"/>
                </a:lnTo>
                <a:lnTo>
                  <a:pt x="275" y="295"/>
                </a:lnTo>
                <a:lnTo>
                  <a:pt x="251" y="309"/>
                </a:lnTo>
                <a:lnTo>
                  <a:pt x="226" y="322"/>
                </a:lnTo>
                <a:lnTo>
                  <a:pt x="203" y="335"/>
                </a:lnTo>
                <a:lnTo>
                  <a:pt x="182" y="347"/>
                </a:lnTo>
                <a:lnTo>
                  <a:pt x="164" y="356"/>
                </a:lnTo>
                <a:lnTo>
                  <a:pt x="147" y="364"/>
                </a:lnTo>
                <a:lnTo>
                  <a:pt x="121" y="372"/>
                </a:lnTo>
                <a:lnTo>
                  <a:pt x="106" y="369"/>
                </a:lnTo>
                <a:lnTo>
                  <a:pt x="103" y="349"/>
                </a:lnTo>
                <a:lnTo>
                  <a:pt x="115" y="309"/>
                </a:lnTo>
                <a:lnTo>
                  <a:pt x="126" y="281"/>
                </a:lnTo>
                <a:lnTo>
                  <a:pt x="141" y="247"/>
                </a:lnTo>
                <a:lnTo>
                  <a:pt x="105" y="237"/>
                </a:lnTo>
                <a:lnTo>
                  <a:pt x="46" y="217"/>
                </a:lnTo>
                <a:lnTo>
                  <a:pt x="5" y="192"/>
                </a:lnTo>
                <a:lnTo>
                  <a:pt x="0" y="181"/>
                </a:lnTo>
                <a:lnTo>
                  <a:pt x="15" y="16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17" name="Freeform 117"/>
          <p:cNvSpPr>
            <a:spLocks noChangeArrowheads="1"/>
          </p:cNvSpPr>
          <p:nvPr/>
        </p:nvSpPr>
        <p:spPr bwMode="auto">
          <a:xfrm>
            <a:off x="1846263" y="1031875"/>
            <a:ext cx="265112" cy="133350"/>
          </a:xfrm>
          <a:custGeom>
            <a:avLst/>
            <a:gdLst>
              <a:gd name="T0" fmla="*/ 128 w 167"/>
              <a:gd name="T1" fmla="*/ 39 h 337"/>
              <a:gd name="T2" fmla="*/ 167 w 167"/>
              <a:gd name="T3" fmla="*/ 297 h 337"/>
              <a:gd name="T4" fmla="*/ 154 w 167"/>
              <a:gd name="T5" fmla="*/ 318 h 337"/>
              <a:gd name="T6" fmla="*/ 144 w 167"/>
              <a:gd name="T7" fmla="*/ 326 h 337"/>
              <a:gd name="T8" fmla="*/ 133 w 167"/>
              <a:gd name="T9" fmla="*/ 332 h 337"/>
              <a:gd name="T10" fmla="*/ 80 w 167"/>
              <a:gd name="T11" fmla="*/ 337 h 337"/>
              <a:gd name="T12" fmla="*/ 34 w 167"/>
              <a:gd name="T13" fmla="*/ 317 h 337"/>
              <a:gd name="T14" fmla="*/ 23 w 167"/>
              <a:gd name="T15" fmla="*/ 298 h 337"/>
              <a:gd name="T16" fmla="*/ 24 w 167"/>
              <a:gd name="T17" fmla="*/ 275 h 337"/>
              <a:gd name="T18" fmla="*/ 34 w 167"/>
              <a:gd name="T19" fmla="*/ 217 h 337"/>
              <a:gd name="T20" fmla="*/ 29 w 167"/>
              <a:gd name="T21" fmla="*/ 164 h 337"/>
              <a:gd name="T22" fmla="*/ 15 w 167"/>
              <a:gd name="T23" fmla="*/ 112 h 337"/>
              <a:gd name="T24" fmla="*/ 0 w 167"/>
              <a:gd name="T25" fmla="*/ 53 h 337"/>
              <a:gd name="T26" fmla="*/ 0 w 167"/>
              <a:gd name="T27" fmla="*/ 33 h 337"/>
              <a:gd name="T28" fmla="*/ 11 w 167"/>
              <a:gd name="T29" fmla="*/ 17 h 337"/>
              <a:gd name="T30" fmla="*/ 31 w 167"/>
              <a:gd name="T31" fmla="*/ 6 h 337"/>
              <a:gd name="T32" fmla="*/ 54 w 167"/>
              <a:gd name="T33" fmla="*/ 0 h 337"/>
              <a:gd name="T34" fmla="*/ 100 w 167"/>
              <a:gd name="T35" fmla="*/ 6 h 337"/>
              <a:gd name="T36" fmla="*/ 128 w 167"/>
              <a:gd name="T37" fmla="*/ 39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7" h="337">
                <a:moveTo>
                  <a:pt x="128" y="39"/>
                </a:moveTo>
                <a:lnTo>
                  <a:pt x="167" y="297"/>
                </a:lnTo>
                <a:lnTo>
                  <a:pt x="154" y="318"/>
                </a:lnTo>
                <a:lnTo>
                  <a:pt x="144" y="326"/>
                </a:lnTo>
                <a:lnTo>
                  <a:pt x="133" y="332"/>
                </a:lnTo>
                <a:lnTo>
                  <a:pt x="80" y="337"/>
                </a:lnTo>
                <a:lnTo>
                  <a:pt x="34" y="317"/>
                </a:lnTo>
                <a:lnTo>
                  <a:pt x="23" y="298"/>
                </a:lnTo>
                <a:lnTo>
                  <a:pt x="24" y="275"/>
                </a:lnTo>
                <a:lnTo>
                  <a:pt x="34" y="217"/>
                </a:lnTo>
                <a:lnTo>
                  <a:pt x="29" y="164"/>
                </a:lnTo>
                <a:lnTo>
                  <a:pt x="15" y="112"/>
                </a:lnTo>
                <a:lnTo>
                  <a:pt x="0" y="53"/>
                </a:lnTo>
                <a:lnTo>
                  <a:pt x="0" y="33"/>
                </a:lnTo>
                <a:lnTo>
                  <a:pt x="11" y="17"/>
                </a:lnTo>
                <a:lnTo>
                  <a:pt x="31" y="6"/>
                </a:lnTo>
                <a:lnTo>
                  <a:pt x="54" y="0"/>
                </a:lnTo>
                <a:lnTo>
                  <a:pt x="100" y="6"/>
                </a:lnTo>
                <a:lnTo>
                  <a:pt x="128" y="39"/>
                </a:lnTo>
              </a:path>
            </a:pathLst>
          </a:custGeom>
          <a:gradFill rotWithShape="0">
            <a:gsLst>
              <a:gs pos="0">
                <a:srgbClr val="006600"/>
              </a:gs>
              <a:gs pos="100000">
                <a:srgbClr val="005A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49685"/>
                                        </p:tgtEl>
                                        <p:attrNameLst>
                                          <p:attrName>style.visibility</p:attrName>
                                        </p:attrNameLst>
                                      </p:cBhvr>
                                      <p:to>
                                        <p:strVal val="visible"/>
                                      </p:to>
                                    </p:set>
                                    <p:anim calcmode="lin" valueType="num">
                                      <p:cBhvr>
                                        <p:cTn id="7" dur="1000" fill="hold"/>
                                        <p:tgtEl>
                                          <p:spTgt spid="1049685"/>
                                        </p:tgtEl>
                                        <p:attrNameLst>
                                          <p:attrName>ppt_w</p:attrName>
                                        </p:attrNameLst>
                                      </p:cBhvr>
                                      <p:tavLst>
                                        <p:tav tm="100000">
                                          <p:val>
                                            <p:fltVal val="0"/>
                                          </p:val>
                                        </p:tav>
                                        <p:tav>
                                          <p:val>
                                            <p:strVal val="#ppt_w"/>
                                          </p:val>
                                        </p:tav>
                                      </p:tavLst>
                                    </p:anim>
                                    <p:anim calcmode="lin" valueType="num">
                                      <p:cBhvr>
                                        <p:cTn id="8" dur="1000" fill="hold"/>
                                        <p:tgtEl>
                                          <p:spTgt spid="1049685"/>
                                        </p:tgtEl>
                                        <p:attrNameLst>
                                          <p:attrName>ppt_h</p:attrName>
                                        </p:attrNameLst>
                                      </p:cBhvr>
                                      <p:tavLst>
                                        <p:tav tm="100000">
                                          <p:val>
                                            <p:fltVal val="0"/>
                                          </p:val>
                                        </p:tav>
                                        <p:tav>
                                          <p:val>
                                            <p:strVal val="#ppt_h"/>
                                          </p:val>
                                        </p:tav>
                                      </p:tavLst>
                                    </p:anim>
                                    <p:anim calcmode="lin" valueType="num">
                                      <p:cBhvr>
                                        <p:cTn id="9" dur="1000" fill="hold"/>
                                        <p:tgtEl>
                                          <p:spTgt spid="104968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9685"/>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1" presetClass="entr" presetSubtype="0" fill="hold" nodeType="afterEffect">
                                  <p:stCondLst>
                                    <p:cond delay="0"/>
                                  </p:stCondLst>
                                  <p:childTnLst>
                                    <p:set>
                                      <p:cBhvr>
                                        <p:cTn id="13" dur="1" fill="hold">
                                          <p:stCondLst>
                                            <p:cond delay="499"/>
                                          </p:stCondLst>
                                        </p:cTn>
                                        <p:tgtEl>
                                          <p:spTgt spid="10496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0" scaled="1"/>
        </a:gradFill>
        <a:effectLst/>
      </p:bgPr>
    </p:bg>
    <p:spTree>
      <p:nvGrpSpPr>
        <p:cNvPr id="1" name=""/>
        <p:cNvGrpSpPr/>
        <p:nvPr/>
      </p:nvGrpSpPr>
      <p:grpSpPr>
        <a:xfrm>
          <a:off x="0" y="0"/>
          <a:ext cx="0" cy="0"/>
          <a:chOff x="0" y="0"/>
          <a:chExt cx="0" cy="0"/>
        </a:xfrm>
      </p:grpSpPr>
      <p:sp>
        <p:nvSpPr>
          <p:cNvPr id="1049719" name="Rectangle 11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91DA9492-A8C2-4B59-B5A2-CFBC407E89F9}" type="slidenum">
              <a:rPr lang="en-US" altLang="en-US" sz="1400"/>
              <a:pPr algn="r" eaLnBrk="1" hangingPunct="1"/>
              <a:t>15</a:t>
            </a:fld>
            <a:r>
              <a:rPr lang="en-US" altLang="en-US" sz="1400"/>
              <a:t>/56</a:t>
            </a:r>
            <a:endParaRPr lang="en-US" altLang="en-US"/>
          </a:p>
        </p:txBody>
      </p:sp>
      <p:sp>
        <p:nvSpPr>
          <p:cNvPr id="1049721" name="Rectangle 121"/>
          <p:cNvSpPr>
            <a:spLocks noChangeArrowheads="1"/>
          </p:cNvSpPr>
          <p:nvPr/>
        </p:nvSpPr>
        <p:spPr bwMode="auto">
          <a:xfrm>
            <a:off x="762000" y="1981200"/>
            <a:ext cx="7772400"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 فعاليتهاي عملياتي عبارت از </a:t>
            </a:r>
            <a:r>
              <a:rPr lang="en-US" altLang="en-US" sz="2800" b="1" u="sng">
                <a:cs typeface="B Zar" panose="00000400000000000000" pitchFamily="2" charset="-78"/>
              </a:rPr>
              <a:t>فعاليتهاي اصلي و مستمر مولد درآمد عملياتي</a:t>
            </a:r>
            <a:r>
              <a:rPr lang="en-US" altLang="en-US" sz="2800" b="1">
                <a:cs typeface="B Zar" panose="00000400000000000000" pitchFamily="2" charset="-78"/>
              </a:rPr>
              <a:t> واحد تجاري است. فعاليتهاي مزبور متضمن توليد و فروش کالا و خدمات است و هزينه ها و درآمدهاي مرتبط با آن در تعيين سود يا زيان عملياتي در صورت سود و زيان منظور مي شود.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 جريانهاي نقدي ناشي از فعاليتهاي عملياتي اساسا” دربرگيرنده جريانهاي ورودي و خروجي نقدي مرتبط با فعاليتهاي مزبور است.</a:t>
            </a:r>
            <a:endParaRPr lang="en-US" altLang="en-US"/>
          </a:p>
        </p:txBody>
      </p:sp>
      <p:sp>
        <p:nvSpPr>
          <p:cNvPr id="1049723" name="AutoShape 123"/>
          <p:cNvSpPr>
            <a:spLocks noChangeArrowheads="1"/>
          </p:cNvSpPr>
          <p:nvPr/>
        </p:nvSpPr>
        <p:spPr bwMode="auto">
          <a:xfrm>
            <a:off x="685800" y="457200"/>
            <a:ext cx="7620000" cy="1524000"/>
          </a:xfrm>
          <a:prstGeom prst="horizontalScroll">
            <a:avLst>
              <a:gd name="adj" fmla="val 21667"/>
            </a:avLst>
          </a:prstGeom>
          <a:gradFill rotWithShape="0">
            <a:gsLst>
              <a:gs pos="0">
                <a:srgbClr val="006600"/>
              </a:gs>
              <a:gs pos="50000">
                <a:srgbClr val="FFFFCC"/>
              </a:gs>
              <a:gs pos="100000">
                <a:srgbClr val="0066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25" name="Rectangle 125"/>
          <p:cNvSpPr>
            <a:spLocks noChangeArrowheads="1"/>
          </p:cNvSpPr>
          <p:nvPr/>
        </p:nvSpPr>
        <p:spPr bwMode="auto">
          <a:xfrm>
            <a:off x="1130300" y="882650"/>
            <a:ext cx="68834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جريانهاي نقدي ناشي از فعاليتهاي عملياتي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nodeType="clickEffect">
                                  <p:stCondLst>
                                    <p:cond delay="0"/>
                                  </p:stCondLst>
                                  <p:childTnLst>
                                    <p:set>
                                      <p:cBhvr>
                                        <p:cTn id="6" dur="1" fill="hold">
                                          <p:stCondLst>
                                            <p:cond delay="0"/>
                                          </p:stCondLst>
                                        </p:cTn>
                                        <p:tgtEl>
                                          <p:spTgt spid="1049723"/>
                                        </p:tgtEl>
                                        <p:attrNameLst>
                                          <p:attrName>style.visibility</p:attrName>
                                        </p:attrNameLst>
                                      </p:cBhvr>
                                      <p:to>
                                        <p:strVal val="visible"/>
                                      </p:to>
                                    </p:set>
                                    <p:animEffect transition="in" filter="checkerboard(down)">
                                      <p:cBhvr>
                                        <p:cTn id="7" dur="500"/>
                                        <p:tgtEl>
                                          <p:spTgt spid="1049723"/>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1049725"/>
                                        </p:tgtEl>
                                        <p:attrNameLst>
                                          <p:attrName>style.visibility</p:attrName>
                                        </p:attrNameLst>
                                      </p:cBhvr>
                                      <p:to>
                                        <p:strVal val="visible"/>
                                      </p:to>
                                    </p:set>
                                    <p:anim calcmode="lin" valueType="num">
                                      <p:cBhvr additive="base">
                                        <p:cTn id="11" dur="500" fill="hold"/>
                                        <p:tgtEl>
                                          <p:spTgt spid="1049725"/>
                                        </p:tgtEl>
                                        <p:attrNameLst>
                                          <p:attrName>ppt_x</p:attrName>
                                        </p:attrNameLst>
                                      </p:cBhvr>
                                      <p:tavLst>
                                        <p:tav tm="100000">
                                          <p:val>
                                            <p:strVal val="0-#ppt_w/2"/>
                                          </p:val>
                                        </p:tav>
                                        <p:tav>
                                          <p:val>
                                            <p:strVal val="#ppt_x"/>
                                          </p:val>
                                        </p:tav>
                                      </p:tavLst>
                                    </p:anim>
                                    <p:anim calcmode="lin" valueType="num">
                                      <p:cBhvr additive="base">
                                        <p:cTn id="12" dur="500" fill="hold"/>
                                        <p:tgtEl>
                                          <p:spTgt spid="1049725"/>
                                        </p:tgtEl>
                                        <p:attrNameLst>
                                          <p:attrName>ppt_y</p:attrName>
                                        </p:attrNameLst>
                                      </p:cBhvr>
                                      <p:tavLst>
                                        <p:tav tm="100000">
                                          <p:val>
                                            <p:strVal val="#ppt_y"/>
                                          </p:val>
                                        </p:tav>
                                        <p:tav>
                                          <p:val>
                                            <p:strVal val="#ppt_y"/>
                                          </p:val>
                                        </p:tav>
                                      </p:tavLst>
                                    </p:anim>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1049721"/>
                                        </p:tgtEl>
                                        <p:attrNameLst>
                                          <p:attrName>style.visibility</p:attrName>
                                        </p:attrNameLst>
                                      </p:cBhvr>
                                      <p:to>
                                        <p:strVal val="visible"/>
                                      </p:to>
                                    </p:set>
                                    <p:animEffect transition="in" filter="blinds(horizontal)">
                                      <p:cBhvr>
                                        <p:cTn id="16" dur="500"/>
                                        <p:tgtEl>
                                          <p:spTgt spid="1049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0" scaled="1"/>
        </a:gradFill>
        <a:effectLst/>
      </p:bgPr>
    </p:bg>
    <p:spTree>
      <p:nvGrpSpPr>
        <p:cNvPr id="1" name=""/>
        <p:cNvGrpSpPr/>
        <p:nvPr/>
      </p:nvGrpSpPr>
      <p:grpSpPr>
        <a:xfrm>
          <a:off x="0" y="0"/>
          <a:ext cx="0" cy="0"/>
          <a:chOff x="0" y="0"/>
          <a:chExt cx="0" cy="0"/>
        </a:xfrm>
      </p:grpSpPr>
      <p:sp>
        <p:nvSpPr>
          <p:cNvPr id="1049727" name="Rectangle 12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23A593DC-8795-4D3B-A6AD-D88BBB057954}" type="slidenum">
              <a:rPr lang="en-US" altLang="en-US" sz="1400"/>
              <a:pPr algn="r" eaLnBrk="1" hangingPunct="1"/>
              <a:t>16</a:t>
            </a:fld>
            <a:r>
              <a:rPr lang="en-US" altLang="en-US" sz="1400"/>
              <a:t>/56</a:t>
            </a:r>
            <a:endParaRPr lang="en-US" altLang="en-US"/>
          </a:p>
        </p:txBody>
      </p:sp>
      <p:sp>
        <p:nvSpPr>
          <p:cNvPr id="1049729" name="Rectangle 129"/>
          <p:cNvSpPr>
            <a:spLocks noChangeArrowheads="1"/>
          </p:cNvSpPr>
          <p:nvPr/>
        </p:nvSpPr>
        <p:spPr bwMode="auto">
          <a:xfrm>
            <a:off x="914400" y="2133600"/>
            <a:ext cx="723900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 از آنجا که طبقه بندي جريانهاي نقدي در صورت جريان وجوه نقد به سرفصلهاي مشخصي محدود شده است، همواره اين احتمال وجود دارد که برخي جريانهاي نقدي ماهيتا” به طورمستقيم با هيچ يک از سرفصلهاي اصلي قابل ارتباط نباشد. به اين لحاظ، به موجب اين استاندارد، در صورت وجود چنين اقلامي، جريانهاي نقدي مربوط به عنوان جريانهاي نقدي ناشي از فعاليتهاي عملياتي طبقه بندي مي شود.</a:t>
            </a:r>
            <a:endParaRPr lang="en-US" altLang="en-US"/>
          </a:p>
          <a:p>
            <a:pPr algn="l" eaLnBrk="1" hangingPunct="1">
              <a:spcBef>
                <a:spcPct val="50000"/>
              </a:spcBef>
            </a:pPr>
            <a:endParaRPr lang="en-US" altLang="en-US" sz="2800"/>
          </a:p>
        </p:txBody>
      </p:sp>
      <p:sp>
        <p:nvSpPr>
          <p:cNvPr id="1049731" name="AutoShape 131"/>
          <p:cNvSpPr>
            <a:spLocks noChangeArrowheads="1"/>
          </p:cNvSpPr>
          <p:nvPr/>
        </p:nvSpPr>
        <p:spPr bwMode="auto">
          <a:xfrm>
            <a:off x="990600" y="457200"/>
            <a:ext cx="7162800" cy="1524000"/>
          </a:xfrm>
          <a:prstGeom prst="horizontalScroll">
            <a:avLst>
              <a:gd name="adj" fmla="val 12917"/>
            </a:avLst>
          </a:prstGeom>
          <a:gradFill rotWithShape="0">
            <a:gsLst>
              <a:gs pos="0">
                <a:srgbClr val="006600"/>
              </a:gs>
              <a:gs pos="50000">
                <a:srgbClr val="FFFFCC"/>
              </a:gs>
              <a:gs pos="100000">
                <a:srgbClr val="0066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جريانهاي نقدي ناشي از فعاليتهاي عملياتي</a:t>
            </a:r>
            <a:endParaRPr lang="en-US" altLang="en-US"/>
          </a:p>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049731"/>
                                        </p:tgtEl>
                                        <p:attrNameLst>
                                          <p:attrName>style.visibility</p:attrName>
                                        </p:attrNameLst>
                                      </p:cBhvr>
                                      <p:to>
                                        <p:strVal val="visible"/>
                                      </p:to>
                                    </p:set>
                                    <p:anim calcmode="lin" valueType="num">
                                      <p:cBhvr>
                                        <p:cTn id="7" dur="500" fill="hold"/>
                                        <p:tgtEl>
                                          <p:spTgt spid="1049731"/>
                                        </p:tgtEl>
                                        <p:attrNameLst>
                                          <p:attrName>ppt_w</p:attrName>
                                        </p:attrNameLst>
                                      </p:cBhvr>
                                      <p:tavLst>
                                        <p:tav tm="100000">
                                          <p:val>
                                            <p:fltVal val="0"/>
                                          </p:val>
                                        </p:tav>
                                        <p:tav>
                                          <p:val>
                                            <p:strVal val="#ppt_w"/>
                                          </p:val>
                                        </p:tav>
                                      </p:tavLst>
                                    </p:anim>
                                    <p:anim calcmode="lin" valueType="num">
                                      <p:cBhvr>
                                        <p:cTn id="8" dur="500" fill="hold"/>
                                        <p:tgtEl>
                                          <p:spTgt spid="1049731"/>
                                        </p:tgtEl>
                                        <p:attrNameLst>
                                          <p:attrName>ppt_h</p:attrName>
                                        </p:attrNameLst>
                                      </p:cBhvr>
                                      <p:tavLst>
                                        <p:tav tm="100000">
                                          <p:val>
                                            <p:strVal val="#ppt_h"/>
                                          </p:val>
                                        </p:tav>
                                        <p:tav>
                                          <p:val>
                                            <p:strVal val="#ppt_h"/>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1049729"/>
                                        </p:tgtEl>
                                        <p:attrNameLst>
                                          <p:attrName>style.visibility</p:attrName>
                                        </p:attrNameLst>
                                      </p:cBhvr>
                                      <p:to>
                                        <p:strVal val="visible"/>
                                      </p:to>
                                    </p:set>
                                    <p:animEffect transition="in" filter="box(out)">
                                      <p:cBhvr>
                                        <p:cTn id="12" dur="500"/>
                                        <p:tgtEl>
                                          <p:spTgt spid="1049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006600"/>
            </a:gs>
            <a:gs pos="100000">
              <a:srgbClr val="FFFFCC"/>
            </a:gs>
          </a:gsLst>
          <a:path path="shape">
            <a:fillToRect l="50000" t="50000" r="50000" b="50000"/>
          </a:path>
        </a:gradFill>
        <a:effectLst/>
      </p:bgPr>
    </p:bg>
    <p:spTree>
      <p:nvGrpSpPr>
        <p:cNvPr id="1" name=""/>
        <p:cNvGrpSpPr/>
        <p:nvPr/>
      </p:nvGrpSpPr>
      <p:grpSpPr>
        <a:xfrm>
          <a:off x="0" y="0"/>
          <a:ext cx="0" cy="0"/>
          <a:chOff x="0" y="0"/>
          <a:chExt cx="0" cy="0"/>
        </a:xfrm>
      </p:grpSpPr>
      <p:sp>
        <p:nvSpPr>
          <p:cNvPr id="1049733" name="Rectangle 13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517DD9CA-2E4D-442E-82A3-B9F874899EEB}" type="slidenum">
              <a:rPr lang="en-US" altLang="en-US" sz="1400"/>
              <a:pPr algn="r" eaLnBrk="1" hangingPunct="1"/>
              <a:t>17</a:t>
            </a:fld>
            <a:r>
              <a:rPr lang="en-US" altLang="en-US" sz="1400"/>
              <a:t>/56</a:t>
            </a:r>
            <a:endParaRPr lang="en-US" altLang="en-US"/>
          </a:p>
        </p:txBody>
      </p:sp>
      <p:sp>
        <p:nvSpPr>
          <p:cNvPr id="1049735" name="Rectangle 135"/>
          <p:cNvSpPr>
            <a:spLocks noGrp="1" noChangeArrowheads="1"/>
          </p:cNvSpPr>
          <p:nvPr>
            <p:ph type="title"/>
          </p:nvPr>
        </p:nvSpPr>
        <p:spPr>
          <a:xfrm>
            <a:off x="609600" y="762000"/>
            <a:ext cx="8001000" cy="990600"/>
          </a:xfrm>
          <a:gradFill rotWithShape="0">
            <a:gsLst>
              <a:gs pos="0">
                <a:srgbClr val="006600"/>
              </a:gs>
              <a:gs pos="50000">
                <a:srgbClr val="FFFFCC"/>
              </a:gs>
              <a:gs pos="100000">
                <a:srgbClr val="006600"/>
              </a:gs>
            </a:gsLst>
            <a:lin ang="18900000" scaled="1"/>
          </a:gra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روشهاي گزارشگري جريانهاي نقدي ناشي از فعاليتهاي عملياتي</a:t>
            </a:r>
            <a:endParaRPr lang="en-US" altLang="en-US"/>
          </a:p>
        </p:txBody>
      </p:sp>
      <p:sp>
        <p:nvSpPr>
          <p:cNvPr id="1049737" name="Rectangle 137"/>
          <p:cNvSpPr>
            <a:spLocks noChangeArrowheads="1"/>
          </p:cNvSpPr>
          <p:nvPr/>
        </p:nvSpPr>
        <p:spPr bwMode="auto">
          <a:xfrm>
            <a:off x="1752600" y="2697163"/>
            <a:ext cx="556260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600" b="1">
                <a:cs typeface="B Titr" panose="00000700000000000000" pitchFamily="2" charset="-78"/>
              </a:rPr>
              <a:t>روش مستقيم</a:t>
            </a:r>
            <a:endParaRPr lang="en-US" altLang="en-US"/>
          </a:p>
          <a:p>
            <a:pPr algn="just" rtl="1" eaLnBrk="1" hangingPunct="1">
              <a:spcBef>
                <a:spcPct val="50000"/>
              </a:spcBef>
              <a:buFont typeface="Wingdings" panose="05000000000000000000" pitchFamily="2" charset="2"/>
              <a:buChar char="ü"/>
            </a:pPr>
            <a:r>
              <a:rPr lang="en-US" altLang="en-US" sz="3600" b="1">
                <a:cs typeface="B Titr" panose="00000700000000000000" pitchFamily="2" charset="-78"/>
              </a:rPr>
              <a:t>روش غير مستقيم</a:t>
            </a:r>
            <a:endParaRPr lang="en-US" altLang="en-US"/>
          </a:p>
          <a:p>
            <a:pPr algn="just" rtl="1" eaLnBrk="1" hangingPunct="1">
              <a:spcBef>
                <a:spcPct val="50000"/>
              </a:spcBef>
              <a:buFont typeface="Wingdings" panose="05000000000000000000" pitchFamily="2" charset="2"/>
              <a:buChar char="ü"/>
            </a:pPr>
            <a:r>
              <a:rPr lang="en-US" altLang="en-US" sz="3600" b="1">
                <a:cs typeface="B Titr" panose="00000700000000000000" pitchFamily="2" charset="-78"/>
              </a:rPr>
              <a:t>@fileaccunting </a:t>
            </a:r>
            <a:endParaRPr lang="zh-CN" altLang="en-US">
              <a:ea typeface="宋体" panose="02010600030101010101" pitchFamily="2" charset="-122"/>
            </a:endParaRPr>
          </a:p>
        </p:txBody>
      </p:sp>
      <p:sp>
        <p:nvSpPr>
          <p:cNvPr id="1049739" name="Freeform 139"/>
          <p:cNvSpPr>
            <a:spLocks noChangeArrowheads="1"/>
          </p:cNvSpPr>
          <p:nvPr/>
        </p:nvSpPr>
        <p:spPr bwMode="auto">
          <a:xfrm>
            <a:off x="533400" y="609600"/>
            <a:ext cx="8001000" cy="1066800"/>
          </a:xfrm>
          <a:custGeom>
            <a:avLst/>
            <a:gdLst>
              <a:gd name="T0" fmla="*/ 0 w 21600"/>
              <a:gd name="T1" fmla="*/ 0 h 21600"/>
              <a:gd name="T2" fmla="*/ 0 w 21600"/>
              <a:gd name="T3" fmla="*/ 21600 h 21600"/>
              <a:gd name="T4" fmla="*/ 21600 w 21600"/>
              <a:gd name="T5" fmla="*/ 21600 h 21600"/>
              <a:gd name="T6" fmla="*/ 21600 w 21600"/>
              <a:gd name="T7" fmla="*/ 18900 h 21600"/>
              <a:gd name="T8" fmla="*/ 296 w 21600"/>
              <a:gd name="T9" fmla="*/ 18900 h 21600"/>
              <a:gd name="T10" fmla="*/ 296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18900"/>
                </a:lnTo>
                <a:lnTo>
                  <a:pt x="296" y="18900"/>
                </a:lnTo>
                <a:lnTo>
                  <a:pt x="296" y="0"/>
                </a:lnTo>
              </a:path>
            </a:pathLst>
          </a:custGeom>
          <a:gradFill rotWithShape="0">
            <a:gsLst>
              <a:gs pos="0">
                <a:srgbClr val="FFFFCC"/>
              </a:gs>
              <a:gs pos="100000">
                <a:srgbClr val="006600"/>
              </a:gs>
            </a:gsLst>
            <a:path path="rect">
              <a:fillToRect l="50000" t="50000" r="50000" b="50000"/>
            </a:path>
          </a:gradFill>
          <a:ln>
            <a:noFill/>
          </a:ln>
          <a:effectLst>
            <a:outerShdw dist="107762" dir="2700023" algn="ctr" rotWithShape="0">
              <a:srgbClr val="80808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41" name="Freeform 141"/>
          <p:cNvSpPr>
            <a:spLocks noChangeArrowheads="1"/>
          </p:cNvSpPr>
          <p:nvPr/>
        </p:nvSpPr>
        <p:spPr bwMode="auto">
          <a:xfrm flipH="1" flipV="1">
            <a:off x="609600" y="609600"/>
            <a:ext cx="7924800" cy="990600"/>
          </a:xfrm>
          <a:custGeom>
            <a:avLst/>
            <a:gdLst>
              <a:gd name="T0" fmla="*/ 0 w 21600"/>
              <a:gd name="T1" fmla="*/ 0 h 21600"/>
              <a:gd name="T2" fmla="*/ 0 w 21600"/>
              <a:gd name="T3" fmla="*/ 21600 h 21600"/>
              <a:gd name="T4" fmla="*/ 21600 w 21600"/>
              <a:gd name="T5" fmla="*/ 21600 h 21600"/>
              <a:gd name="T6" fmla="*/ 21600 w 21600"/>
              <a:gd name="T7" fmla="*/ 19246 h 21600"/>
              <a:gd name="T8" fmla="*/ 135 w 21600"/>
              <a:gd name="T9" fmla="*/ 19246 h 21600"/>
              <a:gd name="T10" fmla="*/ 135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19246"/>
                </a:lnTo>
                <a:lnTo>
                  <a:pt x="135" y="19246"/>
                </a:lnTo>
                <a:lnTo>
                  <a:pt x="135" y="0"/>
                </a:lnTo>
              </a:path>
            </a:pathLst>
          </a:custGeom>
          <a:gradFill rotWithShape="0">
            <a:gsLst>
              <a:gs pos="0">
                <a:srgbClr val="FFFFCC"/>
              </a:gs>
              <a:gs pos="100000">
                <a:srgbClr val="006600"/>
              </a:gs>
            </a:gsLst>
            <a:path path="rect">
              <a:fillToRect l="50000" t="50000" r="50000" b="50000"/>
            </a:path>
          </a:gradFill>
          <a:ln>
            <a:noFill/>
          </a:ln>
          <a:effectLst>
            <a:outerShdw dist="107762" dir="2700023" algn="ctr" rotWithShape="0">
              <a:srgbClr val="80808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nodeType="clickEffect">
                                  <p:stCondLst>
                                    <p:cond delay="0"/>
                                  </p:stCondLst>
                                  <p:childTnLst>
                                    <p:set>
                                      <p:cBhvr>
                                        <p:cTn id="6" dur="1" fill="hold">
                                          <p:stCondLst>
                                            <p:cond delay="0"/>
                                          </p:stCondLst>
                                        </p:cTn>
                                        <p:tgtEl>
                                          <p:spTgt spid="1049735"/>
                                        </p:tgtEl>
                                        <p:attrNameLst>
                                          <p:attrName>style.visibility</p:attrName>
                                        </p:attrNameLst>
                                      </p:cBhvr>
                                      <p:to>
                                        <p:strVal val="visible"/>
                                      </p:to>
                                    </p:set>
                                    <p:animEffect transition="in" filter="slide(fromRight)">
                                      <p:cBhvr>
                                        <p:cTn id="7" dur="500"/>
                                        <p:tgtEl>
                                          <p:spTgt spid="1049735"/>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1049739"/>
                                        </p:tgtEl>
                                        <p:attrNameLst>
                                          <p:attrName>style.visibility</p:attrName>
                                        </p:attrNameLst>
                                      </p:cBhvr>
                                      <p:to>
                                        <p:strVal val="visible"/>
                                      </p:to>
                                    </p:set>
                                    <p:anim calcmode="lin" valueType="num">
                                      <p:cBhvr additive="base">
                                        <p:cTn id="11" dur="500" fill="hold"/>
                                        <p:tgtEl>
                                          <p:spTgt spid="1049739"/>
                                        </p:tgtEl>
                                        <p:attrNameLst>
                                          <p:attrName>ppt_x</p:attrName>
                                        </p:attrNameLst>
                                      </p:cBhvr>
                                      <p:tavLst>
                                        <p:tav tm="100000">
                                          <p:val>
                                            <p:strVal val="0-#ppt_w/2"/>
                                          </p:val>
                                        </p:tav>
                                        <p:tav>
                                          <p:val>
                                            <p:strVal val="#ppt_x"/>
                                          </p:val>
                                        </p:tav>
                                      </p:tavLst>
                                    </p:anim>
                                    <p:anim calcmode="lin" valueType="num">
                                      <p:cBhvr additive="base">
                                        <p:cTn id="12" dur="500" fill="hold"/>
                                        <p:tgtEl>
                                          <p:spTgt spid="1049739"/>
                                        </p:tgtEl>
                                        <p:attrNameLst>
                                          <p:attrName>ppt_y</p:attrName>
                                        </p:attrNameLst>
                                      </p:cBhvr>
                                      <p:tavLst>
                                        <p:tav tm="100000">
                                          <p:val>
                                            <p:strVal val="#ppt_y"/>
                                          </p:val>
                                        </p:tav>
                                        <p:tav>
                                          <p:val>
                                            <p:strVal val="#ppt_y"/>
                                          </p:val>
                                        </p:tav>
                                      </p:tavLst>
                                    </p:anim>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1049741"/>
                                        </p:tgtEl>
                                        <p:attrNameLst>
                                          <p:attrName>style.visibility</p:attrName>
                                        </p:attrNameLst>
                                      </p:cBhvr>
                                      <p:to>
                                        <p:strVal val="visible"/>
                                      </p:to>
                                    </p:set>
                                    <p:anim calcmode="lin" valueType="num">
                                      <p:cBhvr additive="base">
                                        <p:cTn id="16" dur="500" fill="hold"/>
                                        <p:tgtEl>
                                          <p:spTgt spid="1049741"/>
                                        </p:tgtEl>
                                        <p:attrNameLst>
                                          <p:attrName>ppt_x</p:attrName>
                                        </p:attrNameLst>
                                      </p:cBhvr>
                                      <p:tavLst>
                                        <p:tav tm="100000">
                                          <p:val>
                                            <p:strVal val="0-#ppt_w/2"/>
                                          </p:val>
                                        </p:tav>
                                        <p:tav>
                                          <p:val>
                                            <p:strVal val="#ppt_x"/>
                                          </p:val>
                                        </p:tav>
                                      </p:tavLst>
                                    </p:anim>
                                    <p:anim calcmode="lin" valueType="num">
                                      <p:cBhvr additive="base">
                                        <p:cTn id="17" dur="500" fill="hold"/>
                                        <p:tgtEl>
                                          <p:spTgt spid="1049741"/>
                                        </p:tgtEl>
                                        <p:attrNameLst>
                                          <p:attrName>ppt_y</p:attrName>
                                        </p:attrNameLst>
                                      </p:cBhvr>
                                      <p:tavLst>
                                        <p:tav tm="100000">
                                          <p:val>
                                            <p:strVal val="#ppt_y"/>
                                          </p:val>
                                        </p:tav>
                                        <p:tav>
                                          <p:val>
                                            <p:strVal val="#ppt_y"/>
                                          </p:val>
                                        </p:tav>
                                      </p:tavLst>
                                    </p:anim>
                                  </p:childTnLst>
                                </p:cTn>
                              </p:par>
                            </p:childTnLst>
                          </p:cTn>
                        </p:par>
                        <p:par>
                          <p:cTn id="18" fill="hold" nodeType="afterGroup">
                            <p:stCondLst>
                              <p:cond delay="1500"/>
                            </p:stCondLst>
                            <p:childTnLst>
                              <p:par>
                                <p:cTn id="19" presetID="5" presetClass="entr" presetSubtype="5" fill="hold" nodeType="afterEffect">
                                  <p:stCondLst>
                                    <p:cond delay="0"/>
                                  </p:stCondLst>
                                  <p:childTnLst>
                                    <p:set>
                                      <p:cBhvr>
                                        <p:cTn id="20" dur="1" fill="hold">
                                          <p:stCondLst>
                                            <p:cond delay="0"/>
                                          </p:stCondLst>
                                        </p:cTn>
                                        <p:tgtEl>
                                          <p:spTgt spid="1049737"/>
                                        </p:tgtEl>
                                        <p:attrNameLst>
                                          <p:attrName>style.visibility</p:attrName>
                                        </p:attrNameLst>
                                      </p:cBhvr>
                                      <p:to>
                                        <p:strVal val="visible"/>
                                      </p:to>
                                    </p:set>
                                    <p:animEffect transition="in" filter="checkerboard(down)">
                                      <p:cBhvr>
                                        <p:cTn id="21" dur="500"/>
                                        <p:tgtEl>
                                          <p:spTgt spid="10497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100000">
              <a:srgbClr val="FFFFCC"/>
            </a:gs>
          </a:gsLst>
          <a:lin ang="5400000" scaled="1"/>
        </a:gradFill>
        <a:effectLst/>
      </p:bgPr>
    </p:bg>
    <p:spTree>
      <p:nvGrpSpPr>
        <p:cNvPr id="1" name=""/>
        <p:cNvGrpSpPr/>
        <p:nvPr/>
      </p:nvGrpSpPr>
      <p:grpSpPr>
        <a:xfrm>
          <a:off x="0" y="0"/>
          <a:ext cx="0" cy="0"/>
          <a:chOff x="0" y="0"/>
          <a:chExt cx="0" cy="0"/>
        </a:xfrm>
      </p:grpSpPr>
      <p:sp>
        <p:nvSpPr>
          <p:cNvPr id="1049743" name="Rectangle 14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F71EF02A-E027-42FE-B47C-DF0ABD1E7B9A}" type="slidenum">
              <a:rPr lang="en-US" altLang="en-US" sz="1400"/>
              <a:pPr algn="r" eaLnBrk="1" hangingPunct="1"/>
              <a:t>18</a:t>
            </a:fld>
            <a:r>
              <a:rPr lang="en-US" altLang="en-US" sz="1400"/>
              <a:t>56</a:t>
            </a:r>
            <a:endParaRPr lang="en-US" altLang="en-US"/>
          </a:p>
        </p:txBody>
      </p:sp>
      <p:sp>
        <p:nvSpPr>
          <p:cNvPr id="1049745" name="Rectangle 145"/>
          <p:cNvSpPr>
            <a:spLocks noChangeArrowheads="1"/>
          </p:cNvSpPr>
          <p:nvPr/>
        </p:nvSpPr>
        <p:spPr bwMode="auto">
          <a:xfrm>
            <a:off x="1295400" y="2362200"/>
            <a:ext cx="6477000"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3600" b="1">
                <a:cs typeface="B Titr" panose="00000700000000000000" pitchFamily="2" charset="-78"/>
              </a:rPr>
              <a:t>روش مستقيم</a:t>
            </a:r>
            <a:endParaRPr lang="en-US" altLang="en-US"/>
          </a:p>
          <a:p>
            <a:pPr algn="just" rtl="1" eaLnBrk="1" hangingPunct="1">
              <a:spcBef>
                <a:spcPct val="50000"/>
              </a:spcBef>
            </a:pPr>
            <a:r>
              <a:rPr lang="en-US" altLang="en-US" sz="2800" b="1">
                <a:cs typeface="B Zar" panose="00000400000000000000" pitchFamily="2" charset="-78"/>
              </a:rPr>
              <a:t>بر اساس اين روش ناخالص وجوه دريافتي و پرداختي بر حسب طبقات عمده افشا مي شود، مگر در مورد برخي جريانهاي نقدي که بر مبناي خالص گزارش مي شود.</a:t>
            </a:r>
            <a:endParaRPr lang="en-US" altLang="en-US"/>
          </a:p>
        </p:txBody>
      </p:sp>
      <p:sp>
        <p:nvSpPr>
          <p:cNvPr id="1049747" name="Rectangle 147"/>
          <p:cNvSpPr>
            <a:spLocks noGrp="1" noChangeArrowheads="1"/>
          </p:cNvSpPr>
          <p:nvPr>
            <p:ph type="title"/>
          </p:nvPr>
        </p:nvSpPr>
        <p:spPr>
          <a:xfrm>
            <a:off x="609600" y="609600"/>
            <a:ext cx="8001000" cy="990600"/>
          </a:xfrm>
          <a:gradFill rotWithShape="0">
            <a:gsLst>
              <a:gs pos="0">
                <a:srgbClr val="006600"/>
              </a:gs>
              <a:gs pos="50000">
                <a:srgbClr val="FFFFCC"/>
              </a:gs>
              <a:gs pos="100000">
                <a:srgbClr val="006600"/>
              </a:gs>
            </a:gsLst>
            <a:lin ang="18900000" scaled="1"/>
          </a:gra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روشهاي گزارشگري جريانهاي نقدي ناشي از فعاليتهاي عملياتي</a:t>
            </a:r>
            <a:endParaRPr lang="en-US" altLang="en-US"/>
          </a:p>
        </p:txBody>
      </p:sp>
      <p:sp>
        <p:nvSpPr>
          <p:cNvPr id="1049749" name="Freeform 149"/>
          <p:cNvSpPr>
            <a:spLocks noChangeArrowheads="1"/>
          </p:cNvSpPr>
          <p:nvPr/>
        </p:nvSpPr>
        <p:spPr bwMode="auto">
          <a:xfrm>
            <a:off x="533400" y="457200"/>
            <a:ext cx="8001000" cy="1066800"/>
          </a:xfrm>
          <a:custGeom>
            <a:avLst/>
            <a:gdLst>
              <a:gd name="T0" fmla="*/ 0 w 21600"/>
              <a:gd name="T1" fmla="*/ 0 h 21600"/>
              <a:gd name="T2" fmla="*/ 0 w 21600"/>
              <a:gd name="T3" fmla="*/ 21600 h 21600"/>
              <a:gd name="T4" fmla="*/ 21600 w 21600"/>
              <a:gd name="T5" fmla="*/ 21600 h 21600"/>
              <a:gd name="T6" fmla="*/ 21600 w 21600"/>
              <a:gd name="T7" fmla="*/ 18900 h 21600"/>
              <a:gd name="T8" fmla="*/ 296 w 21600"/>
              <a:gd name="T9" fmla="*/ 18900 h 21600"/>
              <a:gd name="T10" fmla="*/ 296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18900"/>
                </a:lnTo>
                <a:lnTo>
                  <a:pt x="296" y="18900"/>
                </a:lnTo>
                <a:lnTo>
                  <a:pt x="296" y="0"/>
                </a:lnTo>
              </a:path>
            </a:pathLst>
          </a:custGeom>
          <a:gradFill rotWithShape="0">
            <a:gsLst>
              <a:gs pos="0">
                <a:srgbClr val="FFFFCC"/>
              </a:gs>
              <a:gs pos="100000">
                <a:srgbClr val="006600"/>
              </a:gs>
            </a:gsLst>
            <a:path path="rect">
              <a:fillToRect l="50000" t="50000" r="50000" b="50000"/>
            </a:path>
          </a:gradFill>
          <a:ln>
            <a:noFill/>
          </a:ln>
          <a:effectLst>
            <a:outerShdw dist="107762" dir="2700023" algn="ctr" rotWithShape="0">
              <a:srgbClr val="80808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51" name="Freeform 151"/>
          <p:cNvSpPr>
            <a:spLocks noChangeArrowheads="1"/>
          </p:cNvSpPr>
          <p:nvPr/>
        </p:nvSpPr>
        <p:spPr bwMode="auto">
          <a:xfrm flipH="1" flipV="1">
            <a:off x="609600" y="457200"/>
            <a:ext cx="7924800" cy="990600"/>
          </a:xfrm>
          <a:custGeom>
            <a:avLst/>
            <a:gdLst>
              <a:gd name="T0" fmla="*/ 0 w 21600"/>
              <a:gd name="T1" fmla="*/ 0 h 21600"/>
              <a:gd name="T2" fmla="*/ 0 w 21600"/>
              <a:gd name="T3" fmla="*/ 21600 h 21600"/>
              <a:gd name="T4" fmla="*/ 21600 w 21600"/>
              <a:gd name="T5" fmla="*/ 21600 h 21600"/>
              <a:gd name="T6" fmla="*/ 21600 w 21600"/>
              <a:gd name="T7" fmla="*/ 19246 h 21600"/>
              <a:gd name="T8" fmla="*/ 135 w 21600"/>
              <a:gd name="T9" fmla="*/ 19246 h 21600"/>
              <a:gd name="T10" fmla="*/ 135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19246"/>
                </a:lnTo>
                <a:lnTo>
                  <a:pt x="135" y="19246"/>
                </a:lnTo>
                <a:lnTo>
                  <a:pt x="135" y="0"/>
                </a:lnTo>
              </a:path>
            </a:pathLst>
          </a:custGeom>
          <a:gradFill rotWithShape="0">
            <a:gsLst>
              <a:gs pos="0">
                <a:srgbClr val="FFFFCC"/>
              </a:gs>
              <a:gs pos="100000">
                <a:srgbClr val="006600"/>
              </a:gs>
            </a:gsLst>
            <a:path path="rect">
              <a:fillToRect l="50000" t="50000" r="50000" b="50000"/>
            </a:path>
          </a:gradFill>
          <a:ln>
            <a:noFill/>
          </a:ln>
          <a:effectLst>
            <a:outerShdw dist="107762" dir="2700023" algn="ctr" rotWithShape="0">
              <a:srgbClr val="80808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6" fill="hold" nodeType="clickEffect">
                                  <p:stCondLst>
                                    <p:cond delay="0"/>
                                  </p:stCondLst>
                                  <p:childTnLst>
                                    <p:set>
                                      <p:cBhvr>
                                        <p:cTn id="6" dur="1" fill="hold">
                                          <p:stCondLst>
                                            <p:cond delay="0"/>
                                          </p:stCondLst>
                                        </p:cTn>
                                        <p:tgtEl>
                                          <p:spTgt spid="1049747"/>
                                        </p:tgtEl>
                                        <p:attrNameLst>
                                          <p:attrName>style.visibility</p:attrName>
                                        </p:attrNameLst>
                                      </p:cBhvr>
                                      <p:to>
                                        <p:strVal val="visible"/>
                                      </p:to>
                                    </p:set>
                                    <p:anim calcmode="lin" valueType="num">
                                      <p:cBhvr>
                                        <p:cTn id="7" dur="500" fill="hold"/>
                                        <p:tgtEl>
                                          <p:spTgt spid="1049747"/>
                                        </p:tgtEl>
                                        <p:attrNameLst>
                                          <p:attrName>ppt_w</p:attrName>
                                        </p:attrNameLst>
                                      </p:cBhvr>
                                      <p:tavLst>
                                        <p:tav tm="100000">
                                          <p:val>
                                            <p:strVal val="(6*min(max(#ppt_w*#ppt_h,.3),1)-7.4)/-.7*#ppt_w"/>
                                          </p:val>
                                        </p:tav>
                                        <p:tav>
                                          <p:val>
                                            <p:strVal val="#ppt_w"/>
                                          </p:val>
                                        </p:tav>
                                      </p:tavLst>
                                    </p:anim>
                                    <p:anim calcmode="lin" valueType="num">
                                      <p:cBhvr>
                                        <p:cTn id="8" dur="500" fill="hold"/>
                                        <p:tgtEl>
                                          <p:spTgt spid="1049747"/>
                                        </p:tgtEl>
                                        <p:attrNameLst>
                                          <p:attrName>ppt_h</p:attrName>
                                        </p:attrNameLst>
                                      </p:cBhvr>
                                      <p:tavLst>
                                        <p:tav tm="100000">
                                          <p:val>
                                            <p:strVal val="(6*min(max(#ppt_w*#ppt_h,.3),1)-7.4)/-.7*#ppt_h"/>
                                          </p:val>
                                        </p:tav>
                                        <p:tav>
                                          <p:val>
                                            <p:strVal val="#ppt_h"/>
                                          </p:val>
                                        </p:tav>
                                      </p:tavLst>
                                    </p:anim>
                                    <p:anim calcmode="lin" valueType="num">
                                      <p:cBhvr>
                                        <p:cTn id="9" dur="500" fill="hold"/>
                                        <p:tgtEl>
                                          <p:spTgt spid="1049747"/>
                                        </p:tgtEl>
                                        <p:attrNameLst>
                                          <p:attrName>ppt_x</p:attrName>
                                        </p:attrNameLst>
                                      </p:cBhvr>
                                      <p:tavLst>
                                        <p:tav tm="100000">
                                          <p:val>
                                            <p:fltVal val="0.5"/>
                                          </p:val>
                                        </p:tav>
                                        <p:tav>
                                          <p:val>
                                            <p:strVal val="#ppt_x"/>
                                          </p:val>
                                        </p:tav>
                                      </p:tavLst>
                                    </p:anim>
                                    <p:anim calcmode="lin" valueType="num">
                                      <p:cBhvr>
                                        <p:cTn id="10" dur="500" fill="hold"/>
                                        <p:tgtEl>
                                          <p:spTgt spid="1049747"/>
                                        </p:tgtEl>
                                        <p:attrNameLst>
                                          <p:attrName>ppt_y</p:attrName>
                                        </p:attrNameLst>
                                      </p:cBhvr>
                                      <p:tavLst>
                                        <p:tav tm="100000">
                                          <p:val>
                                            <p:strVal val="1+(6*min(max(#ppt_w*#ppt_h,.3),1)-7.4)/-.7*#ppt_h/2"/>
                                          </p:val>
                                        </p:tav>
                                        <p:tav>
                                          <p:val>
                                            <p:strVal val="#ppt_y"/>
                                          </p:val>
                                        </p:tav>
                                      </p:tavLst>
                                    </p:anim>
                                  </p:childTnLst>
                                </p:cTn>
                              </p:par>
                            </p:childTnLst>
                          </p:cTn>
                        </p:par>
                        <p:par>
                          <p:cTn id="11" fill="hold" nodeType="afterGroup">
                            <p:stCondLst>
                              <p:cond delay="500"/>
                            </p:stCondLst>
                            <p:childTnLst>
                              <p:par>
                                <p:cTn id="12" presetID="12" presetClass="entr" presetSubtype="4" fill="hold" nodeType="afterEffect">
                                  <p:stCondLst>
                                    <p:cond delay="0"/>
                                  </p:stCondLst>
                                  <p:childTnLst>
                                    <p:set>
                                      <p:cBhvr>
                                        <p:cTn id="13" dur="1" fill="hold">
                                          <p:stCondLst>
                                            <p:cond delay="0"/>
                                          </p:stCondLst>
                                        </p:cTn>
                                        <p:tgtEl>
                                          <p:spTgt spid="1049749"/>
                                        </p:tgtEl>
                                        <p:attrNameLst>
                                          <p:attrName>style.visibility</p:attrName>
                                        </p:attrNameLst>
                                      </p:cBhvr>
                                      <p:to>
                                        <p:strVal val="visible"/>
                                      </p:to>
                                    </p:set>
                                    <p:animEffect transition="in" filter="slide(fromBottom)">
                                      <p:cBhvr>
                                        <p:cTn id="14" dur="500"/>
                                        <p:tgtEl>
                                          <p:spTgt spid="1049749"/>
                                        </p:tgtEl>
                                      </p:cBhvr>
                                    </p:animEffect>
                                  </p:childTnLst>
                                </p:cTn>
                              </p:par>
                            </p:childTnLst>
                          </p:cTn>
                        </p:par>
                        <p:par>
                          <p:cTn id="15" fill="hold" nodeType="afterGroup">
                            <p:stCondLst>
                              <p:cond delay="1000"/>
                            </p:stCondLst>
                            <p:childTnLst>
                              <p:par>
                                <p:cTn id="16" presetID="12" presetClass="entr" presetSubtype="4" fill="hold" nodeType="afterEffect">
                                  <p:stCondLst>
                                    <p:cond delay="0"/>
                                  </p:stCondLst>
                                  <p:childTnLst>
                                    <p:set>
                                      <p:cBhvr>
                                        <p:cTn id="17" dur="1" fill="hold">
                                          <p:stCondLst>
                                            <p:cond delay="0"/>
                                          </p:stCondLst>
                                        </p:cTn>
                                        <p:tgtEl>
                                          <p:spTgt spid="1049751"/>
                                        </p:tgtEl>
                                        <p:attrNameLst>
                                          <p:attrName>style.visibility</p:attrName>
                                        </p:attrNameLst>
                                      </p:cBhvr>
                                      <p:to>
                                        <p:strVal val="visible"/>
                                      </p:to>
                                    </p:set>
                                    <p:animEffect transition="in" filter="slide(fromBottom)">
                                      <p:cBhvr>
                                        <p:cTn id="18" dur="500"/>
                                        <p:tgtEl>
                                          <p:spTgt spid="1049751"/>
                                        </p:tgtEl>
                                      </p:cBhvr>
                                    </p:animEffect>
                                  </p:childTnLst>
                                </p:cTn>
                              </p:par>
                            </p:childTnLst>
                          </p:cTn>
                        </p:par>
                        <p:par>
                          <p:cTn id="19" fill="hold" nodeType="afterGroup">
                            <p:stCondLst>
                              <p:cond delay="1500"/>
                            </p:stCondLst>
                            <p:childTnLst>
                              <p:par>
                                <p:cTn id="20" presetID="4" presetClass="entr" presetSubtype="16" fill="hold" nodeType="afterEffect">
                                  <p:stCondLst>
                                    <p:cond delay="0"/>
                                  </p:stCondLst>
                                  <p:childTnLst>
                                    <p:set>
                                      <p:cBhvr>
                                        <p:cTn id="21" dur="1" fill="hold">
                                          <p:stCondLst>
                                            <p:cond delay="0"/>
                                          </p:stCondLst>
                                        </p:cTn>
                                        <p:tgtEl>
                                          <p:spTgt spid="1049745"/>
                                        </p:tgtEl>
                                        <p:attrNameLst>
                                          <p:attrName>style.visibility</p:attrName>
                                        </p:attrNameLst>
                                      </p:cBhvr>
                                      <p:to>
                                        <p:strVal val="visible"/>
                                      </p:to>
                                    </p:set>
                                    <p:animEffect transition="in" filter="box(in)">
                                      <p:cBhvr>
                                        <p:cTn id="22" dur="500"/>
                                        <p:tgtEl>
                                          <p:spTgt spid="1049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l="100000" b="100000"/>
          </a:path>
        </a:gradFill>
        <a:effectLst/>
      </p:bgPr>
    </p:bg>
    <p:spTree>
      <p:nvGrpSpPr>
        <p:cNvPr id="1" name=""/>
        <p:cNvGrpSpPr/>
        <p:nvPr/>
      </p:nvGrpSpPr>
      <p:grpSpPr>
        <a:xfrm>
          <a:off x="0" y="0"/>
          <a:ext cx="0" cy="0"/>
          <a:chOff x="0" y="0"/>
          <a:chExt cx="0" cy="0"/>
        </a:xfrm>
      </p:grpSpPr>
      <p:sp>
        <p:nvSpPr>
          <p:cNvPr id="1049753" name="Rectangle 15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11156C28-D826-47C8-8A69-C29A567311D1}" type="slidenum">
              <a:rPr lang="en-US" altLang="en-US" sz="1400"/>
              <a:pPr algn="r" eaLnBrk="1" hangingPunct="1"/>
              <a:t>19</a:t>
            </a:fld>
            <a:r>
              <a:rPr lang="en-US" altLang="en-US" sz="1400"/>
              <a:t>/56</a:t>
            </a:r>
            <a:endParaRPr lang="en-US" altLang="en-US"/>
          </a:p>
        </p:txBody>
      </p:sp>
      <p:sp>
        <p:nvSpPr>
          <p:cNvPr id="1049755" name="Rectangle 155"/>
          <p:cNvSpPr>
            <a:spLocks noChangeArrowheads="1"/>
          </p:cNvSpPr>
          <p:nvPr/>
        </p:nvSpPr>
        <p:spPr bwMode="auto">
          <a:xfrm>
            <a:off x="609600" y="1524000"/>
            <a:ext cx="8001000" cy="480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3600" b="1">
                <a:cs typeface="B Titr" panose="00000700000000000000" pitchFamily="2" charset="-78"/>
              </a:rPr>
              <a:t>روش غير مستقيم</a:t>
            </a:r>
            <a:endParaRPr lang="en-US" altLang="en-US"/>
          </a:p>
          <a:p>
            <a:pPr algn="just" rtl="1" eaLnBrk="1" hangingPunct="1">
              <a:spcBef>
                <a:spcPct val="50000"/>
              </a:spcBef>
            </a:pPr>
            <a:r>
              <a:rPr lang="en-US" altLang="en-US" sz="2600" b="1">
                <a:cs typeface="B Zar" panose="00000400000000000000" pitchFamily="2" charset="-78"/>
              </a:rPr>
              <a:t>بر اساس اين روش، </a:t>
            </a:r>
            <a:r>
              <a:rPr lang="en-US" altLang="en-US" sz="2600" b="1" i="1">
                <a:cs typeface="B Zar" panose="00000400000000000000" pitchFamily="2" charset="-78"/>
              </a:rPr>
              <a:t>سود يا زيان عملياتي</a:t>
            </a:r>
            <a:r>
              <a:rPr lang="en-US" altLang="en-US" sz="2600" b="1">
                <a:cs typeface="B Zar" panose="00000400000000000000" pitchFamily="2" charset="-78"/>
              </a:rPr>
              <a:t> باانجام تعديلات زير به خالص جريانهاي نقدي ناشي از فعاليتهاي عملياتي تبديل مي شود:</a:t>
            </a:r>
            <a:endParaRPr lang="en-US" altLang="en-US"/>
          </a:p>
          <a:p>
            <a:pPr lvl="1" algn="just" rtl="1" eaLnBrk="1" hangingPunct="1">
              <a:spcBef>
                <a:spcPct val="50000"/>
              </a:spcBef>
              <a:buSzPct val="130000"/>
              <a:buFont typeface="Wingdings" panose="05000000000000000000" pitchFamily="2" charset="2"/>
              <a:buChar char="§"/>
            </a:pPr>
            <a:r>
              <a:rPr lang="en-US" altLang="en-US" sz="2600" b="1">
                <a:cs typeface="B Zar" panose="00000400000000000000" pitchFamily="2" charset="-78"/>
              </a:rPr>
              <a:t>  اثر معاملات و رويدادهايي که داراي </a:t>
            </a:r>
            <a:r>
              <a:rPr lang="en-US" altLang="en-US" sz="2600" b="1" u="sng">
                <a:cs typeface="B Zar" panose="00000400000000000000" pitchFamily="2" charset="-78"/>
              </a:rPr>
              <a:t>ماهيت غير نقدي</a:t>
            </a:r>
            <a:r>
              <a:rPr lang="en-US" altLang="en-US" sz="2600" b="1">
                <a:cs typeface="B Zar" panose="00000400000000000000" pitchFamily="2" charset="-78"/>
              </a:rPr>
              <a:t> است مثل هزينه استهلاک و هزينه مزاياي پايان خدمت کارکنان، و </a:t>
            </a:r>
            <a:endParaRPr lang="en-US" altLang="en-US"/>
          </a:p>
          <a:p>
            <a:pPr lvl="1" algn="just" rtl="1" eaLnBrk="1" hangingPunct="1">
              <a:spcBef>
                <a:spcPct val="50000"/>
              </a:spcBef>
              <a:buSzPct val="130000"/>
              <a:buFont typeface="Wingdings" panose="05000000000000000000" pitchFamily="2" charset="2"/>
              <a:buChar char="§"/>
            </a:pPr>
            <a:r>
              <a:rPr lang="en-US" altLang="en-US" sz="2600" b="1">
                <a:cs typeface="B Zar" panose="00000400000000000000" pitchFamily="2" charset="-78"/>
              </a:rPr>
              <a:t>  اثر اقلامي که در محاسبه سود يا زيان عملياتي دوره جاري منظور شده باشد، ليکن جريانهاي نقدي مرتبط با آنها در </a:t>
            </a:r>
            <a:r>
              <a:rPr lang="en-US" altLang="en-US" sz="2600" b="1" u="sng">
                <a:cs typeface="B Zar" panose="00000400000000000000" pitchFamily="2" charset="-78"/>
              </a:rPr>
              <a:t>دوره قبل</a:t>
            </a:r>
            <a:r>
              <a:rPr lang="en-US" altLang="en-US" sz="2600" b="1">
                <a:cs typeface="B Zar" panose="00000400000000000000" pitchFamily="2" charset="-78"/>
              </a:rPr>
              <a:t> حادث شده يا در </a:t>
            </a:r>
            <a:r>
              <a:rPr lang="en-US" altLang="en-US" sz="2600" b="1" u="sng">
                <a:cs typeface="B Zar" panose="00000400000000000000" pitchFamily="2" charset="-78"/>
              </a:rPr>
              <a:t>دوره هاي آينده</a:t>
            </a:r>
            <a:r>
              <a:rPr lang="en-US" altLang="en-US" sz="2600" b="1">
                <a:cs typeface="B Zar" panose="00000400000000000000" pitchFamily="2" charset="-78"/>
              </a:rPr>
              <a:t> حادث خواهد شد و بالعکس مثل افزايش يا کاهش موجودي کالا، حسابهاي دريافتني و پرداختني نسبت به مانده پايان دوره قبل.</a:t>
            </a:r>
            <a:endParaRPr lang="en-US" altLang="en-US"/>
          </a:p>
        </p:txBody>
      </p:sp>
      <p:sp>
        <p:nvSpPr>
          <p:cNvPr id="1049757" name="Rectangle 157"/>
          <p:cNvSpPr>
            <a:spLocks noGrp="1" noChangeArrowheads="1"/>
          </p:cNvSpPr>
          <p:nvPr>
            <p:ph type="title"/>
          </p:nvPr>
        </p:nvSpPr>
        <p:spPr>
          <a:xfrm>
            <a:off x="609600" y="381000"/>
            <a:ext cx="8001000" cy="990600"/>
          </a:xfrm>
          <a:gradFill rotWithShape="0">
            <a:gsLst>
              <a:gs pos="0">
                <a:srgbClr val="006600"/>
              </a:gs>
              <a:gs pos="50000">
                <a:srgbClr val="FFFFCC"/>
              </a:gs>
              <a:gs pos="100000">
                <a:srgbClr val="006600"/>
              </a:gs>
            </a:gsLst>
            <a:lin ang="18900000" scaled="1"/>
          </a:gra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روشهاي گزارشگري جريانهاي نقدي ناشي از فعاليتهاي عملياتي</a:t>
            </a:r>
            <a:endParaRPr lang="en-US" altLang="en-US"/>
          </a:p>
        </p:txBody>
      </p:sp>
      <p:sp>
        <p:nvSpPr>
          <p:cNvPr id="1049759" name="Freeform 159"/>
          <p:cNvSpPr>
            <a:spLocks noChangeArrowheads="1"/>
          </p:cNvSpPr>
          <p:nvPr/>
        </p:nvSpPr>
        <p:spPr bwMode="auto">
          <a:xfrm>
            <a:off x="533400" y="228600"/>
            <a:ext cx="8001000" cy="1066800"/>
          </a:xfrm>
          <a:custGeom>
            <a:avLst/>
            <a:gdLst>
              <a:gd name="T0" fmla="*/ 0 w 21600"/>
              <a:gd name="T1" fmla="*/ 0 h 21600"/>
              <a:gd name="T2" fmla="*/ 0 w 21600"/>
              <a:gd name="T3" fmla="*/ 21600 h 21600"/>
              <a:gd name="T4" fmla="*/ 21600 w 21600"/>
              <a:gd name="T5" fmla="*/ 21600 h 21600"/>
              <a:gd name="T6" fmla="*/ 21600 w 21600"/>
              <a:gd name="T7" fmla="*/ 18900 h 21600"/>
              <a:gd name="T8" fmla="*/ 296 w 21600"/>
              <a:gd name="T9" fmla="*/ 18900 h 21600"/>
              <a:gd name="T10" fmla="*/ 296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18900"/>
                </a:lnTo>
                <a:lnTo>
                  <a:pt x="296" y="18900"/>
                </a:lnTo>
                <a:lnTo>
                  <a:pt x="296" y="0"/>
                </a:lnTo>
              </a:path>
            </a:pathLst>
          </a:custGeom>
          <a:gradFill rotWithShape="0">
            <a:gsLst>
              <a:gs pos="0">
                <a:srgbClr val="FFFFCC"/>
              </a:gs>
              <a:gs pos="100000">
                <a:srgbClr val="006600"/>
              </a:gs>
            </a:gsLst>
            <a:path path="rect">
              <a:fillToRect l="50000" t="50000" r="50000" b="50000"/>
            </a:path>
          </a:gradFill>
          <a:ln>
            <a:noFill/>
          </a:ln>
          <a:effectLst>
            <a:outerShdw dist="107762" dir="2700023" algn="ctr" rotWithShape="0">
              <a:srgbClr val="80808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761" name="Freeform 161"/>
          <p:cNvSpPr>
            <a:spLocks noChangeArrowheads="1"/>
          </p:cNvSpPr>
          <p:nvPr/>
        </p:nvSpPr>
        <p:spPr bwMode="auto">
          <a:xfrm flipH="1" flipV="1">
            <a:off x="609600" y="228600"/>
            <a:ext cx="7924800" cy="990600"/>
          </a:xfrm>
          <a:custGeom>
            <a:avLst/>
            <a:gdLst>
              <a:gd name="T0" fmla="*/ 0 w 21600"/>
              <a:gd name="T1" fmla="*/ 0 h 21600"/>
              <a:gd name="T2" fmla="*/ 0 w 21600"/>
              <a:gd name="T3" fmla="*/ 21600 h 21600"/>
              <a:gd name="T4" fmla="*/ 21600 w 21600"/>
              <a:gd name="T5" fmla="*/ 21600 h 21600"/>
              <a:gd name="T6" fmla="*/ 21600 w 21600"/>
              <a:gd name="T7" fmla="*/ 19246 h 21600"/>
              <a:gd name="T8" fmla="*/ 135 w 21600"/>
              <a:gd name="T9" fmla="*/ 19246 h 21600"/>
              <a:gd name="T10" fmla="*/ 135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19246"/>
                </a:lnTo>
                <a:lnTo>
                  <a:pt x="135" y="19246"/>
                </a:lnTo>
                <a:lnTo>
                  <a:pt x="135" y="0"/>
                </a:lnTo>
              </a:path>
            </a:pathLst>
          </a:custGeom>
          <a:gradFill rotWithShape="0">
            <a:gsLst>
              <a:gs pos="0">
                <a:srgbClr val="FFFFCC"/>
              </a:gs>
              <a:gs pos="100000">
                <a:srgbClr val="006600"/>
              </a:gs>
            </a:gsLst>
            <a:path path="rect">
              <a:fillToRect l="50000" t="50000" r="50000" b="50000"/>
            </a:path>
          </a:gradFill>
          <a:ln>
            <a:noFill/>
          </a:ln>
          <a:effectLst>
            <a:outerShdw dist="107762" dir="2700023" algn="ctr" rotWithShape="0">
              <a:srgbClr val="808080"/>
            </a:outerShdw>
          </a:effectLst>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049757"/>
                                        </p:tgtEl>
                                        <p:attrNameLst>
                                          <p:attrName>style.visibility</p:attrName>
                                        </p:attrNameLst>
                                      </p:cBhvr>
                                      <p:to>
                                        <p:strVal val="visible"/>
                                      </p:to>
                                    </p:set>
                                    <p:animEffect transition="in" filter="barn(inHorizontal)">
                                      <p:cBhvr>
                                        <p:cTn id="7" dur="500"/>
                                        <p:tgtEl>
                                          <p:spTgt spid="1049757"/>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1049759"/>
                                        </p:tgtEl>
                                        <p:attrNameLst>
                                          <p:attrName>style.visibility</p:attrName>
                                        </p:attrNameLst>
                                      </p:cBhvr>
                                      <p:to>
                                        <p:strVal val="visible"/>
                                      </p:to>
                                    </p:set>
                                    <p:anim calcmode="lin" valueType="num">
                                      <p:cBhvr additive="base">
                                        <p:cTn id="11" dur="500" fill="hold"/>
                                        <p:tgtEl>
                                          <p:spTgt spid="1049759"/>
                                        </p:tgtEl>
                                        <p:attrNameLst>
                                          <p:attrName>ppt_x</p:attrName>
                                        </p:attrNameLst>
                                      </p:cBhvr>
                                      <p:tavLst>
                                        <p:tav tm="100000">
                                          <p:val>
                                            <p:strVal val="0-#ppt_w/2"/>
                                          </p:val>
                                        </p:tav>
                                        <p:tav>
                                          <p:val>
                                            <p:strVal val="#ppt_x"/>
                                          </p:val>
                                        </p:tav>
                                      </p:tavLst>
                                    </p:anim>
                                    <p:anim calcmode="lin" valueType="num">
                                      <p:cBhvr additive="base">
                                        <p:cTn id="12" dur="500" fill="hold"/>
                                        <p:tgtEl>
                                          <p:spTgt spid="1049759"/>
                                        </p:tgtEl>
                                        <p:attrNameLst>
                                          <p:attrName>ppt_y</p:attrName>
                                        </p:attrNameLst>
                                      </p:cBhvr>
                                      <p:tavLst>
                                        <p:tav tm="100000">
                                          <p:val>
                                            <p:strVal val="#ppt_y"/>
                                          </p:val>
                                        </p:tav>
                                        <p:tav>
                                          <p:val>
                                            <p:strVal val="#ppt_y"/>
                                          </p:val>
                                        </p:tav>
                                      </p:tavLst>
                                    </p:anim>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1049761"/>
                                        </p:tgtEl>
                                        <p:attrNameLst>
                                          <p:attrName>style.visibility</p:attrName>
                                        </p:attrNameLst>
                                      </p:cBhvr>
                                      <p:to>
                                        <p:strVal val="visible"/>
                                      </p:to>
                                    </p:set>
                                    <p:anim calcmode="lin" valueType="num">
                                      <p:cBhvr additive="base">
                                        <p:cTn id="16" dur="500" fill="hold"/>
                                        <p:tgtEl>
                                          <p:spTgt spid="1049761"/>
                                        </p:tgtEl>
                                        <p:attrNameLst>
                                          <p:attrName>ppt_x</p:attrName>
                                        </p:attrNameLst>
                                      </p:cBhvr>
                                      <p:tavLst>
                                        <p:tav tm="100000">
                                          <p:val>
                                            <p:strVal val="0-#ppt_w/2"/>
                                          </p:val>
                                        </p:tav>
                                        <p:tav>
                                          <p:val>
                                            <p:strVal val="#ppt_x"/>
                                          </p:val>
                                        </p:tav>
                                      </p:tavLst>
                                    </p:anim>
                                    <p:anim calcmode="lin" valueType="num">
                                      <p:cBhvr additive="base">
                                        <p:cTn id="17" dur="500" fill="hold"/>
                                        <p:tgtEl>
                                          <p:spTgt spid="1049761"/>
                                        </p:tgtEl>
                                        <p:attrNameLst>
                                          <p:attrName>ppt_y</p:attrName>
                                        </p:attrNameLst>
                                      </p:cBhvr>
                                      <p:tavLst>
                                        <p:tav tm="100000">
                                          <p:val>
                                            <p:strVal val="#ppt_y"/>
                                          </p:val>
                                        </p:tav>
                                        <p:tav>
                                          <p:val>
                                            <p:strVal val="#ppt_y"/>
                                          </p:val>
                                        </p:tav>
                                      </p:tavLst>
                                    </p:anim>
                                  </p:childTnLst>
                                </p:cTn>
                              </p:par>
                            </p:childTnLst>
                          </p:cTn>
                        </p:par>
                        <p:par>
                          <p:cTn id="18" fill="hold" nodeType="afterGroup">
                            <p:stCondLst>
                              <p:cond delay="1500"/>
                            </p:stCondLst>
                            <p:childTnLst>
                              <p:par>
                                <p:cTn id="19" presetID="24" presetClass="entr" presetSubtype="0" fill="hold" nodeType="afterEffect">
                                  <p:stCondLst>
                                    <p:cond delay="0"/>
                                  </p:stCondLst>
                                  <p:childTnLst>
                                    <p:set>
                                      <p:cBhvr>
                                        <p:cTn id="20" dur="1" fill="hold">
                                          <p:stCondLst>
                                            <p:cond delay="499"/>
                                          </p:stCondLst>
                                        </p:cTn>
                                        <p:tgtEl>
                                          <p:spTgt spid="1049755"/>
                                        </p:tgtEl>
                                        <p:attrNameLst>
                                          <p:attrName>style.visibility</p:attrName>
                                        </p:attrNameLst>
                                      </p:cBhvr>
                                      <p:to>
                                        <p:strVal val="visible"/>
                                      </p:to>
                                    </p:set>
                                    <p:anim calcmode="lin" valueType="num">
                                      <p:cBhvr>
                                        <p:cTn id="21" dur="1" fill="hold"/>
                                        <p:tgtEl>
                                          <p:spTgt spid="1049755"/>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2F00"/>
            </a:gs>
            <a:gs pos="50000">
              <a:srgbClr val="006600"/>
            </a:gs>
            <a:gs pos="100000">
              <a:srgbClr val="002F00"/>
            </a:gs>
          </a:gsLst>
          <a:lin ang="5400000" scaled="1"/>
        </a:gradFill>
        <a:effectLst/>
      </p:bgPr>
    </p:bg>
    <p:spTree>
      <p:nvGrpSpPr>
        <p:cNvPr id="1" name=""/>
        <p:cNvGrpSpPr/>
        <p:nvPr/>
      </p:nvGrpSpPr>
      <p:grpSpPr>
        <a:xfrm>
          <a:off x="0" y="0"/>
          <a:ext cx="0" cy="0"/>
          <a:chOff x="0" y="0"/>
          <a:chExt cx="0" cy="0"/>
        </a:xfrm>
      </p:grpSpPr>
      <p:sp>
        <p:nvSpPr>
          <p:cNvPr id="1049441" name="Rectangle 86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1/56</a:t>
            </a:r>
            <a:endParaRPr lang="en-US" altLang="en-US"/>
          </a:p>
        </p:txBody>
      </p:sp>
      <p:sp>
        <p:nvSpPr>
          <p:cNvPr id="1049443" name="Rectangle 867"/>
          <p:cNvSpPr>
            <a:spLocks noGrp="1" noChangeArrowheads="1"/>
          </p:cNvSpPr>
          <p:nvPr>
            <p:ph type="body" idx="1"/>
          </p:nvPr>
        </p:nvSpPr>
        <p:spPr>
          <a:xfrm>
            <a:off x="683568" y="2133600"/>
            <a:ext cx="7772400" cy="4724400"/>
          </a:xfrm>
          <a:ln/>
        </p:spPr>
        <p:txBody>
          <a:bodyPr/>
          <a:lstStyle/>
          <a:p>
            <a:pPr marL="0" indent="0" algn="ctr" latinLnBrk="0">
              <a:lnSpc>
                <a:spcPct val="160000"/>
              </a:lnSpc>
              <a:buNone/>
            </a:pP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اسلايدهاي</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آموزشي</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استانداردهاي</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حسابداري</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ايران</a:t>
            </a:r>
            <a:endParaRPr lang="en-US" altLang="en-US" sz="4400" dirty="0"/>
          </a:p>
          <a:p>
            <a:pPr marL="0" indent="0" algn="ctr" latinLnBrk="0">
              <a:lnSpc>
                <a:spcPct val="160000"/>
              </a:lnSpc>
              <a:buNone/>
            </a:pP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مديريت</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تدوين</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a:solidFill>
                  <a:srgbClr val="FFFFCC"/>
                </a:solidFill>
                <a:latin typeface="Times New Roman" panose="02020603050405020304" pitchFamily="18" charset="0"/>
                <a:cs typeface="Titr" panose="00000700000000000000" pitchFamily="2" charset="-78"/>
                <a:sym typeface="Times New Roman" panose="02020603050405020304" pitchFamily="18" charset="0"/>
              </a:rPr>
              <a:t>استانداردهاي</a:t>
            </a:r>
            <a:r>
              <a:rPr lang="en-US" altLang="en-US" b="1" dirty="0">
                <a:solidFill>
                  <a:srgbClr val="FFFFCC"/>
                </a:solidFill>
                <a:latin typeface="Times New Roman" panose="02020603050405020304" pitchFamily="18" charset="0"/>
                <a:cs typeface="Titr" panose="00000700000000000000" pitchFamily="2" charset="-78"/>
                <a:sym typeface="Times New Roman" panose="02020603050405020304" pitchFamily="18" charset="0"/>
              </a:rPr>
              <a:t> </a:t>
            </a:r>
            <a:r>
              <a:rPr lang="en-US" altLang="en-US" b="1" dirty="0" err="1" smtClean="0">
                <a:solidFill>
                  <a:srgbClr val="FFFFCC"/>
                </a:solidFill>
                <a:latin typeface="Times New Roman" panose="02020603050405020304" pitchFamily="18" charset="0"/>
                <a:cs typeface="Titr" panose="00000700000000000000" pitchFamily="2" charset="-78"/>
                <a:sym typeface="Times New Roman" panose="02020603050405020304" pitchFamily="18" charset="0"/>
              </a:rPr>
              <a:t>حسابداري</a:t>
            </a:r>
            <a:endParaRPr lang="en-US" altLang="en-US"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100000">
              <a:srgbClr val="FFFFCC"/>
            </a:gs>
          </a:gsLst>
          <a:path path="rect">
            <a:fillToRect t="100000" r="100000"/>
          </a:path>
        </a:gradFill>
        <a:effectLst/>
      </p:bgPr>
    </p:bg>
    <p:spTree>
      <p:nvGrpSpPr>
        <p:cNvPr id="1" name=""/>
        <p:cNvGrpSpPr/>
        <p:nvPr/>
      </p:nvGrpSpPr>
      <p:grpSpPr>
        <a:xfrm>
          <a:off x="0" y="0"/>
          <a:ext cx="0" cy="0"/>
          <a:chOff x="0" y="0"/>
          <a:chExt cx="0" cy="0"/>
        </a:xfrm>
      </p:grpSpPr>
      <p:sp>
        <p:nvSpPr>
          <p:cNvPr id="1049763" name="Rectangle 16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82E89DDA-5D12-4797-80E9-7E5CA09A273D}" type="slidenum">
              <a:rPr lang="en-US" altLang="en-US" sz="1400"/>
              <a:pPr algn="r" eaLnBrk="1" hangingPunct="1"/>
              <a:t>20</a:t>
            </a:fld>
            <a:r>
              <a:rPr lang="en-US" altLang="en-US" sz="1400"/>
              <a:t>/56</a:t>
            </a:r>
            <a:endParaRPr lang="en-US" altLang="en-US"/>
          </a:p>
        </p:txBody>
      </p:sp>
      <p:sp>
        <p:nvSpPr>
          <p:cNvPr id="1049765" name="Rectangle 165"/>
          <p:cNvSpPr>
            <a:spLocks noGrp="1" noChangeArrowheads="1"/>
          </p:cNvSpPr>
          <p:nvPr>
            <p:ph type="title"/>
          </p:nvPr>
        </p:nvSpPr>
        <p:spPr>
          <a:xfrm>
            <a:off x="1143000" y="609600"/>
            <a:ext cx="6705600" cy="1143000"/>
          </a:xfrm>
          <a:gradFill rotWithShape="0">
            <a:gsLst>
              <a:gs pos="0">
                <a:srgbClr val="FFFFCC"/>
              </a:gs>
              <a:gs pos="100000">
                <a:srgbClr val="006600"/>
              </a:gs>
            </a:gsLst>
            <a:path path="rect">
              <a:fillToRect l="100000" t="100000"/>
            </a:path>
          </a:gra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در ارائه جريانهاي نقدي ناشي از فعاليتهاي عملياتي،</a:t>
            </a:r>
            <a:br>
              <a:rPr lang="en-US" altLang="en-US" sz="2800" b="1">
                <a:latin typeface="Times New Roman" panose="02020603050405020304" pitchFamily="18" charset="0"/>
                <a:cs typeface="B Titr" panose="00000700000000000000" pitchFamily="2" charset="-78"/>
                <a:sym typeface="Times New Roman" panose="02020603050405020304" pitchFamily="18" charset="0"/>
              </a:rPr>
            </a:br>
            <a:r>
              <a:rPr lang="en-US" altLang="en-US" sz="2800" b="1">
                <a:latin typeface="Times New Roman" panose="02020603050405020304" pitchFamily="18" charset="0"/>
                <a:cs typeface="B Titr" panose="00000700000000000000" pitchFamily="2" charset="-78"/>
                <a:sym typeface="Times New Roman" panose="02020603050405020304" pitchFamily="18" charset="0"/>
              </a:rPr>
              <a:t> تبعيت از الگوهاي زير ضروري است:</a:t>
            </a:r>
            <a:endParaRPr lang="en-US" altLang="en-US"/>
          </a:p>
        </p:txBody>
      </p:sp>
      <p:sp>
        <p:nvSpPr>
          <p:cNvPr id="1049767" name="Rectangle 167"/>
          <p:cNvSpPr>
            <a:spLocks noChangeArrowheads="1"/>
          </p:cNvSpPr>
          <p:nvPr/>
        </p:nvSpPr>
        <p:spPr bwMode="auto">
          <a:xfrm>
            <a:off x="609600" y="2174875"/>
            <a:ext cx="7848600" cy="4289425"/>
          </a:xfrm>
          <a:prstGeom prst="rect">
            <a:avLst/>
          </a:prstGeom>
          <a:gradFill rotWithShape="0">
            <a:gsLst>
              <a:gs pos="0">
                <a:srgbClr val="FFFFCC"/>
              </a:gs>
              <a:gs pos="100000">
                <a:srgbClr val="006600"/>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صورت کاربرد روش مستقيم، </a:t>
            </a:r>
            <a:r>
              <a:rPr lang="en-US" altLang="en-US" sz="2800" b="1" u="sng">
                <a:cs typeface="B Zar" panose="00000400000000000000" pitchFamily="2" charset="-78"/>
              </a:rPr>
              <a:t>اجزاي تشکيل دهنده خالص جريانهاي نقدي</a:t>
            </a:r>
            <a:r>
              <a:rPr lang="en-US" altLang="en-US" sz="2800" b="1">
                <a:cs typeface="B Zar" panose="00000400000000000000" pitchFamily="2" charset="-78"/>
              </a:rPr>
              <a:t> ناشي از فعاليتهاي عملياتي در صورت جريان وجوه نقد ارائه مي شود و صورت تطبيق خالص جريانهاي نقدي ناشي از فعاليتهاي عملياتي با سود يا زيان عملياتي از طريق يادداشتهاي توضيحي ارائه مي شود.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صورت کاربرد روش غير مستقيم، </a:t>
            </a:r>
            <a:r>
              <a:rPr lang="en-US" altLang="en-US" sz="2800" b="1" u="sng">
                <a:cs typeface="B Zar" panose="00000400000000000000" pitchFamily="2" charset="-78"/>
              </a:rPr>
              <a:t>خالص جريانهاي نقدي</a:t>
            </a:r>
            <a:r>
              <a:rPr lang="en-US" altLang="en-US" sz="2800" b="1">
                <a:cs typeface="B Zar" panose="00000400000000000000" pitchFamily="2" charset="-78"/>
              </a:rPr>
              <a:t> ناشي از فعاليتهاي عملياتي در صورت جريان نقد انعکاس مي يابد و صورت تطبيق آن با سود يا زيان عملياتي از طريق يادداشتهاي توضيحي ارائه مي شود.</a:t>
            </a:r>
            <a:endParaRPr lang="en-US" altLang="en-US"/>
          </a:p>
        </p:txBody>
      </p:sp>
      <p:sp>
        <p:nvSpPr>
          <p:cNvPr id="1049769" name="Freeform 169"/>
          <p:cNvSpPr>
            <a:spLocks noChangeArrowheads="1"/>
          </p:cNvSpPr>
          <p:nvPr/>
        </p:nvSpPr>
        <p:spPr bwMode="auto">
          <a:xfrm>
            <a:off x="609600" y="381000"/>
            <a:ext cx="7772400" cy="1600200"/>
          </a:xfrm>
          <a:custGeom>
            <a:avLst/>
            <a:gdLst>
              <a:gd name="T0" fmla="*/ 0 w 104914"/>
              <a:gd name="T1" fmla="*/ 0 h 21600"/>
              <a:gd name="T2" fmla="*/ 0 w 104914"/>
              <a:gd name="T3" fmla="*/ 21600 h 21600"/>
              <a:gd name="T4" fmla="*/ 104914 w 104914"/>
              <a:gd name="T5" fmla="*/ 21600 h 21600"/>
              <a:gd name="T6" fmla="*/ 104914 w 104914"/>
              <a:gd name="T7" fmla="*/ 0 h 21600"/>
              <a:gd name="T8" fmla="*/ 3115 w 104914"/>
              <a:gd name="T9" fmla="*/ 3115 h 21600"/>
              <a:gd name="T10" fmla="*/ 3115 w 104914"/>
              <a:gd name="T11" fmla="*/ 18485 h 21600"/>
              <a:gd name="T12" fmla="*/ 101799 w 104914"/>
              <a:gd name="T13" fmla="*/ 18485 h 21600"/>
              <a:gd name="T14" fmla="*/ 101799 w 104914"/>
              <a:gd name="T15" fmla="*/ 3115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14" h="21600">
                <a:moveTo>
                  <a:pt x="0" y="0"/>
                </a:moveTo>
                <a:lnTo>
                  <a:pt x="0" y="21600"/>
                </a:lnTo>
                <a:lnTo>
                  <a:pt x="104914" y="21600"/>
                </a:lnTo>
                <a:lnTo>
                  <a:pt x="104914" y="0"/>
                </a:lnTo>
                <a:close/>
                <a:moveTo>
                  <a:pt x="3115" y="3115"/>
                </a:moveTo>
                <a:lnTo>
                  <a:pt x="3115" y="18485"/>
                </a:lnTo>
                <a:lnTo>
                  <a:pt x="101799" y="18485"/>
                </a:lnTo>
                <a:lnTo>
                  <a:pt x="101799" y="3115"/>
                </a:lnTo>
              </a:path>
            </a:pathLst>
          </a:custGeom>
          <a:solidFill>
            <a:srgbClr val="D8ECB3"/>
          </a:solidFill>
          <a:ln>
            <a:noFill/>
          </a:ln>
          <a:scene3d>
            <a:camera prst="legacyPerspectiveFront"/>
            <a:lightRig rig="legacyFlat2" dir="t"/>
          </a:scene3d>
          <a:sp3d extrusionH="887400" prstMaterial="legacyMatte">
            <a:bevelT w="13500" h="13500" prst="angle"/>
            <a:bevelB w="13500" h="13500" prst="angle"/>
            <a:extrusionClr>
              <a:srgbClr val="D8ECB3"/>
            </a:extrusionClr>
            <a:contourClr>
              <a:srgbClr val="D8ECB3"/>
            </a:contourClr>
          </a:sp3d>
          <a:extLst>
            <a:ext uri="{91240B29-F687-4F45-9708-019B960494DF}">
              <a14:hiddenLine xmlns:a14="http://schemas.microsoft.com/office/drawing/2010/main" w="9525">
                <a:noFill/>
                <a:round/>
                <a:headEnd/>
                <a:tailEnd/>
              </a14:hiddenLine>
            </a:ext>
          </a:extLst>
        </p:spPr>
        <p:txBody>
          <a:bodyPr>
            <a:flatTx/>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49765"/>
                                        </p:tgtEl>
                                        <p:attrNameLst>
                                          <p:attrName>style.visibility</p:attrName>
                                        </p:attrNameLst>
                                      </p:cBhvr>
                                      <p:to>
                                        <p:strVal val="visible"/>
                                      </p:to>
                                    </p:set>
                                    <p:anim calcmode="lin" valueType="num">
                                      <p:cBhvr additive="base">
                                        <p:cTn id="7" dur="500" fill="hold"/>
                                        <p:tgtEl>
                                          <p:spTgt spid="1049765"/>
                                        </p:tgtEl>
                                        <p:attrNameLst>
                                          <p:attrName>ppt_x</p:attrName>
                                        </p:attrNameLst>
                                      </p:cBhvr>
                                      <p:tavLst>
                                        <p:tav tm="100000">
                                          <p:val>
                                            <p:strVal val="#ppt_x"/>
                                          </p:val>
                                        </p:tav>
                                        <p:tav>
                                          <p:val>
                                            <p:strVal val="#ppt_x"/>
                                          </p:val>
                                        </p:tav>
                                      </p:tavLst>
                                    </p:anim>
                                    <p:anim calcmode="lin" valueType="num">
                                      <p:cBhvr additive="base">
                                        <p:cTn id="8" dur="500" fill="hold"/>
                                        <p:tgtEl>
                                          <p:spTgt spid="1049765"/>
                                        </p:tgtEl>
                                        <p:attrNameLst>
                                          <p:attrName>ppt_y</p:attrName>
                                        </p:attrNameLst>
                                      </p:cBhvr>
                                      <p:tavLst>
                                        <p:tav tm="100000">
                                          <p:val>
                                            <p:strVal val="1+#ppt_h/2"/>
                                          </p:val>
                                        </p:tav>
                                        <p:tav>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p:cTn id="11" dur="1" fill="hold">
                                          <p:stCondLst>
                                            <p:cond delay="0"/>
                                          </p:stCondLst>
                                        </p:cTn>
                                        <p:tgtEl>
                                          <p:spTgt spid="1049767"/>
                                        </p:tgtEl>
                                        <p:attrNameLst>
                                          <p:attrName>style.visibility</p:attrName>
                                        </p:attrNameLst>
                                      </p:cBhvr>
                                      <p:to>
                                        <p:strVal val="visible"/>
                                      </p:to>
                                    </p:set>
                                    <p:anim calcmode="lin" valueType="num">
                                      <p:cBhvr additive="base">
                                        <p:cTn id="12" dur="500" fill="hold"/>
                                        <p:tgtEl>
                                          <p:spTgt spid="1049767"/>
                                        </p:tgtEl>
                                        <p:attrNameLst>
                                          <p:attrName>ppt_x</p:attrName>
                                        </p:attrNameLst>
                                      </p:cBhvr>
                                      <p:tavLst>
                                        <p:tav tm="100000">
                                          <p:val>
                                            <p:strVal val="#ppt_x"/>
                                          </p:val>
                                        </p:tav>
                                        <p:tav>
                                          <p:val>
                                            <p:strVal val="#ppt_x"/>
                                          </p:val>
                                        </p:tav>
                                      </p:tavLst>
                                    </p:anim>
                                    <p:anim calcmode="lin" valueType="num">
                                      <p:cBhvr additive="base">
                                        <p:cTn id="13" dur="500" fill="hold"/>
                                        <p:tgtEl>
                                          <p:spTgt spid="1049767"/>
                                        </p:tgtEl>
                                        <p:attrNameLst>
                                          <p:attrName>ppt_y</p:attrName>
                                        </p:attrNameLst>
                                      </p:cBhvr>
                                      <p:tavLst>
                                        <p:tav tm="100000">
                                          <p:val>
                                            <p:strVal val="0-#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771" name="Rectangle 17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82550171-4BA5-4B2B-A10F-C2D5386C6DE1}" type="slidenum">
              <a:rPr lang="en-US" altLang="en-US" sz="1400"/>
              <a:pPr algn="r" eaLnBrk="1" hangingPunct="1"/>
              <a:t>21</a:t>
            </a:fld>
            <a:r>
              <a:rPr lang="en-US" altLang="en-US" sz="1400"/>
              <a:t>/56</a:t>
            </a:r>
            <a:endParaRPr lang="en-US" altLang="en-US"/>
          </a:p>
        </p:txBody>
      </p:sp>
      <p:sp>
        <p:nvSpPr>
          <p:cNvPr id="1049773" name="Rectangle 173"/>
          <p:cNvSpPr>
            <a:spLocks noChangeArrowheads="1"/>
          </p:cNvSpPr>
          <p:nvPr/>
        </p:nvSpPr>
        <p:spPr bwMode="auto">
          <a:xfrm>
            <a:off x="1219200" y="685800"/>
            <a:ext cx="6858000" cy="3605213"/>
          </a:xfrm>
          <a:prstGeom prst="rect">
            <a:avLst/>
          </a:prstGeom>
          <a:gradFill rotWithShape="0">
            <a:gsLst>
              <a:gs pos="0">
                <a:srgbClr val="006600"/>
              </a:gs>
              <a:gs pos="100000">
                <a:srgbClr val="FFFFCC"/>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2800" b="1">
                <a:cs typeface="B Titr" panose="00000700000000000000" pitchFamily="2" charset="-78"/>
              </a:rPr>
              <a:t>مزاياي روش مستقيم:</a:t>
            </a:r>
            <a:endParaRPr lang="en-US" altLang="en-US"/>
          </a:p>
          <a:p>
            <a:pPr algn="just" rtl="1" eaLnBrk="1" hangingPunct="1">
              <a:spcBef>
                <a:spcPct val="50000"/>
              </a:spcBef>
              <a:buFontTx/>
              <a:buAutoNum type="arabicPeriod"/>
            </a:pPr>
            <a:r>
              <a:rPr lang="en-US" altLang="en-US" sz="2800" b="1">
                <a:cs typeface="B Zar" panose="00000400000000000000" pitchFamily="2" charset="-78"/>
              </a:rPr>
              <a:t>دريافتها و پرداختهاي نقدي عملياتي را نشان      مي دهد.</a:t>
            </a:r>
            <a:endParaRPr lang="en-US" altLang="en-US"/>
          </a:p>
          <a:p>
            <a:pPr algn="just" rtl="1" eaLnBrk="1" hangingPunct="1">
              <a:spcBef>
                <a:spcPct val="50000"/>
              </a:spcBef>
              <a:buFontTx/>
              <a:buAutoNum type="arabicPeriod"/>
            </a:pPr>
            <a:r>
              <a:rPr lang="en-US" altLang="en-US" sz="2800" b="1">
                <a:cs typeface="B Zar" panose="00000400000000000000" pitchFamily="2" charset="-78"/>
              </a:rPr>
              <a:t>اطلاع ازمنابع مشخص دريافتهاي نقدي و مقاصد مربوط به پرداختهاي نقدي انجام شده در      دوره هاي گذشته مي تواند در برآورد جريانهاي نقدي آتي مفيد واقع شود.</a:t>
            </a:r>
            <a:endParaRPr lang="en-US" altLang="en-US"/>
          </a:p>
        </p:txBody>
      </p:sp>
      <p:sp>
        <p:nvSpPr>
          <p:cNvPr id="1049775" name="Rectangle 175"/>
          <p:cNvSpPr>
            <a:spLocks noChangeArrowheads="1"/>
          </p:cNvSpPr>
          <p:nvPr/>
        </p:nvSpPr>
        <p:spPr bwMode="auto">
          <a:xfrm>
            <a:off x="914400" y="3733800"/>
            <a:ext cx="769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rtl="1" eaLnBrk="1" hangingPunct="1">
              <a:spcBef>
                <a:spcPct val="50000"/>
              </a:spcBef>
            </a:pPr>
            <a:endParaRPr lang="en-US" altLang="en-US"/>
          </a:p>
        </p:txBody>
      </p:sp>
      <p:sp>
        <p:nvSpPr>
          <p:cNvPr id="1049777" name="Rectangle 177"/>
          <p:cNvSpPr>
            <a:spLocks noChangeArrowheads="1"/>
          </p:cNvSpPr>
          <p:nvPr/>
        </p:nvSpPr>
        <p:spPr bwMode="auto">
          <a:xfrm>
            <a:off x="1219200" y="4554538"/>
            <a:ext cx="6858000" cy="1160462"/>
          </a:xfrm>
          <a:prstGeom prst="rect">
            <a:avLst/>
          </a:prstGeom>
          <a:gradFill rotWithShape="0">
            <a:gsLst>
              <a:gs pos="0">
                <a:srgbClr val="006600"/>
              </a:gs>
              <a:gs pos="100000">
                <a:srgbClr val="FFFFCC"/>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rtl="1" eaLnBrk="1" hangingPunct="1">
              <a:spcBef>
                <a:spcPct val="50000"/>
              </a:spcBef>
            </a:pPr>
            <a:r>
              <a:rPr lang="en-US" altLang="en-US" sz="2800" b="1">
                <a:cs typeface="B Titr" panose="00000700000000000000" pitchFamily="2" charset="-78"/>
              </a:rPr>
              <a:t>ايراد روش مستقيم:</a:t>
            </a:r>
            <a:endParaRPr lang="en-US" altLang="en-US"/>
          </a:p>
          <a:p>
            <a:pPr algn="r" rtl="1" eaLnBrk="1" hangingPunct="1">
              <a:spcBef>
                <a:spcPct val="50000"/>
              </a:spcBef>
              <a:buFontTx/>
              <a:buAutoNum type="arabicPeriod"/>
            </a:pPr>
            <a:r>
              <a:rPr lang="en-US" altLang="en-US" sz="2800" b="1">
                <a:cs typeface="B Zar" panose="00000400000000000000" pitchFamily="2" charset="-78"/>
              </a:rPr>
              <a:t>فزوني مخارج برمنافع(در برخي موارد).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049773"/>
                                        </p:tgtEl>
                                        <p:attrNameLst>
                                          <p:attrName>style.visibility</p:attrName>
                                        </p:attrNameLst>
                                      </p:cBhvr>
                                      <p:to>
                                        <p:strVal val="visible"/>
                                      </p:to>
                                    </p:set>
                                    <p:animEffect transition="in" filter="strips(downLeft)">
                                      <p:cBhvr>
                                        <p:cTn id="7" dur="500"/>
                                        <p:tgtEl>
                                          <p:spTgt spid="1049773"/>
                                        </p:tgtEl>
                                      </p:cBhvr>
                                    </p:animEffect>
                                  </p:childTnLst>
                                </p:cTn>
                              </p:par>
                            </p:childTnLst>
                          </p:cTn>
                        </p:par>
                        <p:par>
                          <p:cTn id="8" fill="hold" nodeType="afterGroup">
                            <p:stCondLst>
                              <p:cond delay="500"/>
                            </p:stCondLst>
                            <p:childTnLst>
                              <p:par>
                                <p:cTn id="9" presetID="12" presetClass="entr" presetSubtype="1" fill="hold" nodeType="afterEffect">
                                  <p:stCondLst>
                                    <p:cond delay="0"/>
                                  </p:stCondLst>
                                  <p:childTnLst>
                                    <p:set>
                                      <p:cBhvr>
                                        <p:cTn id="10" dur="1" fill="hold">
                                          <p:stCondLst>
                                            <p:cond delay="0"/>
                                          </p:stCondLst>
                                        </p:cTn>
                                        <p:tgtEl>
                                          <p:spTgt spid="1049777"/>
                                        </p:tgtEl>
                                        <p:attrNameLst>
                                          <p:attrName>style.visibility</p:attrName>
                                        </p:attrNameLst>
                                      </p:cBhvr>
                                      <p:to>
                                        <p:strVal val="visible"/>
                                      </p:to>
                                    </p:set>
                                    <p:animEffect transition="in" filter="slide(fromTop)">
                                      <p:cBhvr>
                                        <p:cTn id="11" dur="500"/>
                                        <p:tgtEl>
                                          <p:spTgt spid="1049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779" name="Rectangle 17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44EAFFB0-3F72-4208-A4B5-A532DDAFCC91}" type="slidenum">
              <a:rPr lang="en-US" altLang="en-US" sz="1400"/>
              <a:pPr algn="r" eaLnBrk="1" hangingPunct="1"/>
              <a:t>22</a:t>
            </a:fld>
            <a:r>
              <a:rPr lang="en-US" altLang="en-US" sz="1400"/>
              <a:t>/56</a:t>
            </a:r>
            <a:endParaRPr lang="en-US" altLang="en-US"/>
          </a:p>
        </p:txBody>
      </p:sp>
      <p:sp>
        <p:nvSpPr>
          <p:cNvPr id="1049781" name="Rectangle 181"/>
          <p:cNvSpPr>
            <a:spLocks noChangeArrowheads="1"/>
          </p:cNvSpPr>
          <p:nvPr/>
        </p:nvSpPr>
        <p:spPr bwMode="auto">
          <a:xfrm>
            <a:off x="609600" y="742950"/>
            <a:ext cx="7848600" cy="2716213"/>
          </a:xfrm>
          <a:prstGeom prst="rect">
            <a:avLst/>
          </a:prstGeom>
          <a:gradFill rotWithShape="0">
            <a:gsLst>
              <a:gs pos="0">
                <a:srgbClr val="006600"/>
              </a:gs>
              <a:gs pos="100000">
                <a:srgbClr val="FFFFCC"/>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2800" b="1">
                <a:cs typeface="B Titr" panose="00000700000000000000" pitchFamily="2" charset="-78"/>
              </a:rPr>
              <a:t>مزاياي روش غير مستقيم:</a:t>
            </a:r>
            <a:endParaRPr lang="en-US" altLang="en-US"/>
          </a:p>
          <a:p>
            <a:pPr algn="just" rtl="1" eaLnBrk="1" hangingPunct="1">
              <a:spcBef>
                <a:spcPct val="50000"/>
              </a:spcBef>
              <a:buFontTx/>
              <a:buAutoNum type="arabicPeriod"/>
            </a:pPr>
            <a:r>
              <a:rPr lang="en-US" altLang="en-US" sz="2800" b="1">
                <a:cs typeface="B Zar" panose="00000400000000000000" pitchFamily="2" charset="-78"/>
              </a:rPr>
              <a:t>تفاوت بين سود عملياتي و جريان وجه نقد ناشي از فعاليتهاي عملياتي به گونه برجسته اي نشان داده مي شود.</a:t>
            </a:r>
            <a:endParaRPr lang="en-US" altLang="en-US"/>
          </a:p>
          <a:p>
            <a:pPr algn="just" rtl="1" eaLnBrk="1" hangingPunct="1">
              <a:spcBef>
                <a:spcPct val="50000"/>
              </a:spcBef>
              <a:buFontTx/>
              <a:buAutoNum type="arabicPeriod"/>
            </a:pPr>
            <a:r>
              <a:rPr lang="en-US" altLang="en-US" sz="2800" b="1">
                <a:cs typeface="B Zar" panose="00000400000000000000" pitchFamily="2" charset="-78"/>
              </a:rPr>
              <a:t>ارائه تصويري از کيفيت سود واحد تجاري.</a:t>
            </a:r>
            <a:endParaRPr lang="en-US" altLang="en-US"/>
          </a:p>
        </p:txBody>
      </p:sp>
      <p:sp>
        <p:nvSpPr>
          <p:cNvPr id="1049783" name="Rectangle 183"/>
          <p:cNvSpPr>
            <a:spLocks noChangeArrowheads="1"/>
          </p:cNvSpPr>
          <p:nvPr/>
        </p:nvSpPr>
        <p:spPr bwMode="auto">
          <a:xfrm>
            <a:off x="609600" y="3638550"/>
            <a:ext cx="7848600" cy="2716213"/>
          </a:xfrm>
          <a:prstGeom prst="rect">
            <a:avLst/>
          </a:prstGeom>
          <a:gradFill rotWithShape="0">
            <a:gsLst>
              <a:gs pos="0">
                <a:srgbClr val="006600"/>
              </a:gs>
              <a:gs pos="100000">
                <a:srgbClr val="FFFFCC"/>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2800" b="1">
                <a:cs typeface="B Titr" panose="00000700000000000000" pitchFamily="2" charset="-78"/>
              </a:rPr>
              <a:t>معايب روش غيرمستقيم:</a:t>
            </a:r>
            <a:endParaRPr lang="en-US" altLang="en-US"/>
          </a:p>
          <a:p>
            <a:pPr algn="just" rtl="1" eaLnBrk="1" hangingPunct="1">
              <a:spcBef>
                <a:spcPct val="50000"/>
              </a:spcBef>
              <a:buFontTx/>
              <a:buAutoNum type="arabicPeriod"/>
            </a:pPr>
            <a:r>
              <a:rPr lang="en-US" altLang="en-US" sz="2800" b="1">
                <a:cs typeface="B Zar" panose="00000400000000000000" pitchFamily="2" charset="-78"/>
              </a:rPr>
              <a:t>منابع دريافتها و مقاصد پرداختها را به وضوح نشان        نمي دهد.</a:t>
            </a:r>
            <a:endParaRPr lang="en-US" altLang="en-US"/>
          </a:p>
          <a:p>
            <a:pPr algn="just" rtl="1" eaLnBrk="1" hangingPunct="1">
              <a:spcBef>
                <a:spcPct val="50000"/>
              </a:spcBef>
              <a:buFontTx/>
              <a:buAutoNum type="arabicPeriod"/>
            </a:pPr>
            <a:r>
              <a:rPr lang="en-US" altLang="en-US" sz="2800" b="1">
                <a:cs typeface="B Zar" panose="00000400000000000000" pitchFamily="2" charset="-78"/>
              </a:rPr>
              <a:t>در برآورد جريانهاي نقدي آتي از فايده کمتري در مقايسه با روش مستقيم برخوردار است.</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49781"/>
                                        </p:tgtEl>
                                        <p:attrNameLst>
                                          <p:attrName>style.visibility</p:attrName>
                                        </p:attrNameLst>
                                      </p:cBhvr>
                                      <p:to>
                                        <p:strVal val="visible"/>
                                      </p:to>
                                    </p:set>
                                    <p:animEffect transition="in" filter="wipe(left)">
                                      <p:cBhvr>
                                        <p:cTn id="7" dur="500"/>
                                        <p:tgtEl>
                                          <p:spTgt spid="1049781"/>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049783"/>
                                        </p:tgtEl>
                                        <p:attrNameLst>
                                          <p:attrName>style.visibility</p:attrName>
                                        </p:attrNameLst>
                                      </p:cBhvr>
                                      <p:to>
                                        <p:strVal val="visible"/>
                                      </p:to>
                                    </p:set>
                                    <p:animEffect transition="in" filter="wipe(down)">
                                      <p:cBhvr>
                                        <p:cTn id="11" dur="500"/>
                                        <p:tgtEl>
                                          <p:spTgt spid="1049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785" name="Rectangle 18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22/56</a:t>
            </a:r>
            <a:endParaRPr lang="en-US" altLang="en-US"/>
          </a:p>
        </p:txBody>
      </p:sp>
      <p:sp>
        <p:nvSpPr>
          <p:cNvPr id="1049787" name="Rectangle 187"/>
          <p:cNvSpPr>
            <a:spLocks noGrp="1" noChangeArrowheads="1"/>
          </p:cNvSpPr>
          <p:nvPr>
            <p:ph type="title"/>
          </p:nvPr>
        </p:nvSpPr>
        <p:spPr>
          <a:xfrm>
            <a:off x="609600" y="685800"/>
            <a:ext cx="7772400" cy="1143000"/>
          </a:xfrm>
          <a:ln/>
        </p:spPr>
        <p:txBody>
          <a:bodyPr/>
          <a:lstStyle/>
          <a:p>
            <a:pPr latinLnBrk="0"/>
            <a:r>
              <a:rPr lang="en-US" altLang="en-US" sz="4000" b="1">
                <a:latin typeface="Times New Roman" panose="02020603050405020304" pitchFamily="18" charset="0"/>
                <a:cs typeface="B Titr" panose="00000700000000000000" pitchFamily="2" charset="-78"/>
                <a:sym typeface="Times New Roman" panose="02020603050405020304" pitchFamily="18" charset="0"/>
              </a:rPr>
              <a:t>جريانهاي نقدي ناشي ازبازده سرمايه گذاريها و سود پرداختي بابت تأمين مالي</a:t>
            </a:r>
            <a:endParaRPr lang="en-US" altLang="en-US"/>
          </a:p>
        </p:txBody>
      </p:sp>
      <p:sp>
        <p:nvSpPr>
          <p:cNvPr id="1049789" name="Rectangle 189"/>
          <p:cNvSpPr>
            <a:spLocks noChangeArrowheads="1"/>
          </p:cNvSpPr>
          <p:nvPr/>
        </p:nvSpPr>
        <p:spPr bwMode="auto">
          <a:xfrm>
            <a:off x="990600" y="2362200"/>
            <a:ext cx="6781800"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600" b="1">
                <a:cs typeface="B Zar" panose="00000400000000000000" pitchFamily="2" charset="-78"/>
              </a:rPr>
              <a:t>ارائه خالص جريان نقدي ناشي از فعاليتهاي عملياتي نبايد تحت تاثير ساختار سرمايه واحد تجاري قرار گيرد، بنابراين پرداختهاي مربوط به سود و کارمزد تأمين مالي بايد جداگانه نشان داده شود.</a:t>
            </a:r>
            <a:endParaRPr lang="en-US" altLang="en-US"/>
          </a:p>
          <a:p>
            <a:pPr algn="just" rtl="1" eaLnBrk="1" hangingPunct="1">
              <a:spcBef>
                <a:spcPct val="50000"/>
              </a:spcBef>
            </a:pPr>
            <a:endParaRPr lang="en-US" altLang="en-US" sz="3600" b="1">
              <a:cs typeface="B Zar"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49787"/>
                                        </p:tgtEl>
                                        <p:attrNameLst>
                                          <p:attrName>style.visibility</p:attrName>
                                        </p:attrNameLst>
                                      </p:cBhvr>
                                      <p:to>
                                        <p:strVal val="visible"/>
                                      </p:to>
                                    </p:set>
                                    <p:anim calcmode="lin" valueType="num">
                                      <p:cBhvr>
                                        <p:cTn id="7" dur="1000" fill="hold"/>
                                        <p:tgtEl>
                                          <p:spTgt spid="1049787"/>
                                        </p:tgtEl>
                                        <p:attrNameLst>
                                          <p:attrName>ppt_w</p:attrName>
                                        </p:attrNameLst>
                                      </p:cBhvr>
                                      <p:tavLst>
                                        <p:tav tm="100000">
                                          <p:val>
                                            <p:fltVal val="0"/>
                                          </p:val>
                                        </p:tav>
                                        <p:tav>
                                          <p:val>
                                            <p:strVal val="#ppt_w"/>
                                          </p:val>
                                        </p:tav>
                                      </p:tavLst>
                                    </p:anim>
                                    <p:anim calcmode="lin" valueType="num">
                                      <p:cBhvr>
                                        <p:cTn id="8" dur="1000" fill="hold"/>
                                        <p:tgtEl>
                                          <p:spTgt spid="1049787"/>
                                        </p:tgtEl>
                                        <p:attrNameLst>
                                          <p:attrName>ppt_h</p:attrName>
                                        </p:attrNameLst>
                                      </p:cBhvr>
                                      <p:tavLst>
                                        <p:tav tm="100000">
                                          <p:val>
                                            <p:fltVal val="0"/>
                                          </p:val>
                                        </p:tav>
                                        <p:tav>
                                          <p:val>
                                            <p:strVal val="#ppt_h"/>
                                          </p:val>
                                        </p:tav>
                                      </p:tavLst>
                                    </p:anim>
                                    <p:anim calcmode="lin" valueType="num">
                                      <p:cBhvr>
                                        <p:cTn id="9" dur="1000" fill="hold"/>
                                        <p:tgtEl>
                                          <p:spTgt spid="104978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9787"/>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3" presetClass="entr" presetSubtype="272" fill="hold" nodeType="afterEffect">
                                  <p:stCondLst>
                                    <p:cond delay="0"/>
                                  </p:stCondLst>
                                  <p:childTnLst>
                                    <p:set>
                                      <p:cBhvr>
                                        <p:cTn id="13" dur="1" fill="hold">
                                          <p:stCondLst>
                                            <p:cond delay="0"/>
                                          </p:stCondLst>
                                        </p:cTn>
                                        <p:tgtEl>
                                          <p:spTgt spid="1049789"/>
                                        </p:tgtEl>
                                        <p:attrNameLst>
                                          <p:attrName>style.visibility</p:attrName>
                                        </p:attrNameLst>
                                      </p:cBhvr>
                                      <p:to>
                                        <p:strVal val="visible"/>
                                      </p:to>
                                    </p:set>
                                    <p:anim calcmode="lin" valueType="num">
                                      <p:cBhvr>
                                        <p:cTn id="14" dur="500" fill="hold"/>
                                        <p:tgtEl>
                                          <p:spTgt spid="1049789"/>
                                        </p:tgtEl>
                                        <p:attrNameLst>
                                          <p:attrName>ppt_w</p:attrName>
                                        </p:attrNameLst>
                                      </p:cBhvr>
                                      <p:tavLst>
                                        <p:tav tm="100000">
                                          <p:val>
                                            <p:strVal val="2/3*#ppt_w"/>
                                          </p:val>
                                        </p:tav>
                                        <p:tav>
                                          <p:val>
                                            <p:strVal val="#ppt_w"/>
                                          </p:val>
                                        </p:tav>
                                      </p:tavLst>
                                    </p:anim>
                                    <p:anim calcmode="lin" valueType="num">
                                      <p:cBhvr>
                                        <p:cTn id="15" dur="500" fill="hold"/>
                                        <p:tgtEl>
                                          <p:spTgt spid="1049789"/>
                                        </p:tgtEl>
                                        <p:attrNameLst>
                                          <p:attrName>ppt_h</p:attrName>
                                        </p:attrNameLst>
                                      </p:cBhvr>
                                      <p:tavLst>
                                        <p:tav tm="100000">
                                          <p:val>
                                            <p:strVal val="2/3*#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791" name="Rectangle 19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23/56</a:t>
            </a:r>
            <a:endParaRPr lang="en-US" altLang="en-US"/>
          </a:p>
        </p:txBody>
      </p:sp>
      <p:sp>
        <p:nvSpPr>
          <p:cNvPr id="1049793" name="Rectangle 193"/>
          <p:cNvSpPr>
            <a:spLocks noChangeArrowheads="1"/>
          </p:cNvSpPr>
          <p:nvPr/>
        </p:nvSpPr>
        <p:spPr bwMode="auto">
          <a:xfrm>
            <a:off x="228600" y="1295400"/>
            <a:ext cx="8458200" cy="537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b="1">
                <a:cs typeface="B Titr" panose="00000700000000000000" pitchFamily="2" charset="-78"/>
              </a:rPr>
              <a:t>        الف .جريانهاي نقدي ورودي:</a:t>
            </a:r>
            <a:r>
              <a:rPr lang="en-US" altLang="en-US" b="1">
                <a:cs typeface="B Zar" panose="00000400000000000000" pitchFamily="2" charset="-78"/>
              </a:rPr>
              <a:t> </a:t>
            </a:r>
            <a:endParaRPr lang="en-US" altLang="en-US"/>
          </a:p>
          <a:p>
            <a:pPr lvl="2"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سود و کارمزد دريافتي، و</a:t>
            </a:r>
            <a:endParaRPr lang="en-US" altLang="en-US"/>
          </a:p>
          <a:p>
            <a:pPr lvl="2" algn="just" rtl="1" eaLnBrk="1" hangingPunct="1">
              <a:lnSpc>
                <a:spcPct val="110000"/>
              </a:lnSpc>
              <a:spcBef>
                <a:spcPct val="50000"/>
              </a:spcBef>
              <a:buSzPct val="135000"/>
              <a:buFont typeface="Wingdings" panose="05000000000000000000" pitchFamily="2" charset="2"/>
              <a:buChar char="§"/>
            </a:pPr>
            <a:r>
              <a:rPr lang="en-US" altLang="en-US" b="1">
                <a:cs typeface="B Zar" panose="00000400000000000000" pitchFamily="2" charset="-78"/>
              </a:rPr>
              <a:t> سود سهام دريافتي شامل سود سهام دريافتي از شرکتهاي سرمايه پذيري که سرمايه گذاري در آنها به روش ارزش ويژه در حسابها انعکاس يافته است.</a:t>
            </a:r>
            <a:endParaRPr lang="en-US" altLang="en-US"/>
          </a:p>
          <a:p>
            <a:pPr algn="just" rtl="1" eaLnBrk="1" hangingPunct="1">
              <a:spcBef>
                <a:spcPct val="50000"/>
              </a:spcBef>
            </a:pPr>
            <a:r>
              <a:rPr lang="en-US" altLang="en-US" b="1">
                <a:cs typeface="B Zar" panose="00000400000000000000" pitchFamily="2" charset="-78"/>
              </a:rPr>
              <a:t>        ب </a:t>
            </a:r>
            <a:r>
              <a:rPr lang="en-US" altLang="en-US" b="1">
                <a:cs typeface="B Titr" panose="00000700000000000000" pitchFamily="2" charset="-78"/>
              </a:rPr>
              <a:t>. جريانهاي نقدي خروجي:</a:t>
            </a:r>
            <a:endParaRPr lang="en-US" altLang="en-US"/>
          </a:p>
          <a:p>
            <a:pPr lvl="2"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سود وکارمزد پرداختي (اعم از اينکه به حساب دارايي تحصيل شده يا به هزينه دوره منظور شده باشد)، </a:t>
            </a:r>
            <a:endParaRPr lang="en-US" altLang="en-US"/>
          </a:p>
          <a:p>
            <a:pPr lvl="2"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سود سهام پرداختي،و</a:t>
            </a:r>
            <a:endParaRPr lang="en-US" altLang="en-US"/>
          </a:p>
          <a:p>
            <a:pPr lvl="2"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حصه اي از اقساط اجاره به شرط تمليک پرداختي که هزينه تأمين مالي محسوب مي شود.</a:t>
            </a:r>
            <a:endParaRPr lang="en-US" altLang="en-US"/>
          </a:p>
        </p:txBody>
      </p:sp>
      <p:sp>
        <p:nvSpPr>
          <p:cNvPr id="1049795" name="Rectangle 195"/>
          <p:cNvSpPr>
            <a:spLocks noGrp="1" noChangeArrowheads="1"/>
          </p:cNvSpPr>
          <p:nvPr>
            <p:ph type="title"/>
          </p:nvPr>
        </p:nvSpPr>
        <p:spPr>
          <a:xfrm>
            <a:off x="685800" y="228600"/>
            <a:ext cx="7772400" cy="1143000"/>
          </a:xfrm>
          <a:solidFill>
            <a:srgbClr val="FFFFCC"/>
          </a:soli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جريانهاي نقدي ناشي ازبازده سرمايه گذاريها و سود پرداختي بابت تأمين مالي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049795"/>
                                        </p:tgtEl>
                                        <p:attrNameLst>
                                          <p:attrName>style.visibility</p:attrName>
                                        </p:attrNameLst>
                                      </p:cBhvr>
                                      <p:to>
                                        <p:strVal val="visible"/>
                                      </p:to>
                                    </p:set>
                                    <p:anim calcmode="lin" valueType="num">
                                      <p:cBhvr>
                                        <p:cTn id="7" dur="500" fill="hold"/>
                                        <p:tgtEl>
                                          <p:spTgt spid="1049795"/>
                                        </p:tgtEl>
                                        <p:attrNameLst>
                                          <p:attrName>ppt_w</p:attrName>
                                        </p:attrNameLst>
                                      </p:cBhvr>
                                      <p:tavLst>
                                        <p:tav tm="100000">
                                          <p:val>
                                            <p:fltVal val="0"/>
                                          </p:val>
                                        </p:tav>
                                        <p:tav>
                                          <p:val>
                                            <p:strVal val="#ppt_w"/>
                                          </p:val>
                                        </p:tav>
                                      </p:tavLst>
                                    </p:anim>
                                    <p:anim calcmode="lin" valueType="num">
                                      <p:cBhvr>
                                        <p:cTn id="8" dur="500" fill="hold"/>
                                        <p:tgtEl>
                                          <p:spTgt spid="1049795"/>
                                        </p:tgtEl>
                                        <p:attrNameLst>
                                          <p:attrName>ppt_h</p:attrName>
                                        </p:attrNameLst>
                                      </p:cBhvr>
                                      <p:tavLst>
                                        <p:tav tm="100000">
                                          <p:val>
                                            <p:strVal val="#ppt_h"/>
                                          </p:val>
                                        </p:tav>
                                        <p:tav>
                                          <p:val>
                                            <p:strVal val="#ppt_h"/>
                                          </p:val>
                                        </p:tav>
                                      </p:tavLst>
                                    </p:anim>
                                  </p:childTnLst>
                                </p:cTn>
                              </p:par>
                            </p:childTnLst>
                          </p:cTn>
                        </p:par>
                        <p:par>
                          <p:cTn id="9" fill="hold" nodeType="afterGroup">
                            <p:stCondLst>
                              <p:cond delay="500"/>
                            </p:stCondLst>
                            <p:childTnLst>
                              <p:par>
                                <p:cTn id="10" presetID="14" presetClass="entr" presetSubtype="10" fill="hold" nodeType="afterEffect">
                                  <p:stCondLst>
                                    <p:cond delay="0"/>
                                  </p:stCondLst>
                                  <p:childTnLst>
                                    <p:set>
                                      <p:cBhvr>
                                        <p:cTn id="11" dur="1" fill="hold">
                                          <p:stCondLst>
                                            <p:cond delay="0"/>
                                          </p:stCondLst>
                                        </p:cTn>
                                        <p:tgtEl>
                                          <p:spTgt spid="1049793"/>
                                        </p:tgtEl>
                                        <p:attrNameLst>
                                          <p:attrName>style.visibility</p:attrName>
                                        </p:attrNameLst>
                                      </p:cBhvr>
                                      <p:to>
                                        <p:strVal val="visible"/>
                                      </p:to>
                                    </p:set>
                                    <p:animEffect transition="in" filter="randombar(horizontal)">
                                      <p:cBhvr>
                                        <p:cTn id="12" dur="500"/>
                                        <p:tgtEl>
                                          <p:spTgt spid="1049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t="100000" r="100000"/>
          </a:path>
        </a:gradFill>
        <a:effectLst/>
      </p:bgPr>
    </p:bg>
    <p:spTree>
      <p:nvGrpSpPr>
        <p:cNvPr id="1" name=""/>
        <p:cNvGrpSpPr/>
        <p:nvPr/>
      </p:nvGrpSpPr>
      <p:grpSpPr>
        <a:xfrm>
          <a:off x="0" y="0"/>
          <a:ext cx="0" cy="0"/>
          <a:chOff x="0" y="0"/>
          <a:chExt cx="0" cy="0"/>
        </a:xfrm>
      </p:grpSpPr>
      <p:sp>
        <p:nvSpPr>
          <p:cNvPr id="1049797" name="Rectangle 19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D7AE94AB-0DA9-4C09-82C2-3FBE5C363FC4}" type="slidenum">
              <a:rPr lang="en-US" altLang="en-US" sz="1400"/>
              <a:pPr algn="r" eaLnBrk="1" hangingPunct="1"/>
              <a:t>25</a:t>
            </a:fld>
            <a:r>
              <a:rPr lang="en-US" altLang="en-US" sz="1400"/>
              <a:t>/56</a:t>
            </a:r>
            <a:endParaRPr lang="en-US" altLang="en-US"/>
          </a:p>
        </p:txBody>
      </p:sp>
      <p:sp>
        <p:nvSpPr>
          <p:cNvPr id="1049799" name="Rectangle 199"/>
          <p:cNvSpPr>
            <a:spLocks noChangeArrowheads="1"/>
          </p:cNvSpPr>
          <p:nvPr/>
        </p:nvSpPr>
        <p:spPr bwMode="auto">
          <a:xfrm>
            <a:off x="1066800" y="2438400"/>
            <a:ext cx="6781800"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در مورد بانکها و شرکتهاي سرمايه گذاري که سود سهام و سود تسهيلات در محاسبه سود(زيان) عملياتي منظور مي شود، مبالغ ورودي و خروجي وجه نقد مرتبط با اقلام مذکور در فعاليتهاي عملياتي انعکاس مي يابد.</a:t>
            </a:r>
            <a:endParaRPr lang="en-US" altLang="en-US"/>
          </a:p>
        </p:txBody>
      </p:sp>
      <p:sp>
        <p:nvSpPr>
          <p:cNvPr id="1049801" name="Rectangle 201"/>
          <p:cNvSpPr>
            <a:spLocks noGrp="1" noChangeArrowheads="1"/>
          </p:cNvSpPr>
          <p:nvPr>
            <p:ph type="title"/>
          </p:nvPr>
        </p:nvSpPr>
        <p:spPr>
          <a:solidFill>
            <a:srgbClr val="FFFFCC"/>
          </a:solidFill>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جريانهاي نقدي ناشي ازبازده سرمايه گذاريها و سود پرداختي بابت تأمين مالي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049801"/>
                                        </p:tgtEl>
                                        <p:attrNameLst>
                                          <p:attrName>style.visibility</p:attrName>
                                        </p:attrNameLst>
                                      </p:cBhvr>
                                      <p:to>
                                        <p:strVal val="visible"/>
                                      </p:to>
                                    </p:set>
                                    <p:animEffect transition="in" filter="barn(inVertical)">
                                      <p:cBhvr>
                                        <p:cTn id="7" dur="500"/>
                                        <p:tgtEl>
                                          <p:spTgt spid="1049801"/>
                                        </p:tgtEl>
                                      </p:cBhvr>
                                    </p:animEffect>
                                  </p:childTnLst>
                                </p:cTn>
                              </p:par>
                            </p:childTnLst>
                          </p:cTn>
                        </p:par>
                        <p:par>
                          <p:cTn id="8" fill="hold" nodeType="afterGroup">
                            <p:stCondLst>
                              <p:cond delay="500"/>
                            </p:stCondLst>
                            <p:childTnLst>
                              <p:par>
                                <p:cTn id="9" presetID="17" presetClass="entr" presetSubtype="10" fill="hold" nodeType="afterEffect">
                                  <p:stCondLst>
                                    <p:cond delay="0"/>
                                  </p:stCondLst>
                                  <p:childTnLst>
                                    <p:set>
                                      <p:cBhvr>
                                        <p:cTn id="10" dur="1" fill="hold">
                                          <p:stCondLst>
                                            <p:cond delay="0"/>
                                          </p:stCondLst>
                                        </p:cTn>
                                        <p:tgtEl>
                                          <p:spTgt spid="1049799"/>
                                        </p:tgtEl>
                                        <p:attrNameLst>
                                          <p:attrName>style.visibility</p:attrName>
                                        </p:attrNameLst>
                                      </p:cBhvr>
                                      <p:to>
                                        <p:strVal val="visible"/>
                                      </p:to>
                                    </p:set>
                                    <p:anim calcmode="lin" valueType="num">
                                      <p:cBhvr>
                                        <p:cTn id="11" dur="500" fill="hold"/>
                                        <p:tgtEl>
                                          <p:spTgt spid="1049799"/>
                                        </p:tgtEl>
                                        <p:attrNameLst>
                                          <p:attrName>ppt_w</p:attrName>
                                        </p:attrNameLst>
                                      </p:cBhvr>
                                      <p:tavLst>
                                        <p:tav tm="100000">
                                          <p:val>
                                            <p:fltVal val="0"/>
                                          </p:val>
                                        </p:tav>
                                        <p:tav>
                                          <p:val>
                                            <p:strVal val="#ppt_w"/>
                                          </p:val>
                                        </p:tav>
                                      </p:tavLst>
                                    </p:anim>
                                    <p:anim calcmode="lin" valueType="num">
                                      <p:cBhvr>
                                        <p:cTn id="12" dur="500" fill="hold"/>
                                        <p:tgtEl>
                                          <p:spTgt spid="1049799"/>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l="100000" b="100000"/>
          </a:path>
        </a:gradFill>
        <a:effectLst/>
      </p:bgPr>
    </p:bg>
    <p:spTree>
      <p:nvGrpSpPr>
        <p:cNvPr id="1" name=""/>
        <p:cNvGrpSpPr/>
        <p:nvPr/>
      </p:nvGrpSpPr>
      <p:grpSpPr>
        <a:xfrm>
          <a:off x="0" y="0"/>
          <a:ext cx="0" cy="0"/>
          <a:chOff x="0" y="0"/>
          <a:chExt cx="0" cy="0"/>
        </a:xfrm>
      </p:grpSpPr>
      <p:sp>
        <p:nvSpPr>
          <p:cNvPr id="1049803" name="Rectangle 20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41695DBC-2926-4E33-8986-EB49D932E2BA}" type="slidenum">
              <a:rPr lang="en-US" altLang="en-US" sz="1400"/>
              <a:pPr algn="r" eaLnBrk="1" hangingPunct="1"/>
              <a:t>26</a:t>
            </a:fld>
            <a:r>
              <a:rPr lang="en-US" altLang="en-US" sz="1400"/>
              <a:t>/56</a:t>
            </a:r>
            <a:endParaRPr lang="en-US" altLang="en-US"/>
          </a:p>
        </p:txBody>
      </p:sp>
      <p:sp>
        <p:nvSpPr>
          <p:cNvPr id="1049805" name="Rectangle 205"/>
          <p:cNvSpPr>
            <a:spLocks noChangeArrowheads="1"/>
          </p:cNvSpPr>
          <p:nvPr/>
        </p:nvSpPr>
        <p:spPr bwMode="auto">
          <a:xfrm>
            <a:off x="838200" y="1828800"/>
            <a:ext cx="7543800" cy="452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دلايل انعکاس مجموع جريانهاي مرتبط با ماليات بر درآمد تحت سرفصل جداگانه:</a:t>
            </a:r>
            <a:endParaRPr lang="en-US" altLang="en-US"/>
          </a:p>
          <a:p>
            <a:pPr lvl="1" algn="just" rtl="1" eaLnBrk="1" hangingPunct="1">
              <a:spcBef>
                <a:spcPct val="50000"/>
              </a:spcBef>
              <a:buFont typeface="Wingdings" panose="05000000000000000000" pitchFamily="2" charset="2"/>
              <a:buChar char="ü"/>
            </a:pPr>
            <a:r>
              <a:rPr lang="en-US" altLang="en-US" b="1">
                <a:cs typeface="B Zar" panose="00000400000000000000" pitchFamily="2" charset="-78"/>
              </a:rPr>
              <a:t> تفکيک جريانهاي نقدي مربوط به ماليات بر درآمد برحسب 	فعاليتهاي موجد آن اختياري خواهد بود.</a:t>
            </a:r>
            <a:endParaRPr lang="en-US" altLang="en-US"/>
          </a:p>
          <a:p>
            <a:pPr lvl="1" algn="just" rtl="1" eaLnBrk="1" hangingPunct="1">
              <a:spcBef>
                <a:spcPct val="50000"/>
              </a:spcBef>
              <a:buFont typeface="Wingdings" panose="05000000000000000000" pitchFamily="2" charset="2"/>
              <a:buChar char="ü"/>
            </a:pPr>
            <a:r>
              <a:rPr lang="en-US" altLang="en-US" b="1">
                <a:cs typeface="B Zar" panose="00000400000000000000" pitchFamily="2" charset="-78"/>
              </a:rPr>
              <a:t> اين جريانها معمولا يک جريان منفرد است، در نتيجه تخصيص 	آن به ساير سرفصلهاي اصلي، اطلاعاتي در مورد جريانهاي 	نقدي واقعي واحد تجاري فراهم نمي آورد.</a:t>
            </a:r>
            <a:endParaRPr lang="en-US" altLang="en-US"/>
          </a:p>
          <a:p>
            <a:pPr algn="just" rtl="1" eaLnBrk="1" hangingPunct="1">
              <a:spcBef>
                <a:spcPct val="50000"/>
              </a:spcBef>
              <a:buFontTx/>
              <a:buChar char="•"/>
            </a:pPr>
            <a:endParaRPr lang="en-US" altLang="en-US" b="1">
              <a:cs typeface="B Zar" panose="00000400000000000000" pitchFamily="2" charset="-78"/>
            </a:endParaRPr>
          </a:p>
          <a:p>
            <a:pPr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اين طبقه فقط ماليات بر درآمد را در بر مي گيرد و شامل مالياتهاي تکليفي نمي شود.</a:t>
            </a:r>
            <a:endParaRPr lang="en-US" altLang="en-US"/>
          </a:p>
        </p:txBody>
      </p:sp>
      <p:sp>
        <p:nvSpPr>
          <p:cNvPr id="1049807" name="AutoShape 207"/>
          <p:cNvSpPr>
            <a:spLocks noChangeArrowheads="1"/>
          </p:cNvSpPr>
          <p:nvPr/>
        </p:nvSpPr>
        <p:spPr bwMode="auto">
          <a:xfrm rot="180000">
            <a:off x="1752600" y="0"/>
            <a:ext cx="6172200" cy="1828800"/>
          </a:xfrm>
          <a:prstGeom prst="irregularSeal2">
            <a:avLst/>
          </a:prstGeom>
          <a:gradFill rotWithShape="0">
            <a:gsLst>
              <a:gs pos="0">
                <a:srgbClr val="FFFFCC"/>
              </a:gs>
              <a:gs pos="100000">
                <a:srgbClr val="0066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sz="3600" b="1">
              <a:cs typeface="B Titr" panose="00000700000000000000" pitchFamily="2" charset="-78"/>
            </a:endParaRPr>
          </a:p>
        </p:txBody>
      </p:sp>
      <p:sp>
        <p:nvSpPr>
          <p:cNvPr id="1049809" name="Rectangle 209"/>
          <p:cNvSpPr>
            <a:spLocks noChangeArrowheads="1"/>
          </p:cNvSpPr>
          <p:nvPr/>
        </p:nvSpPr>
        <p:spPr bwMode="auto">
          <a:xfrm>
            <a:off x="2438400" y="533400"/>
            <a:ext cx="403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spcBef>
                <a:spcPct val="50000"/>
              </a:spcBef>
            </a:pPr>
            <a:r>
              <a:rPr lang="en-US" altLang="en-US" sz="3600" b="1">
                <a:cs typeface="B Titr" panose="00000700000000000000" pitchFamily="2" charset="-78"/>
              </a:rPr>
              <a:t>ماليات بر درآمد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1049807"/>
                                        </p:tgtEl>
                                        <p:attrNameLst>
                                          <p:attrName>style.visibility</p:attrName>
                                        </p:attrNameLst>
                                      </p:cBhvr>
                                      <p:to>
                                        <p:strVal val="visible"/>
                                      </p:to>
                                    </p:set>
                                    <p:anim calcmode="lin" valueType="num">
                                      <p:cBhvr additive="base">
                                        <p:cTn id="7" dur="500" fill="hold"/>
                                        <p:tgtEl>
                                          <p:spTgt spid="1049807"/>
                                        </p:tgtEl>
                                        <p:attrNameLst>
                                          <p:attrName>ppt_x</p:attrName>
                                        </p:attrNameLst>
                                      </p:cBhvr>
                                      <p:tavLst>
                                        <p:tav tm="100000">
                                          <p:val>
                                            <p:strVal val="1+#ppt_w/2"/>
                                          </p:val>
                                        </p:tav>
                                        <p:tav>
                                          <p:val>
                                            <p:strVal val="#ppt_x"/>
                                          </p:val>
                                        </p:tav>
                                      </p:tavLst>
                                    </p:anim>
                                    <p:anim calcmode="lin" valueType="num">
                                      <p:cBhvr additive="base">
                                        <p:cTn id="8" dur="500" fill="hold"/>
                                        <p:tgtEl>
                                          <p:spTgt spid="1049807"/>
                                        </p:tgtEl>
                                        <p:attrNameLst>
                                          <p:attrName>ppt_y</p:attrName>
                                        </p:attrNameLst>
                                      </p:cBhvr>
                                      <p:tavLst>
                                        <p:tav tm="100000">
                                          <p:val>
                                            <p:strVal val="1+#ppt_h/2"/>
                                          </p:val>
                                        </p:tav>
                                        <p:tav>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iterate type="wd">
                                    <p:tmPct val="100000"/>
                                  </p:iterate>
                                  <p:childTnLst>
                                    <p:set>
                                      <p:cBhvr>
                                        <p:cTn id="11" dur="1" fill="hold">
                                          <p:stCondLst>
                                            <p:cond delay="0"/>
                                          </p:stCondLst>
                                        </p:cTn>
                                        <p:tgtEl>
                                          <p:spTgt spid="1049809"/>
                                        </p:tgtEl>
                                        <p:attrNameLst>
                                          <p:attrName>style.visibility</p:attrName>
                                        </p:attrNameLst>
                                      </p:cBhvr>
                                      <p:to>
                                        <p:strVal val="visible"/>
                                      </p:to>
                                    </p:set>
                                    <p:animEffect transition="in" filter="box(out)">
                                      <p:cBhvr>
                                        <p:cTn id="12" dur="300"/>
                                        <p:tgtEl>
                                          <p:spTgt spid="1049809"/>
                                        </p:tgtEl>
                                      </p:cBhvr>
                                    </p:animEffect>
                                  </p:childTnLst>
                                </p:cTn>
                              </p:par>
                            </p:childTnLst>
                          </p:cTn>
                        </p:par>
                        <p:par>
                          <p:cTn id="13" fill="hold" nodeType="afterGroup">
                            <p:stCondLst>
                              <p:cond delay="1400"/>
                            </p:stCondLst>
                            <p:childTnLst>
                              <p:par>
                                <p:cTn id="14" presetID="1" presetClass="entr" presetSubtype="0" fill="hold" nodeType="afterEffect">
                                  <p:stCondLst>
                                    <p:cond delay="0"/>
                                  </p:stCondLst>
                                  <p:childTnLst>
                                    <p:set>
                                      <p:cBhvr>
                                        <p:cTn id="15" dur="1" fill="hold">
                                          <p:stCondLst>
                                            <p:cond delay="499"/>
                                          </p:stCondLst>
                                        </p:cTn>
                                        <p:tgtEl>
                                          <p:spTgt spid="10498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811" name="Rectangle 21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397A93F0-E3A3-4B5D-BB40-9F0628AB83BE}" type="slidenum">
              <a:rPr lang="en-US" altLang="en-US" sz="1400"/>
              <a:pPr algn="r" eaLnBrk="1" hangingPunct="1"/>
              <a:t>27</a:t>
            </a:fld>
            <a:r>
              <a:rPr lang="en-US" altLang="en-US" sz="1400"/>
              <a:t>/56</a:t>
            </a:r>
            <a:endParaRPr lang="en-US" altLang="en-US"/>
          </a:p>
        </p:txBody>
      </p:sp>
      <p:sp>
        <p:nvSpPr>
          <p:cNvPr id="1049813" name="Rectangle 213"/>
          <p:cNvSpPr>
            <a:spLocks noGrp="1" noChangeArrowheads="1"/>
          </p:cNvSpPr>
          <p:nvPr>
            <p:ph type="title"/>
          </p:nvPr>
        </p:nvSpPr>
        <p:spPr>
          <a:xfrm>
            <a:off x="685800" y="762000"/>
            <a:ext cx="7772400" cy="1143000"/>
          </a:xfrm>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فعاليتهاي سرمايه گذاري</a:t>
            </a:r>
            <a:endParaRPr lang="en-US" altLang="en-US"/>
          </a:p>
        </p:txBody>
      </p:sp>
      <p:sp>
        <p:nvSpPr>
          <p:cNvPr id="1049815" name="Rectangle 215"/>
          <p:cNvSpPr>
            <a:spLocks noChangeArrowheads="1"/>
          </p:cNvSpPr>
          <p:nvPr/>
        </p:nvSpPr>
        <p:spPr bwMode="auto">
          <a:xfrm>
            <a:off x="914400" y="2317750"/>
            <a:ext cx="723900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جريانهاي نقدي حاصل از فروش سرمايه گذاري مرتبط با تحصيل و فروش سرمايه گذاريهاي کوتاه مدت و بلند مدت، داراييهاي ثابت مشهود و داراييهاي نامشهود و نيز پرداخت و وصول تسهيلات اعطايي به اشخاص مستقل ازواحدتجاري به جز کارکنان مي باشد. </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nodeType="clickEffect">
                                  <p:stCondLst>
                                    <p:cond delay="0"/>
                                  </p:stCondLst>
                                  <p:iterate type="lt">
                                    <p:tmPct val="100000"/>
                                  </p:iterate>
                                  <p:childTnLst>
                                    <p:set>
                                      <p:cBhvr>
                                        <p:cTn id="6" dur="1" fill="hold">
                                          <p:stCondLst>
                                            <p:cond delay="0"/>
                                          </p:stCondLst>
                                        </p:cTn>
                                        <p:tgtEl>
                                          <p:spTgt spid="1049813"/>
                                        </p:tgtEl>
                                        <p:attrNameLst>
                                          <p:attrName>style.visibility</p:attrName>
                                        </p:attrNameLst>
                                      </p:cBhvr>
                                      <p:to>
                                        <p:strVal val="visible"/>
                                      </p:to>
                                    </p:set>
                                    <p:animEffect transition="in" filter="randombar(vertical)">
                                      <p:cBhvr>
                                        <p:cTn id="7" dur="75"/>
                                        <p:tgtEl>
                                          <p:spTgt spid="1049813"/>
                                        </p:tgtEl>
                                      </p:cBhvr>
                                    </p:animEffect>
                                  </p:childTnLst>
                                </p:cTn>
                              </p:par>
                            </p:childTnLst>
                          </p:cTn>
                        </p:par>
                        <p:par>
                          <p:cTn id="8" fill="hold" nodeType="afterGroup">
                            <p:stCondLst>
                              <p:cond delay="1500"/>
                            </p:stCondLst>
                            <p:childTnLst>
                              <p:par>
                                <p:cTn id="9" presetID="23" presetClass="entr" presetSubtype="36" fill="hold" nodeType="afterEffect">
                                  <p:stCondLst>
                                    <p:cond delay="0"/>
                                  </p:stCondLst>
                                  <p:childTnLst>
                                    <p:set>
                                      <p:cBhvr>
                                        <p:cTn id="10" dur="1" fill="hold">
                                          <p:stCondLst>
                                            <p:cond delay="0"/>
                                          </p:stCondLst>
                                        </p:cTn>
                                        <p:tgtEl>
                                          <p:spTgt spid="1049815"/>
                                        </p:tgtEl>
                                        <p:attrNameLst>
                                          <p:attrName>style.visibility</p:attrName>
                                        </p:attrNameLst>
                                      </p:cBhvr>
                                      <p:to>
                                        <p:strVal val="visible"/>
                                      </p:to>
                                    </p:set>
                                    <p:anim calcmode="lin" valueType="num">
                                      <p:cBhvr>
                                        <p:cTn id="11" dur="500" fill="hold"/>
                                        <p:tgtEl>
                                          <p:spTgt spid="1049815"/>
                                        </p:tgtEl>
                                        <p:attrNameLst>
                                          <p:attrName>ppt_w</p:attrName>
                                        </p:attrNameLst>
                                      </p:cBhvr>
                                      <p:tavLst>
                                        <p:tav tm="100000">
                                          <p:val>
                                            <p:strVal val="(6*min(max(#ppt_w*#ppt_h,.3),1)-7.4)/-.7*#ppt_w"/>
                                          </p:val>
                                        </p:tav>
                                        <p:tav>
                                          <p:val>
                                            <p:strVal val="#ppt_w"/>
                                          </p:val>
                                        </p:tav>
                                      </p:tavLst>
                                    </p:anim>
                                    <p:anim calcmode="lin" valueType="num">
                                      <p:cBhvr>
                                        <p:cTn id="12" dur="500" fill="hold"/>
                                        <p:tgtEl>
                                          <p:spTgt spid="1049815"/>
                                        </p:tgtEl>
                                        <p:attrNameLst>
                                          <p:attrName>ppt_h</p:attrName>
                                        </p:attrNameLst>
                                      </p:cBhvr>
                                      <p:tavLst>
                                        <p:tav tm="100000">
                                          <p:val>
                                            <p:strVal val="(6*min(max(#ppt_w*#ppt_h,.3),1)-7.4)/-.7*#ppt_h"/>
                                          </p:val>
                                        </p:tav>
                                        <p:tav>
                                          <p:val>
                                            <p:strVal val="#ppt_h"/>
                                          </p:val>
                                        </p:tav>
                                      </p:tavLst>
                                    </p:anim>
                                    <p:anim calcmode="lin" valueType="num">
                                      <p:cBhvr>
                                        <p:cTn id="13" dur="500" fill="hold"/>
                                        <p:tgtEl>
                                          <p:spTgt spid="1049815"/>
                                        </p:tgtEl>
                                        <p:attrNameLst>
                                          <p:attrName>ppt_x</p:attrName>
                                        </p:attrNameLst>
                                      </p:cBhvr>
                                      <p:tavLst>
                                        <p:tav tm="100000">
                                          <p:val>
                                            <p:fltVal val="0.5"/>
                                          </p:val>
                                        </p:tav>
                                        <p:tav>
                                          <p:val>
                                            <p:strVal val="#ppt_x"/>
                                          </p:val>
                                        </p:tav>
                                      </p:tavLst>
                                    </p:anim>
                                    <p:anim calcmode="lin" valueType="num">
                                      <p:cBhvr>
                                        <p:cTn id="14" dur="500" fill="hold"/>
                                        <p:tgtEl>
                                          <p:spTgt spid="1049815"/>
                                        </p:tgtEl>
                                        <p:attrNameLst>
                                          <p:attrName>ppt_y</p:attrName>
                                        </p:attrNameLst>
                                      </p:cBhvr>
                                      <p:tavLst>
                                        <p:tav tm="100000">
                                          <p:val>
                                            <p:strVal val="1+(6*min(max(#ppt_w*#ppt_h,.3),1)-7.4)/-.7*#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817" name="Rectangle 21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92669D6F-6A86-4D30-A67C-FDF4B9719077}" type="slidenum">
              <a:rPr lang="en-US" altLang="en-US" sz="1400"/>
              <a:pPr algn="r" eaLnBrk="1" hangingPunct="1"/>
              <a:t>28</a:t>
            </a:fld>
            <a:r>
              <a:rPr lang="en-US" altLang="en-US" sz="1400"/>
              <a:t>/56</a:t>
            </a:r>
            <a:endParaRPr lang="en-US" altLang="en-US"/>
          </a:p>
        </p:txBody>
      </p:sp>
      <p:sp>
        <p:nvSpPr>
          <p:cNvPr id="1049819" name="Rectangle 219"/>
          <p:cNvSpPr>
            <a:spLocks noGrp="1" noChangeArrowheads="1"/>
          </p:cNvSpPr>
          <p:nvPr>
            <p:ph type="title"/>
          </p:nvPr>
        </p:nvSpPr>
        <p:spPr>
          <a:xfrm>
            <a:off x="685800" y="0"/>
            <a:ext cx="7772400" cy="1143000"/>
          </a:xfrm>
          <a:ln/>
        </p:spPr>
        <p:txBody>
          <a:bodyPr/>
          <a:lstStyle/>
          <a:p>
            <a:pPr latinLnBrk="0"/>
            <a:r>
              <a:rPr lang="en-US" altLang="en-US" sz="3200" b="1">
                <a:latin typeface="Times New Roman" panose="02020603050405020304" pitchFamily="18" charset="0"/>
                <a:cs typeface="B Titr" panose="00000700000000000000" pitchFamily="2" charset="-78"/>
                <a:sym typeface="Times New Roman" panose="02020603050405020304" pitchFamily="18" charset="0"/>
              </a:rPr>
              <a:t>جريانهاي نقدي  ناشي ازفعاليتهاي سرمايه گذاري</a:t>
            </a:r>
            <a:endParaRPr lang="en-US" altLang="en-US"/>
          </a:p>
        </p:txBody>
      </p:sp>
      <p:sp>
        <p:nvSpPr>
          <p:cNvPr id="1049821" name="Rectangle 221"/>
          <p:cNvSpPr>
            <a:spLocks noChangeArrowheads="1"/>
          </p:cNvSpPr>
          <p:nvPr/>
        </p:nvSpPr>
        <p:spPr bwMode="auto">
          <a:xfrm>
            <a:off x="304800" y="877888"/>
            <a:ext cx="8458200" cy="575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b="1">
                <a:cs typeface="B Zar" panose="00000400000000000000" pitchFamily="2" charset="-78"/>
              </a:rPr>
              <a:t>  </a:t>
            </a:r>
            <a:r>
              <a:rPr lang="en-US" altLang="en-US" b="1">
                <a:cs typeface="B Titr" panose="00000700000000000000" pitchFamily="2" charset="-78"/>
              </a:rPr>
              <a:t>الف . جريانهاي ورودي:</a:t>
            </a:r>
            <a:endParaRPr lang="en-US" altLang="en-US"/>
          </a:p>
          <a:p>
            <a:pPr lvl="1"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دريافتهاي نقدي حاصل از فروش سرمايه گذاري در سهام يا اوراق مشارکت يا دارايهاي ثابت مشهود و داراييهاي نامشهود،</a:t>
            </a:r>
            <a:endParaRPr lang="en-US" altLang="en-US"/>
          </a:p>
          <a:p>
            <a:pPr lvl="1"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دريافتهاي نقدي حاصل از وصول اصل وام هاي پرداختي به اشخاص شامل قرض الحسنه پرداختي ،</a:t>
            </a:r>
            <a:endParaRPr lang="en-US" altLang="en-US"/>
          </a:p>
          <a:p>
            <a:pPr lvl="1"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دريافتهاي نقدي مرتبط با اصل سپرده هاي سرمايه گذاري بلند مدت بانکي.</a:t>
            </a:r>
            <a:endParaRPr lang="en-US" altLang="en-US"/>
          </a:p>
          <a:p>
            <a:pPr algn="just" rtl="1" eaLnBrk="1" hangingPunct="1">
              <a:spcBef>
                <a:spcPct val="50000"/>
              </a:spcBef>
            </a:pPr>
            <a:r>
              <a:rPr lang="en-US" altLang="en-US" b="1">
                <a:cs typeface="B Zar" panose="00000400000000000000" pitchFamily="2" charset="-78"/>
              </a:rPr>
              <a:t>  </a:t>
            </a:r>
            <a:r>
              <a:rPr lang="en-US" altLang="en-US" b="1">
                <a:cs typeface="B Titr" panose="00000700000000000000" pitchFamily="2" charset="-78"/>
              </a:rPr>
              <a:t>ب . جريانهاي خروجي :</a:t>
            </a:r>
            <a:endParaRPr lang="en-US" altLang="en-US"/>
          </a:p>
          <a:p>
            <a:pPr lvl="1"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پرداختهاي نقدي جهت تحصيل سرمايه گذاري در سهام يا اوراق مشارکت وداراييهاي ثابت مشهود و داراييهاي نامشهود،</a:t>
            </a:r>
            <a:endParaRPr lang="en-US" altLang="en-US"/>
          </a:p>
          <a:p>
            <a:pPr lvl="1"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سپرده گذاري نزد بانکها در قالب سپرده هاي سرمايه گذاري بلند مدت،</a:t>
            </a:r>
            <a:endParaRPr lang="en-US" altLang="en-US"/>
          </a:p>
          <a:p>
            <a:pPr lvl="1" algn="just"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وام هاي نقدي پرداختي به ساير اشخاص شامل قرض الحسنه.</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88" fill="hold" nodeType="clickEffect">
                                  <p:stCondLst>
                                    <p:cond delay="0"/>
                                  </p:stCondLst>
                                  <p:iterate type="lt">
                                    <p:tmPct val="100000"/>
                                  </p:iterate>
                                  <p:childTnLst>
                                    <p:set>
                                      <p:cBhvr>
                                        <p:cTn id="6" dur="1" fill="hold">
                                          <p:stCondLst>
                                            <p:cond delay="0"/>
                                          </p:stCondLst>
                                        </p:cTn>
                                        <p:tgtEl>
                                          <p:spTgt spid="1049819"/>
                                        </p:tgtEl>
                                        <p:attrNameLst>
                                          <p:attrName>style.visibility</p:attrName>
                                        </p:attrNameLst>
                                      </p:cBhvr>
                                      <p:to>
                                        <p:strVal val="visible"/>
                                      </p:to>
                                    </p:set>
                                    <p:anim calcmode="lin" valueType="num">
                                      <p:cBhvr>
                                        <p:cTn id="7" dur="75" fill="hold"/>
                                        <p:tgtEl>
                                          <p:spTgt spid="1049819"/>
                                        </p:tgtEl>
                                        <p:attrNameLst>
                                          <p:attrName>ppt_w</p:attrName>
                                        </p:attrNameLst>
                                      </p:cBhvr>
                                      <p:tavLst>
                                        <p:tav tm="100000">
                                          <p:val>
                                            <p:strVal val="4/3*#ppt_w"/>
                                          </p:val>
                                        </p:tav>
                                        <p:tav>
                                          <p:val>
                                            <p:strVal val="#ppt_w"/>
                                          </p:val>
                                        </p:tav>
                                      </p:tavLst>
                                    </p:anim>
                                    <p:anim calcmode="lin" valueType="num">
                                      <p:cBhvr>
                                        <p:cTn id="8" dur="75" fill="hold"/>
                                        <p:tgtEl>
                                          <p:spTgt spid="1049819"/>
                                        </p:tgtEl>
                                        <p:attrNameLst>
                                          <p:attrName>ppt_h</p:attrName>
                                        </p:attrNameLst>
                                      </p:cBhvr>
                                      <p:tavLst>
                                        <p:tav tm="100000">
                                          <p:val>
                                            <p:strVal val="4/3*#ppt_h"/>
                                          </p:val>
                                        </p:tav>
                                        <p:tav>
                                          <p:val>
                                            <p:strVal val="#ppt_h"/>
                                          </p:val>
                                        </p:tav>
                                      </p:tavLst>
                                    </p:anim>
                                  </p:childTnLst>
                                </p:cTn>
                              </p:par>
                            </p:childTnLst>
                          </p:cTn>
                        </p:par>
                        <p:par>
                          <p:cTn id="9" fill="hold" nodeType="afterGroup">
                            <p:stCondLst>
                              <p:cond delay="2850"/>
                            </p:stCondLst>
                            <p:childTnLst>
                              <p:par>
                                <p:cTn id="10" presetID="3" presetClass="entr" presetSubtype="10" fill="hold" nodeType="afterEffect">
                                  <p:stCondLst>
                                    <p:cond delay="0"/>
                                  </p:stCondLst>
                                  <p:childTnLst>
                                    <p:set>
                                      <p:cBhvr>
                                        <p:cTn id="11" dur="1" fill="hold">
                                          <p:stCondLst>
                                            <p:cond delay="0"/>
                                          </p:stCondLst>
                                        </p:cTn>
                                        <p:tgtEl>
                                          <p:spTgt spid="1049821"/>
                                        </p:tgtEl>
                                        <p:attrNameLst>
                                          <p:attrName>style.visibility</p:attrName>
                                        </p:attrNameLst>
                                      </p:cBhvr>
                                      <p:to>
                                        <p:strVal val="visible"/>
                                      </p:to>
                                    </p:set>
                                    <p:animEffect transition="in" filter="blinds(horizontal)">
                                      <p:cBhvr>
                                        <p:cTn id="12" dur="500"/>
                                        <p:tgtEl>
                                          <p:spTgt spid="1049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823" name="Rectangle 22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4FAA3505-1DC7-4081-BBF6-2386A09D999E}" type="slidenum">
              <a:rPr lang="en-US" altLang="en-US" sz="1400"/>
              <a:pPr algn="r" eaLnBrk="1" hangingPunct="1"/>
              <a:t>29</a:t>
            </a:fld>
            <a:r>
              <a:rPr lang="en-US" altLang="en-US" sz="1400"/>
              <a:t>/56</a:t>
            </a:r>
            <a:endParaRPr lang="en-US" altLang="en-US"/>
          </a:p>
        </p:txBody>
      </p:sp>
      <p:sp>
        <p:nvSpPr>
          <p:cNvPr id="1049825" name="Rectangle 225"/>
          <p:cNvSpPr>
            <a:spLocks noGrp="1" noChangeArrowheads="1"/>
          </p:cNvSpPr>
          <p:nvPr>
            <p:ph type="title"/>
          </p:nvPr>
        </p:nvSpPr>
        <p:spPr>
          <a:xfrm>
            <a:off x="685800" y="76200"/>
            <a:ext cx="7772400" cy="1143000"/>
          </a:xfrm>
          <a:ln/>
        </p:spPr>
        <p:txBody>
          <a:bodyPr/>
          <a:lstStyle/>
          <a:p>
            <a:pPr rtl="1" latinLnBrk="0"/>
            <a:r>
              <a:rPr lang="en-US" altLang="en-US" sz="3200" b="1">
                <a:latin typeface="Times New Roman" panose="02020603050405020304" pitchFamily="18" charset="0"/>
                <a:cs typeface="B Titr" panose="00000700000000000000" pitchFamily="2" charset="-78"/>
                <a:sym typeface="Times New Roman" panose="02020603050405020304" pitchFamily="18" charset="0"/>
              </a:rPr>
              <a:t>جريانهاي نقدي ناشي ازفعاليتهاي تأمين مالي</a:t>
            </a:r>
            <a:endParaRPr lang="en-US" altLang="en-US"/>
          </a:p>
        </p:txBody>
      </p:sp>
      <p:sp>
        <p:nvSpPr>
          <p:cNvPr id="1049827" name="Rectangle 227"/>
          <p:cNvSpPr>
            <a:spLocks noChangeArrowheads="1"/>
          </p:cNvSpPr>
          <p:nvPr/>
        </p:nvSpPr>
        <p:spPr bwMode="auto">
          <a:xfrm>
            <a:off x="228600" y="1066800"/>
            <a:ext cx="8610600" cy="580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rtl="1" eaLnBrk="1" hangingPunct="1">
              <a:spcBef>
                <a:spcPct val="50000"/>
              </a:spcBef>
            </a:pPr>
            <a:r>
              <a:rPr lang="en-US" altLang="en-US" b="1">
                <a:cs typeface="B Zar" panose="00000400000000000000" pitchFamily="2" charset="-78"/>
              </a:rPr>
              <a:t>جريانهاي نقدي ناشي از فعاليتهاي تأمين مالي شامل دريافتهاي نقدي از تأمين کنندگان منابع مالي خارج از واحد تجاري و بازپرداخت اصل آن است.</a:t>
            </a:r>
            <a:endParaRPr lang="en-US" altLang="en-US"/>
          </a:p>
          <a:p>
            <a:pPr algn="r" rtl="1" eaLnBrk="1" hangingPunct="1">
              <a:spcBef>
                <a:spcPct val="50000"/>
              </a:spcBef>
            </a:pPr>
            <a:r>
              <a:rPr lang="en-US" altLang="en-US" b="1">
                <a:cs typeface="B Titr" panose="00000700000000000000" pitchFamily="2" charset="-78"/>
              </a:rPr>
              <a:t>الف . جريانهاي نقدي  ورودي: </a:t>
            </a:r>
            <a:endParaRPr lang="en-US" altLang="en-US"/>
          </a:p>
          <a:p>
            <a:pPr algn="r"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دريافتهاي نقدي حاصل از صدور سهام،</a:t>
            </a:r>
            <a:endParaRPr lang="en-US" altLang="en-US"/>
          </a:p>
          <a:p>
            <a:pPr algn="r"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دريافتهاي نقدي حاصل از صدور اوراق مشارکت، وامها و ساير تسهيلات 	کوتاه مدت و بلند مدت.</a:t>
            </a:r>
            <a:endParaRPr lang="en-US" altLang="en-US"/>
          </a:p>
          <a:p>
            <a:pPr algn="r" rtl="1" eaLnBrk="1" hangingPunct="1">
              <a:spcBef>
                <a:spcPct val="50000"/>
              </a:spcBef>
            </a:pPr>
            <a:r>
              <a:rPr lang="en-US" altLang="en-US" b="1">
                <a:cs typeface="B Titr" panose="00000700000000000000" pitchFamily="2" charset="-78"/>
              </a:rPr>
              <a:t>ب . جريانهاي نقدي خروجي:</a:t>
            </a:r>
            <a:endParaRPr lang="en-US" altLang="en-US"/>
          </a:p>
          <a:p>
            <a:pPr algn="r"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بازپرداخت اصل اوراق مشارکت، وام ها و ساير تسهيلات دريافتي ،</a:t>
            </a:r>
            <a:endParaRPr lang="en-US" altLang="en-US"/>
          </a:p>
          <a:p>
            <a:pPr algn="r"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پرداخت حصه اصل اقساط اجاره به شرط تمليک،</a:t>
            </a:r>
            <a:endParaRPr lang="en-US" altLang="en-US"/>
          </a:p>
          <a:p>
            <a:pPr algn="r" rtl="1" eaLnBrk="1" hangingPunct="1">
              <a:spcBef>
                <a:spcPct val="50000"/>
              </a:spcBef>
              <a:buSzPct val="135000"/>
              <a:buFont typeface="Wingdings" panose="05000000000000000000" pitchFamily="2" charset="2"/>
              <a:buChar char="§"/>
            </a:pPr>
            <a:r>
              <a:rPr lang="en-US" altLang="en-US" b="1">
                <a:cs typeface="B Zar" panose="00000400000000000000" pitchFamily="2" charset="-78"/>
              </a:rPr>
              <a:t>	پرداخت هر گونه مخارج و کارمزد( به جز سود تضمين شده و کارمزد 	پرداختي بابت تأمين مالي، در رابطه با اخذ تسهيلات مالي و صدور سهام 	و اوراق مشارکت.</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iterate type="wd">
                                    <p:tmPct val="100000"/>
                                  </p:iterate>
                                  <p:childTnLst>
                                    <p:set>
                                      <p:cBhvr>
                                        <p:cTn id="6" dur="1" fill="hold">
                                          <p:stCondLst>
                                            <p:cond delay="0"/>
                                          </p:stCondLst>
                                        </p:cTn>
                                        <p:tgtEl>
                                          <p:spTgt spid="1049825"/>
                                        </p:tgtEl>
                                        <p:attrNameLst>
                                          <p:attrName>style.visibility</p:attrName>
                                        </p:attrNameLst>
                                      </p:cBhvr>
                                      <p:to>
                                        <p:strVal val="visible"/>
                                      </p:to>
                                    </p:set>
                                    <p:animEffect transition="in" filter="box(in)">
                                      <p:cBhvr>
                                        <p:cTn id="7" dur="300"/>
                                        <p:tgtEl>
                                          <p:spTgt spid="1049825"/>
                                        </p:tgtEl>
                                      </p:cBhvr>
                                    </p:animEffect>
                                  </p:childTnLst>
                                </p:cTn>
                              </p:par>
                            </p:childTnLst>
                          </p:cTn>
                        </p:par>
                        <p:par>
                          <p:cTn id="8" fill="hold" nodeType="afterGroup">
                            <p:stCondLst>
                              <p:cond delay="1800"/>
                            </p:stCondLst>
                            <p:childTnLst>
                              <p:par>
                                <p:cTn id="9" presetID="24" presetClass="entr" presetSubtype="0" fill="hold" nodeType="afterEffect">
                                  <p:stCondLst>
                                    <p:cond delay="0"/>
                                  </p:stCondLst>
                                  <p:childTnLst>
                                    <p:set>
                                      <p:cBhvr>
                                        <p:cTn id="10" dur="1" fill="hold">
                                          <p:stCondLst>
                                            <p:cond delay="499"/>
                                          </p:stCondLst>
                                        </p:cTn>
                                        <p:tgtEl>
                                          <p:spTgt spid="1049827"/>
                                        </p:tgtEl>
                                        <p:attrNameLst>
                                          <p:attrName>style.visibility</p:attrName>
                                        </p:attrNameLst>
                                      </p:cBhvr>
                                      <p:to>
                                        <p:strVal val="visible"/>
                                      </p:to>
                                    </p:set>
                                    <p:anim calcmode="lin" valueType="num">
                                      <p:cBhvr>
                                        <p:cTn id="11" dur="1" fill="hold"/>
                                        <p:tgtEl>
                                          <p:spTgt spid="1049827"/>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100000">
              <a:srgbClr val="002F00"/>
            </a:gs>
          </a:gsLst>
          <a:lin ang="5400000" scaled="1"/>
        </a:gradFill>
        <a:effectLst/>
      </p:bgPr>
    </p:bg>
    <p:spTree>
      <p:nvGrpSpPr>
        <p:cNvPr id="1" name=""/>
        <p:cNvGrpSpPr/>
        <p:nvPr/>
      </p:nvGrpSpPr>
      <p:grpSpPr>
        <a:xfrm>
          <a:off x="0" y="0"/>
          <a:ext cx="0" cy="0"/>
          <a:chOff x="0" y="0"/>
          <a:chExt cx="0" cy="0"/>
        </a:xfrm>
      </p:grpSpPr>
      <p:sp>
        <p:nvSpPr>
          <p:cNvPr id="1049451" name="Rectangle 87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2/56</a:t>
            </a:r>
            <a:endParaRPr lang="en-US" altLang="en-US"/>
          </a:p>
        </p:txBody>
      </p:sp>
      <p:sp>
        <p:nvSpPr>
          <p:cNvPr id="1049453" name="Rectangle 877"/>
          <p:cNvSpPr>
            <a:spLocks noGrp="1" noChangeArrowheads="1"/>
          </p:cNvSpPr>
          <p:nvPr>
            <p:ph type="title"/>
          </p:nvPr>
        </p:nvSpPr>
        <p:spPr>
          <a:xfrm>
            <a:off x="381000" y="1524000"/>
            <a:ext cx="7772400" cy="1801813"/>
          </a:xfrm>
          <a:ln/>
        </p:spPr>
        <p:txBody>
          <a:bodyPr/>
          <a:lstStyle/>
          <a:p>
            <a:pPr rtl="1" latinLnBrk="0"/>
            <a:r>
              <a:rPr lang="en-US" altLang="en-US" b="1" dirty="0" err="1">
                <a:solidFill>
                  <a:srgbClr val="FFFF99"/>
                </a:solidFill>
                <a:latin typeface="Times New Roman" panose="02020603050405020304" pitchFamily="18" charset="0"/>
                <a:cs typeface="B Titr" panose="00000700000000000000" pitchFamily="2" charset="-78"/>
                <a:sym typeface="Times New Roman" panose="02020603050405020304" pitchFamily="18" charset="0"/>
              </a:rPr>
              <a:t>استاندارد</a:t>
            </a:r>
            <a:r>
              <a:rPr lang="en-US" altLang="en-US" b="1" dirty="0">
                <a:solidFill>
                  <a:srgbClr val="FFFF99"/>
                </a:solidFill>
                <a:latin typeface="Times New Roman" panose="02020603050405020304" pitchFamily="18" charset="0"/>
                <a:cs typeface="B Titr" panose="00000700000000000000" pitchFamily="2" charset="-78"/>
                <a:sym typeface="Times New Roman" panose="02020603050405020304" pitchFamily="18" charset="0"/>
              </a:rPr>
              <a:t> </a:t>
            </a:r>
            <a:r>
              <a:rPr lang="en-US" altLang="en-US" b="1" dirty="0" err="1">
                <a:solidFill>
                  <a:srgbClr val="FFFF99"/>
                </a:solidFill>
                <a:latin typeface="Times New Roman" panose="02020603050405020304" pitchFamily="18" charset="0"/>
                <a:cs typeface="B Titr" panose="00000700000000000000" pitchFamily="2" charset="-78"/>
                <a:sym typeface="Times New Roman" panose="02020603050405020304" pitchFamily="18" charset="0"/>
              </a:rPr>
              <a:t>حسابداري</a:t>
            </a:r>
            <a:r>
              <a:rPr lang="en-US" altLang="en-US" b="1" dirty="0">
                <a:solidFill>
                  <a:srgbClr val="FFFF99"/>
                </a:solidFill>
                <a:latin typeface="Times New Roman" panose="02020603050405020304" pitchFamily="18" charset="0"/>
                <a:cs typeface="B Titr" panose="00000700000000000000" pitchFamily="2" charset="-78"/>
                <a:sym typeface="Times New Roman" panose="02020603050405020304" pitchFamily="18" charset="0"/>
              </a:rPr>
              <a:t> </a:t>
            </a:r>
            <a:r>
              <a:rPr lang="en-US" altLang="en-US" b="1" dirty="0" err="1">
                <a:solidFill>
                  <a:srgbClr val="FFFF99"/>
                </a:solidFill>
                <a:latin typeface="Times New Roman" panose="02020603050405020304" pitchFamily="18" charset="0"/>
                <a:cs typeface="B Titr" panose="00000700000000000000" pitchFamily="2" charset="-78"/>
                <a:sym typeface="Times New Roman" panose="02020603050405020304" pitchFamily="18" charset="0"/>
              </a:rPr>
              <a:t>شماره</a:t>
            </a:r>
            <a:r>
              <a:rPr lang="en-US" altLang="en-US" b="1" dirty="0">
                <a:solidFill>
                  <a:srgbClr val="FFFF99"/>
                </a:solidFill>
                <a:latin typeface="Times New Roman" panose="02020603050405020304" pitchFamily="18" charset="0"/>
                <a:cs typeface="B Titr" panose="00000700000000000000" pitchFamily="2" charset="-78"/>
                <a:sym typeface="Times New Roman" panose="02020603050405020304" pitchFamily="18" charset="0"/>
              </a:rPr>
              <a:t> </a:t>
            </a:r>
            <a:r>
              <a:rPr lang="en-US" altLang="en-US" b="1" dirty="0" smtClean="0">
                <a:solidFill>
                  <a:srgbClr val="FFFF99"/>
                </a:solidFill>
                <a:latin typeface="Times New Roman" panose="02020603050405020304" pitchFamily="18" charset="0"/>
                <a:cs typeface="B Titr" panose="00000700000000000000" pitchFamily="2" charset="-78"/>
                <a:sym typeface="Times New Roman" panose="02020603050405020304" pitchFamily="18" charset="0"/>
              </a:rPr>
              <a:t>2</a:t>
            </a:r>
            <a:endParaRPr lang="zh-CN" altLang="en-US" dirty="0">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1049455" name="Rectangle 879"/>
          <p:cNvSpPr>
            <a:spLocks noChangeArrowheads="1"/>
          </p:cNvSpPr>
          <p:nvPr/>
        </p:nvSpPr>
        <p:spPr bwMode="auto">
          <a:xfrm>
            <a:off x="1828800" y="3048000"/>
            <a:ext cx="5535613"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l" eaLnBrk="1" hangingPunct="1">
              <a:spcBef>
                <a:spcPct val="50000"/>
              </a:spcBef>
            </a:pPr>
            <a:r>
              <a:rPr lang="en-US" altLang="en-US" sz="4400" b="1" dirty="0" err="1">
                <a:solidFill>
                  <a:srgbClr val="FFFF99"/>
                </a:solidFill>
                <a:cs typeface="B Titr" panose="00000700000000000000" pitchFamily="2" charset="-78"/>
              </a:rPr>
              <a:t>صورت</a:t>
            </a:r>
            <a:r>
              <a:rPr lang="en-US" altLang="en-US" sz="4400" b="1" dirty="0">
                <a:solidFill>
                  <a:srgbClr val="FFFF99"/>
                </a:solidFill>
                <a:cs typeface="B Titr" panose="00000700000000000000" pitchFamily="2" charset="-78"/>
              </a:rPr>
              <a:t> </a:t>
            </a:r>
            <a:r>
              <a:rPr lang="en-US" altLang="en-US" sz="4400" b="1" dirty="0" err="1">
                <a:solidFill>
                  <a:srgbClr val="FFFF99"/>
                </a:solidFill>
                <a:cs typeface="B Titr" panose="00000700000000000000" pitchFamily="2" charset="-78"/>
              </a:rPr>
              <a:t>جريان</a:t>
            </a:r>
            <a:r>
              <a:rPr lang="en-US" altLang="en-US" sz="4400" b="1" dirty="0">
                <a:solidFill>
                  <a:srgbClr val="FFFF99"/>
                </a:solidFill>
                <a:cs typeface="B Titr" panose="00000700000000000000" pitchFamily="2" charset="-78"/>
              </a:rPr>
              <a:t> </a:t>
            </a:r>
            <a:r>
              <a:rPr lang="en-US" altLang="en-US" sz="4400" b="1" dirty="0" err="1">
                <a:solidFill>
                  <a:srgbClr val="FFFF99"/>
                </a:solidFill>
                <a:cs typeface="B Titr" panose="00000700000000000000" pitchFamily="2" charset="-78"/>
              </a:rPr>
              <a:t>وجوه</a:t>
            </a:r>
            <a:r>
              <a:rPr lang="en-US" altLang="en-US" sz="4400" b="1" dirty="0">
                <a:solidFill>
                  <a:srgbClr val="FFFF99"/>
                </a:solidFill>
                <a:cs typeface="B Titr" panose="00000700000000000000" pitchFamily="2" charset="-78"/>
              </a:rPr>
              <a:t> </a:t>
            </a:r>
            <a:r>
              <a:rPr lang="en-US" altLang="en-US" sz="4400" b="1" dirty="0" err="1">
                <a:solidFill>
                  <a:srgbClr val="FFFF99"/>
                </a:solidFill>
                <a:cs typeface="B Titr" panose="00000700000000000000" pitchFamily="2" charset="-78"/>
              </a:rPr>
              <a:t>نقد</a:t>
            </a:r>
            <a:endParaRPr lang="en-US" altLang="en-US" dirty="0"/>
          </a:p>
        </p:txBody>
      </p:sp>
      <p:sp>
        <p:nvSpPr>
          <p:cNvPr id="1049457" name="Line 881"/>
          <p:cNvSpPr>
            <a:spLocks noChangeShapeType="1"/>
          </p:cNvSpPr>
          <p:nvPr/>
        </p:nvSpPr>
        <p:spPr bwMode="auto">
          <a:xfrm>
            <a:off x="1295400" y="6248400"/>
            <a:ext cx="7848600" cy="0"/>
          </a:xfrm>
          <a:prstGeom prst="line">
            <a:avLst/>
          </a:prstGeom>
          <a:noFill/>
          <a:ln w="9525">
            <a:solidFill>
              <a:srgbClr val="000000"/>
            </a:solidFill>
            <a:round/>
            <a:headEnd/>
            <a:tailEnd/>
          </a:ln>
          <a:scene3d>
            <a:camera prst="legacyPerspectiveTopLeft"/>
            <a:lightRig rig="legacyNormal3" dir="r"/>
          </a:scene3d>
          <a:sp3d extrusionH="201600" prstMaterial="legacyMetal">
            <a:bevelT w="13500" h="13500" prst="angle"/>
            <a:bevelB w="13500" h="13500" prst="angle"/>
            <a:extrusionClr>
              <a:srgbClr val="FFFFFF"/>
            </a:extrusionClr>
            <a:contourClr>
              <a:srgbClr val="000000"/>
            </a:contourClr>
          </a:sp3d>
          <a:extLst>
            <a:ext uri="{909E8E84-426E-40DD-AFC4-6F175D3DCCD1}">
              <a14:hiddenFill xmlns:a14="http://schemas.microsoft.com/office/drawing/2010/main">
                <a:noFill/>
              </a14:hiddenFill>
            </a:ext>
          </a:extLst>
        </p:spPr>
        <p:txBody>
          <a:bodyPr>
            <a:flatTx/>
          </a:bodyPr>
          <a:lstStyle/>
          <a:p>
            <a:endParaRPr lang="fa-IR"/>
          </a:p>
        </p:txBody>
      </p:sp>
      <p:sp>
        <p:nvSpPr>
          <p:cNvPr id="1049459" name="Line 883"/>
          <p:cNvSpPr>
            <a:spLocks noChangeShapeType="1"/>
          </p:cNvSpPr>
          <p:nvPr/>
        </p:nvSpPr>
        <p:spPr bwMode="auto">
          <a:xfrm>
            <a:off x="8534400" y="685800"/>
            <a:ext cx="0" cy="6172200"/>
          </a:xfrm>
          <a:prstGeom prst="line">
            <a:avLst/>
          </a:prstGeom>
          <a:noFill/>
          <a:ln w="9525">
            <a:solidFill>
              <a:srgbClr val="000000"/>
            </a:solidFill>
            <a:round/>
            <a:headEnd/>
            <a:tailEnd/>
          </a:ln>
          <a:scene3d>
            <a:camera prst="legacyPerspectiveTopLeft"/>
            <a:lightRig rig="legacyNormal3" dir="r"/>
          </a:scene3d>
          <a:sp3d extrusionH="201600" prstMaterial="legacyMetal">
            <a:bevelT w="13500" h="13500" prst="angle"/>
            <a:bevelB w="13500" h="13500" prst="angle"/>
            <a:extrusionClr>
              <a:srgbClr val="FFFFFF"/>
            </a:extrusionClr>
            <a:contourClr>
              <a:srgbClr val="000000"/>
            </a:contourClr>
          </a:sp3d>
          <a:extLst>
            <a:ext uri="{909E8E84-426E-40DD-AFC4-6F175D3DCCD1}">
              <a14:hiddenFill xmlns:a14="http://schemas.microsoft.com/office/drawing/2010/main">
                <a:noFill/>
              </a14:hiddenFill>
            </a:ext>
          </a:extLst>
        </p:spPr>
        <p:txBody>
          <a:bodyPr>
            <a:flatTx/>
          </a:bodyPr>
          <a:lstStyle/>
          <a:p>
            <a:endParaRPr lang="fa-IR"/>
          </a:p>
        </p:txBody>
      </p:sp>
      <p:sp>
        <p:nvSpPr>
          <p:cNvPr id="1049461" name="Line 885"/>
          <p:cNvSpPr>
            <a:spLocks noChangeShapeType="1"/>
          </p:cNvSpPr>
          <p:nvPr/>
        </p:nvSpPr>
        <p:spPr bwMode="auto">
          <a:xfrm>
            <a:off x="838200" y="6400800"/>
            <a:ext cx="8229600" cy="0"/>
          </a:xfrm>
          <a:prstGeom prst="line">
            <a:avLst/>
          </a:prstGeom>
          <a:noFill/>
          <a:ln w="9525">
            <a:solidFill>
              <a:srgbClr val="000000"/>
            </a:solidFill>
            <a:round/>
            <a:headEnd/>
            <a:tailEnd/>
          </a:ln>
          <a:scene3d>
            <a:camera prst="legacyPerspectiveTopLeft"/>
            <a:lightRig rig="legacyNormal3" dir="r"/>
          </a:scene3d>
          <a:sp3d extrusionH="201600" prstMaterial="legacyMetal">
            <a:bevelT w="13500" h="13500" prst="angle"/>
            <a:bevelB w="13500" h="13500" prst="angle"/>
            <a:extrusionClr>
              <a:srgbClr val="FFFFFF"/>
            </a:extrusionClr>
            <a:contourClr>
              <a:srgbClr val="000000"/>
            </a:contourClr>
          </a:sp3d>
          <a:extLst>
            <a:ext uri="{909E8E84-426E-40DD-AFC4-6F175D3DCCD1}">
              <a14:hiddenFill xmlns:a14="http://schemas.microsoft.com/office/drawing/2010/main">
                <a:noFill/>
              </a14:hiddenFill>
            </a:ext>
          </a:extLst>
        </p:spPr>
        <p:txBody>
          <a:bodyPr>
            <a:flatTx/>
          </a:bodyPr>
          <a:lstStyle/>
          <a:p>
            <a:endParaRPr lang="fa-IR"/>
          </a:p>
        </p:txBody>
      </p:sp>
      <p:sp>
        <p:nvSpPr>
          <p:cNvPr id="1049463" name="Line 887"/>
          <p:cNvSpPr>
            <a:spLocks noChangeShapeType="1"/>
          </p:cNvSpPr>
          <p:nvPr/>
        </p:nvSpPr>
        <p:spPr bwMode="auto">
          <a:xfrm>
            <a:off x="8686800" y="381000"/>
            <a:ext cx="0" cy="6477000"/>
          </a:xfrm>
          <a:prstGeom prst="line">
            <a:avLst/>
          </a:prstGeom>
          <a:noFill/>
          <a:ln w="9525">
            <a:solidFill>
              <a:srgbClr val="000000"/>
            </a:solidFill>
            <a:round/>
            <a:headEnd/>
            <a:tailEnd/>
          </a:ln>
          <a:scene3d>
            <a:camera prst="legacyPerspectiveTopLeft"/>
            <a:lightRig rig="legacyNormal3" dir="r"/>
          </a:scene3d>
          <a:sp3d extrusionH="201600" prstMaterial="legacyMetal">
            <a:bevelT w="13500" h="13500" prst="angle"/>
            <a:bevelB w="13500" h="13500" prst="angle"/>
            <a:extrusionClr>
              <a:srgbClr val="FFFFFF"/>
            </a:extrusionClr>
            <a:contourClr>
              <a:srgbClr val="000000"/>
            </a:contourClr>
          </a:sp3d>
          <a:extLst>
            <a:ext uri="{909E8E84-426E-40DD-AFC4-6F175D3DCCD1}">
              <a14:hiddenFill xmlns:a14="http://schemas.microsoft.com/office/drawing/2010/main">
                <a:noFill/>
              </a14:hiddenFill>
            </a:ext>
          </a:extLst>
        </p:spPr>
        <p:txBody>
          <a:bodyPr>
            <a:flatTx/>
          </a:bodyPr>
          <a:lstStyle/>
          <a:p>
            <a:endParaRPr lang="fa-IR"/>
          </a:p>
        </p:txBody>
      </p:sp>
      <p:sp>
        <p:nvSpPr>
          <p:cNvPr id="1049465" name="Line 889"/>
          <p:cNvSpPr>
            <a:spLocks noChangeShapeType="1"/>
          </p:cNvSpPr>
          <p:nvPr/>
        </p:nvSpPr>
        <p:spPr bwMode="auto">
          <a:xfrm>
            <a:off x="457200" y="6553200"/>
            <a:ext cx="8686800" cy="0"/>
          </a:xfrm>
          <a:prstGeom prst="line">
            <a:avLst/>
          </a:prstGeom>
          <a:noFill/>
          <a:ln w="9525">
            <a:solidFill>
              <a:srgbClr val="000000"/>
            </a:solidFill>
            <a:round/>
            <a:headEnd/>
            <a:tailEnd/>
          </a:ln>
          <a:scene3d>
            <a:camera prst="legacyPerspectiveTopLeft"/>
            <a:lightRig rig="legacyNormal3" dir="r"/>
          </a:scene3d>
          <a:sp3d extrusionH="201600" prstMaterial="legacyMetal">
            <a:bevelT w="13500" h="13500" prst="angle"/>
            <a:bevelB w="13500" h="13500" prst="angle"/>
            <a:extrusionClr>
              <a:srgbClr val="FFFFFF"/>
            </a:extrusionClr>
            <a:contourClr>
              <a:srgbClr val="000000"/>
            </a:contourClr>
          </a:sp3d>
          <a:extLst>
            <a:ext uri="{909E8E84-426E-40DD-AFC4-6F175D3DCCD1}">
              <a14:hiddenFill xmlns:a14="http://schemas.microsoft.com/office/drawing/2010/main">
                <a:noFill/>
              </a14:hiddenFill>
            </a:ext>
          </a:extLst>
        </p:spPr>
        <p:txBody>
          <a:bodyPr>
            <a:flatTx/>
          </a:bodyPr>
          <a:lstStyle/>
          <a:p>
            <a:endParaRPr lang="fa-IR"/>
          </a:p>
        </p:txBody>
      </p:sp>
      <p:sp>
        <p:nvSpPr>
          <p:cNvPr id="1049467" name="Line 891"/>
          <p:cNvSpPr>
            <a:spLocks noChangeShapeType="1"/>
          </p:cNvSpPr>
          <p:nvPr/>
        </p:nvSpPr>
        <p:spPr bwMode="auto">
          <a:xfrm>
            <a:off x="8839200" y="0"/>
            <a:ext cx="0" cy="6858000"/>
          </a:xfrm>
          <a:prstGeom prst="line">
            <a:avLst/>
          </a:prstGeom>
          <a:noFill/>
          <a:ln w="9525">
            <a:solidFill>
              <a:srgbClr val="000000"/>
            </a:solidFill>
            <a:round/>
            <a:headEnd/>
            <a:tailEnd/>
          </a:ln>
          <a:scene3d>
            <a:camera prst="legacyPerspectiveTopLeft"/>
            <a:lightRig rig="legacyNormal3" dir="r"/>
          </a:scene3d>
          <a:sp3d extrusionH="201600" prstMaterial="legacyMetal">
            <a:bevelT w="13500" h="13500" prst="angle"/>
            <a:bevelB w="13500" h="13500" prst="angle"/>
            <a:extrusionClr>
              <a:srgbClr val="FFFFFF"/>
            </a:extrusionClr>
            <a:contourClr>
              <a:srgbClr val="000000"/>
            </a:contourClr>
          </a:sp3d>
          <a:extLst>
            <a:ext uri="{909E8E84-426E-40DD-AFC4-6F175D3DCCD1}">
              <a14:hiddenFill xmlns:a14="http://schemas.microsoft.com/office/drawing/2010/main">
                <a:noFill/>
              </a14:hiddenFill>
            </a:ext>
          </a:extLst>
        </p:spPr>
        <p:txBody>
          <a:bodyPr>
            <a:flatTx/>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iterate type="wd">
                                    <p:tmPct val="100000"/>
                                  </p:iterate>
                                  <p:childTnLst>
                                    <p:set>
                                      <p:cBhvr>
                                        <p:cTn id="6" dur="1" fill="hold">
                                          <p:stCondLst>
                                            <p:cond delay="0"/>
                                          </p:stCondLst>
                                        </p:cTn>
                                        <p:tgtEl>
                                          <p:spTgt spid="1049453"/>
                                        </p:tgtEl>
                                        <p:attrNameLst>
                                          <p:attrName>style.visibility</p:attrName>
                                        </p:attrNameLst>
                                      </p:cBhvr>
                                      <p:to>
                                        <p:strVal val="visible"/>
                                      </p:to>
                                    </p:set>
                                    <p:anim calcmode="lin" valueType="num">
                                      <p:cBhvr>
                                        <p:cTn id="7" dur="300" fill="hold"/>
                                        <p:tgtEl>
                                          <p:spTgt spid="1049453"/>
                                        </p:tgtEl>
                                        <p:attrNameLst>
                                          <p:attrName>ppt_w</p:attrName>
                                        </p:attrNameLst>
                                      </p:cBhvr>
                                      <p:tavLst>
                                        <p:tav tm="100000">
                                          <p:val>
                                            <p:fltVal val="0"/>
                                          </p:val>
                                        </p:tav>
                                        <p:tav>
                                          <p:val>
                                            <p:strVal val="#ppt_w"/>
                                          </p:val>
                                        </p:tav>
                                      </p:tavLst>
                                    </p:anim>
                                    <p:anim calcmode="lin" valueType="num">
                                      <p:cBhvr>
                                        <p:cTn id="8" dur="300" fill="hold"/>
                                        <p:tgtEl>
                                          <p:spTgt spid="1049453"/>
                                        </p:tgtEl>
                                        <p:attrNameLst>
                                          <p:attrName>ppt_h</p:attrName>
                                        </p:attrNameLst>
                                      </p:cBhvr>
                                      <p:tavLst>
                                        <p:tav tm="100000">
                                          <p:val>
                                            <p:strVal val="#ppt_h"/>
                                          </p:val>
                                        </p:tav>
                                        <p:tav>
                                          <p:val>
                                            <p:strVal val="#ppt_h"/>
                                          </p:val>
                                        </p:tav>
                                      </p:tavLst>
                                    </p:anim>
                                  </p:childTnLst>
                                </p:cTn>
                              </p:par>
                            </p:childTnLst>
                          </p:cTn>
                        </p:par>
                        <p:par>
                          <p:cTn id="9" fill="hold" nodeType="afterGroup">
                            <p:stCondLst>
                              <p:cond delay="1200"/>
                            </p:stCondLst>
                            <p:childTnLst>
                              <p:par>
                                <p:cTn id="10" presetID="17" presetClass="entr" presetSubtype="10" fill="hold" nodeType="afterEffect">
                                  <p:stCondLst>
                                    <p:cond delay="0"/>
                                  </p:stCondLst>
                                  <p:iterate type="wd">
                                    <p:tmPct val="100000"/>
                                  </p:iterate>
                                  <p:childTnLst>
                                    <p:set>
                                      <p:cBhvr>
                                        <p:cTn id="11" dur="1" fill="hold">
                                          <p:stCondLst>
                                            <p:cond delay="0"/>
                                          </p:stCondLst>
                                        </p:cTn>
                                        <p:tgtEl>
                                          <p:spTgt spid="1049455"/>
                                        </p:tgtEl>
                                        <p:attrNameLst>
                                          <p:attrName>style.visibility</p:attrName>
                                        </p:attrNameLst>
                                      </p:cBhvr>
                                      <p:to>
                                        <p:strVal val="visible"/>
                                      </p:to>
                                    </p:set>
                                    <p:anim calcmode="lin" valueType="num">
                                      <p:cBhvr>
                                        <p:cTn id="12" dur="300" fill="hold"/>
                                        <p:tgtEl>
                                          <p:spTgt spid="1049455"/>
                                        </p:tgtEl>
                                        <p:attrNameLst>
                                          <p:attrName>ppt_w</p:attrName>
                                        </p:attrNameLst>
                                      </p:cBhvr>
                                      <p:tavLst>
                                        <p:tav tm="100000">
                                          <p:val>
                                            <p:fltVal val="0"/>
                                          </p:val>
                                        </p:tav>
                                        <p:tav>
                                          <p:val>
                                            <p:strVal val="#ppt_w"/>
                                          </p:val>
                                        </p:tav>
                                      </p:tavLst>
                                    </p:anim>
                                    <p:anim calcmode="lin" valueType="num">
                                      <p:cBhvr>
                                        <p:cTn id="13" dur="300" fill="hold"/>
                                        <p:tgtEl>
                                          <p:spTgt spid="1049455"/>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0" scaled="1"/>
        </a:gradFill>
        <a:effectLst/>
      </p:bgPr>
    </p:bg>
    <p:spTree>
      <p:nvGrpSpPr>
        <p:cNvPr id="1" name=""/>
        <p:cNvGrpSpPr/>
        <p:nvPr/>
      </p:nvGrpSpPr>
      <p:grpSpPr>
        <a:xfrm>
          <a:off x="0" y="0"/>
          <a:ext cx="0" cy="0"/>
          <a:chOff x="0" y="0"/>
          <a:chExt cx="0" cy="0"/>
        </a:xfrm>
      </p:grpSpPr>
      <p:sp>
        <p:nvSpPr>
          <p:cNvPr id="1049829" name="Rectangle 22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5D82B413-40DA-441B-BD14-EF16CE94C54D}" type="slidenum">
              <a:rPr lang="en-US" altLang="en-US" sz="1400"/>
              <a:pPr algn="r" eaLnBrk="1" hangingPunct="1"/>
              <a:t>30</a:t>
            </a:fld>
            <a:r>
              <a:rPr lang="en-US" altLang="en-US" sz="1400"/>
              <a:t>/56</a:t>
            </a:r>
            <a:endParaRPr lang="en-US" altLang="en-US"/>
          </a:p>
        </p:txBody>
      </p:sp>
      <p:sp>
        <p:nvSpPr>
          <p:cNvPr id="1049831" name="Rectangle 231"/>
          <p:cNvSpPr>
            <a:spLocks noChangeArrowheads="1"/>
          </p:cNvSpPr>
          <p:nvPr/>
        </p:nvSpPr>
        <p:spPr bwMode="auto">
          <a:xfrm>
            <a:off x="838200" y="1112838"/>
            <a:ext cx="739140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rtl="1" eaLnBrk="1" hangingPunct="1">
              <a:lnSpc>
                <a:spcPct val="140000"/>
              </a:lnSpc>
              <a:spcBef>
                <a:spcPct val="50000"/>
              </a:spcBef>
            </a:pPr>
            <a:r>
              <a:rPr lang="en-US" altLang="en-US" sz="3200" b="1" u="sng">
                <a:cs typeface="B Titr" panose="00000700000000000000" pitchFamily="2" charset="-78"/>
              </a:rPr>
              <a:t>گزارش برخي جريانهاي نقدي بر مبناي خالص</a:t>
            </a:r>
            <a:endParaRPr lang="en-US" altLang="en-US"/>
          </a:p>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دريافتها و پرداختهاي نقدي از جانب مشتريان، هنگامي که جريانهاي نقدي عملا” بيانگر فعاليتهاي مشتري باشد و نه واحد تجاري.</a:t>
            </a:r>
            <a:endParaRPr lang="en-US" altLang="en-US"/>
          </a:p>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دريافتها و پرداختهاي نقدي در رابطه با اقلامي که گردش آنها سريع، مبلغ آنها قابل ملاحظه و    سر رسيد اوليه آنها حداکثر سه ماه باشد.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49831"/>
                                        </p:tgtEl>
                                        <p:attrNameLst>
                                          <p:attrName>style.visibility</p:attrName>
                                        </p:attrNameLst>
                                      </p:cBhvr>
                                      <p:to>
                                        <p:strVal val="visible"/>
                                      </p:to>
                                    </p:set>
                                    <p:anim calcmode="lin" valueType="num">
                                      <p:cBhvr>
                                        <p:cTn id="7" dur="1000" fill="hold"/>
                                        <p:tgtEl>
                                          <p:spTgt spid="1049831"/>
                                        </p:tgtEl>
                                        <p:attrNameLst>
                                          <p:attrName>ppt_w</p:attrName>
                                        </p:attrNameLst>
                                      </p:cBhvr>
                                      <p:tavLst>
                                        <p:tav tm="100000">
                                          <p:val>
                                            <p:fltVal val="0"/>
                                          </p:val>
                                        </p:tav>
                                        <p:tav>
                                          <p:val>
                                            <p:strVal val="#ppt_w"/>
                                          </p:val>
                                        </p:tav>
                                      </p:tavLst>
                                    </p:anim>
                                    <p:anim calcmode="lin" valueType="num">
                                      <p:cBhvr>
                                        <p:cTn id="8" dur="1000" fill="hold"/>
                                        <p:tgtEl>
                                          <p:spTgt spid="1049831"/>
                                        </p:tgtEl>
                                        <p:attrNameLst>
                                          <p:attrName>ppt_h</p:attrName>
                                        </p:attrNameLst>
                                      </p:cBhvr>
                                      <p:tavLst>
                                        <p:tav tm="100000">
                                          <p:val>
                                            <p:fltVal val="0"/>
                                          </p:val>
                                        </p:tav>
                                        <p:tav>
                                          <p:val>
                                            <p:strVal val="#ppt_h"/>
                                          </p:val>
                                        </p:tav>
                                      </p:tavLst>
                                    </p:anim>
                                    <p:anim calcmode="lin" valueType="num">
                                      <p:cBhvr>
                                        <p:cTn id="9" dur="1000" fill="hold"/>
                                        <p:tgtEl>
                                          <p:spTgt spid="104983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983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833" name="Rectangle 23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B13E7923-FF39-40AC-A558-DEEEC420F1CC}" type="slidenum">
              <a:rPr lang="en-US" altLang="en-US" sz="1400"/>
              <a:pPr algn="r" eaLnBrk="1" hangingPunct="1"/>
              <a:t>31</a:t>
            </a:fld>
            <a:r>
              <a:rPr lang="en-US" altLang="en-US" sz="1400"/>
              <a:t>/56</a:t>
            </a:r>
            <a:endParaRPr lang="en-US" altLang="en-US"/>
          </a:p>
        </p:txBody>
      </p:sp>
      <p:sp>
        <p:nvSpPr>
          <p:cNvPr id="1049835" name="Rectangle 235"/>
          <p:cNvSpPr>
            <a:spLocks noChangeArrowheads="1"/>
          </p:cNvSpPr>
          <p:nvPr/>
        </p:nvSpPr>
        <p:spPr bwMode="auto">
          <a:xfrm>
            <a:off x="685800" y="685800"/>
            <a:ext cx="7620000" cy="541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rtl="1" eaLnBrk="1" hangingPunct="1">
              <a:lnSpc>
                <a:spcPct val="140000"/>
              </a:lnSpc>
              <a:spcBef>
                <a:spcPct val="50000"/>
              </a:spcBef>
            </a:pPr>
            <a:r>
              <a:rPr lang="en-US" altLang="en-US" sz="3000" b="1" u="sng">
                <a:cs typeface="B Titr" panose="00000700000000000000" pitchFamily="2" charset="-78"/>
              </a:rPr>
              <a:t>گزارش برخي جريانهاي نقدي ناشي از فعاليتهاي عملياتي بر مبناي خالص در بانکها و ساير موسسات مالي</a:t>
            </a:r>
            <a:endParaRPr lang="en-US" altLang="en-US"/>
          </a:p>
          <a:p>
            <a:pPr algn="just" rtl="1" eaLnBrk="1" hangingPunct="1">
              <a:lnSpc>
                <a:spcPct val="140000"/>
              </a:lnSpc>
              <a:spcBef>
                <a:spcPct val="50000"/>
              </a:spcBef>
              <a:buFont typeface="Wingdings" panose="05000000000000000000" pitchFamily="2" charset="2"/>
              <a:buChar char="ü"/>
            </a:pPr>
            <a:r>
              <a:rPr lang="en-US" altLang="en-US" sz="3200" b="1">
                <a:cs typeface="B Zar" panose="00000400000000000000" pitchFamily="2" charset="-78"/>
              </a:rPr>
              <a:t>دريافتها و پرداختهاي نقدي مرتبط با قبول و بازپرداخت انواع سپرده ها.</a:t>
            </a:r>
            <a:endParaRPr lang="en-US" altLang="en-US"/>
          </a:p>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سپرده گذاري نزد بانکها و موسسات مالي و برداشت از آنها.</a:t>
            </a:r>
            <a:endParaRPr lang="en-US" altLang="en-US"/>
          </a:p>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تسهيلات و اعتبارات پرداختي به مشتريان و وصول اصل آنها.</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049835"/>
                                        </p:tgtEl>
                                        <p:attrNameLst>
                                          <p:attrName>style.visibility</p:attrName>
                                        </p:attrNameLst>
                                      </p:cBhvr>
                                      <p:to>
                                        <p:strVal val="visible"/>
                                      </p:to>
                                    </p:set>
                                    <p:animEffect transition="in" filter="wipe(down)">
                                      <p:cBhvr>
                                        <p:cTn id="7" dur="500"/>
                                        <p:tgtEl>
                                          <p:spTgt spid="1049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837" name="Rectangle 23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BA04E32E-9359-48CC-8095-B07A93F60525}" type="slidenum">
              <a:rPr lang="en-US" altLang="en-US" sz="1400"/>
              <a:pPr algn="r" eaLnBrk="1" hangingPunct="1"/>
              <a:t>32</a:t>
            </a:fld>
            <a:r>
              <a:rPr lang="en-US" altLang="en-US" sz="1400"/>
              <a:t>/56</a:t>
            </a:r>
            <a:endParaRPr lang="en-US" altLang="en-US"/>
          </a:p>
        </p:txBody>
      </p:sp>
      <p:sp>
        <p:nvSpPr>
          <p:cNvPr id="1049839" name="Rectangle 239"/>
          <p:cNvSpPr>
            <a:spLocks noGrp="1" noChangeArrowheads="1"/>
          </p:cNvSpPr>
          <p:nvPr>
            <p:ph type="title"/>
          </p:nvPr>
        </p:nvSpPr>
        <p:spPr>
          <a:ln/>
        </p:spPr>
        <p:txBody>
          <a:bodyPr/>
          <a:lstStyle/>
          <a:p>
            <a:pPr latinLnBrk="0"/>
            <a:r>
              <a:rPr lang="en-US" altLang="en-US" sz="2800" b="1" u="sng">
                <a:latin typeface="Times New Roman" panose="02020603050405020304" pitchFamily="18" charset="0"/>
                <a:cs typeface="B Titr" panose="00000700000000000000" pitchFamily="2" charset="-78"/>
                <a:sym typeface="Times New Roman" panose="02020603050405020304" pitchFamily="18" charset="0"/>
              </a:rPr>
              <a:t>سرمايه گذاري در واحدهاي تجاري فرعي و وابسته و صورت جريان وجوه نقد تلفيقي</a:t>
            </a:r>
            <a:endParaRPr lang="en-US" altLang="en-US"/>
          </a:p>
        </p:txBody>
      </p:sp>
      <p:sp>
        <p:nvSpPr>
          <p:cNvPr id="1049841" name="Rectangle 241"/>
          <p:cNvSpPr>
            <a:spLocks noChangeArrowheads="1"/>
          </p:cNvSpPr>
          <p:nvPr/>
        </p:nvSpPr>
        <p:spPr bwMode="auto">
          <a:xfrm>
            <a:off x="838200" y="2344738"/>
            <a:ext cx="7315200"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در مواردي که در حسابداري سرمايه گذاري در واحدهاي تجاري فرعي و وابسته از روش ارزش ويژه يا روش بهاي تمام شده استفاده مي شود، در صورت جريان وجوه نقد واحدتجاري          سرمايه گذار تنها جريانهاي نقدي بين واحد تجاري و واحد تجاري سرمايه پذير گزارش       مي شود.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49839"/>
                                        </p:tgtEl>
                                        <p:attrNameLst>
                                          <p:attrName>style.visibility</p:attrName>
                                        </p:attrNameLst>
                                      </p:cBhvr>
                                      <p:to>
                                        <p:strVal val="visible"/>
                                      </p:to>
                                    </p:set>
                                    <p:animEffect transition="in" filter="dissolve">
                                      <p:cBhvr>
                                        <p:cTn id="7" dur="500"/>
                                        <p:tgtEl>
                                          <p:spTgt spid="1049839"/>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49841"/>
                                        </p:tgtEl>
                                        <p:attrNameLst>
                                          <p:attrName>style.visibility</p:attrName>
                                        </p:attrNameLst>
                                      </p:cBhvr>
                                      <p:to>
                                        <p:strVal val="visible"/>
                                      </p:to>
                                    </p:set>
                                    <p:animEffect transition="in" filter="dissolve">
                                      <p:cBhvr>
                                        <p:cTn id="11" dur="500"/>
                                        <p:tgtEl>
                                          <p:spTgt spid="1049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843" name="Rectangle 24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99ED3CE4-1893-4658-93BF-366F5D7CD276}" type="slidenum">
              <a:rPr lang="en-US" altLang="en-US" sz="1400"/>
              <a:pPr algn="r" eaLnBrk="1" hangingPunct="1"/>
              <a:t>33</a:t>
            </a:fld>
            <a:r>
              <a:rPr lang="en-US" altLang="en-US" sz="1400"/>
              <a:t>/56</a:t>
            </a:r>
            <a:endParaRPr lang="en-US" altLang="en-US"/>
          </a:p>
        </p:txBody>
      </p:sp>
      <p:sp>
        <p:nvSpPr>
          <p:cNvPr id="1049845" name="Rectangle 245"/>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2800" b="1" u="sng">
                <a:cs typeface="B Titr" panose="00000700000000000000" pitchFamily="2" charset="-78"/>
              </a:rPr>
              <a:t>سرمايه گذاري در واحدهاي تجاري فرعي و وابسته و صورت جريان وجوه نقد تلفيقي</a:t>
            </a:r>
            <a:endParaRPr lang="en-US" altLang="en-US"/>
          </a:p>
        </p:txBody>
      </p:sp>
      <p:sp>
        <p:nvSpPr>
          <p:cNvPr id="1049847" name="Rectangle 247"/>
          <p:cNvSpPr>
            <a:spLocks noChangeArrowheads="1"/>
          </p:cNvSpPr>
          <p:nvPr/>
        </p:nvSpPr>
        <p:spPr bwMode="auto">
          <a:xfrm>
            <a:off x="762000" y="1914525"/>
            <a:ext cx="7696200"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صورت جريان وجوه نقد تلفيقي، جريانهاي نقدي داخل گروه بايد حذف شود. سود پرداختي به سهامداران اقليت در سرفصل بازده سرمايه گذاريهاو سود پرداختي بابت تأمين مالي منعکس مي شود.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صورت استفاده از روش ارزش ويژه براي انعکاس سرمايه گذاري واحدهاي تجاري فرعي در صورتهاي مالي تلفيقي، صورت جريان وجوه نقد تلفيقي تنها در برگيرنده جريانهاي نقدي واقعي بين گروه و واحد تجاري سرمايه پذير است.</a:t>
            </a:r>
            <a:endParaRPr lang="en-US" altLang="en-US"/>
          </a:p>
          <a:p>
            <a:pPr algn="just" rtl="1" eaLnBrk="1" hangingPunct="1">
              <a:spcBef>
                <a:spcPct val="50000"/>
              </a:spcBef>
              <a:buFont typeface="Wingdings" panose="05000000000000000000" pitchFamily="2" charset="2"/>
              <a:buChar char="ü"/>
            </a:pPr>
            <a:endParaRPr lang="en-US" altLang="en-US" sz="2800" b="1">
              <a:cs typeface="B Zar"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49845"/>
                                        </p:tgtEl>
                                        <p:attrNameLst>
                                          <p:attrName>style.visibility</p:attrName>
                                        </p:attrNameLst>
                                      </p:cBhvr>
                                      <p:to>
                                        <p:strVal val="visible"/>
                                      </p:to>
                                    </p:set>
                                    <p:animEffect transition="in" filter="slide(fromBottom)">
                                      <p:cBhvr>
                                        <p:cTn id="7" dur="500"/>
                                        <p:tgtEl>
                                          <p:spTgt spid="1049845"/>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49847"/>
                                        </p:tgtEl>
                                        <p:attrNameLst>
                                          <p:attrName>style.visibility</p:attrName>
                                        </p:attrNameLst>
                                      </p:cBhvr>
                                      <p:to>
                                        <p:strVal val="visible"/>
                                      </p:to>
                                    </p:set>
                                    <p:animEffect transition="in" filter="dissolve">
                                      <p:cBhvr>
                                        <p:cTn id="11" dur="500"/>
                                        <p:tgtEl>
                                          <p:spTgt spid="1049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50000">
              <a:srgbClr val="006600"/>
            </a:gs>
            <a:gs pos="100000">
              <a:srgbClr val="FFFFCC"/>
            </a:gs>
          </a:gsLst>
          <a:lin ang="18900000" scaled="1"/>
        </a:gradFill>
        <a:effectLst/>
      </p:bgPr>
    </p:bg>
    <p:spTree>
      <p:nvGrpSpPr>
        <p:cNvPr id="1" name=""/>
        <p:cNvGrpSpPr/>
        <p:nvPr/>
      </p:nvGrpSpPr>
      <p:grpSpPr>
        <a:xfrm>
          <a:off x="0" y="0"/>
          <a:ext cx="0" cy="0"/>
          <a:chOff x="0" y="0"/>
          <a:chExt cx="0" cy="0"/>
        </a:xfrm>
      </p:grpSpPr>
      <p:sp>
        <p:nvSpPr>
          <p:cNvPr id="1049855" name="Rectangle 25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44717DD5-70FB-45EA-B31D-AFE6D73B8C34}" type="slidenum">
              <a:rPr lang="en-US" altLang="en-US" sz="1400"/>
              <a:pPr algn="r" eaLnBrk="1" hangingPunct="1"/>
              <a:t>34</a:t>
            </a:fld>
            <a:r>
              <a:rPr lang="en-US" altLang="en-US" sz="1400"/>
              <a:t>/56</a:t>
            </a:r>
            <a:endParaRPr lang="en-US" altLang="en-US"/>
          </a:p>
        </p:txBody>
      </p:sp>
      <p:sp>
        <p:nvSpPr>
          <p:cNvPr id="1049857" name="Rectangle 257"/>
          <p:cNvSpPr>
            <a:spLocks noGrp="1" noChangeArrowheads="1"/>
          </p:cNvSpPr>
          <p:nvPr>
            <p:ph type="title"/>
          </p:nvPr>
        </p:nvSpPr>
        <p:spPr>
          <a:xfrm>
            <a:off x="685800" y="838200"/>
            <a:ext cx="7772400" cy="1447800"/>
          </a:xfrm>
          <a:ln/>
        </p:spPr>
        <p:txBody>
          <a:bodyPr/>
          <a:lstStyle/>
          <a:p>
            <a:pPr latinLnBrk="0"/>
            <a:r>
              <a:rPr lang="en-US" altLang="en-US" sz="2800" b="1" u="sng">
                <a:latin typeface="Times New Roman" panose="02020603050405020304" pitchFamily="18" charset="0"/>
                <a:cs typeface="B Titr" panose="00000700000000000000" pitchFamily="2" charset="-78"/>
                <a:sym typeface="Times New Roman" panose="02020603050405020304" pitchFamily="18" charset="0"/>
              </a:rPr>
              <a:t>جريانهاي نقدي ناشي از </a:t>
            </a:r>
            <a:r>
              <a:rPr lang="en-US" altLang="en-US" sz="2800" b="1" i="1" u="sng">
                <a:latin typeface="Times New Roman" panose="02020603050405020304" pitchFamily="18" charset="0"/>
                <a:cs typeface="B Titr" panose="00000700000000000000" pitchFamily="2" charset="-78"/>
                <a:sym typeface="Times New Roman" panose="02020603050405020304" pitchFamily="18" charset="0"/>
              </a:rPr>
              <a:t>تحصيل يا فروش واحد فرعي</a:t>
            </a:r>
            <a:r>
              <a:rPr lang="en-US" altLang="en-US" sz="2800" b="1" u="sng">
                <a:latin typeface="Times New Roman" panose="02020603050405020304" pitchFamily="18" charset="0"/>
                <a:cs typeface="B Titr" panose="00000700000000000000" pitchFamily="2" charset="-78"/>
                <a:sym typeface="Times New Roman" panose="02020603050405020304" pitchFamily="18" charset="0"/>
              </a:rPr>
              <a:t> تحت سرفصل فعاليتهاي سرمايه گذاري منعکس مي شود. در اين صورت موارد زير بايد در يادداشتهاي توضيحي افشا شود:</a:t>
            </a:r>
            <a:endParaRPr lang="en-US" altLang="en-US"/>
          </a:p>
        </p:txBody>
      </p:sp>
      <p:sp>
        <p:nvSpPr>
          <p:cNvPr id="1049859" name="Rectangle 259"/>
          <p:cNvSpPr>
            <a:spLocks noChangeArrowheads="1"/>
          </p:cNvSpPr>
          <p:nvPr/>
        </p:nvSpPr>
        <p:spPr bwMode="auto">
          <a:xfrm>
            <a:off x="914400" y="2708275"/>
            <a:ext cx="7239000" cy="308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خالص ارزش داراييهاي واحد تجاري تحصيل شده يا فروش رفته،</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مابه ازاي پرداختي يا دريافتي به تفکيک حصه نقدي و غير نقدي، و</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نحوه محاسبه وجه نقد در يافتي يا پرداختي مندرج در متن صورت جريان وجوه نقد.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49857"/>
                                        </p:tgtEl>
                                        <p:attrNameLst>
                                          <p:attrName>style.visibility</p:attrName>
                                        </p:attrNameLst>
                                      </p:cBhvr>
                                      <p:to>
                                        <p:strVal val="visible"/>
                                      </p:to>
                                    </p:set>
                                    <p:animEffect transition="in" filter="dissolve">
                                      <p:cBhvr>
                                        <p:cTn id="7" dur="500"/>
                                        <p:tgtEl>
                                          <p:spTgt spid="1049857"/>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49859"/>
                                        </p:tgtEl>
                                        <p:attrNameLst>
                                          <p:attrName>style.visibility</p:attrName>
                                        </p:attrNameLst>
                                      </p:cBhvr>
                                      <p:to>
                                        <p:strVal val="visible"/>
                                      </p:to>
                                    </p:set>
                                    <p:animEffect transition="in" filter="dissolve">
                                      <p:cBhvr>
                                        <p:cTn id="11" dur="500"/>
                                        <p:tgtEl>
                                          <p:spTgt spid="1049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l="100000" b="100000"/>
          </a:path>
        </a:gradFill>
        <a:effectLst/>
      </p:bgPr>
    </p:bg>
    <p:spTree>
      <p:nvGrpSpPr>
        <p:cNvPr id="1" name=""/>
        <p:cNvGrpSpPr/>
        <p:nvPr/>
      </p:nvGrpSpPr>
      <p:grpSpPr>
        <a:xfrm>
          <a:off x="0" y="0"/>
          <a:ext cx="0" cy="0"/>
          <a:chOff x="0" y="0"/>
          <a:chExt cx="0" cy="0"/>
        </a:xfrm>
      </p:grpSpPr>
      <p:sp>
        <p:nvSpPr>
          <p:cNvPr id="1049861" name="Rectangle 26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86EE11EC-DAC2-4164-9DAE-CB4EB2C4AC47}" type="slidenum">
              <a:rPr lang="en-US" altLang="en-US" sz="1400"/>
              <a:pPr algn="r" eaLnBrk="1" hangingPunct="1"/>
              <a:t>35</a:t>
            </a:fld>
            <a:r>
              <a:rPr lang="en-US" altLang="en-US" sz="1400"/>
              <a:t>/56</a:t>
            </a:r>
            <a:endParaRPr lang="en-US" altLang="en-US"/>
          </a:p>
        </p:txBody>
      </p:sp>
      <p:sp>
        <p:nvSpPr>
          <p:cNvPr id="1049863" name="Rectangle 263"/>
          <p:cNvSpPr>
            <a:spLocks noChangeArrowheads="1"/>
          </p:cNvSpPr>
          <p:nvPr/>
        </p:nvSpPr>
        <p:spPr bwMode="auto">
          <a:xfrm>
            <a:off x="1066800" y="2157413"/>
            <a:ext cx="71628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جريانهاي نقدي ناشي از معاملات ارزي بايد با اعمال نرخ ارز رايج در تاريخ تسويه نقدي( يا نرخ قراردادي) به ريال تسعير شده و در صورت جريان وجوه نقد ارائه شود.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جريانهاي نقدي واحدهاي تجاري خارجي بايد بر همان مبنايي که براي تسعير عملکرد مالي آن به کار گرفته مي شود به ريال تسعير شده و در صورت جريان وجوه نقد تلفيقي ارائه شود.</a:t>
            </a:r>
            <a:endParaRPr lang="en-US" altLang="en-US"/>
          </a:p>
          <a:p>
            <a:pPr algn="just" rtl="1" eaLnBrk="1" hangingPunct="1">
              <a:spcBef>
                <a:spcPct val="50000"/>
              </a:spcBef>
              <a:buFont typeface="Wingdings" panose="05000000000000000000" pitchFamily="2" charset="2"/>
              <a:buChar char="ü"/>
            </a:pPr>
            <a:endParaRPr lang="en-US" altLang="en-US" sz="2800" b="1">
              <a:cs typeface="B Zar" panose="00000400000000000000" pitchFamily="2" charset="-78"/>
            </a:endParaRPr>
          </a:p>
          <a:p>
            <a:pPr algn="just" rtl="1" eaLnBrk="1" hangingPunct="1">
              <a:spcBef>
                <a:spcPct val="50000"/>
              </a:spcBef>
            </a:pPr>
            <a:endParaRPr lang="en-US" altLang="en-US" sz="2800" b="1">
              <a:cs typeface="B Zar" panose="00000400000000000000" pitchFamily="2" charset="-78"/>
            </a:endParaRPr>
          </a:p>
        </p:txBody>
      </p:sp>
      <p:sp>
        <p:nvSpPr>
          <p:cNvPr id="1049865" name="AutoShape 265"/>
          <p:cNvSpPr>
            <a:spLocks noChangeArrowheads="1"/>
          </p:cNvSpPr>
          <p:nvPr/>
        </p:nvSpPr>
        <p:spPr bwMode="auto">
          <a:xfrm rot="300000">
            <a:off x="1143000" y="-152400"/>
            <a:ext cx="7239000" cy="2286000"/>
          </a:xfrm>
          <a:prstGeom prst="irregularSeal2">
            <a:avLst/>
          </a:prstGeom>
          <a:gradFill rotWithShape="0">
            <a:gsLst>
              <a:gs pos="0">
                <a:srgbClr val="FFFFCC"/>
              </a:gs>
              <a:gs pos="100000">
                <a:srgbClr val="0066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867" name="Rectangle 267"/>
          <p:cNvSpPr>
            <a:spLocks noChangeArrowheads="1"/>
          </p:cNvSpPr>
          <p:nvPr/>
        </p:nvSpPr>
        <p:spPr bwMode="auto">
          <a:xfrm>
            <a:off x="2790825" y="685800"/>
            <a:ext cx="35639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جريانهاي نقدي ارزي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049865"/>
                                        </p:tgtEl>
                                        <p:attrNameLst>
                                          <p:attrName>style.visibility</p:attrName>
                                        </p:attrNameLst>
                                      </p:cBhvr>
                                      <p:to>
                                        <p:strVal val="visible"/>
                                      </p:to>
                                    </p:set>
                                    <p:animEffect transition="in" filter="barn(inHorizontal)">
                                      <p:cBhvr>
                                        <p:cTn id="7" dur="500"/>
                                        <p:tgtEl>
                                          <p:spTgt spid="1049865"/>
                                        </p:tgtEl>
                                      </p:cBhvr>
                                    </p:animEffect>
                                  </p:childTnLst>
                                </p:cTn>
                              </p:par>
                            </p:childTnLst>
                          </p:cTn>
                        </p:par>
                        <p:par>
                          <p:cTn id="8" fill="hold" nodeType="afterGroup">
                            <p:stCondLst>
                              <p:cond delay="500"/>
                            </p:stCondLst>
                            <p:childTnLst>
                              <p:par>
                                <p:cTn id="9" presetID="12" presetClass="entr" presetSubtype="4" fill="hold" nodeType="afterEffect">
                                  <p:stCondLst>
                                    <p:cond delay="0"/>
                                  </p:stCondLst>
                                  <p:iterate type="wd">
                                    <p:tmPct val="100000"/>
                                  </p:iterate>
                                  <p:childTnLst>
                                    <p:set>
                                      <p:cBhvr>
                                        <p:cTn id="10" dur="1" fill="hold">
                                          <p:stCondLst>
                                            <p:cond delay="0"/>
                                          </p:stCondLst>
                                        </p:cTn>
                                        <p:tgtEl>
                                          <p:spTgt spid="1049867"/>
                                        </p:tgtEl>
                                        <p:attrNameLst>
                                          <p:attrName>style.visibility</p:attrName>
                                        </p:attrNameLst>
                                      </p:cBhvr>
                                      <p:to>
                                        <p:strVal val="visible"/>
                                      </p:to>
                                    </p:set>
                                    <p:animEffect transition="in" filter="slide(fromBottom)">
                                      <p:cBhvr>
                                        <p:cTn id="11" dur="300"/>
                                        <p:tgtEl>
                                          <p:spTgt spid="1049867"/>
                                        </p:tgtEl>
                                      </p:cBhvr>
                                    </p:animEffect>
                                  </p:childTnLst>
                                </p:cTn>
                              </p:par>
                            </p:childTnLst>
                          </p:cTn>
                        </p:par>
                        <p:par>
                          <p:cTn id="12" fill="hold" nodeType="afterGroup">
                            <p:stCondLst>
                              <p:cond delay="1400"/>
                            </p:stCondLst>
                            <p:childTnLst>
                              <p:par>
                                <p:cTn id="13" presetID="17" presetClass="entr" presetSubtype="4" fill="hold" nodeType="afterEffect">
                                  <p:stCondLst>
                                    <p:cond delay="0"/>
                                  </p:stCondLst>
                                  <p:childTnLst>
                                    <p:set>
                                      <p:cBhvr>
                                        <p:cTn id="14" dur="1" fill="hold">
                                          <p:stCondLst>
                                            <p:cond delay="0"/>
                                          </p:stCondLst>
                                        </p:cTn>
                                        <p:tgtEl>
                                          <p:spTgt spid="1049863"/>
                                        </p:tgtEl>
                                        <p:attrNameLst>
                                          <p:attrName>style.visibility</p:attrName>
                                        </p:attrNameLst>
                                      </p:cBhvr>
                                      <p:to>
                                        <p:strVal val="visible"/>
                                      </p:to>
                                    </p:set>
                                    <p:anim calcmode="lin" valueType="num">
                                      <p:cBhvr>
                                        <p:cTn id="15" dur="500" fill="hold"/>
                                        <p:tgtEl>
                                          <p:spTgt spid="1049863"/>
                                        </p:tgtEl>
                                        <p:attrNameLst>
                                          <p:attrName>ppt_x</p:attrName>
                                        </p:attrNameLst>
                                      </p:cBhvr>
                                      <p:tavLst>
                                        <p:tav tm="100000">
                                          <p:val>
                                            <p:strVal val="#ppt_x"/>
                                          </p:val>
                                        </p:tav>
                                        <p:tav>
                                          <p:val>
                                            <p:strVal val="#ppt_x"/>
                                          </p:val>
                                        </p:tav>
                                      </p:tavLst>
                                    </p:anim>
                                    <p:anim calcmode="lin" valueType="num">
                                      <p:cBhvr>
                                        <p:cTn id="16" dur="500" fill="hold"/>
                                        <p:tgtEl>
                                          <p:spTgt spid="1049863"/>
                                        </p:tgtEl>
                                        <p:attrNameLst>
                                          <p:attrName>ppt_y</p:attrName>
                                        </p:attrNameLst>
                                      </p:cBhvr>
                                      <p:tavLst>
                                        <p:tav tm="100000">
                                          <p:val>
                                            <p:strVal val="#ppt_y+#ppt_h/2"/>
                                          </p:val>
                                        </p:tav>
                                        <p:tav>
                                          <p:val>
                                            <p:strVal val="#ppt_y"/>
                                          </p:val>
                                        </p:tav>
                                      </p:tavLst>
                                    </p:anim>
                                    <p:anim calcmode="lin" valueType="num">
                                      <p:cBhvr>
                                        <p:cTn id="17" dur="500" fill="hold"/>
                                        <p:tgtEl>
                                          <p:spTgt spid="1049863"/>
                                        </p:tgtEl>
                                        <p:attrNameLst>
                                          <p:attrName>ppt_w</p:attrName>
                                        </p:attrNameLst>
                                      </p:cBhvr>
                                      <p:tavLst>
                                        <p:tav tm="100000">
                                          <p:val>
                                            <p:strVal val="#ppt_w"/>
                                          </p:val>
                                        </p:tav>
                                        <p:tav>
                                          <p:val>
                                            <p:strVal val="#ppt_w"/>
                                          </p:val>
                                        </p:tav>
                                      </p:tavLst>
                                    </p:anim>
                                    <p:anim calcmode="lin" valueType="num">
                                      <p:cBhvr>
                                        <p:cTn id="18" dur="500" fill="hold"/>
                                        <p:tgtEl>
                                          <p:spTgt spid="1049863"/>
                                        </p:tgtEl>
                                        <p:attrNameLst>
                                          <p:attrName>ppt_h</p:attrName>
                                        </p:attrNameLst>
                                      </p:cBhvr>
                                      <p:tavLst>
                                        <p:tav tm="100000">
                                          <p:val>
                                            <p:fltVal val="0"/>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869" name="Rectangle 26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280D9FB9-56B9-4D94-A268-9D90777F3699}" type="slidenum">
              <a:rPr lang="en-US" altLang="en-US" sz="1400"/>
              <a:pPr algn="r" eaLnBrk="1" hangingPunct="1"/>
              <a:t>36</a:t>
            </a:fld>
            <a:r>
              <a:rPr lang="en-US" altLang="en-US" sz="1400"/>
              <a:t>/56</a:t>
            </a:r>
            <a:endParaRPr lang="en-US" altLang="en-US"/>
          </a:p>
        </p:txBody>
      </p:sp>
      <p:sp>
        <p:nvSpPr>
          <p:cNvPr id="1049871" name="Rectangle 271"/>
          <p:cNvSpPr>
            <a:spLocks noChangeArrowheads="1"/>
          </p:cNvSpPr>
          <p:nvPr/>
        </p:nvSpPr>
        <p:spPr bwMode="auto">
          <a:xfrm>
            <a:off x="533400" y="2057400"/>
            <a:ext cx="81534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مواردي که  واحد تجاري معاملات ارزي انجام دهد، تا زماني که وجه نقد ارزي دريافت يا پرداخت نشده باشد اين معاملات اثري بر جريان وجوه نقد ندارد.</a:t>
            </a:r>
            <a:endParaRPr lang="en-US" altLang="en-US"/>
          </a:p>
          <a:p>
            <a:pPr algn="just" rtl="1" eaLnBrk="1" hangingPunct="1">
              <a:spcBef>
                <a:spcPct val="50000"/>
              </a:spcBef>
              <a:buFont typeface="Wingdings" panose="05000000000000000000" pitchFamily="2" charset="2"/>
              <a:buChar char="ü"/>
            </a:pPr>
            <a:endParaRPr lang="en-US" altLang="en-US" sz="2800" b="1">
              <a:cs typeface="B Zar" panose="00000400000000000000" pitchFamily="2" charset="-78"/>
            </a:endParaRPr>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هرگاه سود يا زيان ناشي از تسعير معاملات تسويه شده و نشده به سود و زيان دوره منظور شده باشد و اين سود يا زيان ماهيت عملياتي داشته باشد، در صورت کاربرد روش غير مستقيم، تعديل ديگري درسود عملياتي ضرورت نخواهد داشت.</a:t>
            </a:r>
            <a:endParaRPr lang="en-US" altLang="en-US"/>
          </a:p>
          <a:p>
            <a:pPr algn="just" rtl="1" eaLnBrk="1" hangingPunct="1">
              <a:spcBef>
                <a:spcPct val="50000"/>
              </a:spcBef>
              <a:buFont typeface="Wingdings" panose="05000000000000000000" pitchFamily="2" charset="2"/>
              <a:buChar char="ü"/>
            </a:pPr>
            <a:endParaRPr lang="en-US" altLang="en-US" sz="2800" b="1">
              <a:cs typeface="B Zar" panose="00000400000000000000" pitchFamily="2" charset="-78"/>
            </a:endParaRPr>
          </a:p>
        </p:txBody>
      </p:sp>
      <p:sp>
        <p:nvSpPr>
          <p:cNvPr id="1049873" name="AutoShape 273"/>
          <p:cNvSpPr>
            <a:spLocks noChangeArrowheads="1"/>
          </p:cNvSpPr>
          <p:nvPr/>
        </p:nvSpPr>
        <p:spPr bwMode="auto">
          <a:xfrm>
            <a:off x="762000" y="381000"/>
            <a:ext cx="7848600" cy="1676400"/>
          </a:xfrm>
          <a:prstGeom prst="horizontalScroll">
            <a:avLst>
              <a:gd name="adj" fmla="val 12500"/>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rtl="1" eaLnBrk="1" hangingPunct="1">
              <a:spcBef>
                <a:spcPct val="50000"/>
              </a:spcBef>
            </a:pPr>
            <a:r>
              <a:rPr lang="en-US" altLang="en-US" sz="3200" b="1">
                <a:cs typeface="B Titr" panose="00000700000000000000" pitchFamily="2" charset="-78"/>
              </a:rPr>
              <a:t>جريانهاي نقدي ارزي در واحدهاي تجاري منفرد</a:t>
            </a:r>
            <a:endParaRPr lang="en-US" altLang="en-US"/>
          </a:p>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049873"/>
                                        </p:tgtEl>
                                        <p:attrNameLst>
                                          <p:attrName>style.visibility</p:attrName>
                                        </p:attrNameLst>
                                      </p:cBhvr>
                                      <p:to>
                                        <p:strVal val="visible"/>
                                      </p:to>
                                    </p:set>
                                    <p:anim calcmode="lin" valueType="num">
                                      <p:cBhvr>
                                        <p:cTn id="7" dur="500" fill="hold"/>
                                        <p:tgtEl>
                                          <p:spTgt spid="1049873"/>
                                        </p:tgtEl>
                                        <p:attrNameLst>
                                          <p:attrName>ppt_w</p:attrName>
                                        </p:attrNameLst>
                                      </p:cBhvr>
                                      <p:tavLst>
                                        <p:tav tm="100000">
                                          <p:val>
                                            <p:fltVal val="0"/>
                                          </p:val>
                                        </p:tav>
                                        <p:tav>
                                          <p:val>
                                            <p:strVal val="#ppt_w"/>
                                          </p:val>
                                        </p:tav>
                                      </p:tavLst>
                                    </p:anim>
                                    <p:anim calcmode="lin" valueType="num">
                                      <p:cBhvr>
                                        <p:cTn id="8" dur="500" fill="hold"/>
                                        <p:tgtEl>
                                          <p:spTgt spid="1049873"/>
                                        </p:tgtEl>
                                        <p:attrNameLst>
                                          <p:attrName>ppt_h</p:attrName>
                                        </p:attrNameLst>
                                      </p:cBhvr>
                                      <p:tavLst>
                                        <p:tav tm="100000">
                                          <p:val>
                                            <p:strVal val="#ppt_h"/>
                                          </p:val>
                                        </p:tav>
                                        <p:tav>
                                          <p:val>
                                            <p:strVal val="#ppt_h"/>
                                          </p:val>
                                        </p:tav>
                                      </p:tavLst>
                                    </p:anim>
                                  </p:childTnLst>
                                </p:cTn>
                              </p:par>
                            </p:childTnLst>
                          </p:cTn>
                        </p:par>
                        <p:par>
                          <p:cTn id="9" fill="hold" nodeType="afterGroup">
                            <p:stCondLst>
                              <p:cond delay="500"/>
                            </p:stCondLst>
                            <p:childTnLst>
                              <p:par>
                                <p:cTn id="10" presetID="17" presetClass="entr" presetSubtype="1" fill="hold" nodeType="afterEffect">
                                  <p:stCondLst>
                                    <p:cond delay="0"/>
                                  </p:stCondLst>
                                  <p:childTnLst>
                                    <p:set>
                                      <p:cBhvr>
                                        <p:cTn id="11" dur="1" fill="hold">
                                          <p:stCondLst>
                                            <p:cond delay="0"/>
                                          </p:stCondLst>
                                        </p:cTn>
                                        <p:tgtEl>
                                          <p:spTgt spid="1049871"/>
                                        </p:tgtEl>
                                        <p:attrNameLst>
                                          <p:attrName>style.visibility</p:attrName>
                                        </p:attrNameLst>
                                      </p:cBhvr>
                                      <p:to>
                                        <p:strVal val="visible"/>
                                      </p:to>
                                    </p:set>
                                    <p:anim calcmode="lin" valueType="num">
                                      <p:cBhvr>
                                        <p:cTn id="12" dur="500" fill="hold"/>
                                        <p:tgtEl>
                                          <p:spTgt spid="1049871"/>
                                        </p:tgtEl>
                                        <p:attrNameLst>
                                          <p:attrName>ppt_x</p:attrName>
                                        </p:attrNameLst>
                                      </p:cBhvr>
                                      <p:tavLst>
                                        <p:tav tm="100000">
                                          <p:val>
                                            <p:strVal val="#ppt_x"/>
                                          </p:val>
                                        </p:tav>
                                        <p:tav>
                                          <p:val>
                                            <p:strVal val="#ppt_x"/>
                                          </p:val>
                                        </p:tav>
                                      </p:tavLst>
                                    </p:anim>
                                    <p:anim calcmode="lin" valueType="num">
                                      <p:cBhvr>
                                        <p:cTn id="13" dur="500" fill="hold"/>
                                        <p:tgtEl>
                                          <p:spTgt spid="1049871"/>
                                        </p:tgtEl>
                                        <p:attrNameLst>
                                          <p:attrName>ppt_y</p:attrName>
                                        </p:attrNameLst>
                                      </p:cBhvr>
                                      <p:tavLst>
                                        <p:tav tm="100000">
                                          <p:val>
                                            <p:strVal val="#ppt_y-#ppt_h/2"/>
                                          </p:val>
                                        </p:tav>
                                        <p:tav>
                                          <p:val>
                                            <p:strVal val="#ppt_y"/>
                                          </p:val>
                                        </p:tav>
                                      </p:tavLst>
                                    </p:anim>
                                    <p:anim calcmode="lin" valueType="num">
                                      <p:cBhvr>
                                        <p:cTn id="14" dur="500" fill="hold"/>
                                        <p:tgtEl>
                                          <p:spTgt spid="1049871"/>
                                        </p:tgtEl>
                                        <p:attrNameLst>
                                          <p:attrName>ppt_w</p:attrName>
                                        </p:attrNameLst>
                                      </p:cBhvr>
                                      <p:tavLst>
                                        <p:tav tm="100000">
                                          <p:val>
                                            <p:strVal val="#ppt_w"/>
                                          </p:val>
                                        </p:tav>
                                        <p:tav>
                                          <p:val>
                                            <p:strVal val="#ppt_w"/>
                                          </p:val>
                                        </p:tav>
                                      </p:tavLst>
                                    </p:anim>
                                    <p:anim calcmode="lin" valueType="num">
                                      <p:cBhvr>
                                        <p:cTn id="15" dur="500" fill="hold"/>
                                        <p:tgtEl>
                                          <p:spTgt spid="1049871"/>
                                        </p:tgtEl>
                                        <p:attrNameLst>
                                          <p:attrName>ppt_h</p:attrName>
                                        </p:attrNameLst>
                                      </p:cBhvr>
                                      <p:tavLst>
                                        <p:tav tm="100000">
                                          <p:val>
                                            <p:fltVal val="0"/>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l="100000" b="100000"/>
          </a:path>
        </a:gradFill>
        <a:effectLst/>
      </p:bgPr>
    </p:bg>
    <p:spTree>
      <p:nvGrpSpPr>
        <p:cNvPr id="1" name=""/>
        <p:cNvGrpSpPr/>
        <p:nvPr/>
      </p:nvGrpSpPr>
      <p:grpSpPr>
        <a:xfrm>
          <a:off x="0" y="0"/>
          <a:ext cx="0" cy="0"/>
          <a:chOff x="0" y="0"/>
          <a:chExt cx="0" cy="0"/>
        </a:xfrm>
      </p:grpSpPr>
      <p:sp>
        <p:nvSpPr>
          <p:cNvPr id="1049875" name="Rectangle 27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36/56</a:t>
            </a:r>
            <a:endParaRPr lang="en-US" altLang="en-US"/>
          </a:p>
        </p:txBody>
      </p:sp>
      <p:sp>
        <p:nvSpPr>
          <p:cNvPr id="1049877" name="Rectangle 277"/>
          <p:cNvSpPr>
            <a:spLocks noChangeArrowheads="1"/>
          </p:cNvSpPr>
          <p:nvPr/>
        </p:nvSpPr>
        <p:spPr bwMode="auto">
          <a:xfrm>
            <a:off x="0" y="1211263"/>
            <a:ext cx="868680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موارد زير، در صورت استفاده از روش غير مستقيم، تعديل سود عملياتي لازم است:</a:t>
            </a:r>
            <a:endParaRPr lang="en-US" altLang="en-US"/>
          </a:p>
          <a:p>
            <a:pPr algn="just" rtl="1" eaLnBrk="1" hangingPunct="1">
              <a:spcBef>
                <a:spcPct val="50000"/>
              </a:spcBef>
            </a:pPr>
            <a:r>
              <a:rPr lang="en-US" altLang="en-US" sz="2800" b="1">
                <a:cs typeface="B Zar" panose="00000400000000000000" pitchFamily="2" charset="-78"/>
              </a:rPr>
              <a:t>	الف . هر گاه بخشي از سود يا زيان تسعير </a:t>
            </a:r>
            <a:r>
              <a:rPr lang="en-US" altLang="en-US" sz="2800" b="1" u="sng">
                <a:cs typeface="B Zar" panose="00000400000000000000" pitchFamily="2" charset="-78"/>
              </a:rPr>
              <a:t>معاملات عملياتي</a:t>
            </a:r>
            <a:r>
              <a:rPr lang="en-US" altLang="en-US" sz="2800" b="1">
                <a:cs typeface="B Zar" panose="00000400000000000000" pitchFamily="2" charset="-78"/>
              </a:rPr>
              <a:t>    	تسويه شده يا نشده به حساب سود و زيان دوره </a:t>
            </a:r>
            <a:r>
              <a:rPr lang="en-US" altLang="en-US" sz="2800" b="1" u="sng">
                <a:cs typeface="B Zar" panose="00000400000000000000" pitchFamily="2" charset="-78"/>
              </a:rPr>
              <a:t>منظور نشده</a:t>
            </a:r>
            <a:r>
              <a:rPr lang="en-US" altLang="en-US" sz="2800" b="1">
                <a:cs typeface="B Zar" panose="00000400000000000000" pitchFamily="2" charset="-78"/>
              </a:rPr>
              <a:t> 	</a:t>
            </a:r>
            <a:r>
              <a:rPr lang="en-US" altLang="en-US" sz="2800" b="1" u="sng">
                <a:cs typeface="B Zar" panose="00000400000000000000" pitchFamily="2" charset="-78"/>
              </a:rPr>
              <a:t>باشد</a:t>
            </a:r>
            <a:r>
              <a:rPr lang="en-US" altLang="en-US" sz="2800" b="1">
                <a:cs typeface="B Zar" panose="00000400000000000000" pitchFamily="2" charset="-78"/>
              </a:rPr>
              <a:t>.</a:t>
            </a:r>
            <a:endParaRPr lang="en-US" altLang="en-US"/>
          </a:p>
          <a:p>
            <a:pPr algn="just" rtl="1" eaLnBrk="1" hangingPunct="1">
              <a:spcBef>
                <a:spcPct val="50000"/>
              </a:spcBef>
            </a:pPr>
            <a:r>
              <a:rPr lang="en-US" altLang="en-US" sz="2800" b="1">
                <a:cs typeface="B Zar" panose="00000400000000000000" pitchFamily="2" charset="-78"/>
              </a:rPr>
              <a:t>	ب . هر گاه سود يا زيان ناشي از تسعير </a:t>
            </a:r>
            <a:r>
              <a:rPr lang="en-US" altLang="en-US" sz="2800" b="1" u="sng">
                <a:cs typeface="B Zar" panose="00000400000000000000" pitchFamily="2" charset="-78"/>
              </a:rPr>
              <a:t>معاملات غير عملياتي</a:t>
            </a:r>
            <a:r>
              <a:rPr lang="en-US" altLang="en-US" sz="2800" b="1">
                <a:cs typeface="B Zar" panose="00000400000000000000" pitchFamily="2" charset="-78"/>
              </a:rPr>
              <a:t> 	تسويه شده يا نشده درمحاسبه سود و زيان دوره </a:t>
            </a:r>
            <a:r>
              <a:rPr lang="en-US" altLang="en-US" sz="2800" b="1" u="sng">
                <a:cs typeface="B Zar" panose="00000400000000000000" pitchFamily="2" charset="-78"/>
              </a:rPr>
              <a:t>منظور شده</a:t>
            </a:r>
            <a:r>
              <a:rPr lang="en-US" altLang="en-US" sz="2800" b="1">
                <a:cs typeface="B Zar" panose="00000400000000000000" pitchFamily="2" charset="-78"/>
              </a:rPr>
              <a:t> 	</a:t>
            </a:r>
            <a:r>
              <a:rPr lang="en-US" altLang="en-US" sz="2800" b="1" u="sng">
                <a:cs typeface="B Zar" panose="00000400000000000000" pitchFamily="2" charset="-78"/>
              </a:rPr>
              <a:t>باشد</a:t>
            </a:r>
            <a:r>
              <a:rPr lang="en-US" altLang="en-US" sz="2800" b="1">
                <a:cs typeface="B Zar" panose="00000400000000000000" pitchFamily="2" charset="-78"/>
              </a:rPr>
              <a:t>.</a:t>
            </a:r>
            <a:endParaRPr lang="en-US" altLang="en-US"/>
          </a:p>
          <a:p>
            <a:pPr algn="just" rtl="1" eaLnBrk="1" hangingPunct="1">
              <a:spcBef>
                <a:spcPct val="50000"/>
              </a:spcBef>
            </a:pPr>
            <a:r>
              <a:rPr lang="en-US" altLang="en-US" sz="2800" b="1">
                <a:cs typeface="B Zar" panose="00000400000000000000" pitchFamily="2" charset="-78"/>
              </a:rPr>
              <a:t>	ج . هرگاه سود يا زيان تسعير </a:t>
            </a:r>
            <a:r>
              <a:rPr lang="en-US" altLang="en-US" sz="2800" b="1" u="sng">
                <a:cs typeface="B Zar" panose="00000400000000000000" pitchFamily="2" charset="-78"/>
              </a:rPr>
              <a:t>وجه نقد</a:t>
            </a:r>
            <a:r>
              <a:rPr lang="en-US" altLang="en-US" sz="2800" b="1">
                <a:cs typeface="B Zar" panose="00000400000000000000" pitchFamily="2" charset="-78"/>
              </a:rPr>
              <a:t> در محاسبه سود يا زيان 	عملياتي </a:t>
            </a:r>
            <a:r>
              <a:rPr lang="en-US" altLang="en-US" sz="2800" b="1" u="sng">
                <a:cs typeface="B Zar" panose="00000400000000000000" pitchFamily="2" charset="-78"/>
              </a:rPr>
              <a:t>منظورشده باشد.</a:t>
            </a:r>
            <a:endParaRPr lang="en-US" altLang="en-US"/>
          </a:p>
          <a:p>
            <a:pPr algn="just" rtl="1" eaLnBrk="1" hangingPunct="1">
              <a:spcBef>
                <a:spcPct val="50000"/>
              </a:spcBef>
            </a:pPr>
            <a:endParaRPr lang="en-US" altLang="en-US" sz="2800" b="1" u="sng">
              <a:cs typeface="B Zar" panose="00000400000000000000" pitchFamily="2" charset="-78"/>
            </a:endParaRPr>
          </a:p>
        </p:txBody>
      </p:sp>
      <p:sp>
        <p:nvSpPr>
          <p:cNvPr id="1049879" name="AutoShape 279"/>
          <p:cNvSpPr>
            <a:spLocks noChangeArrowheads="1"/>
          </p:cNvSpPr>
          <p:nvPr/>
        </p:nvSpPr>
        <p:spPr bwMode="auto">
          <a:xfrm>
            <a:off x="457200" y="152400"/>
            <a:ext cx="7848600" cy="1295400"/>
          </a:xfrm>
          <a:prstGeom prst="horizontalScroll">
            <a:avLst>
              <a:gd name="adj" fmla="val 12500"/>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rtl="1" eaLnBrk="1" hangingPunct="1">
              <a:spcBef>
                <a:spcPct val="50000"/>
              </a:spcBef>
            </a:pPr>
            <a:r>
              <a:rPr lang="en-US" altLang="en-US" sz="3200" b="1">
                <a:cs typeface="B Titr" panose="00000700000000000000" pitchFamily="2" charset="-78"/>
              </a:rPr>
              <a:t>جريانهاي نقدي ارزي در واحدهاي تجاري منفرد</a:t>
            </a:r>
            <a:endParaRPr lang="en-US" altLang="en-US"/>
          </a:p>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049879"/>
                                        </p:tgtEl>
                                        <p:attrNameLst>
                                          <p:attrName>style.visibility</p:attrName>
                                        </p:attrNameLst>
                                      </p:cBhvr>
                                      <p:to>
                                        <p:strVal val="visible"/>
                                      </p:to>
                                    </p:set>
                                    <p:anim calcmode="lin" valueType="num">
                                      <p:cBhvr>
                                        <p:cTn id="7" dur="500" fill="hold"/>
                                        <p:tgtEl>
                                          <p:spTgt spid="1049879"/>
                                        </p:tgtEl>
                                        <p:attrNameLst>
                                          <p:attrName>ppt_w</p:attrName>
                                        </p:attrNameLst>
                                      </p:cBhvr>
                                      <p:tavLst>
                                        <p:tav tm="100000">
                                          <p:val>
                                            <p:fltVal val="0"/>
                                          </p:val>
                                        </p:tav>
                                        <p:tav>
                                          <p:val>
                                            <p:strVal val="#ppt_w"/>
                                          </p:val>
                                        </p:tav>
                                      </p:tavLst>
                                    </p:anim>
                                    <p:anim calcmode="lin" valueType="num">
                                      <p:cBhvr>
                                        <p:cTn id="8" dur="500" fill="hold"/>
                                        <p:tgtEl>
                                          <p:spTgt spid="1049879"/>
                                        </p:tgtEl>
                                        <p:attrNameLst>
                                          <p:attrName>ppt_h</p:attrName>
                                        </p:attrNameLst>
                                      </p:cBhvr>
                                      <p:tavLst>
                                        <p:tav tm="100000">
                                          <p:val>
                                            <p:strVal val="#ppt_h"/>
                                          </p:val>
                                        </p:tav>
                                        <p:tav>
                                          <p:val>
                                            <p:strVal val="#ppt_h"/>
                                          </p:val>
                                        </p:tav>
                                      </p:tavLst>
                                    </p:anim>
                                  </p:childTnLst>
                                </p:cTn>
                              </p:par>
                            </p:childTnLst>
                          </p:cTn>
                        </p:par>
                        <p:par>
                          <p:cTn id="9" fill="hold" nodeType="afterGroup">
                            <p:stCondLst>
                              <p:cond delay="500"/>
                            </p:stCondLst>
                            <p:childTnLst>
                              <p:par>
                                <p:cTn id="10" presetID="14" presetClass="entr" presetSubtype="10" fill="hold" nodeType="afterEffect">
                                  <p:stCondLst>
                                    <p:cond delay="0"/>
                                  </p:stCondLst>
                                  <p:childTnLst>
                                    <p:set>
                                      <p:cBhvr>
                                        <p:cTn id="11" dur="1" fill="hold">
                                          <p:stCondLst>
                                            <p:cond delay="0"/>
                                          </p:stCondLst>
                                        </p:cTn>
                                        <p:tgtEl>
                                          <p:spTgt spid="1049877"/>
                                        </p:tgtEl>
                                        <p:attrNameLst>
                                          <p:attrName>style.visibility</p:attrName>
                                        </p:attrNameLst>
                                      </p:cBhvr>
                                      <p:to>
                                        <p:strVal val="visible"/>
                                      </p:to>
                                    </p:set>
                                    <p:animEffect transition="in" filter="randombar(horizontal)">
                                      <p:cBhvr>
                                        <p:cTn id="12" dur="500"/>
                                        <p:tgtEl>
                                          <p:spTgt spid="1049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881" name="Rectangle 28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65173F71-B2DA-45CA-8E26-EE28C2630294}" type="slidenum">
              <a:rPr lang="en-US" altLang="en-US" sz="1400"/>
              <a:pPr algn="r" eaLnBrk="1" hangingPunct="1"/>
              <a:t>38</a:t>
            </a:fld>
            <a:r>
              <a:rPr lang="en-US" altLang="en-US" sz="1400"/>
              <a:t>/56</a:t>
            </a:r>
            <a:endParaRPr lang="en-US" altLang="en-US"/>
          </a:p>
        </p:txBody>
      </p:sp>
      <p:sp>
        <p:nvSpPr>
          <p:cNvPr id="1049883" name="Rectangle 283"/>
          <p:cNvSpPr>
            <a:spLocks noChangeArrowheads="1"/>
          </p:cNvSpPr>
          <p:nvPr/>
        </p:nvSpPr>
        <p:spPr bwMode="auto">
          <a:xfrm>
            <a:off x="762000" y="2286000"/>
            <a:ext cx="762000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10000"/>
              </a:lnSpc>
              <a:spcBef>
                <a:spcPct val="50000"/>
              </a:spcBef>
            </a:pPr>
            <a:r>
              <a:rPr lang="en-US" altLang="en-US" sz="4000" b="1">
                <a:cs typeface="B Zar" panose="00000400000000000000" pitchFamily="2" charset="-78"/>
              </a:rPr>
              <a:t>جريانهاي نقدي واحد تجاري خارجي سرمايه پذير خارجي بر همان مبنايي که براي تسعير عملکرد مالي آن به کار گرفته شده، به ريال تسعير و در صورت جريان نقد تلفيقي انعکاس مي يابد.</a:t>
            </a:r>
            <a:endParaRPr lang="en-US" altLang="en-US"/>
          </a:p>
        </p:txBody>
      </p:sp>
      <p:sp>
        <p:nvSpPr>
          <p:cNvPr id="1049885" name="Rectangle 285"/>
          <p:cNvSpPr>
            <a:spLocks noChangeArrowheads="1"/>
          </p:cNvSpPr>
          <p:nvPr/>
        </p:nvSpPr>
        <p:spPr bwMode="auto">
          <a:xfrm>
            <a:off x="304800" y="457200"/>
            <a:ext cx="8534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u="sng">
                <a:cs typeface="B Titr" panose="00000700000000000000" pitchFamily="2" charset="-78"/>
              </a:rPr>
              <a:t>جريانهاي نقدي ارزي در گروه </a:t>
            </a:r>
            <a:endParaRPr lang="en-US" altLang="en-US"/>
          </a:p>
          <a:p>
            <a:pPr eaLnBrk="1" hangingPunct="1"/>
            <a:r>
              <a:rPr lang="en-US" altLang="en-US" sz="3200" b="1" u="sng">
                <a:cs typeface="B Titr" panose="00000700000000000000" pitchFamily="2" charset="-78"/>
              </a:rPr>
              <a:t>واحدهاي تجاري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6" fill="hold" nodeType="afterEffect">
                                  <p:stCondLst>
                                    <p:cond delay="0"/>
                                  </p:stCondLst>
                                  <p:childTnLst>
                                    <p:set>
                                      <p:cBhvr>
                                        <p:cTn id="6" dur="1" fill="hold">
                                          <p:stCondLst>
                                            <p:cond delay="0"/>
                                          </p:stCondLst>
                                        </p:cTn>
                                        <p:tgtEl>
                                          <p:spTgt spid="1049883"/>
                                        </p:tgtEl>
                                        <p:attrNameLst>
                                          <p:attrName>style.visibility</p:attrName>
                                        </p:attrNameLst>
                                      </p:cBhvr>
                                      <p:to>
                                        <p:strVal val="visible"/>
                                      </p:to>
                                    </p:set>
                                    <p:anim calcmode="lin" valueType="num">
                                      <p:cBhvr>
                                        <p:cTn id="7" dur="500" fill="hold"/>
                                        <p:tgtEl>
                                          <p:spTgt spid="1049883"/>
                                        </p:tgtEl>
                                        <p:attrNameLst>
                                          <p:attrName>ppt_w</p:attrName>
                                        </p:attrNameLst>
                                      </p:cBhvr>
                                      <p:tavLst>
                                        <p:tav tm="100000">
                                          <p:val>
                                            <p:strVal val="(6*min(max(#ppt_w*#ppt_h,.3),1)-7.4)/-.7*#ppt_w"/>
                                          </p:val>
                                        </p:tav>
                                        <p:tav>
                                          <p:val>
                                            <p:strVal val="#ppt_w"/>
                                          </p:val>
                                        </p:tav>
                                      </p:tavLst>
                                    </p:anim>
                                    <p:anim calcmode="lin" valueType="num">
                                      <p:cBhvr>
                                        <p:cTn id="8" dur="500" fill="hold"/>
                                        <p:tgtEl>
                                          <p:spTgt spid="1049883"/>
                                        </p:tgtEl>
                                        <p:attrNameLst>
                                          <p:attrName>ppt_h</p:attrName>
                                        </p:attrNameLst>
                                      </p:cBhvr>
                                      <p:tavLst>
                                        <p:tav tm="100000">
                                          <p:val>
                                            <p:strVal val="(6*min(max(#ppt_w*#ppt_h,.3),1)-7.4)/-.7*#ppt_h"/>
                                          </p:val>
                                        </p:tav>
                                        <p:tav>
                                          <p:val>
                                            <p:strVal val="#ppt_h"/>
                                          </p:val>
                                        </p:tav>
                                      </p:tavLst>
                                    </p:anim>
                                    <p:anim calcmode="lin" valueType="num">
                                      <p:cBhvr>
                                        <p:cTn id="9" dur="500" fill="hold"/>
                                        <p:tgtEl>
                                          <p:spTgt spid="1049883"/>
                                        </p:tgtEl>
                                        <p:attrNameLst>
                                          <p:attrName>ppt_x</p:attrName>
                                        </p:attrNameLst>
                                      </p:cBhvr>
                                      <p:tavLst>
                                        <p:tav tm="100000">
                                          <p:val>
                                            <p:fltVal val="0.5"/>
                                          </p:val>
                                        </p:tav>
                                        <p:tav>
                                          <p:val>
                                            <p:strVal val="#ppt_x"/>
                                          </p:val>
                                        </p:tav>
                                      </p:tavLst>
                                    </p:anim>
                                    <p:anim calcmode="lin" valueType="num">
                                      <p:cBhvr>
                                        <p:cTn id="10" dur="500" fill="hold"/>
                                        <p:tgtEl>
                                          <p:spTgt spid="1049883"/>
                                        </p:tgtEl>
                                        <p:attrNameLst>
                                          <p:attrName>ppt_y</p:attrName>
                                        </p:attrNameLst>
                                      </p:cBhvr>
                                      <p:tavLst>
                                        <p:tav tm="100000">
                                          <p:val>
                                            <p:strVal val="1+(6*min(max(#ppt_w*#ppt_h,.3),1)-7.4)/-.7*#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887" name="Rectangle 28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FEEAD1F6-378B-488D-A36E-D0CF10308610}" type="slidenum">
              <a:rPr lang="en-US" altLang="en-US" sz="1400"/>
              <a:pPr algn="r" eaLnBrk="1" hangingPunct="1"/>
              <a:t>39</a:t>
            </a:fld>
            <a:r>
              <a:rPr lang="en-US" altLang="en-US" sz="1400"/>
              <a:t>/56</a:t>
            </a:r>
            <a:endParaRPr lang="en-US" altLang="en-US"/>
          </a:p>
        </p:txBody>
      </p:sp>
      <p:sp>
        <p:nvSpPr>
          <p:cNvPr id="1049889" name="Rectangle 289"/>
          <p:cNvSpPr>
            <a:spLocks noChangeArrowheads="1"/>
          </p:cNvSpPr>
          <p:nvPr/>
        </p:nvSpPr>
        <p:spPr bwMode="auto">
          <a:xfrm>
            <a:off x="685800" y="2057400"/>
            <a:ext cx="7467600" cy="451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جريانهاي نقدي استثنايي عملياتي بايد در صورت جريان وجوه نقد به طور جداگانه انعکاس يابد و افشاي کافي در مورد ماهيت آنها در يادداشتهاي توضيحي صورت گيرد.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جريانهاي نقدي استثنايي که در صورت جريان وجوه نقد به طور جداگانه انعکاس مي يابد با “اقلام استثنايي” مندرج در صور ت سود و زيان ارتباطي نداشته و مستلزم قضاوت مستقل است.</a:t>
            </a:r>
            <a:endParaRPr lang="en-US" altLang="en-US"/>
          </a:p>
          <a:p>
            <a:pPr algn="just" rtl="1" eaLnBrk="1" hangingPunct="1">
              <a:spcBef>
                <a:spcPct val="50000"/>
              </a:spcBef>
            </a:pPr>
            <a:endParaRPr lang="en-US" altLang="en-US" sz="2800" b="1">
              <a:cs typeface="B Zar" panose="00000400000000000000" pitchFamily="2" charset="-78"/>
            </a:endParaRPr>
          </a:p>
        </p:txBody>
      </p:sp>
      <p:sp>
        <p:nvSpPr>
          <p:cNvPr id="1049891" name="AutoShape 291"/>
          <p:cNvSpPr>
            <a:spLocks noChangeArrowheads="1"/>
          </p:cNvSpPr>
          <p:nvPr/>
        </p:nvSpPr>
        <p:spPr bwMode="auto">
          <a:xfrm>
            <a:off x="1295400" y="0"/>
            <a:ext cx="6324600" cy="2057400"/>
          </a:xfrm>
          <a:prstGeom prst="wave">
            <a:avLst>
              <a:gd name="adj1" fmla="val 14431"/>
              <a:gd name="adj2" fmla="val -10000"/>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جريانهاي نقدي استثنايي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049891"/>
                                        </p:tgtEl>
                                        <p:attrNameLst>
                                          <p:attrName>style.visibility</p:attrName>
                                        </p:attrNameLst>
                                      </p:cBhvr>
                                      <p:to>
                                        <p:strVal val="visible"/>
                                      </p:to>
                                    </p:set>
                                    <p:animEffect transition="in" filter="strips(downLeft)">
                                      <p:cBhvr>
                                        <p:cTn id="7" dur="500"/>
                                        <p:tgtEl>
                                          <p:spTgt spid="1049891"/>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1049889"/>
                                        </p:tgtEl>
                                        <p:attrNameLst>
                                          <p:attrName>style.visibility</p:attrName>
                                        </p:attrNameLst>
                                      </p:cBhvr>
                                      <p:to>
                                        <p:strVal val="visible"/>
                                      </p:to>
                                    </p:set>
                                    <p:animEffect transition="in" filter="checkerboard(across)">
                                      <p:cBhvr>
                                        <p:cTn id="11" dur="500"/>
                                        <p:tgtEl>
                                          <p:spTgt spid="1049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0" scaled="1"/>
        </a:gradFill>
        <a:effectLst/>
      </p:bgPr>
    </p:bg>
    <p:spTree>
      <p:nvGrpSpPr>
        <p:cNvPr id="1" name=""/>
        <p:cNvGrpSpPr/>
        <p:nvPr/>
      </p:nvGrpSpPr>
      <p:grpSpPr>
        <a:xfrm>
          <a:off x="0" y="0"/>
          <a:ext cx="0" cy="0"/>
          <a:chOff x="0" y="0"/>
          <a:chExt cx="0" cy="0"/>
        </a:xfrm>
      </p:grpSpPr>
      <p:sp>
        <p:nvSpPr>
          <p:cNvPr id="1049469" name="Rectangle 89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3/56</a:t>
            </a:r>
            <a:endParaRPr lang="en-US" altLang="en-US"/>
          </a:p>
        </p:txBody>
      </p:sp>
      <p:sp>
        <p:nvSpPr>
          <p:cNvPr id="1049471" name="Rectangle 895"/>
          <p:cNvSpPr>
            <a:spLocks noGrp="1" noChangeArrowheads="1"/>
          </p:cNvSpPr>
          <p:nvPr>
            <p:ph type="title"/>
          </p:nvPr>
        </p:nvSpPr>
        <p:spPr>
          <a:xfrm>
            <a:off x="838200" y="304800"/>
            <a:ext cx="7543800" cy="1143000"/>
          </a:xfrm>
          <a:gradFill rotWithShape="0">
            <a:gsLst>
              <a:gs pos="0">
                <a:srgbClr val="006600"/>
              </a:gs>
              <a:gs pos="100000">
                <a:srgbClr val="FFFFCC"/>
              </a:gs>
            </a:gsLst>
            <a:lin ang="5400000" scaled="1"/>
          </a:gra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کاربرد اطلاعات تاريخي مربوط به جريانهاي نقدي</a:t>
            </a:r>
            <a:endParaRPr lang="en-US" altLang="en-US"/>
          </a:p>
        </p:txBody>
      </p:sp>
      <p:sp>
        <p:nvSpPr>
          <p:cNvPr id="1049473" name="Rectangle 897"/>
          <p:cNvSpPr>
            <a:spLocks noChangeArrowheads="1"/>
          </p:cNvSpPr>
          <p:nvPr/>
        </p:nvSpPr>
        <p:spPr bwMode="auto">
          <a:xfrm>
            <a:off x="838200" y="1803400"/>
            <a:ext cx="7543800"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Tx/>
              <a:buAutoNum type="arabicPeriod"/>
            </a:pPr>
            <a:r>
              <a:rPr lang="en-US" altLang="en-US" sz="2800" b="1">
                <a:cs typeface="B Zar" panose="00000400000000000000" pitchFamily="2" charset="-78"/>
              </a:rPr>
              <a:t>براي قضاوت استفاده کنندگان در خصوص مبلغ، زمان و ميزان اطمينان از تحقق جريانهاي نقدي آتي.</a:t>
            </a:r>
            <a:endParaRPr lang="en-US" altLang="en-US"/>
          </a:p>
          <a:p>
            <a:pPr algn="just" rtl="1" eaLnBrk="1" hangingPunct="1">
              <a:spcBef>
                <a:spcPct val="50000"/>
              </a:spcBef>
              <a:buFontTx/>
              <a:buAutoNum type="arabicPeriod"/>
            </a:pPr>
            <a:r>
              <a:rPr lang="en-US" altLang="en-US" sz="2800" b="1">
                <a:cs typeface="B Zar" panose="00000400000000000000" pitchFamily="2" charset="-78"/>
              </a:rPr>
              <a:t>بيان نحوه ارتباط بين سودآوري واحد تجاري و توان آن جهت ايجاد وجه نقد و تعيين کيفيت سود تحصيل شده توسط واحد تجاري.</a:t>
            </a:r>
            <a:endParaRPr lang="en-US" altLang="en-US"/>
          </a:p>
          <a:p>
            <a:pPr algn="just" rtl="1" eaLnBrk="1" hangingPunct="1">
              <a:spcBef>
                <a:spcPct val="50000"/>
              </a:spcBef>
              <a:buFontTx/>
              <a:buAutoNum type="arabicPeriod"/>
            </a:pPr>
            <a:r>
              <a:rPr lang="en-US" altLang="en-US" sz="2800" b="1">
                <a:cs typeface="B Zar" panose="00000400000000000000" pitchFamily="2" charset="-78"/>
              </a:rPr>
              <a:t>کنترل ميزان دقت ارزيابيهاي گذشته جريانهاي نقدي آتي.</a:t>
            </a:r>
            <a:endParaRPr lang="en-US" altLang="en-US"/>
          </a:p>
          <a:p>
            <a:pPr algn="just" rtl="1" eaLnBrk="1" hangingPunct="1">
              <a:spcBef>
                <a:spcPct val="50000"/>
              </a:spcBef>
              <a:buFontTx/>
              <a:buAutoNum type="arabicPeriod"/>
            </a:pPr>
            <a:r>
              <a:rPr lang="en-US" altLang="en-US" sz="2800" b="1">
                <a:cs typeface="B Zar" panose="00000400000000000000" pitchFamily="2" charset="-78"/>
              </a:rPr>
              <a:t>انعکاس رابطه بين فعاليتهاي واحد تجاري و دريافتها و پرداختهاي آن.</a:t>
            </a:r>
            <a:endParaRPr lang="en-US" altLang="en-US"/>
          </a:p>
        </p:txBody>
      </p:sp>
      <p:sp>
        <p:nvSpPr>
          <p:cNvPr id="1049475" name="Freeform 899"/>
          <p:cNvSpPr>
            <a:spLocks/>
          </p:cNvSpPr>
          <p:nvPr/>
        </p:nvSpPr>
        <p:spPr bwMode="auto">
          <a:xfrm flipH="1">
            <a:off x="4419600" y="304800"/>
            <a:ext cx="3886200" cy="685800"/>
          </a:xfrm>
          <a:custGeom>
            <a:avLst/>
            <a:gdLst>
              <a:gd name="T0" fmla="*/ 0 w 21600"/>
              <a:gd name="T1" fmla="*/ 0 h 21600"/>
              <a:gd name="T2" fmla="*/ 0 w 21600"/>
              <a:gd name="T3" fmla="*/ 21600 h 21600"/>
              <a:gd name="T4" fmla="*/ 908 w 21600"/>
              <a:gd name="T5" fmla="*/ 20692 h 21600"/>
              <a:gd name="T6" fmla="*/ 908 w 21600"/>
              <a:gd name="T7" fmla="*/ 8212 h 21600"/>
              <a:gd name="T8" fmla="*/ 13388 w 21600"/>
              <a:gd name="T9" fmla="*/ 8212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908" y="20692"/>
                </a:lnTo>
                <a:lnTo>
                  <a:pt x="908" y="8212"/>
                </a:lnTo>
                <a:lnTo>
                  <a:pt x="13388" y="8212"/>
                </a:lnTo>
                <a:lnTo>
                  <a:pt x="21600" y="0"/>
                </a:lnTo>
              </a:path>
            </a:pathLst>
          </a:custGeom>
          <a:solidFill>
            <a:srgbClr val="FFFFCC"/>
          </a:solidFill>
          <a:ln w="9525">
            <a:solidFill>
              <a:srgbClr val="0066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477" name="Freeform 901"/>
          <p:cNvSpPr>
            <a:spLocks/>
          </p:cNvSpPr>
          <p:nvPr/>
        </p:nvSpPr>
        <p:spPr bwMode="auto">
          <a:xfrm flipV="1">
            <a:off x="838200" y="838200"/>
            <a:ext cx="3733800" cy="762000"/>
          </a:xfrm>
          <a:custGeom>
            <a:avLst/>
            <a:gdLst>
              <a:gd name="T0" fmla="*/ 0 w 21600"/>
              <a:gd name="T1" fmla="*/ 0 h 21600"/>
              <a:gd name="T2" fmla="*/ 0 w 21600"/>
              <a:gd name="T3" fmla="*/ 21600 h 21600"/>
              <a:gd name="T4" fmla="*/ 1001 w 21600"/>
              <a:gd name="T5" fmla="*/ 20599 h 21600"/>
              <a:gd name="T6" fmla="*/ 1001 w 21600"/>
              <a:gd name="T7" fmla="*/ 6975 h 21600"/>
              <a:gd name="T8" fmla="*/ 14625 w 21600"/>
              <a:gd name="T9" fmla="*/ 6975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1001" y="20599"/>
                </a:lnTo>
                <a:lnTo>
                  <a:pt x="1001" y="6975"/>
                </a:lnTo>
                <a:lnTo>
                  <a:pt x="14625" y="6975"/>
                </a:lnTo>
                <a:lnTo>
                  <a:pt x="21600" y="0"/>
                </a:lnTo>
              </a:path>
            </a:pathLst>
          </a:custGeom>
          <a:solidFill>
            <a:srgbClr val="FFFFCC"/>
          </a:solidFill>
          <a:ln w="9525">
            <a:solidFill>
              <a:srgbClr val="0066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479" name="Freeform 903"/>
          <p:cNvSpPr>
            <a:spLocks/>
          </p:cNvSpPr>
          <p:nvPr/>
        </p:nvSpPr>
        <p:spPr bwMode="auto">
          <a:xfrm flipH="1" flipV="1">
            <a:off x="4572000" y="914400"/>
            <a:ext cx="3733800" cy="685800"/>
          </a:xfrm>
          <a:custGeom>
            <a:avLst/>
            <a:gdLst>
              <a:gd name="T0" fmla="*/ 0 w 21600"/>
              <a:gd name="T1" fmla="*/ 0 h 21600"/>
              <a:gd name="T2" fmla="*/ 0 w 21600"/>
              <a:gd name="T3" fmla="*/ 21600 h 21600"/>
              <a:gd name="T4" fmla="*/ 955 w 21600"/>
              <a:gd name="T5" fmla="*/ 20645 h 21600"/>
              <a:gd name="T6" fmla="*/ 955 w 21600"/>
              <a:gd name="T7" fmla="*/ 5568 h 21600"/>
              <a:gd name="T8" fmla="*/ 16032 w 21600"/>
              <a:gd name="T9" fmla="*/ 5568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955" y="20645"/>
                </a:lnTo>
                <a:lnTo>
                  <a:pt x="955" y="5568"/>
                </a:lnTo>
                <a:lnTo>
                  <a:pt x="16032" y="5568"/>
                </a:lnTo>
                <a:lnTo>
                  <a:pt x="21600" y="0"/>
                </a:lnTo>
              </a:path>
            </a:pathLst>
          </a:custGeom>
          <a:solidFill>
            <a:srgbClr val="FFFFCC"/>
          </a:solidFill>
          <a:ln w="9525">
            <a:solidFill>
              <a:srgbClr val="0066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481" name="Freeform 905"/>
          <p:cNvSpPr>
            <a:spLocks/>
          </p:cNvSpPr>
          <p:nvPr/>
        </p:nvSpPr>
        <p:spPr bwMode="auto">
          <a:xfrm>
            <a:off x="838200" y="304800"/>
            <a:ext cx="3733800" cy="685800"/>
          </a:xfrm>
          <a:custGeom>
            <a:avLst/>
            <a:gdLst>
              <a:gd name="T0" fmla="*/ 0 w 21600"/>
              <a:gd name="T1" fmla="*/ 0 h 21600"/>
              <a:gd name="T2" fmla="*/ 0 w 21600"/>
              <a:gd name="T3" fmla="*/ 21600 h 21600"/>
              <a:gd name="T4" fmla="*/ 1258 w 21600"/>
              <a:gd name="T5" fmla="*/ 20342 h 21600"/>
              <a:gd name="T6" fmla="*/ 1258 w 21600"/>
              <a:gd name="T7" fmla="*/ 5175 h 21600"/>
              <a:gd name="T8" fmla="*/ 16425 w 21600"/>
              <a:gd name="T9" fmla="*/ 5175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1258" y="20342"/>
                </a:lnTo>
                <a:lnTo>
                  <a:pt x="1258" y="5175"/>
                </a:lnTo>
                <a:lnTo>
                  <a:pt x="16425" y="5175"/>
                </a:lnTo>
                <a:lnTo>
                  <a:pt x="21600" y="0"/>
                </a:lnTo>
              </a:path>
            </a:pathLst>
          </a:custGeom>
          <a:solidFill>
            <a:srgbClr val="FFFFCC"/>
          </a:solidFill>
          <a:ln w="9525">
            <a:solidFill>
              <a:srgbClr val="0066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nodeType="clickEffect">
                                  <p:stCondLst>
                                    <p:cond delay="0"/>
                                  </p:stCondLst>
                                  <p:childTnLst>
                                    <p:set>
                                      <p:cBhvr>
                                        <p:cTn id="6" dur="1" fill="hold">
                                          <p:stCondLst>
                                            <p:cond delay="0"/>
                                          </p:stCondLst>
                                        </p:cTn>
                                        <p:tgtEl>
                                          <p:spTgt spid="1049471"/>
                                        </p:tgtEl>
                                        <p:attrNameLst>
                                          <p:attrName>style.visibility</p:attrName>
                                        </p:attrNameLst>
                                      </p:cBhvr>
                                      <p:to>
                                        <p:strVal val="visible"/>
                                      </p:to>
                                    </p:set>
                                    <p:anim calcmode="lin" valueType="num">
                                      <p:cBhvr>
                                        <p:cTn id="7" dur="500" fill="hold"/>
                                        <p:tgtEl>
                                          <p:spTgt spid="1049471"/>
                                        </p:tgtEl>
                                        <p:attrNameLst>
                                          <p:attrName>ppt_w</p:attrName>
                                        </p:attrNameLst>
                                      </p:cBhvr>
                                      <p:tavLst>
                                        <p:tav tm="100000">
                                          <p:val>
                                            <p:strVal val="2/3*#ppt_w"/>
                                          </p:val>
                                        </p:tav>
                                        <p:tav>
                                          <p:val>
                                            <p:strVal val="#ppt_w"/>
                                          </p:val>
                                        </p:tav>
                                      </p:tavLst>
                                    </p:anim>
                                    <p:anim calcmode="lin" valueType="num">
                                      <p:cBhvr>
                                        <p:cTn id="8" dur="500" fill="hold"/>
                                        <p:tgtEl>
                                          <p:spTgt spid="1049471"/>
                                        </p:tgtEl>
                                        <p:attrNameLst>
                                          <p:attrName>ppt_h</p:attrName>
                                        </p:attrNameLst>
                                      </p:cBhvr>
                                      <p:tavLst>
                                        <p:tav tm="100000">
                                          <p:val>
                                            <p:strVal val="2/3*#ppt_h"/>
                                          </p:val>
                                        </p:tav>
                                        <p:tav>
                                          <p:val>
                                            <p:strVal val="#ppt_h"/>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1049475"/>
                                        </p:tgtEl>
                                        <p:attrNameLst>
                                          <p:attrName>style.visibility</p:attrName>
                                        </p:attrNameLst>
                                      </p:cBhvr>
                                      <p:to>
                                        <p:strVal val="visible"/>
                                      </p:to>
                                    </p:set>
                                    <p:animEffect transition="in" filter="dissolve">
                                      <p:cBhvr>
                                        <p:cTn id="12" dur="500"/>
                                        <p:tgtEl>
                                          <p:spTgt spid="1049475"/>
                                        </p:tgtEl>
                                      </p:cBhvr>
                                    </p:animEffect>
                                  </p:child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1049477"/>
                                        </p:tgtEl>
                                        <p:attrNameLst>
                                          <p:attrName>style.visibility</p:attrName>
                                        </p:attrNameLst>
                                      </p:cBhvr>
                                      <p:to>
                                        <p:strVal val="visible"/>
                                      </p:to>
                                    </p:set>
                                    <p:animEffect transition="in" filter="dissolve">
                                      <p:cBhvr>
                                        <p:cTn id="16" dur="500"/>
                                        <p:tgtEl>
                                          <p:spTgt spid="1049477"/>
                                        </p:tgtEl>
                                      </p:cBhvr>
                                    </p:animEffect>
                                  </p:childTnLst>
                                </p:cTn>
                              </p:par>
                            </p:childTnLst>
                          </p:cTn>
                        </p:par>
                        <p:par>
                          <p:cTn id="17" fill="hold" nodeType="afterGroup">
                            <p:stCondLst>
                              <p:cond delay="1500"/>
                            </p:stCondLst>
                            <p:childTnLst>
                              <p:par>
                                <p:cTn id="18" presetID="9" presetClass="entr" presetSubtype="0" fill="hold" nodeType="afterEffect">
                                  <p:stCondLst>
                                    <p:cond delay="0"/>
                                  </p:stCondLst>
                                  <p:childTnLst>
                                    <p:set>
                                      <p:cBhvr>
                                        <p:cTn id="19" dur="1" fill="hold">
                                          <p:stCondLst>
                                            <p:cond delay="0"/>
                                          </p:stCondLst>
                                        </p:cTn>
                                        <p:tgtEl>
                                          <p:spTgt spid="1049479"/>
                                        </p:tgtEl>
                                        <p:attrNameLst>
                                          <p:attrName>style.visibility</p:attrName>
                                        </p:attrNameLst>
                                      </p:cBhvr>
                                      <p:to>
                                        <p:strVal val="visible"/>
                                      </p:to>
                                    </p:set>
                                    <p:animEffect transition="in" filter="dissolve">
                                      <p:cBhvr>
                                        <p:cTn id="20" dur="500"/>
                                        <p:tgtEl>
                                          <p:spTgt spid="1049479"/>
                                        </p:tgtEl>
                                      </p:cBhvr>
                                    </p:animEffect>
                                  </p:childTnLst>
                                </p:cTn>
                              </p:par>
                            </p:childTnLst>
                          </p:cTn>
                        </p:par>
                        <p:par>
                          <p:cTn id="21" fill="hold" nodeType="afterGroup">
                            <p:stCondLst>
                              <p:cond delay="2000"/>
                            </p:stCondLst>
                            <p:childTnLst>
                              <p:par>
                                <p:cTn id="22" presetID="9" presetClass="entr" presetSubtype="0" fill="hold" nodeType="afterEffect">
                                  <p:stCondLst>
                                    <p:cond delay="0"/>
                                  </p:stCondLst>
                                  <p:childTnLst>
                                    <p:set>
                                      <p:cBhvr>
                                        <p:cTn id="23" dur="1" fill="hold">
                                          <p:stCondLst>
                                            <p:cond delay="0"/>
                                          </p:stCondLst>
                                        </p:cTn>
                                        <p:tgtEl>
                                          <p:spTgt spid="1049481"/>
                                        </p:tgtEl>
                                        <p:attrNameLst>
                                          <p:attrName>style.visibility</p:attrName>
                                        </p:attrNameLst>
                                      </p:cBhvr>
                                      <p:to>
                                        <p:strVal val="visible"/>
                                      </p:to>
                                    </p:set>
                                    <p:animEffect transition="in" filter="dissolve">
                                      <p:cBhvr>
                                        <p:cTn id="24" dur="500"/>
                                        <p:tgtEl>
                                          <p:spTgt spid="1049481"/>
                                        </p:tgtEl>
                                      </p:cBhvr>
                                    </p:animEffect>
                                  </p:childTnLst>
                                </p:cTn>
                              </p:par>
                            </p:childTnLst>
                          </p:cTn>
                        </p:par>
                        <p:par>
                          <p:cTn id="25" fill="hold" nodeType="afterGroup">
                            <p:stCondLst>
                              <p:cond delay="2500"/>
                            </p:stCondLst>
                            <p:childTnLst>
                              <p:par>
                                <p:cTn id="26" presetID="23" presetClass="entr" presetSubtype="288" fill="hold" nodeType="afterEffect">
                                  <p:stCondLst>
                                    <p:cond delay="0"/>
                                  </p:stCondLst>
                                  <p:childTnLst>
                                    <p:set>
                                      <p:cBhvr>
                                        <p:cTn id="27" dur="1" fill="hold">
                                          <p:stCondLst>
                                            <p:cond delay="0"/>
                                          </p:stCondLst>
                                        </p:cTn>
                                        <p:tgtEl>
                                          <p:spTgt spid="1049473"/>
                                        </p:tgtEl>
                                        <p:attrNameLst>
                                          <p:attrName>style.visibility</p:attrName>
                                        </p:attrNameLst>
                                      </p:cBhvr>
                                      <p:to>
                                        <p:strVal val="visible"/>
                                      </p:to>
                                    </p:set>
                                    <p:anim calcmode="lin" valueType="num">
                                      <p:cBhvr>
                                        <p:cTn id="28" dur="500" fill="hold"/>
                                        <p:tgtEl>
                                          <p:spTgt spid="1049473"/>
                                        </p:tgtEl>
                                        <p:attrNameLst>
                                          <p:attrName>ppt_w</p:attrName>
                                        </p:attrNameLst>
                                      </p:cBhvr>
                                      <p:tavLst>
                                        <p:tav tm="100000">
                                          <p:val>
                                            <p:strVal val="4/3*#ppt_w"/>
                                          </p:val>
                                        </p:tav>
                                        <p:tav>
                                          <p:val>
                                            <p:strVal val="#ppt_w"/>
                                          </p:val>
                                        </p:tav>
                                      </p:tavLst>
                                    </p:anim>
                                    <p:anim calcmode="lin" valueType="num">
                                      <p:cBhvr>
                                        <p:cTn id="29" dur="500" fill="hold"/>
                                        <p:tgtEl>
                                          <p:spTgt spid="1049473"/>
                                        </p:tgtEl>
                                        <p:attrNameLst>
                                          <p:attrName>ppt_h</p:attrName>
                                        </p:attrNameLst>
                                      </p:cBhvr>
                                      <p:tavLst>
                                        <p:tav tm="100000">
                                          <p:val>
                                            <p:strVal val="4/3*#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893" name="Rectangle 29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AA669FAC-C918-4D99-9E4B-7F448242CFEE}" type="slidenum">
              <a:rPr lang="en-US" altLang="en-US" sz="1400"/>
              <a:pPr algn="r" eaLnBrk="1" hangingPunct="1"/>
              <a:t>40</a:t>
            </a:fld>
            <a:r>
              <a:rPr lang="en-US" altLang="en-US" sz="1400"/>
              <a:t>/56</a:t>
            </a:r>
            <a:endParaRPr lang="en-US" altLang="en-US"/>
          </a:p>
        </p:txBody>
      </p:sp>
      <p:sp>
        <p:nvSpPr>
          <p:cNvPr id="1049895" name="Rectangle 295"/>
          <p:cNvSpPr>
            <a:spLocks noChangeArrowheads="1"/>
          </p:cNvSpPr>
          <p:nvPr/>
        </p:nvSpPr>
        <p:spPr bwMode="auto">
          <a:xfrm>
            <a:off x="762000" y="2051050"/>
            <a:ext cx="7543800"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جريانهاي نقدي استثنايي به آن دسته از جريانهاي ورودي و خروجي اطلاق مي شود که:</a:t>
            </a:r>
            <a:endParaRPr lang="en-US" altLang="en-US"/>
          </a:p>
          <a:p>
            <a:pPr lvl="1" algn="just" rtl="1" eaLnBrk="1" hangingPunct="1">
              <a:spcBef>
                <a:spcPct val="50000"/>
              </a:spcBef>
              <a:buFontTx/>
              <a:buAutoNum type="arabicPeriod"/>
            </a:pPr>
            <a:r>
              <a:rPr lang="en-US" altLang="en-US" sz="2800" b="1">
                <a:cs typeface="B Zar" panose="00000400000000000000" pitchFamily="2" charset="-78"/>
              </a:rPr>
              <a:t>با اهميت است، </a:t>
            </a:r>
            <a:endParaRPr lang="en-US" altLang="en-US"/>
          </a:p>
          <a:p>
            <a:pPr lvl="1" algn="just" rtl="1" eaLnBrk="1" hangingPunct="1">
              <a:spcBef>
                <a:spcPct val="50000"/>
              </a:spcBef>
              <a:buFontTx/>
              <a:buAutoNum type="arabicPeriod"/>
            </a:pPr>
            <a:r>
              <a:rPr lang="en-US" altLang="en-US" sz="2800" b="1">
                <a:cs typeface="B Zar" panose="00000400000000000000" pitchFamily="2" charset="-78"/>
              </a:rPr>
              <a:t>از فعاليتهاي عادي واحد تجاري ناشي مي شود، و</a:t>
            </a:r>
            <a:endParaRPr lang="en-US" altLang="en-US"/>
          </a:p>
          <a:p>
            <a:pPr lvl="1" algn="just" rtl="1" eaLnBrk="1" hangingPunct="1">
              <a:spcBef>
                <a:spcPct val="50000"/>
              </a:spcBef>
              <a:buFontTx/>
              <a:buAutoNum type="arabicPeriod"/>
            </a:pPr>
            <a:r>
              <a:rPr lang="en-US" altLang="en-US" sz="2800" b="1">
                <a:cs typeface="B Zar" panose="00000400000000000000" pitchFamily="2" charset="-78"/>
              </a:rPr>
              <a:t>در برگيرنده اقلامي است که به منظور ارائه تصوير مطلوب از انعطاف پذيري مالي واحد تجاري، افشاي جداگانه آنها به لحاظ استثنايي بودن ماهيت يا وقوع ضرورت مي يابد. مثل پيش در يافت عمده از خريداران که دريافت آن معمول نبوده است.</a:t>
            </a:r>
            <a:endParaRPr lang="en-US" altLang="en-US"/>
          </a:p>
        </p:txBody>
      </p:sp>
      <p:sp>
        <p:nvSpPr>
          <p:cNvPr id="1049897" name="AutoShape 297"/>
          <p:cNvSpPr>
            <a:spLocks noChangeArrowheads="1"/>
          </p:cNvSpPr>
          <p:nvPr/>
        </p:nvSpPr>
        <p:spPr bwMode="auto">
          <a:xfrm>
            <a:off x="1295400" y="0"/>
            <a:ext cx="6324600" cy="2057400"/>
          </a:xfrm>
          <a:prstGeom prst="wave">
            <a:avLst>
              <a:gd name="adj1" fmla="val 20644"/>
              <a:gd name="adj2" fmla="val -9991"/>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جريانهاي نقدي استثنايي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iterate type="wd">
                                    <p:tmPct val="100000"/>
                                  </p:iterate>
                                  <p:childTnLst>
                                    <p:set>
                                      <p:cBhvr>
                                        <p:cTn id="6" dur="1" fill="hold">
                                          <p:stCondLst>
                                            <p:cond delay="0"/>
                                          </p:stCondLst>
                                        </p:cTn>
                                        <p:tgtEl>
                                          <p:spTgt spid="1049897"/>
                                        </p:tgtEl>
                                        <p:attrNameLst>
                                          <p:attrName>style.visibility</p:attrName>
                                        </p:attrNameLst>
                                      </p:cBhvr>
                                      <p:to>
                                        <p:strVal val="visible"/>
                                      </p:to>
                                    </p:set>
                                    <p:anim calcmode="lin" valueType="num">
                                      <p:cBhvr>
                                        <p:cTn id="7" dur="750" fill="hold"/>
                                        <p:tgtEl>
                                          <p:spTgt spid="1049897"/>
                                        </p:tgtEl>
                                        <p:attrNameLst>
                                          <p:attrName>ppt_w</p:attrName>
                                        </p:attrNameLst>
                                      </p:cBhvr>
                                      <p:tavLst>
                                        <p:tav tm="100000">
                                          <p:val>
                                            <p:fltVal val="0"/>
                                          </p:val>
                                        </p:tav>
                                        <p:tav>
                                          <p:val>
                                            <p:strVal val="#ppt_w"/>
                                          </p:val>
                                        </p:tav>
                                      </p:tavLst>
                                    </p:anim>
                                    <p:anim calcmode="lin" valueType="num">
                                      <p:cBhvr>
                                        <p:cTn id="8" dur="750" fill="hold"/>
                                        <p:tgtEl>
                                          <p:spTgt spid="1049897"/>
                                        </p:tgtEl>
                                        <p:attrNameLst>
                                          <p:attrName>ppt_h</p:attrName>
                                        </p:attrNameLst>
                                      </p:cBhvr>
                                      <p:tavLst>
                                        <p:tav tm="100000">
                                          <p:val>
                                            <p:fltVal val="0"/>
                                          </p:val>
                                        </p:tav>
                                        <p:tav>
                                          <p:val>
                                            <p:strVal val="#ppt_h"/>
                                          </p:val>
                                        </p:tav>
                                      </p:tavLst>
                                    </p:anim>
                                    <p:anim calcmode="lin" valueType="num">
                                      <p:cBhvr>
                                        <p:cTn id="9" dur="750" fill="hold"/>
                                        <p:tgtEl>
                                          <p:spTgt spid="1049897"/>
                                        </p:tgtEl>
                                        <p:attrNameLst>
                                          <p:attrName>ppt_x</p:attrName>
                                        </p:attrNameLst>
                                      </p:cBhvr>
                                      <p:tavLst>
                                        <p:tav tm="0" fmla="#ppt_x+(cos(-2*pi*(1-$))*-#ppt_x-sin(-2*pi*(1-$))*(1-#ppt_y))*(1-$)">
                                          <p:val>
                                            <p:fltVal val="0"/>
                                          </p:val>
                                        </p:tav>
                                        <p:tav tm="100000">
                                          <p:val>
                                            <p:fltVal val="1"/>
                                          </p:val>
                                        </p:tav>
                                      </p:tavLst>
                                    </p:anim>
                                    <p:anim calcmode="lin" valueType="num">
                                      <p:cBhvr>
                                        <p:cTn id="10" dur="750" fill="hold"/>
                                        <p:tgtEl>
                                          <p:spTgt spid="1049897"/>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2250"/>
                            </p:stCondLst>
                            <p:childTnLst>
                              <p:par>
                                <p:cTn id="12" presetID="4" presetClass="entr" presetSubtype="32" fill="hold" nodeType="afterEffect">
                                  <p:stCondLst>
                                    <p:cond delay="0"/>
                                  </p:stCondLst>
                                  <p:childTnLst>
                                    <p:set>
                                      <p:cBhvr>
                                        <p:cTn id="13" dur="1" fill="hold">
                                          <p:stCondLst>
                                            <p:cond delay="0"/>
                                          </p:stCondLst>
                                        </p:cTn>
                                        <p:tgtEl>
                                          <p:spTgt spid="1049895"/>
                                        </p:tgtEl>
                                        <p:attrNameLst>
                                          <p:attrName>style.visibility</p:attrName>
                                        </p:attrNameLst>
                                      </p:cBhvr>
                                      <p:to>
                                        <p:strVal val="visible"/>
                                      </p:to>
                                    </p:set>
                                    <p:animEffect transition="in" filter="box(out)">
                                      <p:cBhvr>
                                        <p:cTn id="14" dur="500"/>
                                        <p:tgtEl>
                                          <p:spTgt spid="1049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FFFFCC"/>
            </a:gs>
            <a:gs pos="100000">
              <a:srgbClr val="006600"/>
            </a:gs>
          </a:gsLst>
          <a:path path="rect">
            <a:fillToRect l="100000" b="100000"/>
          </a:path>
        </a:gradFill>
        <a:effectLst/>
      </p:bgPr>
    </p:bg>
    <p:spTree>
      <p:nvGrpSpPr>
        <p:cNvPr id="1" name=""/>
        <p:cNvGrpSpPr/>
        <p:nvPr/>
      </p:nvGrpSpPr>
      <p:grpSpPr>
        <a:xfrm>
          <a:off x="0" y="0"/>
          <a:ext cx="0" cy="0"/>
          <a:chOff x="0" y="0"/>
          <a:chExt cx="0" cy="0"/>
        </a:xfrm>
      </p:grpSpPr>
      <p:sp>
        <p:nvSpPr>
          <p:cNvPr id="1049899" name="Rectangle 29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08BDD47C-F593-4A64-8370-C03A81FD6A27}" type="slidenum">
              <a:rPr lang="en-US" altLang="en-US" sz="1400"/>
              <a:pPr algn="r" eaLnBrk="1" hangingPunct="1"/>
              <a:t>41</a:t>
            </a:fld>
            <a:r>
              <a:rPr lang="en-US" altLang="en-US" sz="1400"/>
              <a:t>/56</a:t>
            </a:r>
            <a:endParaRPr lang="en-US" altLang="en-US"/>
          </a:p>
        </p:txBody>
      </p:sp>
      <p:sp>
        <p:nvSpPr>
          <p:cNvPr id="1049901" name="Rectangle 301"/>
          <p:cNvSpPr>
            <a:spLocks noChangeArrowheads="1"/>
          </p:cNvSpPr>
          <p:nvPr/>
        </p:nvSpPr>
        <p:spPr bwMode="auto">
          <a:xfrm>
            <a:off x="1219200" y="2438400"/>
            <a:ext cx="67818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3200" b="1">
                <a:cs typeface="B Zar" panose="00000400000000000000" pitchFamily="2" charset="-78"/>
              </a:rPr>
              <a:t>افشاي اقلام استثنايي باعث :</a:t>
            </a:r>
            <a:endParaRPr lang="en-US" altLang="en-US"/>
          </a:p>
          <a:p>
            <a:pPr lvl="1" algn="just" rtl="1" eaLnBrk="1" hangingPunct="1">
              <a:spcBef>
                <a:spcPct val="50000"/>
              </a:spcBef>
              <a:buSzPct val="135000"/>
              <a:buFont typeface="Wingdings" panose="05000000000000000000" pitchFamily="2" charset="2"/>
              <a:buChar char="§"/>
            </a:pPr>
            <a:r>
              <a:rPr lang="en-US" altLang="en-US" sz="3200" b="1">
                <a:cs typeface="B Zar" panose="00000400000000000000" pitchFamily="2" charset="-78"/>
              </a:rPr>
              <a:t>کمک به استفاده کنندگان در پيش بيني جريانهاي نقدي آتي مي شود.</a:t>
            </a:r>
            <a:endParaRPr lang="en-US" altLang="en-US"/>
          </a:p>
          <a:p>
            <a:pPr lvl="1" algn="just" rtl="1" eaLnBrk="1" hangingPunct="1">
              <a:spcBef>
                <a:spcPct val="50000"/>
              </a:spcBef>
              <a:buSzPct val="135000"/>
              <a:buFont typeface="Wingdings" panose="05000000000000000000" pitchFamily="2" charset="2"/>
              <a:buChar char="§"/>
            </a:pPr>
            <a:r>
              <a:rPr lang="en-US" altLang="en-US" sz="3200" b="1">
                <a:cs typeface="B Zar" panose="00000400000000000000" pitchFamily="2" charset="-78"/>
              </a:rPr>
              <a:t>عدم شکل گيري تصويري نادرست از انعطاف پذيري مالي واحد تجاري در ذهن استفاده کنندگان مي شود.</a:t>
            </a:r>
            <a:endParaRPr lang="en-US" altLang="en-US"/>
          </a:p>
        </p:txBody>
      </p:sp>
      <p:sp>
        <p:nvSpPr>
          <p:cNvPr id="1049903" name="AutoShape 303"/>
          <p:cNvSpPr>
            <a:spLocks noChangeArrowheads="1"/>
          </p:cNvSpPr>
          <p:nvPr/>
        </p:nvSpPr>
        <p:spPr bwMode="auto">
          <a:xfrm>
            <a:off x="1371600" y="76200"/>
            <a:ext cx="6324600" cy="2057400"/>
          </a:xfrm>
          <a:prstGeom prst="wave">
            <a:avLst>
              <a:gd name="adj1" fmla="val 20644"/>
              <a:gd name="adj2" fmla="val -10000"/>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جريانهاي نقدي استثنايي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iterate type="wd">
                                    <p:tmAbs val="300"/>
                                  </p:iterate>
                                  <p:childTnLst>
                                    <p:set>
                                      <p:cBhvr>
                                        <p:cTn id="6" dur="1" fill="hold">
                                          <p:stCondLst>
                                            <p:cond delay="299"/>
                                          </p:stCondLst>
                                        </p:cTn>
                                        <p:tgtEl>
                                          <p:spTgt spid="1049903"/>
                                        </p:tgtEl>
                                        <p:attrNameLst>
                                          <p:attrName>style.visibility</p:attrName>
                                        </p:attrNameLst>
                                      </p:cBhvr>
                                      <p:to>
                                        <p:strVal val="visible"/>
                                      </p:to>
                                    </p:set>
                                  </p:childTnLst>
                                </p:cTn>
                              </p:par>
                            </p:childTnLst>
                          </p:cTn>
                        </p:par>
                        <p:par>
                          <p:cTn id="7" fill="hold" nodeType="afterGroup">
                            <p:stCondLst>
                              <p:cond delay="900"/>
                            </p:stCondLst>
                            <p:childTnLst>
                              <p:par>
                                <p:cTn id="8" presetID="14" presetClass="entr" presetSubtype="10" fill="hold" nodeType="afterEffect">
                                  <p:stCondLst>
                                    <p:cond delay="0"/>
                                  </p:stCondLst>
                                  <p:childTnLst>
                                    <p:set>
                                      <p:cBhvr>
                                        <p:cTn id="9" dur="1" fill="hold">
                                          <p:stCondLst>
                                            <p:cond delay="0"/>
                                          </p:stCondLst>
                                        </p:cTn>
                                        <p:tgtEl>
                                          <p:spTgt spid="1049901"/>
                                        </p:tgtEl>
                                        <p:attrNameLst>
                                          <p:attrName>style.visibility</p:attrName>
                                        </p:attrNameLst>
                                      </p:cBhvr>
                                      <p:to>
                                        <p:strVal val="visible"/>
                                      </p:to>
                                    </p:set>
                                    <p:animEffect transition="in" filter="randombar(horizontal)">
                                      <p:cBhvr>
                                        <p:cTn id="10" dur="500"/>
                                        <p:tgtEl>
                                          <p:spTgt spid="1049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905" name="Rectangle 30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41/56</a:t>
            </a:r>
            <a:endParaRPr lang="en-US" altLang="en-US"/>
          </a:p>
        </p:txBody>
      </p:sp>
      <p:sp>
        <p:nvSpPr>
          <p:cNvPr id="1049907" name="Rectangle 307"/>
          <p:cNvSpPr>
            <a:spLocks noChangeArrowheads="1"/>
          </p:cNvSpPr>
          <p:nvPr/>
        </p:nvSpPr>
        <p:spPr bwMode="auto">
          <a:xfrm>
            <a:off x="685800" y="1905000"/>
            <a:ext cx="7848600"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solidFill>
                  <a:srgbClr val="FFFFCC"/>
                </a:solidFill>
                <a:cs typeface="B Zar" panose="00000400000000000000" pitchFamily="2" charset="-78"/>
              </a:rPr>
              <a:t>جريانهاي نقدي غير مترقبه شامل جريانهاي ورودي و خروجي وجه نقد است که: </a:t>
            </a:r>
            <a:endParaRPr lang="en-US" altLang="en-US"/>
          </a:p>
          <a:p>
            <a:pPr algn="just" rtl="1" eaLnBrk="1" hangingPunct="1">
              <a:spcBef>
                <a:spcPct val="50000"/>
              </a:spcBef>
              <a:buFontTx/>
              <a:buAutoNum type="arabicPeriod"/>
            </a:pPr>
            <a:r>
              <a:rPr lang="en-US" altLang="en-US" sz="2800" b="1">
                <a:solidFill>
                  <a:srgbClr val="FFFFCC"/>
                </a:solidFill>
                <a:cs typeface="B Zar" panose="00000400000000000000" pitchFamily="2" charset="-78"/>
              </a:rPr>
              <a:t>داراي اهميت نسبي است.</a:t>
            </a:r>
            <a:endParaRPr lang="en-US" altLang="en-US"/>
          </a:p>
          <a:p>
            <a:pPr algn="just" rtl="1" eaLnBrk="1" hangingPunct="1">
              <a:spcBef>
                <a:spcPct val="50000"/>
              </a:spcBef>
              <a:buFontTx/>
              <a:buAutoNum type="arabicPeriod"/>
            </a:pPr>
            <a:r>
              <a:rPr lang="en-US" altLang="en-US" sz="2800" b="1">
                <a:solidFill>
                  <a:srgbClr val="FFFFCC"/>
                </a:solidFill>
                <a:cs typeface="B Zar" panose="00000400000000000000" pitchFamily="2" charset="-78"/>
              </a:rPr>
              <a:t>از رويدادهاي خارج از فعاليتهاي عادي واحد تجاري ناشي شده است.</a:t>
            </a:r>
            <a:endParaRPr lang="en-US" altLang="en-US"/>
          </a:p>
          <a:p>
            <a:pPr algn="just" rtl="1" eaLnBrk="1" hangingPunct="1">
              <a:spcBef>
                <a:spcPct val="50000"/>
              </a:spcBef>
              <a:buFontTx/>
              <a:buAutoNum type="arabicPeriod"/>
            </a:pPr>
            <a:r>
              <a:rPr lang="en-US" altLang="en-US" sz="2800" b="1">
                <a:solidFill>
                  <a:srgbClr val="FFFFCC"/>
                </a:solidFill>
                <a:cs typeface="B Zar" panose="00000400000000000000" pitchFamily="2" charset="-78"/>
              </a:rPr>
              <a:t>دربرگيرنده اقلامي است که به منظور ارائه تصوير مطلوبي از انعطاف پذيري مالي واحد تجاري، افشاي جداگانه آنها به لحاظ غير مترقبه بودن وقوع ضرورت مي يابد.</a:t>
            </a:r>
            <a:endParaRPr lang="en-US" altLang="en-US"/>
          </a:p>
        </p:txBody>
      </p:sp>
      <p:sp>
        <p:nvSpPr>
          <p:cNvPr id="1049909" name="Oval 309"/>
          <p:cNvSpPr>
            <a:spLocks noChangeArrowheads="1"/>
          </p:cNvSpPr>
          <p:nvPr/>
        </p:nvSpPr>
        <p:spPr bwMode="auto">
          <a:xfrm>
            <a:off x="1295400" y="457200"/>
            <a:ext cx="6553200" cy="1371600"/>
          </a:xfrm>
          <a:prstGeom prst="ellipse">
            <a:avLst/>
          </a:prstGeom>
          <a:gradFill rotWithShape="0">
            <a:gsLst>
              <a:gs pos="0">
                <a:srgbClr val="FFFFCC"/>
              </a:gs>
              <a:gs pos="100000">
                <a:srgbClr val="0066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جريانهاي نقدي غير مترقبه</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iterate type="wd">
                                    <p:tmPct val="100000"/>
                                  </p:iterate>
                                  <p:childTnLst>
                                    <p:set>
                                      <p:cBhvr>
                                        <p:cTn id="6" dur="1" fill="hold">
                                          <p:stCondLst>
                                            <p:cond delay="0"/>
                                          </p:stCondLst>
                                        </p:cTn>
                                        <p:tgtEl>
                                          <p:spTgt spid="1049909"/>
                                        </p:tgtEl>
                                        <p:attrNameLst>
                                          <p:attrName>style.visibility</p:attrName>
                                        </p:attrNameLst>
                                      </p:cBhvr>
                                      <p:to>
                                        <p:strVal val="visible"/>
                                      </p:to>
                                    </p:set>
                                    <p:anim calcmode="lin" valueType="num">
                                      <p:cBhvr>
                                        <p:cTn id="7" dur="750" fill="hold"/>
                                        <p:tgtEl>
                                          <p:spTgt spid="1049909"/>
                                        </p:tgtEl>
                                        <p:attrNameLst>
                                          <p:attrName>ppt_w</p:attrName>
                                        </p:attrNameLst>
                                      </p:cBhvr>
                                      <p:tavLst>
                                        <p:tav tm="100000">
                                          <p:val>
                                            <p:fltVal val="0"/>
                                          </p:val>
                                        </p:tav>
                                        <p:tav>
                                          <p:val>
                                            <p:strVal val="#ppt_w"/>
                                          </p:val>
                                        </p:tav>
                                      </p:tavLst>
                                    </p:anim>
                                    <p:anim calcmode="lin" valueType="num">
                                      <p:cBhvr>
                                        <p:cTn id="8" dur="750" fill="hold"/>
                                        <p:tgtEl>
                                          <p:spTgt spid="1049909"/>
                                        </p:tgtEl>
                                        <p:attrNameLst>
                                          <p:attrName>ppt_h</p:attrName>
                                        </p:attrNameLst>
                                      </p:cBhvr>
                                      <p:tavLst>
                                        <p:tav tm="100000">
                                          <p:val>
                                            <p:fltVal val="0"/>
                                          </p:val>
                                        </p:tav>
                                        <p:tav>
                                          <p:val>
                                            <p:strVal val="#ppt_h"/>
                                          </p:val>
                                        </p:tav>
                                      </p:tavLst>
                                    </p:anim>
                                    <p:anim calcmode="lin" valueType="num">
                                      <p:cBhvr>
                                        <p:cTn id="9" dur="750" fill="hold"/>
                                        <p:tgtEl>
                                          <p:spTgt spid="1049909"/>
                                        </p:tgtEl>
                                        <p:attrNameLst>
                                          <p:attrName>ppt_x</p:attrName>
                                        </p:attrNameLst>
                                      </p:cBhvr>
                                      <p:tavLst>
                                        <p:tav tm="0" fmla="#ppt_x+(cos(-2*pi*(1-$))*-#ppt_x-sin(-2*pi*(1-$))*(1-#ppt_y))*(1-$)">
                                          <p:val>
                                            <p:fltVal val="0"/>
                                          </p:val>
                                        </p:tav>
                                        <p:tav tm="100000">
                                          <p:val>
                                            <p:fltVal val="1"/>
                                          </p:val>
                                        </p:tav>
                                      </p:tavLst>
                                    </p:anim>
                                    <p:anim calcmode="lin" valueType="num">
                                      <p:cBhvr>
                                        <p:cTn id="10" dur="750" fill="hold"/>
                                        <p:tgtEl>
                                          <p:spTgt spid="1049909"/>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3000"/>
                            </p:stCondLst>
                            <p:childTnLst>
                              <p:par>
                                <p:cTn id="12" presetID="22" presetClass="entr" presetSubtype="1" fill="hold" nodeType="afterEffect">
                                  <p:stCondLst>
                                    <p:cond delay="0"/>
                                  </p:stCondLst>
                                  <p:childTnLst>
                                    <p:set>
                                      <p:cBhvr>
                                        <p:cTn id="13" dur="1" fill="hold">
                                          <p:stCondLst>
                                            <p:cond delay="0"/>
                                          </p:stCondLst>
                                        </p:cTn>
                                        <p:tgtEl>
                                          <p:spTgt spid="1049907"/>
                                        </p:tgtEl>
                                        <p:attrNameLst>
                                          <p:attrName>style.visibility</p:attrName>
                                        </p:attrNameLst>
                                      </p:cBhvr>
                                      <p:to>
                                        <p:strVal val="visible"/>
                                      </p:to>
                                    </p:set>
                                    <p:animEffect transition="in" filter="wipe(up)">
                                      <p:cBhvr>
                                        <p:cTn id="14" dur="500"/>
                                        <p:tgtEl>
                                          <p:spTgt spid="10499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911" name="Rectangle 31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42/56</a:t>
            </a:r>
            <a:endParaRPr lang="en-US" altLang="en-US"/>
          </a:p>
        </p:txBody>
      </p:sp>
      <p:sp>
        <p:nvSpPr>
          <p:cNvPr id="1049913" name="Rectangle 313"/>
          <p:cNvSpPr>
            <a:spLocks noChangeArrowheads="1"/>
          </p:cNvSpPr>
          <p:nvPr/>
        </p:nvSpPr>
        <p:spPr bwMode="auto">
          <a:xfrm>
            <a:off x="685800" y="1828800"/>
            <a:ext cx="7772400" cy="437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30000"/>
              </a:lnSpc>
              <a:spcBef>
                <a:spcPct val="50000"/>
              </a:spcBef>
              <a:buFont typeface="Wingdings" panose="05000000000000000000" pitchFamily="2" charset="2"/>
              <a:buChar char="ü"/>
            </a:pPr>
            <a:r>
              <a:rPr lang="en-US" altLang="en-US" sz="3600" b="1">
                <a:solidFill>
                  <a:srgbClr val="FFFFCC"/>
                </a:solidFill>
                <a:cs typeface="B Zar" panose="00000400000000000000" pitchFamily="2" charset="-78"/>
              </a:rPr>
              <a:t>جريانهاي نقدي غير مترقبه بايد بر  حسب ماهيت و قبل از آثار مالياتي آن تحت سرفصل اصلي مربوط در صورت  جريان وجوه نقد به طور جداگانه نمايش يابد و افشاي کافي در مورد ماهيت آنها در يادداشتهاي توضيحي صورت گيرد.</a:t>
            </a:r>
            <a:endParaRPr lang="en-US" altLang="en-US"/>
          </a:p>
        </p:txBody>
      </p:sp>
      <p:sp>
        <p:nvSpPr>
          <p:cNvPr id="1049915" name="Oval 315"/>
          <p:cNvSpPr>
            <a:spLocks noChangeArrowheads="1"/>
          </p:cNvSpPr>
          <p:nvPr/>
        </p:nvSpPr>
        <p:spPr bwMode="auto">
          <a:xfrm>
            <a:off x="1295400" y="457200"/>
            <a:ext cx="6553200" cy="1371600"/>
          </a:xfrm>
          <a:prstGeom prst="ellipse">
            <a:avLst/>
          </a:prstGeom>
          <a:gradFill rotWithShape="0">
            <a:gsLst>
              <a:gs pos="0">
                <a:srgbClr val="FFFFCC"/>
              </a:gs>
              <a:gs pos="100000">
                <a:srgbClr val="0066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جريانهاي نقدي غير مترقبه</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iterate type="wd">
                                    <p:tmPct val="100000"/>
                                  </p:iterate>
                                  <p:childTnLst>
                                    <p:set>
                                      <p:cBhvr>
                                        <p:cTn id="6" dur="1" fill="hold">
                                          <p:stCondLst>
                                            <p:cond delay="0"/>
                                          </p:stCondLst>
                                        </p:cTn>
                                        <p:tgtEl>
                                          <p:spTgt spid="1049915"/>
                                        </p:tgtEl>
                                        <p:attrNameLst>
                                          <p:attrName>style.visibility</p:attrName>
                                        </p:attrNameLst>
                                      </p:cBhvr>
                                      <p:to>
                                        <p:strVal val="visible"/>
                                      </p:to>
                                    </p:set>
                                    <p:animEffect transition="in" filter="checkerboard(across)">
                                      <p:cBhvr>
                                        <p:cTn id="7" dur="300"/>
                                        <p:tgtEl>
                                          <p:spTgt spid="1049915"/>
                                        </p:tgtEl>
                                      </p:cBhvr>
                                    </p:animEffect>
                                  </p:childTnLst>
                                </p:cTn>
                              </p:par>
                            </p:childTnLst>
                          </p:cTn>
                        </p:par>
                        <p:par>
                          <p:cTn id="8" fill="hold" nodeType="afterGroup">
                            <p:stCondLst>
                              <p:cond delay="1200"/>
                            </p:stCondLst>
                            <p:childTnLst>
                              <p:par>
                                <p:cTn id="9" presetID="15" presetClass="entr" presetSubtype="0" fill="hold" nodeType="afterEffect">
                                  <p:stCondLst>
                                    <p:cond delay="0"/>
                                  </p:stCondLst>
                                  <p:childTnLst>
                                    <p:set>
                                      <p:cBhvr>
                                        <p:cTn id="10" dur="1" fill="hold">
                                          <p:stCondLst>
                                            <p:cond delay="0"/>
                                          </p:stCondLst>
                                        </p:cTn>
                                        <p:tgtEl>
                                          <p:spTgt spid="1049913"/>
                                        </p:tgtEl>
                                        <p:attrNameLst>
                                          <p:attrName>style.visibility</p:attrName>
                                        </p:attrNameLst>
                                      </p:cBhvr>
                                      <p:to>
                                        <p:strVal val="visible"/>
                                      </p:to>
                                    </p:set>
                                    <p:anim calcmode="lin" valueType="num">
                                      <p:cBhvr>
                                        <p:cTn id="11" dur="1000" fill="hold"/>
                                        <p:tgtEl>
                                          <p:spTgt spid="1049913"/>
                                        </p:tgtEl>
                                        <p:attrNameLst>
                                          <p:attrName>ppt_w</p:attrName>
                                        </p:attrNameLst>
                                      </p:cBhvr>
                                      <p:tavLst>
                                        <p:tav tm="100000">
                                          <p:val>
                                            <p:fltVal val="0"/>
                                          </p:val>
                                        </p:tav>
                                        <p:tav>
                                          <p:val>
                                            <p:strVal val="#ppt_w"/>
                                          </p:val>
                                        </p:tav>
                                      </p:tavLst>
                                    </p:anim>
                                    <p:anim calcmode="lin" valueType="num">
                                      <p:cBhvr>
                                        <p:cTn id="12" dur="1000" fill="hold"/>
                                        <p:tgtEl>
                                          <p:spTgt spid="1049913"/>
                                        </p:tgtEl>
                                        <p:attrNameLst>
                                          <p:attrName>ppt_h</p:attrName>
                                        </p:attrNameLst>
                                      </p:cBhvr>
                                      <p:tavLst>
                                        <p:tav tm="100000">
                                          <p:val>
                                            <p:fltVal val="0"/>
                                          </p:val>
                                        </p:tav>
                                        <p:tav>
                                          <p:val>
                                            <p:strVal val="#ppt_h"/>
                                          </p:val>
                                        </p:tav>
                                      </p:tavLst>
                                    </p:anim>
                                    <p:anim calcmode="lin" valueType="num">
                                      <p:cBhvr>
                                        <p:cTn id="13" dur="1000" fill="hold"/>
                                        <p:tgtEl>
                                          <p:spTgt spid="1049913"/>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10499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917" name="Rectangle 31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43/56</a:t>
            </a:r>
            <a:endParaRPr lang="en-US" altLang="en-US"/>
          </a:p>
        </p:txBody>
      </p:sp>
      <p:sp>
        <p:nvSpPr>
          <p:cNvPr id="1049919" name="Rectangle 319"/>
          <p:cNvSpPr>
            <a:spLocks noChangeArrowheads="1"/>
          </p:cNvSpPr>
          <p:nvPr/>
        </p:nvSpPr>
        <p:spPr bwMode="auto">
          <a:xfrm>
            <a:off x="990600" y="2220913"/>
            <a:ext cx="7086600" cy="372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solidFill>
                  <a:srgbClr val="FFFFCC"/>
                </a:solidFill>
                <a:cs typeface="B Zar" panose="00000400000000000000" pitchFamily="2" charset="-78"/>
              </a:rPr>
              <a:t>جريانهاي غير مترقبه بسيار نادر است و معمولا با اقلام غير مترقبه که درصورت سود و زيان به طور جداگانه افشا مي شود، ارتباط دارد.</a:t>
            </a:r>
            <a:endParaRPr lang="en-US" altLang="en-US"/>
          </a:p>
          <a:p>
            <a:pPr algn="just" rtl="1" eaLnBrk="1" hangingPunct="1">
              <a:spcBef>
                <a:spcPct val="50000"/>
              </a:spcBef>
              <a:buFont typeface="Wingdings" panose="05000000000000000000" pitchFamily="2" charset="2"/>
              <a:buChar char="ü"/>
            </a:pPr>
            <a:r>
              <a:rPr lang="en-US" altLang="en-US" sz="2800" b="1">
                <a:solidFill>
                  <a:srgbClr val="FFFFCC"/>
                </a:solidFill>
                <a:cs typeface="B Zar" panose="00000400000000000000" pitchFamily="2" charset="-78"/>
              </a:rPr>
              <a:t>جريانهاي نقدي مالياتي مربوط به اقلام غير مترقبه علي رغم انعکاس جداگانه ماليات مربوط در صورت سود و زيان، درصورت جريان وجوه نقد به طور جداگانه منعکس نمي شود( به دليل تخصيص اختياري ماليات بر درآمد بر حسب فعاليتهاي به وجود آورنده آنها).</a:t>
            </a:r>
            <a:endParaRPr lang="en-US" altLang="en-US"/>
          </a:p>
        </p:txBody>
      </p:sp>
      <p:sp>
        <p:nvSpPr>
          <p:cNvPr id="1049921" name="Oval 321"/>
          <p:cNvSpPr>
            <a:spLocks noChangeArrowheads="1"/>
          </p:cNvSpPr>
          <p:nvPr/>
        </p:nvSpPr>
        <p:spPr bwMode="auto">
          <a:xfrm>
            <a:off x="1295400" y="457200"/>
            <a:ext cx="6553200" cy="1371600"/>
          </a:xfrm>
          <a:prstGeom prst="ellipse">
            <a:avLst/>
          </a:prstGeom>
          <a:gradFill rotWithShape="0">
            <a:gsLst>
              <a:gs pos="0">
                <a:srgbClr val="FFFFCC"/>
              </a:gs>
              <a:gs pos="100000">
                <a:srgbClr val="0066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جريانهاي نقدي غير مترقبه</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iterate type="wd">
                                    <p:tmPct val="100000"/>
                                  </p:iterate>
                                  <p:childTnLst>
                                    <p:set>
                                      <p:cBhvr>
                                        <p:cTn id="6" dur="1" fill="hold">
                                          <p:stCondLst>
                                            <p:cond delay="0"/>
                                          </p:stCondLst>
                                        </p:cTn>
                                        <p:tgtEl>
                                          <p:spTgt spid="1049921"/>
                                        </p:tgtEl>
                                        <p:attrNameLst>
                                          <p:attrName>style.visibility</p:attrName>
                                        </p:attrNameLst>
                                      </p:cBhvr>
                                      <p:to>
                                        <p:strVal val="visible"/>
                                      </p:to>
                                    </p:set>
                                    <p:animEffect transition="in" filter="blinds(horizontal)">
                                      <p:cBhvr>
                                        <p:cTn id="7" dur="300"/>
                                        <p:tgtEl>
                                          <p:spTgt spid="1049921"/>
                                        </p:tgtEl>
                                      </p:cBhvr>
                                    </p:animEffect>
                                  </p:childTnLst>
                                </p:cTn>
                              </p:par>
                            </p:childTnLst>
                          </p:cTn>
                        </p:par>
                        <p:par>
                          <p:cTn id="8" fill="hold" nodeType="afterGroup">
                            <p:stCondLst>
                              <p:cond delay="1200"/>
                            </p:stCondLst>
                            <p:childTnLst>
                              <p:par>
                                <p:cTn id="9" presetID="17" presetClass="entr" presetSubtype="10" fill="hold" nodeType="afterEffect">
                                  <p:stCondLst>
                                    <p:cond delay="0"/>
                                  </p:stCondLst>
                                  <p:childTnLst>
                                    <p:set>
                                      <p:cBhvr>
                                        <p:cTn id="10" dur="1" fill="hold">
                                          <p:stCondLst>
                                            <p:cond delay="0"/>
                                          </p:stCondLst>
                                        </p:cTn>
                                        <p:tgtEl>
                                          <p:spTgt spid="1049919"/>
                                        </p:tgtEl>
                                        <p:attrNameLst>
                                          <p:attrName>style.visibility</p:attrName>
                                        </p:attrNameLst>
                                      </p:cBhvr>
                                      <p:to>
                                        <p:strVal val="visible"/>
                                      </p:to>
                                    </p:set>
                                    <p:anim calcmode="lin" valueType="num">
                                      <p:cBhvr>
                                        <p:cTn id="11" dur="500" fill="hold"/>
                                        <p:tgtEl>
                                          <p:spTgt spid="1049919"/>
                                        </p:tgtEl>
                                        <p:attrNameLst>
                                          <p:attrName>ppt_w</p:attrName>
                                        </p:attrNameLst>
                                      </p:cBhvr>
                                      <p:tavLst>
                                        <p:tav tm="100000">
                                          <p:val>
                                            <p:fltVal val="0"/>
                                          </p:val>
                                        </p:tav>
                                        <p:tav>
                                          <p:val>
                                            <p:strVal val="#ppt_w"/>
                                          </p:val>
                                        </p:tav>
                                      </p:tavLst>
                                    </p:anim>
                                    <p:anim calcmode="lin" valueType="num">
                                      <p:cBhvr>
                                        <p:cTn id="12" dur="500" fill="hold"/>
                                        <p:tgtEl>
                                          <p:spTgt spid="1049919"/>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923" name="Rectangle 32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44/56</a:t>
            </a:r>
            <a:endParaRPr lang="en-US" altLang="en-US"/>
          </a:p>
        </p:txBody>
      </p:sp>
      <p:sp>
        <p:nvSpPr>
          <p:cNvPr id="1049925" name="Rectangle 325"/>
          <p:cNvSpPr>
            <a:spLocks noGrp="1" noChangeArrowheads="1"/>
          </p:cNvSpPr>
          <p:nvPr>
            <p:ph type="title"/>
          </p:nvPr>
        </p:nvSpPr>
        <p:spPr>
          <a:xfrm>
            <a:off x="685800" y="609600"/>
            <a:ext cx="8077200" cy="1143000"/>
          </a:xfrm>
          <a:gradFill rotWithShape="0">
            <a:gsLst>
              <a:gs pos="0">
                <a:srgbClr val="006600"/>
              </a:gs>
              <a:gs pos="100000">
                <a:srgbClr val="FFFFCC"/>
              </a:gs>
            </a:gsLst>
            <a:path path="rect">
              <a:fillToRect l="100000" b="100000"/>
            </a:path>
          </a:gradFill>
          <a:ln/>
        </p:spPr>
        <p:txBody>
          <a:bodyPr/>
          <a:lstStyle/>
          <a:p>
            <a:pPr latinLnBrk="0"/>
            <a:r>
              <a:rPr lang="en-US" altLang="en-US" sz="2800" b="1">
                <a:latin typeface="Times New Roman" panose="02020603050405020304" pitchFamily="18" charset="0"/>
                <a:cs typeface="B Titr" panose="00000700000000000000" pitchFamily="2" charset="-78"/>
                <a:sym typeface="Times New Roman" panose="02020603050405020304" pitchFamily="18" charset="0"/>
              </a:rPr>
              <a:t>جريانهاي نقدي مرتبط با مطالبات و بدهيهاي بلندمدت عملياتي</a:t>
            </a:r>
            <a:endParaRPr lang="en-US" altLang="en-US"/>
          </a:p>
        </p:txBody>
      </p:sp>
      <p:sp>
        <p:nvSpPr>
          <p:cNvPr id="1049927" name="Rectangle 327"/>
          <p:cNvSpPr>
            <a:spLocks noChangeArrowheads="1"/>
          </p:cNvSpPr>
          <p:nvPr/>
        </p:nvSpPr>
        <p:spPr bwMode="auto">
          <a:xfrm>
            <a:off x="685800" y="2030413"/>
            <a:ext cx="8001000" cy="4065587"/>
          </a:xfrm>
          <a:prstGeom prst="rect">
            <a:avLst/>
          </a:prstGeom>
          <a:gradFill rotWithShape="0">
            <a:gsLst>
              <a:gs pos="0">
                <a:srgbClr val="006600"/>
              </a:gs>
              <a:gs pos="100000">
                <a:srgbClr val="FFFFCC"/>
              </a:gs>
            </a:gsLst>
            <a:path path="rect">
              <a:fillToRect t="100000" r="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10000"/>
              </a:lnSpc>
              <a:spcBef>
                <a:spcPct val="50000"/>
              </a:spcBef>
              <a:buFont typeface="Wingdings" panose="05000000000000000000" pitchFamily="2" charset="2"/>
              <a:buChar char="ü"/>
            </a:pPr>
            <a:r>
              <a:rPr lang="en-US" altLang="en-US" sz="2800" b="1">
                <a:cs typeface="B Zar" panose="00000400000000000000" pitchFamily="2" charset="-78"/>
              </a:rPr>
              <a:t>در برخورد با حسابهاي دريافتني و پرداختني اعم از          بلند مدت و کوتاه مدت مسئله اصلي </a:t>
            </a:r>
            <a:r>
              <a:rPr lang="en-US" altLang="en-US" sz="2800" b="1" u="sng">
                <a:cs typeface="B Zar" panose="00000400000000000000" pitchFamily="2" charset="-78"/>
              </a:rPr>
              <a:t>عملياتي بودن يا نبودن</a:t>
            </a:r>
            <a:r>
              <a:rPr lang="en-US" altLang="en-US" sz="2800" b="1">
                <a:cs typeface="B Zar" panose="00000400000000000000" pitchFamily="2" charset="-78"/>
              </a:rPr>
              <a:t> آنها است. تغييرات در اقلام علمياتي از قبيل مطالبات و بدهيهاي تجاري بلند مدت، مطالبات و بدهيهاي غير تجاري بلند مدت، به عنوان اقلام تعديل کننده سود عملياتي منظور مي شوند.</a:t>
            </a:r>
            <a:endParaRPr lang="en-US" altLang="en-US"/>
          </a:p>
          <a:p>
            <a:pPr algn="just" rtl="1" eaLnBrk="1" hangingPunct="1">
              <a:lnSpc>
                <a:spcPct val="110000"/>
              </a:lnSpc>
              <a:spcBef>
                <a:spcPct val="50000"/>
              </a:spcBef>
              <a:buFont typeface="Wingdings" panose="05000000000000000000" pitchFamily="2" charset="2"/>
              <a:buChar char="ü"/>
            </a:pPr>
            <a:r>
              <a:rPr lang="en-US" altLang="en-US" sz="2800" b="1">
                <a:cs typeface="B Zar" panose="00000400000000000000" pitchFamily="2" charset="-78"/>
              </a:rPr>
              <a:t>ذخيره مزاياي پايان خدمت کارکنان به عنوان يک بدهي عملياتي است و تغيير مانده اين حساب طي دوره در تعديل سود عملياتي در روش غير مستقيم مد نظر قرار مي گيرد. </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nodeType="clickEffect">
                                  <p:stCondLst>
                                    <p:cond delay="0"/>
                                  </p:stCondLst>
                                  <p:childTnLst>
                                    <p:set>
                                      <p:cBhvr>
                                        <p:cTn id="6" dur="1" fill="hold">
                                          <p:stCondLst>
                                            <p:cond delay="0"/>
                                          </p:stCondLst>
                                        </p:cTn>
                                        <p:tgtEl>
                                          <p:spTgt spid="1049925"/>
                                        </p:tgtEl>
                                        <p:attrNameLst>
                                          <p:attrName>style.visibility</p:attrName>
                                        </p:attrNameLst>
                                      </p:cBhvr>
                                      <p:to>
                                        <p:strVal val="visible"/>
                                      </p:to>
                                    </p:set>
                                    <p:animEffect transition="in" filter="slide(fromTop)">
                                      <p:cBhvr>
                                        <p:cTn id="7" dur="500"/>
                                        <p:tgtEl>
                                          <p:spTgt spid="1049925"/>
                                        </p:tgtEl>
                                      </p:cBhvr>
                                    </p:animEffect>
                                  </p:childTnLst>
                                </p:cTn>
                              </p:par>
                            </p:childTnLst>
                          </p:cTn>
                        </p:par>
                        <p:par>
                          <p:cTn id="8" fill="hold" nodeType="afterGroup">
                            <p:stCondLst>
                              <p:cond delay="500"/>
                            </p:stCondLst>
                            <p:childTnLst>
                              <p:par>
                                <p:cTn id="9" presetID="7" presetClass="entr" presetSubtype="2" fill="hold" nodeType="afterEffect">
                                  <p:stCondLst>
                                    <p:cond delay="0"/>
                                  </p:stCondLst>
                                  <p:childTnLst>
                                    <p:set>
                                      <p:cBhvr>
                                        <p:cTn id="10" dur="1" fill="hold">
                                          <p:stCondLst>
                                            <p:cond delay="0"/>
                                          </p:stCondLst>
                                        </p:cTn>
                                        <p:tgtEl>
                                          <p:spTgt spid="1049927"/>
                                        </p:tgtEl>
                                        <p:attrNameLst>
                                          <p:attrName>style.visibility</p:attrName>
                                        </p:attrNameLst>
                                      </p:cBhvr>
                                      <p:to>
                                        <p:strVal val="visible"/>
                                      </p:to>
                                    </p:set>
                                    <p:anim calcmode="lin" valueType="num">
                                      <p:cBhvr additive="base">
                                        <p:cTn id="11" dur="5000" fill="hold"/>
                                        <p:tgtEl>
                                          <p:spTgt spid="1049927"/>
                                        </p:tgtEl>
                                        <p:attrNameLst>
                                          <p:attrName>ppt_x</p:attrName>
                                        </p:attrNameLst>
                                      </p:cBhvr>
                                      <p:tavLst>
                                        <p:tav tm="100000">
                                          <p:val>
                                            <p:strVal val="1+#ppt_w/2"/>
                                          </p:val>
                                        </p:tav>
                                        <p:tav>
                                          <p:val>
                                            <p:strVal val="#ppt_x"/>
                                          </p:val>
                                        </p:tav>
                                      </p:tavLst>
                                    </p:anim>
                                    <p:anim calcmode="lin" valueType="num">
                                      <p:cBhvr additive="base">
                                        <p:cTn id="12" dur="5000" fill="hold"/>
                                        <p:tgtEl>
                                          <p:spTgt spid="1049927"/>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929" name="Rectangle 32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A46F2F53-8B99-4A6F-8B0B-E7D303381FB6}" type="slidenum">
              <a:rPr lang="en-US" altLang="en-US" sz="1400"/>
              <a:pPr algn="r" eaLnBrk="1" hangingPunct="1"/>
              <a:t>46</a:t>
            </a:fld>
            <a:r>
              <a:rPr lang="en-US" altLang="en-US" sz="1400"/>
              <a:t>/56</a:t>
            </a:r>
            <a:endParaRPr lang="en-US" altLang="en-US"/>
          </a:p>
        </p:txBody>
      </p:sp>
      <p:sp>
        <p:nvSpPr>
          <p:cNvPr id="1049931" name="Rectangle 331"/>
          <p:cNvSpPr>
            <a:spLocks noGrp="1" noChangeArrowheads="1"/>
          </p:cNvSpPr>
          <p:nvPr>
            <p:ph type="title"/>
          </p:nvPr>
        </p:nvSpPr>
        <p:spPr>
          <a:xfrm>
            <a:off x="990600" y="381000"/>
            <a:ext cx="7239000" cy="1143000"/>
          </a:xfrm>
          <a:gradFill rotWithShape="0">
            <a:gsLst>
              <a:gs pos="0">
                <a:srgbClr val="006600"/>
              </a:gs>
              <a:gs pos="50000">
                <a:srgbClr val="FFFFCC"/>
              </a:gs>
              <a:gs pos="100000">
                <a:srgbClr val="006600"/>
              </a:gs>
            </a:gsLst>
            <a:lin ang="5400000" scaled="1"/>
          </a:gradFill>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معاملات غيرنقدي</a:t>
            </a:r>
            <a:endParaRPr lang="en-US" altLang="en-US"/>
          </a:p>
        </p:txBody>
      </p:sp>
      <p:sp>
        <p:nvSpPr>
          <p:cNvPr id="1049933" name="Rectangle 333"/>
          <p:cNvSpPr>
            <a:spLocks noChangeArrowheads="1"/>
          </p:cNvSpPr>
          <p:nvPr/>
        </p:nvSpPr>
        <p:spPr bwMode="auto">
          <a:xfrm>
            <a:off x="990600" y="1676400"/>
            <a:ext cx="7239000" cy="5005388"/>
          </a:xfrm>
          <a:prstGeom prst="rect">
            <a:avLst/>
          </a:prstGeom>
          <a:gradFill rotWithShape="0">
            <a:gsLst>
              <a:gs pos="0">
                <a:srgbClr val="006600"/>
              </a:gs>
              <a:gs pos="50000">
                <a:srgbClr val="FFFFCC"/>
              </a:gs>
              <a:gs pos="100000">
                <a:srgbClr val="0066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معاملاتي که مستلزم استفاده از وجه نقد نيست </a:t>
            </a:r>
            <a:r>
              <a:rPr lang="en-US" altLang="en-US" sz="2800" b="1" u="sng">
                <a:cs typeface="B Zar" panose="00000400000000000000" pitchFamily="2" charset="-78"/>
              </a:rPr>
              <a:t>نبايد در صورت جريان وجوه نقد انعکاس يابد.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اين معاملات، به استثناي معاملات مربوط به فعاليتهاي عملياتي، در </a:t>
            </a:r>
            <a:r>
              <a:rPr lang="en-US" altLang="en-US" sz="2800" b="1" u="sng">
                <a:cs typeface="B Zar" panose="00000400000000000000" pitchFamily="2" charset="-78"/>
              </a:rPr>
              <a:t>صورت با اهميت بودن</a:t>
            </a:r>
            <a:r>
              <a:rPr lang="en-US" altLang="en-US" sz="2800" b="1">
                <a:cs typeface="B Zar" panose="00000400000000000000" pitchFamily="2" charset="-78"/>
              </a:rPr>
              <a:t> </a:t>
            </a:r>
            <a:r>
              <a:rPr lang="en-US" altLang="en-US" sz="2800" b="1" i="1">
                <a:cs typeface="B Zar" panose="00000400000000000000" pitchFamily="2" charset="-78"/>
              </a:rPr>
              <a:t>در </a:t>
            </a:r>
            <a:r>
              <a:rPr lang="en-US" altLang="en-US" sz="2800" b="1" u="sng">
                <a:cs typeface="B Zar" panose="00000400000000000000" pitchFamily="2" charset="-78"/>
              </a:rPr>
              <a:t>يادداشتهاي توضيحي</a:t>
            </a:r>
            <a:r>
              <a:rPr lang="en-US" altLang="en-US" sz="2800" b="1" i="1">
                <a:cs typeface="B Zar" panose="00000400000000000000" pitchFamily="2" charset="-78"/>
              </a:rPr>
              <a:t> </a:t>
            </a:r>
            <a:r>
              <a:rPr lang="en-US" altLang="en-US" sz="2800" b="1">
                <a:cs typeface="B Zar" panose="00000400000000000000" pitchFamily="2" charset="-78"/>
              </a:rPr>
              <a:t>به نحوي مناسب افشاء مي شود</a:t>
            </a:r>
            <a:r>
              <a:rPr lang="en-US" altLang="en-US" sz="2800" b="1" i="1">
                <a:cs typeface="B Zar" panose="00000400000000000000" pitchFamily="2" charset="-78"/>
              </a:rPr>
              <a:t>.</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تغييرات در چارچوب حقوق صاحبان سرمايه که مبين طبقه بندي مجدد حسابهاي تشکيل دهنده حقوق صاحبان سرمايه است از قبيل افزايش سرمايه ازمحل اندوخته ها، جزو معاملات غير نقدي مستلزم افشاء تلقي نمي شوند.</a:t>
            </a:r>
            <a:endParaRPr lang="en-US" altLang="en-US"/>
          </a:p>
          <a:p>
            <a:pPr algn="just" rtl="1" eaLnBrk="1" hangingPunct="1">
              <a:spcBef>
                <a:spcPct val="50000"/>
              </a:spcBef>
            </a:pPr>
            <a:endParaRPr lang="en-US" altLang="en-US" sz="2800" b="1">
              <a:cs typeface="B Zar"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iterate type="wd">
                                    <p:tmPct val="100000"/>
                                  </p:iterate>
                                  <p:childTnLst>
                                    <p:set>
                                      <p:cBhvr>
                                        <p:cTn id="6" dur="1" fill="hold">
                                          <p:stCondLst>
                                            <p:cond delay="0"/>
                                          </p:stCondLst>
                                        </p:cTn>
                                        <p:tgtEl>
                                          <p:spTgt spid="1049931"/>
                                        </p:tgtEl>
                                        <p:attrNameLst>
                                          <p:attrName>style.visibility</p:attrName>
                                        </p:attrNameLst>
                                      </p:cBhvr>
                                      <p:to>
                                        <p:strVal val="visible"/>
                                      </p:to>
                                    </p:set>
                                    <p:anim calcmode="lin" valueType="num">
                                      <p:cBhvr>
                                        <p:cTn id="7" dur="300" fill="hold"/>
                                        <p:tgtEl>
                                          <p:spTgt spid="1049931"/>
                                        </p:tgtEl>
                                        <p:attrNameLst>
                                          <p:attrName>ppt_w</p:attrName>
                                        </p:attrNameLst>
                                      </p:cBhvr>
                                      <p:tavLst>
                                        <p:tav tm="100000">
                                          <p:val>
                                            <p:fltVal val="0"/>
                                          </p:val>
                                        </p:tav>
                                        <p:tav>
                                          <p:val>
                                            <p:strVal val="#ppt_w"/>
                                          </p:val>
                                        </p:tav>
                                      </p:tavLst>
                                    </p:anim>
                                    <p:anim calcmode="lin" valueType="num">
                                      <p:cBhvr>
                                        <p:cTn id="8" dur="300" fill="hold"/>
                                        <p:tgtEl>
                                          <p:spTgt spid="1049931"/>
                                        </p:tgtEl>
                                        <p:attrNameLst>
                                          <p:attrName>ppt_h</p:attrName>
                                        </p:attrNameLst>
                                      </p:cBhvr>
                                      <p:tavLst>
                                        <p:tav tm="100000">
                                          <p:val>
                                            <p:strVal val="#ppt_h"/>
                                          </p:val>
                                        </p:tav>
                                        <p:tav>
                                          <p:val>
                                            <p:strVal val="#ppt_h"/>
                                          </p:val>
                                        </p:tav>
                                      </p:tavLst>
                                    </p:anim>
                                  </p:childTnLst>
                                </p:cTn>
                              </p:par>
                            </p:childTnLst>
                          </p:cTn>
                        </p:par>
                        <p:par>
                          <p:cTn id="9" fill="hold" nodeType="afterGroup">
                            <p:stCondLst>
                              <p:cond delay="600"/>
                            </p:stCondLst>
                            <p:childTnLst>
                              <p:par>
                                <p:cTn id="10" presetID="15" presetClass="entr" presetSubtype="0" fill="hold" nodeType="afterEffect">
                                  <p:stCondLst>
                                    <p:cond delay="0"/>
                                  </p:stCondLst>
                                  <p:childTnLst>
                                    <p:set>
                                      <p:cBhvr>
                                        <p:cTn id="11" dur="1" fill="hold">
                                          <p:stCondLst>
                                            <p:cond delay="0"/>
                                          </p:stCondLst>
                                        </p:cTn>
                                        <p:tgtEl>
                                          <p:spTgt spid="1049933"/>
                                        </p:tgtEl>
                                        <p:attrNameLst>
                                          <p:attrName>style.visibility</p:attrName>
                                        </p:attrNameLst>
                                      </p:cBhvr>
                                      <p:to>
                                        <p:strVal val="visible"/>
                                      </p:to>
                                    </p:set>
                                    <p:anim calcmode="lin" valueType="num">
                                      <p:cBhvr>
                                        <p:cTn id="12" dur="1000" fill="hold"/>
                                        <p:tgtEl>
                                          <p:spTgt spid="1049933"/>
                                        </p:tgtEl>
                                        <p:attrNameLst>
                                          <p:attrName>ppt_w</p:attrName>
                                        </p:attrNameLst>
                                      </p:cBhvr>
                                      <p:tavLst>
                                        <p:tav tm="100000">
                                          <p:val>
                                            <p:fltVal val="0"/>
                                          </p:val>
                                        </p:tav>
                                        <p:tav>
                                          <p:val>
                                            <p:strVal val="#ppt_w"/>
                                          </p:val>
                                        </p:tav>
                                      </p:tavLst>
                                    </p:anim>
                                    <p:anim calcmode="lin" valueType="num">
                                      <p:cBhvr>
                                        <p:cTn id="13" dur="1000" fill="hold"/>
                                        <p:tgtEl>
                                          <p:spTgt spid="1049933"/>
                                        </p:tgtEl>
                                        <p:attrNameLst>
                                          <p:attrName>ppt_h</p:attrName>
                                        </p:attrNameLst>
                                      </p:cBhvr>
                                      <p:tavLst>
                                        <p:tav tm="100000">
                                          <p:val>
                                            <p:fltVal val="0"/>
                                          </p:val>
                                        </p:tav>
                                        <p:tav>
                                          <p:val>
                                            <p:strVal val="#ppt_h"/>
                                          </p:val>
                                        </p:tav>
                                      </p:tavLst>
                                    </p:anim>
                                    <p:anim calcmode="lin" valueType="num">
                                      <p:cBhvr>
                                        <p:cTn id="14" dur="1000" fill="hold"/>
                                        <p:tgtEl>
                                          <p:spTgt spid="1049933"/>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04993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935" name="Rectangle 33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46/56</a:t>
            </a:r>
            <a:endParaRPr lang="en-US" altLang="en-US"/>
          </a:p>
        </p:txBody>
      </p:sp>
      <p:sp>
        <p:nvSpPr>
          <p:cNvPr id="1049937" name="Rectangle 337"/>
          <p:cNvSpPr>
            <a:spLocks noGrp="1" noChangeArrowheads="1"/>
          </p:cNvSpPr>
          <p:nvPr>
            <p:ph type="title"/>
          </p:nvPr>
        </p:nvSpPr>
        <p:spPr>
          <a:xfrm>
            <a:off x="457200" y="304800"/>
            <a:ext cx="8305800" cy="1143000"/>
          </a:xfrm>
          <a:gradFill rotWithShape="0">
            <a:gsLst>
              <a:gs pos="0">
                <a:srgbClr val="006600"/>
              </a:gs>
              <a:gs pos="50000">
                <a:srgbClr val="FFFFCC"/>
              </a:gs>
              <a:gs pos="100000">
                <a:srgbClr val="006600"/>
              </a:gs>
            </a:gsLst>
            <a:lin ang="0" scaled="1"/>
          </a:gradFill>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تعديلات سنواتي</a:t>
            </a:r>
            <a:endParaRPr lang="en-US" altLang="en-US"/>
          </a:p>
        </p:txBody>
      </p:sp>
      <p:sp>
        <p:nvSpPr>
          <p:cNvPr id="1049939" name="Rectangle 339"/>
          <p:cNvSpPr>
            <a:spLocks noChangeArrowheads="1"/>
          </p:cNvSpPr>
          <p:nvPr/>
        </p:nvSpPr>
        <p:spPr bwMode="auto">
          <a:xfrm>
            <a:off x="457200" y="1676400"/>
            <a:ext cx="8305800" cy="457835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موارد زيادي اين تعديلات متضمن جريان وجه نقد در دوره جاري نيست و در صورت جريان وجه نقد دوره جاري انعکاس ندارد.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آن قسمت از تعديلات سنواتي که متضمن جريان وجه نقد است، </a:t>
            </a:r>
            <a:r>
              <a:rPr lang="en-US" altLang="en-US" sz="2800" b="1" u="sng">
                <a:cs typeface="B Zar" panose="00000400000000000000" pitchFamily="2" charset="-78"/>
              </a:rPr>
              <a:t>بر حسب ماهيت، در سر فصلهاي مربوطه</a:t>
            </a:r>
            <a:r>
              <a:rPr lang="en-US" altLang="en-US" sz="2800" b="1">
                <a:cs typeface="B Zar" panose="00000400000000000000" pitchFamily="2" charset="-78"/>
              </a:rPr>
              <a:t> ارائه مي شود.</a:t>
            </a:r>
            <a:endParaRPr lang="en-US" altLang="en-US"/>
          </a:p>
          <a:p>
            <a:pPr algn="just" rtl="1" eaLnBrk="1" hangingPunct="1">
              <a:spcBef>
                <a:spcPct val="50000"/>
              </a:spcBef>
            </a:pPr>
            <a:r>
              <a:rPr lang="en-US" altLang="en-US" sz="2800" b="1">
                <a:cs typeface="B Zar" panose="00000400000000000000" pitchFamily="2" charset="-78"/>
              </a:rPr>
              <a:t>	</a:t>
            </a:r>
            <a:r>
              <a:rPr lang="en-US" altLang="en-US" sz="2800" b="1" i="1">
                <a:cs typeface="B Zar" panose="00000400000000000000" pitchFamily="2" charset="-78"/>
              </a:rPr>
              <a:t>نمونه اول</a:t>
            </a:r>
            <a:r>
              <a:rPr lang="en-US" altLang="en-US" sz="2800" b="1">
                <a:cs typeface="B Zar" panose="00000400000000000000" pitchFamily="2" charset="-78"/>
              </a:rPr>
              <a:t>: تعديل ذخيره استهلاک دارايهاي ثابت، اصلاح 	آثار انباشته ناشي از تغيير در رويه حسابداري.</a:t>
            </a:r>
            <a:endParaRPr lang="en-US" altLang="en-US"/>
          </a:p>
          <a:p>
            <a:pPr algn="just" rtl="1" eaLnBrk="1" hangingPunct="1">
              <a:spcBef>
                <a:spcPct val="50000"/>
              </a:spcBef>
            </a:pPr>
            <a:r>
              <a:rPr lang="en-US" altLang="en-US" sz="2800" b="1">
                <a:cs typeface="B Zar" panose="00000400000000000000" pitchFamily="2" charset="-78"/>
              </a:rPr>
              <a:t>	</a:t>
            </a:r>
            <a:r>
              <a:rPr lang="en-US" altLang="en-US" sz="2800" b="1" i="1">
                <a:cs typeface="B Zar" panose="00000400000000000000" pitchFamily="2" charset="-78"/>
              </a:rPr>
              <a:t>نمونه دوم</a:t>
            </a:r>
            <a:r>
              <a:rPr lang="en-US" altLang="en-US" sz="2800" b="1">
                <a:cs typeface="B Zar" panose="00000400000000000000" pitchFamily="2" charset="-78"/>
              </a:rPr>
              <a:t>: پرداخت هزينه هاي عملياتي و ماليات سنوات 	قبل در دوره جاري.</a:t>
            </a:r>
            <a:endParaRPr lang="en-US" alt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iterate type="wd">
                                    <p:tmPct val="100000"/>
                                  </p:iterate>
                                  <p:childTnLst>
                                    <p:set>
                                      <p:cBhvr>
                                        <p:cTn id="6" dur="1" fill="hold">
                                          <p:stCondLst>
                                            <p:cond delay="0"/>
                                          </p:stCondLst>
                                        </p:cTn>
                                        <p:tgtEl>
                                          <p:spTgt spid="1049937"/>
                                        </p:tgtEl>
                                        <p:attrNameLst>
                                          <p:attrName>style.visibility</p:attrName>
                                        </p:attrNameLst>
                                      </p:cBhvr>
                                      <p:to>
                                        <p:strVal val="visible"/>
                                      </p:to>
                                    </p:set>
                                    <p:animEffect transition="in" filter="slide(fromLeft)">
                                      <p:cBhvr>
                                        <p:cTn id="7" dur="300"/>
                                        <p:tgtEl>
                                          <p:spTgt spid="1049937"/>
                                        </p:tgtEl>
                                      </p:cBhvr>
                                    </p:animEffect>
                                  </p:childTnLst>
                                </p:cTn>
                              </p:par>
                            </p:childTnLst>
                          </p:cTn>
                        </p:par>
                        <p:par>
                          <p:cTn id="8" fill="hold" nodeType="afterGroup">
                            <p:stCondLst>
                              <p:cond delay="600"/>
                            </p:stCondLst>
                            <p:childTnLst>
                              <p:par>
                                <p:cTn id="9" presetID="17" presetClass="entr" presetSubtype="2" fill="hold" nodeType="afterEffect">
                                  <p:stCondLst>
                                    <p:cond delay="0"/>
                                  </p:stCondLst>
                                  <p:childTnLst>
                                    <p:set>
                                      <p:cBhvr>
                                        <p:cTn id="10" dur="1" fill="hold">
                                          <p:stCondLst>
                                            <p:cond delay="0"/>
                                          </p:stCondLst>
                                        </p:cTn>
                                        <p:tgtEl>
                                          <p:spTgt spid="1049939"/>
                                        </p:tgtEl>
                                        <p:attrNameLst>
                                          <p:attrName>style.visibility</p:attrName>
                                        </p:attrNameLst>
                                      </p:cBhvr>
                                      <p:to>
                                        <p:strVal val="visible"/>
                                      </p:to>
                                    </p:set>
                                    <p:anim calcmode="lin" valueType="num">
                                      <p:cBhvr>
                                        <p:cTn id="11" dur="500" fill="hold"/>
                                        <p:tgtEl>
                                          <p:spTgt spid="1049939"/>
                                        </p:tgtEl>
                                        <p:attrNameLst>
                                          <p:attrName>ppt_x</p:attrName>
                                        </p:attrNameLst>
                                      </p:cBhvr>
                                      <p:tavLst>
                                        <p:tav tm="100000">
                                          <p:val>
                                            <p:strVal val="#ppt_x+#ppt_w/2"/>
                                          </p:val>
                                        </p:tav>
                                        <p:tav>
                                          <p:val>
                                            <p:strVal val="#ppt_x"/>
                                          </p:val>
                                        </p:tav>
                                      </p:tavLst>
                                    </p:anim>
                                    <p:anim calcmode="lin" valueType="num">
                                      <p:cBhvr>
                                        <p:cTn id="12" dur="500" fill="hold"/>
                                        <p:tgtEl>
                                          <p:spTgt spid="1049939"/>
                                        </p:tgtEl>
                                        <p:attrNameLst>
                                          <p:attrName>ppt_y</p:attrName>
                                        </p:attrNameLst>
                                      </p:cBhvr>
                                      <p:tavLst>
                                        <p:tav tm="100000">
                                          <p:val>
                                            <p:strVal val="#ppt_y"/>
                                          </p:val>
                                        </p:tav>
                                        <p:tav>
                                          <p:val>
                                            <p:strVal val="#ppt_y"/>
                                          </p:val>
                                        </p:tav>
                                      </p:tavLst>
                                    </p:anim>
                                    <p:anim calcmode="lin" valueType="num">
                                      <p:cBhvr>
                                        <p:cTn id="13" dur="500" fill="hold"/>
                                        <p:tgtEl>
                                          <p:spTgt spid="1049939"/>
                                        </p:tgtEl>
                                        <p:attrNameLst>
                                          <p:attrName>ppt_w</p:attrName>
                                        </p:attrNameLst>
                                      </p:cBhvr>
                                      <p:tavLst>
                                        <p:tav tm="100000">
                                          <p:val>
                                            <p:fltVal val="0"/>
                                          </p:val>
                                        </p:tav>
                                        <p:tav>
                                          <p:val>
                                            <p:strVal val="#ppt_w"/>
                                          </p:val>
                                        </p:tav>
                                      </p:tavLst>
                                    </p:anim>
                                    <p:anim calcmode="lin" valueType="num">
                                      <p:cBhvr>
                                        <p:cTn id="14" dur="500" fill="hold"/>
                                        <p:tgtEl>
                                          <p:spTgt spid="1049939"/>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941" name="Rectangle 34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4E9E3143-F60C-46C3-977A-FD08CE70A603}" type="slidenum">
              <a:rPr lang="en-US" altLang="en-US" sz="1400"/>
              <a:pPr algn="r" eaLnBrk="1" hangingPunct="1"/>
              <a:t>48</a:t>
            </a:fld>
            <a:r>
              <a:rPr lang="en-US" altLang="en-US" sz="1400"/>
              <a:t>/56</a:t>
            </a:r>
            <a:endParaRPr lang="en-US" altLang="en-US"/>
          </a:p>
        </p:txBody>
      </p:sp>
      <p:sp>
        <p:nvSpPr>
          <p:cNvPr id="1049943" name="Rectangle 343"/>
          <p:cNvSpPr>
            <a:spLocks noGrp="1" noChangeArrowheads="1"/>
          </p:cNvSpPr>
          <p:nvPr>
            <p:ph type="title"/>
          </p:nvPr>
        </p:nvSpPr>
        <p:spPr>
          <a:xfrm>
            <a:off x="1143000" y="609600"/>
            <a:ext cx="6629400" cy="1143000"/>
          </a:xfrm>
          <a:gradFill rotWithShape="0">
            <a:gsLst>
              <a:gs pos="0">
                <a:srgbClr val="FFFFCC"/>
              </a:gs>
              <a:gs pos="50000">
                <a:srgbClr val="006600"/>
              </a:gs>
              <a:gs pos="100000">
                <a:srgbClr val="FFFFCC"/>
              </a:gs>
            </a:gsLst>
            <a:lin ang="2700000" scaled="1"/>
          </a:gradFill>
          <a:ln/>
        </p:spPr>
        <p:txBody>
          <a:bodyPr/>
          <a:lstStyle/>
          <a:p>
            <a:pPr latinLnBrk="0"/>
            <a:r>
              <a:rPr lang="en-US" altLang="en-US" b="1">
                <a:latin typeface="Times New Roman" panose="02020603050405020304" pitchFamily="18" charset="0"/>
                <a:cs typeface="B Titr" panose="00000700000000000000" pitchFamily="2" charset="-78"/>
                <a:sym typeface="Times New Roman" panose="02020603050405020304" pitchFamily="18" charset="0"/>
              </a:rPr>
              <a:t>افشاء</a:t>
            </a:r>
            <a:endParaRPr lang="en-US" altLang="en-US"/>
          </a:p>
        </p:txBody>
      </p:sp>
      <p:sp>
        <p:nvSpPr>
          <p:cNvPr id="1049945" name="Rectangle 345"/>
          <p:cNvSpPr>
            <a:spLocks noChangeArrowheads="1"/>
          </p:cNvSpPr>
          <p:nvPr/>
        </p:nvSpPr>
        <p:spPr bwMode="auto">
          <a:xfrm>
            <a:off x="1143000" y="2209800"/>
            <a:ext cx="6629400" cy="3935413"/>
          </a:xfrm>
          <a:prstGeom prst="rect">
            <a:avLst/>
          </a:prstGeom>
          <a:gradFill rotWithShape="0">
            <a:gsLst>
              <a:gs pos="0">
                <a:srgbClr val="006600"/>
              </a:gs>
              <a:gs pos="100000">
                <a:srgbClr val="FFFFCC"/>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2800" b="1">
                <a:cs typeface="B Zar" panose="00000400000000000000" pitchFamily="2" charset="-78"/>
              </a:rPr>
              <a:t>واحد تجاري بايد مبالغ با اهميت وجه نقد را که استفاده از آن توسط گروه واحدهاي تجاري مواجه با محدوديت است در يادداشتهاي توضيحي افشاء و در صورت لزوم توضيحات کافي در اين مورد ارائه کند مثل اقلامي که در اختيار يک واحد تجاري فرعي مستقر در يک کشور خارجي که به علت سياستهاي ارزي يا مقررات قانوني، قابل انتقال به ساير کشورها جهت استفاده واحد تجاري اصلي يا ساير واحدهاي تجاري فرعي گروه نيست.</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iterate type="lt">
                                    <p:tmPct val="100000"/>
                                  </p:iterate>
                                  <p:childTnLst>
                                    <p:set>
                                      <p:cBhvr>
                                        <p:cTn id="6" dur="1" fill="hold">
                                          <p:stCondLst>
                                            <p:cond delay="0"/>
                                          </p:stCondLst>
                                        </p:cTn>
                                        <p:tgtEl>
                                          <p:spTgt spid="1049943"/>
                                        </p:tgtEl>
                                        <p:attrNameLst>
                                          <p:attrName>style.visibility</p:attrName>
                                        </p:attrNameLst>
                                      </p:cBhvr>
                                      <p:to>
                                        <p:strVal val="visible"/>
                                      </p:to>
                                    </p:set>
                                    <p:anim calcmode="lin" valueType="num">
                                      <p:cBhvr>
                                        <p:cTn id="7" dur="75" fill="hold"/>
                                        <p:tgtEl>
                                          <p:spTgt spid="1049943"/>
                                        </p:tgtEl>
                                        <p:attrNameLst>
                                          <p:attrName>ppt_w</p:attrName>
                                        </p:attrNameLst>
                                      </p:cBhvr>
                                      <p:tavLst>
                                        <p:tav tm="100000">
                                          <p:val>
                                            <p:fltVal val="0"/>
                                          </p:val>
                                        </p:tav>
                                        <p:tav>
                                          <p:val>
                                            <p:strVal val="#ppt_w"/>
                                          </p:val>
                                        </p:tav>
                                      </p:tavLst>
                                    </p:anim>
                                    <p:anim calcmode="lin" valueType="num">
                                      <p:cBhvr>
                                        <p:cTn id="8" dur="75" fill="hold"/>
                                        <p:tgtEl>
                                          <p:spTgt spid="1049943"/>
                                        </p:tgtEl>
                                        <p:attrNameLst>
                                          <p:attrName>ppt_h</p:attrName>
                                        </p:attrNameLst>
                                      </p:cBhvr>
                                      <p:tavLst>
                                        <p:tav tm="100000">
                                          <p:val>
                                            <p:fltVal val="0"/>
                                          </p:val>
                                        </p:tav>
                                        <p:tav>
                                          <p:val>
                                            <p:strVal val="#ppt_h"/>
                                          </p:val>
                                        </p:tav>
                                      </p:tavLst>
                                    </p:anim>
                                  </p:childTnLst>
                                </p:cTn>
                              </p:par>
                            </p:childTnLst>
                          </p:cTn>
                        </p:par>
                        <p:par>
                          <p:cTn id="9" fill="hold" nodeType="afterGroup">
                            <p:stCondLst>
                              <p:cond delay="375"/>
                            </p:stCondLst>
                            <p:childTnLst>
                              <p:par>
                                <p:cTn id="10" presetID="18" presetClass="entr" presetSubtype="12" fill="hold" nodeType="afterEffect">
                                  <p:stCondLst>
                                    <p:cond delay="0"/>
                                  </p:stCondLst>
                                  <p:childTnLst>
                                    <p:set>
                                      <p:cBhvr>
                                        <p:cTn id="11" dur="1" fill="hold">
                                          <p:stCondLst>
                                            <p:cond delay="0"/>
                                          </p:stCondLst>
                                        </p:cTn>
                                        <p:tgtEl>
                                          <p:spTgt spid="1049945"/>
                                        </p:tgtEl>
                                        <p:attrNameLst>
                                          <p:attrName>style.visibility</p:attrName>
                                        </p:attrNameLst>
                                      </p:cBhvr>
                                      <p:to>
                                        <p:strVal val="visible"/>
                                      </p:to>
                                    </p:set>
                                    <p:animEffect transition="in" filter="strips(downLeft)">
                                      <p:cBhvr>
                                        <p:cTn id="12" dur="500"/>
                                        <p:tgtEl>
                                          <p:spTgt spid="10499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9947" name="Rectangle 34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BDF97DFD-CF8E-4DDC-978F-79FE513A8705}" type="slidenum">
              <a:rPr lang="en-US" altLang="en-US" sz="1400"/>
              <a:pPr algn="r" eaLnBrk="1" hangingPunct="1"/>
              <a:t>49</a:t>
            </a:fld>
            <a:r>
              <a:rPr lang="en-US" altLang="en-US" sz="1400"/>
              <a:t>/56</a:t>
            </a:r>
            <a:endParaRPr lang="en-US" altLang="en-US"/>
          </a:p>
        </p:txBody>
      </p:sp>
      <p:sp>
        <p:nvSpPr>
          <p:cNvPr id="1049949" name="Rectangle 349"/>
          <p:cNvSpPr>
            <a:spLocks noGrp="1" noChangeArrowheads="1"/>
          </p:cNvSpPr>
          <p:nvPr>
            <p:ph type="title"/>
          </p:nvPr>
        </p:nvSpPr>
        <p:spPr>
          <a:xfrm>
            <a:off x="533400" y="381000"/>
            <a:ext cx="8305800" cy="1143000"/>
          </a:xfrm>
          <a:gradFill rotWithShape="0">
            <a:gsLst>
              <a:gs pos="0">
                <a:srgbClr val="006600"/>
              </a:gs>
              <a:gs pos="50000">
                <a:srgbClr val="FFFFCC"/>
              </a:gs>
              <a:gs pos="100000">
                <a:srgbClr val="006600"/>
              </a:gs>
            </a:gsLst>
            <a:lin ang="0" scaled="1"/>
          </a:gradFill>
          <a:ln/>
        </p:spPr>
        <p:txBody>
          <a:bodyPr/>
          <a:lstStyle/>
          <a:p>
            <a:pPr latinLnBrk="0"/>
            <a:r>
              <a:rPr lang="en-US" altLang="en-US" sz="3600" b="1">
                <a:latin typeface="Times New Roman" panose="02020603050405020304" pitchFamily="18" charset="0"/>
                <a:cs typeface="B Titr" panose="00000700000000000000" pitchFamily="2" charset="-78"/>
                <a:sym typeface="Times New Roman" panose="02020603050405020304" pitchFamily="18" charset="0"/>
              </a:rPr>
              <a:t>تعديلات سنواتي</a:t>
            </a:r>
            <a:endParaRPr lang="en-US" altLang="en-US"/>
          </a:p>
        </p:txBody>
      </p:sp>
      <p:sp>
        <p:nvSpPr>
          <p:cNvPr id="1049951" name="Rectangle 351"/>
          <p:cNvSpPr>
            <a:spLocks noChangeArrowheads="1"/>
          </p:cNvSpPr>
          <p:nvPr/>
        </p:nvSpPr>
        <p:spPr bwMode="auto">
          <a:xfrm>
            <a:off x="533400" y="1600200"/>
            <a:ext cx="8305800" cy="42545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در موارد زيادي اين تعديلات متضمن جريان وجه نقد در دوره جاري نيست و در صورت جريان وجه نقد دوره جاري انعکاس ندارد.</a:t>
            </a:r>
            <a:endParaRPr lang="en-US" altLang="en-US"/>
          </a:p>
          <a:p>
            <a:pPr algn="just" rtl="1" eaLnBrk="1" hangingPunct="1">
              <a:spcBef>
                <a:spcPct val="50000"/>
              </a:spcBef>
              <a:buFont typeface="Wingdings" panose="05000000000000000000" pitchFamily="2" charset="2"/>
              <a:buChar char="ü"/>
            </a:pPr>
            <a:r>
              <a:rPr lang="en-US" altLang="en-US" sz="2800" b="1">
                <a:cs typeface="B Zar" panose="00000400000000000000" pitchFamily="2" charset="-78"/>
              </a:rPr>
              <a:t>آن قسمت از تعديلات سنواتي که متضمن جريان وجه نقد است، </a:t>
            </a:r>
            <a:r>
              <a:rPr lang="en-US" altLang="en-US" sz="2800" b="1" u="sng">
                <a:cs typeface="B Zar" panose="00000400000000000000" pitchFamily="2" charset="-78"/>
              </a:rPr>
              <a:t>بر حسب ماهيت، در سر فصلهاي مربوطه</a:t>
            </a:r>
            <a:r>
              <a:rPr lang="en-US" altLang="en-US" sz="2800" b="1">
                <a:cs typeface="B Zar" panose="00000400000000000000" pitchFamily="2" charset="-78"/>
              </a:rPr>
              <a:t> ارائه مي شود.</a:t>
            </a:r>
            <a:endParaRPr lang="en-US" altLang="en-US"/>
          </a:p>
          <a:p>
            <a:pPr algn="just" rtl="1" eaLnBrk="1" hangingPunct="1">
              <a:spcBef>
                <a:spcPct val="50000"/>
              </a:spcBef>
            </a:pPr>
            <a:r>
              <a:rPr lang="en-US" altLang="en-US" sz="2800" b="1">
                <a:cs typeface="B Zar" panose="00000400000000000000" pitchFamily="2" charset="-78"/>
              </a:rPr>
              <a:t>	</a:t>
            </a:r>
            <a:r>
              <a:rPr lang="en-US" altLang="en-US" sz="2800" b="1" i="1">
                <a:cs typeface="B Zar" panose="00000400000000000000" pitchFamily="2" charset="-78"/>
              </a:rPr>
              <a:t>نمونه اول</a:t>
            </a:r>
            <a:r>
              <a:rPr lang="en-US" altLang="en-US" sz="2800" b="1">
                <a:cs typeface="B Zar" panose="00000400000000000000" pitchFamily="2" charset="-78"/>
              </a:rPr>
              <a:t>: تعديل ذخيره استهلاک دارايهاي ثابت، اصلاح 	آثار انباشته ناشي از تغيير در رويه حسابداري.</a:t>
            </a:r>
            <a:endParaRPr lang="en-US" altLang="en-US"/>
          </a:p>
          <a:p>
            <a:pPr algn="just" rtl="1" eaLnBrk="1" hangingPunct="1">
              <a:spcBef>
                <a:spcPct val="50000"/>
              </a:spcBef>
            </a:pPr>
            <a:r>
              <a:rPr lang="en-US" altLang="en-US" sz="2800" b="1">
                <a:cs typeface="B Zar" panose="00000400000000000000" pitchFamily="2" charset="-78"/>
              </a:rPr>
              <a:t>	</a:t>
            </a:r>
            <a:r>
              <a:rPr lang="en-US" altLang="en-US" sz="2800" b="1" i="1">
                <a:cs typeface="B Zar" panose="00000400000000000000" pitchFamily="2" charset="-78"/>
              </a:rPr>
              <a:t>نمونه دوم</a:t>
            </a:r>
            <a:r>
              <a:rPr lang="en-US" altLang="en-US" sz="2800" b="1">
                <a:cs typeface="B Zar" panose="00000400000000000000" pitchFamily="2" charset="-78"/>
              </a:rPr>
              <a:t>: پرداخت هزينه هاي عملياتي و ماليات سنوات 	قبل در دوره جاري.</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iterate type="wd">
                                    <p:tmPct val="100000"/>
                                  </p:iterate>
                                  <p:childTnLst>
                                    <p:set>
                                      <p:cBhvr>
                                        <p:cTn id="6" dur="1" fill="hold">
                                          <p:stCondLst>
                                            <p:cond delay="0"/>
                                          </p:stCondLst>
                                        </p:cTn>
                                        <p:tgtEl>
                                          <p:spTgt spid="1049949"/>
                                        </p:tgtEl>
                                        <p:attrNameLst>
                                          <p:attrName>style.visibility</p:attrName>
                                        </p:attrNameLst>
                                      </p:cBhvr>
                                      <p:to>
                                        <p:strVal val="visible"/>
                                      </p:to>
                                    </p:set>
                                    <p:animEffect transition="in" filter="slide(fromLeft)">
                                      <p:cBhvr>
                                        <p:cTn id="7" dur="300"/>
                                        <p:tgtEl>
                                          <p:spTgt spid="1049949"/>
                                        </p:tgtEl>
                                      </p:cBhvr>
                                    </p:animEffect>
                                  </p:childTnLst>
                                </p:cTn>
                              </p:par>
                            </p:childTnLst>
                          </p:cTn>
                        </p:par>
                        <p:par>
                          <p:cTn id="8" fill="hold" nodeType="afterGroup">
                            <p:stCondLst>
                              <p:cond delay="600"/>
                            </p:stCondLst>
                            <p:childTnLst>
                              <p:par>
                                <p:cTn id="9" presetID="17" presetClass="entr" presetSubtype="2" fill="hold" nodeType="afterEffect">
                                  <p:stCondLst>
                                    <p:cond delay="0"/>
                                  </p:stCondLst>
                                  <p:childTnLst>
                                    <p:set>
                                      <p:cBhvr>
                                        <p:cTn id="10" dur="1" fill="hold">
                                          <p:stCondLst>
                                            <p:cond delay="0"/>
                                          </p:stCondLst>
                                        </p:cTn>
                                        <p:tgtEl>
                                          <p:spTgt spid="1049951"/>
                                        </p:tgtEl>
                                        <p:attrNameLst>
                                          <p:attrName>style.visibility</p:attrName>
                                        </p:attrNameLst>
                                      </p:cBhvr>
                                      <p:to>
                                        <p:strVal val="visible"/>
                                      </p:to>
                                    </p:set>
                                    <p:anim calcmode="lin" valueType="num">
                                      <p:cBhvr>
                                        <p:cTn id="11" dur="500" fill="hold"/>
                                        <p:tgtEl>
                                          <p:spTgt spid="1049951"/>
                                        </p:tgtEl>
                                        <p:attrNameLst>
                                          <p:attrName>ppt_x</p:attrName>
                                        </p:attrNameLst>
                                      </p:cBhvr>
                                      <p:tavLst>
                                        <p:tav tm="100000">
                                          <p:val>
                                            <p:strVal val="#ppt_x+#ppt_w/2"/>
                                          </p:val>
                                        </p:tav>
                                        <p:tav>
                                          <p:val>
                                            <p:strVal val="#ppt_x"/>
                                          </p:val>
                                        </p:tav>
                                      </p:tavLst>
                                    </p:anim>
                                    <p:anim calcmode="lin" valueType="num">
                                      <p:cBhvr>
                                        <p:cTn id="12" dur="500" fill="hold"/>
                                        <p:tgtEl>
                                          <p:spTgt spid="1049951"/>
                                        </p:tgtEl>
                                        <p:attrNameLst>
                                          <p:attrName>ppt_y</p:attrName>
                                        </p:attrNameLst>
                                      </p:cBhvr>
                                      <p:tavLst>
                                        <p:tav tm="100000">
                                          <p:val>
                                            <p:strVal val="#ppt_y"/>
                                          </p:val>
                                        </p:tav>
                                        <p:tav>
                                          <p:val>
                                            <p:strVal val="#ppt_y"/>
                                          </p:val>
                                        </p:tav>
                                      </p:tavLst>
                                    </p:anim>
                                    <p:anim calcmode="lin" valueType="num">
                                      <p:cBhvr>
                                        <p:cTn id="13" dur="500" fill="hold"/>
                                        <p:tgtEl>
                                          <p:spTgt spid="1049951"/>
                                        </p:tgtEl>
                                        <p:attrNameLst>
                                          <p:attrName>ppt_w</p:attrName>
                                        </p:attrNameLst>
                                      </p:cBhvr>
                                      <p:tavLst>
                                        <p:tav tm="100000">
                                          <p:val>
                                            <p:fltVal val="0"/>
                                          </p:val>
                                        </p:tav>
                                        <p:tav>
                                          <p:val>
                                            <p:strVal val="#ppt_w"/>
                                          </p:val>
                                        </p:tav>
                                      </p:tavLst>
                                    </p:anim>
                                    <p:anim calcmode="lin" valueType="num">
                                      <p:cBhvr>
                                        <p:cTn id="14" dur="500" fill="hold"/>
                                        <p:tgtEl>
                                          <p:spTgt spid="1049951"/>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483" name="Rectangle 90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8BCF8B5C-EE9D-4C6B-8CBF-91101EF96677}" type="slidenum">
              <a:rPr lang="en-US" altLang="en-US" sz="1400"/>
              <a:pPr algn="r" eaLnBrk="1" hangingPunct="1"/>
              <a:t>5</a:t>
            </a:fld>
            <a:r>
              <a:rPr lang="en-US" altLang="en-US" sz="1400"/>
              <a:t>/56</a:t>
            </a:r>
            <a:endParaRPr lang="en-US" altLang="en-US"/>
          </a:p>
        </p:txBody>
      </p:sp>
      <p:sp>
        <p:nvSpPr>
          <p:cNvPr id="1049485" name="Rectangle 909"/>
          <p:cNvSpPr>
            <a:spLocks noChangeArrowheads="1"/>
          </p:cNvSpPr>
          <p:nvPr/>
        </p:nvSpPr>
        <p:spPr bwMode="auto">
          <a:xfrm>
            <a:off x="838200" y="2362200"/>
            <a:ext cx="74676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20000"/>
              </a:lnSpc>
              <a:spcBef>
                <a:spcPct val="50000"/>
              </a:spcBef>
              <a:buFont typeface="Wingdings" panose="05000000000000000000" pitchFamily="2" charset="2"/>
              <a:buChar char="ü"/>
            </a:pPr>
            <a:r>
              <a:rPr lang="en-US" altLang="en-US" sz="2800" b="1">
                <a:cs typeface="B Zar" panose="00000400000000000000" pitchFamily="2" charset="-78"/>
              </a:rPr>
              <a:t>ترازنامه، صورتهاي عملکرد مالي و صورت جريان وجوه نقد تواما</a:t>
            </a:r>
            <a:r>
              <a:rPr lang="en-US" altLang="en-US" sz="2800" b="1"/>
              <a:t>”</a:t>
            </a:r>
            <a:r>
              <a:rPr lang="en-US" altLang="en-US" sz="2800" b="1">
                <a:cs typeface="B Zar" panose="00000400000000000000" pitchFamily="2" charset="-78"/>
              </a:rPr>
              <a:t> اطلاعاتي را در مورد وضعيت مالي، عملکرد مالي و همچنين نقدينگي و انعطاف پذيري مالي فراهم مي آورد. بدين لحاظ ايجاد ارتباط ميان آنها حائز اهميت است.</a:t>
            </a:r>
            <a:endParaRPr lang="en-US" altLang="en-US"/>
          </a:p>
          <a:p>
            <a:pPr algn="just" rtl="1" eaLnBrk="1" hangingPunct="1">
              <a:lnSpc>
                <a:spcPct val="120000"/>
              </a:lnSpc>
              <a:spcBef>
                <a:spcPct val="50000"/>
              </a:spcBef>
              <a:buFont typeface="Wingdings" panose="05000000000000000000" pitchFamily="2" charset="2"/>
              <a:buChar char="ü"/>
            </a:pPr>
            <a:r>
              <a:rPr lang="en-US" altLang="en-US" sz="2800" b="1">
                <a:cs typeface="B Zar" panose="00000400000000000000" pitchFamily="2" charset="-78"/>
              </a:rPr>
              <a:t>براي ارزيابي جريانهاي وجه نقد آتي، صورت جريان وجوه نقد معمولا</a:t>
            </a:r>
            <a:r>
              <a:rPr lang="en-US" altLang="en-US" sz="2800" b="1"/>
              <a:t>”</a:t>
            </a:r>
            <a:r>
              <a:rPr lang="en-US" altLang="en-US" sz="2800" b="1">
                <a:cs typeface="B Zar" panose="00000400000000000000" pitchFamily="2" charset="-78"/>
              </a:rPr>
              <a:t> بايد توأم با صورتهاي عملکرد مالي و ترازنامه مورد استفاده قرار گيرد.</a:t>
            </a:r>
            <a:endParaRPr lang="en-US" altLang="en-US"/>
          </a:p>
        </p:txBody>
      </p:sp>
      <p:sp>
        <p:nvSpPr>
          <p:cNvPr id="1049487" name="AutoShape 911"/>
          <p:cNvSpPr>
            <a:spLocks noChangeArrowheads="1"/>
          </p:cNvSpPr>
          <p:nvPr/>
        </p:nvSpPr>
        <p:spPr bwMode="auto">
          <a:xfrm>
            <a:off x="1066800" y="609600"/>
            <a:ext cx="7162800" cy="1219200"/>
          </a:xfrm>
          <a:prstGeom prst="wedgeRoundRectCallout">
            <a:avLst>
              <a:gd name="adj1" fmla="val 5718"/>
              <a:gd name="adj2" fmla="val 75259"/>
              <a:gd name="adj3" fmla="val 16667"/>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2800" b="1">
                <a:cs typeface="B Titr" panose="00000700000000000000" pitchFamily="2" charset="-78"/>
              </a:rPr>
              <a:t>نکات قابل توجه براي استفاده از اطلاعات صورت جريان وجوه نقد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iterate type="wd">
                                    <p:tmPct val="100000"/>
                                  </p:iterate>
                                  <p:childTnLst>
                                    <p:set>
                                      <p:cBhvr>
                                        <p:cTn id="6" dur="1" fill="hold">
                                          <p:stCondLst>
                                            <p:cond delay="0"/>
                                          </p:stCondLst>
                                        </p:cTn>
                                        <p:tgtEl>
                                          <p:spTgt spid="1049487"/>
                                        </p:tgtEl>
                                        <p:attrNameLst>
                                          <p:attrName>style.visibility</p:attrName>
                                        </p:attrNameLst>
                                      </p:cBhvr>
                                      <p:to>
                                        <p:strVal val="visible"/>
                                      </p:to>
                                    </p:set>
                                    <p:animEffect transition="in" filter="slide(fromBottom)">
                                      <p:cBhvr>
                                        <p:cTn id="7" dur="300"/>
                                        <p:tgtEl>
                                          <p:spTgt spid="1049487"/>
                                        </p:tgtEl>
                                      </p:cBhvr>
                                    </p:animEffect>
                                  </p:childTnLst>
                                </p:cTn>
                              </p:par>
                            </p:childTnLst>
                          </p:cTn>
                        </p:par>
                        <p:par>
                          <p:cTn id="8" fill="hold" nodeType="afterGroup">
                            <p:stCondLst>
                              <p:cond delay="3300"/>
                            </p:stCondLst>
                            <p:childTnLst>
                              <p:par>
                                <p:cTn id="9" presetID="7" presetClass="entr" presetSubtype="4" fill="hold" nodeType="afterEffect">
                                  <p:stCondLst>
                                    <p:cond delay="0"/>
                                  </p:stCondLst>
                                  <p:childTnLst>
                                    <p:set>
                                      <p:cBhvr>
                                        <p:cTn id="10" dur="1" fill="hold">
                                          <p:stCondLst>
                                            <p:cond delay="0"/>
                                          </p:stCondLst>
                                        </p:cTn>
                                        <p:tgtEl>
                                          <p:spTgt spid="1049485"/>
                                        </p:tgtEl>
                                        <p:attrNameLst>
                                          <p:attrName>style.visibility</p:attrName>
                                        </p:attrNameLst>
                                      </p:cBhvr>
                                      <p:to>
                                        <p:strVal val="visible"/>
                                      </p:to>
                                    </p:set>
                                    <p:anim calcmode="lin" valueType="num">
                                      <p:cBhvr additive="base">
                                        <p:cTn id="11" dur="5000" fill="hold"/>
                                        <p:tgtEl>
                                          <p:spTgt spid="1049485"/>
                                        </p:tgtEl>
                                        <p:attrNameLst>
                                          <p:attrName>ppt_x</p:attrName>
                                        </p:attrNameLst>
                                      </p:cBhvr>
                                      <p:tavLst>
                                        <p:tav tm="100000">
                                          <p:val>
                                            <p:strVal val="#ppt_x"/>
                                          </p:val>
                                        </p:tav>
                                        <p:tav>
                                          <p:val>
                                            <p:strVal val="#ppt_x"/>
                                          </p:val>
                                        </p:tav>
                                      </p:tavLst>
                                    </p:anim>
                                    <p:anim calcmode="lin" valueType="num">
                                      <p:cBhvr additive="base">
                                        <p:cTn id="12" dur="5000" fill="hold"/>
                                        <p:tgtEl>
                                          <p:spTgt spid="1049485"/>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953" name="Rectangle 353"/>
          <p:cNvSpPr>
            <a:spLocks noGrp="1" noChangeArrowheads="1"/>
          </p:cNvSpPr>
          <p:nvPr>
            <p:ph type="title"/>
          </p:nvPr>
        </p:nvSpPr>
        <p:spPr>
          <a:ln/>
        </p:spPr>
        <p:txBody>
          <a:bodyPr/>
          <a:lstStyle/>
          <a:p>
            <a:pPr latinLnBrk="0"/>
            <a:endParaRPr lang="en-US" altLang="en-US">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1049955" name="Rectangle 35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49/56</a:t>
            </a:r>
            <a:endParaRPr lang="en-US" altLang="en-US"/>
          </a:p>
        </p:txBody>
      </p:sp>
      <p:sp>
        <p:nvSpPr>
          <p:cNvPr id="1049957" name="Rectangle 357"/>
          <p:cNvSpPr>
            <a:spLocks noChangeArrowheads="1"/>
          </p:cNvSpPr>
          <p:nvPr/>
        </p:nvSpPr>
        <p:spPr bwMode="auto">
          <a:xfrm>
            <a:off x="457200" y="304800"/>
            <a:ext cx="8305800" cy="11430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4400" b="1">
                <a:cs typeface="B Titr" panose="00000700000000000000" pitchFamily="2" charset="-78"/>
              </a:rPr>
              <a:t>تاریخ اجرا</a:t>
            </a:r>
            <a:endParaRPr lang="en-US" altLang="en-US"/>
          </a:p>
        </p:txBody>
      </p:sp>
      <p:sp>
        <p:nvSpPr>
          <p:cNvPr id="1049959" name="Rectangle 359"/>
          <p:cNvSpPr>
            <a:spLocks noChangeArrowheads="1"/>
          </p:cNvSpPr>
          <p:nvPr/>
        </p:nvSpPr>
        <p:spPr bwMode="auto">
          <a:xfrm>
            <a:off x="457200" y="2667000"/>
            <a:ext cx="8305800" cy="1754188"/>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3600" b="1">
                <a:cs typeface="B Zar" panose="00000400000000000000" pitchFamily="2" charset="-78"/>
              </a:rPr>
              <a:t>الزامات‌ اين‌ استاندارد در مورد كليه‌ صورتهاي‌ مالي‌ كه‌ دوره‌ مالي‌ آنها از تاريخ‌ 1380/1/1 و بعد از آن‌ شروع‌ مي‌شود، لازم‌الاجراست‌.</a:t>
            </a:r>
            <a:endParaRPr lang="en-US" alt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iterate type="wd">
                                    <p:tmPct val="100000"/>
                                  </p:iterate>
                                  <p:childTnLst>
                                    <p:set>
                                      <p:cBhvr>
                                        <p:cTn id="6" dur="1" fill="hold">
                                          <p:stCondLst>
                                            <p:cond delay="0"/>
                                          </p:stCondLst>
                                        </p:cTn>
                                        <p:tgtEl>
                                          <p:spTgt spid="1049957"/>
                                        </p:tgtEl>
                                        <p:attrNameLst>
                                          <p:attrName>style.visibility</p:attrName>
                                        </p:attrNameLst>
                                      </p:cBhvr>
                                      <p:to>
                                        <p:strVal val="visible"/>
                                      </p:to>
                                    </p:set>
                                    <p:animEffect transition="in" filter="slide(fromLeft)">
                                      <p:cBhvr>
                                        <p:cTn id="7" dur="300"/>
                                        <p:tgtEl>
                                          <p:spTgt spid="1049957"/>
                                        </p:tgtEl>
                                      </p:cBhvr>
                                    </p:animEffect>
                                  </p:childTnLst>
                                </p:cTn>
                              </p:par>
                            </p:childTnLst>
                          </p:cTn>
                        </p:par>
                        <p:par>
                          <p:cTn id="8" fill="hold" nodeType="afterGroup">
                            <p:stCondLst>
                              <p:cond delay="600"/>
                            </p:stCondLst>
                            <p:childTnLst>
                              <p:par>
                                <p:cTn id="9" presetID="17" presetClass="entr" presetSubtype="2" fill="hold" nodeType="afterEffect">
                                  <p:stCondLst>
                                    <p:cond delay="0"/>
                                  </p:stCondLst>
                                  <p:childTnLst>
                                    <p:set>
                                      <p:cBhvr>
                                        <p:cTn id="10" dur="1" fill="hold">
                                          <p:stCondLst>
                                            <p:cond delay="0"/>
                                          </p:stCondLst>
                                        </p:cTn>
                                        <p:tgtEl>
                                          <p:spTgt spid="1049959"/>
                                        </p:tgtEl>
                                        <p:attrNameLst>
                                          <p:attrName>style.visibility</p:attrName>
                                        </p:attrNameLst>
                                      </p:cBhvr>
                                      <p:to>
                                        <p:strVal val="visible"/>
                                      </p:to>
                                    </p:set>
                                    <p:anim calcmode="lin" valueType="num">
                                      <p:cBhvr>
                                        <p:cTn id="11" dur="500" fill="hold"/>
                                        <p:tgtEl>
                                          <p:spTgt spid="1049959"/>
                                        </p:tgtEl>
                                        <p:attrNameLst>
                                          <p:attrName>ppt_x</p:attrName>
                                        </p:attrNameLst>
                                      </p:cBhvr>
                                      <p:tavLst>
                                        <p:tav tm="100000">
                                          <p:val>
                                            <p:strVal val="#ppt_x+#ppt_w/2"/>
                                          </p:val>
                                        </p:tav>
                                        <p:tav>
                                          <p:val>
                                            <p:strVal val="#ppt_x"/>
                                          </p:val>
                                        </p:tav>
                                      </p:tavLst>
                                    </p:anim>
                                    <p:anim calcmode="lin" valueType="num">
                                      <p:cBhvr>
                                        <p:cTn id="12" dur="500" fill="hold"/>
                                        <p:tgtEl>
                                          <p:spTgt spid="1049959"/>
                                        </p:tgtEl>
                                        <p:attrNameLst>
                                          <p:attrName>ppt_y</p:attrName>
                                        </p:attrNameLst>
                                      </p:cBhvr>
                                      <p:tavLst>
                                        <p:tav tm="100000">
                                          <p:val>
                                            <p:strVal val="#ppt_y"/>
                                          </p:val>
                                        </p:tav>
                                        <p:tav>
                                          <p:val>
                                            <p:strVal val="#ppt_y"/>
                                          </p:val>
                                        </p:tav>
                                      </p:tavLst>
                                    </p:anim>
                                    <p:anim calcmode="lin" valueType="num">
                                      <p:cBhvr>
                                        <p:cTn id="13" dur="500" fill="hold"/>
                                        <p:tgtEl>
                                          <p:spTgt spid="1049959"/>
                                        </p:tgtEl>
                                        <p:attrNameLst>
                                          <p:attrName>ppt_w</p:attrName>
                                        </p:attrNameLst>
                                      </p:cBhvr>
                                      <p:tavLst>
                                        <p:tav tm="100000">
                                          <p:val>
                                            <p:fltVal val="0"/>
                                          </p:val>
                                        </p:tav>
                                        <p:tav>
                                          <p:val>
                                            <p:strVal val="#ppt_w"/>
                                          </p:val>
                                        </p:tav>
                                      </p:tavLst>
                                    </p:anim>
                                    <p:anim calcmode="lin" valueType="num">
                                      <p:cBhvr>
                                        <p:cTn id="14" dur="500" fill="hold"/>
                                        <p:tgtEl>
                                          <p:spTgt spid="1049959"/>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5400000" scaled="1"/>
        </a:gradFill>
        <a:effectLst/>
      </p:bgPr>
    </p:bg>
    <p:spTree>
      <p:nvGrpSpPr>
        <p:cNvPr id="1" name=""/>
        <p:cNvGrpSpPr/>
        <p:nvPr/>
      </p:nvGrpSpPr>
      <p:grpSpPr>
        <a:xfrm>
          <a:off x="0" y="0"/>
          <a:ext cx="0" cy="0"/>
          <a:chOff x="0" y="0"/>
          <a:chExt cx="0" cy="0"/>
        </a:xfrm>
      </p:grpSpPr>
      <p:sp>
        <p:nvSpPr>
          <p:cNvPr id="1049961" name="Rectangle 361"/>
          <p:cNvSpPr>
            <a:spLocks noGrp="1" noChangeArrowheads="1"/>
          </p:cNvSpPr>
          <p:nvPr>
            <p:ph type="title"/>
          </p:nvPr>
        </p:nvSpPr>
        <p:spPr>
          <a:ln/>
        </p:spPr>
        <p:txBody>
          <a:bodyPr/>
          <a:lstStyle/>
          <a:p>
            <a:pPr latinLnBrk="0"/>
            <a:endParaRPr lang="en-US" altLang="en-US">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1049963" name="Rectangle 36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726DDAAC-5CC5-4500-8C37-C1E847FADF32}" type="slidenum">
              <a:rPr lang="en-US" altLang="en-US" sz="1400"/>
              <a:pPr algn="r" eaLnBrk="1" hangingPunct="1"/>
              <a:t>51</a:t>
            </a:fld>
            <a:r>
              <a:rPr lang="en-US" altLang="en-US" sz="1400"/>
              <a:t>/56</a:t>
            </a:r>
            <a:endParaRPr lang="en-US" altLang="en-US"/>
          </a:p>
        </p:txBody>
      </p:sp>
      <p:sp>
        <p:nvSpPr>
          <p:cNvPr id="1049965" name="Rectangle 365"/>
          <p:cNvSpPr>
            <a:spLocks noChangeArrowheads="1"/>
          </p:cNvSpPr>
          <p:nvPr/>
        </p:nvSpPr>
        <p:spPr bwMode="auto">
          <a:xfrm>
            <a:off x="609600" y="533400"/>
            <a:ext cx="8305800" cy="15240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600" b="1">
                <a:cs typeface="B Titr" panose="00000700000000000000" pitchFamily="2" charset="-78"/>
              </a:rPr>
              <a:t>مطابقت‌ با استانداردهاي‌ بين‌المللي‌ حسابداري‌</a:t>
            </a:r>
            <a:endParaRPr lang="en-US" altLang="en-US"/>
          </a:p>
        </p:txBody>
      </p:sp>
      <p:sp>
        <p:nvSpPr>
          <p:cNvPr id="1049967" name="Rectangle 367"/>
          <p:cNvSpPr>
            <a:spLocks noChangeArrowheads="1"/>
          </p:cNvSpPr>
          <p:nvPr/>
        </p:nvSpPr>
        <p:spPr bwMode="auto">
          <a:xfrm>
            <a:off x="457200" y="2667000"/>
            <a:ext cx="8305800" cy="3630613"/>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r>
              <a:rPr lang="en-US" altLang="en-US" sz="3200" b="1">
                <a:cs typeface="B Zar" panose="00000400000000000000" pitchFamily="2" charset="-78"/>
              </a:rPr>
              <a:t>به‌ استثناي‌ موارد زير، با اجراي‌ الزامات‌ اين‌ استاندارد، مفاد استاندارد بين‌المللي‌ حسابداري‌ شماره‌ 7 با عنوان‌ صورت‌ جريان‌ وجوه نقد نيز رعايت‌ مي‌شود:</a:t>
            </a:r>
            <a:endParaRPr lang="en-US" altLang="en-US"/>
          </a:p>
          <a:p>
            <a:pPr algn="just" rtl="1" eaLnBrk="1" hangingPunct="1"/>
            <a:r>
              <a:rPr lang="en-US" altLang="en-US" sz="3200" b="1">
                <a:cs typeface="B Zar" panose="00000400000000000000" pitchFamily="2" charset="-78"/>
              </a:rPr>
              <a:t>الف‌.تفكيك‌ ”بازده‌ سرمايه‌گذاريها و سود پرداختي‌ بابت‌ تأمين‌ مالي‌“ و ” ماليات‌ بر درآمد“ از سايرسرفصلهاي‌ اصلي‌ جهت‌ ارائـه‌ مستقل‌.</a:t>
            </a:r>
            <a:endParaRPr lang="en-US" altLang="en-US"/>
          </a:p>
          <a:p>
            <a:pPr algn="just" rtl="1" eaLnBrk="1" hangingPunct="1"/>
            <a:r>
              <a:rPr lang="en-US" altLang="en-US" sz="3200" b="1">
                <a:cs typeface="B Zar" panose="00000400000000000000" pitchFamily="2" charset="-78"/>
              </a:rPr>
              <a:t>ب. عدم‌ شمول‌ اقلام‌ معادل‌ وجه نقد در تعريف‌ وجه نقد.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iterate type="wd">
                                    <p:tmPct val="100000"/>
                                  </p:iterate>
                                  <p:childTnLst>
                                    <p:set>
                                      <p:cBhvr>
                                        <p:cTn id="6" dur="1" fill="hold">
                                          <p:stCondLst>
                                            <p:cond delay="0"/>
                                          </p:stCondLst>
                                        </p:cTn>
                                        <p:tgtEl>
                                          <p:spTgt spid="1049965"/>
                                        </p:tgtEl>
                                        <p:attrNameLst>
                                          <p:attrName>style.visibility</p:attrName>
                                        </p:attrNameLst>
                                      </p:cBhvr>
                                      <p:to>
                                        <p:strVal val="visible"/>
                                      </p:to>
                                    </p:set>
                                    <p:animEffect transition="in" filter="slide(fromLeft)">
                                      <p:cBhvr>
                                        <p:cTn id="7" dur="300"/>
                                        <p:tgtEl>
                                          <p:spTgt spid="1049965"/>
                                        </p:tgtEl>
                                      </p:cBhvr>
                                    </p:animEffect>
                                  </p:childTnLst>
                                </p:cTn>
                              </p:par>
                            </p:childTnLst>
                          </p:cTn>
                        </p:par>
                        <p:par>
                          <p:cTn id="8" fill="hold" nodeType="afterGroup">
                            <p:stCondLst>
                              <p:cond delay="1500"/>
                            </p:stCondLst>
                            <p:childTnLst>
                              <p:par>
                                <p:cTn id="9" presetID="17" presetClass="entr" presetSubtype="2" fill="hold" nodeType="afterEffect">
                                  <p:stCondLst>
                                    <p:cond delay="0"/>
                                  </p:stCondLst>
                                  <p:childTnLst>
                                    <p:set>
                                      <p:cBhvr>
                                        <p:cTn id="10" dur="1" fill="hold">
                                          <p:stCondLst>
                                            <p:cond delay="0"/>
                                          </p:stCondLst>
                                        </p:cTn>
                                        <p:tgtEl>
                                          <p:spTgt spid="1049967"/>
                                        </p:tgtEl>
                                        <p:attrNameLst>
                                          <p:attrName>style.visibility</p:attrName>
                                        </p:attrNameLst>
                                      </p:cBhvr>
                                      <p:to>
                                        <p:strVal val="visible"/>
                                      </p:to>
                                    </p:set>
                                    <p:anim calcmode="lin" valueType="num">
                                      <p:cBhvr>
                                        <p:cTn id="11" dur="500" fill="hold"/>
                                        <p:tgtEl>
                                          <p:spTgt spid="1049967"/>
                                        </p:tgtEl>
                                        <p:attrNameLst>
                                          <p:attrName>ppt_x</p:attrName>
                                        </p:attrNameLst>
                                      </p:cBhvr>
                                      <p:tavLst>
                                        <p:tav tm="100000">
                                          <p:val>
                                            <p:strVal val="#ppt_x+#ppt_w/2"/>
                                          </p:val>
                                        </p:tav>
                                        <p:tav>
                                          <p:val>
                                            <p:strVal val="#ppt_x"/>
                                          </p:val>
                                        </p:tav>
                                      </p:tavLst>
                                    </p:anim>
                                    <p:anim calcmode="lin" valueType="num">
                                      <p:cBhvr>
                                        <p:cTn id="12" dur="500" fill="hold"/>
                                        <p:tgtEl>
                                          <p:spTgt spid="1049967"/>
                                        </p:tgtEl>
                                        <p:attrNameLst>
                                          <p:attrName>ppt_y</p:attrName>
                                        </p:attrNameLst>
                                      </p:cBhvr>
                                      <p:tavLst>
                                        <p:tav tm="100000">
                                          <p:val>
                                            <p:strVal val="#ppt_y"/>
                                          </p:val>
                                        </p:tav>
                                        <p:tav>
                                          <p:val>
                                            <p:strVal val="#ppt_y"/>
                                          </p:val>
                                        </p:tav>
                                      </p:tavLst>
                                    </p:anim>
                                    <p:anim calcmode="lin" valueType="num">
                                      <p:cBhvr>
                                        <p:cTn id="13" dur="500" fill="hold"/>
                                        <p:tgtEl>
                                          <p:spTgt spid="1049967"/>
                                        </p:tgtEl>
                                        <p:attrNameLst>
                                          <p:attrName>ppt_w</p:attrName>
                                        </p:attrNameLst>
                                      </p:cBhvr>
                                      <p:tavLst>
                                        <p:tav tm="100000">
                                          <p:val>
                                            <p:fltVal val="0"/>
                                          </p:val>
                                        </p:tav>
                                        <p:tav>
                                          <p:val>
                                            <p:strVal val="#ppt_w"/>
                                          </p:val>
                                        </p:tav>
                                      </p:tavLst>
                                    </p:anim>
                                    <p:anim calcmode="lin" valueType="num">
                                      <p:cBhvr>
                                        <p:cTn id="14" dur="500" fill="hold"/>
                                        <p:tgtEl>
                                          <p:spTgt spid="1049967"/>
                                        </p:tgtEl>
                                        <p:attrNameLst>
                                          <p:attrName>ppt_h</p:attrName>
                                        </p:attrNameLst>
                                      </p:cBhvr>
                                      <p:tavLst>
                                        <p:tav tm="100000">
                                          <p:val>
                                            <p:strVal val="#ppt_h"/>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DDEBCF"/>
            </a:gs>
            <a:gs pos="50000">
              <a:srgbClr val="9CB86E"/>
            </a:gs>
            <a:gs pos="100000">
              <a:srgbClr val="156B13"/>
            </a:gs>
            <a:gs pos="100000">
              <a:srgbClr val="156B13"/>
            </a:gs>
          </a:gsLst>
          <a:lin ang="5400000" scaled="1"/>
        </a:gradFill>
        <a:effectLst/>
      </p:bgPr>
    </p:bg>
    <p:spTree>
      <p:nvGrpSpPr>
        <p:cNvPr id="1" name=""/>
        <p:cNvGrpSpPr/>
        <p:nvPr/>
      </p:nvGrpSpPr>
      <p:grpSpPr>
        <a:xfrm>
          <a:off x="0" y="0"/>
          <a:ext cx="0" cy="0"/>
          <a:chOff x="0" y="0"/>
          <a:chExt cx="0" cy="0"/>
        </a:xfrm>
      </p:grpSpPr>
      <p:sp>
        <p:nvSpPr>
          <p:cNvPr id="1049969" name="Rectangle 36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r>
              <a:rPr lang="en-US" altLang="en-US" sz="1400"/>
              <a:t>51/56</a:t>
            </a:r>
            <a:endParaRPr lang="en-US" altLang="en-US"/>
          </a:p>
        </p:txBody>
      </p:sp>
      <p:sp>
        <p:nvSpPr>
          <p:cNvPr id="1049971" name="Rectangle 371"/>
          <p:cNvSpPr>
            <a:spLocks noChangeArrowheads="1"/>
          </p:cNvSpPr>
          <p:nvPr/>
        </p:nvSpPr>
        <p:spPr bwMode="auto">
          <a:xfrm>
            <a:off x="457200" y="0"/>
            <a:ext cx="8305800" cy="6096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2800" b="1">
                <a:solidFill>
                  <a:srgbClr val="339933"/>
                </a:solidFill>
                <a:cs typeface="B Titr" panose="00000700000000000000" pitchFamily="2" charset="-78"/>
              </a:rPr>
              <a:t>نمونه صورت جریان وجه نقد </a:t>
            </a:r>
            <a:endParaRPr lang="en-US" altLang="en-US"/>
          </a:p>
        </p:txBody>
      </p:sp>
      <p:sp>
        <p:nvSpPr>
          <p:cNvPr id="1049973" name="Rectangle 373"/>
          <p:cNvSpPr>
            <a:spLocks noChangeArrowheads="1"/>
          </p:cNvSpPr>
          <p:nvPr/>
        </p:nvSpPr>
        <p:spPr bwMode="auto">
          <a:xfrm>
            <a:off x="457200" y="677863"/>
            <a:ext cx="8305800" cy="769937"/>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r>
              <a:rPr lang="en-US" altLang="en-US" sz="2200" b="1">
                <a:cs typeface="B Zar" panose="00000400000000000000" pitchFamily="2" charset="-78"/>
              </a:rPr>
              <a:t>1-صورت‌ تطبيق‌ سود عملياتي‌ با جريان‌ خالص‌ ورود وجه نقد ناشي از فعاليتهاي‌ عملياتي‌ به‌ شرح‌ زير است‌ :</a:t>
            </a:r>
            <a:endParaRPr lang="en-US" altLang="en-US"/>
          </a:p>
        </p:txBody>
      </p:sp>
      <p:graphicFrame>
        <p:nvGraphicFramePr>
          <p:cNvPr id="4194312" name="Group 8"/>
          <p:cNvGraphicFramePr>
            <a:graphicFrameLocks noGrp="1"/>
          </p:cNvGraphicFramePr>
          <p:nvPr/>
        </p:nvGraphicFramePr>
        <p:xfrm>
          <a:off x="609600" y="1479550"/>
          <a:ext cx="8077200" cy="3200400"/>
        </p:xfrm>
        <a:graphic>
          <a:graphicData uri="http://schemas.openxmlformats.org/drawingml/2006/table">
            <a:tbl>
              <a:tblPr/>
              <a:tblGrid>
                <a:gridCol w="1676400">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252413">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0" eaLnBrk="1" fontAlgn="base" latinLnBrk="0" hangingPunct="1">
                        <a:lnSpc>
                          <a:spcPts val="2000"/>
                        </a:lnSpc>
                        <a:spcBef>
                          <a:spcPct val="0"/>
                        </a:spcBef>
                        <a:spcAft>
                          <a:spcPct val="0"/>
                        </a:spcAft>
                        <a:buClrTx/>
                        <a:buSzTx/>
                        <a:buFontTx/>
                        <a:buNone/>
                        <a:tabLst/>
                      </a:pPr>
                      <a:endParaRPr kumimoji="0" lang="en-US" altLang="en-US" sz="20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0"/>
                  </a:ext>
                </a:extLst>
              </a:tr>
              <a:tr h="252413">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2000"/>
                        </a:lnSpc>
                        <a:spcBef>
                          <a:spcPct val="0"/>
                        </a:spcBef>
                        <a:spcAft>
                          <a:spcPct val="0"/>
                        </a:spcAft>
                        <a:buClrTx/>
                        <a:buSzTx/>
                        <a:buFontTx/>
                        <a:buNone/>
                        <a:tabLst/>
                      </a:pPr>
                      <a:endParaRPr kumimoji="0" lang="en-US" altLang="en-US" sz="20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1"/>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500ر5</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2"/>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500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هزينه‌ استهلاك‌</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3"/>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خالص‌ افزايش‌ در ذخيره‌ مزاياي‌ پايان‌ خدمت‌ كاركنان‌ </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4"/>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(300)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افزايش‌ موجودي‌ مواد و كالا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5"/>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(400)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افزايش‌ سفارشات‌ و پيش‌پرداختها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6"/>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(100)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افزايش‌ حسابهاي‌ دريافتني‌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7"/>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500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افزايش‌ حسابهاي‌ پرداختني‌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8"/>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300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افزايش‌ پيش‌دريافتهاي‌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9"/>
                  </a:ext>
                </a:extLst>
              </a:tr>
              <a:tr h="252413">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600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خالص‌ ساير درآمدها و هزينه‌ها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10"/>
                  </a:ext>
                </a:extLst>
              </a:tr>
              <a:tr h="2698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2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000ر7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ts val="2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ورود وجه نقد ناشي از فعاليتهاي‌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11"/>
                  </a:ext>
                </a:extLst>
              </a:tr>
            </a:tbl>
          </a:graphicData>
        </a:graphic>
      </p:graphicFrame>
      <p:sp>
        <p:nvSpPr>
          <p:cNvPr id="1049975" name="Rectangle 375"/>
          <p:cNvSpPr>
            <a:spLocks noChangeArrowheads="1"/>
          </p:cNvSpPr>
          <p:nvPr/>
        </p:nvSpPr>
        <p:spPr bwMode="auto">
          <a:xfrm>
            <a:off x="0" y="-415925"/>
            <a:ext cx="2587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r>
              <a:rPr lang="en-US" altLang="en-US"/>
              <a:t/>
            </a:r>
            <a:br>
              <a:rPr lang="en-US" altLang="en-US"/>
            </a:br>
            <a:endParaRPr lang="en-US" altLang="en-US"/>
          </a:p>
        </p:txBody>
      </p:sp>
      <p:sp>
        <p:nvSpPr>
          <p:cNvPr id="1049977" name="Rectangle 377"/>
          <p:cNvSpPr>
            <a:spLocks/>
          </p:cNvSpPr>
          <p:nvPr/>
        </p:nvSpPr>
        <p:spPr bwMode="auto">
          <a:xfrm>
            <a:off x="3062288" y="0"/>
            <a:ext cx="3017837" cy="9525"/>
          </a:xfrm>
          <a:prstGeom prst="rect">
            <a:avLst/>
          </a:prstGeom>
          <a:solidFill>
            <a:srgbClr val="000000"/>
          </a:solidFill>
          <a:ln w="9525">
            <a:solidFill>
              <a:srgbClr val="000000"/>
            </a:solidFill>
            <a:miter lim="800000"/>
            <a:headEnd/>
            <a:tailEnd/>
          </a:ln>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979" name="Rectangle 379"/>
          <p:cNvSpPr>
            <a:spLocks noChangeArrowheads="1"/>
          </p:cNvSpPr>
          <p:nvPr/>
        </p:nvSpPr>
        <p:spPr bwMode="auto">
          <a:xfrm>
            <a:off x="685800" y="4751388"/>
            <a:ext cx="8001000" cy="430212"/>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r>
              <a:rPr lang="en-US" altLang="en-US" sz="2200" b="1">
                <a:cs typeface="B Zar" panose="00000400000000000000" pitchFamily="2" charset="-78"/>
              </a:rPr>
              <a:t>2- معاملات‌ غيرنقدي‌ طي‌ دوره‌ مالي‌ مورد گزارش‌ به‌ قرار زير است‌ :</a:t>
            </a:r>
            <a:endParaRPr lang="en-US" altLang="en-US"/>
          </a:p>
        </p:txBody>
      </p:sp>
      <p:graphicFrame>
        <p:nvGraphicFramePr>
          <p:cNvPr id="4194314" name="Group 10"/>
          <p:cNvGraphicFramePr>
            <a:graphicFrameLocks noGrp="1"/>
          </p:cNvGraphicFramePr>
          <p:nvPr/>
        </p:nvGraphicFramePr>
        <p:xfrm>
          <a:off x="609600" y="5181600"/>
          <a:ext cx="8153400" cy="1524000"/>
        </p:xfrm>
        <a:graphic>
          <a:graphicData uri="http://schemas.openxmlformats.org/drawingml/2006/table">
            <a:tbl>
              <a:tblPr/>
              <a:tblGrid>
                <a:gridCol w="1447800">
                  <a:extLst>
                    <a:ext uri="{9D8B030D-6E8A-4147-A177-3AD203B41FA5}">
                      <a16:colId xmlns:a16="http://schemas.microsoft.com/office/drawing/2014/main" val="20000"/>
                    </a:ext>
                  </a:extLst>
                </a:gridCol>
                <a:gridCol w="6705600">
                  <a:extLst>
                    <a:ext uri="{9D8B030D-6E8A-4147-A177-3AD203B41FA5}">
                      <a16:colId xmlns:a16="http://schemas.microsoft.com/office/drawing/2014/main" val="20001"/>
                    </a:ext>
                  </a:extLst>
                </a:gridCol>
              </a:tblGrid>
              <a:tr h="304800">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0"/>
                  </a:ext>
                </a:extLst>
              </a:tr>
              <a:tr h="304800">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1"/>
                  </a:ext>
                </a:extLst>
              </a:tr>
              <a:tr h="304800">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100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تحصيل‌ ده‌ دستگاه‌ كاميون‌ در قبال‌ واگذاري‌ محصولات‌ شركت‌</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2"/>
                  </a:ext>
                </a:extLst>
              </a:tr>
              <a:tr h="304800">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730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تحصيل‌ ساختمان‌ جديد شركت‌ در قبال‌ افزايش‌ سرمايه‌</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3"/>
                  </a:ext>
                </a:extLst>
              </a:tr>
              <a:tr h="304800">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r>
                        <a:rPr kumimoji="0" lang="en-US" altLang="en-US" sz="20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830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0" scaled="1"/>
                    </a:gra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49971"/>
                                        </p:tgtEl>
                                        <p:attrNameLst>
                                          <p:attrName>style.visibility</p:attrName>
                                        </p:attrNameLst>
                                      </p:cBhvr>
                                      <p:to>
                                        <p:strVal val="visible"/>
                                      </p:to>
                                    </p:set>
                                    <p:animEffect transition="in" filter="slide(fromBottom)">
                                      <p:cBhvr>
                                        <p:cTn id="7" dur="500"/>
                                        <p:tgtEl>
                                          <p:spTgt spid="1049971"/>
                                        </p:tgtEl>
                                      </p:cBhvr>
                                    </p:animEffect>
                                  </p:childTnLst>
                                </p:cTn>
                              </p:par>
                            </p:childTnLst>
                          </p:cTn>
                        </p:par>
                        <p:par>
                          <p:cTn id="8" fill="hold" nodeType="afterGroup">
                            <p:stCondLst>
                              <p:cond delay="500"/>
                            </p:stCondLst>
                            <p:childTnLst>
                              <p:par>
                                <p:cTn id="9" presetID="12" presetClass="entr" presetSubtype="4" fill="hold" nodeType="afterEffect">
                                  <p:stCondLst>
                                    <p:cond delay="0"/>
                                  </p:stCondLst>
                                  <p:childTnLst>
                                    <p:set>
                                      <p:cBhvr>
                                        <p:cTn id="10" dur="1" fill="hold">
                                          <p:stCondLst>
                                            <p:cond delay="0"/>
                                          </p:stCondLst>
                                        </p:cTn>
                                        <p:tgtEl>
                                          <p:spTgt spid="1049973"/>
                                        </p:tgtEl>
                                        <p:attrNameLst>
                                          <p:attrName>style.visibility</p:attrName>
                                        </p:attrNameLst>
                                      </p:cBhvr>
                                      <p:to>
                                        <p:strVal val="visible"/>
                                      </p:to>
                                    </p:set>
                                    <p:animEffect transition="in" filter="slide(fromBottom)">
                                      <p:cBhvr>
                                        <p:cTn id="11" dur="500"/>
                                        <p:tgtEl>
                                          <p:spTgt spid="1049973"/>
                                        </p:tgtEl>
                                      </p:cBhvr>
                                    </p:animEffect>
                                  </p:childTnLst>
                                </p:cTn>
                              </p:par>
                            </p:childTnLst>
                          </p:cTn>
                        </p:par>
                        <p:par>
                          <p:cTn id="12" fill="hold" nodeType="afterGroup">
                            <p:stCondLst>
                              <p:cond delay="1000"/>
                            </p:stCondLst>
                            <p:childTnLst>
                              <p:par>
                                <p:cTn id="13" presetID="12" presetClass="entr" presetSubtype="4" fill="hold" nodeType="afterEffect">
                                  <p:stCondLst>
                                    <p:cond delay="0"/>
                                  </p:stCondLst>
                                  <p:childTnLst>
                                    <p:set>
                                      <p:cBhvr>
                                        <p:cTn id="14" dur="1" fill="hold">
                                          <p:stCondLst>
                                            <p:cond delay="0"/>
                                          </p:stCondLst>
                                        </p:cTn>
                                        <p:tgtEl>
                                          <p:spTgt spid="1049979"/>
                                        </p:tgtEl>
                                        <p:attrNameLst>
                                          <p:attrName>style.visibility</p:attrName>
                                        </p:attrNameLst>
                                      </p:cBhvr>
                                      <p:to>
                                        <p:strVal val="visible"/>
                                      </p:to>
                                    </p:set>
                                    <p:animEffect transition="in" filter="slide(fromBottom)">
                                      <p:cBhvr>
                                        <p:cTn id="15" dur="500"/>
                                        <p:tgtEl>
                                          <p:spTgt spid="1049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8100000" scaled="1"/>
        </a:gradFill>
        <a:effectLst/>
      </p:bgPr>
    </p:bg>
    <p:spTree>
      <p:nvGrpSpPr>
        <p:cNvPr id="1" name=""/>
        <p:cNvGrpSpPr/>
        <p:nvPr/>
      </p:nvGrpSpPr>
      <p:grpSpPr>
        <a:xfrm>
          <a:off x="0" y="0"/>
          <a:ext cx="0" cy="0"/>
          <a:chOff x="0" y="0"/>
          <a:chExt cx="0" cy="0"/>
        </a:xfrm>
      </p:grpSpPr>
      <p:sp>
        <p:nvSpPr>
          <p:cNvPr id="1049981" name="Rectangle 381"/>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79B5B1D3-ED30-4E89-98C3-9E23E71AD657}" type="slidenum">
              <a:rPr lang="en-US" altLang="en-US" sz="1400"/>
              <a:pPr algn="r" eaLnBrk="1" hangingPunct="1"/>
              <a:t>53</a:t>
            </a:fld>
            <a:r>
              <a:rPr lang="en-US" altLang="en-US" sz="1400"/>
              <a:t>/56</a:t>
            </a:r>
            <a:endParaRPr lang="en-US" altLang="en-US"/>
          </a:p>
        </p:txBody>
      </p:sp>
      <p:sp>
        <p:nvSpPr>
          <p:cNvPr id="1049983" name="Rectangle 383"/>
          <p:cNvSpPr>
            <a:spLocks noChangeArrowheads="1"/>
          </p:cNvSpPr>
          <p:nvPr/>
        </p:nvSpPr>
        <p:spPr bwMode="auto">
          <a:xfrm>
            <a:off x="457200" y="304800"/>
            <a:ext cx="8305800" cy="9906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صورت‌ جريان‌ وجوه نقد تلفيقي‌ براي‌ سال‌ مالي‌ منتهي‌ به‌ 29 اسفندماه‌ 2 × 13</a:t>
            </a:r>
            <a:endParaRPr lang="en-US" altLang="en-US"/>
          </a:p>
        </p:txBody>
      </p:sp>
      <p:sp>
        <p:nvSpPr>
          <p:cNvPr id="1049985" name="Rectangle 385"/>
          <p:cNvSpPr>
            <a:spLocks noChangeArrowheads="1"/>
          </p:cNvSpPr>
          <p:nvPr/>
        </p:nvSpPr>
        <p:spPr bwMode="auto">
          <a:xfrm>
            <a:off x="0" y="-415925"/>
            <a:ext cx="2587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r>
              <a:rPr lang="en-US" altLang="en-US"/>
              <a:t/>
            </a:r>
            <a:br>
              <a:rPr lang="en-US" altLang="en-US"/>
            </a:br>
            <a:endParaRPr lang="en-US" altLang="en-US"/>
          </a:p>
        </p:txBody>
      </p:sp>
      <p:sp>
        <p:nvSpPr>
          <p:cNvPr id="1049987" name="Rectangle 387"/>
          <p:cNvSpPr>
            <a:spLocks/>
          </p:cNvSpPr>
          <p:nvPr/>
        </p:nvSpPr>
        <p:spPr bwMode="auto">
          <a:xfrm>
            <a:off x="3062288" y="0"/>
            <a:ext cx="3017837" cy="9525"/>
          </a:xfrm>
          <a:prstGeom prst="rect">
            <a:avLst/>
          </a:prstGeom>
          <a:solidFill>
            <a:srgbClr val="000000"/>
          </a:solidFill>
          <a:ln w="9525">
            <a:solidFill>
              <a:srgbClr val="000000"/>
            </a:solidFill>
            <a:miter lim="800000"/>
            <a:headEnd/>
            <a:tailEnd/>
          </a:ln>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graphicFrame>
        <p:nvGraphicFramePr>
          <p:cNvPr id="4194316" name="Group 12"/>
          <p:cNvGraphicFramePr>
            <a:graphicFrameLocks noGrp="1"/>
          </p:cNvGraphicFramePr>
          <p:nvPr/>
        </p:nvGraphicFramePr>
        <p:xfrm>
          <a:off x="457200" y="1676400"/>
          <a:ext cx="8372475" cy="4022725"/>
        </p:xfrm>
        <a:graphic>
          <a:graphicData uri="http://schemas.openxmlformats.org/drawingml/2006/table">
            <a:tbl>
              <a:tblPr/>
              <a:tblGrid>
                <a:gridCol w="1055688">
                  <a:extLst>
                    <a:ext uri="{9D8B030D-6E8A-4147-A177-3AD203B41FA5}">
                      <a16:colId xmlns:a16="http://schemas.microsoft.com/office/drawing/2014/main" val="20000"/>
                    </a:ext>
                  </a:extLst>
                </a:gridCol>
                <a:gridCol w="162560">
                  <a:extLst>
                    <a:ext uri="{9D8B030D-6E8A-4147-A177-3AD203B41FA5}">
                      <a16:colId xmlns:a16="http://schemas.microsoft.com/office/drawing/2014/main" val="20001"/>
                    </a:ext>
                  </a:extLst>
                </a:gridCol>
                <a:gridCol w="979488">
                  <a:extLst>
                    <a:ext uri="{9D8B030D-6E8A-4147-A177-3AD203B41FA5}">
                      <a16:colId xmlns:a16="http://schemas.microsoft.com/office/drawing/2014/main" val="20002"/>
                    </a:ext>
                  </a:extLst>
                </a:gridCol>
                <a:gridCol w="162560">
                  <a:extLst>
                    <a:ext uri="{9D8B030D-6E8A-4147-A177-3AD203B41FA5}">
                      <a16:colId xmlns:a16="http://schemas.microsoft.com/office/drawing/2014/main" val="20003"/>
                    </a:ext>
                  </a:extLst>
                </a:gridCol>
                <a:gridCol w="836612">
                  <a:extLst>
                    <a:ext uri="{9D8B030D-6E8A-4147-A177-3AD203B41FA5}">
                      <a16:colId xmlns:a16="http://schemas.microsoft.com/office/drawing/2014/main" val="20004"/>
                    </a:ext>
                  </a:extLst>
                </a:gridCol>
                <a:gridCol w="162560">
                  <a:extLst>
                    <a:ext uri="{9D8B030D-6E8A-4147-A177-3AD203B41FA5}">
                      <a16:colId xmlns:a16="http://schemas.microsoft.com/office/drawing/2014/main" val="20005"/>
                    </a:ext>
                  </a:extLst>
                </a:gridCol>
                <a:gridCol w="5018087">
                  <a:extLst>
                    <a:ext uri="{9D8B030D-6E8A-4147-A177-3AD203B41FA5}">
                      <a16:colId xmlns:a16="http://schemas.microsoft.com/office/drawing/2014/main" val="20006"/>
                    </a:ext>
                  </a:extLst>
                </a:gridCol>
              </a:tblGrid>
              <a:tr h="371475">
                <a:tc gridSpan="3">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سال 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hMerge="1">
                  <a:txBody>
                    <a:bodyPr/>
                    <a:lstStyle/>
                    <a:p>
                      <a:pPr rtl="1"/>
                      <a:endParaRPr lang="fa-IR"/>
                    </a:p>
                  </a:txBody>
                  <a:tcPr/>
                </a:tc>
                <a:tc hMerge="1">
                  <a:txBody>
                    <a:bodyPr/>
                    <a:lstStyle/>
                    <a:p>
                      <a:pPr rtl="1"/>
                      <a:endParaRPr lang="fa-IR"/>
                    </a:p>
                  </a:txBody>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يادداشت</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0"/>
                  </a:ext>
                </a:extLst>
              </a:tr>
              <a:tr h="51752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1"/>
                  </a:ext>
                </a:extLst>
              </a:tr>
              <a:tr h="3714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sng"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فعاليتهاي‌ عملياتي‌ </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2"/>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900ر106ر1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ورود وجه نقد ناشي از فعاليتهاي‌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3"/>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sng"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بازده‌ سرمايه‌گذاريها و سود پرداختي‌ بابت‌ تأمين‌ مالي‌ </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4"/>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900ر9</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سهام‌ دريافتي‌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5"/>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(800ر67)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سهام‌ پرداختي‌ به‌ سهامداران‌</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6"/>
                  </a:ext>
                </a:extLst>
              </a:tr>
              <a:tr h="533400">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(900ر57)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خروج‌ وجه ‌نقد ناشي ‌از بازده‌ سرمايه‌گذاريها و سود پرداختي ‌بابت‌ تأمين‌ مالي‌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7"/>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sng"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ماليات‌ بر درآمد </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8"/>
                  </a:ext>
                </a:extLst>
              </a:tr>
              <a:tr h="3714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Lotus"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Lotus" panose="00000400000000000000" pitchFamily="2" charset="-78"/>
                          <a:sym typeface="Times New Roman" panose="02020603050405020304" pitchFamily="18" charset="0"/>
                        </a:rPr>
                        <a:t>(000ر88)</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Lotus"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Lotus" panose="00000400000000000000" pitchFamily="2" charset="-78"/>
                          <a:sym typeface="Times New Roman" panose="02020603050405020304" pitchFamily="18" charset="0"/>
                        </a:rPr>
                        <a:t>ماليات‌ بر درآمد پرداختي‌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49983"/>
                                        </p:tgtEl>
                                        <p:attrNameLst>
                                          <p:attrName>style.visibility</p:attrName>
                                        </p:attrNameLst>
                                      </p:cBhvr>
                                      <p:to>
                                        <p:strVal val="visible"/>
                                      </p:to>
                                    </p:set>
                                    <p:animEffect transition="in" filter="slide(fromBottom)">
                                      <p:cBhvr>
                                        <p:cTn id="7" dur="500"/>
                                        <p:tgtEl>
                                          <p:spTgt spid="1049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8100000" scaled="1"/>
        </a:gradFill>
        <a:effectLst/>
      </p:bgPr>
    </p:bg>
    <p:spTree>
      <p:nvGrpSpPr>
        <p:cNvPr id="1" name=""/>
        <p:cNvGrpSpPr/>
        <p:nvPr/>
      </p:nvGrpSpPr>
      <p:grpSpPr>
        <a:xfrm>
          <a:off x="0" y="0"/>
          <a:ext cx="0" cy="0"/>
          <a:chOff x="0" y="0"/>
          <a:chExt cx="0" cy="0"/>
        </a:xfrm>
      </p:grpSpPr>
      <p:sp>
        <p:nvSpPr>
          <p:cNvPr id="1049989" name="Rectangle 38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E8974733-1B0B-400D-8003-5E0AE74A0939}" type="slidenum">
              <a:rPr lang="en-US" altLang="en-US" sz="1400"/>
              <a:pPr algn="r" eaLnBrk="1" hangingPunct="1"/>
              <a:t>54</a:t>
            </a:fld>
            <a:r>
              <a:rPr lang="en-US" altLang="en-US" sz="1400"/>
              <a:t>/56</a:t>
            </a:r>
            <a:endParaRPr lang="en-US" altLang="en-US"/>
          </a:p>
        </p:txBody>
      </p:sp>
      <p:sp>
        <p:nvSpPr>
          <p:cNvPr id="1049991" name="Rectangle 391"/>
          <p:cNvSpPr>
            <a:spLocks noChangeArrowheads="1"/>
          </p:cNvSpPr>
          <p:nvPr/>
        </p:nvSpPr>
        <p:spPr bwMode="auto">
          <a:xfrm>
            <a:off x="457200" y="304800"/>
            <a:ext cx="8305800" cy="7620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2800" b="1">
                <a:cs typeface="B Titr" panose="00000700000000000000" pitchFamily="2" charset="-78"/>
              </a:rPr>
              <a:t>صورت‌ جريان‌ وجوه نقد تلفيقي‌ براي‌ سال‌ مالي‌ منتهي‌ به‌ 29 اسفندماه‌ 2 × 13</a:t>
            </a:r>
            <a:endParaRPr lang="en-US" altLang="en-US"/>
          </a:p>
        </p:txBody>
      </p:sp>
      <p:sp>
        <p:nvSpPr>
          <p:cNvPr id="1049993" name="Rectangle 393"/>
          <p:cNvSpPr>
            <a:spLocks noChangeArrowheads="1"/>
          </p:cNvSpPr>
          <p:nvPr/>
        </p:nvSpPr>
        <p:spPr bwMode="auto">
          <a:xfrm>
            <a:off x="0" y="-415925"/>
            <a:ext cx="2587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r>
              <a:rPr lang="en-US" altLang="en-US"/>
              <a:t/>
            </a:r>
            <a:br>
              <a:rPr lang="en-US" altLang="en-US"/>
            </a:br>
            <a:endParaRPr lang="en-US" altLang="en-US"/>
          </a:p>
        </p:txBody>
      </p:sp>
      <p:sp>
        <p:nvSpPr>
          <p:cNvPr id="1049995" name="Rectangle 395"/>
          <p:cNvSpPr>
            <a:spLocks/>
          </p:cNvSpPr>
          <p:nvPr/>
        </p:nvSpPr>
        <p:spPr bwMode="auto">
          <a:xfrm>
            <a:off x="3062288" y="0"/>
            <a:ext cx="3017837" cy="9525"/>
          </a:xfrm>
          <a:prstGeom prst="rect">
            <a:avLst/>
          </a:prstGeom>
          <a:solidFill>
            <a:srgbClr val="000000"/>
          </a:solidFill>
          <a:ln w="9525">
            <a:solidFill>
              <a:srgbClr val="000000"/>
            </a:solidFill>
            <a:miter lim="800000"/>
            <a:headEnd/>
            <a:tailEnd/>
          </a:ln>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graphicFrame>
        <p:nvGraphicFramePr>
          <p:cNvPr id="4194318" name="Group 14"/>
          <p:cNvGraphicFramePr>
            <a:graphicFrameLocks noGrp="1"/>
          </p:cNvGraphicFramePr>
          <p:nvPr/>
        </p:nvGraphicFramePr>
        <p:xfrm>
          <a:off x="457200" y="1447800"/>
          <a:ext cx="8372475" cy="4826000"/>
        </p:xfrm>
        <a:graphic>
          <a:graphicData uri="http://schemas.openxmlformats.org/drawingml/2006/table">
            <a:tbl>
              <a:tblPr/>
              <a:tblGrid>
                <a:gridCol w="1055688">
                  <a:extLst>
                    <a:ext uri="{9D8B030D-6E8A-4147-A177-3AD203B41FA5}">
                      <a16:colId xmlns:a16="http://schemas.microsoft.com/office/drawing/2014/main" val="20000"/>
                    </a:ext>
                  </a:extLst>
                </a:gridCol>
                <a:gridCol w="162560">
                  <a:extLst>
                    <a:ext uri="{9D8B030D-6E8A-4147-A177-3AD203B41FA5}">
                      <a16:colId xmlns:a16="http://schemas.microsoft.com/office/drawing/2014/main" val="20001"/>
                    </a:ext>
                  </a:extLst>
                </a:gridCol>
                <a:gridCol w="979488">
                  <a:extLst>
                    <a:ext uri="{9D8B030D-6E8A-4147-A177-3AD203B41FA5}">
                      <a16:colId xmlns:a16="http://schemas.microsoft.com/office/drawing/2014/main" val="20002"/>
                    </a:ext>
                  </a:extLst>
                </a:gridCol>
                <a:gridCol w="162560">
                  <a:extLst>
                    <a:ext uri="{9D8B030D-6E8A-4147-A177-3AD203B41FA5}">
                      <a16:colId xmlns:a16="http://schemas.microsoft.com/office/drawing/2014/main" val="20003"/>
                    </a:ext>
                  </a:extLst>
                </a:gridCol>
                <a:gridCol w="836612">
                  <a:extLst>
                    <a:ext uri="{9D8B030D-6E8A-4147-A177-3AD203B41FA5}">
                      <a16:colId xmlns:a16="http://schemas.microsoft.com/office/drawing/2014/main" val="20004"/>
                    </a:ext>
                  </a:extLst>
                </a:gridCol>
                <a:gridCol w="162560">
                  <a:extLst>
                    <a:ext uri="{9D8B030D-6E8A-4147-A177-3AD203B41FA5}">
                      <a16:colId xmlns:a16="http://schemas.microsoft.com/office/drawing/2014/main" val="20005"/>
                    </a:ext>
                  </a:extLst>
                </a:gridCol>
                <a:gridCol w="5018087">
                  <a:extLst>
                    <a:ext uri="{9D8B030D-6E8A-4147-A177-3AD203B41FA5}">
                      <a16:colId xmlns:a16="http://schemas.microsoft.com/office/drawing/2014/main" val="20006"/>
                    </a:ext>
                  </a:extLst>
                </a:gridCol>
              </a:tblGrid>
              <a:tr h="371475">
                <a:tc gridSpan="3">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سال 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hMerge="1">
                  <a:txBody>
                    <a:bodyPr/>
                    <a:lstStyle/>
                    <a:p>
                      <a:pPr rtl="1"/>
                      <a:endParaRPr lang="fa-IR"/>
                    </a:p>
                  </a:txBody>
                  <a:tcPr/>
                </a:tc>
                <a:tc hMerge="1">
                  <a:txBody>
                    <a:bodyPr/>
                    <a:lstStyle/>
                    <a:p>
                      <a:pPr rtl="1"/>
                      <a:endParaRPr lang="fa-IR"/>
                    </a:p>
                  </a:txBody>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يادداشت</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0"/>
                  </a:ext>
                </a:extLst>
              </a:tr>
              <a:tr h="51752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sng"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فعاليتهاي‌ سرمايه‌گذاري‌ </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1"/>
                  </a:ext>
                </a:extLst>
              </a:tr>
              <a:tr h="371475">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(600ر14)</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وجوه‌ پرداختي‌ بابت‌ سرمايه‌گذاري‌ مستقيم‌ و مشاركتهاي‌ حقوقي‌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2"/>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700ر5</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وجوه‌ دريافتي‌ بابت‌ فروش‌ سرمايه‌گذاري‌ و مشاركتهاي‌ حقوقي‌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3"/>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(500ر189)</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وجوه‌ پرداختي‌ بابت‌ خريد داراييهاي‌ ثابت‌ مشهود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4"/>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200ر111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وجوه‌ دريافتي‌ بابت‌ فروش‌ داراييهاي‌ ثابت‌ مشهود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5"/>
                  </a:ext>
                </a:extLst>
              </a:tr>
              <a:tr h="3714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(200ر87)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خروج‌ وجه نقد ناشي از فعاليتهاي‌ سرمايه‌گذاري‌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6"/>
                  </a:ext>
                </a:extLst>
              </a:tr>
              <a:tr h="260350">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800ر873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ورود وجه نقد قبل‌ از فعاليتهاي‌ تأمين‌ مالي‌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7"/>
                  </a:ext>
                </a:extLst>
              </a:tr>
              <a:tr h="273050">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700" b="1" i="0" u="sng"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فعاليتهاي‌ تأمين‌ مالي‌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8"/>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000ر6</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افزايش‌ سرمايه‌ نقدي‌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9"/>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800ر879</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ورود وجه نقد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0"/>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(300ر142)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زيان‌ تسعير ارز وجه نقد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1"/>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500ر737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خالص‌ افزايش‌ وجه نقد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2"/>
                  </a:ext>
                </a:extLst>
              </a:tr>
              <a:tr h="260350">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900ر322ر6</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مانده‌ وجه نقد در ابتداي‌ سال‌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3"/>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400ر060ر7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مانده‌ وجه نقد در پايان‌ سال‌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49991"/>
                                        </p:tgtEl>
                                        <p:attrNameLst>
                                          <p:attrName>style.visibility</p:attrName>
                                        </p:attrNameLst>
                                      </p:cBhvr>
                                      <p:to>
                                        <p:strVal val="visible"/>
                                      </p:to>
                                    </p:set>
                                    <p:animEffect transition="in" filter="slide(fromBottom)">
                                      <p:cBhvr>
                                        <p:cTn id="7" dur="500"/>
                                        <p:tgtEl>
                                          <p:spTgt spid="1049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8100000" scaled="1"/>
        </a:gradFill>
        <a:effectLst/>
      </p:bgPr>
    </p:bg>
    <p:spTree>
      <p:nvGrpSpPr>
        <p:cNvPr id="1" name=""/>
        <p:cNvGrpSpPr/>
        <p:nvPr/>
      </p:nvGrpSpPr>
      <p:grpSpPr>
        <a:xfrm>
          <a:off x="0" y="0"/>
          <a:ext cx="0" cy="0"/>
          <a:chOff x="0" y="0"/>
          <a:chExt cx="0" cy="0"/>
        </a:xfrm>
      </p:grpSpPr>
      <p:sp>
        <p:nvSpPr>
          <p:cNvPr id="1049997" name="Rectangle 39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C0445191-78EB-4ED7-95EC-AFA8462D8B62}" type="slidenum">
              <a:rPr lang="en-US" altLang="en-US" sz="1400"/>
              <a:pPr algn="r" eaLnBrk="1" hangingPunct="1"/>
              <a:t>55</a:t>
            </a:fld>
            <a:r>
              <a:rPr lang="en-US" altLang="en-US" sz="1400"/>
              <a:t>/56</a:t>
            </a:r>
            <a:endParaRPr lang="en-US" altLang="en-US"/>
          </a:p>
        </p:txBody>
      </p:sp>
      <p:sp>
        <p:nvSpPr>
          <p:cNvPr id="1049999" name="Rectangle 399"/>
          <p:cNvSpPr>
            <a:spLocks noChangeArrowheads="1"/>
          </p:cNvSpPr>
          <p:nvPr/>
        </p:nvSpPr>
        <p:spPr bwMode="auto">
          <a:xfrm>
            <a:off x="457200" y="304800"/>
            <a:ext cx="8305800" cy="6858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يادداشتهاي توضيحي صورتهاي مالي</a:t>
            </a:r>
            <a:endParaRPr lang="en-US" altLang="en-US"/>
          </a:p>
        </p:txBody>
      </p:sp>
      <p:sp>
        <p:nvSpPr>
          <p:cNvPr id="1050001" name="Rectangle 401"/>
          <p:cNvSpPr>
            <a:spLocks noChangeArrowheads="1"/>
          </p:cNvSpPr>
          <p:nvPr/>
        </p:nvSpPr>
        <p:spPr bwMode="auto">
          <a:xfrm>
            <a:off x="0" y="-415925"/>
            <a:ext cx="2587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r>
              <a:rPr lang="en-US" altLang="en-US"/>
              <a:t/>
            </a:r>
            <a:br>
              <a:rPr lang="en-US" altLang="en-US"/>
            </a:br>
            <a:endParaRPr lang="en-US" altLang="en-US"/>
          </a:p>
        </p:txBody>
      </p:sp>
      <p:sp>
        <p:nvSpPr>
          <p:cNvPr id="1050003" name="Rectangle 403"/>
          <p:cNvSpPr>
            <a:spLocks/>
          </p:cNvSpPr>
          <p:nvPr/>
        </p:nvSpPr>
        <p:spPr bwMode="auto">
          <a:xfrm>
            <a:off x="3062288" y="0"/>
            <a:ext cx="3017837" cy="9525"/>
          </a:xfrm>
          <a:prstGeom prst="rect">
            <a:avLst/>
          </a:prstGeom>
          <a:solidFill>
            <a:srgbClr val="000000"/>
          </a:solidFill>
          <a:ln w="9525">
            <a:solidFill>
              <a:srgbClr val="000000"/>
            </a:solidFill>
            <a:miter lim="800000"/>
            <a:headEnd/>
            <a:tailEnd/>
          </a:ln>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50005" name="Rectangle 405"/>
          <p:cNvSpPr>
            <a:spLocks noChangeArrowheads="1"/>
          </p:cNvSpPr>
          <p:nvPr/>
        </p:nvSpPr>
        <p:spPr bwMode="auto">
          <a:xfrm>
            <a:off x="533400" y="1066800"/>
            <a:ext cx="8305800" cy="769938"/>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r>
              <a:rPr lang="en-US" altLang="en-US" sz="2200" b="1">
                <a:cs typeface="B Zar" panose="00000400000000000000" pitchFamily="2" charset="-78"/>
              </a:rPr>
              <a:t>1 -صورت‌ تطبيق‌ سود قبل‌ از كسر ماليات‌ بردرآمد با جريان‌ خالص‌ ورود وجه نقد ناشي از فعاليتهاي‌ عملياتي‌ به‌شرح‌ زير مي‌باشد:</a:t>
            </a:r>
            <a:endParaRPr lang="en-US" altLang="en-US"/>
          </a:p>
        </p:txBody>
      </p:sp>
      <p:sp>
        <p:nvSpPr>
          <p:cNvPr id="1050007" name="Rectangle 407"/>
          <p:cNvSpPr>
            <a:spLocks noGrp="1" noChangeArrowheads="1"/>
          </p:cNvSpPr>
          <p:nvPr>
            <p:ph idx="1"/>
          </p:nvPr>
        </p:nvSpPr>
        <p:spPr>
          <a:ln/>
        </p:spPr>
        <p:txBody>
          <a:bodyPr/>
          <a:lstStyle/>
          <a:p>
            <a:endParaRPr lang="en-US" altLang="en-US">
              <a:latin typeface="Times New Roman" panose="02020603050405020304" pitchFamily="18" charset="0"/>
              <a:cs typeface="Times New Roman" panose="02020603050405020304" pitchFamily="18" charset="0"/>
              <a:sym typeface="Times New Roman" panose="02020603050405020304" pitchFamily="18" charset="0"/>
            </a:endParaRPr>
          </a:p>
        </p:txBody>
      </p:sp>
      <p:graphicFrame>
        <p:nvGraphicFramePr>
          <p:cNvPr id="4194320" name="Group 16"/>
          <p:cNvGraphicFramePr>
            <a:graphicFrameLocks noGrp="1"/>
          </p:cNvGraphicFramePr>
          <p:nvPr/>
        </p:nvGraphicFramePr>
        <p:xfrm>
          <a:off x="457200" y="1905000"/>
          <a:ext cx="8382000" cy="4699000"/>
        </p:xfrm>
        <a:graphic>
          <a:graphicData uri="http://schemas.openxmlformats.org/drawingml/2006/table">
            <a:tbl>
              <a:tblPr/>
              <a:tblGrid>
                <a:gridCol w="11430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5105400">
                  <a:extLst>
                    <a:ext uri="{9D8B030D-6E8A-4147-A177-3AD203B41FA5}">
                      <a16:colId xmlns:a16="http://schemas.microsoft.com/office/drawing/2014/main" val="20004"/>
                    </a:ext>
                  </a:extLst>
                </a:gridCol>
              </a:tblGrid>
              <a:tr h="257175">
                <a:tc gridSpan="3">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سال 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hMerge="1">
                  <a:txBody>
                    <a:bodyPr/>
                    <a:lstStyle/>
                    <a:p>
                      <a:pPr rtl="1"/>
                      <a:endParaRPr lang="fa-IR"/>
                    </a:p>
                  </a:txBody>
                  <a:tcPr/>
                </a:tc>
                <a:tc hMerge="1">
                  <a:txBody>
                    <a:bodyPr/>
                    <a:lstStyle/>
                    <a:p>
                      <a:pPr rtl="1"/>
                      <a:endParaRPr lang="fa-IR"/>
                    </a:p>
                  </a:txBody>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0"/>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1"/>
                  </a:ext>
                </a:extLst>
              </a:tr>
              <a:tr h="258763">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400ر341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قبل‌ از كسر ماليات‌ بر درآمد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2"/>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300ر43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هزينه‌ استهلاك‌</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3"/>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800ر30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هزينه‌ كاهش‌ ارزش‌ سرمايه‌گذاريها ومشاركتهاي‌ حقوقي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4"/>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(900ر19)</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سهام‌ سرمايه‌گذاريها و مشاركتهاي‌ حقوقي‌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5"/>
                  </a:ext>
                </a:extLst>
              </a:tr>
              <a:tr h="2571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(100ر118)</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فروش‌ سرمايه‌گذاريها و مشاركتهاي‌ حقوقي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6"/>
                  </a:ext>
                </a:extLst>
              </a:tr>
              <a:tr h="258763">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(000ر198)</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فروش‌ داراييهاي‌ ثابت‌ مشهود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7"/>
                  </a:ext>
                </a:extLst>
              </a:tr>
              <a:tr h="298450">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300ر142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خالص‌ زيان‌ تسعير ارز وجه نقد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8"/>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400ر341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سود قبل‌ از كسر ماليات‌ بر درآمد</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9"/>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800ر221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خالص‌ افزايش‌ (كاهش‌) بدهيهاي‌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0"/>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200ر412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جاري‌ اشخاص‌ و سپرده‌هاي‌ ديداري‌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1"/>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500ر896</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سپرده‌هاي‌ سرمايه‌گذاري‌ كوتاه‌مدت‌ و مشابه‌</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2"/>
                  </a:ext>
                </a:extLst>
              </a:tr>
              <a:tr h="258763">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100ر234ر1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سپرده‌هاي‌ سرمايه‌گذاري‌ بلندمدت‌ و مشابه‌</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3"/>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900ر39</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حسابهاي‌ دولتي‌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4"/>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600ر18</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حصه‌ عملياتي‌ ساير بدهيها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5"/>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(100ر81)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اقلام‌ در راه‌</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6"/>
                  </a:ext>
                </a:extLst>
              </a:tr>
              <a:tr h="2571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200ر520ر2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endParaRPr kumimoji="0" lang="en-US" altLang="en-US" sz="17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49999"/>
                                        </p:tgtEl>
                                        <p:attrNameLst>
                                          <p:attrName>style.visibility</p:attrName>
                                        </p:attrNameLst>
                                      </p:cBhvr>
                                      <p:to>
                                        <p:strVal val="visible"/>
                                      </p:to>
                                    </p:set>
                                    <p:animEffect transition="in" filter="slide(fromBottom)">
                                      <p:cBhvr>
                                        <p:cTn id="7" dur="500"/>
                                        <p:tgtEl>
                                          <p:spTgt spid="1049999"/>
                                        </p:tgtEl>
                                      </p:cBhvr>
                                    </p:animEffect>
                                  </p:childTnLst>
                                </p:cTn>
                              </p:par>
                            </p:childTnLst>
                          </p:cTn>
                        </p:par>
                        <p:par>
                          <p:cTn id="8" fill="hold" nodeType="afterGroup">
                            <p:stCondLst>
                              <p:cond delay="500"/>
                            </p:stCondLst>
                            <p:childTnLst>
                              <p:par>
                                <p:cTn id="9" presetID="12" presetClass="entr" presetSubtype="4" fill="hold" nodeType="afterEffect">
                                  <p:stCondLst>
                                    <p:cond delay="0"/>
                                  </p:stCondLst>
                                  <p:childTnLst>
                                    <p:set>
                                      <p:cBhvr>
                                        <p:cTn id="10" dur="1" fill="hold">
                                          <p:stCondLst>
                                            <p:cond delay="0"/>
                                          </p:stCondLst>
                                        </p:cTn>
                                        <p:tgtEl>
                                          <p:spTgt spid="1050005"/>
                                        </p:tgtEl>
                                        <p:attrNameLst>
                                          <p:attrName>style.visibility</p:attrName>
                                        </p:attrNameLst>
                                      </p:cBhvr>
                                      <p:to>
                                        <p:strVal val="visible"/>
                                      </p:to>
                                    </p:set>
                                    <p:animEffect transition="in" filter="slide(fromBottom)">
                                      <p:cBhvr>
                                        <p:cTn id="11" dur="500"/>
                                        <p:tgtEl>
                                          <p:spTgt spid="1050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8100000" scaled="1"/>
        </a:gradFill>
        <a:effectLst/>
      </p:bgPr>
    </p:bg>
    <p:spTree>
      <p:nvGrpSpPr>
        <p:cNvPr id="1" name=""/>
        <p:cNvGrpSpPr/>
        <p:nvPr/>
      </p:nvGrpSpPr>
      <p:grpSpPr>
        <a:xfrm>
          <a:off x="0" y="0"/>
          <a:ext cx="0" cy="0"/>
          <a:chOff x="0" y="0"/>
          <a:chExt cx="0" cy="0"/>
        </a:xfrm>
      </p:grpSpPr>
      <p:sp>
        <p:nvSpPr>
          <p:cNvPr id="1050009" name="Rectangle 40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B1F37BA7-5794-4F49-B1DD-FDBFF6975620}" type="slidenum">
              <a:rPr lang="en-US" altLang="en-US" sz="1400"/>
              <a:pPr algn="r" eaLnBrk="1" hangingPunct="1"/>
              <a:t>56</a:t>
            </a:fld>
            <a:r>
              <a:rPr lang="en-US" altLang="en-US" sz="1400"/>
              <a:t>/56</a:t>
            </a:r>
            <a:endParaRPr lang="en-US" altLang="en-US"/>
          </a:p>
        </p:txBody>
      </p:sp>
      <p:sp>
        <p:nvSpPr>
          <p:cNvPr id="1050011" name="Rectangle 411"/>
          <p:cNvSpPr>
            <a:spLocks noChangeArrowheads="1"/>
          </p:cNvSpPr>
          <p:nvPr/>
        </p:nvSpPr>
        <p:spPr bwMode="auto">
          <a:xfrm>
            <a:off x="457200" y="304800"/>
            <a:ext cx="8305800" cy="6858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يادداشتهاي توضيحي صورتهاي مالي</a:t>
            </a:r>
            <a:endParaRPr lang="en-US" altLang="en-US"/>
          </a:p>
        </p:txBody>
      </p:sp>
      <p:sp>
        <p:nvSpPr>
          <p:cNvPr id="1050013" name="Rectangle 413"/>
          <p:cNvSpPr>
            <a:spLocks noChangeArrowheads="1"/>
          </p:cNvSpPr>
          <p:nvPr/>
        </p:nvSpPr>
        <p:spPr bwMode="auto">
          <a:xfrm>
            <a:off x="0" y="-369888"/>
            <a:ext cx="258763" cy="73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r>
              <a:rPr lang="en-US" altLang="en-US"/>
              <a:t/>
            </a:r>
            <a:br>
              <a:rPr lang="en-US" altLang="en-US"/>
            </a:br>
            <a:endParaRPr lang="en-US" altLang="en-US"/>
          </a:p>
        </p:txBody>
      </p:sp>
      <p:sp>
        <p:nvSpPr>
          <p:cNvPr id="1050015" name="Rectangle 415"/>
          <p:cNvSpPr>
            <a:spLocks/>
          </p:cNvSpPr>
          <p:nvPr/>
        </p:nvSpPr>
        <p:spPr bwMode="auto">
          <a:xfrm>
            <a:off x="3062288" y="0"/>
            <a:ext cx="3017837" cy="9525"/>
          </a:xfrm>
          <a:prstGeom prst="rect">
            <a:avLst/>
          </a:prstGeom>
          <a:solidFill>
            <a:srgbClr val="000000"/>
          </a:solidFill>
          <a:ln w="9525">
            <a:solidFill>
              <a:srgbClr val="000000"/>
            </a:solidFill>
            <a:miter lim="800000"/>
            <a:headEnd/>
            <a:tailEnd/>
          </a:ln>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graphicFrame>
        <p:nvGraphicFramePr>
          <p:cNvPr id="4194322" name="Group 18"/>
          <p:cNvGraphicFramePr>
            <a:graphicFrameLocks noGrp="1"/>
          </p:cNvGraphicFramePr>
          <p:nvPr/>
        </p:nvGraphicFramePr>
        <p:xfrm>
          <a:off x="533400" y="1447800"/>
          <a:ext cx="8229600" cy="4367213"/>
        </p:xfrm>
        <a:graphic>
          <a:graphicData uri="http://schemas.openxmlformats.org/drawingml/2006/table">
            <a:tbl>
              <a:tblPr/>
              <a:tblGrid>
                <a:gridCol w="13716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4800600">
                  <a:extLst>
                    <a:ext uri="{9D8B030D-6E8A-4147-A177-3AD203B41FA5}">
                      <a16:colId xmlns:a16="http://schemas.microsoft.com/office/drawing/2014/main" val="20004"/>
                    </a:ext>
                  </a:extLst>
                </a:gridCol>
              </a:tblGrid>
              <a:tr h="333375">
                <a:tc gridSpan="3">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سال 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hMerge="1">
                  <a:txBody>
                    <a:bodyPr/>
                    <a:lstStyle/>
                    <a:p>
                      <a:pPr rtl="1"/>
                      <a:endParaRPr lang="fa-IR"/>
                    </a:p>
                  </a:txBody>
                  <a:tcPr/>
                </a:tc>
                <a:tc hMerge="1">
                  <a:txBody>
                    <a:bodyPr/>
                    <a:lstStyle/>
                    <a:p>
                      <a:pPr rtl="1"/>
                      <a:endParaRPr lang="fa-IR"/>
                    </a:p>
                  </a:txBody>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0"/>
                  </a:ext>
                </a:extLst>
              </a:tr>
              <a:tr h="3333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1"/>
                  </a:ext>
                </a:extLst>
              </a:tr>
              <a:tr h="334963">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698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698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698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698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69850"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69850"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خالص‌ (افزايش‌) كاهش‌ داراييهاي‌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2"/>
                  </a:ext>
                </a:extLst>
              </a:tr>
              <a:tr h="3333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400ر85</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سپرده‌ قانوني‌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3"/>
                  </a:ext>
                </a:extLst>
              </a:tr>
              <a:tr h="3333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900ر36</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ساير سپرده‌ها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4"/>
                  </a:ext>
                </a:extLst>
              </a:tr>
              <a:tr h="3333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(000ر100)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اوراق‌ قرضه‌ (مشاركت‌)</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5"/>
                  </a:ext>
                </a:extLst>
              </a:tr>
              <a:tr h="3333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000ر368</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وام‌ و اعتبار به‌ بانكها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6"/>
                  </a:ext>
                </a:extLst>
              </a:tr>
              <a:tr h="334963">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400ر396</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وام‌ و اعتبار اعطايي‌ و ساير مطالبات‌</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7"/>
                  </a:ext>
                </a:extLst>
              </a:tr>
              <a:tr h="3460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(800ر305ر2)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تسهيلات‌ اعطايي‌ عقود اسلامي‌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8"/>
                  </a:ext>
                </a:extLst>
              </a:tr>
              <a:tr h="3333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(300ر97)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وثايق‌ تمليك‌ شده‌</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9"/>
                  </a:ext>
                </a:extLst>
              </a:tr>
              <a:tr h="3333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(700ر18)</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حصه‌ عملياتي‌ ساير داراييها</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0"/>
                  </a:ext>
                </a:extLst>
              </a:tr>
              <a:tr h="3333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(100ر635ر1)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1"/>
                  </a:ext>
                </a:extLst>
              </a:tr>
              <a:tr h="333375">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900ر106ر1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ts val="1600"/>
                        </a:lnSpc>
                        <a:spcBef>
                          <a:spcPct val="0"/>
                        </a:spcBef>
                        <a:spcAft>
                          <a:spcPct val="0"/>
                        </a:spcAft>
                        <a:buClrTx/>
                        <a:buSzTx/>
                        <a:buFontTx/>
                        <a:buNone/>
                        <a:tabLst>
                          <a:tab pos="53975" algn="l"/>
                        </a:tabLst>
                      </a:pPr>
                      <a:endParaRPr kumimoji="0" lang="en-US" altLang="en-US" sz="2200" b="0"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22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ts val="1600"/>
                        </a:lnSpc>
                        <a:spcBef>
                          <a:spcPct val="0"/>
                        </a:spcBef>
                        <a:spcAft>
                          <a:spcPct val="0"/>
                        </a:spcAft>
                        <a:buClrTx/>
                        <a:buSzTx/>
                        <a:buFontTx/>
                        <a:buNone/>
                        <a:tabLst/>
                      </a:pPr>
                      <a:r>
                        <a:rPr kumimoji="0" lang="en-US" altLang="en-US" sz="22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جريان‌ خالص‌ ورود وجه نقد ناشي از فعاليتهاي‌ عملياتي‌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1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50011"/>
                                        </p:tgtEl>
                                        <p:attrNameLst>
                                          <p:attrName>style.visibility</p:attrName>
                                        </p:attrNameLst>
                                      </p:cBhvr>
                                      <p:to>
                                        <p:strVal val="visible"/>
                                      </p:to>
                                    </p:set>
                                    <p:animEffect transition="in" filter="slide(fromBottom)">
                                      <p:cBhvr>
                                        <p:cTn id="7" dur="500"/>
                                        <p:tgtEl>
                                          <p:spTgt spid="1050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8100000" scaled="1"/>
        </a:gradFill>
        <a:effectLst/>
      </p:bgPr>
    </p:bg>
    <p:spTree>
      <p:nvGrpSpPr>
        <p:cNvPr id="1" name=""/>
        <p:cNvGrpSpPr/>
        <p:nvPr/>
      </p:nvGrpSpPr>
      <p:grpSpPr>
        <a:xfrm>
          <a:off x="0" y="0"/>
          <a:ext cx="0" cy="0"/>
          <a:chOff x="0" y="0"/>
          <a:chExt cx="0" cy="0"/>
        </a:xfrm>
      </p:grpSpPr>
      <p:sp>
        <p:nvSpPr>
          <p:cNvPr id="1050017" name="Rectangle 417"/>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FF937814-3103-4D91-89A0-94197CE8C0F9}" type="slidenum">
              <a:rPr lang="en-US" altLang="en-US" sz="1400"/>
              <a:pPr algn="r" eaLnBrk="1" hangingPunct="1"/>
              <a:t>57</a:t>
            </a:fld>
            <a:r>
              <a:rPr lang="en-US" altLang="en-US" sz="1400"/>
              <a:t>/56</a:t>
            </a:r>
            <a:endParaRPr lang="en-US" altLang="en-US"/>
          </a:p>
        </p:txBody>
      </p:sp>
      <p:sp>
        <p:nvSpPr>
          <p:cNvPr id="1050019" name="Rectangle 419"/>
          <p:cNvSpPr>
            <a:spLocks noChangeArrowheads="1"/>
          </p:cNvSpPr>
          <p:nvPr/>
        </p:nvSpPr>
        <p:spPr bwMode="auto">
          <a:xfrm>
            <a:off x="457200" y="304800"/>
            <a:ext cx="8305800" cy="685800"/>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200" b="1">
                <a:cs typeface="B Titr" panose="00000700000000000000" pitchFamily="2" charset="-78"/>
              </a:rPr>
              <a:t>يادداشتهاي توضيحي صورتهاي مالي</a:t>
            </a:r>
            <a:endParaRPr lang="en-US" altLang="en-US"/>
          </a:p>
        </p:txBody>
      </p:sp>
      <p:sp>
        <p:nvSpPr>
          <p:cNvPr id="1050021" name="Rectangle 421"/>
          <p:cNvSpPr>
            <a:spLocks noChangeArrowheads="1"/>
          </p:cNvSpPr>
          <p:nvPr/>
        </p:nvSpPr>
        <p:spPr bwMode="auto">
          <a:xfrm>
            <a:off x="0" y="-369888"/>
            <a:ext cx="258763" cy="73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r>
              <a:rPr lang="en-US" altLang="en-US"/>
              <a:t/>
            </a:r>
            <a:br>
              <a:rPr lang="en-US" altLang="en-US"/>
            </a:br>
            <a:endParaRPr lang="en-US" altLang="en-US"/>
          </a:p>
        </p:txBody>
      </p:sp>
      <p:sp>
        <p:nvSpPr>
          <p:cNvPr id="1050023" name="Rectangle 423"/>
          <p:cNvSpPr>
            <a:spLocks/>
          </p:cNvSpPr>
          <p:nvPr/>
        </p:nvSpPr>
        <p:spPr bwMode="auto">
          <a:xfrm>
            <a:off x="3062288" y="0"/>
            <a:ext cx="3017837" cy="9525"/>
          </a:xfrm>
          <a:prstGeom prst="rect">
            <a:avLst/>
          </a:prstGeom>
          <a:solidFill>
            <a:srgbClr val="000000"/>
          </a:solidFill>
          <a:ln w="9525">
            <a:solidFill>
              <a:srgbClr val="000000"/>
            </a:solidFill>
            <a:miter lim="800000"/>
            <a:headEnd/>
            <a:tailEnd/>
          </a:ln>
        </p:spPr>
        <p:txBody>
          <a:bodyPr wrap="none" anchor="ct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50025" name="Rectangle 425"/>
          <p:cNvSpPr>
            <a:spLocks noChangeArrowheads="1"/>
          </p:cNvSpPr>
          <p:nvPr/>
        </p:nvSpPr>
        <p:spPr bwMode="auto">
          <a:xfrm>
            <a:off x="533400" y="1066800"/>
            <a:ext cx="8305800" cy="769938"/>
          </a:xfrm>
          <a:prstGeom prst="rect">
            <a:avLst/>
          </a:prstGeom>
          <a:gradFill rotWithShape="0">
            <a:gsLst>
              <a:gs pos="0">
                <a:srgbClr val="006600"/>
              </a:gs>
              <a:gs pos="50000">
                <a:srgbClr val="FFFFCC"/>
              </a:gs>
              <a:gs pos="100000">
                <a:srgbClr val="0066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r>
              <a:rPr lang="en-US" altLang="en-US" sz="2200" b="1">
                <a:cs typeface="B Zar" panose="00000400000000000000" pitchFamily="2" charset="-78"/>
              </a:rPr>
              <a:t>2 -خالص‌ افزايش‌ وجه نقد منعكس‌ شده‌ در صورت‌ جريان‌ وجوه نقد به‌شرح‌ زير است‌:</a:t>
            </a:r>
            <a:endParaRPr lang="en-US" altLang="en-US"/>
          </a:p>
        </p:txBody>
      </p:sp>
      <p:sp>
        <p:nvSpPr>
          <p:cNvPr id="1050027" name="Rectangle 427"/>
          <p:cNvSpPr>
            <a:spLocks noGrp="1" noChangeArrowheads="1"/>
          </p:cNvSpPr>
          <p:nvPr>
            <p:ph idx="1"/>
          </p:nvPr>
        </p:nvSpPr>
        <p:spPr>
          <a:ln/>
        </p:spPr>
        <p:txBody>
          <a:bodyPr/>
          <a:lstStyle/>
          <a:p>
            <a:endParaRPr lang="en-US" altLang="en-US">
              <a:latin typeface="Times New Roman" panose="02020603050405020304" pitchFamily="18" charset="0"/>
              <a:cs typeface="Times New Roman" panose="02020603050405020304" pitchFamily="18" charset="0"/>
              <a:sym typeface="Times New Roman" panose="02020603050405020304" pitchFamily="18" charset="0"/>
            </a:endParaRPr>
          </a:p>
        </p:txBody>
      </p:sp>
      <p:graphicFrame>
        <p:nvGraphicFramePr>
          <p:cNvPr id="4194324" name="Group 20"/>
          <p:cNvGraphicFramePr>
            <a:graphicFrameLocks noGrp="1"/>
          </p:cNvGraphicFramePr>
          <p:nvPr/>
        </p:nvGraphicFramePr>
        <p:xfrm>
          <a:off x="762000" y="1981200"/>
          <a:ext cx="7620635" cy="3940175"/>
        </p:xfrm>
        <a:graphic>
          <a:graphicData uri="http://schemas.openxmlformats.org/drawingml/2006/table">
            <a:tbl>
              <a:tblPr/>
              <a:tblGrid>
                <a:gridCol w="1066800">
                  <a:extLst>
                    <a:ext uri="{9D8B030D-6E8A-4147-A177-3AD203B41FA5}">
                      <a16:colId xmlns:a16="http://schemas.microsoft.com/office/drawing/2014/main" val="20000"/>
                    </a:ext>
                  </a:extLst>
                </a:gridCol>
                <a:gridCol w="162560">
                  <a:extLst>
                    <a:ext uri="{9D8B030D-6E8A-4147-A177-3AD203B41FA5}">
                      <a16:colId xmlns:a16="http://schemas.microsoft.com/office/drawing/2014/main" val="20001"/>
                    </a:ext>
                  </a:extLst>
                </a:gridCol>
                <a:gridCol w="1209675">
                  <a:extLst>
                    <a:ext uri="{9D8B030D-6E8A-4147-A177-3AD203B41FA5}">
                      <a16:colId xmlns:a16="http://schemas.microsoft.com/office/drawing/2014/main" val="20002"/>
                    </a:ext>
                  </a:extLst>
                </a:gridCol>
                <a:gridCol w="228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228600">
                  <a:extLst>
                    <a:ext uri="{9D8B030D-6E8A-4147-A177-3AD203B41FA5}">
                      <a16:colId xmlns:a16="http://schemas.microsoft.com/office/drawing/2014/main" val="20005"/>
                    </a:ext>
                  </a:extLst>
                </a:gridCol>
                <a:gridCol w="3581400">
                  <a:extLst>
                    <a:ext uri="{9D8B030D-6E8A-4147-A177-3AD203B41FA5}">
                      <a16:colId xmlns:a16="http://schemas.microsoft.com/office/drawing/2014/main" val="20006"/>
                    </a:ext>
                  </a:extLst>
                </a:gridCol>
              </a:tblGrid>
              <a:tr h="549275">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تغييرات طي </a:t>
                      </a: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سال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1×13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2×13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0"/>
                  </a:ext>
                </a:extLst>
              </a:tr>
              <a:tr h="546100">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ميليون ريال</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فعاليتهاي‌ سرمايه‌گذاري‌ </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1"/>
                  </a:ext>
                </a:extLst>
              </a:tr>
              <a:tr h="371475">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600ر120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700ر441</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300ر562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marL="53975" indent="-53975"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53975" marR="0" lvl="0" indent="0" algn="just" defTabSz="914400" rtl="1" eaLnBrk="1" fontAlgn="base" latinLnBrk="0" hangingPunct="1">
                        <a:lnSpc>
                          <a:spcPct val="100000"/>
                        </a:lnSpc>
                        <a:spcBef>
                          <a:spcPts val="400"/>
                        </a:spcBef>
                        <a:spcAft>
                          <a:spcPts val="40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اسكناس‌ و مسكوك‌ و فلزات‌ بهادار</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2"/>
                  </a:ext>
                </a:extLst>
              </a:tr>
              <a:tr h="549275">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450ر475</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450ر596ر3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900ر071ر4</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marL="53975" indent="-53975"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53975" marR="0" lvl="0" indent="0" algn="just" defTabSz="914400" rtl="1" eaLnBrk="1" fontAlgn="base" latinLnBrk="0" hangingPunct="1">
                        <a:lnSpc>
                          <a:spcPct val="100000"/>
                        </a:lnSpc>
                        <a:spcBef>
                          <a:spcPts val="400"/>
                        </a:spcBef>
                        <a:spcAft>
                          <a:spcPts val="40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موجودي‌ نـزد بانكهـاي‌ داخلـي‌ پس‌ از پاياپاي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3"/>
                  </a:ext>
                </a:extLst>
              </a:tr>
              <a:tr h="546100">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050ر804</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350ر742ر2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400ر546ر3</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marL="53975" indent="-53975"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53975" marR="0" lvl="0" indent="0" algn="just" defTabSz="914400" rtl="1" eaLnBrk="1" fontAlgn="base" latinLnBrk="0" hangingPunct="1">
                        <a:lnSpc>
                          <a:spcPct val="100000"/>
                        </a:lnSpc>
                        <a:spcBef>
                          <a:spcPts val="400"/>
                        </a:spcBef>
                        <a:spcAft>
                          <a:spcPts val="40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نقود بيگانـه‌ و موجودي‌ نـزد بانكهـاي‌ خارجي‌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4"/>
                  </a:ext>
                </a:extLst>
              </a:tr>
              <a:tr h="549275">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(600ر572)</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(600ر237)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(200ر810)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marL="53975" indent="-53975"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53975" marR="0" lvl="0" indent="0" algn="just" defTabSz="914400" rtl="1" eaLnBrk="1" fontAlgn="base" latinLnBrk="0" hangingPunct="1">
                        <a:lnSpc>
                          <a:spcPct val="100000"/>
                        </a:lnSpc>
                        <a:spcBef>
                          <a:spcPts val="400"/>
                        </a:spcBef>
                        <a:spcAft>
                          <a:spcPts val="40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موجودي‌ بانكهاي‌ داخلي‌ نـزد ما پس‌ از پاياپاي‌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5"/>
                  </a:ext>
                </a:extLst>
              </a:tr>
              <a:tr h="549275">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(000ر90)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(000ر220)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7150"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7150"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7150"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7150"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7150"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ts val="400"/>
                        </a:spcBef>
                        <a:spcAft>
                          <a:spcPts val="400"/>
                        </a:spcAft>
                        <a:buClrTx/>
                        <a:buSzTx/>
                        <a:buFontTx/>
                        <a:buNone/>
                        <a:tabLst>
                          <a:tab pos="57150"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(000ر310)</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marL="53975" indent="-53975"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53975" marR="0" lvl="0" indent="0" algn="just" defTabSz="914400" rtl="1" eaLnBrk="1" fontAlgn="base" latinLnBrk="0" hangingPunct="1">
                        <a:lnSpc>
                          <a:spcPct val="100000"/>
                        </a:lnSpc>
                        <a:spcBef>
                          <a:spcPts val="400"/>
                        </a:spcBef>
                        <a:spcAft>
                          <a:spcPts val="400"/>
                        </a:spcAft>
                        <a:buClrTx/>
                        <a:buSzTx/>
                        <a:buFontTx/>
                        <a:buNone/>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موجودي‌ بانكهاي‌ خارجي‌ نزد ما پس‌ از پاياپاي‌</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6"/>
                  </a:ext>
                </a:extLst>
              </a:tr>
              <a:tr h="273050">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500ر737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just" defTabSz="914400" rtl="1" eaLnBrk="1" fontAlgn="base" latinLnBrk="0" hangingPunct="1">
                        <a:lnSpc>
                          <a:spcPct val="100000"/>
                        </a:lnSpc>
                        <a:spcBef>
                          <a:spcPct val="0"/>
                        </a:spcBef>
                        <a:spcAft>
                          <a:spcPct val="0"/>
                        </a:spcAft>
                        <a:buClrTx/>
                        <a:buSzTx/>
                        <a:buFontTx/>
                        <a:buNone/>
                        <a:tabLst>
                          <a:tab pos="53975"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	900ر322ر6</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r>
                        <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rPr>
                        <a:t>400ر060ر7</a:t>
                      </a:r>
                      <a:endPar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latinLnBrk="1">
                        <a:spcBef>
                          <a:spcPct val="20000"/>
                        </a:spcBef>
                        <a:tabLst>
                          <a:tab pos="53975" algn="l"/>
                        </a:tabLst>
                        <a:defRPr sz="2800">
                          <a:solidFill>
                            <a:srgbClr val="000000"/>
                          </a:solidFill>
                          <a:latin typeface="Calibri" panose="020F0502020204030204" pitchFamily="34" charset="0"/>
                          <a:ea typeface="宋体" panose="02010600030101010101" pitchFamily="2" charset="-122"/>
                        </a:defRPr>
                      </a:lvl1pPr>
                      <a:lvl2pPr latinLnBrk="1">
                        <a:spcBef>
                          <a:spcPct val="20000"/>
                        </a:spcBef>
                        <a:tabLst>
                          <a:tab pos="53975" algn="l"/>
                        </a:tabLst>
                        <a:defRPr sz="2400">
                          <a:solidFill>
                            <a:srgbClr val="000000"/>
                          </a:solidFill>
                          <a:latin typeface="Calibri" panose="020F0502020204030204" pitchFamily="34" charset="0"/>
                          <a:ea typeface="宋体" panose="02010600030101010101" pitchFamily="2" charset="-122"/>
                        </a:defRPr>
                      </a:lvl2pPr>
                      <a:lvl3pPr latinLnBrk="1">
                        <a:spcBef>
                          <a:spcPct val="20000"/>
                        </a:spcBef>
                        <a:tabLst>
                          <a:tab pos="53975" algn="l"/>
                        </a:tabLst>
                        <a:defRPr sz="2000">
                          <a:solidFill>
                            <a:srgbClr val="000000"/>
                          </a:solidFill>
                          <a:latin typeface="Calibri" panose="020F0502020204030204" pitchFamily="34" charset="0"/>
                          <a:ea typeface="宋体" panose="02010600030101010101" pitchFamily="2" charset="-122"/>
                        </a:defRPr>
                      </a:lvl3pPr>
                      <a:lvl4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4pPr>
                      <a:lvl5pPr latinLnBrk="1">
                        <a:spcBef>
                          <a:spcPct val="20000"/>
                        </a:spcBef>
                        <a:tabLst>
                          <a:tab pos="53975" algn="l"/>
                        </a:tabLst>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tabLst>
                          <a:tab pos="53975" algn="l"/>
                        </a:tabLst>
                        <a:defRPr>
                          <a:solidFill>
                            <a:srgbClr val="000000"/>
                          </a:solidFill>
                          <a:latin typeface="Calibri" panose="020F0502020204030204" pitchFamily="34" charset="0"/>
                          <a:ea typeface="宋体" panose="02010600030101010101" pitchFamily="2" charset="-122"/>
                        </a:defRPr>
                      </a:lvl9pPr>
                    </a:lstStyle>
                    <a:p>
                      <a:pPr marL="0" marR="0" lvl="0" indent="0" algn="ctr" defTabSz="914400" rtl="1" eaLnBrk="1" fontAlgn="base" latinLnBrk="0" hangingPunct="1">
                        <a:lnSpc>
                          <a:spcPct val="100000"/>
                        </a:lnSpc>
                        <a:spcBef>
                          <a:spcPct val="0"/>
                        </a:spcBef>
                        <a:spcAft>
                          <a:spcPct val="0"/>
                        </a:spcAft>
                        <a:buClrTx/>
                        <a:buSzTx/>
                        <a:buFontTx/>
                        <a:buNone/>
                        <a:tabLst>
                          <a:tab pos="53975" algn="l"/>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B Zar" panose="00000400000000000000" pitchFamily="2" charset="-78"/>
                        <a:sym typeface="Times New Roman" panose="02020603050405020304" pitchFamily="18" charset="0"/>
                      </a:endParaRPr>
                    </a:p>
                  </a:txBody>
                  <a:tcPr marL="68580" marR="6858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tc>
                  <a:txBody>
                    <a:bodyPr/>
                    <a:lstStyle>
                      <a:lvl1pPr marL="53975" indent="-53975" latinLnBrk="1">
                        <a:spcBef>
                          <a:spcPct val="20000"/>
                        </a:spcBef>
                        <a:defRPr sz="2800">
                          <a:solidFill>
                            <a:srgbClr val="000000"/>
                          </a:solidFill>
                          <a:latin typeface="Calibri" panose="020F0502020204030204" pitchFamily="34" charset="0"/>
                          <a:ea typeface="宋体" panose="02010600030101010101" pitchFamily="2" charset="-122"/>
                        </a:defRPr>
                      </a:lvl1pPr>
                      <a:lvl2pPr latinLnBrk="1">
                        <a:spcBef>
                          <a:spcPct val="20000"/>
                        </a:spcBef>
                        <a:defRPr sz="2400">
                          <a:solidFill>
                            <a:srgbClr val="000000"/>
                          </a:solidFill>
                          <a:latin typeface="Calibri" panose="020F0502020204030204" pitchFamily="34" charset="0"/>
                          <a:ea typeface="宋体" panose="02010600030101010101" pitchFamily="2" charset="-122"/>
                        </a:defRPr>
                      </a:lvl2pPr>
                      <a:lvl3pPr latinLnBrk="1">
                        <a:spcBef>
                          <a:spcPct val="20000"/>
                        </a:spcBef>
                        <a:defRPr sz="2000">
                          <a:solidFill>
                            <a:srgbClr val="000000"/>
                          </a:solidFill>
                          <a:latin typeface="Calibri" panose="020F0502020204030204" pitchFamily="34" charset="0"/>
                          <a:ea typeface="宋体" panose="02010600030101010101" pitchFamily="2" charset="-122"/>
                        </a:defRPr>
                      </a:lvl3pPr>
                      <a:lvl4pPr latinLnBrk="1">
                        <a:spcBef>
                          <a:spcPct val="20000"/>
                        </a:spcBef>
                        <a:defRPr>
                          <a:solidFill>
                            <a:srgbClr val="000000"/>
                          </a:solidFill>
                          <a:latin typeface="Calibri" panose="020F0502020204030204" pitchFamily="34" charset="0"/>
                          <a:ea typeface="宋体" panose="02010600030101010101" pitchFamily="2" charset="-122"/>
                        </a:defRPr>
                      </a:lvl4pPr>
                      <a:lvl5pPr latinLnBrk="1">
                        <a:spcBef>
                          <a:spcPct val="20000"/>
                        </a:spcBef>
                        <a:defRPr>
                          <a:solidFill>
                            <a:srgbClr val="000000"/>
                          </a:solidFill>
                          <a:latin typeface="Calibri" panose="020F0502020204030204" pitchFamily="34" charset="0"/>
                          <a:ea typeface="宋体" panose="02010600030101010101" pitchFamily="2" charset="-122"/>
                        </a:defRPr>
                      </a:lvl5pPr>
                      <a:lvl6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6pPr>
                      <a:lvl7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7pPr>
                      <a:lvl8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8pPr>
                      <a:lvl9pPr algn="l" rtl="0" fontAlgn="base" latinLnBrk="1">
                        <a:spcBef>
                          <a:spcPct val="20000"/>
                        </a:spcBef>
                        <a:spcAft>
                          <a:spcPct val="0"/>
                        </a:spcAft>
                        <a:defRPr>
                          <a:solidFill>
                            <a:srgbClr val="000000"/>
                          </a:solidFill>
                          <a:latin typeface="Calibri" panose="020F0502020204030204" pitchFamily="34" charset="0"/>
                          <a:ea typeface="宋体" panose="02010600030101010101" pitchFamily="2" charset="-122"/>
                        </a:defRPr>
                      </a:lvl9pPr>
                    </a:lstStyle>
                    <a:p>
                      <a:pPr marL="53975" marR="0" lvl="0" indent="0" algn="just" defTabSz="914400" rtl="1" eaLnBrk="1" fontAlgn="base" latinLnBrk="0" hangingPunct="1">
                        <a:lnSpc>
                          <a:spcPct val="100000"/>
                        </a:lnSpc>
                        <a:spcBef>
                          <a:spcPts val="400"/>
                        </a:spcBef>
                        <a:spcAft>
                          <a:spcPts val="400"/>
                        </a:spcAft>
                        <a:buClrTx/>
                        <a:buSzTx/>
                        <a:buFontTx/>
                        <a:buNone/>
                        <a:tabLst/>
                      </a:pPr>
                      <a:endParaRPr kumimoji="0" lang="en-US" altLang="en-US" sz="1800" b="1" i="0" u="none" strike="noStrike" cap="none" normalizeH="0" baseline="0" smtClean="0">
                        <a:ln>
                          <a:noFill/>
                        </a:ln>
                        <a:solidFill>
                          <a:srgbClr val="000000"/>
                        </a:solidFill>
                        <a:effectLst/>
                        <a:latin typeface="Times" panose="02020603050405020304" pitchFamily="18" charset="0"/>
                        <a:cs typeface="Times New Roman" panose="02020603050405020304" pitchFamily="18" charset="0"/>
                        <a:sym typeface="Times New Roman" panose="02020603050405020304" pitchFamily="18" charset="0"/>
                      </a:endParaRPr>
                    </a:p>
                  </a:txBody>
                  <a:tcPr marL="0" marR="0"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gradFill rotWithShape="1">
                      <a:gsLst>
                        <a:gs pos="0">
                          <a:srgbClr val="006600"/>
                        </a:gs>
                        <a:gs pos="50000">
                          <a:srgbClr val="FFFFCC"/>
                        </a:gs>
                        <a:gs pos="100000">
                          <a:srgbClr val="006600"/>
                        </a:gs>
                      </a:gsLst>
                      <a:lin ang="8100000" scaled="1"/>
                    </a:gra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050019"/>
                                        </p:tgtEl>
                                        <p:attrNameLst>
                                          <p:attrName>style.visibility</p:attrName>
                                        </p:attrNameLst>
                                      </p:cBhvr>
                                      <p:to>
                                        <p:strVal val="visible"/>
                                      </p:to>
                                    </p:set>
                                    <p:animEffect transition="in" filter="slide(fromBottom)">
                                      <p:cBhvr>
                                        <p:cTn id="7" dur="500"/>
                                        <p:tgtEl>
                                          <p:spTgt spid="1050019"/>
                                        </p:tgtEl>
                                      </p:cBhvr>
                                    </p:animEffect>
                                  </p:childTnLst>
                                </p:cTn>
                              </p:par>
                            </p:childTnLst>
                          </p:cTn>
                        </p:par>
                        <p:par>
                          <p:cTn id="8" fill="hold" nodeType="afterGroup">
                            <p:stCondLst>
                              <p:cond delay="500"/>
                            </p:stCondLst>
                            <p:childTnLst>
                              <p:par>
                                <p:cTn id="9" presetID="12" presetClass="entr" presetSubtype="4" fill="hold" nodeType="afterEffect">
                                  <p:stCondLst>
                                    <p:cond delay="0"/>
                                  </p:stCondLst>
                                  <p:childTnLst>
                                    <p:set>
                                      <p:cBhvr>
                                        <p:cTn id="10" dur="1" fill="hold">
                                          <p:stCondLst>
                                            <p:cond delay="0"/>
                                          </p:stCondLst>
                                        </p:cTn>
                                        <p:tgtEl>
                                          <p:spTgt spid="1050025"/>
                                        </p:tgtEl>
                                        <p:attrNameLst>
                                          <p:attrName>style.visibility</p:attrName>
                                        </p:attrNameLst>
                                      </p:cBhvr>
                                      <p:to>
                                        <p:strVal val="visible"/>
                                      </p:to>
                                    </p:set>
                                    <p:animEffect transition="in" filter="slide(fromBottom)">
                                      <p:cBhvr>
                                        <p:cTn id="11" dur="500"/>
                                        <p:tgtEl>
                                          <p:spTgt spid="1050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bwMode="auto">
      <p:bgPr shadeToTitle="1">
        <a:gradFill rotWithShape="0">
          <a:gsLst>
            <a:gs pos="0">
              <a:srgbClr val="FFFFCC"/>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49489" name="Rectangle 913"/>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4D40A8BA-170E-43E3-BB38-CEBCD91F69A6}" type="slidenum">
              <a:rPr lang="en-US" altLang="en-US" sz="1400"/>
              <a:pPr algn="r" eaLnBrk="1" hangingPunct="1"/>
              <a:t>6</a:t>
            </a:fld>
            <a:r>
              <a:rPr lang="en-US" altLang="en-US" sz="1400"/>
              <a:t>/56</a:t>
            </a:r>
            <a:endParaRPr lang="en-US" altLang="en-US"/>
          </a:p>
        </p:txBody>
      </p:sp>
      <p:sp>
        <p:nvSpPr>
          <p:cNvPr id="1049491" name="Rectangle 915"/>
          <p:cNvSpPr>
            <a:spLocks noChangeArrowheads="1"/>
          </p:cNvSpPr>
          <p:nvPr/>
        </p:nvSpPr>
        <p:spPr bwMode="auto">
          <a:xfrm>
            <a:off x="1066800" y="2667000"/>
            <a:ext cx="7239000"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20000"/>
              </a:lnSpc>
              <a:spcBef>
                <a:spcPct val="50000"/>
              </a:spcBef>
              <a:buFont typeface="Wingdings" panose="05000000000000000000" pitchFamily="2" charset="2"/>
              <a:buChar char="ü"/>
            </a:pPr>
            <a:r>
              <a:rPr lang="en-US" altLang="en-US" sz="2800" b="1" i="1">
                <a:cs typeface="B Zar" panose="00000400000000000000" pitchFamily="2" charset="-78"/>
              </a:rPr>
              <a:t>عدم تاثير پذيري</a:t>
            </a:r>
            <a:r>
              <a:rPr lang="en-US" altLang="en-US" sz="2800" b="1">
                <a:cs typeface="B Zar" panose="00000400000000000000" pitchFamily="2" charset="-78"/>
              </a:rPr>
              <a:t> صورت جريان وجوه نقد از برخوردهاي متفاوت حسابداري در خصوص معاملات و رويدادهاي يکسان در سطح واحد تجاري موجب        مي شود ارائه آن </a:t>
            </a:r>
            <a:r>
              <a:rPr lang="en-US" altLang="en-US" sz="2800" b="1" i="1">
                <a:cs typeface="B Zar" panose="00000400000000000000" pitchFamily="2" charset="-78"/>
              </a:rPr>
              <a:t>قابليت مقايسه جنبه عملياتي عملکرد مالي</a:t>
            </a:r>
            <a:r>
              <a:rPr lang="en-US" altLang="en-US" sz="2800" b="1">
                <a:cs typeface="B Zar" panose="00000400000000000000" pitchFamily="2" charset="-78"/>
              </a:rPr>
              <a:t> واحد تجاري مختلف را</a:t>
            </a:r>
            <a:r>
              <a:rPr lang="en-US" altLang="en-US" sz="2800" b="1" i="1">
                <a:cs typeface="B Zar" panose="00000400000000000000" pitchFamily="2" charset="-78"/>
              </a:rPr>
              <a:t> افزايش</a:t>
            </a:r>
            <a:r>
              <a:rPr lang="en-US" altLang="en-US" sz="2800" b="1">
                <a:cs typeface="B Zar" panose="00000400000000000000" pitchFamily="2" charset="-78"/>
              </a:rPr>
              <a:t> دهد.</a:t>
            </a:r>
            <a:endParaRPr lang="en-US" altLang="en-US"/>
          </a:p>
          <a:p>
            <a:pPr algn="just" rtl="1" eaLnBrk="1" hangingPunct="1">
              <a:lnSpc>
                <a:spcPct val="120000"/>
              </a:lnSpc>
              <a:spcBef>
                <a:spcPct val="50000"/>
              </a:spcBef>
              <a:buFont typeface="Wingdings" panose="05000000000000000000" pitchFamily="2" charset="2"/>
              <a:buChar char="ü"/>
            </a:pPr>
            <a:endParaRPr lang="en-US" altLang="en-US" sz="2800" b="1">
              <a:cs typeface="B Zar" panose="00000400000000000000" pitchFamily="2" charset="-78"/>
            </a:endParaRPr>
          </a:p>
        </p:txBody>
      </p:sp>
      <p:sp>
        <p:nvSpPr>
          <p:cNvPr id="1049493" name="AutoShape 917"/>
          <p:cNvSpPr>
            <a:spLocks noChangeArrowheads="1"/>
          </p:cNvSpPr>
          <p:nvPr/>
        </p:nvSpPr>
        <p:spPr bwMode="auto">
          <a:xfrm>
            <a:off x="1219200" y="457200"/>
            <a:ext cx="7239000" cy="2133600"/>
          </a:xfrm>
          <a:prstGeom prst="cloudCallout">
            <a:avLst>
              <a:gd name="adj1" fmla="val -28486"/>
              <a:gd name="adj2" fmla="val 58185"/>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3000" b="1">
                <a:cs typeface="B Titr" panose="00000700000000000000" pitchFamily="2" charset="-78"/>
              </a:rPr>
              <a:t>مزاياي اطلاعات صورت جريان وجوه نقد در مقايسه با اطلاعات ساير اجزاي صورتهاي مالي اساسي</a:t>
            </a:r>
            <a:br>
              <a:rPr lang="en-US" altLang="en-US" sz="3000" b="1">
                <a:cs typeface="B Titr" panose="00000700000000000000" pitchFamily="2" charset="-78"/>
              </a:rPr>
            </a:br>
            <a:endParaRPr lang="en-US" altLang="en-US" sz="3000" b="1">
              <a:cs typeface="B Titr" panose="000007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049493"/>
                                        </p:tgtEl>
                                        <p:attrNameLst>
                                          <p:attrName>style.visibility</p:attrName>
                                        </p:attrNameLst>
                                      </p:cBhvr>
                                      <p:to>
                                        <p:strVal val="visible"/>
                                      </p:to>
                                    </p:set>
                                    <p:animEffect transition="in" filter="strips(downLeft)">
                                      <p:cBhvr>
                                        <p:cTn id="7" dur="500"/>
                                        <p:tgtEl>
                                          <p:spTgt spid="1049493"/>
                                        </p:tgtEl>
                                      </p:cBhvr>
                                    </p:animEffect>
                                  </p:childTnLst>
                                </p:cTn>
                              </p:par>
                            </p:childTnLst>
                          </p:cTn>
                        </p:par>
                        <p:par>
                          <p:cTn id="8" fill="hold" nodeType="afterGroup">
                            <p:stCondLst>
                              <p:cond delay="500"/>
                            </p:stCondLst>
                            <p:childTnLst>
                              <p:par>
                                <p:cTn id="9" presetID="17" presetClass="entr" presetSubtype="1" fill="hold" nodeType="afterEffect">
                                  <p:stCondLst>
                                    <p:cond delay="0"/>
                                  </p:stCondLst>
                                  <p:childTnLst>
                                    <p:set>
                                      <p:cBhvr>
                                        <p:cTn id="10" dur="1" fill="hold">
                                          <p:stCondLst>
                                            <p:cond delay="0"/>
                                          </p:stCondLst>
                                        </p:cTn>
                                        <p:tgtEl>
                                          <p:spTgt spid="1049491"/>
                                        </p:tgtEl>
                                        <p:attrNameLst>
                                          <p:attrName>style.visibility</p:attrName>
                                        </p:attrNameLst>
                                      </p:cBhvr>
                                      <p:to>
                                        <p:strVal val="visible"/>
                                      </p:to>
                                    </p:set>
                                    <p:anim calcmode="lin" valueType="num">
                                      <p:cBhvr>
                                        <p:cTn id="11" dur="500" fill="hold"/>
                                        <p:tgtEl>
                                          <p:spTgt spid="1049491"/>
                                        </p:tgtEl>
                                        <p:attrNameLst>
                                          <p:attrName>ppt_x</p:attrName>
                                        </p:attrNameLst>
                                      </p:cBhvr>
                                      <p:tavLst>
                                        <p:tav tm="100000">
                                          <p:val>
                                            <p:strVal val="#ppt_x"/>
                                          </p:val>
                                        </p:tav>
                                        <p:tav>
                                          <p:val>
                                            <p:strVal val="#ppt_x"/>
                                          </p:val>
                                        </p:tav>
                                      </p:tavLst>
                                    </p:anim>
                                    <p:anim calcmode="lin" valueType="num">
                                      <p:cBhvr>
                                        <p:cTn id="12" dur="500" fill="hold"/>
                                        <p:tgtEl>
                                          <p:spTgt spid="1049491"/>
                                        </p:tgtEl>
                                        <p:attrNameLst>
                                          <p:attrName>ppt_y</p:attrName>
                                        </p:attrNameLst>
                                      </p:cBhvr>
                                      <p:tavLst>
                                        <p:tav tm="100000">
                                          <p:val>
                                            <p:strVal val="#ppt_y-#ppt_h/2"/>
                                          </p:val>
                                        </p:tav>
                                        <p:tav>
                                          <p:val>
                                            <p:strVal val="#ppt_y"/>
                                          </p:val>
                                        </p:tav>
                                      </p:tavLst>
                                    </p:anim>
                                    <p:anim calcmode="lin" valueType="num">
                                      <p:cBhvr>
                                        <p:cTn id="13" dur="500" fill="hold"/>
                                        <p:tgtEl>
                                          <p:spTgt spid="1049491"/>
                                        </p:tgtEl>
                                        <p:attrNameLst>
                                          <p:attrName>ppt_w</p:attrName>
                                        </p:attrNameLst>
                                      </p:cBhvr>
                                      <p:tavLst>
                                        <p:tav tm="100000">
                                          <p:val>
                                            <p:strVal val="#ppt_w"/>
                                          </p:val>
                                        </p:tav>
                                        <p:tav>
                                          <p:val>
                                            <p:strVal val="#ppt_w"/>
                                          </p:val>
                                        </p:tav>
                                      </p:tavLst>
                                    </p:anim>
                                    <p:anim calcmode="lin" valueType="num">
                                      <p:cBhvr>
                                        <p:cTn id="14" dur="500" fill="hold"/>
                                        <p:tgtEl>
                                          <p:spTgt spid="1049491"/>
                                        </p:tgtEl>
                                        <p:attrNameLst>
                                          <p:attrName>ppt_h</p:attrName>
                                        </p:attrNameLst>
                                      </p:cBhvr>
                                      <p:tavLst>
                                        <p:tav tm="100000">
                                          <p:val>
                                            <p:fltVal val="0"/>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bwMode="auto">
      <p:bgPr>
        <a:gradFill rotWithShape="0">
          <a:gsLst>
            <a:gs pos="0">
              <a:srgbClr val="006600"/>
            </a:gs>
            <a:gs pos="50000">
              <a:srgbClr val="FFFFCC"/>
            </a:gs>
            <a:gs pos="100000">
              <a:srgbClr val="006600"/>
            </a:gs>
          </a:gsLst>
          <a:lin ang="0" scaled="1"/>
        </a:gradFill>
        <a:effectLst/>
      </p:bgPr>
    </p:bg>
    <p:spTree>
      <p:nvGrpSpPr>
        <p:cNvPr id="1" name=""/>
        <p:cNvGrpSpPr/>
        <p:nvPr/>
      </p:nvGrpSpPr>
      <p:grpSpPr>
        <a:xfrm>
          <a:off x="0" y="0"/>
          <a:ext cx="0" cy="0"/>
          <a:chOff x="0" y="0"/>
          <a:chExt cx="0" cy="0"/>
        </a:xfrm>
      </p:grpSpPr>
      <p:sp>
        <p:nvSpPr>
          <p:cNvPr id="1049495" name="Rectangle 91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3F36D829-B984-43EB-A5C6-44F81A54605F}" type="slidenum">
              <a:rPr lang="en-US" altLang="en-US" sz="1400"/>
              <a:pPr algn="r" eaLnBrk="1" hangingPunct="1"/>
              <a:t>7</a:t>
            </a:fld>
            <a:r>
              <a:rPr lang="en-US" altLang="en-US" sz="1400"/>
              <a:t>/56</a:t>
            </a:r>
            <a:endParaRPr lang="en-US" altLang="en-US"/>
          </a:p>
        </p:txBody>
      </p:sp>
      <p:sp>
        <p:nvSpPr>
          <p:cNvPr id="1049497" name="Rectangle 921"/>
          <p:cNvSpPr>
            <a:spLocks noChangeArrowheads="1"/>
          </p:cNvSpPr>
          <p:nvPr/>
        </p:nvSpPr>
        <p:spPr bwMode="auto">
          <a:xfrm>
            <a:off x="1371600" y="2438400"/>
            <a:ext cx="6477000"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40000"/>
              </a:lnSpc>
              <a:spcBef>
                <a:spcPct val="50000"/>
              </a:spcBef>
            </a:pPr>
            <a:r>
              <a:rPr lang="en-US" altLang="en-US" sz="3200" b="1">
                <a:cs typeface="B Zar" panose="00000400000000000000" pitchFamily="2" charset="-78"/>
              </a:rPr>
              <a:t>کليه واحدهاي تجاري بايد صورت جريان وجوه نقد را طبق الزامات مندرج در اين استاندارد تهيه و آن را به عنوان يک صورت مالي مستقل به همراه ساير صورتهاي مالي ارائه کنند.</a:t>
            </a:r>
            <a:endParaRPr lang="en-US" altLang="en-US"/>
          </a:p>
        </p:txBody>
      </p:sp>
      <p:sp>
        <p:nvSpPr>
          <p:cNvPr id="1049499" name="AutoShape 923"/>
          <p:cNvSpPr>
            <a:spLocks noChangeArrowheads="1"/>
          </p:cNvSpPr>
          <p:nvPr/>
        </p:nvSpPr>
        <p:spPr bwMode="auto">
          <a:xfrm>
            <a:off x="1600200" y="457200"/>
            <a:ext cx="5867400" cy="1752600"/>
          </a:xfrm>
          <a:prstGeom prst="ribbon">
            <a:avLst>
              <a:gd name="adj1" fmla="val 10870"/>
              <a:gd name="adj2" fmla="val 70130"/>
            </a:avLst>
          </a:pr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4400" b="1">
                <a:cs typeface="B Titr" panose="00000700000000000000" pitchFamily="2" charset="-78"/>
              </a:rPr>
              <a:t>دامنه کاربرد</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49499"/>
                                        </p:tgtEl>
                                        <p:attrNameLst>
                                          <p:attrName>style.visibility</p:attrName>
                                        </p:attrNameLst>
                                      </p:cBhvr>
                                      <p:to>
                                        <p:strVal val="visible"/>
                                      </p:to>
                                    </p:set>
                                    <p:anim calcmode="lin" valueType="num">
                                      <p:cBhvr>
                                        <p:cTn id="7" dur="1000" fill="hold"/>
                                        <p:tgtEl>
                                          <p:spTgt spid="1049499"/>
                                        </p:tgtEl>
                                        <p:attrNameLst>
                                          <p:attrName>ppt_w</p:attrName>
                                        </p:attrNameLst>
                                      </p:cBhvr>
                                      <p:tavLst>
                                        <p:tav tm="100000">
                                          <p:val>
                                            <p:fltVal val="0"/>
                                          </p:val>
                                        </p:tav>
                                        <p:tav>
                                          <p:val>
                                            <p:strVal val="#ppt_w"/>
                                          </p:val>
                                        </p:tav>
                                      </p:tavLst>
                                    </p:anim>
                                    <p:anim calcmode="lin" valueType="num">
                                      <p:cBhvr>
                                        <p:cTn id="8" dur="1000" fill="hold"/>
                                        <p:tgtEl>
                                          <p:spTgt spid="1049499"/>
                                        </p:tgtEl>
                                        <p:attrNameLst>
                                          <p:attrName>ppt_h</p:attrName>
                                        </p:attrNameLst>
                                      </p:cBhvr>
                                      <p:tavLst>
                                        <p:tav tm="100000">
                                          <p:val>
                                            <p:fltVal val="0"/>
                                          </p:val>
                                        </p:tav>
                                        <p:tav>
                                          <p:val>
                                            <p:strVal val="#ppt_h"/>
                                          </p:val>
                                        </p:tav>
                                      </p:tavLst>
                                    </p:anim>
                                    <p:anim calcmode="lin" valueType="num">
                                      <p:cBhvr>
                                        <p:cTn id="9" dur="1000" fill="hold"/>
                                        <p:tgtEl>
                                          <p:spTgt spid="104949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9499"/>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16" presetClass="entr" presetSubtype="42" fill="hold" nodeType="afterEffect">
                                  <p:stCondLst>
                                    <p:cond delay="0"/>
                                  </p:stCondLst>
                                  <p:childTnLst>
                                    <p:set>
                                      <p:cBhvr>
                                        <p:cTn id="13" dur="1" fill="hold">
                                          <p:stCondLst>
                                            <p:cond delay="0"/>
                                          </p:stCondLst>
                                        </p:cTn>
                                        <p:tgtEl>
                                          <p:spTgt spid="1049497"/>
                                        </p:tgtEl>
                                        <p:attrNameLst>
                                          <p:attrName>style.visibility</p:attrName>
                                        </p:attrNameLst>
                                      </p:cBhvr>
                                      <p:to>
                                        <p:strVal val="visible"/>
                                      </p:to>
                                    </p:set>
                                    <p:animEffect transition="in" filter="barn(outHorizontal)">
                                      <p:cBhvr>
                                        <p:cTn id="14" dur="500"/>
                                        <p:tgtEl>
                                          <p:spTgt spid="1049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501" name="Rectangle 925"/>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3B367145-D741-4102-99E9-4C16B557BF81}" type="slidenum">
              <a:rPr lang="en-US" altLang="en-US" sz="1400"/>
              <a:pPr algn="r" eaLnBrk="1" hangingPunct="1"/>
              <a:t>8</a:t>
            </a:fld>
            <a:r>
              <a:rPr lang="en-US" altLang="en-US" sz="1400"/>
              <a:t>/56</a:t>
            </a:r>
            <a:endParaRPr lang="en-US" altLang="en-US"/>
          </a:p>
        </p:txBody>
      </p:sp>
      <p:sp>
        <p:nvSpPr>
          <p:cNvPr id="1049503" name="Rectangle 927"/>
          <p:cNvSpPr>
            <a:spLocks noChangeArrowheads="1"/>
          </p:cNvSpPr>
          <p:nvPr/>
        </p:nvSpPr>
        <p:spPr bwMode="auto">
          <a:xfrm>
            <a:off x="1524000" y="2725738"/>
            <a:ext cx="6248400" cy="3133725"/>
          </a:xfrm>
          <a:prstGeom prst="rect">
            <a:avLst/>
          </a:prstGeom>
          <a:gradFill rotWithShape="0">
            <a:gsLst>
              <a:gs pos="0">
                <a:srgbClr val="006600"/>
              </a:gs>
              <a:gs pos="100000">
                <a:srgbClr val="FFFFCC"/>
              </a:gs>
            </a:gsLst>
            <a:path path="rect">
              <a:fillToRect t="100000" r="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spcBef>
                <a:spcPct val="50000"/>
              </a:spcBef>
            </a:pPr>
            <a:r>
              <a:rPr lang="en-US" altLang="en-US" sz="3200" b="1">
                <a:cs typeface="B Zar" panose="00000400000000000000" pitchFamily="2" charset="-78"/>
              </a:rPr>
              <a:t>عبارتست از موجودي نقدي و سپرده هاي ديداري نزد بانکها و موسسات مالي اعم از ريالي و ارزي( شامل سپرده هاي سرمايه گذاري کوتاه مدت بدون سررسيد) به کسر اضافه برداشتهايي که بدون اطلاع قبلي مورد مطالبه قرار مي گيرد.</a:t>
            </a:r>
            <a:endParaRPr lang="en-US" altLang="en-US"/>
          </a:p>
        </p:txBody>
      </p:sp>
      <p:sp>
        <p:nvSpPr>
          <p:cNvPr id="1049505" name="AutoShape 929"/>
          <p:cNvSpPr>
            <a:spLocks noChangeArrowheads="1"/>
          </p:cNvSpPr>
          <p:nvPr/>
        </p:nvSpPr>
        <p:spPr bwMode="auto">
          <a:xfrm>
            <a:off x="1600200" y="533400"/>
            <a:ext cx="6096000" cy="1600200"/>
          </a:xfrm>
          <a:prstGeom prst="bevel">
            <a:avLst>
              <a:gd name="adj" fmla="val 12500"/>
            </a:avLst>
          </a:prstGeom>
          <a:gradFill rotWithShape="0">
            <a:gsLst>
              <a:gs pos="0">
                <a:srgbClr val="006600"/>
              </a:gs>
              <a:gs pos="50000">
                <a:srgbClr val="FFFFCC"/>
              </a:gs>
              <a:gs pos="100000">
                <a:srgbClr val="006600"/>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r>
              <a:rPr lang="en-US" altLang="en-US" sz="4400" b="1">
                <a:cs typeface="B Titr" panose="00000700000000000000" pitchFamily="2" charset="-78"/>
              </a:rPr>
              <a:t>وجه نقد</a:t>
            </a:r>
            <a:endParaRPr lang="en-US" altLang="en-US"/>
          </a:p>
        </p:txBody>
      </p:sp>
      <p:sp>
        <p:nvSpPr>
          <p:cNvPr id="1049507" name="Freeform 931"/>
          <p:cNvSpPr>
            <a:spLocks noChangeArrowheads="1"/>
          </p:cNvSpPr>
          <p:nvPr/>
        </p:nvSpPr>
        <p:spPr bwMode="auto">
          <a:xfrm>
            <a:off x="1658938" y="696913"/>
            <a:ext cx="1262062" cy="352425"/>
          </a:xfrm>
          <a:custGeom>
            <a:avLst/>
            <a:gdLst>
              <a:gd name="T0" fmla="*/ 30 w 795"/>
              <a:gd name="T1" fmla="*/ 34 h 667"/>
              <a:gd name="T2" fmla="*/ 283 w 795"/>
              <a:gd name="T3" fmla="*/ 0 h 667"/>
              <a:gd name="T4" fmla="*/ 497 w 795"/>
              <a:gd name="T5" fmla="*/ 45 h 667"/>
              <a:gd name="T6" fmla="*/ 742 w 795"/>
              <a:gd name="T7" fmla="*/ 23 h 667"/>
              <a:gd name="T8" fmla="*/ 795 w 795"/>
              <a:gd name="T9" fmla="*/ 154 h 667"/>
              <a:gd name="T10" fmla="*/ 772 w 795"/>
              <a:gd name="T11" fmla="*/ 279 h 667"/>
              <a:gd name="T12" fmla="*/ 642 w 795"/>
              <a:gd name="T13" fmla="*/ 490 h 667"/>
              <a:gd name="T14" fmla="*/ 459 w 795"/>
              <a:gd name="T15" fmla="*/ 461 h 667"/>
              <a:gd name="T16" fmla="*/ 497 w 795"/>
              <a:gd name="T17" fmla="*/ 667 h 667"/>
              <a:gd name="T18" fmla="*/ 482 w 795"/>
              <a:gd name="T19" fmla="*/ 655 h 667"/>
              <a:gd name="T20" fmla="*/ 465 w 795"/>
              <a:gd name="T21" fmla="*/ 640 h 667"/>
              <a:gd name="T22" fmla="*/ 442 w 795"/>
              <a:gd name="T23" fmla="*/ 622 h 667"/>
              <a:gd name="T24" fmla="*/ 416 w 795"/>
              <a:gd name="T25" fmla="*/ 600 h 667"/>
              <a:gd name="T26" fmla="*/ 386 w 795"/>
              <a:gd name="T27" fmla="*/ 575 h 667"/>
              <a:gd name="T28" fmla="*/ 354 w 795"/>
              <a:gd name="T29" fmla="*/ 549 h 667"/>
              <a:gd name="T30" fmla="*/ 322 w 795"/>
              <a:gd name="T31" fmla="*/ 521 h 667"/>
              <a:gd name="T32" fmla="*/ 290 w 795"/>
              <a:gd name="T33" fmla="*/ 493 h 667"/>
              <a:gd name="T34" fmla="*/ 259 w 795"/>
              <a:gd name="T35" fmla="*/ 467 h 667"/>
              <a:gd name="T36" fmla="*/ 230 w 795"/>
              <a:gd name="T37" fmla="*/ 440 h 667"/>
              <a:gd name="T38" fmla="*/ 203 w 795"/>
              <a:gd name="T39" fmla="*/ 417 h 667"/>
              <a:gd name="T40" fmla="*/ 182 w 795"/>
              <a:gd name="T41" fmla="*/ 395 h 667"/>
              <a:gd name="T42" fmla="*/ 166 w 795"/>
              <a:gd name="T43" fmla="*/ 379 h 667"/>
              <a:gd name="T44" fmla="*/ 153 w 795"/>
              <a:gd name="T45" fmla="*/ 359 h 667"/>
              <a:gd name="T46" fmla="*/ 149 w 795"/>
              <a:gd name="T47" fmla="*/ 342 h 667"/>
              <a:gd name="T48" fmla="*/ 133 w 795"/>
              <a:gd name="T49" fmla="*/ 311 h 667"/>
              <a:gd name="T50" fmla="*/ 122 w 795"/>
              <a:gd name="T51" fmla="*/ 292 h 667"/>
              <a:gd name="T52" fmla="*/ 109 w 795"/>
              <a:gd name="T53" fmla="*/ 272 h 667"/>
              <a:gd name="T54" fmla="*/ 94 w 795"/>
              <a:gd name="T55" fmla="*/ 249 h 667"/>
              <a:gd name="T56" fmla="*/ 80 w 795"/>
              <a:gd name="T57" fmla="*/ 228 h 667"/>
              <a:gd name="T58" fmla="*/ 64 w 795"/>
              <a:gd name="T59" fmla="*/ 206 h 667"/>
              <a:gd name="T60" fmla="*/ 50 w 795"/>
              <a:gd name="T61" fmla="*/ 186 h 667"/>
              <a:gd name="T62" fmla="*/ 26 w 795"/>
              <a:gd name="T63" fmla="*/ 149 h 667"/>
              <a:gd name="T64" fmla="*/ 7 w 795"/>
              <a:gd name="T65" fmla="*/ 124 h 667"/>
              <a:gd name="T66" fmla="*/ 0 w 795"/>
              <a:gd name="T67" fmla="*/ 114 h 667"/>
              <a:gd name="T68" fmla="*/ 30 w 795"/>
              <a:gd name="T69" fmla="*/ 34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95" h="667">
                <a:moveTo>
                  <a:pt x="30" y="34"/>
                </a:moveTo>
                <a:lnTo>
                  <a:pt x="283" y="0"/>
                </a:lnTo>
                <a:lnTo>
                  <a:pt x="497" y="45"/>
                </a:lnTo>
                <a:lnTo>
                  <a:pt x="742" y="23"/>
                </a:lnTo>
                <a:lnTo>
                  <a:pt x="795" y="154"/>
                </a:lnTo>
                <a:lnTo>
                  <a:pt x="772" y="279"/>
                </a:lnTo>
                <a:lnTo>
                  <a:pt x="642" y="490"/>
                </a:lnTo>
                <a:lnTo>
                  <a:pt x="459" y="461"/>
                </a:lnTo>
                <a:lnTo>
                  <a:pt x="497" y="667"/>
                </a:lnTo>
                <a:lnTo>
                  <a:pt x="482" y="655"/>
                </a:lnTo>
                <a:lnTo>
                  <a:pt x="465" y="640"/>
                </a:lnTo>
                <a:lnTo>
                  <a:pt x="442" y="622"/>
                </a:lnTo>
                <a:lnTo>
                  <a:pt x="416" y="600"/>
                </a:lnTo>
                <a:lnTo>
                  <a:pt x="386" y="575"/>
                </a:lnTo>
                <a:lnTo>
                  <a:pt x="354" y="549"/>
                </a:lnTo>
                <a:lnTo>
                  <a:pt x="322" y="521"/>
                </a:lnTo>
                <a:lnTo>
                  <a:pt x="290" y="493"/>
                </a:lnTo>
                <a:lnTo>
                  <a:pt x="259" y="467"/>
                </a:lnTo>
                <a:lnTo>
                  <a:pt x="230" y="440"/>
                </a:lnTo>
                <a:lnTo>
                  <a:pt x="203" y="417"/>
                </a:lnTo>
                <a:lnTo>
                  <a:pt x="182" y="395"/>
                </a:lnTo>
                <a:lnTo>
                  <a:pt x="166" y="379"/>
                </a:lnTo>
                <a:lnTo>
                  <a:pt x="153" y="359"/>
                </a:lnTo>
                <a:lnTo>
                  <a:pt x="149" y="342"/>
                </a:lnTo>
                <a:lnTo>
                  <a:pt x="133" y="311"/>
                </a:lnTo>
                <a:lnTo>
                  <a:pt x="122" y="292"/>
                </a:lnTo>
                <a:lnTo>
                  <a:pt x="109" y="272"/>
                </a:lnTo>
                <a:lnTo>
                  <a:pt x="94" y="249"/>
                </a:lnTo>
                <a:lnTo>
                  <a:pt x="80" y="228"/>
                </a:lnTo>
                <a:lnTo>
                  <a:pt x="64" y="206"/>
                </a:lnTo>
                <a:lnTo>
                  <a:pt x="50" y="186"/>
                </a:lnTo>
                <a:lnTo>
                  <a:pt x="26" y="149"/>
                </a:lnTo>
                <a:lnTo>
                  <a:pt x="7" y="124"/>
                </a:lnTo>
                <a:lnTo>
                  <a:pt x="0" y="114"/>
                </a:lnTo>
                <a:lnTo>
                  <a:pt x="30" y="3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09" name="Freeform 933"/>
          <p:cNvSpPr>
            <a:spLocks noChangeArrowheads="1"/>
          </p:cNvSpPr>
          <p:nvPr/>
        </p:nvSpPr>
        <p:spPr bwMode="auto">
          <a:xfrm>
            <a:off x="1752600" y="687388"/>
            <a:ext cx="5791200" cy="1282700"/>
          </a:xfrm>
          <a:custGeom>
            <a:avLst/>
            <a:gdLst>
              <a:gd name="T0" fmla="*/ 129 w 3523"/>
              <a:gd name="T1" fmla="*/ 399 h 2425"/>
              <a:gd name="T2" fmla="*/ 60 w 3523"/>
              <a:gd name="T3" fmla="*/ 879 h 2425"/>
              <a:gd name="T4" fmla="*/ 37 w 3523"/>
              <a:gd name="T5" fmla="*/ 1249 h 2425"/>
              <a:gd name="T6" fmla="*/ 91 w 3523"/>
              <a:gd name="T7" fmla="*/ 1815 h 2425"/>
              <a:gd name="T8" fmla="*/ 91 w 3523"/>
              <a:gd name="T9" fmla="*/ 2202 h 2425"/>
              <a:gd name="T10" fmla="*/ 350 w 3523"/>
              <a:gd name="T11" fmla="*/ 2299 h 2425"/>
              <a:gd name="T12" fmla="*/ 847 w 3523"/>
              <a:gd name="T13" fmla="*/ 2321 h 2425"/>
              <a:gd name="T14" fmla="*/ 1757 w 3523"/>
              <a:gd name="T15" fmla="*/ 2350 h 2425"/>
              <a:gd name="T16" fmla="*/ 2063 w 3523"/>
              <a:gd name="T17" fmla="*/ 2401 h 2425"/>
              <a:gd name="T18" fmla="*/ 2445 w 3523"/>
              <a:gd name="T19" fmla="*/ 2367 h 2425"/>
              <a:gd name="T20" fmla="*/ 3156 w 3523"/>
              <a:gd name="T21" fmla="*/ 2355 h 2425"/>
              <a:gd name="T22" fmla="*/ 3508 w 3523"/>
              <a:gd name="T23" fmla="*/ 2242 h 2425"/>
              <a:gd name="T24" fmla="*/ 3523 w 3523"/>
              <a:gd name="T25" fmla="*/ 1990 h 2425"/>
              <a:gd name="T26" fmla="*/ 3293 w 3523"/>
              <a:gd name="T27" fmla="*/ 1432 h 2425"/>
              <a:gd name="T28" fmla="*/ 3369 w 3523"/>
              <a:gd name="T29" fmla="*/ 1021 h 2425"/>
              <a:gd name="T30" fmla="*/ 3369 w 3523"/>
              <a:gd name="T31" fmla="*/ 297 h 2425"/>
              <a:gd name="T32" fmla="*/ 3401 w 3523"/>
              <a:gd name="T33" fmla="*/ 29 h 2425"/>
              <a:gd name="T34" fmla="*/ 2896 w 3523"/>
              <a:gd name="T35" fmla="*/ 0 h 2425"/>
              <a:gd name="T36" fmla="*/ 2315 w 3523"/>
              <a:gd name="T37" fmla="*/ 52 h 2425"/>
              <a:gd name="T38" fmla="*/ 1466 w 3523"/>
              <a:gd name="T39" fmla="*/ 46 h 2425"/>
              <a:gd name="T40" fmla="*/ 619 w 3523"/>
              <a:gd name="T41" fmla="*/ 69 h 2425"/>
              <a:gd name="T42" fmla="*/ 1137 w 3523"/>
              <a:gd name="T43" fmla="*/ 354 h 2425"/>
              <a:gd name="T44" fmla="*/ 1665 w 3523"/>
              <a:gd name="T45" fmla="*/ 348 h 2425"/>
              <a:gd name="T46" fmla="*/ 2193 w 3523"/>
              <a:gd name="T47" fmla="*/ 343 h 2425"/>
              <a:gd name="T48" fmla="*/ 2789 w 3523"/>
              <a:gd name="T49" fmla="*/ 320 h 2425"/>
              <a:gd name="T50" fmla="*/ 2972 w 3523"/>
              <a:gd name="T51" fmla="*/ 462 h 2425"/>
              <a:gd name="T52" fmla="*/ 3010 w 3523"/>
              <a:gd name="T53" fmla="*/ 719 h 2425"/>
              <a:gd name="T54" fmla="*/ 2995 w 3523"/>
              <a:gd name="T55" fmla="*/ 1096 h 2425"/>
              <a:gd name="T56" fmla="*/ 2919 w 3523"/>
              <a:gd name="T57" fmla="*/ 1432 h 2425"/>
              <a:gd name="T58" fmla="*/ 2850 w 3523"/>
              <a:gd name="T59" fmla="*/ 1745 h 2425"/>
              <a:gd name="T60" fmla="*/ 2865 w 3523"/>
              <a:gd name="T61" fmla="*/ 2031 h 2425"/>
              <a:gd name="T62" fmla="*/ 2285 w 3523"/>
              <a:gd name="T63" fmla="*/ 2036 h 2425"/>
              <a:gd name="T64" fmla="*/ 1865 w 3523"/>
              <a:gd name="T65" fmla="*/ 2048 h 2425"/>
              <a:gd name="T66" fmla="*/ 1230 w 3523"/>
              <a:gd name="T67" fmla="*/ 2059 h 2425"/>
              <a:gd name="T68" fmla="*/ 924 w 3523"/>
              <a:gd name="T69" fmla="*/ 2025 h 2425"/>
              <a:gd name="T70" fmla="*/ 717 w 3523"/>
              <a:gd name="T71" fmla="*/ 1956 h 2425"/>
              <a:gd name="T72" fmla="*/ 642 w 3523"/>
              <a:gd name="T73" fmla="*/ 1672 h 2425"/>
              <a:gd name="T74" fmla="*/ 619 w 3523"/>
              <a:gd name="T75" fmla="*/ 1369 h 2425"/>
              <a:gd name="T76" fmla="*/ 549 w 3523"/>
              <a:gd name="T77" fmla="*/ 742 h 2425"/>
              <a:gd name="T78" fmla="*/ 457 w 3523"/>
              <a:gd name="T79" fmla="*/ 423 h 2425"/>
              <a:gd name="T80" fmla="*/ 496 w 3523"/>
              <a:gd name="T81" fmla="*/ 149 h 2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523" h="2425">
                <a:moveTo>
                  <a:pt x="37" y="103"/>
                </a:moveTo>
                <a:lnTo>
                  <a:pt x="129" y="399"/>
                </a:lnTo>
                <a:lnTo>
                  <a:pt x="144" y="690"/>
                </a:lnTo>
                <a:lnTo>
                  <a:pt x="60" y="879"/>
                </a:lnTo>
                <a:lnTo>
                  <a:pt x="137" y="1072"/>
                </a:lnTo>
                <a:lnTo>
                  <a:pt x="37" y="1249"/>
                </a:lnTo>
                <a:lnTo>
                  <a:pt x="106" y="1683"/>
                </a:lnTo>
                <a:lnTo>
                  <a:pt x="91" y="1815"/>
                </a:lnTo>
                <a:lnTo>
                  <a:pt x="0" y="2185"/>
                </a:lnTo>
                <a:lnTo>
                  <a:pt x="91" y="2202"/>
                </a:lnTo>
                <a:lnTo>
                  <a:pt x="76" y="2304"/>
                </a:lnTo>
                <a:lnTo>
                  <a:pt x="350" y="2299"/>
                </a:lnTo>
                <a:lnTo>
                  <a:pt x="717" y="2355"/>
                </a:lnTo>
                <a:lnTo>
                  <a:pt x="847" y="2321"/>
                </a:lnTo>
                <a:lnTo>
                  <a:pt x="1757" y="2408"/>
                </a:lnTo>
                <a:lnTo>
                  <a:pt x="1757" y="2350"/>
                </a:lnTo>
                <a:lnTo>
                  <a:pt x="2009" y="2367"/>
                </a:lnTo>
                <a:lnTo>
                  <a:pt x="2063" y="2401"/>
                </a:lnTo>
                <a:lnTo>
                  <a:pt x="2269" y="2333"/>
                </a:lnTo>
                <a:lnTo>
                  <a:pt x="2445" y="2367"/>
                </a:lnTo>
                <a:lnTo>
                  <a:pt x="2689" y="2338"/>
                </a:lnTo>
                <a:lnTo>
                  <a:pt x="3156" y="2355"/>
                </a:lnTo>
                <a:lnTo>
                  <a:pt x="3392" y="2425"/>
                </a:lnTo>
                <a:lnTo>
                  <a:pt x="3508" y="2242"/>
                </a:lnTo>
                <a:lnTo>
                  <a:pt x="3401" y="2190"/>
                </a:lnTo>
                <a:lnTo>
                  <a:pt x="3523" y="1990"/>
                </a:lnTo>
                <a:lnTo>
                  <a:pt x="3401" y="1900"/>
                </a:lnTo>
                <a:lnTo>
                  <a:pt x="3293" y="1432"/>
                </a:lnTo>
                <a:lnTo>
                  <a:pt x="3392" y="1169"/>
                </a:lnTo>
                <a:lnTo>
                  <a:pt x="3369" y="1021"/>
                </a:lnTo>
                <a:lnTo>
                  <a:pt x="3499" y="787"/>
                </a:lnTo>
                <a:lnTo>
                  <a:pt x="3369" y="297"/>
                </a:lnTo>
                <a:lnTo>
                  <a:pt x="3515" y="103"/>
                </a:lnTo>
                <a:lnTo>
                  <a:pt x="3401" y="29"/>
                </a:lnTo>
                <a:lnTo>
                  <a:pt x="3271" y="58"/>
                </a:lnTo>
                <a:lnTo>
                  <a:pt x="2896" y="0"/>
                </a:lnTo>
                <a:lnTo>
                  <a:pt x="2598" y="103"/>
                </a:lnTo>
                <a:lnTo>
                  <a:pt x="2315" y="52"/>
                </a:lnTo>
                <a:lnTo>
                  <a:pt x="1765" y="24"/>
                </a:lnTo>
                <a:lnTo>
                  <a:pt x="1466" y="46"/>
                </a:lnTo>
                <a:lnTo>
                  <a:pt x="1054" y="35"/>
                </a:lnTo>
                <a:lnTo>
                  <a:pt x="619" y="69"/>
                </a:lnTo>
                <a:lnTo>
                  <a:pt x="519" y="314"/>
                </a:lnTo>
                <a:lnTo>
                  <a:pt x="1137" y="354"/>
                </a:lnTo>
                <a:lnTo>
                  <a:pt x="1299" y="291"/>
                </a:lnTo>
                <a:lnTo>
                  <a:pt x="1665" y="348"/>
                </a:lnTo>
                <a:lnTo>
                  <a:pt x="1917" y="309"/>
                </a:lnTo>
                <a:lnTo>
                  <a:pt x="2193" y="343"/>
                </a:lnTo>
                <a:lnTo>
                  <a:pt x="2513" y="291"/>
                </a:lnTo>
                <a:lnTo>
                  <a:pt x="2789" y="320"/>
                </a:lnTo>
                <a:lnTo>
                  <a:pt x="2812" y="434"/>
                </a:lnTo>
                <a:lnTo>
                  <a:pt x="2972" y="462"/>
                </a:lnTo>
                <a:lnTo>
                  <a:pt x="2903" y="668"/>
                </a:lnTo>
                <a:lnTo>
                  <a:pt x="3010" y="719"/>
                </a:lnTo>
                <a:lnTo>
                  <a:pt x="2910" y="999"/>
                </a:lnTo>
                <a:lnTo>
                  <a:pt x="2995" y="1096"/>
                </a:lnTo>
                <a:lnTo>
                  <a:pt x="2919" y="1312"/>
                </a:lnTo>
                <a:lnTo>
                  <a:pt x="2919" y="1432"/>
                </a:lnTo>
                <a:lnTo>
                  <a:pt x="2972" y="1541"/>
                </a:lnTo>
                <a:lnTo>
                  <a:pt x="2850" y="1745"/>
                </a:lnTo>
                <a:lnTo>
                  <a:pt x="2972" y="1877"/>
                </a:lnTo>
                <a:lnTo>
                  <a:pt x="2865" y="2031"/>
                </a:lnTo>
                <a:lnTo>
                  <a:pt x="2689" y="2071"/>
                </a:lnTo>
                <a:lnTo>
                  <a:pt x="2285" y="2036"/>
                </a:lnTo>
                <a:lnTo>
                  <a:pt x="2139" y="2133"/>
                </a:lnTo>
                <a:lnTo>
                  <a:pt x="1865" y="2048"/>
                </a:lnTo>
                <a:lnTo>
                  <a:pt x="1596" y="2053"/>
                </a:lnTo>
                <a:lnTo>
                  <a:pt x="1230" y="2059"/>
                </a:lnTo>
                <a:lnTo>
                  <a:pt x="1007" y="2116"/>
                </a:lnTo>
                <a:lnTo>
                  <a:pt x="924" y="2025"/>
                </a:lnTo>
                <a:lnTo>
                  <a:pt x="717" y="2105"/>
                </a:lnTo>
                <a:lnTo>
                  <a:pt x="717" y="1956"/>
                </a:lnTo>
                <a:lnTo>
                  <a:pt x="503" y="1900"/>
                </a:lnTo>
                <a:lnTo>
                  <a:pt x="642" y="1672"/>
                </a:lnTo>
                <a:lnTo>
                  <a:pt x="503" y="1569"/>
                </a:lnTo>
                <a:lnTo>
                  <a:pt x="619" y="1369"/>
                </a:lnTo>
                <a:lnTo>
                  <a:pt x="466" y="1324"/>
                </a:lnTo>
                <a:lnTo>
                  <a:pt x="549" y="742"/>
                </a:lnTo>
                <a:lnTo>
                  <a:pt x="519" y="508"/>
                </a:lnTo>
                <a:lnTo>
                  <a:pt x="457" y="423"/>
                </a:lnTo>
                <a:lnTo>
                  <a:pt x="434" y="268"/>
                </a:lnTo>
                <a:lnTo>
                  <a:pt x="496" y="149"/>
                </a:lnTo>
                <a:lnTo>
                  <a:pt x="37" y="103"/>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11" name="Freeform 935"/>
          <p:cNvSpPr>
            <a:spLocks noChangeArrowheads="1"/>
          </p:cNvSpPr>
          <p:nvPr/>
        </p:nvSpPr>
        <p:spPr bwMode="auto">
          <a:xfrm>
            <a:off x="2046288" y="1477963"/>
            <a:ext cx="252412" cy="168275"/>
          </a:xfrm>
          <a:custGeom>
            <a:avLst/>
            <a:gdLst>
              <a:gd name="T0" fmla="*/ 159 w 159"/>
              <a:gd name="T1" fmla="*/ 45 h 320"/>
              <a:gd name="T2" fmla="*/ 150 w 159"/>
              <a:gd name="T3" fmla="*/ 214 h 320"/>
              <a:gd name="T4" fmla="*/ 138 w 159"/>
              <a:gd name="T5" fmla="*/ 271 h 320"/>
              <a:gd name="T6" fmla="*/ 130 w 159"/>
              <a:gd name="T7" fmla="*/ 293 h 320"/>
              <a:gd name="T8" fmla="*/ 113 w 159"/>
              <a:gd name="T9" fmla="*/ 308 h 320"/>
              <a:gd name="T10" fmla="*/ 90 w 159"/>
              <a:gd name="T11" fmla="*/ 317 h 320"/>
              <a:gd name="T12" fmla="*/ 66 w 159"/>
              <a:gd name="T13" fmla="*/ 320 h 320"/>
              <a:gd name="T14" fmla="*/ 19 w 159"/>
              <a:gd name="T15" fmla="*/ 305 h 320"/>
              <a:gd name="T16" fmla="*/ 0 w 159"/>
              <a:gd name="T17" fmla="*/ 265 h 320"/>
              <a:gd name="T18" fmla="*/ 8 w 159"/>
              <a:gd name="T19" fmla="*/ 202 h 320"/>
              <a:gd name="T20" fmla="*/ 15 w 159"/>
              <a:gd name="T21" fmla="*/ 159 h 320"/>
              <a:gd name="T22" fmla="*/ 26 w 159"/>
              <a:gd name="T23" fmla="*/ 121 h 320"/>
              <a:gd name="T24" fmla="*/ 46 w 159"/>
              <a:gd name="T25" fmla="*/ 39 h 320"/>
              <a:gd name="T26" fmla="*/ 52 w 159"/>
              <a:gd name="T27" fmla="*/ 21 h 320"/>
              <a:gd name="T28" fmla="*/ 66 w 159"/>
              <a:gd name="T29" fmla="*/ 9 h 320"/>
              <a:gd name="T30" fmla="*/ 85 w 159"/>
              <a:gd name="T31" fmla="*/ 2 h 320"/>
              <a:gd name="T32" fmla="*/ 105 w 159"/>
              <a:gd name="T33" fmla="*/ 0 h 320"/>
              <a:gd name="T34" fmla="*/ 143 w 159"/>
              <a:gd name="T35" fmla="*/ 13 h 320"/>
              <a:gd name="T36" fmla="*/ 159 w 159"/>
              <a:gd name="T37" fmla="*/ 45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 h="320">
                <a:moveTo>
                  <a:pt x="159" y="45"/>
                </a:moveTo>
                <a:lnTo>
                  <a:pt x="150" y="214"/>
                </a:lnTo>
                <a:lnTo>
                  <a:pt x="138" y="271"/>
                </a:lnTo>
                <a:lnTo>
                  <a:pt x="130" y="293"/>
                </a:lnTo>
                <a:lnTo>
                  <a:pt x="113" y="308"/>
                </a:lnTo>
                <a:lnTo>
                  <a:pt x="90" y="317"/>
                </a:lnTo>
                <a:lnTo>
                  <a:pt x="66" y="320"/>
                </a:lnTo>
                <a:lnTo>
                  <a:pt x="19" y="305"/>
                </a:lnTo>
                <a:lnTo>
                  <a:pt x="0" y="265"/>
                </a:lnTo>
                <a:lnTo>
                  <a:pt x="8" y="202"/>
                </a:lnTo>
                <a:lnTo>
                  <a:pt x="15" y="159"/>
                </a:lnTo>
                <a:lnTo>
                  <a:pt x="26" y="121"/>
                </a:lnTo>
                <a:lnTo>
                  <a:pt x="46" y="39"/>
                </a:lnTo>
                <a:lnTo>
                  <a:pt x="52" y="21"/>
                </a:lnTo>
                <a:lnTo>
                  <a:pt x="66" y="9"/>
                </a:lnTo>
                <a:lnTo>
                  <a:pt x="85" y="2"/>
                </a:lnTo>
                <a:lnTo>
                  <a:pt x="105" y="0"/>
                </a:lnTo>
                <a:lnTo>
                  <a:pt x="143" y="13"/>
                </a:lnTo>
                <a:lnTo>
                  <a:pt x="159" y="45"/>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13" name="Freeform 937"/>
          <p:cNvSpPr>
            <a:spLocks noChangeArrowheads="1"/>
          </p:cNvSpPr>
          <p:nvPr/>
        </p:nvSpPr>
        <p:spPr bwMode="auto">
          <a:xfrm>
            <a:off x="2673350" y="1806575"/>
            <a:ext cx="835025" cy="50800"/>
          </a:xfrm>
          <a:custGeom>
            <a:avLst/>
            <a:gdLst>
              <a:gd name="T0" fmla="*/ 44 w 526"/>
              <a:gd name="T1" fmla="*/ 19 h 96"/>
              <a:gd name="T2" fmla="*/ 156 w 526"/>
              <a:gd name="T3" fmla="*/ 23 h 96"/>
              <a:gd name="T4" fmla="*/ 253 w 526"/>
              <a:gd name="T5" fmla="*/ 16 h 96"/>
              <a:gd name="T6" fmla="*/ 350 w 526"/>
              <a:gd name="T7" fmla="*/ 5 h 96"/>
              <a:gd name="T8" fmla="*/ 461 w 526"/>
              <a:gd name="T9" fmla="*/ 0 h 96"/>
              <a:gd name="T10" fmla="*/ 490 w 526"/>
              <a:gd name="T11" fmla="*/ 4 h 96"/>
              <a:gd name="T12" fmla="*/ 510 w 526"/>
              <a:gd name="T13" fmla="*/ 15 h 96"/>
              <a:gd name="T14" fmla="*/ 526 w 526"/>
              <a:gd name="T15" fmla="*/ 48 h 96"/>
              <a:gd name="T16" fmla="*/ 521 w 526"/>
              <a:gd name="T17" fmla="*/ 65 h 96"/>
              <a:gd name="T18" fmla="*/ 510 w 526"/>
              <a:gd name="T19" fmla="*/ 81 h 96"/>
              <a:gd name="T20" fmla="*/ 490 w 526"/>
              <a:gd name="T21" fmla="*/ 92 h 96"/>
              <a:gd name="T22" fmla="*/ 461 w 526"/>
              <a:gd name="T23" fmla="*/ 96 h 96"/>
              <a:gd name="T24" fmla="*/ 247 w 526"/>
              <a:gd name="T25" fmla="*/ 93 h 96"/>
              <a:gd name="T26" fmla="*/ 33 w 526"/>
              <a:gd name="T27" fmla="*/ 77 h 96"/>
              <a:gd name="T28" fmla="*/ 7 w 526"/>
              <a:gd name="T29" fmla="*/ 64 h 96"/>
              <a:gd name="T30" fmla="*/ 0 w 526"/>
              <a:gd name="T31" fmla="*/ 44 h 96"/>
              <a:gd name="T32" fmla="*/ 4 w 526"/>
              <a:gd name="T33" fmla="*/ 33 h 96"/>
              <a:gd name="T34" fmla="*/ 14 w 526"/>
              <a:gd name="T35" fmla="*/ 26 h 96"/>
              <a:gd name="T36" fmla="*/ 44 w 526"/>
              <a:gd name="T37" fmla="*/ 1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6" h="96">
                <a:moveTo>
                  <a:pt x="44" y="19"/>
                </a:moveTo>
                <a:lnTo>
                  <a:pt x="156" y="23"/>
                </a:lnTo>
                <a:lnTo>
                  <a:pt x="253" y="16"/>
                </a:lnTo>
                <a:lnTo>
                  <a:pt x="350" y="5"/>
                </a:lnTo>
                <a:lnTo>
                  <a:pt x="461" y="0"/>
                </a:lnTo>
                <a:lnTo>
                  <a:pt x="490" y="4"/>
                </a:lnTo>
                <a:lnTo>
                  <a:pt x="510" y="15"/>
                </a:lnTo>
                <a:lnTo>
                  <a:pt x="526" y="48"/>
                </a:lnTo>
                <a:lnTo>
                  <a:pt x="521" y="65"/>
                </a:lnTo>
                <a:lnTo>
                  <a:pt x="510" y="81"/>
                </a:lnTo>
                <a:lnTo>
                  <a:pt x="490" y="92"/>
                </a:lnTo>
                <a:lnTo>
                  <a:pt x="461" y="96"/>
                </a:lnTo>
                <a:lnTo>
                  <a:pt x="247" y="93"/>
                </a:lnTo>
                <a:lnTo>
                  <a:pt x="33" y="77"/>
                </a:lnTo>
                <a:lnTo>
                  <a:pt x="7" y="64"/>
                </a:lnTo>
                <a:lnTo>
                  <a:pt x="0" y="44"/>
                </a:lnTo>
                <a:lnTo>
                  <a:pt x="4" y="33"/>
                </a:lnTo>
                <a:lnTo>
                  <a:pt x="14" y="26"/>
                </a:lnTo>
                <a:lnTo>
                  <a:pt x="44" y="19"/>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15" name="Freeform 939"/>
          <p:cNvSpPr>
            <a:spLocks noChangeArrowheads="1"/>
          </p:cNvSpPr>
          <p:nvPr/>
        </p:nvSpPr>
        <p:spPr bwMode="auto">
          <a:xfrm>
            <a:off x="3757613" y="1806575"/>
            <a:ext cx="901700" cy="60325"/>
          </a:xfrm>
          <a:custGeom>
            <a:avLst/>
            <a:gdLst>
              <a:gd name="T0" fmla="*/ 70 w 568"/>
              <a:gd name="T1" fmla="*/ 0 h 114"/>
              <a:gd name="T2" fmla="*/ 227 w 568"/>
              <a:gd name="T3" fmla="*/ 13 h 114"/>
              <a:gd name="T4" fmla="*/ 383 w 568"/>
              <a:gd name="T5" fmla="*/ 18 h 114"/>
              <a:gd name="T6" fmla="*/ 504 w 568"/>
              <a:gd name="T7" fmla="*/ 18 h 114"/>
              <a:gd name="T8" fmla="*/ 533 w 568"/>
              <a:gd name="T9" fmla="*/ 22 h 114"/>
              <a:gd name="T10" fmla="*/ 553 w 568"/>
              <a:gd name="T11" fmla="*/ 33 h 114"/>
              <a:gd name="T12" fmla="*/ 568 w 568"/>
              <a:gd name="T13" fmla="*/ 66 h 114"/>
              <a:gd name="T14" fmla="*/ 564 w 568"/>
              <a:gd name="T15" fmla="*/ 84 h 114"/>
              <a:gd name="T16" fmla="*/ 553 w 568"/>
              <a:gd name="T17" fmla="*/ 99 h 114"/>
              <a:gd name="T18" fmla="*/ 533 w 568"/>
              <a:gd name="T19" fmla="*/ 110 h 114"/>
              <a:gd name="T20" fmla="*/ 504 w 568"/>
              <a:gd name="T21" fmla="*/ 114 h 114"/>
              <a:gd name="T22" fmla="*/ 383 w 568"/>
              <a:gd name="T23" fmla="*/ 114 h 114"/>
              <a:gd name="T24" fmla="*/ 220 w 568"/>
              <a:gd name="T25" fmla="*/ 109 h 114"/>
              <a:gd name="T26" fmla="*/ 57 w 568"/>
              <a:gd name="T27" fmla="*/ 95 h 114"/>
              <a:gd name="T28" fmla="*/ 30 w 568"/>
              <a:gd name="T29" fmla="*/ 89 h 114"/>
              <a:gd name="T30" fmla="*/ 11 w 568"/>
              <a:gd name="T31" fmla="*/ 77 h 114"/>
              <a:gd name="T32" fmla="*/ 0 w 568"/>
              <a:gd name="T33" fmla="*/ 43 h 114"/>
              <a:gd name="T34" fmla="*/ 6 w 568"/>
              <a:gd name="T35" fmla="*/ 26 h 114"/>
              <a:gd name="T36" fmla="*/ 20 w 568"/>
              <a:gd name="T37" fmla="*/ 11 h 114"/>
              <a:gd name="T38" fmla="*/ 41 w 568"/>
              <a:gd name="T39" fmla="*/ 2 h 114"/>
              <a:gd name="T40" fmla="*/ 70 w 568"/>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68" h="114">
                <a:moveTo>
                  <a:pt x="70" y="0"/>
                </a:moveTo>
                <a:lnTo>
                  <a:pt x="227" y="13"/>
                </a:lnTo>
                <a:lnTo>
                  <a:pt x="383" y="18"/>
                </a:lnTo>
                <a:lnTo>
                  <a:pt x="504" y="18"/>
                </a:lnTo>
                <a:lnTo>
                  <a:pt x="533" y="22"/>
                </a:lnTo>
                <a:lnTo>
                  <a:pt x="553" y="33"/>
                </a:lnTo>
                <a:lnTo>
                  <a:pt x="568" y="66"/>
                </a:lnTo>
                <a:lnTo>
                  <a:pt x="564" y="84"/>
                </a:lnTo>
                <a:lnTo>
                  <a:pt x="553" y="99"/>
                </a:lnTo>
                <a:lnTo>
                  <a:pt x="533" y="110"/>
                </a:lnTo>
                <a:lnTo>
                  <a:pt x="504" y="114"/>
                </a:lnTo>
                <a:lnTo>
                  <a:pt x="383" y="114"/>
                </a:lnTo>
                <a:lnTo>
                  <a:pt x="220" y="109"/>
                </a:lnTo>
                <a:lnTo>
                  <a:pt x="57" y="95"/>
                </a:lnTo>
                <a:lnTo>
                  <a:pt x="30" y="89"/>
                </a:lnTo>
                <a:lnTo>
                  <a:pt x="11" y="77"/>
                </a:lnTo>
                <a:lnTo>
                  <a:pt x="0" y="43"/>
                </a:lnTo>
                <a:lnTo>
                  <a:pt x="6" y="26"/>
                </a:lnTo>
                <a:lnTo>
                  <a:pt x="20" y="11"/>
                </a:lnTo>
                <a:lnTo>
                  <a:pt x="41" y="2"/>
                </a:lnTo>
                <a:lnTo>
                  <a:pt x="70" y="0"/>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17" name="Freeform 941"/>
          <p:cNvSpPr>
            <a:spLocks noChangeArrowheads="1"/>
          </p:cNvSpPr>
          <p:nvPr/>
        </p:nvSpPr>
        <p:spPr bwMode="auto">
          <a:xfrm>
            <a:off x="5132388" y="1804988"/>
            <a:ext cx="804862" cy="55562"/>
          </a:xfrm>
          <a:custGeom>
            <a:avLst/>
            <a:gdLst>
              <a:gd name="T0" fmla="*/ 33 w 507"/>
              <a:gd name="T1" fmla="*/ 22 h 106"/>
              <a:gd name="T2" fmla="*/ 158 w 507"/>
              <a:gd name="T3" fmla="*/ 12 h 106"/>
              <a:gd name="T4" fmla="*/ 217 w 507"/>
              <a:gd name="T5" fmla="*/ 4 h 106"/>
              <a:gd name="T6" fmla="*/ 284 w 507"/>
              <a:gd name="T7" fmla="*/ 0 h 106"/>
              <a:gd name="T8" fmla="*/ 380 w 507"/>
              <a:gd name="T9" fmla="*/ 5 h 106"/>
              <a:gd name="T10" fmla="*/ 471 w 507"/>
              <a:gd name="T11" fmla="*/ 23 h 106"/>
              <a:gd name="T12" fmla="*/ 493 w 507"/>
              <a:gd name="T13" fmla="*/ 33 h 106"/>
              <a:gd name="T14" fmla="*/ 505 w 507"/>
              <a:gd name="T15" fmla="*/ 46 h 106"/>
              <a:gd name="T16" fmla="*/ 507 w 507"/>
              <a:gd name="T17" fmla="*/ 76 h 106"/>
              <a:gd name="T18" fmla="*/ 497 w 507"/>
              <a:gd name="T19" fmla="*/ 91 h 106"/>
              <a:gd name="T20" fmla="*/ 481 w 507"/>
              <a:gd name="T21" fmla="*/ 101 h 106"/>
              <a:gd name="T22" fmla="*/ 460 w 507"/>
              <a:gd name="T23" fmla="*/ 106 h 106"/>
              <a:gd name="T24" fmla="*/ 435 w 507"/>
              <a:gd name="T25" fmla="*/ 104 h 106"/>
              <a:gd name="T26" fmla="*/ 360 w 507"/>
              <a:gd name="T27" fmla="*/ 92 h 106"/>
              <a:gd name="T28" fmla="*/ 283 w 507"/>
              <a:gd name="T29" fmla="*/ 90 h 106"/>
              <a:gd name="T30" fmla="*/ 155 w 507"/>
              <a:gd name="T31" fmla="*/ 81 h 106"/>
              <a:gd name="T32" fmla="*/ 97 w 507"/>
              <a:gd name="T33" fmla="*/ 73 h 106"/>
              <a:gd name="T34" fmla="*/ 28 w 507"/>
              <a:gd name="T35" fmla="*/ 68 h 106"/>
              <a:gd name="T36" fmla="*/ 5 w 507"/>
              <a:gd name="T37" fmla="*/ 60 h 106"/>
              <a:gd name="T38" fmla="*/ 0 w 507"/>
              <a:gd name="T39" fmla="*/ 43 h 106"/>
              <a:gd name="T40" fmla="*/ 8 w 507"/>
              <a:gd name="T41" fmla="*/ 28 h 106"/>
              <a:gd name="T42" fmla="*/ 33 w 507"/>
              <a:gd name="T43" fmla="*/ 2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07" h="106">
                <a:moveTo>
                  <a:pt x="33" y="22"/>
                </a:moveTo>
                <a:lnTo>
                  <a:pt x="158" y="12"/>
                </a:lnTo>
                <a:lnTo>
                  <a:pt x="217" y="4"/>
                </a:lnTo>
                <a:lnTo>
                  <a:pt x="284" y="0"/>
                </a:lnTo>
                <a:lnTo>
                  <a:pt x="380" y="5"/>
                </a:lnTo>
                <a:lnTo>
                  <a:pt x="471" y="23"/>
                </a:lnTo>
                <a:lnTo>
                  <a:pt x="493" y="33"/>
                </a:lnTo>
                <a:lnTo>
                  <a:pt x="505" y="46"/>
                </a:lnTo>
                <a:lnTo>
                  <a:pt x="507" y="76"/>
                </a:lnTo>
                <a:lnTo>
                  <a:pt x="497" y="91"/>
                </a:lnTo>
                <a:lnTo>
                  <a:pt x="481" y="101"/>
                </a:lnTo>
                <a:lnTo>
                  <a:pt x="460" y="106"/>
                </a:lnTo>
                <a:lnTo>
                  <a:pt x="435" y="104"/>
                </a:lnTo>
                <a:lnTo>
                  <a:pt x="360" y="92"/>
                </a:lnTo>
                <a:lnTo>
                  <a:pt x="283" y="90"/>
                </a:lnTo>
                <a:lnTo>
                  <a:pt x="155" y="81"/>
                </a:lnTo>
                <a:lnTo>
                  <a:pt x="97" y="73"/>
                </a:lnTo>
                <a:lnTo>
                  <a:pt x="28" y="68"/>
                </a:lnTo>
                <a:lnTo>
                  <a:pt x="5" y="60"/>
                </a:lnTo>
                <a:lnTo>
                  <a:pt x="0" y="43"/>
                </a:lnTo>
                <a:lnTo>
                  <a:pt x="8" y="28"/>
                </a:lnTo>
                <a:lnTo>
                  <a:pt x="33" y="22"/>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19" name="Freeform 943"/>
          <p:cNvSpPr>
            <a:spLocks noChangeArrowheads="1"/>
          </p:cNvSpPr>
          <p:nvPr/>
        </p:nvSpPr>
        <p:spPr bwMode="auto">
          <a:xfrm>
            <a:off x="6565900" y="938213"/>
            <a:ext cx="233363" cy="185737"/>
          </a:xfrm>
          <a:custGeom>
            <a:avLst/>
            <a:gdLst>
              <a:gd name="T0" fmla="*/ 147 w 147"/>
              <a:gd name="T1" fmla="*/ 54 h 352"/>
              <a:gd name="T2" fmla="*/ 137 w 147"/>
              <a:gd name="T3" fmla="*/ 120 h 352"/>
              <a:gd name="T4" fmla="*/ 124 w 147"/>
              <a:gd name="T5" fmla="*/ 180 h 352"/>
              <a:gd name="T6" fmla="*/ 120 w 147"/>
              <a:gd name="T7" fmla="*/ 306 h 352"/>
              <a:gd name="T8" fmla="*/ 118 w 147"/>
              <a:gd name="T9" fmla="*/ 324 h 352"/>
              <a:gd name="T10" fmla="*/ 107 w 147"/>
              <a:gd name="T11" fmla="*/ 339 h 352"/>
              <a:gd name="T12" fmla="*/ 90 w 147"/>
              <a:gd name="T13" fmla="*/ 348 h 352"/>
              <a:gd name="T14" fmla="*/ 70 w 147"/>
              <a:gd name="T15" fmla="*/ 352 h 352"/>
              <a:gd name="T16" fmla="*/ 30 w 147"/>
              <a:gd name="T17" fmla="*/ 345 h 352"/>
              <a:gd name="T18" fmla="*/ 7 w 147"/>
              <a:gd name="T19" fmla="*/ 314 h 352"/>
              <a:gd name="T20" fmla="*/ 0 w 147"/>
              <a:gd name="T21" fmla="*/ 181 h 352"/>
              <a:gd name="T22" fmla="*/ 10 w 147"/>
              <a:gd name="T23" fmla="*/ 48 h 352"/>
              <a:gd name="T24" fmla="*/ 18 w 147"/>
              <a:gd name="T25" fmla="*/ 26 h 352"/>
              <a:gd name="T26" fmla="*/ 34 w 147"/>
              <a:gd name="T27" fmla="*/ 11 h 352"/>
              <a:gd name="T28" fmla="*/ 57 w 147"/>
              <a:gd name="T29" fmla="*/ 2 h 352"/>
              <a:gd name="T30" fmla="*/ 83 w 147"/>
              <a:gd name="T31" fmla="*/ 0 h 352"/>
              <a:gd name="T32" fmla="*/ 128 w 147"/>
              <a:gd name="T33" fmla="*/ 15 h 352"/>
              <a:gd name="T34" fmla="*/ 147 w 147"/>
              <a:gd name="T35" fmla="*/ 54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7" h="352">
                <a:moveTo>
                  <a:pt x="147" y="54"/>
                </a:moveTo>
                <a:lnTo>
                  <a:pt x="137" y="120"/>
                </a:lnTo>
                <a:lnTo>
                  <a:pt x="124" y="180"/>
                </a:lnTo>
                <a:lnTo>
                  <a:pt x="120" y="306"/>
                </a:lnTo>
                <a:lnTo>
                  <a:pt x="118" y="324"/>
                </a:lnTo>
                <a:lnTo>
                  <a:pt x="107" y="339"/>
                </a:lnTo>
                <a:lnTo>
                  <a:pt x="90" y="348"/>
                </a:lnTo>
                <a:lnTo>
                  <a:pt x="70" y="352"/>
                </a:lnTo>
                <a:lnTo>
                  <a:pt x="30" y="345"/>
                </a:lnTo>
                <a:lnTo>
                  <a:pt x="7" y="314"/>
                </a:lnTo>
                <a:lnTo>
                  <a:pt x="0" y="181"/>
                </a:lnTo>
                <a:lnTo>
                  <a:pt x="10" y="48"/>
                </a:lnTo>
                <a:lnTo>
                  <a:pt x="18" y="26"/>
                </a:lnTo>
                <a:lnTo>
                  <a:pt x="34" y="11"/>
                </a:lnTo>
                <a:lnTo>
                  <a:pt x="57" y="2"/>
                </a:lnTo>
                <a:lnTo>
                  <a:pt x="83" y="0"/>
                </a:lnTo>
                <a:lnTo>
                  <a:pt x="128" y="15"/>
                </a:lnTo>
                <a:lnTo>
                  <a:pt x="147" y="5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21" name="Freeform 945"/>
          <p:cNvSpPr>
            <a:spLocks noChangeArrowheads="1"/>
          </p:cNvSpPr>
          <p:nvPr/>
        </p:nvSpPr>
        <p:spPr bwMode="auto">
          <a:xfrm>
            <a:off x="6589713" y="1206500"/>
            <a:ext cx="193675" cy="211138"/>
          </a:xfrm>
          <a:custGeom>
            <a:avLst/>
            <a:gdLst>
              <a:gd name="T0" fmla="*/ 108 w 122"/>
              <a:gd name="T1" fmla="*/ 39 h 401"/>
              <a:gd name="T2" fmla="*/ 122 w 122"/>
              <a:gd name="T3" fmla="*/ 361 h 401"/>
              <a:gd name="T4" fmla="*/ 116 w 122"/>
              <a:gd name="T5" fmla="*/ 379 h 401"/>
              <a:gd name="T6" fmla="*/ 102 w 122"/>
              <a:gd name="T7" fmla="*/ 392 h 401"/>
              <a:gd name="T8" fmla="*/ 83 w 122"/>
              <a:gd name="T9" fmla="*/ 399 h 401"/>
              <a:gd name="T10" fmla="*/ 63 w 122"/>
              <a:gd name="T11" fmla="*/ 401 h 401"/>
              <a:gd name="T12" fmla="*/ 25 w 122"/>
              <a:gd name="T13" fmla="*/ 388 h 401"/>
              <a:gd name="T14" fmla="*/ 9 w 122"/>
              <a:gd name="T15" fmla="*/ 357 h 401"/>
              <a:gd name="T16" fmla="*/ 12 w 122"/>
              <a:gd name="T17" fmla="*/ 272 h 401"/>
              <a:gd name="T18" fmla="*/ 9 w 122"/>
              <a:gd name="T19" fmla="*/ 199 h 401"/>
              <a:gd name="T20" fmla="*/ 0 w 122"/>
              <a:gd name="T21" fmla="*/ 40 h 401"/>
              <a:gd name="T22" fmla="*/ 5 w 122"/>
              <a:gd name="T23" fmla="*/ 23 h 401"/>
              <a:gd name="T24" fmla="*/ 16 w 122"/>
              <a:gd name="T25" fmla="*/ 10 h 401"/>
              <a:gd name="T26" fmla="*/ 33 w 122"/>
              <a:gd name="T27" fmla="*/ 2 h 401"/>
              <a:gd name="T28" fmla="*/ 53 w 122"/>
              <a:gd name="T29" fmla="*/ 0 h 401"/>
              <a:gd name="T30" fmla="*/ 90 w 122"/>
              <a:gd name="T31" fmla="*/ 9 h 401"/>
              <a:gd name="T32" fmla="*/ 108 w 122"/>
              <a:gd name="T33" fmla="*/ 39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2" h="401">
                <a:moveTo>
                  <a:pt x="108" y="39"/>
                </a:moveTo>
                <a:lnTo>
                  <a:pt x="122" y="361"/>
                </a:lnTo>
                <a:lnTo>
                  <a:pt x="116" y="379"/>
                </a:lnTo>
                <a:lnTo>
                  <a:pt x="102" y="392"/>
                </a:lnTo>
                <a:lnTo>
                  <a:pt x="83" y="399"/>
                </a:lnTo>
                <a:lnTo>
                  <a:pt x="63" y="401"/>
                </a:lnTo>
                <a:lnTo>
                  <a:pt x="25" y="388"/>
                </a:lnTo>
                <a:lnTo>
                  <a:pt x="9" y="357"/>
                </a:lnTo>
                <a:lnTo>
                  <a:pt x="12" y="272"/>
                </a:lnTo>
                <a:lnTo>
                  <a:pt x="9" y="199"/>
                </a:lnTo>
                <a:lnTo>
                  <a:pt x="0" y="40"/>
                </a:lnTo>
                <a:lnTo>
                  <a:pt x="5" y="23"/>
                </a:lnTo>
                <a:lnTo>
                  <a:pt x="16" y="10"/>
                </a:lnTo>
                <a:lnTo>
                  <a:pt x="33" y="2"/>
                </a:lnTo>
                <a:lnTo>
                  <a:pt x="53" y="0"/>
                </a:lnTo>
                <a:lnTo>
                  <a:pt x="90" y="9"/>
                </a:lnTo>
                <a:lnTo>
                  <a:pt x="108" y="39"/>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23" name="Freeform 947"/>
          <p:cNvSpPr>
            <a:spLocks noChangeArrowheads="1"/>
          </p:cNvSpPr>
          <p:nvPr/>
        </p:nvSpPr>
        <p:spPr bwMode="auto">
          <a:xfrm>
            <a:off x="6550025" y="1482725"/>
            <a:ext cx="233363" cy="161925"/>
          </a:xfrm>
          <a:custGeom>
            <a:avLst/>
            <a:gdLst>
              <a:gd name="T0" fmla="*/ 111 w 147"/>
              <a:gd name="T1" fmla="*/ 35 h 306"/>
              <a:gd name="T2" fmla="*/ 147 w 147"/>
              <a:gd name="T3" fmla="*/ 270 h 306"/>
              <a:gd name="T4" fmla="*/ 135 w 147"/>
              <a:gd name="T5" fmla="*/ 289 h 306"/>
              <a:gd name="T6" fmla="*/ 127 w 147"/>
              <a:gd name="T7" fmla="*/ 297 h 306"/>
              <a:gd name="T8" fmla="*/ 117 w 147"/>
              <a:gd name="T9" fmla="*/ 302 h 306"/>
              <a:gd name="T10" fmla="*/ 70 w 147"/>
              <a:gd name="T11" fmla="*/ 306 h 306"/>
              <a:gd name="T12" fmla="*/ 30 w 147"/>
              <a:gd name="T13" fmla="*/ 288 h 306"/>
              <a:gd name="T14" fmla="*/ 21 w 147"/>
              <a:gd name="T15" fmla="*/ 271 h 306"/>
              <a:gd name="T16" fmla="*/ 21 w 147"/>
              <a:gd name="T17" fmla="*/ 250 h 306"/>
              <a:gd name="T18" fmla="*/ 30 w 147"/>
              <a:gd name="T19" fmla="*/ 197 h 306"/>
              <a:gd name="T20" fmla="*/ 25 w 147"/>
              <a:gd name="T21" fmla="*/ 149 h 306"/>
              <a:gd name="T22" fmla="*/ 13 w 147"/>
              <a:gd name="T23" fmla="*/ 102 h 306"/>
              <a:gd name="T24" fmla="*/ 0 w 147"/>
              <a:gd name="T25" fmla="*/ 48 h 306"/>
              <a:gd name="T26" fmla="*/ 1 w 147"/>
              <a:gd name="T27" fmla="*/ 29 h 306"/>
              <a:gd name="T28" fmla="*/ 11 w 147"/>
              <a:gd name="T29" fmla="*/ 15 h 306"/>
              <a:gd name="T30" fmla="*/ 27 w 147"/>
              <a:gd name="T31" fmla="*/ 5 h 306"/>
              <a:gd name="T32" fmla="*/ 47 w 147"/>
              <a:gd name="T33" fmla="*/ 0 h 306"/>
              <a:gd name="T34" fmla="*/ 87 w 147"/>
              <a:gd name="T35" fmla="*/ 5 h 306"/>
              <a:gd name="T36" fmla="*/ 111 w 147"/>
              <a:gd name="T37" fmla="*/ 35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7" h="306">
                <a:moveTo>
                  <a:pt x="111" y="35"/>
                </a:moveTo>
                <a:lnTo>
                  <a:pt x="147" y="270"/>
                </a:lnTo>
                <a:lnTo>
                  <a:pt x="135" y="289"/>
                </a:lnTo>
                <a:lnTo>
                  <a:pt x="127" y="297"/>
                </a:lnTo>
                <a:lnTo>
                  <a:pt x="117" y="302"/>
                </a:lnTo>
                <a:lnTo>
                  <a:pt x="70" y="306"/>
                </a:lnTo>
                <a:lnTo>
                  <a:pt x="30" y="288"/>
                </a:lnTo>
                <a:lnTo>
                  <a:pt x="21" y="271"/>
                </a:lnTo>
                <a:lnTo>
                  <a:pt x="21" y="250"/>
                </a:lnTo>
                <a:lnTo>
                  <a:pt x="30" y="197"/>
                </a:lnTo>
                <a:lnTo>
                  <a:pt x="25" y="149"/>
                </a:lnTo>
                <a:lnTo>
                  <a:pt x="13" y="102"/>
                </a:lnTo>
                <a:lnTo>
                  <a:pt x="0" y="48"/>
                </a:lnTo>
                <a:lnTo>
                  <a:pt x="1" y="29"/>
                </a:lnTo>
                <a:lnTo>
                  <a:pt x="11" y="15"/>
                </a:lnTo>
                <a:lnTo>
                  <a:pt x="27" y="5"/>
                </a:lnTo>
                <a:lnTo>
                  <a:pt x="47" y="0"/>
                </a:lnTo>
                <a:lnTo>
                  <a:pt x="87" y="5"/>
                </a:lnTo>
                <a:lnTo>
                  <a:pt x="111" y="35"/>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25" name="Freeform 949"/>
          <p:cNvSpPr>
            <a:spLocks noChangeArrowheads="1"/>
          </p:cNvSpPr>
          <p:nvPr/>
        </p:nvSpPr>
        <p:spPr bwMode="auto">
          <a:xfrm>
            <a:off x="5349875" y="746125"/>
            <a:ext cx="714375" cy="49213"/>
          </a:xfrm>
          <a:custGeom>
            <a:avLst/>
            <a:gdLst>
              <a:gd name="T0" fmla="*/ 38 w 450"/>
              <a:gd name="T1" fmla="*/ 24 h 92"/>
              <a:gd name="T2" fmla="*/ 213 w 450"/>
              <a:gd name="T3" fmla="*/ 12 h 92"/>
              <a:gd name="T4" fmla="*/ 296 w 450"/>
              <a:gd name="T5" fmla="*/ 4 h 92"/>
              <a:gd name="T6" fmla="*/ 388 w 450"/>
              <a:gd name="T7" fmla="*/ 0 h 92"/>
              <a:gd name="T8" fmla="*/ 414 w 450"/>
              <a:gd name="T9" fmla="*/ 4 h 92"/>
              <a:gd name="T10" fmla="*/ 434 w 450"/>
              <a:gd name="T11" fmla="*/ 15 h 92"/>
              <a:gd name="T12" fmla="*/ 450 w 450"/>
              <a:gd name="T13" fmla="*/ 46 h 92"/>
              <a:gd name="T14" fmla="*/ 446 w 450"/>
              <a:gd name="T15" fmla="*/ 63 h 92"/>
              <a:gd name="T16" fmla="*/ 434 w 450"/>
              <a:gd name="T17" fmla="*/ 77 h 92"/>
              <a:gd name="T18" fmla="*/ 414 w 450"/>
              <a:gd name="T19" fmla="*/ 87 h 92"/>
              <a:gd name="T20" fmla="*/ 388 w 450"/>
              <a:gd name="T21" fmla="*/ 92 h 92"/>
              <a:gd name="T22" fmla="*/ 38 w 450"/>
              <a:gd name="T23" fmla="*/ 82 h 92"/>
              <a:gd name="T24" fmla="*/ 8 w 450"/>
              <a:gd name="T25" fmla="*/ 72 h 92"/>
              <a:gd name="T26" fmla="*/ 0 w 450"/>
              <a:gd name="T27" fmla="*/ 53 h 92"/>
              <a:gd name="T28" fmla="*/ 8 w 450"/>
              <a:gd name="T29" fmla="*/ 33 h 92"/>
              <a:gd name="T30" fmla="*/ 21 w 450"/>
              <a:gd name="T31" fmla="*/ 27 h 92"/>
              <a:gd name="T32" fmla="*/ 38 w 450"/>
              <a:gd name="T33" fmla="*/ 2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92">
                <a:moveTo>
                  <a:pt x="38" y="24"/>
                </a:moveTo>
                <a:lnTo>
                  <a:pt x="213" y="12"/>
                </a:lnTo>
                <a:lnTo>
                  <a:pt x="296" y="4"/>
                </a:lnTo>
                <a:lnTo>
                  <a:pt x="388" y="0"/>
                </a:lnTo>
                <a:lnTo>
                  <a:pt x="414" y="4"/>
                </a:lnTo>
                <a:lnTo>
                  <a:pt x="434" y="15"/>
                </a:lnTo>
                <a:lnTo>
                  <a:pt x="450" y="46"/>
                </a:lnTo>
                <a:lnTo>
                  <a:pt x="446" y="63"/>
                </a:lnTo>
                <a:lnTo>
                  <a:pt x="434" y="77"/>
                </a:lnTo>
                <a:lnTo>
                  <a:pt x="414" y="87"/>
                </a:lnTo>
                <a:lnTo>
                  <a:pt x="388" y="92"/>
                </a:lnTo>
                <a:lnTo>
                  <a:pt x="38" y="82"/>
                </a:lnTo>
                <a:lnTo>
                  <a:pt x="8" y="72"/>
                </a:lnTo>
                <a:lnTo>
                  <a:pt x="0" y="53"/>
                </a:lnTo>
                <a:lnTo>
                  <a:pt x="8" y="33"/>
                </a:lnTo>
                <a:lnTo>
                  <a:pt x="21" y="27"/>
                </a:lnTo>
                <a:lnTo>
                  <a:pt x="38" y="2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27" name="Freeform 951"/>
          <p:cNvSpPr>
            <a:spLocks noChangeArrowheads="1"/>
          </p:cNvSpPr>
          <p:nvPr/>
        </p:nvSpPr>
        <p:spPr bwMode="auto">
          <a:xfrm>
            <a:off x="3051175" y="757238"/>
            <a:ext cx="844550" cy="58737"/>
          </a:xfrm>
          <a:custGeom>
            <a:avLst/>
            <a:gdLst>
              <a:gd name="T0" fmla="*/ 50 w 532"/>
              <a:gd name="T1" fmla="*/ 20 h 110"/>
              <a:gd name="T2" fmla="*/ 166 w 532"/>
              <a:gd name="T3" fmla="*/ 7 h 110"/>
              <a:gd name="T4" fmla="*/ 269 w 532"/>
              <a:gd name="T5" fmla="*/ 0 h 110"/>
              <a:gd name="T6" fmla="*/ 373 w 532"/>
              <a:gd name="T7" fmla="*/ 2 h 110"/>
              <a:gd name="T8" fmla="*/ 488 w 532"/>
              <a:gd name="T9" fmla="*/ 16 h 110"/>
              <a:gd name="T10" fmla="*/ 512 w 532"/>
              <a:gd name="T11" fmla="*/ 24 h 110"/>
              <a:gd name="T12" fmla="*/ 526 w 532"/>
              <a:gd name="T13" fmla="*/ 36 h 110"/>
              <a:gd name="T14" fmla="*/ 532 w 532"/>
              <a:gd name="T15" fmla="*/ 67 h 110"/>
              <a:gd name="T16" fmla="*/ 523 w 532"/>
              <a:gd name="T17" fmla="*/ 82 h 110"/>
              <a:gd name="T18" fmla="*/ 509 w 532"/>
              <a:gd name="T19" fmla="*/ 93 h 110"/>
              <a:gd name="T20" fmla="*/ 489 w 532"/>
              <a:gd name="T21" fmla="*/ 99 h 110"/>
              <a:gd name="T22" fmla="*/ 463 w 532"/>
              <a:gd name="T23" fmla="*/ 99 h 110"/>
              <a:gd name="T24" fmla="*/ 360 w 532"/>
              <a:gd name="T25" fmla="*/ 88 h 110"/>
              <a:gd name="T26" fmla="*/ 268 w 532"/>
              <a:gd name="T27" fmla="*/ 89 h 110"/>
              <a:gd name="T28" fmla="*/ 72 w 532"/>
              <a:gd name="T29" fmla="*/ 110 h 110"/>
              <a:gd name="T30" fmla="*/ 45 w 532"/>
              <a:gd name="T31" fmla="*/ 110 h 110"/>
              <a:gd name="T32" fmla="*/ 23 w 532"/>
              <a:gd name="T33" fmla="*/ 102 h 110"/>
              <a:gd name="T34" fmla="*/ 2 w 532"/>
              <a:gd name="T35" fmla="*/ 74 h 110"/>
              <a:gd name="T36" fmla="*/ 0 w 532"/>
              <a:gd name="T37" fmla="*/ 65 h 110"/>
              <a:gd name="T38" fmla="*/ 2 w 532"/>
              <a:gd name="T39" fmla="*/ 57 h 110"/>
              <a:gd name="T40" fmla="*/ 9 w 532"/>
              <a:gd name="T41" fmla="*/ 41 h 110"/>
              <a:gd name="T42" fmla="*/ 26 w 532"/>
              <a:gd name="T43" fmla="*/ 28 h 110"/>
              <a:gd name="T44" fmla="*/ 50 w 532"/>
              <a:gd name="T45" fmla="*/ 2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32" h="110">
                <a:moveTo>
                  <a:pt x="50" y="20"/>
                </a:moveTo>
                <a:lnTo>
                  <a:pt x="166" y="7"/>
                </a:lnTo>
                <a:lnTo>
                  <a:pt x="269" y="0"/>
                </a:lnTo>
                <a:lnTo>
                  <a:pt x="373" y="2"/>
                </a:lnTo>
                <a:lnTo>
                  <a:pt x="488" y="16"/>
                </a:lnTo>
                <a:lnTo>
                  <a:pt x="512" y="24"/>
                </a:lnTo>
                <a:lnTo>
                  <a:pt x="526" y="36"/>
                </a:lnTo>
                <a:lnTo>
                  <a:pt x="532" y="67"/>
                </a:lnTo>
                <a:lnTo>
                  <a:pt x="523" y="82"/>
                </a:lnTo>
                <a:lnTo>
                  <a:pt x="509" y="93"/>
                </a:lnTo>
                <a:lnTo>
                  <a:pt x="489" y="99"/>
                </a:lnTo>
                <a:lnTo>
                  <a:pt x="463" y="99"/>
                </a:lnTo>
                <a:lnTo>
                  <a:pt x="360" y="88"/>
                </a:lnTo>
                <a:lnTo>
                  <a:pt x="268" y="89"/>
                </a:lnTo>
                <a:lnTo>
                  <a:pt x="72" y="110"/>
                </a:lnTo>
                <a:lnTo>
                  <a:pt x="45" y="110"/>
                </a:lnTo>
                <a:lnTo>
                  <a:pt x="23" y="102"/>
                </a:lnTo>
                <a:lnTo>
                  <a:pt x="2" y="74"/>
                </a:lnTo>
                <a:lnTo>
                  <a:pt x="0" y="65"/>
                </a:lnTo>
                <a:lnTo>
                  <a:pt x="2" y="57"/>
                </a:lnTo>
                <a:lnTo>
                  <a:pt x="9" y="41"/>
                </a:lnTo>
                <a:lnTo>
                  <a:pt x="26" y="28"/>
                </a:lnTo>
                <a:lnTo>
                  <a:pt x="50" y="20"/>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29" name="Freeform 953"/>
          <p:cNvSpPr>
            <a:spLocks noChangeArrowheads="1"/>
          </p:cNvSpPr>
          <p:nvPr/>
        </p:nvSpPr>
        <p:spPr bwMode="auto">
          <a:xfrm>
            <a:off x="4154488" y="758825"/>
            <a:ext cx="836612" cy="50800"/>
          </a:xfrm>
          <a:custGeom>
            <a:avLst/>
            <a:gdLst>
              <a:gd name="T0" fmla="*/ 56 w 527"/>
              <a:gd name="T1" fmla="*/ 0 h 96"/>
              <a:gd name="T2" fmla="*/ 264 w 527"/>
              <a:gd name="T3" fmla="*/ 6 h 96"/>
              <a:gd name="T4" fmla="*/ 471 w 527"/>
              <a:gd name="T5" fmla="*/ 11 h 96"/>
              <a:gd name="T6" fmla="*/ 496 w 527"/>
              <a:gd name="T7" fmla="*/ 14 h 96"/>
              <a:gd name="T8" fmla="*/ 513 w 527"/>
              <a:gd name="T9" fmla="*/ 24 h 96"/>
              <a:gd name="T10" fmla="*/ 527 w 527"/>
              <a:gd name="T11" fmla="*/ 54 h 96"/>
              <a:gd name="T12" fmla="*/ 524 w 527"/>
              <a:gd name="T13" fmla="*/ 69 h 96"/>
              <a:gd name="T14" fmla="*/ 513 w 527"/>
              <a:gd name="T15" fmla="*/ 82 h 96"/>
              <a:gd name="T16" fmla="*/ 496 w 527"/>
              <a:gd name="T17" fmla="*/ 92 h 96"/>
              <a:gd name="T18" fmla="*/ 471 w 527"/>
              <a:gd name="T19" fmla="*/ 96 h 96"/>
              <a:gd name="T20" fmla="*/ 264 w 527"/>
              <a:gd name="T21" fmla="*/ 90 h 96"/>
              <a:gd name="T22" fmla="*/ 56 w 527"/>
              <a:gd name="T23" fmla="*/ 85 h 96"/>
              <a:gd name="T24" fmla="*/ 31 w 527"/>
              <a:gd name="T25" fmla="*/ 81 h 96"/>
              <a:gd name="T26" fmla="*/ 14 w 527"/>
              <a:gd name="T27" fmla="*/ 72 h 96"/>
              <a:gd name="T28" fmla="*/ 0 w 527"/>
              <a:gd name="T29" fmla="*/ 42 h 96"/>
              <a:gd name="T30" fmla="*/ 3 w 527"/>
              <a:gd name="T31" fmla="*/ 27 h 96"/>
              <a:gd name="T32" fmla="*/ 14 w 527"/>
              <a:gd name="T33" fmla="*/ 13 h 96"/>
              <a:gd name="T34" fmla="*/ 31 w 527"/>
              <a:gd name="T35" fmla="*/ 4 h 96"/>
              <a:gd name="T36" fmla="*/ 56 w 527"/>
              <a:gd name="T3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7" h="96">
                <a:moveTo>
                  <a:pt x="56" y="0"/>
                </a:moveTo>
                <a:lnTo>
                  <a:pt x="264" y="6"/>
                </a:lnTo>
                <a:lnTo>
                  <a:pt x="471" y="11"/>
                </a:lnTo>
                <a:lnTo>
                  <a:pt x="496" y="14"/>
                </a:lnTo>
                <a:lnTo>
                  <a:pt x="513" y="24"/>
                </a:lnTo>
                <a:lnTo>
                  <a:pt x="527" y="54"/>
                </a:lnTo>
                <a:lnTo>
                  <a:pt x="524" y="69"/>
                </a:lnTo>
                <a:lnTo>
                  <a:pt x="513" y="82"/>
                </a:lnTo>
                <a:lnTo>
                  <a:pt x="496" y="92"/>
                </a:lnTo>
                <a:lnTo>
                  <a:pt x="471" y="96"/>
                </a:lnTo>
                <a:lnTo>
                  <a:pt x="264" y="90"/>
                </a:lnTo>
                <a:lnTo>
                  <a:pt x="56" y="85"/>
                </a:lnTo>
                <a:lnTo>
                  <a:pt x="31" y="81"/>
                </a:lnTo>
                <a:lnTo>
                  <a:pt x="14" y="72"/>
                </a:lnTo>
                <a:lnTo>
                  <a:pt x="0" y="42"/>
                </a:lnTo>
                <a:lnTo>
                  <a:pt x="3" y="27"/>
                </a:lnTo>
                <a:lnTo>
                  <a:pt x="14" y="13"/>
                </a:lnTo>
                <a:lnTo>
                  <a:pt x="31" y="4"/>
                </a:lnTo>
                <a:lnTo>
                  <a:pt x="56" y="0"/>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31" name="Freeform 955"/>
          <p:cNvSpPr>
            <a:spLocks noChangeArrowheads="1"/>
          </p:cNvSpPr>
          <p:nvPr/>
        </p:nvSpPr>
        <p:spPr bwMode="auto">
          <a:xfrm>
            <a:off x="2093913" y="922338"/>
            <a:ext cx="230187" cy="249237"/>
          </a:xfrm>
          <a:custGeom>
            <a:avLst/>
            <a:gdLst>
              <a:gd name="T0" fmla="*/ 145 w 145"/>
              <a:gd name="T1" fmla="*/ 48 h 470"/>
              <a:gd name="T2" fmla="*/ 130 w 145"/>
              <a:gd name="T3" fmla="*/ 151 h 470"/>
              <a:gd name="T4" fmla="*/ 120 w 145"/>
              <a:gd name="T5" fmla="*/ 198 h 470"/>
              <a:gd name="T6" fmla="*/ 110 w 145"/>
              <a:gd name="T7" fmla="*/ 243 h 470"/>
              <a:gd name="T8" fmla="*/ 85 w 145"/>
              <a:gd name="T9" fmla="*/ 438 h 470"/>
              <a:gd name="T10" fmla="*/ 80 w 145"/>
              <a:gd name="T11" fmla="*/ 452 h 470"/>
              <a:gd name="T12" fmla="*/ 70 w 145"/>
              <a:gd name="T13" fmla="*/ 461 h 470"/>
              <a:gd name="T14" fmla="*/ 42 w 145"/>
              <a:gd name="T15" fmla="*/ 470 h 470"/>
              <a:gd name="T16" fmla="*/ 13 w 145"/>
              <a:gd name="T17" fmla="*/ 461 h 470"/>
              <a:gd name="T18" fmla="*/ 0 w 145"/>
              <a:gd name="T19" fmla="*/ 438 h 470"/>
              <a:gd name="T20" fmla="*/ 8 w 145"/>
              <a:gd name="T21" fmla="*/ 241 h 470"/>
              <a:gd name="T22" fmla="*/ 22 w 145"/>
              <a:gd name="T23" fmla="*/ 43 h 470"/>
              <a:gd name="T24" fmla="*/ 29 w 145"/>
              <a:gd name="T25" fmla="*/ 24 h 470"/>
              <a:gd name="T26" fmla="*/ 45 w 145"/>
              <a:gd name="T27" fmla="*/ 10 h 470"/>
              <a:gd name="T28" fmla="*/ 65 w 145"/>
              <a:gd name="T29" fmla="*/ 2 h 470"/>
              <a:gd name="T30" fmla="*/ 86 w 145"/>
              <a:gd name="T31" fmla="*/ 0 h 470"/>
              <a:gd name="T32" fmla="*/ 128 w 145"/>
              <a:gd name="T33" fmla="*/ 13 h 470"/>
              <a:gd name="T34" fmla="*/ 145 w 145"/>
              <a:gd name="T35" fmla="*/ 48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5" h="470">
                <a:moveTo>
                  <a:pt x="145" y="48"/>
                </a:moveTo>
                <a:lnTo>
                  <a:pt x="130" y="151"/>
                </a:lnTo>
                <a:lnTo>
                  <a:pt x="120" y="198"/>
                </a:lnTo>
                <a:lnTo>
                  <a:pt x="110" y="243"/>
                </a:lnTo>
                <a:lnTo>
                  <a:pt x="85" y="438"/>
                </a:lnTo>
                <a:lnTo>
                  <a:pt x="80" y="452"/>
                </a:lnTo>
                <a:lnTo>
                  <a:pt x="70" y="461"/>
                </a:lnTo>
                <a:lnTo>
                  <a:pt x="42" y="470"/>
                </a:lnTo>
                <a:lnTo>
                  <a:pt x="13" y="461"/>
                </a:lnTo>
                <a:lnTo>
                  <a:pt x="0" y="438"/>
                </a:lnTo>
                <a:lnTo>
                  <a:pt x="8" y="241"/>
                </a:lnTo>
                <a:lnTo>
                  <a:pt x="22" y="43"/>
                </a:lnTo>
                <a:lnTo>
                  <a:pt x="29" y="24"/>
                </a:lnTo>
                <a:lnTo>
                  <a:pt x="45" y="10"/>
                </a:lnTo>
                <a:lnTo>
                  <a:pt x="65" y="2"/>
                </a:lnTo>
                <a:lnTo>
                  <a:pt x="86" y="0"/>
                </a:lnTo>
                <a:lnTo>
                  <a:pt x="128" y="13"/>
                </a:lnTo>
                <a:lnTo>
                  <a:pt x="145" y="48"/>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33" name="Freeform 957"/>
          <p:cNvSpPr>
            <a:spLocks noChangeArrowheads="1"/>
          </p:cNvSpPr>
          <p:nvPr/>
        </p:nvSpPr>
        <p:spPr bwMode="auto">
          <a:xfrm>
            <a:off x="1824038" y="1679575"/>
            <a:ext cx="795337" cy="192088"/>
          </a:xfrm>
          <a:custGeom>
            <a:avLst/>
            <a:gdLst>
              <a:gd name="T0" fmla="*/ 13 w 501"/>
              <a:gd name="T1" fmla="*/ 154 h 362"/>
              <a:gd name="T2" fmla="*/ 18 w 501"/>
              <a:gd name="T3" fmla="*/ 144 h 362"/>
              <a:gd name="T4" fmla="*/ 33 w 501"/>
              <a:gd name="T5" fmla="*/ 137 h 362"/>
              <a:gd name="T6" fmla="*/ 80 w 501"/>
              <a:gd name="T7" fmla="*/ 125 h 362"/>
              <a:gd name="T8" fmla="*/ 175 w 501"/>
              <a:gd name="T9" fmla="*/ 114 h 362"/>
              <a:gd name="T10" fmla="*/ 186 w 501"/>
              <a:gd name="T11" fmla="*/ 73 h 362"/>
              <a:gd name="T12" fmla="*/ 196 w 501"/>
              <a:gd name="T13" fmla="*/ 38 h 362"/>
              <a:gd name="T14" fmla="*/ 206 w 501"/>
              <a:gd name="T15" fmla="*/ 23 h 362"/>
              <a:gd name="T16" fmla="*/ 218 w 501"/>
              <a:gd name="T17" fmla="*/ 12 h 362"/>
              <a:gd name="T18" fmla="*/ 236 w 501"/>
              <a:gd name="T19" fmla="*/ 0 h 362"/>
              <a:gd name="T20" fmla="*/ 252 w 501"/>
              <a:gd name="T21" fmla="*/ 0 h 362"/>
              <a:gd name="T22" fmla="*/ 266 w 501"/>
              <a:gd name="T23" fmla="*/ 11 h 362"/>
              <a:gd name="T24" fmla="*/ 293 w 501"/>
              <a:gd name="T25" fmla="*/ 51 h 362"/>
              <a:gd name="T26" fmla="*/ 311 w 501"/>
              <a:gd name="T27" fmla="*/ 77 h 362"/>
              <a:gd name="T28" fmla="*/ 329 w 501"/>
              <a:gd name="T29" fmla="*/ 103 h 362"/>
              <a:gd name="T30" fmla="*/ 386 w 501"/>
              <a:gd name="T31" fmla="*/ 95 h 362"/>
              <a:gd name="T32" fmla="*/ 435 w 501"/>
              <a:gd name="T33" fmla="*/ 88 h 362"/>
              <a:gd name="T34" fmla="*/ 495 w 501"/>
              <a:gd name="T35" fmla="*/ 88 h 362"/>
              <a:gd name="T36" fmla="*/ 501 w 501"/>
              <a:gd name="T37" fmla="*/ 96 h 362"/>
              <a:gd name="T38" fmla="*/ 488 w 501"/>
              <a:gd name="T39" fmla="*/ 114 h 362"/>
              <a:gd name="T40" fmla="*/ 473 w 501"/>
              <a:gd name="T41" fmla="*/ 127 h 362"/>
              <a:gd name="T42" fmla="*/ 453 w 501"/>
              <a:gd name="T43" fmla="*/ 143 h 362"/>
              <a:gd name="T44" fmla="*/ 441 w 501"/>
              <a:gd name="T45" fmla="*/ 153 h 362"/>
              <a:gd name="T46" fmla="*/ 428 w 501"/>
              <a:gd name="T47" fmla="*/ 162 h 362"/>
              <a:gd name="T48" fmla="*/ 412 w 501"/>
              <a:gd name="T49" fmla="*/ 173 h 362"/>
              <a:gd name="T50" fmla="*/ 395 w 501"/>
              <a:gd name="T51" fmla="*/ 183 h 362"/>
              <a:gd name="T52" fmla="*/ 416 w 501"/>
              <a:gd name="T53" fmla="*/ 218 h 362"/>
              <a:gd name="T54" fmla="*/ 435 w 501"/>
              <a:gd name="T55" fmla="*/ 254 h 362"/>
              <a:gd name="T56" fmla="*/ 453 w 501"/>
              <a:gd name="T57" fmla="*/ 327 h 362"/>
              <a:gd name="T58" fmla="*/ 448 w 501"/>
              <a:gd name="T59" fmla="*/ 354 h 362"/>
              <a:gd name="T60" fmla="*/ 439 w 501"/>
              <a:gd name="T61" fmla="*/ 360 h 362"/>
              <a:gd name="T62" fmla="*/ 429 w 501"/>
              <a:gd name="T63" fmla="*/ 362 h 362"/>
              <a:gd name="T64" fmla="*/ 365 w 501"/>
              <a:gd name="T65" fmla="*/ 341 h 362"/>
              <a:gd name="T66" fmla="*/ 346 w 501"/>
              <a:gd name="T67" fmla="*/ 331 h 362"/>
              <a:gd name="T68" fmla="*/ 328 w 501"/>
              <a:gd name="T69" fmla="*/ 321 h 362"/>
              <a:gd name="T70" fmla="*/ 309 w 501"/>
              <a:gd name="T71" fmla="*/ 309 h 362"/>
              <a:gd name="T72" fmla="*/ 292 w 501"/>
              <a:gd name="T73" fmla="*/ 298 h 362"/>
              <a:gd name="T74" fmla="*/ 276 w 501"/>
              <a:gd name="T75" fmla="*/ 289 h 362"/>
              <a:gd name="T76" fmla="*/ 262 w 501"/>
              <a:gd name="T77" fmla="*/ 280 h 362"/>
              <a:gd name="T78" fmla="*/ 240 w 501"/>
              <a:gd name="T79" fmla="*/ 269 h 362"/>
              <a:gd name="T80" fmla="*/ 218 w 501"/>
              <a:gd name="T81" fmla="*/ 281 h 362"/>
              <a:gd name="T82" fmla="*/ 198 w 501"/>
              <a:gd name="T83" fmla="*/ 293 h 362"/>
              <a:gd name="T84" fmla="*/ 178 w 501"/>
              <a:gd name="T85" fmla="*/ 305 h 362"/>
              <a:gd name="T86" fmla="*/ 159 w 501"/>
              <a:gd name="T87" fmla="*/ 316 h 362"/>
              <a:gd name="T88" fmla="*/ 143 w 501"/>
              <a:gd name="T89" fmla="*/ 324 h 362"/>
              <a:gd name="T90" fmla="*/ 128 w 501"/>
              <a:gd name="T91" fmla="*/ 331 h 362"/>
              <a:gd name="T92" fmla="*/ 106 w 501"/>
              <a:gd name="T93" fmla="*/ 339 h 362"/>
              <a:gd name="T94" fmla="*/ 93 w 501"/>
              <a:gd name="T95" fmla="*/ 336 h 362"/>
              <a:gd name="T96" fmla="*/ 90 w 501"/>
              <a:gd name="T97" fmla="*/ 317 h 362"/>
              <a:gd name="T98" fmla="*/ 100 w 501"/>
              <a:gd name="T99" fmla="*/ 281 h 362"/>
              <a:gd name="T100" fmla="*/ 110 w 501"/>
              <a:gd name="T101" fmla="*/ 256 h 362"/>
              <a:gd name="T102" fmla="*/ 123 w 501"/>
              <a:gd name="T103" fmla="*/ 225 h 362"/>
              <a:gd name="T104" fmla="*/ 92 w 501"/>
              <a:gd name="T105" fmla="*/ 215 h 362"/>
              <a:gd name="T106" fmla="*/ 40 w 501"/>
              <a:gd name="T107" fmla="*/ 197 h 362"/>
              <a:gd name="T108" fmla="*/ 3 w 501"/>
              <a:gd name="T109" fmla="*/ 175 h 362"/>
              <a:gd name="T110" fmla="*/ 0 w 501"/>
              <a:gd name="T111" fmla="*/ 164 h 362"/>
              <a:gd name="T112" fmla="*/ 13 w 501"/>
              <a:gd name="T113" fmla="*/ 154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1" h="362">
                <a:moveTo>
                  <a:pt x="13" y="154"/>
                </a:moveTo>
                <a:lnTo>
                  <a:pt x="18" y="144"/>
                </a:lnTo>
                <a:lnTo>
                  <a:pt x="33" y="137"/>
                </a:lnTo>
                <a:lnTo>
                  <a:pt x="80" y="125"/>
                </a:lnTo>
                <a:lnTo>
                  <a:pt x="175" y="114"/>
                </a:lnTo>
                <a:lnTo>
                  <a:pt x="186" y="73"/>
                </a:lnTo>
                <a:lnTo>
                  <a:pt x="196" y="38"/>
                </a:lnTo>
                <a:lnTo>
                  <a:pt x="206" y="23"/>
                </a:lnTo>
                <a:lnTo>
                  <a:pt x="218" y="12"/>
                </a:lnTo>
                <a:lnTo>
                  <a:pt x="236" y="0"/>
                </a:lnTo>
                <a:lnTo>
                  <a:pt x="252" y="0"/>
                </a:lnTo>
                <a:lnTo>
                  <a:pt x="266" y="11"/>
                </a:lnTo>
                <a:lnTo>
                  <a:pt x="293" y="51"/>
                </a:lnTo>
                <a:lnTo>
                  <a:pt x="311" y="77"/>
                </a:lnTo>
                <a:lnTo>
                  <a:pt x="329" y="103"/>
                </a:lnTo>
                <a:lnTo>
                  <a:pt x="386" y="95"/>
                </a:lnTo>
                <a:lnTo>
                  <a:pt x="435" y="88"/>
                </a:lnTo>
                <a:lnTo>
                  <a:pt x="495" y="88"/>
                </a:lnTo>
                <a:lnTo>
                  <a:pt x="501" y="96"/>
                </a:lnTo>
                <a:lnTo>
                  <a:pt x="488" y="114"/>
                </a:lnTo>
                <a:lnTo>
                  <a:pt x="473" y="127"/>
                </a:lnTo>
                <a:lnTo>
                  <a:pt x="453" y="143"/>
                </a:lnTo>
                <a:lnTo>
                  <a:pt x="441" y="153"/>
                </a:lnTo>
                <a:lnTo>
                  <a:pt x="428" y="162"/>
                </a:lnTo>
                <a:lnTo>
                  <a:pt x="412" y="173"/>
                </a:lnTo>
                <a:lnTo>
                  <a:pt x="395" y="183"/>
                </a:lnTo>
                <a:lnTo>
                  <a:pt x="416" y="218"/>
                </a:lnTo>
                <a:lnTo>
                  <a:pt x="435" y="254"/>
                </a:lnTo>
                <a:lnTo>
                  <a:pt x="453" y="327"/>
                </a:lnTo>
                <a:lnTo>
                  <a:pt x="448" y="354"/>
                </a:lnTo>
                <a:lnTo>
                  <a:pt x="439" y="360"/>
                </a:lnTo>
                <a:lnTo>
                  <a:pt x="429" y="362"/>
                </a:lnTo>
                <a:lnTo>
                  <a:pt x="365" y="341"/>
                </a:lnTo>
                <a:lnTo>
                  <a:pt x="346" y="331"/>
                </a:lnTo>
                <a:lnTo>
                  <a:pt x="328" y="321"/>
                </a:lnTo>
                <a:lnTo>
                  <a:pt x="309" y="309"/>
                </a:lnTo>
                <a:lnTo>
                  <a:pt x="292" y="298"/>
                </a:lnTo>
                <a:lnTo>
                  <a:pt x="276" y="289"/>
                </a:lnTo>
                <a:lnTo>
                  <a:pt x="262" y="280"/>
                </a:lnTo>
                <a:lnTo>
                  <a:pt x="240" y="269"/>
                </a:lnTo>
                <a:lnTo>
                  <a:pt x="218" y="281"/>
                </a:lnTo>
                <a:lnTo>
                  <a:pt x="198" y="293"/>
                </a:lnTo>
                <a:lnTo>
                  <a:pt x="178" y="305"/>
                </a:lnTo>
                <a:lnTo>
                  <a:pt x="159" y="316"/>
                </a:lnTo>
                <a:lnTo>
                  <a:pt x="143" y="324"/>
                </a:lnTo>
                <a:lnTo>
                  <a:pt x="128" y="331"/>
                </a:lnTo>
                <a:lnTo>
                  <a:pt x="106" y="339"/>
                </a:lnTo>
                <a:lnTo>
                  <a:pt x="93" y="336"/>
                </a:lnTo>
                <a:lnTo>
                  <a:pt x="90" y="317"/>
                </a:lnTo>
                <a:lnTo>
                  <a:pt x="100" y="281"/>
                </a:lnTo>
                <a:lnTo>
                  <a:pt x="110" y="256"/>
                </a:lnTo>
                <a:lnTo>
                  <a:pt x="123" y="225"/>
                </a:lnTo>
                <a:lnTo>
                  <a:pt x="92" y="215"/>
                </a:lnTo>
                <a:lnTo>
                  <a:pt x="40" y="197"/>
                </a:lnTo>
                <a:lnTo>
                  <a:pt x="3" y="175"/>
                </a:lnTo>
                <a:lnTo>
                  <a:pt x="0" y="164"/>
                </a:lnTo>
                <a:lnTo>
                  <a:pt x="13" y="15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35" name="Freeform 959"/>
          <p:cNvSpPr>
            <a:spLocks noChangeArrowheads="1"/>
          </p:cNvSpPr>
          <p:nvPr/>
        </p:nvSpPr>
        <p:spPr bwMode="auto">
          <a:xfrm>
            <a:off x="6176963" y="701675"/>
            <a:ext cx="793750" cy="192088"/>
          </a:xfrm>
          <a:custGeom>
            <a:avLst/>
            <a:gdLst>
              <a:gd name="T0" fmla="*/ 12 w 500"/>
              <a:gd name="T1" fmla="*/ 153 h 362"/>
              <a:gd name="T2" fmla="*/ 17 w 500"/>
              <a:gd name="T3" fmla="*/ 145 h 362"/>
              <a:gd name="T4" fmla="*/ 32 w 500"/>
              <a:gd name="T5" fmla="*/ 136 h 362"/>
              <a:gd name="T6" fmla="*/ 80 w 500"/>
              <a:gd name="T7" fmla="*/ 125 h 362"/>
              <a:gd name="T8" fmla="*/ 173 w 500"/>
              <a:gd name="T9" fmla="*/ 115 h 362"/>
              <a:gd name="T10" fmla="*/ 185 w 500"/>
              <a:gd name="T11" fmla="*/ 73 h 362"/>
              <a:gd name="T12" fmla="*/ 195 w 500"/>
              <a:gd name="T13" fmla="*/ 37 h 362"/>
              <a:gd name="T14" fmla="*/ 206 w 500"/>
              <a:gd name="T15" fmla="*/ 22 h 362"/>
              <a:gd name="T16" fmla="*/ 216 w 500"/>
              <a:gd name="T17" fmla="*/ 12 h 362"/>
              <a:gd name="T18" fmla="*/ 235 w 500"/>
              <a:gd name="T19" fmla="*/ 0 h 362"/>
              <a:gd name="T20" fmla="*/ 250 w 500"/>
              <a:gd name="T21" fmla="*/ 1 h 362"/>
              <a:gd name="T22" fmla="*/ 265 w 500"/>
              <a:gd name="T23" fmla="*/ 10 h 362"/>
              <a:gd name="T24" fmla="*/ 293 w 500"/>
              <a:gd name="T25" fmla="*/ 51 h 362"/>
              <a:gd name="T26" fmla="*/ 309 w 500"/>
              <a:gd name="T27" fmla="*/ 76 h 362"/>
              <a:gd name="T28" fmla="*/ 328 w 500"/>
              <a:gd name="T29" fmla="*/ 103 h 362"/>
              <a:gd name="T30" fmla="*/ 385 w 500"/>
              <a:gd name="T31" fmla="*/ 95 h 362"/>
              <a:gd name="T32" fmla="*/ 433 w 500"/>
              <a:gd name="T33" fmla="*/ 88 h 362"/>
              <a:gd name="T34" fmla="*/ 493 w 500"/>
              <a:gd name="T35" fmla="*/ 87 h 362"/>
              <a:gd name="T36" fmla="*/ 500 w 500"/>
              <a:gd name="T37" fmla="*/ 97 h 362"/>
              <a:gd name="T38" fmla="*/ 488 w 500"/>
              <a:gd name="T39" fmla="*/ 115 h 362"/>
              <a:gd name="T40" fmla="*/ 473 w 500"/>
              <a:gd name="T41" fmla="*/ 128 h 362"/>
              <a:gd name="T42" fmla="*/ 453 w 500"/>
              <a:gd name="T43" fmla="*/ 142 h 362"/>
              <a:gd name="T44" fmla="*/ 440 w 500"/>
              <a:gd name="T45" fmla="*/ 152 h 362"/>
              <a:gd name="T46" fmla="*/ 426 w 500"/>
              <a:gd name="T47" fmla="*/ 162 h 362"/>
              <a:gd name="T48" fmla="*/ 410 w 500"/>
              <a:gd name="T49" fmla="*/ 172 h 362"/>
              <a:gd name="T50" fmla="*/ 393 w 500"/>
              <a:gd name="T51" fmla="*/ 184 h 362"/>
              <a:gd name="T52" fmla="*/ 416 w 500"/>
              <a:gd name="T53" fmla="*/ 218 h 362"/>
              <a:gd name="T54" fmla="*/ 433 w 500"/>
              <a:gd name="T55" fmla="*/ 253 h 362"/>
              <a:gd name="T56" fmla="*/ 452 w 500"/>
              <a:gd name="T57" fmla="*/ 327 h 362"/>
              <a:gd name="T58" fmla="*/ 446 w 500"/>
              <a:gd name="T59" fmla="*/ 353 h 362"/>
              <a:gd name="T60" fmla="*/ 439 w 500"/>
              <a:gd name="T61" fmla="*/ 360 h 362"/>
              <a:gd name="T62" fmla="*/ 428 w 500"/>
              <a:gd name="T63" fmla="*/ 362 h 362"/>
              <a:gd name="T64" fmla="*/ 363 w 500"/>
              <a:gd name="T65" fmla="*/ 341 h 362"/>
              <a:gd name="T66" fmla="*/ 345 w 500"/>
              <a:gd name="T67" fmla="*/ 331 h 362"/>
              <a:gd name="T68" fmla="*/ 326 w 500"/>
              <a:gd name="T69" fmla="*/ 320 h 362"/>
              <a:gd name="T70" fmla="*/ 308 w 500"/>
              <a:gd name="T71" fmla="*/ 310 h 362"/>
              <a:gd name="T72" fmla="*/ 290 w 500"/>
              <a:gd name="T73" fmla="*/ 298 h 362"/>
              <a:gd name="T74" fmla="*/ 275 w 500"/>
              <a:gd name="T75" fmla="*/ 288 h 362"/>
              <a:gd name="T76" fmla="*/ 260 w 500"/>
              <a:gd name="T77" fmla="*/ 280 h 362"/>
              <a:gd name="T78" fmla="*/ 240 w 500"/>
              <a:gd name="T79" fmla="*/ 269 h 362"/>
              <a:gd name="T80" fmla="*/ 217 w 500"/>
              <a:gd name="T81" fmla="*/ 281 h 362"/>
              <a:gd name="T82" fmla="*/ 196 w 500"/>
              <a:gd name="T83" fmla="*/ 293 h 362"/>
              <a:gd name="T84" fmla="*/ 176 w 500"/>
              <a:gd name="T85" fmla="*/ 304 h 362"/>
              <a:gd name="T86" fmla="*/ 157 w 500"/>
              <a:gd name="T87" fmla="*/ 315 h 362"/>
              <a:gd name="T88" fmla="*/ 142 w 500"/>
              <a:gd name="T89" fmla="*/ 324 h 362"/>
              <a:gd name="T90" fmla="*/ 127 w 500"/>
              <a:gd name="T91" fmla="*/ 331 h 362"/>
              <a:gd name="T92" fmla="*/ 105 w 500"/>
              <a:gd name="T93" fmla="*/ 338 h 362"/>
              <a:gd name="T94" fmla="*/ 92 w 500"/>
              <a:gd name="T95" fmla="*/ 335 h 362"/>
              <a:gd name="T96" fmla="*/ 89 w 500"/>
              <a:gd name="T97" fmla="*/ 317 h 362"/>
              <a:gd name="T98" fmla="*/ 99 w 500"/>
              <a:gd name="T99" fmla="*/ 281 h 362"/>
              <a:gd name="T100" fmla="*/ 109 w 500"/>
              <a:gd name="T101" fmla="*/ 256 h 362"/>
              <a:gd name="T102" fmla="*/ 122 w 500"/>
              <a:gd name="T103" fmla="*/ 226 h 362"/>
              <a:gd name="T104" fmla="*/ 90 w 500"/>
              <a:gd name="T105" fmla="*/ 215 h 362"/>
              <a:gd name="T106" fmla="*/ 40 w 500"/>
              <a:gd name="T107" fmla="*/ 197 h 362"/>
              <a:gd name="T108" fmla="*/ 3 w 500"/>
              <a:gd name="T109" fmla="*/ 176 h 362"/>
              <a:gd name="T110" fmla="*/ 0 w 500"/>
              <a:gd name="T111" fmla="*/ 164 h 362"/>
              <a:gd name="T112" fmla="*/ 12 w 500"/>
              <a:gd name="T113" fmla="*/ 153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0" h="362">
                <a:moveTo>
                  <a:pt x="12" y="153"/>
                </a:moveTo>
                <a:lnTo>
                  <a:pt x="17" y="145"/>
                </a:lnTo>
                <a:lnTo>
                  <a:pt x="32" y="136"/>
                </a:lnTo>
                <a:lnTo>
                  <a:pt x="80" y="125"/>
                </a:lnTo>
                <a:lnTo>
                  <a:pt x="173" y="115"/>
                </a:lnTo>
                <a:lnTo>
                  <a:pt x="185" y="73"/>
                </a:lnTo>
                <a:lnTo>
                  <a:pt x="195" y="37"/>
                </a:lnTo>
                <a:lnTo>
                  <a:pt x="206" y="22"/>
                </a:lnTo>
                <a:lnTo>
                  <a:pt x="216" y="12"/>
                </a:lnTo>
                <a:lnTo>
                  <a:pt x="235" y="0"/>
                </a:lnTo>
                <a:lnTo>
                  <a:pt x="250" y="1"/>
                </a:lnTo>
                <a:lnTo>
                  <a:pt x="265" y="10"/>
                </a:lnTo>
                <a:lnTo>
                  <a:pt x="293" y="51"/>
                </a:lnTo>
                <a:lnTo>
                  <a:pt x="309" y="76"/>
                </a:lnTo>
                <a:lnTo>
                  <a:pt x="328" y="103"/>
                </a:lnTo>
                <a:lnTo>
                  <a:pt x="385" y="95"/>
                </a:lnTo>
                <a:lnTo>
                  <a:pt x="433" y="88"/>
                </a:lnTo>
                <a:lnTo>
                  <a:pt x="493" y="87"/>
                </a:lnTo>
                <a:lnTo>
                  <a:pt x="500" y="97"/>
                </a:lnTo>
                <a:lnTo>
                  <a:pt x="488" y="115"/>
                </a:lnTo>
                <a:lnTo>
                  <a:pt x="473" y="128"/>
                </a:lnTo>
                <a:lnTo>
                  <a:pt x="453" y="142"/>
                </a:lnTo>
                <a:lnTo>
                  <a:pt x="440" y="152"/>
                </a:lnTo>
                <a:lnTo>
                  <a:pt x="426" y="162"/>
                </a:lnTo>
                <a:lnTo>
                  <a:pt x="410" y="172"/>
                </a:lnTo>
                <a:lnTo>
                  <a:pt x="393" y="184"/>
                </a:lnTo>
                <a:lnTo>
                  <a:pt x="416" y="218"/>
                </a:lnTo>
                <a:lnTo>
                  <a:pt x="433" y="253"/>
                </a:lnTo>
                <a:lnTo>
                  <a:pt x="452" y="327"/>
                </a:lnTo>
                <a:lnTo>
                  <a:pt x="446" y="353"/>
                </a:lnTo>
                <a:lnTo>
                  <a:pt x="439" y="360"/>
                </a:lnTo>
                <a:lnTo>
                  <a:pt x="428" y="362"/>
                </a:lnTo>
                <a:lnTo>
                  <a:pt x="363" y="341"/>
                </a:lnTo>
                <a:lnTo>
                  <a:pt x="345" y="331"/>
                </a:lnTo>
                <a:lnTo>
                  <a:pt x="326" y="320"/>
                </a:lnTo>
                <a:lnTo>
                  <a:pt x="308" y="310"/>
                </a:lnTo>
                <a:lnTo>
                  <a:pt x="290" y="298"/>
                </a:lnTo>
                <a:lnTo>
                  <a:pt x="275" y="288"/>
                </a:lnTo>
                <a:lnTo>
                  <a:pt x="260" y="280"/>
                </a:lnTo>
                <a:lnTo>
                  <a:pt x="240" y="269"/>
                </a:lnTo>
                <a:lnTo>
                  <a:pt x="217" y="281"/>
                </a:lnTo>
                <a:lnTo>
                  <a:pt x="196" y="293"/>
                </a:lnTo>
                <a:lnTo>
                  <a:pt x="176" y="304"/>
                </a:lnTo>
                <a:lnTo>
                  <a:pt x="157" y="315"/>
                </a:lnTo>
                <a:lnTo>
                  <a:pt x="142" y="324"/>
                </a:lnTo>
                <a:lnTo>
                  <a:pt x="127" y="331"/>
                </a:lnTo>
                <a:lnTo>
                  <a:pt x="105" y="338"/>
                </a:lnTo>
                <a:lnTo>
                  <a:pt x="92" y="335"/>
                </a:lnTo>
                <a:lnTo>
                  <a:pt x="89" y="317"/>
                </a:lnTo>
                <a:lnTo>
                  <a:pt x="99" y="281"/>
                </a:lnTo>
                <a:lnTo>
                  <a:pt x="109" y="256"/>
                </a:lnTo>
                <a:lnTo>
                  <a:pt x="122" y="226"/>
                </a:lnTo>
                <a:lnTo>
                  <a:pt x="90" y="215"/>
                </a:lnTo>
                <a:lnTo>
                  <a:pt x="40" y="197"/>
                </a:lnTo>
                <a:lnTo>
                  <a:pt x="3" y="176"/>
                </a:lnTo>
                <a:lnTo>
                  <a:pt x="0" y="164"/>
                </a:lnTo>
                <a:lnTo>
                  <a:pt x="12" y="153"/>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37" name="Freeform 961"/>
          <p:cNvSpPr>
            <a:spLocks noChangeArrowheads="1"/>
          </p:cNvSpPr>
          <p:nvPr/>
        </p:nvSpPr>
        <p:spPr bwMode="auto">
          <a:xfrm>
            <a:off x="6238875" y="1697038"/>
            <a:ext cx="793750" cy="190500"/>
          </a:xfrm>
          <a:custGeom>
            <a:avLst/>
            <a:gdLst>
              <a:gd name="T0" fmla="*/ 13 w 500"/>
              <a:gd name="T1" fmla="*/ 154 h 362"/>
              <a:gd name="T2" fmla="*/ 17 w 500"/>
              <a:gd name="T3" fmla="*/ 145 h 362"/>
              <a:gd name="T4" fmla="*/ 31 w 500"/>
              <a:gd name="T5" fmla="*/ 138 h 362"/>
              <a:gd name="T6" fmla="*/ 80 w 500"/>
              <a:gd name="T7" fmla="*/ 126 h 362"/>
              <a:gd name="T8" fmla="*/ 174 w 500"/>
              <a:gd name="T9" fmla="*/ 115 h 362"/>
              <a:gd name="T10" fmla="*/ 184 w 500"/>
              <a:gd name="T11" fmla="*/ 74 h 362"/>
              <a:gd name="T12" fmla="*/ 194 w 500"/>
              <a:gd name="T13" fmla="*/ 39 h 362"/>
              <a:gd name="T14" fmla="*/ 206 w 500"/>
              <a:gd name="T15" fmla="*/ 23 h 362"/>
              <a:gd name="T16" fmla="*/ 217 w 500"/>
              <a:gd name="T17" fmla="*/ 12 h 362"/>
              <a:gd name="T18" fmla="*/ 234 w 500"/>
              <a:gd name="T19" fmla="*/ 0 h 362"/>
              <a:gd name="T20" fmla="*/ 250 w 500"/>
              <a:gd name="T21" fmla="*/ 1 h 362"/>
              <a:gd name="T22" fmla="*/ 264 w 500"/>
              <a:gd name="T23" fmla="*/ 11 h 362"/>
              <a:gd name="T24" fmla="*/ 293 w 500"/>
              <a:gd name="T25" fmla="*/ 52 h 362"/>
              <a:gd name="T26" fmla="*/ 309 w 500"/>
              <a:gd name="T27" fmla="*/ 78 h 362"/>
              <a:gd name="T28" fmla="*/ 327 w 500"/>
              <a:gd name="T29" fmla="*/ 104 h 362"/>
              <a:gd name="T30" fmla="*/ 386 w 500"/>
              <a:gd name="T31" fmla="*/ 95 h 362"/>
              <a:gd name="T32" fmla="*/ 434 w 500"/>
              <a:gd name="T33" fmla="*/ 89 h 362"/>
              <a:gd name="T34" fmla="*/ 494 w 500"/>
              <a:gd name="T35" fmla="*/ 88 h 362"/>
              <a:gd name="T36" fmla="*/ 500 w 500"/>
              <a:gd name="T37" fmla="*/ 97 h 362"/>
              <a:gd name="T38" fmla="*/ 487 w 500"/>
              <a:gd name="T39" fmla="*/ 115 h 362"/>
              <a:gd name="T40" fmla="*/ 473 w 500"/>
              <a:gd name="T41" fmla="*/ 128 h 362"/>
              <a:gd name="T42" fmla="*/ 453 w 500"/>
              <a:gd name="T43" fmla="*/ 144 h 362"/>
              <a:gd name="T44" fmla="*/ 440 w 500"/>
              <a:gd name="T45" fmla="*/ 153 h 362"/>
              <a:gd name="T46" fmla="*/ 426 w 500"/>
              <a:gd name="T47" fmla="*/ 162 h 362"/>
              <a:gd name="T48" fmla="*/ 410 w 500"/>
              <a:gd name="T49" fmla="*/ 173 h 362"/>
              <a:gd name="T50" fmla="*/ 393 w 500"/>
              <a:gd name="T51" fmla="*/ 184 h 362"/>
              <a:gd name="T52" fmla="*/ 416 w 500"/>
              <a:gd name="T53" fmla="*/ 219 h 362"/>
              <a:gd name="T54" fmla="*/ 433 w 500"/>
              <a:gd name="T55" fmla="*/ 254 h 362"/>
              <a:gd name="T56" fmla="*/ 451 w 500"/>
              <a:gd name="T57" fmla="*/ 327 h 362"/>
              <a:gd name="T58" fmla="*/ 447 w 500"/>
              <a:gd name="T59" fmla="*/ 354 h 362"/>
              <a:gd name="T60" fmla="*/ 439 w 500"/>
              <a:gd name="T61" fmla="*/ 360 h 362"/>
              <a:gd name="T62" fmla="*/ 427 w 500"/>
              <a:gd name="T63" fmla="*/ 362 h 362"/>
              <a:gd name="T64" fmla="*/ 364 w 500"/>
              <a:gd name="T65" fmla="*/ 341 h 362"/>
              <a:gd name="T66" fmla="*/ 344 w 500"/>
              <a:gd name="T67" fmla="*/ 331 h 362"/>
              <a:gd name="T68" fmla="*/ 326 w 500"/>
              <a:gd name="T69" fmla="*/ 321 h 362"/>
              <a:gd name="T70" fmla="*/ 309 w 500"/>
              <a:gd name="T71" fmla="*/ 310 h 362"/>
              <a:gd name="T72" fmla="*/ 290 w 500"/>
              <a:gd name="T73" fmla="*/ 299 h 362"/>
              <a:gd name="T74" fmla="*/ 274 w 500"/>
              <a:gd name="T75" fmla="*/ 289 h 362"/>
              <a:gd name="T76" fmla="*/ 260 w 500"/>
              <a:gd name="T77" fmla="*/ 280 h 362"/>
              <a:gd name="T78" fmla="*/ 240 w 500"/>
              <a:gd name="T79" fmla="*/ 270 h 362"/>
              <a:gd name="T80" fmla="*/ 217 w 500"/>
              <a:gd name="T81" fmla="*/ 281 h 362"/>
              <a:gd name="T82" fmla="*/ 196 w 500"/>
              <a:gd name="T83" fmla="*/ 294 h 362"/>
              <a:gd name="T84" fmla="*/ 176 w 500"/>
              <a:gd name="T85" fmla="*/ 305 h 362"/>
              <a:gd name="T86" fmla="*/ 158 w 500"/>
              <a:gd name="T87" fmla="*/ 315 h 362"/>
              <a:gd name="T88" fmla="*/ 141 w 500"/>
              <a:gd name="T89" fmla="*/ 324 h 362"/>
              <a:gd name="T90" fmla="*/ 127 w 500"/>
              <a:gd name="T91" fmla="*/ 331 h 362"/>
              <a:gd name="T92" fmla="*/ 104 w 500"/>
              <a:gd name="T93" fmla="*/ 340 h 362"/>
              <a:gd name="T94" fmla="*/ 91 w 500"/>
              <a:gd name="T95" fmla="*/ 336 h 362"/>
              <a:gd name="T96" fmla="*/ 90 w 500"/>
              <a:gd name="T97" fmla="*/ 318 h 362"/>
              <a:gd name="T98" fmla="*/ 98 w 500"/>
              <a:gd name="T99" fmla="*/ 282 h 362"/>
              <a:gd name="T100" fmla="*/ 108 w 500"/>
              <a:gd name="T101" fmla="*/ 257 h 362"/>
              <a:gd name="T102" fmla="*/ 123 w 500"/>
              <a:gd name="T103" fmla="*/ 226 h 362"/>
              <a:gd name="T104" fmla="*/ 90 w 500"/>
              <a:gd name="T105" fmla="*/ 215 h 362"/>
              <a:gd name="T106" fmla="*/ 40 w 500"/>
              <a:gd name="T107" fmla="*/ 197 h 362"/>
              <a:gd name="T108" fmla="*/ 3 w 500"/>
              <a:gd name="T109" fmla="*/ 176 h 362"/>
              <a:gd name="T110" fmla="*/ 0 w 500"/>
              <a:gd name="T111" fmla="*/ 164 h 362"/>
              <a:gd name="T112" fmla="*/ 13 w 500"/>
              <a:gd name="T113" fmla="*/ 154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0" h="362">
                <a:moveTo>
                  <a:pt x="13" y="154"/>
                </a:moveTo>
                <a:lnTo>
                  <a:pt x="17" y="145"/>
                </a:lnTo>
                <a:lnTo>
                  <a:pt x="31" y="138"/>
                </a:lnTo>
                <a:lnTo>
                  <a:pt x="80" y="126"/>
                </a:lnTo>
                <a:lnTo>
                  <a:pt x="174" y="115"/>
                </a:lnTo>
                <a:lnTo>
                  <a:pt x="184" y="74"/>
                </a:lnTo>
                <a:lnTo>
                  <a:pt x="194" y="39"/>
                </a:lnTo>
                <a:lnTo>
                  <a:pt x="206" y="23"/>
                </a:lnTo>
                <a:lnTo>
                  <a:pt x="217" y="12"/>
                </a:lnTo>
                <a:lnTo>
                  <a:pt x="234" y="0"/>
                </a:lnTo>
                <a:lnTo>
                  <a:pt x="250" y="1"/>
                </a:lnTo>
                <a:lnTo>
                  <a:pt x="264" y="11"/>
                </a:lnTo>
                <a:lnTo>
                  <a:pt x="293" y="52"/>
                </a:lnTo>
                <a:lnTo>
                  <a:pt x="309" y="78"/>
                </a:lnTo>
                <a:lnTo>
                  <a:pt x="327" y="104"/>
                </a:lnTo>
                <a:lnTo>
                  <a:pt x="386" y="95"/>
                </a:lnTo>
                <a:lnTo>
                  <a:pt x="434" y="89"/>
                </a:lnTo>
                <a:lnTo>
                  <a:pt x="494" y="88"/>
                </a:lnTo>
                <a:lnTo>
                  <a:pt x="500" y="97"/>
                </a:lnTo>
                <a:lnTo>
                  <a:pt x="487" y="115"/>
                </a:lnTo>
                <a:lnTo>
                  <a:pt x="473" y="128"/>
                </a:lnTo>
                <a:lnTo>
                  <a:pt x="453" y="144"/>
                </a:lnTo>
                <a:lnTo>
                  <a:pt x="440" y="153"/>
                </a:lnTo>
                <a:lnTo>
                  <a:pt x="426" y="162"/>
                </a:lnTo>
                <a:lnTo>
                  <a:pt x="410" y="173"/>
                </a:lnTo>
                <a:lnTo>
                  <a:pt x="393" y="184"/>
                </a:lnTo>
                <a:lnTo>
                  <a:pt x="416" y="219"/>
                </a:lnTo>
                <a:lnTo>
                  <a:pt x="433" y="254"/>
                </a:lnTo>
                <a:lnTo>
                  <a:pt x="451" y="327"/>
                </a:lnTo>
                <a:lnTo>
                  <a:pt x="447" y="354"/>
                </a:lnTo>
                <a:lnTo>
                  <a:pt x="439" y="360"/>
                </a:lnTo>
                <a:lnTo>
                  <a:pt x="427" y="362"/>
                </a:lnTo>
                <a:lnTo>
                  <a:pt x="364" y="341"/>
                </a:lnTo>
                <a:lnTo>
                  <a:pt x="344" y="331"/>
                </a:lnTo>
                <a:lnTo>
                  <a:pt x="326" y="321"/>
                </a:lnTo>
                <a:lnTo>
                  <a:pt x="309" y="310"/>
                </a:lnTo>
                <a:lnTo>
                  <a:pt x="290" y="299"/>
                </a:lnTo>
                <a:lnTo>
                  <a:pt x="274" y="289"/>
                </a:lnTo>
                <a:lnTo>
                  <a:pt x="260" y="280"/>
                </a:lnTo>
                <a:lnTo>
                  <a:pt x="240" y="270"/>
                </a:lnTo>
                <a:lnTo>
                  <a:pt x="217" y="281"/>
                </a:lnTo>
                <a:lnTo>
                  <a:pt x="196" y="294"/>
                </a:lnTo>
                <a:lnTo>
                  <a:pt x="176" y="305"/>
                </a:lnTo>
                <a:lnTo>
                  <a:pt x="158" y="315"/>
                </a:lnTo>
                <a:lnTo>
                  <a:pt x="141" y="324"/>
                </a:lnTo>
                <a:lnTo>
                  <a:pt x="127" y="331"/>
                </a:lnTo>
                <a:lnTo>
                  <a:pt x="104" y="340"/>
                </a:lnTo>
                <a:lnTo>
                  <a:pt x="91" y="336"/>
                </a:lnTo>
                <a:lnTo>
                  <a:pt x="90" y="318"/>
                </a:lnTo>
                <a:lnTo>
                  <a:pt x="98" y="282"/>
                </a:lnTo>
                <a:lnTo>
                  <a:pt x="108" y="257"/>
                </a:lnTo>
                <a:lnTo>
                  <a:pt x="123" y="226"/>
                </a:lnTo>
                <a:lnTo>
                  <a:pt x="90" y="215"/>
                </a:lnTo>
                <a:lnTo>
                  <a:pt x="40" y="197"/>
                </a:lnTo>
                <a:lnTo>
                  <a:pt x="3" y="176"/>
                </a:lnTo>
                <a:lnTo>
                  <a:pt x="0" y="164"/>
                </a:lnTo>
                <a:lnTo>
                  <a:pt x="13" y="15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39" name="Freeform 963"/>
          <p:cNvSpPr>
            <a:spLocks noChangeArrowheads="1"/>
          </p:cNvSpPr>
          <p:nvPr/>
        </p:nvSpPr>
        <p:spPr bwMode="auto">
          <a:xfrm>
            <a:off x="2017713" y="709613"/>
            <a:ext cx="793750" cy="190500"/>
          </a:xfrm>
          <a:custGeom>
            <a:avLst/>
            <a:gdLst>
              <a:gd name="T0" fmla="*/ 13 w 500"/>
              <a:gd name="T1" fmla="*/ 152 h 362"/>
              <a:gd name="T2" fmla="*/ 18 w 500"/>
              <a:gd name="T3" fmla="*/ 143 h 362"/>
              <a:gd name="T4" fmla="*/ 33 w 500"/>
              <a:gd name="T5" fmla="*/ 136 h 362"/>
              <a:gd name="T6" fmla="*/ 80 w 500"/>
              <a:gd name="T7" fmla="*/ 124 h 362"/>
              <a:gd name="T8" fmla="*/ 174 w 500"/>
              <a:gd name="T9" fmla="*/ 114 h 362"/>
              <a:gd name="T10" fmla="*/ 186 w 500"/>
              <a:gd name="T11" fmla="*/ 72 h 362"/>
              <a:gd name="T12" fmla="*/ 196 w 500"/>
              <a:gd name="T13" fmla="*/ 37 h 362"/>
              <a:gd name="T14" fmla="*/ 206 w 500"/>
              <a:gd name="T15" fmla="*/ 22 h 362"/>
              <a:gd name="T16" fmla="*/ 217 w 500"/>
              <a:gd name="T17" fmla="*/ 11 h 362"/>
              <a:gd name="T18" fmla="*/ 236 w 500"/>
              <a:gd name="T19" fmla="*/ 0 h 362"/>
              <a:gd name="T20" fmla="*/ 251 w 500"/>
              <a:gd name="T21" fmla="*/ 0 h 362"/>
              <a:gd name="T22" fmla="*/ 266 w 500"/>
              <a:gd name="T23" fmla="*/ 10 h 362"/>
              <a:gd name="T24" fmla="*/ 293 w 500"/>
              <a:gd name="T25" fmla="*/ 51 h 362"/>
              <a:gd name="T26" fmla="*/ 310 w 500"/>
              <a:gd name="T27" fmla="*/ 76 h 362"/>
              <a:gd name="T28" fmla="*/ 329 w 500"/>
              <a:gd name="T29" fmla="*/ 102 h 362"/>
              <a:gd name="T30" fmla="*/ 386 w 500"/>
              <a:gd name="T31" fmla="*/ 93 h 362"/>
              <a:gd name="T32" fmla="*/ 434 w 500"/>
              <a:gd name="T33" fmla="*/ 87 h 362"/>
              <a:gd name="T34" fmla="*/ 494 w 500"/>
              <a:gd name="T35" fmla="*/ 87 h 362"/>
              <a:gd name="T36" fmla="*/ 500 w 500"/>
              <a:gd name="T37" fmla="*/ 95 h 362"/>
              <a:gd name="T38" fmla="*/ 489 w 500"/>
              <a:gd name="T39" fmla="*/ 114 h 362"/>
              <a:gd name="T40" fmla="*/ 473 w 500"/>
              <a:gd name="T41" fmla="*/ 126 h 362"/>
              <a:gd name="T42" fmla="*/ 453 w 500"/>
              <a:gd name="T43" fmla="*/ 142 h 362"/>
              <a:gd name="T44" fmla="*/ 440 w 500"/>
              <a:gd name="T45" fmla="*/ 152 h 362"/>
              <a:gd name="T46" fmla="*/ 427 w 500"/>
              <a:gd name="T47" fmla="*/ 162 h 362"/>
              <a:gd name="T48" fmla="*/ 411 w 500"/>
              <a:gd name="T49" fmla="*/ 172 h 362"/>
              <a:gd name="T50" fmla="*/ 394 w 500"/>
              <a:gd name="T51" fmla="*/ 184 h 362"/>
              <a:gd name="T52" fmla="*/ 416 w 500"/>
              <a:gd name="T53" fmla="*/ 217 h 362"/>
              <a:gd name="T54" fmla="*/ 434 w 500"/>
              <a:gd name="T55" fmla="*/ 252 h 362"/>
              <a:gd name="T56" fmla="*/ 453 w 500"/>
              <a:gd name="T57" fmla="*/ 327 h 362"/>
              <a:gd name="T58" fmla="*/ 447 w 500"/>
              <a:gd name="T59" fmla="*/ 353 h 362"/>
              <a:gd name="T60" fmla="*/ 440 w 500"/>
              <a:gd name="T61" fmla="*/ 360 h 362"/>
              <a:gd name="T62" fmla="*/ 429 w 500"/>
              <a:gd name="T63" fmla="*/ 362 h 362"/>
              <a:gd name="T64" fmla="*/ 364 w 500"/>
              <a:gd name="T65" fmla="*/ 340 h 362"/>
              <a:gd name="T66" fmla="*/ 346 w 500"/>
              <a:gd name="T67" fmla="*/ 331 h 362"/>
              <a:gd name="T68" fmla="*/ 327 w 500"/>
              <a:gd name="T69" fmla="*/ 320 h 362"/>
              <a:gd name="T70" fmla="*/ 309 w 500"/>
              <a:gd name="T71" fmla="*/ 308 h 362"/>
              <a:gd name="T72" fmla="*/ 291 w 500"/>
              <a:gd name="T73" fmla="*/ 298 h 362"/>
              <a:gd name="T74" fmla="*/ 276 w 500"/>
              <a:gd name="T75" fmla="*/ 288 h 362"/>
              <a:gd name="T76" fmla="*/ 261 w 500"/>
              <a:gd name="T77" fmla="*/ 280 h 362"/>
              <a:gd name="T78" fmla="*/ 240 w 500"/>
              <a:gd name="T79" fmla="*/ 268 h 362"/>
              <a:gd name="T80" fmla="*/ 217 w 500"/>
              <a:gd name="T81" fmla="*/ 281 h 362"/>
              <a:gd name="T82" fmla="*/ 197 w 500"/>
              <a:gd name="T83" fmla="*/ 292 h 362"/>
              <a:gd name="T84" fmla="*/ 177 w 500"/>
              <a:gd name="T85" fmla="*/ 304 h 362"/>
              <a:gd name="T86" fmla="*/ 158 w 500"/>
              <a:gd name="T87" fmla="*/ 315 h 362"/>
              <a:gd name="T88" fmla="*/ 143 w 500"/>
              <a:gd name="T89" fmla="*/ 323 h 362"/>
              <a:gd name="T90" fmla="*/ 127 w 500"/>
              <a:gd name="T91" fmla="*/ 331 h 362"/>
              <a:gd name="T92" fmla="*/ 106 w 500"/>
              <a:gd name="T93" fmla="*/ 338 h 362"/>
              <a:gd name="T94" fmla="*/ 93 w 500"/>
              <a:gd name="T95" fmla="*/ 335 h 362"/>
              <a:gd name="T96" fmla="*/ 90 w 500"/>
              <a:gd name="T97" fmla="*/ 317 h 362"/>
              <a:gd name="T98" fmla="*/ 100 w 500"/>
              <a:gd name="T99" fmla="*/ 281 h 362"/>
              <a:gd name="T100" fmla="*/ 110 w 500"/>
              <a:gd name="T101" fmla="*/ 255 h 362"/>
              <a:gd name="T102" fmla="*/ 123 w 500"/>
              <a:gd name="T103" fmla="*/ 224 h 362"/>
              <a:gd name="T104" fmla="*/ 91 w 500"/>
              <a:gd name="T105" fmla="*/ 215 h 362"/>
              <a:gd name="T106" fmla="*/ 40 w 500"/>
              <a:gd name="T107" fmla="*/ 197 h 362"/>
              <a:gd name="T108" fmla="*/ 4 w 500"/>
              <a:gd name="T109" fmla="*/ 174 h 362"/>
              <a:gd name="T110" fmla="*/ 0 w 500"/>
              <a:gd name="T111" fmla="*/ 164 h 362"/>
              <a:gd name="T112" fmla="*/ 13 w 500"/>
              <a:gd name="T113" fmla="*/ 15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0" h="362">
                <a:moveTo>
                  <a:pt x="13" y="152"/>
                </a:moveTo>
                <a:lnTo>
                  <a:pt x="18" y="143"/>
                </a:lnTo>
                <a:lnTo>
                  <a:pt x="33" y="136"/>
                </a:lnTo>
                <a:lnTo>
                  <a:pt x="80" y="124"/>
                </a:lnTo>
                <a:lnTo>
                  <a:pt x="174" y="114"/>
                </a:lnTo>
                <a:lnTo>
                  <a:pt x="186" y="72"/>
                </a:lnTo>
                <a:lnTo>
                  <a:pt x="196" y="37"/>
                </a:lnTo>
                <a:lnTo>
                  <a:pt x="206" y="22"/>
                </a:lnTo>
                <a:lnTo>
                  <a:pt x="217" y="11"/>
                </a:lnTo>
                <a:lnTo>
                  <a:pt x="236" y="0"/>
                </a:lnTo>
                <a:lnTo>
                  <a:pt x="251" y="0"/>
                </a:lnTo>
                <a:lnTo>
                  <a:pt x="266" y="10"/>
                </a:lnTo>
                <a:lnTo>
                  <a:pt x="293" y="51"/>
                </a:lnTo>
                <a:lnTo>
                  <a:pt x="310" y="76"/>
                </a:lnTo>
                <a:lnTo>
                  <a:pt x="329" y="102"/>
                </a:lnTo>
                <a:lnTo>
                  <a:pt x="386" y="93"/>
                </a:lnTo>
                <a:lnTo>
                  <a:pt x="434" y="87"/>
                </a:lnTo>
                <a:lnTo>
                  <a:pt x="494" y="87"/>
                </a:lnTo>
                <a:lnTo>
                  <a:pt x="500" y="95"/>
                </a:lnTo>
                <a:lnTo>
                  <a:pt x="489" y="114"/>
                </a:lnTo>
                <a:lnTo>
                  <a:pt x="473" y="126"/>
                </a:lnTo>
                <a:lnTo>
                  <a:pt x="453" y="142"/>
                </a:lnTo>
                <a:lnTo>
                  <a:pt x="440" y="152"/>
                </a:lnTo>
                <a:lnTo>
                  <a:pt x="427" y="162"/>
                </a:lnTo>
                <a:lnTo>
                  <a:pt x="411" y="172"/>
                </a:lnTo>
                <a:lnTo>
                  <a:pt x="394" y="184"/>
                </a:lnTo>
                <a:lnTo>
                  <a:pt x="416" y="217"/>
                </a:lnTo>
                <a:lnTo>
                  <a:pt x="434" y="252"/>
                </a:lnTo>
                <a:lnTo>
                  <a:pt x="453" y="327"/>
                </a:lnTo>
                <a:lnTo>
                  <a:pt x="447" y="353"/>
                </a:lnTo>
                <a:lnTo>
                  <a:pt x="440" y="360"/>
                </a:lnTo>
                <a:lnTo>
                  <a:pt x="429" y="362"/>
                </a:lnTo>
                <a:lnTo>
                  <a:pt x="364" y="340"/>
                </a:lnTo>
                <a:lnTo>
                  <a:pt x="346" y="331"/>
                </a:lnTo>
                <a:lnTo>
                  <a:pt x="327" y="320"/>
                </a:lnTo>
                <a:lnTo>
                  <a:pt x="309" y="308"/>
                </a:lnTo>
                <a:lnTo>
                  <a:pt x="291" y="298"/>
                </a:lnTo>
                <a:lnTo>
                  <a:pt x="276" y="288"/>
                </a:lnTo>
                <a:lnTo>
                  <a:pt x="261" y="280"/>
                </a:lnTo>
                <a:lnTo>
                  <a:pt x="240" y="268"/>
                </a:lnTo>
                <a:lnTo>
                  <a:pt x="217" y="281"/>
                </a:lnTo>
                <a:lnTo>
                  <a:pt x="197" y="292"/>
                </a:lnTo>
                <a:lnTo>
                  <a:pt x="177" y="304"/>
                </a:lnTo>
                <a:lnTo>
                  <a:pt x="158" y="315"/>
                </a:lnTo>
                <a:lnTo>
                  <a:pt x="143" y="323"/>
                </a:lnTo>
                <a:lnTo>
                  <a:pt x="127" y="331"/>
                </a:lnTo>
                <a:lnTo>
                  <a:pt x="106" y="338"/>
                </a:lnTo>
                <a:lnTo>
                  <a:pt x="93" y="335"/>
                </a:lnTo>
                <a:lnTo>
                  <a:pt x="90" y="317"/>
                </a:lnTo>
                <a:lnTo>
                  <a:pt x="100" y="281"/>
                </a:lnTo>
                <a:lnTo>
                  <a:pt x="110" y="255"/>
                </a:lnTo>
                <a:lnTo>
                  <a:pt x="123" y="224"/>
                </a:lnTo>
                <a:lnTo>
                  <a:pt x="91" y="215"/>
                </a:lnTo>
                <a:lnTo>
                  <a:pt x="40" y="197"/>
                </a:lnTo>
                <a:lnTo>
                  <a:pt x="4" y="174"/>
                </a:lnTo>
                <a:lnTo>
                  <a:pt x="0" y="164"/>
                </a:lnTo>
                <a:lnTo>
                  <a:pt x="13" y="152"/>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41" name="Freeform 965"/>
          <p:cNvSpPr>
            <a:spLocks noChangeArrowheads="1"/>
          </p:cNvSpPr>
          <p:nvPr/>
        </p:nvSpPr>
        <p:spPr bwMode="auto">
          <a:xfrm>
            <a:off x="2106613" y="1214438"/>
            <a:ext cx="230187" cy="161925"/>
          </a:xfrm>
          <a:custGeom>
            <a:avLst/>
            <a:gdLst>
              <a:gd name="T0" fmla="*/ 111 w 145"/>
              <a:gd name="T1" fmla="*/ 35 h 306"/>
              <a:gd name="T2" fmla="*/ 145 w 145"/>
              <a:gd name="T3" fmla="*/ 270 h 306"/>
              <a:gd name="T4" fmla="*/ 134 w 145"/>
              <a:gd name="T5" fmla="*/ 289 h 306"/>
              <a:gd name="T6" fmla="*/ 125 w 145"/>
              <a:gd name="T7" fmla="*/ 297 h 306"/>
              <a:gd name="T8" fmla="*/ 115 w 145"/>
              <a:gd name="T9" fmla="*/ 302 h 306"/>
              <a:gd name="T10" fmla="*/ 70 w 145"/>
              <a:gd name="T11" fmla="*/ 306 h 306"/>
              <a:gd name="T12" fmla="*/ 30 w 145"/>
              <a:gd name="T13" fmla="*/ 288 h 306"/>
              <a:gd name="T14" fmla="*/ 20 w 145"/>
              <a:gd name="T15" fmla="*/ 271 h 306"/>
              <a:gd name="T16" fmla="*/ 20 w 145"/>
              <a:gd name="T17" fmla="*/ 250 h 306"/>
              <a:gd name="T18" fmla="*/ 28 w 145"/>
              <a:gd name="T19" fmla="*/ 197 h 306"/>
              <a:gd name="T20" fmla="*/ 24 w 145"/>
              <a:gd name="T21" fmla="*/ 149 h 306"/>
              <a:gd name="T22" fmla="*/ 12 w 145"/>
              <a:gd name="T23" fmla="*/ 102 h 306"/>
              <a:gd name="T24" fmla="*/ 0 w 145"/>
              <a:gd name="T25" fmla="*/ 48 h 306"/>
              <a:gd name="T26" fmla="*/ 0 w 145"/>
              <a:gd name="T27" fmla="*/ 30 h 306"/>
              <a:gd name="T28" fmla="*/ 10 w 145"/>
              <a:gd name="T29" fmla="*/ 15 h 306"/>
              <a:gd name="T30" fmla="*/ 27 w 145"/>
              <a:gd name="T31" fmla="*/ 5 h 306"/>
              <a:gd name="T32" fmla="*/ 47 w 145"/>
              <a:gd name="T33" fmla="*/ 0 h 306"/>
              <a:gd name="T34" fmla="*/ 87 w 145"/>
              <a:gd name="T35" fmla="*/ 5 h 306"/>
              <a:gd name="T36" fmla="*/ 111 w 145"/>
              <a:gd name="T37" fmla="*/ 35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5" h="306">
                <a:moveTo>
                  <a:pt x="111" y="35"/>
                </a:moveTo>
                <a:lnTo>
                  <a:pt x="145" y="270"/>
                </a:lnTo>
                <a:lnTo>
                  <a:pt x="134" y="289"/>
                </a:lnTo>
                <a:lnTo>
                  <a:pt x="125" y="297"/>
                </a:lnTo>
                <a:lnTo>
                  <a:pt x="115" y="302"/>
                </a:lnTo>
                <a:lnTo>
                  <a:pt x="70" y="306"/>
                </a:lnTo>
                <a:lnTo>
                  <a:pt x="30" y="288"/>
                </a:lnTo>
                <a:lnTo>
                  <a:pt x="20" y="271"/>
                </a:lnTo>
                <a:lnTo>
                  <a:pt x="20" y="250"/>
                </a:lnTo>
                <a:lnTo>
                  <a:pt x="28" y="197"/>
                </a:lnTo>
                <a:lnTo>
                  <a:pt x="24" y="149"/>
                </a:lnTo>
                <a:lnTo>
                  <a:pt x="12" y="102"/>
                </a:lnTo>
                <a:lnTo>
                  <a:pt x="0" y="48"/>
                </a:lnTo>
                <a:lnTo>
                  <a:pt x="0" y="30"/>
                </a:lnTo>
                <a:lnTo>
                  <a:pt x="10" y="15"/>
                </a:lnTo>
                <a:lnTo>
                  <a:pt x="27" y="5"/>
                </a:lnTo>
                <a:lnTo>
                  <a:pt x="47" y="0"/>
                </a:lnTo>
                <a:lnTo>
                  <a:pt x="87" y="5"/>
                </a:lnTo>
                <a:lnTo>
                  <a:pt x="111" y="35"/>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43" name="Freeform 967"/>
          <p:cNvSpPr>
            <a:spLocks noChangeArrowheads="1"/>
          </p:cNvSpPr>
          <p:nvPr/>
        </p:nvSpPr>
        <p:spPr bwMode="auto">
          <a:xfrm>
            <a:off x="1949450" y="1485900"/>
            <a:ext cx="249238" cy="168275"/>
          </a:xfrm>
          <a:custGeom>
            <a:avLst/>
            <a:gdLst>
              <a:gd name="T0" fmla="*/ 157 w 157"/>
              <a:gd name="T1" fmla="*/ 45 h 319"/>
              <a:gd name="T2" fmla="*/ 149 w 157"/>
              <a:gd name="T3" fmla="*/ 214 h 319"/>
              <a:gd name="T4" fmla="*/ 136 w 157"/>
              <a:gd name="T5" fmla="*/ 270 h 319"/>
              <a:gd name="T6" fmla="*/ 129 w 157"/>
              <a:gd name="T7" fmla="*/ 293 h 319"/>
              <a:gd name="T8" fmla="*/ 111 w 157"/>
              <a:gd name="T9" fmla="*/ 308 h 319"/>
              <a:gd name="T10" fmla="*/ 90 w 157"/>
              <a:gd name="T11" fmla="*/ 317 h 319"/>
              <a:gd name="T12" fmla="*/ 64 w 157"/>
              <a:gd name="T13" fmla="*/ 319 h 319"/>
              <a:gd name="T14" fmla="*/ 19 w 157"/>
              <a:gd name="T15" fmla="*/ 305 h 319"/>
              <a:gd name="T16" fmla="*/ 0 w 157"/>
              <a:gd name="T17" fmla="*/ 265 h 319"/>
              <a:gd name="T18" fmla="*/ 6 w 157"/>
              <a:gd name="T19" fmla="*/ 202 h 319"/>
              <a:gd name="T20" fmla="*/ 14 w 157"/>
              <a:gd name="T21" fmla="*/ 159 h 319"/>
              <a:gd name="T22" fmla="*/ 26 w 157"/>
              <a:gd name="T23" fmla="*/ 121 h 319"/>
              <a:gd name="T24" fmla="*/ 44 w 157"/>
              <a:gd name="T25" fmla="*/ 40 h 319"/>
              <a:gd name="T26" fmla="*/ 50 w 157"/>
              <a:gd name="T27" fmla="*/ 21 h 319"/>
              <a:gd name="T28" fmla="*/ 64 w 157"/>
              <a:gd name="T29" fmla="*/ 9 h 319"/>
              <a:gd name="T30" fmla="*/ 83 w 157"/>
              <a:gd name="T31" fmla="*/ 2 h 319"/>
              <a:gd name="T32" fmla="*/ 104 w 157"/>
              <a:gd name="T33" fmla="*/ 0 h 319"/>
              <a:gd name="T34" fmla="*/ 141 w 157"/>
              <a:gd name="T35" fmla="*/ 12 h 319"/>
              <a:gd name="T36" fmla="*/ 157 w 157"/>
              <a:gd name="T37" fmla="*/ 45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7" h="319">
                <a:moveTo>
                  <a:pt x="157" y="45"/>
                </a:moveTo>
                <a:lnTo>
                  <a:pt x="149" y="214"/>
                </a:lnTo>
                <a:lnTo>
                  <a:pt x="136" y="270"/>
                </a:lnTo>
                <a:lnTo>
                  <a:pt x="129" y="293"/>
                </a:lnTo>
                <a:lnTo>
                  <a:pt x="111" y="308"/>
                </a:lnTo>
                <a:lnTo>
                  <a:pt x="90" y="317"/>
                </a:lnTo>
                <a:lnTo>
                  <a:pt x="64" y="319"/>
                </a:lnTo>
                <a:lnTo>
                  <a:pt x="19" y="305"/>
                </a:lnTo>
                <a:lnTo>
                  <a:pt x="0" y="265"/>
                </a:lnTo>
                <a:lnTo>
                  <a:pt x="6" y="202"/>
                </a:lnTo>
                <a:lnTo>
                  <a:pt x="14" y="159"/>
                </a:lnTo>
                <a:lnTo>
                  <a:pt x="26" y="121"/>
                </a:lnTo>
                <a:lnTo>
                  <a:pt x="44" y="40"/>
                </a:lnTo>
                <a:lnTo>
                  <a:pt x="50" y="21"/>
                </a:lnTo>
                <a:lnTo>
                  <a:pt x="64" y="9"/>
                </a:lnTo>
                <a:lnTo>
                  <a:pt x="83" y="2"/>
                </a:lnTo>
                <a:lnTo>
                  <a:pt x="104" y="0"/>
                </a:lnTo>
                <a:lnTo>
                  <a:pt x="141" y="12"/>
                </a:lnTo>
                <a:lnTo>
                  <a:pt x="157" y="45"/>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45" name="Freeform 969"/>
          <p:cNvSpPr>
            <a:spLocks noChangeArrowheads="1"/>
          </p:cNvSpPr>
          <p:nvPr/>
        </p:nvSpPr>
        <p:spPr bwMode="auto">
          <a:xfrm>
            <a:off x="2573338" y="1816100"/>
            <a:ext cx="835025" cy="50800"/>
          </a:xfrm>
          <a:custGeom>
            <a:avLst/>
            <a:gdLst>
              <a:gd name="T0" fmla="*/ 44 w 526"/>
              <a:gd name="T1" fmla="*/ 19 h 96"/>
              <a:gd name="T2" fmla="*/ 156 w 526"/>
              <a:gd name="T3" fmla="*/ 23 h 96"/>
              <a:gd name="T4" fmla="*/ 253 w 526"/>
              <a:gd name="T5" fmla="*/ 16 h 96"/>
              <a:gd name="T6" fmla="*/ 351 w 526"/>
              <a:gd name="T7" fmla="*/ 5 h 96"/>
              <a:gd name="T8" fmla="*/ 461 w 526"/>
              <a:gd name="T9" fmla="*/ 0 h 96"/>
              <a:gd name="T10" fmla="*/ 490 w 526"/>
              <a:gd name="T11" fmla="*/ 4 h 96"/>
              <a:gd name="T12" fmla="*/ 510 w 526"/>
              <a:gd name="T13" fmla="*/ 15 h 96"/>
              <a:gd name="T14" fmla="*/ 526 w 526"/>
              <a:gd name="T15" fmla="*/ 48 h 96"/>
              <a:gd name="T16" fmla="*/ 521 w 526"/>
              <a:gd name="T17" fmla="*/ 65 h 96"/>
              <a:gd name="T18" fmla="*/ 510 w 526"/>
              <a:gd name="T19" fmla="*/ 81 h 96"/>
              <a:gd name="T20" fmla="*/ 490 w 526"/>
              <a:gd name="T21" fmla="*/ 92 h 96"/>
              <a:gd name="T22" fmla="*/ 461 w 526"/>
              <a:gd name="T23" fmla="*/ 96 h 96"/>
              <a:gd name="T24" fmla="*/ 247 w 526"/>
              <a:gd name="T25" fmla="*/ 93 h 96"/>
              <a:gd name="T26" fmla="*/ 34 w 526"/>
              <a:gd name="T27" fmla="*/ 77 h 96"/>
              <a:gd name="T28" fmla="*/ 7 w 526"/>
              <a:gd name="T29" fmla="*/ 64 h 96"/>
              <a:gd name="T30" fmla="*/ 0 w 526"/>
              <a:gd name="T31" fmla="*/ 44 h 96"/>
              <a:gd name="T32" fmla="*/ 6 w 526"/>
              <a:gd name="T33" fmla="*/ 34 h 96"/>
              <a:gd name="T34" fmla="*/ 14 w 526"/>
              <a:gd name="T35" fmla="*/ 26 h 96"/>
              <a:gd name="T36" fmla="*/ 44 w 526"/>
              <a:gd name="T37" fmla="*/ 1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6" h="96">
                <a:moveTo>
                  <a:pt x="44" y="19"/>
                </a:moveTo>
                <a:lnTo>
                  <a:pt x="156" y="23"/>
                </a:lnTo>
                <a:lnTo>
                  <a:pt x="253" y="16"/>
                </a:lnTo>
                <a:lnTo>
                  <a:pt x="351" y="5"/>
                </a:lnTo>
                <a:lnTo>
                  <a:pt x="461" y="0"/>
                </a:lnTo>
                <a:lnTo>
                  <a:pt x="490" y="4"/>
                </a:lnTo>
                <a:lnTo>
                  <a:pt x="510" y="15"/>
                </a:lnTo>
                <a:lnTo>
                  <a:pt x="526" y="48"/>
                </a:lnTo>
                <a:lnTo>
                  <a:pt x="521" y="65"/>
                </a:lnTo>
                <a:lnTo>
                  <a:pt x="510" y="81"/>
                </a:lnTo>
                <a:lnTo>
                  <a:pt x="490" y="92"/>
                </a:lnTo>
                <a:lnTo>
                  <a:pt x="461" y="96"/>
                </a:lnTo>
                <a:lnTo>
                  <a:pt x="247" y="93"/>
                </a:lnTo>
                <a:lnTo>
                  <a:pt x="34" y="77"/>
                </a:lnTo>
                <a:lnTo>
                  <a:pt x="7" y="64"/>
                </a:lnTo>
                <a:lnTo>
                  <a:pt x="0" y="44"/>
                </a:lnTo>
                <a:lnTo>
                  <a:pt x="6" y="34"/>
                </a:lnTo>
                <a:lnTo>
                  <a:pt x="14" y="26"/>
                </a:lnTo>
                <a:lnTo>
                  <a:pt x="44" y="19"/>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47" name="Freeform 971"/>
          <p:cNvSpPr>
            <a:spLocks noChangeArrowheads="1"/>
          </p:cNvSpPr>
          <p:nvPr/>
        </p:nvSpPr>
        <p:spPr bwMode="auto">
          <a:xfrm>
            <a:off x="3657600" y="1816100"/>
            <a:ext cx="903288" cy="60325"/>
          </a:xfrm>
          <a:custGeom>
            <a:avLst/>
            <a:gdLst>
              <a:gd name="T0" fmla="*/ 70 w 569"/>
              <a:gd name="T1" fmla="*/ 0 h 114"/>
              <a:gd name="T2" fmla="*/ 227 w 569"/>
              <a:gd name="T3" fmla="*/ 13 h 114"/>
              <a:gd name="T4" fmla="*/ 383 w 569"/>
              <a:gd name="T5" fmla="*/ 18 h 114"/>
              <a:gd name="T6" fmla="*/ 504 w 569"/>
              <a:gd name="T7" fmla="*/ 18 h 114"/>
              <a:gd name="T8" fmla="*/ 533 w 569"/>
              <a:gd name="T9" fmla="*/ 22 h 114"/>
              <a:gd name="T10" fmla="*/ 553 w 569"/>
              <a:gd name="T11" fmla="*/ 33 h 114"/>
              <a:gd name="T12" fmla="*/ 569 w 569"/>
              <a:gd name="T13" fmla="*/ 66 h 114"/>
              <a:gd name="T14" fmla="*/ 564 w 569"/>
              <a:gd name="T15" fmla="*/ 84 h 114"/>
              <a:gd name="T16" fmla="*/ 553 w 569"/>
              <a:gd name="T17" fmla="*/ 99 h 114"/>
              <a:gd name="T18" fmla="*/ 533 w 569"/>
              <a:gd name="T19" fmla="*/ 110 h 114"/>
              <a:gd name="T20" fmla="*/ 504 w 569"/>
              <a:gd name="T21" fmla="*/ 114 h 114"/>
              <a:gd name="T22" fmla="*/ 383 w 569"/>
              <a:gd name="T23" fmla="*/ 114 h 114"/>
              <a:gd name="T24" fmla="*/ 220 w 569"/>
              <a:gd name="T25" fmla="*/ 109 h 114"/>
              <a:gd name="T26" fmla="*/ 57 w 569"/>
              <a:gd name="T27" fmla="*/ 96 h 114"/>
              <a:gd name="T28" fmla="*/ 30 w 569"/>
              <a:gd name="T29" fmla="*/ 89 h 114"/>
              <a:gd name="T30" fmla="*/ 11 w 569"/>
              <a:gd name="T31" fmla="*/ 77 h 114"/>
              <a:gd name="T32" fmla="*/ 0 w 569"/>
              <a:gd name="T33" fmla="*/ 43 h 114"/>
              <a:gd name="T34" fmla="*/ 6 w 569"/>
              <a:gd name="T35" fmla="*/ 26 h 114"/>
              <a:gd name="T36" fmla="*/ 20 w 569"/>
              <a:gd name="T37" fmla="*/ 12 h 114"/>
              <a:gd name="T38" fmla="*/ 41 w 569"/>
              <a:gd name="T39" fmla="*/ 2 h 114"/>
              <a:gd name="T40" fmla="*/ 70 w 569"/>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69" h="114">
                <a:moveTo>
                  <a:pt x="70" y="0"/>
                </a:moveTo>
                <a:lnTo>
                  <a:pt x="227" y="13"/>
                </a:lnTo>
                <a:lnTo>
                  <a:pt x="383" y="18"/>
                </a:lnTo>
                <a:lnTo>
                  <a:pt x="504" y="18"/>
                </a:lnTo>
                <a:lnTo>
                  <a:pt x="533" y="22"/>
                </a:lnTo>
                <a:lnTo>
                  <a:pt x="553" y="33"/>
                </a:lnTo>
                <a:lnTo>
                  <a:pt x="569" y="66"/>
                </a:lnTo>
                <a:lnTo>
                  <a:pt x="564" y="84"/>
                </a:lnTo>
                <a:lnTo>
                  <a:pt x="553" y="99"/>
                </a:lnTo>
                <a:lnTo>
                  <a:pt x="533" y="110"/>
                </a:lnTo>
                <a:lnTo>
                  <a:pt x="504" y="114"/>
                </a:lnTo>
                <a:lnTo>
                  <a:pt x="383" y="114"/>
                </a:lnTo>
                <a:lnTo>
                  <a:pt x="220" y="109"/>
                </a:lnTo>
                <a:lnTo>
                  <a:pt x="57" y="96"/>
                </a:lnTo>
                <a:lnTo>
                  <a:pt x="30" y="89"/>
                </a:lnTo>
                <a:lnTo>
                  <a:pt x="11" y="77"/>
                </a:lnTo>
                <a:lnTo>
                  <a:pt x="0" y="43"/>
                </a:lnTo>
                <a:lnTo>
                  <a:pt x="6" y="26"/>
                </a:lnTo>
                <a:lnTo>
                  <a:pt x="20" y="12"/>
                </a:lnTo>
                <a:lnTo>
                  <a:pt x="41" y="2"/>
                </a:lnTo>
                <a:lnTo>
                  <a:pt x="70" y="0"/>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49" name="Freeform 973"/>
          <p:cNvSpPr>
            <a:spLocks noChangeArrowheads="1"/>
          </p:cNvSpPr>
          <p:nvPr/>
        </p:nvSpPr>
        <p:spPr bwMode="auto">
          <a:xfrm>
            <a:off x="5032375" y="1812925"/>
            <a:ext cx="804863" cy="57150"/>
          </a:xfrm>
          <a:custGeom>
            <a:avLst/>
            <a:gdLst>
              <a:gd name="T0" fmla="*/ 33 w 507"/>
              <a:gd name="T1" fmla="*/ 22 h 106"/>
              <a:gd name="T2" fmla="*/ 158 w 507"/>
              <a:gd name="T3" fmla="*/ 12 h 106"/>
              <a:gd name="T4" fmla="*/ 218 w 507"/>
              <a:gd name="T5" fmla="*/ 4 h 106"/>
              <a:gd name="T6" fmla="*/ 286 w 507"/>
              <a:gd name="T7" fmla="*/ 0 h 106"/>
              <a:gd name="T8" fmla="*/ 380 w 507"/>
              <a:gd name="T9" fmla="*/ 5 h 106"/>
              <a:gd name="T10" fmla="*/ 471 w 507"/>
              <a:gd name="T11" fmla="*/ 23 h 106"/>
              <a:gd name="T12" fmla="*/ 494 w 507"/>
              <a:gd name="T13" fmla="*/ 33 h 106"/>
              <a:gd name="T14" fmla="*/ 506 w 507"/>
              <a:gd name="T15" fmla="*/ 45 h 106"/>
              <a:gd name="T16" fmla="*/ 507 w 507"/>
              <a:gd name="T17" fmla="*/ 76 h 106"/>
              <a:gd name="T18" fmla="*/ 497 w 507"/>
              <a:gd name="T19" fmla="*/ 91 h 106"/>
              <a:gd name="T20" fmla="*/ 481 w 507"/>
              <a:gd name="T21" fmla="*/ 101 h 106"/>
              <a:gd name="T22" fmla="*/ 461 w 507"/>
              <a:gd name="T23" fmla="*/ 106 h 106"/>
              <a:gd name="T24" fmla="*/ 436 w 507"/>
              <a:gd name="T25" fmla="*/ 104 h 106"/>
              <a:gd name="T26" fmla="*/ 361 w 507"/>
              <a:gd name="T27" fmla="*/ 92 h 106"/>
              <a:gd name="T28" fmla="*/ 284 w 507"/>
              <a:gd name="T29" fmla="*/ 90 h 106"/>
              <a:gd name="T30" fmla="*/ 157 w 507"/>
              <a:gd name="T31" fmla="*/ 81 h 106"/>
              <a:gd name="T32" fmla="*/ 97 w 507"/>
              <a:gd name="T33" fmla="*/ 73 h 106"/>
              <a:gd name="T34" fmla="*/ 30 w 507"/>
              <a:gd name="T35" fmla="*/ 68 h 106"/>
              <a:gd name="T36" fmla="*/ 7 w 507"/>
              <a:gd name="T37" fmla="*/ 60 h 106"/>
              <a:gd name="T38" fmla="*/ 0 w 507"/>
              <a:gd name="T39" fmla="*/ 43 h 106"/>
              <a:gd name="T40" fmla="*/ 8 w 507"/>
              <a:gd name="T41" fmla="*/ 28 h 106"/>
              <a:gd name="T42" fmla="*/ 33 w 507"/>
              <a:gd name="T43" fmla="*/ 2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07" h="106">
                <a:moveTo>
                  <a:pt x="33" y="22"/>
                </a:moveTo>
                <a:lnTo>
                  <a:pt x="158" y="12"/>
                </a:lnTo>
                <a:lnTo>
                  <a:pt x="218" y="4"/>
                </a:lnTo>
                <a:lnTo>
                  <a:pt x="286" y="0"/>
                </a:lnTo>
                <a:lnTo>
                  <a:pt x="380" y="5"/>
                </a:lnTo>
                <a:lnTo>
                  <a:pt x="471" y="23"/>
                </a:lnTo>
                <a:lnTo>
                  <a:pt x="494" y="33"/>
                </a:lnTo>
                <a:lnTo>
                  <a:pt x="506" y="45"/>
                </a:lnTo>
                <a:lnTo>
                  <a:pt x="507" y="76"/>
                </a:lnTo>
                <a:lnTo>
                  <a:pt x="497" y="91"/>
                </a:lnTo>
                <a:lnTo>
                  <a:pt x="481" y="101"/>
                </a:lnTo>
                <a:lnTo>
                  <a:pt x="461" y="106"/>
                </a:lnTo>
                <a:lnTo>
                  <a:pt x="436" y="104"/>
                </a:lnTo>
                <a:lnTo>
                  <a:pt x="361" y="92"/>
                </a:lnTo>
                <a:lnTo>
                  <a:pt x="284" y="90"/>
                </a:lnTo>
                <a:lnTo>
                  <a:pt x="157" y="81"/>
                </a:lnTo>
                <a:lnTo>
                  <a:pt x="97" y="73"/>
                </a:lnTo>
                <a:lnTo>
                  <a:pt x="30" y="68"/>
                </a:lnTo>
                <a:lnTo>
                  <a:pt x="7" y="60"/>
                </a:lnTo>
                <a:lnTo>
                  <a:pt x="0" y="43"/>
                </a:lnTo>
                <a:lnTo>
                  <a:pt x="8" y="28"/>
                </a:lnTo>
                <a:lnTo>
                  <a:pt x="33" y="22"/>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51" name="Freeform 975"/>
          <p:cNvSpPr>
            <a:spLocks noChangeArrowheads="1"/>
          </p:cNvSpPr>
          <p:nvPr/>
        </p:nvSpPr>
        <p:spPr bwMode="auto">
          <a:xfrm>
            <a:off x="6465888" y="946150"/>
            <a:ext cx="233362" cy="187325"/>
          </a:xfrm>
          <a:custGeom>
            <a:avLst/>
            <a:gdLst>
              <a:gd name="T0" fmla="*/ 147 w 147"/>
              <a:gd name="T1" fmla="*/ 54 h 352"/>
              <a:gd name="T2" fmla="*/ 137 w 147"/>
              <a:gd name="T3" fmla="*/ 120 h 352"/>
              <a:gd name="T4" fmla="*/ 126 w 147"/>
              <a:gd name="T5" fmla="*/ 180 h 352"/>
              <a:gd name="T6" fmla="*/ 120 w 147"/>
              <a:gd name="T7" fmla="*/ 306 h 352"/>
              <a:gd name="T8" fmla="*/ 118 w 147"/>
              <a:gd name="T9" fmla="*/ 324 h 352"/>
              <a:gd name="T10" fmla="*/ 107 w 147"/>
              <a:gd name="T11" fmla="*/ 339 h 352"/>
              <a:gd name="T12" fmla="*/ 90 w 147"/>
              <a:gd name="T13" fmla="*/ 348 h 352"/>
              <a:gd name="T14" fmla="*/ 70 w 147"/>
              <a:gd name="T15" fmla="*/ 352 h 352"/>
              <a:gd name="T16" fmla="*/ 30 w 147"/>
              <a:gd name="T17" fmla="*/ 345 h 352"/>
              <a:gd name="T18" fmla="*/ 7 w 147"/>
              <a:gd name="T19" fmla="*/ 314 h 352"/>
              <a:gd name="T20" fmla="*/ 0 w 147"/>
              <a:gd name="T21" fmla="*/ 181 h 352"/>
              <a:gd name="T22" fmla="*/ 10 w 147"/>
              <a:gd name="T23" fmla="*/ 48 h 352"/>
              <a:gd name="T24" fmla="*/ 18 w 147"/>
              <a:gd name="T25" fmla="*/ 26 h 352"/>
              <a:gd name="T26" fmla="*/ 34 w 147"/>
              <a:gd name="T27" fmla="*/ 11 h 352"/>
              <a:gd name="T28" fmla="*/ 57 w 147"/>
              <a:gd name="T29" fmla="*/ 2 h 352"/>
              <a:gd name="T30" fmla="*/ 83 w 147"/>
              <a:gd name="T31" fmla="*/ 0 h 352"/>
              <a:gd name="T32" fmla="*/ 128 w 147"/>
              <a:gd name="T33" fmla="*/ 15 h 352"/>
              <a:gd name="T34" fmla="*/ 147 w 147"/>
              <a:gd name="T35" fmla="*/ 54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7" h="352">
                <a:moveTo>
                  <a:pt x="147" y="54"/>
                </a:moveTo>
                <a:lnTo>
                  <a:pt x="137" y="120"/>
                </a:lnTo>
                <a:lnTo>
                  <a:pt x="126" y="180"/>
                </a:lnTo>
                <a:lnTo>
                  <a:pt x="120" y="306"/>
                </a:lnTo>
                <a:lnTo>
                  <a:pt x="118" y="324"/>
                </a:lnTo>
                <a:lnTo>
                  <a:pt x="107" y="339"/>
                </a:lnTo>
                <a:lnTo>
                  <a:pt x="90" y="348"/>
                </a:lnTo>
                <a:lnTo>
                  <a:pt x="70" y="352"/>
                </a:lnTo>
                <a:lnTo>
                  <a:pt x="30" y="345"/>
                </a:lnTo>
                <a:lnTo>
                  <a:pt x="7" y="314"/>
                </a:lnTo>
                <a:lnTo>
                  <a:pt x="0" y="181"/>
                </a:lnTo>
                <a:lnTo>
                  <a:pt x="10" y="48"/>
                </a:lnTo>
                <a:lnTo>
                  <a:pt x="18" y="26"/>
                </a:lnTo>
                <a:lnTo>
                  <a:pt x="34" y="11"/>
                </a:lnTo>
                <a:lnTo>
                  <a:pt x="57" y="2"/>
                </a:lnTo>
                <a:lnTo>
                  <a:pt x="83" y="0"/>
                </a:lnTo>
                <a:lnTo>
                  <a:pt x="128" y="15"/>
                </a:lnTo>
                <a:lnTo>
                  <a:pt x="147" y="5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53" name="Freeform 977"/>
          <p:cNvSpPr>
            <a:spLocks noChangeArrowheads="1"/>
          </p:cNvSpPr>
          <p:nvPr/>
        </p:nvSpPr>
        <p:spPr bwMode="auto">
          <a:xfrm>
            <a:off x="6489700" y="1214438"/>
            <a:ext cx="195263" cy="212725"/>
          </a:xfrm>
          <a:custGeom>
            <a:avLst/>
            <a:gdLst>
              <a:gd name="T0" fmla="*/ 108 w 123"/>
              <a:gd name="T1" fmla="*/ 39 h 401"/>
              <a:gd name="T2" fmla="*/ 123 w 123"/>
              <a:gd name="T3" fmla="*/ 361 h 401"/>
              <a:gd name="T4" fmla="*/ 116 w 123"/>
              <a:gd name="T5" fmla="*/ 379 h 401"/>
              <a:gd name="T6" fmla="*/ 103 w 123"/>
              <a:gd name="T7" fmla="*/ 392 h 401"/>
              <a:gd name="T8" fmla="*/ 85 w 123"/>
              <a:gd name="T9" fmla="*/ 399 h 401"/>
              <a:gd name="T10" fmla="*/ 63 w 123"/>
              <a:gd name="T11" fmla="*/ 401 h 401"/>
              <a:gd name="T12" fmla="*/ 25 w 123"/>
              <a:gd name="T13" fmla="*/ 390 h 401"/>
              <a:gd name="T14" fmla="*/ 9 w 123"/>
              <a:gd name="T15" fmla="*/ 357 h 401"/>
              <a:gd name="T16" fmla="*/ 12 w 123"/>
              <a:gd name="T17" fmla="*/ 272 h 401"/>
              <a:gd name="T18" fmla="*/ 9 w 123"/>
              <a:gd name="T19" fmla="*/ 199 h 401"/>
              <a:gd name="T20" fmla="*/ 0 w 123"/>
              <a:gd name="T21" fmla="*/ 40 h 401"/>
              <a:gd name="T22" fmla="*/ 5 w 123"/>
              <a:gd name="T23" fmla="*/ 23 h 401"/>
              <a:gd name="T24" fmla="*/ 16 w 123"/>
              <a:gd name="T25" fmla="*/ 10 h 401"/>
              <a:gd name="T26" fmla="*/ 33 w 123"/>
              <a:gd name="T27" fmla="*/ 2 h 401"/>
              <a:gd name="T28" fmla="*/ 53 w 123"/>
              <a:gd name="T29" fmla="*/ 0 h 401"/>
              <a:gd name="T30" fmla="*/ 91 w 123"/>
              <a:gd name="T31" fmla="*/ 9 h 401"/>
              <a:gd name="T32" fmla="*/ 108 w 123"/>
              <a:gd name="T33" fmla="*/ 39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3" h="401">
                <a:moveTo>
                  <a:pt x="108" y="39"/>
                </a:moveTo>
                <a:lnTo>
                  <a:pt x="123" y="361"/>
                </a:lnTo>
                <a:lnTo>
                  <a:pt x="116" y="379"/>
                </a:lnTo>
                <a:lnTo>
                  <a:pt x="103" y="392"/>
                </a:lnTo>
                <a:lnTo>
                  <a:pt x="85" y="399"/>
                </a:lnTo>
                <a:lnTo>
                  <a:pt x="63" y="401"/>
                </a:lnTo>
                <a:lnTo>
                  <a:pt x="25" y="390"/>
                </a:lnTo>
                <a:lnTo>
                  <a:pt x="9" y="357"/>
                </a:lnTo>
                <a:lnTo>
                  <a:pt x="12" y="272"/>
                </a:lnTo>
                <a:lnTo>
                  <a:pt x="9" y="199"/>
                </a:lnTo>
                <a:lnTo>
                  <a:pt x="0" y="40"/>
                </a:lnTo>
                <a:lnTo>
                  <a:pt x="5" y="23"/>
                </a:lnTo>
                <a:lnTo>
                  <a:pt x="16" y="10"/>
                </a:lnTo>
                <a:lnTo>
                  <a:pt x="33" y="2"/>
                </a:lnTo>
                <a:lnTo>
                  <a:pt x="53" y="0"/>
                </a:lnTo>
                <a:lnTo>
                  <a:pt x="91" y="9"/>
                </a:lnTo>
                <a:lnTo>
                  <a:pt x="108" y="39"/>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55" name="Freeform 979"/>
          <p:cNvSpPr>
            <a:spLocks noChangeArrowheads="1"/>
          </p:cNvSpPr>
          <p:nvPr/>
        </p:nvSpPr>
        <p:spPr bwMode="auto">
          <a:xfrm>
            <a:off x="6450013" y="1490663"/>
            <a:ext cx="233362" cy="161925"/>
          </a:xfrm>
          <a:custGeom>
            <a:avLst/>
            <a:gdLst>
              <a:gd name="T0" fmla="*/ 113 w 147"/>
              <a:gd name="T1" fmla="*/ 35 h 306"/>
              <a:gd name="T2" fmla="*/ 147 w 147"/>
              <a:gd name="T3" fmla="*/ 270 h 306"/>
              <a:gd name="T4" fmla="*/ 136 w 147"/>
              <a:gd name="T5" fmla="*/ 289 h 306"/>
              <a:gd name="T6" fmla="*/ 127 w 147"/>
              <a:gd name="T7" fmla="*/ 297 h 306"/>
              <a:gd name="T8" fmla="*/ 117 w 147"/>
              <a:gd name="T9" fmla="*/ 302 h 306"/>
              <a:gd name="T10" fmla="*/ 70 w 147"/>
              <a:gd name="T11" fmla="*/ 306 h 306"/>
              <a:gd name="T12" fmla="*/ 30 w 147"/>
              <a:gd name="T13" fmla="*/ 288 h 306"/>
              <a:gd name="T14" fmla="*/ 21 w 147"/>
              <a:gd name="T15" fmla="*/ 271 h 306"/>
              <a:gd name="T16" fmla="*/ 21 w 147"/>
              <a:gd name="T17" fmla="*/ 250 h 306"/>
              <a:gd name="T18" fmla="*/ 30 w 147"/>
              <a:gd name="T19" fmla="*/ 197 h 306"/>
              <a:gd name="T20" fmla="*/ 25 w 147"/>
              <a:gd name="T21" fmla="*/ 149 h 306"/>
              <a:gd name="T22" fmla="*/ 14 w 147"/>
              <a:gd name="T23" fmla="*/ 102 h 306"/>
              <a:gd name="T24" fmla="*/ 0 w 147"/>
              <a:gd name="T25" fmla="*/ 48 h 306"/>
              <a:gd name="T26" fmla="*/ 1 w 147"/>
              <a:gd name="T27" fmla="*/ 29 h 306"/>
              <a:gd name="T28" fmla="*/ 11 w 147"/>
              <a:gd name="T29" fmla="*/ 15 h 306"/>
              <a:gd name="T30" fmla="*/ 27 w 147"/>
              <a:gd name="T31" fmla="*/ 5 h 306"/>
              <a:gd name="T32" fmla="*/ 47 w 147"/>
              <a:gd name="T33" fmla="*/ 0 h 306"/>
              <a:gd name="T34" fmla="*/ 88 w 147"/>
              <a:gd name="T35" fmla="*/ 5 h 306"/>
              <a:gd name="T36" fmla="*/ 113 w 147"/>
              <a:gd name="T37" fmla="*/ 35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7" h="306">
                <a:moveTo>
                  <a:pt x="113" y="35"/>
                </a:moveTo>
                <a:lnTo>
                  <a:pt x="147" y="270"/>
                </a:lnTo>
                <a:lnTo>
                  <a:pt x="136" y="289"/>
                </a:lnTo>
                <a:lnTo>
                  <a:pt x="127" y="297"/>
                </a:lnTo>
                <a:lnTo>
                  <a:pt x="117" y="302"/>
                </a:lnTo>
                <a:lnTo>
                  <a:pt x="70" y="306"/>
                </a:lnTo>
                <a:lnTo>
                  <a:pt x="30" y="288"/>
                </a:lnTo>
                <a:lnTo>
                  <a:pt x="21" y="271"/>
                </a:lnTo>
                <a:lnTo>
                  <a:pt x="21" y="250"/>
                </a:lnTo>
                <a:lnTo>
                  <a:pt x="30" y="197"/>
                </a:lnTo>
                <a:lnTo>
                  <a:pt x="25" y="149"/>
                </a:lnTo>
                <a:lnTo>
                  <a:pt x="14" y="102"/>
                </a:lnTo>
                <a:lnTo>
                  <a:pt x="0" y="48"/>
                </a:lnTo>
                <a:lnTo>
                  <a:pt x="1" y="29"/>
                </a:lnTo>
                <a:lnTo>
                  <a:pt x="11" y="15"/>
                </a:lnTo>
                <a:lnTo>
                  <a:pt x="27" y="5"/>
                </a:lnTo>
                <a:lnTo>
                  <a:pt x="47" y="0"/>
                </a:lnTo>
                <a:lnTo>
                  <a:pt x="88" y="5"/>
                </a:lnTo>
                <a:lnTo>
                  <a:pt x="113" y="35"/>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57" name="Freeform 981"/>
          <p:cNvSpPr>
            <a:spLocks noChangeArrowheads="1"/>
          </p:cNvSpPr>
          <p:nvPr/>
        </p:nvSpPr>
        <p:spPr bwMode="auto">
          <a:xfrm>
            <a:off x="5249863" y="754063"/>
            <a:ext cx="714375" cy="49212"/>
          </a:xfrm>
          <a:custGeom>
            <a:avLst/>
            <a:gdLst>
              <a:gd name="T0" fmla="*/ 39 w 450"/>
              <a:gd name="T1" fmla="*/ 24 h 91"/>
              <a:gd name="T2" fmla="*/ 213 w 450"/>
              <a:gd name="T3" fmla="*/ 13 h 91"/>
              <a:gd name="T4" fmla="*/ 296 w 450"/>
              <a:gd name="T5" fmla="*/ 4 h 91"/>
              <a:gd name="T6" fmla="*/ 389 w 450"/>
              <a:gd name="T7" fmla="*/ 0 h 91"/>
              <a:gd name="T8" fmla="*/ 416 w 450"/>
              <a:gd name="T9" fmla="*/ 4 h 91"/>
              <a:gd name="T10" fmla="*/ 434 w 450"/>
              <a:gd name="T11" fmla="*/ 15 h 91"/>
              <a:gd name="T12" fmla="*/ 450 w 450"/>
              <a:gd name="T13" fmla="*/ 46 h 91"/>
              <a:gd name="T14" fmla="*/ 446 w 450"/>
              <a:gd name="T15" fmla="*/ 63 h 91"/>
              <a:gd name="T16" fmla="*/ 434 w 450"/>
              <a:gd name="T17" fmla="*/ 77 h 91"/>
              <a:gd name="T18" fmla="*/ 416 w 450"/>
              <a:gd name="T19" fmla="*/ 87 h 91"/>
              <a:gd name="T20" fmla="*/ 389 w 450"/>
              <a:gd name="T21" fmla="*/ 91 h 91"/>
              <a:gd name="T22" fmla="*/ 39 w 450"/>
              <a:gd name="T23" fmla="*/ 82 h 91"/>
              <a:gd name="T24" fmla="*/ 10 w 450"/>
              <a:gd name="T25" fmla="*/ 72 h 91"/>
              <a:gd name="T26" fmla="*/ 0 w 450"/>
              <a:gd name="T27" fmla="*/ 53 h 91"/>
              <a:gd name="T28" fmla="*/ 10 w 450"/>
              <a:gd name="T29" fmla="*/ 33 h 91"/>
              <a:gd name="T30" fmla="*/ 21 w 450"/>
              <a:gd name="T31" fmla="*/ 27 h 91"/>
              <a:gd name="T32" fmla="*/ 39 w 450"/>
              <a:gd name="T33" fmla="*/ 2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91">
                <a:moveTo>
                  <a:pt x="39" y="24"/>
                </a:moveTo>
                <a:lnTo>
                  <a:pt x="213" y="13"/>
                </a:lnTo>
                <a:lnTo>
                  <a:pt x="296" y="4"/>
                </a:lnTo>
                <a:lnTo>
                  <a:pt x="389" y="0"/>
                </a:lnTo>
                <a:lnTo>
                  <a:pt x="416" y="4"/>
                </a:lnTo>
                <a:lnTo>
                  <a:pt x="434" y="15"/>
                </a:lnTo>
                <a:lnTo>
                  <a:pt x="450" y="46"/>
                </a:lnTo>
                <a:lnTo>
                  <a:pt x="446" y="63"/>
                </a:lnTo>
                <a:lnTo>
                  <a:pt x="434" y="77"/>
                </a:lnTo>
                <a:lnTo>
                  <a:pt x="416" y="87"/>
                </a:lnTo>
                <a:lnTo>
                  <a:pt x="389" y="91"/>
                </a:lnTo>
                <a:lnTo>
                  <a:pt x="39" y="82"/>
                </a:lnTo>
                <a:lnTo>
                  <a:pt x="10" y="72"/>
                </a:lnTo>
                <a:lnTo>
                  <a:pt x="0" y="53"/>
                </a:lnTo>
                <a:lnTo>
                  <a:pt x="10" y="33"/>
                </a:lnTo>
                <a:lnTo>
                  <a:pt x="21" y="27"/>
                </a:lnTo>
                <a:lnTo>
                  <a:pt x="39" y="2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59" name="Freeform 983"/>
          <p:cNvSpPr>
            <a:spLocks noChangeArrowheads="1"/>
          </p:cNvSpPr>
          <p:nvPr/>
        </p:nvSpPr>
        <p:spPr bwMode="auto">
          <a:xfrm>
            <a:off x="2952750" y="765175"/>
            <a:ext cx="842963" cy="58738"/>
          </a:xfrm>
          <a:custGeom>
            <a:avLst/>
            <a:gdLst>
              <a:gd name="T0" fmla="*/ 50 w 531"/>
              <a:gd name="T1" fmla="*/ 20 h 110"/>
              <a:gd name="T2" fmla="*/ 165 w 531"/>
              <a:gd name="T3" fmla="*/ 7 h 110"/>
              <a:gd name="T4" fmla="*/ 270 w 531"/>
              <a:gd name="T5" fmla="*/ 0 h 110"/>
              <a:gd name="T6" fmla="*/ 372 w 531"/>
              <a:gd name="T7" fmla="*/ 2 h 110"/>
              <a:gd name="T8" fmla="*/ 488 w 531"/>
              <a:gd name="T9" fmla="*/ 17 h 110"/>
              <a:gd name="T10" fmla="*/ 511 w 531"/>
              <a:gd name="T11" fmla="*/ 25 h 110"/>
              <a:gd name="T12" fmla="*/ 525 w 531"/>
              <a:gd name="T13" fmla="*/ 36 h 110"/>
              <a:gd name="T14" fmla="*/ 531 w 531"/>
              <a:gd name="T15" fmla="*/ 67 h 110"/>
              <a:gd name="T16" fmla="*/ 523 w 531"/>
              <a:gd name="T17" fmla="*/ 82 h 110"/>
              <a:gd name="T18" fmla="*/ 508 w 531"/>
              <a:gd name="T19" fmla="*/ 93 h 110"/>
              <a:gd name="T20" fmla="*/ 488 w 531"/>
              <a:gd name="T21" fmla="*/ 100 h 110"/>
              <a:gd name="T22" fmla="*/ 464 w 531"/>
              <a:gd name="T23" fmla="*/ 99 h 110"/>
              <a:gd name="T24" fmla="*/ 360 w 531"/>
              <a:gd name="T25" fmla="*/ 89 h 110"/>
              <a:gd name="T26" fmla="*/ 267 w 531"/>
              <a:gd name="T27" fmla="*/ 89 h 110"/>
              <a:gd name="T28" fmla="*/ 71 w 531"/>
              <a:gd name="T29" fmla="*/ 110 h 110"/>
              <a:gd name="T30" fmla="*/ 44 w 531"/>
              <a:gd name="T31" fmla="*/ 110 h 110"/>
              <a:gd name="T32" fmla="*/ 22 w 531"/>
              <a:gd name="T33" fmla="*/ 102 h 110"/>
              <a:gd name="T34" fmla="*/ 1 w 531"/>
              <a:gd name="T35" fmla="*/ 74 h 110"/>
              <a:gd name="T36" fmla="*/ 0 w 531"/>
              <a:gd name="T37" fmla="*/ 65 h 110"/>
              <a:gd name="T38" fmla="*/ 1 w 531"/>
              <a:gd name="T39" fmla="*/ 57 h 110"/>
              <a:gd name="T40" fmla="*/ 8 w 531"/>
              <a:gd name="T41" fmla="*/ 41 h 110"/>
              <a:gd name="T42" fmla="*/ 25 w 531"/>
              <a:gd name="T43" fmla="*/ 28 h 110"/>
              <a:gd name="T44" fmla="*/ 50 w 531"/>
              <a:gd name="T45" fmla="*/ 2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31" h="110">
                <a:moveTo>
                  <a:pt x="50" y="20"/>
                </a:moveTo>
                <a:lnTo>
                  <a:pt x="165" y="7"/>
                </a:lnTo>
                <a:lnTo>
                  <a:pt x="270" y="0"/>
                </a:lnTo>
                <a:lnTo>
                  <a:pt x="372" y="2"/>
                </a:lnTo>
                <a:lnTo>
                  <a:pt x="488" y="17"/>
                </a:lnTo>
                <a:lnTo>
                  <a:pt x="511" y="25"/>
                </a:lnTo>
                <a:lnTo>
                  <a:pt x="525" y="36"/>
                </a:lnTo>
                <a:lnTo>
                  <a:pt x="531" y="67"/>
                </a:lnTo>
                <a:lnTo>
                  <a:pt x="523" y="82"/>
                </a:lnTo>
                <a:lnTo>
                  <a:pt x="508" y="93"/>
                </a:lnTo>
                <a:lnTo>
                  <a:pt x="488" y="100"/>
                </a:lnTo>
                <a:lnTo>
                  <a:pt x="464" y="99"/>
                </a:lnTo>
                <a:lnTo>
                  <a:pt x="360" y="89"/>
                </a:lnTo>
                <a:lnTo>
                  <a:pt x="267" y="89"/>
                </a:lnTo>
                <a:lnTo>
                  <a:pt x="71" y="110"/>
                </a:lnTo>
                <a:lnTo>
                  <a:pt x="44" y="110"/>
                </a:lnTo>
                <a:lnTo>
                  <a:pt x="22" y="102"/>
                </a:lnTo>
                <a:lnTo>
                  <a:pt x="1" y="74"/>
                </a:lnTo>
                <a:lnTo>
                  <a:pt x="0" y="65"/>
                </a:lnTo>
                <a:lnTo>
                  <a:pt x="1" y="57"/>
                </a:lnTo>
                <a:lnTo>
                  <a:pt x="8" y="41"/>
                </a:lnTo>
                <a:lnTo>
                  <a:pt x="25" y="28"/>
                </a:lnTo>
                <a:lnTo>
                  <a:pt x="50" y="20"/>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61" name="Freeform 985"/>
          <p:cNvSpPr>
            <a:spLocks noChangeArrowheads="1"/>
          </p:cNvSpPr>
          <p:nvPr/>
        </p:nvSpPr>
        <p:spPr bwMode="auto">
          <a:xfrm>
            <a:off x="4054475" y="766763"/>
            <a:ext cx="839788" cy="50800"/>
          </a:xfrm>
          <a:custGeom>
            <a:avLst/>
            <a:gdLst>
              <a:gd name="T0" fmla="*/ 57 w 529"/>
              <a:gd name="T1" fmla="*/ 0 h 95"/>
              <a:gd name="T2" fmla="*/ 264 w 529"/>
              <a:gd name="T3" fmla="*/ 6 h 95"/>
              <a:gd name="T4" fmla="*/ 471 w 529"/>
              <a:gd name="T5" fmla="*/ 11 h 95"/>
              <a:gd name="T6" fmla="*/ 496 w 529"/>
              <a:gd name="T7" fmla="*/ 14 h 95"/>
              <a:gd name="T8" fmla="*/ 514 w 529"/>
              <a:gd name="T9" fmla="*/ 24 h 95"/>
              <a:gd name="T10" fmla="*/ 529 w 529"/>
              <a:gd name="T11" fmla="*/ 54 h 95"/>
              <a:gd name="T12" fmla="*/ 524 w 529"/>
              <a:gd name="T13" fmla="*/ 69 h 95"/>
              <a:gd name="T14" fmla="*/ 514 w 529"/>
              <a:gd name="T15" fmla="*/ 82 h 95"/>
              <a:gd name="T16" fmla="*/ 496 w 529"/>
              <a:gd name="T17" fmla="*/ 92 h 95"/>
              <a:gd name="T18" fmla="*/ 471 w 529"/>
              <a:gd name="T19" fmla="*/ 95 h 95"/>
              <a:gd name="T20" fmla="*/ 264 w 529"/>
              <a:gd name="T21" fmla="*/ 90 h 95"/>
              <a:gd name="T22" fmla="*/ 57 w 529"/>
              <a:gd name="T23" fmla="*/ 85 h 95"/>
              <a:gd name="T24" fmla="*/ 31 w 529"/>
              <a:gd name="T25" fmla="*/ 81 h 95"/>
              <a:gd name="T26" fmla="*/ 14 w 529"/>
              <a:gd name="T27" fmla="*/ 72 h 95"/>
              <a:gd name="T28" fmla="*/ 0 w 529"/>
              <a:gd name="T29" fmla="*/ 42 h 95"/>
              <a:gd name="T30" fmla="*/ 3 w 529"/>
              <a:gd name="T31" fmla="*/ 27 h 95"/>
              <a:gd name="T32" fmla="*/ 14 w 529"/>
              <a:gd name="T33" fmla="*/ 13 h 95"/>
              <a:gd name="T34" fmla="*/ 31 w 529"/>
              <a:gd name="T35" fmla="*/ 4 h 95"/>
              <a:gd name="T36" fmla="*/ 57 w 529"/>
              <a:gd name="T37"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9" h="95">
                <a:moveTo>
                  <a:pt x="57" y="0"/>
                </a:moveTo>
                <a:lnTo>
                  <a:pt x="264" y="6"/>
                </a:lnTo>
                <a:lnTo>
                  <a:pt x="471" y="11"/>
                </a:lnTo>
                <a:lnTo>
                  <a:pt x="496" y="14"/>
                </a:lnTo>
                <a:lnTo>
                  <a:pt x="514" y="24"/>
                </a:lnTo>
                <a:lnTo>
                  <a:pt x="529" y="54"/>
                </a:lnTo>
                <a:lnTo>
                  <a:pt x="524" y="69"/>
                </a:lnTo>
                <a:lnTo>
                  <a:pt x="514" y="82"/>
                </a:lnTo>
                <a:lnTo>
                  <a:pt x="496" y="92"/>
                </a:lnTo>
                <a:lnTo>
                  <a:pt x="471" y="95"/>
                </a:lnTo>
                <a:lnTo>
                  <a:pt x="264" y="90"/>
                </a:lnTo>
                <a:lnTo>
                  <a:pt x="57" y="85"/>
                </a:lnTo>
                <a:lnTo>
                  <a:pt x="31" y="81"/>
                </a:lnTo>
                <a:lnTo>
                  <a:pt x="14" y="72"/>
                </a:lnTo>
                <a:lnTo>
                  <a:pt x="0" y="42"/>
                </a:lnTo>
                <a:lnTo>
                  <a:pt x="3" y="27"/>
                </a:lnTo>
                <a:lnTo>
                  <a:pt x="14" y="13"/>
                </a:lnTo>
                <a:lnTo>
                  <a:pt x="31" y="4"/>
                </a:lnTo>
                <a:lnTo>
                  <a:pt x="57" y="0"/>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63" name="Freeform 987"/>
          <p:cNvSpPr>
            <a:spLocks noChangeArrowheads="1"/>
          </p:cNvSpPr>
          <p:nvPr/>
        </p:nvSpPr>
        <p:spPr bwMode="auto">
          <a:xfrm>
            <a:off x="1995488" y="931863"/>
            <a:ext cx="228600" cy="247650"/>
          </a:xfrm>
          <a:custGeom>
            <a:avLst/>
            <a:gdLst>
              <a:gd name="T0" fmla="*/ 144 w 144"/>
              <a:gd name="T1" fmla="*/ 48 h 470"/>
              <a:gd name="T2" fmla="*/ 130 w 144"/>
              <a:gd name="T3" fmla="*/ 151 h 470"/>
              <a:gd name="T4" fmla="*/ 120 w 144"/>
              <a:gd name="T5" fmla="*/ 198 h 470"/>
              <a:gd name="T6" fmla="*/ 110 w 144"/>
              <a:gd name="T7" fmla="*/ 243 h 470"/>
              <a:gd name="T8" fmla="*/ 84 w 144"/>
              <a:gd name="T9" fmla="*/ 438 h 470"/>
              <a:gd name="T10" fmla="*/ 80 w 144"/>
              <a:gd name="T11" fmla="*/ 452 h 470"/>
              <a:gd name="T12" fmla="*/ 71 w 144"/>
              <a:gd name="T13" fmla="*/ 461 h 470"/>
              <a:gd name="T14" fmla="*/ 41 w 144"/>
              <a:gd name="T15" fmla="*/ 470 h 470"/>
              <a:gd name="T16" fmla="*/ 12 w 144"/>
              <a:gd name="T17" fmla="*/ 461 h 470"/>
              <a:gd name="T18" fmla="*/ 0 w 144"/>
              <a:gd name="T19" fmla="*/ 438 h 470"/>
              <a:gd name="T20" fmla="*/ 7 w 144"/>
              <a:gd name="T21" fmla="*/ 241 h 470"/>
              <a:gd name="T22" fmla="*/ 22 w 144"/>
              <a:gd name="T23" fmla="*/ 43 h 470"/>
              <a:gd name="T24" fmla="*/ 28 w 144"/>
              <a:gd name="T25" fmla="*/ 24 h 470"/>
              <a:gd name="T26" fmla="*/ 44 w 144"/>
              <a:gd name="T27" fmla="*/ 10 h 470"/>
              <a:gd name="T28" fmla="*/ 64 w 144"/>
              <a:gd name="T29" fmla="*/ 2 h 470"/>
              <a:gd name="T30" fmla="*/ 87 w 144"/>
              <a:gd name="T31" fmla="*/ 0 h 470"/>
              <a:gd name="T32" fmla="*/ 127 w 144"/>
              <a:gd name="T33" fmla="*/ 13 h 470"/>
              <a:gd name="T34" fmla="*/ 144 w 144"/>
              <a:gd name="T35" fmla="*/ 48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4" h="470">
                <a:moveTo>
                  <a:pt x="144" y="48"/>
                </a:moveTo>
                <a:lnTo>
                  <a:pt x="130" y="151"/>
                </a:lnTo>
                <a:lnTo>
                  <a:pt x="120" y="198"/>
                </a:lnTo>
                <a:lnTo>
                  <a:pt x="110" y="243"/>
                </a:lnTo>
                <a:lnTo>
                  <a:pt x="84" y="438"/>
                </a:lnTo>
                <a:lnTo>
                  <a:pt x="80" y="452"/>
                </a:lnTo>
                <a:lnTo>
                  <a:pt x="71" y="461"/>
                </a:lnTo>
                <a:lnTo>
                  <a:pt x="41" y="470"/>
                </a:lnTo>
                <a:lnTo>
                  <a:pt x="12" y="461"/>
                </a:lnTo>
                <a:lnTo>
                  <a:pt x="0" y="438"/>
                </a:lnTo>
                <a:lnTo>
                  <a:pt x="7" y="241"/>
                </a:lnTo>
                <a:lnTo>
                  <a:pt x="22" y="43"/>
                </a:lnTo>
                <a:lnTo>
                  <a:pt x="28" y="24"/>
                </a:lnTo>
                <a:lnTo>
                  <a:pt x="44" y="10"/>
                </a:lnTo>
                <a:lnTo>
                  <a:pt x="64" y="2"/>
                </a:lnTo>
                <a:lnTo>
                  <a:pt x="87" y="0"/>
                </a:lnTo>
                <a:lnTo>
                  <a:pt x="127" y="13"/>
                </a:lnTo>
                <a:lnTo>
                  <a:pt x="144" y="48"/>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65" name="Freeform 989"/>
          <p:cNvSpPr>
            <a:spLocks noChangeArrowheads="1"/>
          </p:cNvSpPr>
          <p:nvPr/>
        </p:nvSpPr>
        <p:spPr bwMode="auto">
          <a:xfrm>
            <a:off x="1725613" y="1687513"/>
            <a:ext cx="795337" cy="192087"/>
          </a:xfrm>
          <a:custGeom>
            <a:avLst/>
            <a:gdLst>
              <a:gd name="T0" fmla="*/ 12 w 501"/>
              <a:gd name="T1" fmla="*/ 154 h 362"/>
              <a:gd name="T2" fmla="*/ 18 w 501"/>
              <a:gd name="T3" fmla="*/ 144 h 362"/>
              <a:gd name="T4" fmla="*/ 32 w 501"/>
              <a:gd name="T5" fmla="*/ 137 h 362"/>
              <a:gd name="T6" fmla="*/ 80 w 501"/>
              <a:gd name="T7" fmla="*/ 125 h 362"/>
              <a:gd name="T8" fmla="*/ 174 w 501"/>
              <a:gd name="T9" fmla="*/ 114 h 362"/>
              <a:gd name="T10" fmla="*/ 185 w 501"/>
              <a:gd name="T11" fmla="*/ 73 h 362"/>
              <a:gd name="T12" fmla="*/ 195 w 501"/>
              <a:gd name="T13" fmla="*/ 38 h 362"/>
              <a:gd name="T14" fmla="*/ 207 w 501"/>
              <a:gd name="T15" fmla="*/ 23 h 362"/>
              <a:gd name="T16" fmla="*/ 217 w 501"/>
              <a:gd name="T17" fmla="*/ 12 h 362"/>
              <a:gd name="T18" fmla="*/ 235 w 501"/>
              <a:gd name="T19" fmla="*/ 0 h 362"/>
              <a:gd name="T20" fmla="*/ 251 w 501"/>
              <a:gd name="T21" fmla="*/ 0 h 362"/>
              <a:gd name="T22" fmla="*/ 265 w 501"/>
              <a:gd name="T23" fmla="*/ 11 h 362"/>
              <a:gd name="T24" fmla="*/ 292 w 501"/>
              <a:gd name="T25" fmla="*/ 51 h 362"/>
              <a:gd name="T26" fmla="*/ 310 w 501"/>
              <a:gd name="T27" fmla="*/ 77 h 362"/>
              <a:gd name="T28" fmla="*/ 328 w 501"/>
              <a:gd name="T29" fmla="*/ 103 h 362"/>
              <a:gd name="T30" fmla="*/ 385 w 501"/>
              <a:gd name="T31" fmla="*/ 94 h 362"/>
              <a:gd name="T32" fmla="*/ 434 w 501"/>
              <a:gd name="T33" fmla="*/ 88 h 362"/>
              <a:gd name="T34" fmla="*/ 494 w 501"/>
              <a:gd name="T35" fmla="*/ 88 h 362"/>
              <a:gd name="T36" fmla="*/ 501 w 501"/>
              <a:gd name="T37" fmla="*/ 96 h 362"/>
              <a:gd name="T38" fmla="*/ 488 w 501"/>
              <a:gd name="T39" fmla="*/ 114 h 362"/>
              <a:gd name="T40" fmla="*/ 473 w 501"/>
              <a:gd name="T41" fmla="*/ 127 h 362"/>
              <a:gd name="T42" fmla="*/ 453 w 501"/>
              <a:gd name="T43" fmla="*/ 143 h 362"/>
              <a:gd name="T44" fmla="*/ 441 w 501"/>
              <a:gd name="T45" fmla="*/ 153 h 362"/>
              <a:gd name="T46" fmla="*/ 427 w 501"/>
              <a:gd name="T47" fmla="*/ 162 h 362"/>
              <a:gd name="T48" fmla="*/ 411 w 501"/>
              <a:gd name="T49" fmla="*/ 173 h 362"/>
              <a:gd name="T50" fmla="*/ 394 w 501"/>
              <a:gd name="T51" fmla="*/ 185 h 362"/>
              <a:gd name="T52" fmla="*/ 415 w 501"/>
              <a:gd name="T53" fmla="*/ 218 h 362"/>
              <a:gd name="T54" fmla="*/ 434 w 501"/>
              <a:gd name="T55" fmla="*/ 254 h 362"/>
              <a:gd name="T56" fmla="*/ 453 w 501"/>
              <a:gd name="T57" fmla="*/ 327 h 362"/>
              <a:gd name="T58" fmla="*/ 447 w 501"/>
              <a:gd name="T59" fmla="*/ 354 h 362"/>
              <a:gd name="T60" fmla="*/ 440 w 501"/>
              <a:gd name="T61" fmla="*/ 360 h 362"/>
              <a:gd name="T62" fmla="*/ 428 w 501"/>
              <a:gd name="T63" fmla="*/ 362 h 362"/>
              <a:gd name="T64" fmla="*/ 364 w 501"/>
              <a:gd name="T65" fmla="*/ 341 h 362"/>
              <a:gd name="T66" fmla="*/ 345 w 501"/>
              <a:gd name="T67" fmla="*/ 331 h 362"/>
              <a:gd name="T68" fmla="*/ 327 w 501"/>
              <a:gd name="T69" fmla="*/ 321 h 362"/>
              <a:gd name="T70" fmla="*/ 308 w 501"/>
              <a:gd name="T71" fmla="*/ 309 h 362"/>
              <a:gd name="T72" fmla="*/ 291 w 501"/>
              <a:gd name="T73" fmla="*/ 298 h 362"/>
              <a:gd name="T74" fmla="*/ 275 w 501"/>
              <a:gd name="T75" fmla="*/ 289 h 362"/>
              <a:gd name="T76" fmla="*/ 261 w 501"/>
              <a:gd name="T77" fmla="*/ 280 h 362"/>
              <a:gd name="T78" fmla="*/ 240 w 501"/>
              <a:gd name="T79" fmla="*/ 269 h 362"/>
              <a:gd name="T80" fmla="*/ 218 w 501"/>
              <a:gd name="T81" fmla="*/ 281 h 362"/>
              <a:gd name="T82" fmla="*/ 197 w 501"/>
              <a:gd name="T83" fmla="*/ 293 h 362"/>
              <a:gd name="T84" fmla="*/ 177 w 501"/>
              <a:gd name="T85" fmla="*/ 305 h 362"/>
              <a:gd name="T86" fmla="*/ 158 w 501"/>
              <a:gd name="T87" fmla="*/ 314 h 362"/>
              <a:gd name="T88" fmla="*/ 142 w 501"/>
              <a:gd name="T89" fmla="*/ 324 h 362"/>
              <a:gd name="T90" fmla="*/ 128 w 501"/>
              <a:gd name="T91" fmla="*/ 331 h 362"/>
              <a:gd name="T92" fmla="*/ 105 w 501"/>
              <a:gd name="T93" fmla="*/ 339 h 362"/>
              <a:gd name="T94" fmla="*/ 92 w 501"/>
              <a:gd name="T95" fmla="*/ 336 h 362"/>
              <a:gd name="T96" fmla="*/ 90 w 501"/>
              <a:gd name="T97" fmla="*/ 318 h 362"/>
              <a:gd name="T98" fmla="*/ 100 w 501"/>
              <a:gd name="T99" fmla="*/ 281 h 362"/>
              <a:gd name="T100" fmla="*/ 110 w 501"/>
              <a:gd name="T101" fmla="*/ 256 h 362"/>
              <a:gd name="T102" fmla="*/ 122 w 501"/>
              <a:gd name="T103" fmla="*/ 225 h 362"/>
              <a:gd name="T104" fmla="*/ 91 w 501"/>
              <a:gd name="T105" fmla="*/ 215 h 362"/>
              <a:gd name="T106" fmla="*/ 40 w 501"/>
              <a:gd name="T107" fmla="*/ 197 h 362"/>
              <a:gd name="T108" fmla="*/ 4 w 501"/>
              <a:gd name="T109" fmla="*/ 175 h 362"/>
              <a:gd name="T110" fmla="*/ 0 w 501"/>
              <a:gd name="T111" fmla="*/ 164 h 362"/>
              <a:gd name="T112" fmla="*/ 12 w 501"/>
              <a:gd name="T113" fmla="*/ 154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1" h="362">
                <a:moveTo>
                  <a:pt x="12" y="154"/>
                </a:moveTo>
                <a:lnTo>
                  <a:pt x="18" y="144"/>
                </a:lnTo>
                <a:lnTo>
                  <a:pt x="32" y="137"/>
                </a:lnTo>
                <a:lnTo>
                  <a:pt x="80" y="125"/>
                </a:lnTo>
                <a:lnTo>
                  <a:pt x="174" y="114"/>
                </a:lnTo>
                <a:lnTo>
                  <a:pt x="185" y="73"/>
                </a:lnTo>
                <a:lnTo>
                  <a:pt x="195" y="38"/>
                </a:lnTo>
                <a:lnTo>
                  <a:pt x="207" y="23"/>
                </a:lnTo>
                <a:lnTo>
                  <a:pt x="217" y="12"/>
                </a:lnTo>
                <a:lnTo>
                  <a:pt x="235" y="0"/>
                </a:lnTo>
                <a:lnTo>
                  <a:pt x="251" y="0"/>
                </a:lnTo>
                <a:lnTo>
                  <a:pt x="265" y="11"/>
                </a:lnTo>
                <a:lnTo>
                  <a:pt x="292" y="51"/>
                </a:lnTo>
                <a:lnTo>
                  <a:pt x="310" y="77"/>
                </a:lnTo>
                <a:lnTo>
                  <a:pt x="328" y="103"/>
                </a:lnTo>
                <a:lnTo>
                  <a:pt x="385" y="94"/>
                </a:lnTo>
                <a:lnTo>
                  <a:pt x="434" y="88"/>
                </a:lnTo>
                <a:lnTo>
                  <a:pt x="494" y="88"/>
                </a:lnTo>
                <a:lnTo>
                  <a:pt x="501" y="96"/>
                </a:lnTo>
                <a:lnTo>
                  <a:pt x="488" y="114"/>
                </a:lnTo>
                <a:lnTo>
                  <a:pt x="473" y="127"/>
                </a:lnTo>
                <a:lnTo>
                  <a:pt x="453" y="143"/>
                </a:lnTo>
                <a:lnTo>
                  <a:pt x="441" y="153"/>
                </a:lnTo>
                <a:lnTo>
                  <a:pt x="427" y="162"/>
                </a:lnTo>
                <a:lnTo>
                  <a:pt x="411" y="173"/>
                </a:lnTo>
                <a:lnTo>
                  <a:pt x="394" y="185"/>
                </a:lnTo>
                <a:lnTo>
                  <a:pt x="415" y="218"/>
                </a:lnTo>
                <a:lnTo>
                  <a:pt x="434" y="254"/>
                </a:lnTo>
                <a:lnTo>
                  <a:pt x="453" y="327"/>
                </a:lnTo>
                <a:lnTo>
                  <a:pt x="447" y="354"/>
                </a:lnTo>
                <a:lnTo>
                  <a:pt x="440" y="360"/>
                </a:lnTo>
                <a:lnTo>
                  <a:pt x="428" y="362"/>
                </a:lnTo>
                <a:lnTo>
                  <a:pt x="364" y="341"/>
                </a:lnTo>
                <a:lnTo>
                  <a:pt x="345" y="331"/>
                </a:lnTo>
                <a:lnTo>
                  <a:pt x="327" y="321"/>
                </a:lnTo>
                <a:lnTo>
                  <a:pt x="308" y="309"/>
                </a:lnTo>
                <a:lnTo>
                  <a:pt x="291" y="298"/>
                </a:lnTo>
                <a:lnTo>
                  <a:pt x="275" y="289"/>
                </a:lnTo>
                <a:lnTo>
                  <a:pt x="261" y="280"/>
                </a:lnTo>
                <a:lnTo>
                  <a:pt x="240" y="269"/>
                </a:lnTo>
                <a:lnTo>
                  <a:pt x="218" y="281"/>
                </a:lnTo>
                <a:lnTo>
                  <a:pt x="197" y="293"/>
                </a:lnTo>
                <a:lnTo>
                  <a:pt x="177" y="305"/>
                </a:lnTo>
                <a:lnTo>
                  <a:pt x="158" y="314"/>
                </a:lnTo>
                <a:lnTo>
                  <a:pt x="142" y="324"/>
                </a:lnTo>
                <a:lnTo>
                  <a:pt x="128" y="331"/>
                </a:lnTo>
                <a:lnTo>
                  <a:pt x="105" y="339"/>
                </a:lnTo>
                <a:lnTo>
                  <a:pt x="92" y="336"/>
                </a:lnTo>
                <a:lnTo>
                  <a:pt x="90" y="318"/>
                </a:lnTo>
                <a:lnTo>
                  <a:pt x="100" y="281"/>
                </a:lnTo>
                <a:lnTo>
                  <a:pt x="110" y="256"/>
                </a:lnTo>
                <a:lnTo>
                  <a:pt x="122" y="225"/>
                </a:lnTo>
                <a:lnTo>
                  <a:pt x="91" y="215"/>
                </a:lnTo>
                <a:lnTo>
                  <a:pt x="40" y="197"/>
                </a:lnTo>
                <a:lnTo>
                  <a:pt x="4" y="175"/>
                </a:lnTo>
                <a:lnTo>
                  <a:pt x="0" y="164"/>
                </a:lnTo>
                <a:lnTo>
                  <a:pt x="12" y="15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67" name="Freeform 991"/>
          <p:cNvSpPr>
            <a:spLocks noChangeArrowheads="1"/>
          </p:cNvSpPr>
          <p:nvPr/>
        </p:nvSpPr>
        <p:spPr bwMode="auto">
          <a:xfrm>
            <a:off x="6076950" y="709613"/>
            <a:ext cx="795338" cy="192087"/>
          </a:xfrm>
          <a:custGeom>
            <a:avLst/>
            <a:gdLst>
              <a:gd name="T0" fmla="*/ 13 w 501"/>
              <a:gd name="T1" fmla="*/ 153 h 362"/>
              <a:gd name="T2" fmla="*/ 18 w 501"/>
              <a:gd name="T3" fmla="*/ 145 h 362"/>
              <a:gd name="T4" fmla="*/ 32 w 501"/>
              <a:gd name="T5" fmla="*/ 137 h 362"/>
              <a:gd name="T6" fmla="*/ 80 w 501"/>
              <a:gd name="T7" fmla="*/ 125 h 362"/>
              <a:gd name="T8" fmla="*/ 173 w 501"/>
              <a:gd name="T9" fmla="*/ 115 h 362"/>
              <a:gd name="T10" fmla="*/ 185 w 501"/>
              <a:gd name="T11" fmla="*/ 73 h 362"/>
              <a:gd name="T12" fmla="*/ 195 w 501"/>
              <a:gd name="T13" fmla="*/ 38 h 362"/>
              <a:gd name="T14" fmla="*/ 206 w 501"/>
              <a:gd name="T15" fmla="*/ 22 h 362"/>
              <a:gd name="T16" fmla="*/ 216 w 501"/>
              <a:gd name="T17" fmla="*/ 11 h 362"/>
              <a:gd name="T18" fmla="*/ 235 w 501"/>
              <a:gd name="T19" fmla="*/ 0 h 362"/>
              <a:gd name="T20" fmla="*/ 250 w 501"/>
              <a:gd name="T21" fmla="*/ 1 h 362"/>
              <a:gd name="T22" fmla="*/ 265 w 501"/>
              <a:gd name="T23" fmla="*/ 10 h 362"/>
              <a:gd name="T24" fmla="*/ 293 w 501"/>
              <a:gd name="T25" fmla="*/ 51 h 362"/>
              <a:gd name="T26" fmla="*/ 309 w 501"/>
              <a:gd name="T27" fmla="*/ 76 h 362"/>
              <a:gd name="T28" fmla="*/ 328 w 501"/>
              <a:gd name="T29" fmla="*/ 103 h 362"/>
              <a:gd name="T30" fmla="*/ 385 w 501"/>
              <a:gd name="T31" fmla="*/ 95 h 362"/>
              <a:gd name="T32" fmla="*/ 433 w 501"/>
              <a:gd name="T33" fmla="*/ 88 h 362"/>
              <a:gd name="T34" fmla="*/ 493 w 501"/>
              <a:gd name="T35" fmla="*/ 87 h 362"/>
              <a:gd name="T36" fmla="*/ 501 w 501"/>
              <a:gd name="T37" fmla="*/ 97 h 362"/>
              <a:gd name="T38" fmla="*/ 488 w 501"/>
              <a:gd name="T39" fmla="*/ 115 h 362"/>
              <a:gd name="T40" fmla="*/ 473 w 501"/>
              <a:gd name="T41" fmla="*/ 128 h 362"/>
              <a:gd name="T42" fmla="*/ 453 w 501"/>
              <a:gd name="T43" fmla="*/ 144 h 362"/>
              <a:gd name="T44" fmla="*/ 441 w 501"/>
              <a:gd name="T45" fmla="*/ 152 h 362"/>
              <a:gd name="T46" fmla="*/ 426 w 501"/>
              <a:gd name="T47" fmla="*/ 162 h 362"/>
              <a:gd name="T48" fmla="*/ 411 w 501"/>
              <a:gd name="T49" fmla="*/ 172 h 362"/>
              <a:gd name="T50" fmla="*/ 393 w 501"/>
              <a:gd name="T51" fmla="*/ 184 h 362"/>
              <a:gd name="T52" fmla="*/ 416 w 501"/>
              <a:gd name="T53" fmla="*/ 218 h 362"/>
              <a:gd name="T54" fmla="*/ 433 w 501"/>
              <a:gd name="T55" fmla="*/ 253 h 362"/>
              <a:gd name="T56" fmla="*/ 452 w 501"/>
              <a:gd name="T57" fmla="*/ 327 h 362"/>
              <a:gd name="T58" fmla="*/ 448 w 501"/>
              <a:gd name="T59" fmla="*/ 353 h 362"/>
              <a:gd name="T60" fmla="*/ 439 w 501"/>
              <a:gd name="T61" fmla="*/ 360 h 362"/>
              <a:gd name="T62" fmla="*/ 428 w 501"/>
              <a:gd name="T63" fmla="*/ 362 h 362"/>
              <a:gd name="T64" fmla="*/ 363 w 501"/>
              <a:gd name="T65" fmla="*/ 341 h 362"/>
              <a:gd name="T66" fmla="*/ 345 w 501"/>
              <a:gd name="T67" fmla="*/ 331 h 362"/>
              <a:gd name="T68" fmla="*/ 326 w 501"/>
              <a:gd name="T69" fmla="*/ 320 h 362"/>
              <a:gd name="T70" fmla="*/ 309 w 501"/>
              <a:gd name="T71" fmla="*/ 310 h 362"/>
              <a:gd name="T72" fmla="*/ 291 w 501"/>
              <a:gd name="T73" fmla="*/ 299 h 362"/>
              <a:gd name="T74" fmla="*/ 275 w 501"/>
              <a:gd name="T75" fmla="*/ 288 h 362"/>
              <a:gd name="T76" fmla="*/ 260 w 501"/>
              <a:gd name="T77" fmla="*/ 280 h 362"/>
              <a:gd name="T78" fmla="*/ 240 w 501"/>
              <a:gd name="T79" fmla="*/ 269 h 362"/>
              <a:gd name="T80" fmla="*/ 218 w 501"/>
              <a:gd name="T81" fmla="*/ 281 h 362"/>
              <a:gd name="T82" fmla="*/ 196 w 501"/>
              <a:gd name="T83" fmla="*/ 293 h 362"/>
              <a:gd name="T84" fmla="*/ 176 w 501"/>
              <a:gd name="T85" fmla="*/ 304 h 362"/>
              <a:gd name="T86" fmla="*/ 159 w 501"/>
              <a:gd name="T87" fmla="*/ 315 h 362"/>
              <a:gd name="T88" fmla="*/ 142 w 501"/>
              <a:gd name="T89" fmla="*/ 323 h 362"/>
              <a:gd name="T90" fmla="*/ 128 w 501"/>
              <a:gd name="T91" fmla="*/ 331 h 362"/>
              <a:gd name="T92" fmla="*/ 105 w 501"/>
              <a:gd name="T93" fmla="*/ 339 h 362"/>
              <a:gd name="T94" fmla="*/ 92 w 501"/>
              <a:gd name="T95" fmla="*/ 335 h 362"/>
              <a:gd name="T96" fmla="*/ 89 w 501"/>
              <a:gd name="T97" fmla="*/ 317 h 362"/>
              <a:gd name="T98" fmla="*/ 99 w 501"/>
              <a:gd name="T99" fmla="*/ 281 h 362"/>
              <a:gd name="T100" fmla="*/ 109 w 501"/>
              <a:gd name="T101" fmla="*/ 256 h 362"/>
              <a:gd name="T102" fmla="*/ 122 w 501"/>
              <a:gd name="T103" fmla="*/ 226 h 362"/>
              <a:gd name="T104" fmla="*/ 90 w 501"/>
              <a:gd name="T105" fmla="*/ 215 h 362"/>
              <a:gd name="T106" fmla="*/ 40 w 501"/>
              <a:gd name="T107" fmla="*/ 197 h 362"/>
              <a:gd name="T108" fmla="*/ 3 w 501"/>
              <a:gd name="T109" fmla="*/ 175 h 362"/>
              <a:gd name="T110" fmla="*/ 0 w 501"/>
              <a:gd name="T111" fmla="*/ 164 h 362"/>
              <a:gd name="T112" fmla="*/ 13 w 501"/>
              <a:gd name="T113" fmla="*/ 153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1" h="362">
                <a:moveTo>
                  <a:pt x="13" y="153"/>
                </a:moveTo>
                <a:lnTo>
                  <a:pt x="18" y="145"/>
                </a:lnTo>
                <a:lnTo>
                  <a:pt x="32" y="137"/>
                </a:lnTo>
                <a:lnTo>
                  <a:pt x="80" y="125"/>
                </a:lnTo>
                <a:lnTo>
                  <a:pt x="173" y="115"/>
                </a:lnTo>
                <a:lnTo>
                  <a:pt x="185" y="73"/>
                </a:lnTo>
                <a:lnTo>
                  <a:pt x="195" y="38"/>
                </a:lnTo>
                <a:lnTo>
                  <a:pt x="206" y="22"/>
                </a:lnTo>
                <a:lnTo>
                  <a:pt x="216" y="11"/>
                </a:lnTo>
                <a:lnTo>
                  <a:pt x="235" y="0"/>
                </a:lnTo>
                <a:lnTo>
                  <a:pt x="250" y="1"/>
                </a:lnTo>
                <a:lnTo>
                  <a:pt x="265" y="10"/>
                </a:lnTo>
                <a:lnTo>
                  <a:pt x="293" y="51"/>
                </a:lnTo>
                <a:lnTo>
                  <a:pt x="309" y="76"/>
                </a:lnTo>
                <a:lnTo>
                  <a:pt x="328" y="103"/>
                </a:lnTo>
                <a:lnTo>
                  <a:pt x="385" y="95"/>
                </a:lnTo>
                <a:lnTo>
                  <a:pt x="433" y="88"/>
                </a:lnTo>
                <a:lnTo>
                  <a:pt x="493" y="87"/>
                </a:lnTo>
                <a:lnTo>
                  <a:pt x="501" y="97"/>
                </a:lnTo>
                <a:lnTo>
                  <a:pt x="488" y="115"/>
                </a:lnTo>
                <a:lnTo>
                  <a:pt x="473" y="128"/>
                </a:lnTo>
                <a:lnTo>
                  <a:pt x="453" y="144"/>
                </a:lnTo>
                <a:lnTo>
                  <a:pt x="441" y="152"/>
                </a:lnTo>
                <a:lnTo>
                  <a:pt x="426" y="162"/>
                </a:lnTo>
                <a:lnTo>
                  <a:pt x="411" y="172"/>
                </a:lnTo>
                <a:lnTo>
                  <a:pt x="393" y="184"/>
                </a:lnTo>
                <a:lnTo>
                  <a:pt x="416" y="218"/>
                </a:lnTo>
                <a:lnTo>
                  <a:pt x="433" y="253"/>
                </a:lnTo>
                <a:lnTo>
                  <a:pt x="452" y="327"/>
                </a:lnTo>
                <a:lnTo>
                  <a:pt x="448" y="353"/>
                </a:lnTo>
                <a:lnTo>
                  <a:pt x="439" y="360"/>
                </a:lnTo>
                <a:lnTo>
                  <a:pt x="428" y="362"/>
                </a:lnTo>
                <a:lnTo>
                  <a:pt x="363" y="341"/>
                </a:lnTo>
                <a:lnTo>
                  <a:pt x="345" y="331"/>
                </a:lnTo>
                <a:lnTo>
                  <a:pt x="326" y="320"/>
                </a:lnTo>
                <a:lnTo>
                  <a:pt x="309" y="310"/>
                </a:lnTo>
                <a:lnTo>
                  <a:pt x="291" y="299"/>
                </a:lnTo>
                <a:lnTo>
                  <a:pt x="275" y="288"/>
                </a:lnTo>
                <a:lnTo>
                  <a:pt x="260" y="280"/>
                </a:lnTo>
                <a:lnTo>
                  <a:pt x="240" y="269"/>
                </a:lnTo>
                <a:lnTo>
                  <a:pt x="218" y="281"/>
                </a:lnTo>
                <a:lnTo>
                  <a:pt x="196" y="293"/>
                </a:lnTo>
                <a:lnTo>
                  <a:pt x="176" y="304"/>
                </a:lnTo>
                <a:lnTo>
                  <a:pt x="159" y="315"/>
                </a:lnTo>
                <a:lnTo>
                  <a:pt x="142" y="323"/>
                </a:lnTo>
                <a:lnTo>
                  <a:pt x="128" y="331"/>
                </a:lnTo>
                <a:lnTo>
                  <a:pt x="105" y="339"/>
                </a:lnTo>
                <a:lnTo>
                  <a:pt x="92" y="335"/>
                </a:lnTo>
                <a:lnTo>
                  <a:pt x="89" y="317"/>
                </a:lnTo>
                <a:lnTo>
                  <a:pt x="99" y="281"/>
                </a:lnTo>
                <a:lnTo>
                  <a:pt x="109" y="256"/>
                </a:lnTo>
                <a:lnTo>
                  <a:pt x="122" y="226"/>
                </a:lnTo>
                <a:lnTo>
                  <a:pt x="90" y="215"/>
                </a:lnTo>
                <a:lnTo>
                  <a:pt x="40" y="197"/>
                </a:lnTo>
                <a:lnTo>
                  <a:pt x="3" y="175"/>
                </a:lnTo>
                <a:lnTo>
                  <a:pt x="0" y="164"/>
                </a:lnTo>
                <a:lnTo>
                  <a:pt x="13" y="153"/>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69" name="Freeform 993"/>
          <p:cNvSpPr>
            <a:spLocks noChangeArrowheads="1"/>
          </p:cNvSpPr>
          <p:nvPr/>
        </p:nvSpPr>
        <p:spPr bwMode="auto">
          <a:xfrm>
            <a:off x="6138863" y="1704975"/>
            <a:ext cx="793750" cy="192088"/>
          </a:xfrm>
          <a:custGeom>
            <a:avLst/>
            <a:gdLst>
              <a:gd name="T0" fmla="*/ 13 w 500"/>
              <a:gd name="T1" fmla="*/ 154 h 362"/>
              <a:gd name="T2" fmla="*/ 17 w 500"/>
              <a:gd name="T3" fmla="*/ 145 h 362"/>
              <a:gd name="T4" fmla="*/ 31 w 500"/>
              <a:gd name="T5" fmla="*/ 138 h 362"/>
              <a:gd name="T6" fmla="*/ 80 w 500"/>
              <a:gd name="T7" fmla="*/ 126 h 362"/>
              <a:gd name="T8" fmla="*/ 174 w 500"/>
              <a:gd name="T9" fmla="*/ 115 h 362"/>
              <a:gd name="T10" fmla="*/ 186 w 500"/>
              <a:gd name="T11" fmla="*/ 74 h 362"/>
              <a:gd name="T12" fmla="*/ 194 w 500"/>
              <a:gd name="T13" fmla="*/ 39 h 362"/>
              <a:gd name="T14" fmla="*/ 206 w 500"/>
              <a:gd name="T15" fmla="*/ 23 h 362"/>
              <a:gd name="T16" fmla="*/ 217 w 500"/>
              <a:gd name="T17" fmla="*/ 12 h 362"/>
              <a:gd name="T18" fmla="*/ 236 w 500"/>
              <a:gd name="T19" fmla="*/ 0 h 362"/>
              <a:gd name="T20" fmla="*/ 252 w 500"/>
              <a:gd name="T21" fmla="*/ 1 h 362"/>
              <a:gd name="T22" fmla="*/ 264 w 500"/>
              <a:gd name="T23" fmla="*/ 11 h 362"/>
              <a:gd name="T24" fmla="*/ 293 w 500"/>
              <a:gd name="T25" fmla="*/ 52 h 362"/>
              <a:gd name="T26" fmla="*/ 309 w 500"/>
              <a:gd name="T27" fmla="*/ 78 h 362"/>
              <a:gd name="T28" fmla="*/ 329 w 500"/>
              <a:gd name="T29" fmla="*/ 104 h 362"/>
              <a:gd name="T30" fmla="*/ 386 w 500"/>
              <a:gd name="T31" fmla="*/ 95 h 362"/>
              <a:gd name="T32" fmla="*/ 434 w 500"/>
              <a:gd name="T33" fmla="*/ 89 h 362"/>
              <a:gd name="T34" fmla="*/ 494 w 500"/>
              <a:gd name="T35" fmla="*/ 88 h 362"/>
              <a:gd name="T36" fmla="*/ 500 w 500"/>
              <a:gd name="T37" fmla="*/ 97 h 362"/>
              <a:gd name="T38" fmla="*/ 487 w 500"/>
              <a:gd name="T39" fmla="*/ 115 h 362"/>
              <a:gd name="T40" fmla="*/ 473 w 500"/>
              <a:gd name="T41" fmla="*/ 128 h 362"/>
              <a:gd name="T42" fmla="*/ 453 w 500"/>
              <a:gd name="T43" fmla="*/ 144 h 362"/>
              <a:gd name="T44" fmla="*/ 440 w 500"/>
              <a:gd name="T45" fmla="*/ 153 h 362"/>
              <a:gd name="T46" fmla="*/ 426 w 500"/>
              <a:gd name="T47" fmla="*/ 162 h 362"/>
              <a:gd name="T48" fmla="*/ 412 w 500"/>
              <a:gd name="T49" fmla="*/ 173 h 362"/>
              <a:gd name="T50" fmla="*/ 393 w 500"/>
              <a:gd name="T51" fmla="*/ 184 h 362"/>
              <a:gd name="T52" fmla="*/ 416 w 500"/>
              <a:gd name="T53" fmla="*/ 219 h 362"/>
              <a:gd name="T54" fmla="*/ 433 w 500"/>
              <a:gd name="T55" fmla="*/ 254 h 362"/>
              <a:gd name="T56" fmla="*/ 453 w 500"/>
              <a:gd name="T57" fmla="*/ 328 h 362"/>
              <a:gd name="T58" fmla="*/ 447 w 500"/>
              <a:gd name="T59" fmla="*/ 354 h 362"/>
              <a:gd name="T60" fmla="*/ 439 w 500"/>
              <a:gd name="T61" fmla="*/ 360 h 362"/>
              <a:gd name="T62" fmla="*/ 429 w 500"/>
              <a:gd name="T63" fmla="*/ 362 h 362"/>
              <a:gd name="T64" fmla="*/ 364 w 500"/>
              <a:gd name="T65" fmla="*/ 341 h 362"/>
              <a:gd name="T66" fmla="*/ 346 w 500"/>
              <a:gd name="T67" fmla="*/ 331 h 362"/>
              <a:gd name="T68" fmla="*/ 327 w 500"/>
              <a:gd name="T69" fmla="*/ 321 h 362"/>
              <a:gd name="T70" fmla="*/ 309 w 500"/>
              <a:gd name="T71" fmla="*/ 310 h 362"/>
              <a:gd name="T72" fmla="*/ 292 w 500"/>
              <a:gd name="T73" fmla="*/ 299 h 362"/>
              <a:gd name="T74" fmla="*/ 274 w 500"/>
              <a:gd name="T75" fmla="*/ 289 h 362"/>
              <a:gd name="T76" fmla="*/ 262 w 500"/>
              <a:gd name="T77" fmla="*/ 280 h 362"/>
              <a:gd name="T78" fmla="*/ 240 w 500"/>
              <a:gd name="T79" fmla="*/ 270 h 362"/>
              <a:gd name="T80" fmla="*/ 217 w 500"/>
              <a:gd name="T81" fmla="*/ 281 h 362"/>
              <a:gd name="T82" fmla="*/ 196 w 500"/>
              <a:gd name="T83" fmla="*/ 294 h 362"/>
              <a:gd name="T84" fmla="*/ 177 w 500"/>
              <a:gd name="T85" fmla="*/ 305 h 362"/>
              <a:gd name="T86" fmla="*/ 159 w 500"/>
              <a:gd name="T87" fmla="*/ 315 h 362"/>
              <a:gd name="T88" fmla="*/ 141 w 500"/>
              <a:gd name="T89" fmla="*/ 325 h 362"/>
              <a:gd name="T90" fmla="*/ 127 w 500"/>
              <a:gd name="T91" fmla="*/ 331 h 362"/>
              <a:gd name="T92" fmla="*/ 104 w 500"/>
              <a:gd name="T93" fmla="*/ 340 h 362"/>
              <a:gd name="T94" fmla="*/ 91 w 500"/>
              <a:gd name="T95" fmla="*/ 336 h 362"/>
              <a:gd name="T96" fmla="*/ 90 w 500"/>
              <a:gd name="T97" fmla="*/ 318 h 362"/>
              <a:gd name="T98" fmla="*/ 100 w 500"/>
              <a:gd name="T99" fmla="*/ 282 h 362"/>
              <a:gd name="T100" fmla="*/ 109 w 500"/>
              <a:gd name="T101" fmla="*/ 257 h 362"/>
              <a:gd name="T102" fmla="*/ 123 w 500"/>
              <a:gd name="T103" fmla="*/ 226 h 362"/>
              <a:gd name="T104" fmla="*/ 90 w 500"/>
              <a:gd name="T105" fmla="*/ 215 h 362"/>
              <a:gd name="T106" fmla="*/ 40 w 500"/>
              <a:gd name="T107" fmla="*/ 197 h 362"/>
              <a:gd name="T108" fmla="*/ 3 w 500"/>
              <a:gd name="T109" fmla="*/ 176 h 362"/>
              <a:gd name="T110" fmla="*/ 0 w 500"/>
              <a:gd name="T111" fmla="*/ 164 h 362"/>
              <a:gd name="T112" fmla="*/ 13 w 500"/>
              <a:gd name="T113" fmla="*/ 154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0" h="362">
                <a:moveTo>
                  <a:pt x="13" y="154"/>
                </a:moveTo>
                <a:lnTo>
                  <a:pt x="17" y="145"/>
                </a:lnTo>
                <a:lnTo>
                  <a:pt x="31" y="138"/>
                </a:lnTo>
                <a:lnTo>
                  <a:pt x="80" y="126"/>
                </a:lnTo>
                <a:lnTo>
                  <a:pt x="174" y="115"/>
                </a:lnTo>
                <a:lnTo>
                  <a:pt x="186" y="74"/>
                </a:lnTo>
                <a:lnTo>
                  <a:pt x="194" y="39"/>
                </a:lnTo>
                <a:lnTo>
                  <a:pt x="206" y="23"/>
                </a:lnTo>
                <a:lnTo>
                  <a:pt x="217" y="12"/>
                </a:lnTo>
                <a:lnTo>
                  <a:pt x="236" y="0"/>
                </a:lnTo>
                <a:lnTo>
                  <a:pt x="252" y="1"/>
                </a:lnTo>
                <a:lnTo>
                  <a:pt x="264" y="11"/>
                </a:lnTo>
                <a:lnTo>
                  <a:pt x="293" y="52"/>
                </a:lnTo>
                <a:lnTo>
                  <a:pt x="309" y="78"/>
                </a:lnTo>
                <a:lnTo>
                  <a:pt x="329" y="104"/>
                </a:lnTo>
                <a:lnTo>
                  <a:pt x="386" y="95"/>
                </a:lnTo>
                <a:lnTo>
                  <a:pt x="434" y="89"/>
                </a:lnTo>
                <a:lnTo>
                  <a:pt x="494" y="88"/>
                </a:lnTo>
                <a:lnTo>
                  <a:pt x="500" y="97"/>
                </a:lnTo>
                <a:lnTo>
                  <a:pt x="487" y="115"/>
                </a:lnTo>
                <a:lnTo>
                  <a:pt x="473" y="128"/>
                </a:lnTo>
                <a:lnTo>
                  <a:pt x="453" y="144"/>
                </a:lnTo>
                <a:lnTo>
                  <a:pt x="440" y="153"/>
                </a:lnTo>
                <a:lnTo>
                  <a:pt x="426" y="162"/>
                </a:lnTo>
                <a:lnTo>
                  <a:pt x="412" y="173"/>
                </a:lnTo>
                <a:lnTo>
                  <a:pt x="393" y="184"/>
                </a:lnTo>
                <a:lnTo>
                  <a:pt x="416" y="219"/>
                </a:lnTo>
                <a:lnTo>
                  <a:pt x="433" y="254"/>
                </a:lnTo>
                <a:lnTo>
                  <a:pt x="453" y="328"/>
                </a:lnTo>
                <a:lnTo>
                  <a:pt x="447" y="354"/>
                </a:lnTo>
                <a:lnTo>
                  <a:pt x="439" y="360"/>
                </a:lnTo>
                <a:lnTo>
                  <a:pt x="429" y="362"/>
                </a:lnTo>
                <a:lnTo>
                  <a:pt x="364" y="341"/>
                </a:lnTo>
                <a:lnTo>
                  <a:pt x="346" y="331"/>
                </a:lnTo>
                <a:lnTo>
                  <a:pt x="327" y="321"/>
                </a:lnTo>
                <a:lnTo>
                  <a:pt x="309" y="310"/>
                </a:lnTo>
                <a:lnTo>
                  <a:pt x="292" y="299"/>
                </a:lnTo>
                <a:lnTo>
                  <a:pt x="274" y="289"/>
                </a:lnTo>
                <a:lnTo>
                  <a:pt x="262" y="280"/>
                </a:lnTo>
                <a:lnTo>
                  <a:pt x="240" y="270"/>
                </a:lnTo>
                <a:lnTo>
                  <a:pt x="217" y="281"/>
                </a:lnTo>
                <a:lnTo>
                  <a:pt x="196" y="294"/>
                </a:lnTo>
                <a:lnTo>
                  <a:pt x="177" y="305"/>
                </a:lnTo>
                <a:lnTo>
                  <a:pt x="159" y="315"/>
                </a:lnTo>
                <a:lnTo>
                  <a:pt x="141" y="325"/>
                </a:lnTo>
                <a:lnTo>
                  <a:pt x="127" y="331"/>
                </a:lnTo>
                <a:lnTo>
                  <a:pt x="104" y="340"/>
                </a:lnTo>
                <a:lnTo>
                  <a:pt x="91" y="336"/>
                </a:lnTo>
                <a:lnTo>
                  <a:pt x="90" y="318"/>
                </a:lnTo>
                <a:lnTo>
                  <a:pt x="100" y="282"/>
                </a:lnTo>
                <a:lnTo>
                  <a:pt x="109" y="257"/>
                </a:lnTo>
                <a:lnTo>
                  <a:pt x="123" y="226"/>
                </a:lnTo>
                <a:lnTo>
                  <a:pt x="90" y="215"/>
                </a:lnTo>
                <a:lnTo>
                  <a:pt x="40" y="197"/>
                </a:lnTo>
                <a:lnTo>
                  <a:pt x="3" y="176"/>
                </a:lnTo>
                <a:lnTo>
                  <a:pt x="0" y="164"/>
                </a:lnTo>
                <a:lnTo>
                  <a:pt x="13" y="154"/>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71" name="Freeform 995"/>
          <p:cNvSpPr>
            <a:spLocks noChangeArrowheads="1"/>
          </p:cNvSpPr>
          <p:nvPr/>
        </p:nvSpPr>
        <p:spPr bwMode="auto">
          <a:xfrm>
            <a:off x="1917700" y="717550"/>
            <a:ext cx="796925" cy="192088"/>
          </a:xfrm>
          <a:custGeom>
            <a:avLst/>
            <a:gdLst>
              <a:gd name="T0" fmla="*/ 13 w 502"/>
              <a:gd name="T1" fmla="*/ 153 h 362"/>
              <a:gd name="T2" fmla="*/ 19 w 502"/>
              <a:gd name="T3" fmla="*/ 143 h 362"/>
              <a:gd name="T4" fmla="*/ 33 w 502"/>
              <a:gd name="T5" fmla="*/ 136 h 362"/>
              <a:gd name="T6" fmla="*/ 80 w 502"/>
              <a:gd name="T7" fmla="*/ 124 h 362"/>
              <a:gd name="T8" fmla="*/ 174 w 502"/>
              <a:gd name="T9" fmla="*/ 114 h 362"/>
              <a:gd name="T10" fmla="*/ 186 w 502"/>
              <a:gd name="T11" fmla="*/ 72 h 362"/>
              <a:gd name="T12" fmla="*/ 196 w 502"/>
              <a:gd name="T13" fmla="*/ 37 h 362"/>
              <a:gd name="T14" fmla="*/ 207 w 502"/>
              <a:gd name="T15" fmla="*/ 22 h 362"/>
              <a:gd name="T16" fmla="*/ 217 w 502"/>
              <a:gd name="T17" fmla="*/ 11 h 362"/>
              <a:gd name="T18" fmla="*/ 236 w 502"/>
              <a:gd name="T19" fmla="*/ 0 h 362"/>
              <a:gd name="T20" fmla="*/ 252 w 502"/>
              <a:gd name="T21" fmla="*/ 0 h 362"/>
              <a:gd name="T22" fmla="*/ 266 w 502"/>
              <a:gd name="T23" fmla="*/ 10 h 362"/>
              <a:gd name="T24" fmla="*/ 293 w 502"/>
              <a:gd name="T25" fmla="*/ 51 h 362"/>
              <a:gd name="T26" fmla="*/ 310 w 502"/>
              <a:gd name="T27" fmla="*/ 76 h 362"/>
              <a:gd name="T28" fmla="*/ 329 w 502"/>
              <a:gd name="T29" fmla="*/ 102 h 362"/>
              <a:gd name="T30" fmla="*/ 386 w 502"/>
              <a:gd name="T31" fmla="*/ 94 h 362"/>
              <a:gd name="T32" fmla="*/ 434 w 502"/>
              <a:gd name="T33" fmla="*/ 87 h 362"/>
              <a:gd name="T34" fmla="*/ 494 w 502"/>
              <a:gd name="T35" fmla="*/ 87 h 362"/>
              <a:gd name="T36" fmla="*/ 502 w 502"/>
              <a:gd name="T37" fmla="*/ 95 h 362"/>
              <a:gd name="T38" fmla="*/ 489 w 502"/>
              <a:gd name="T39" fmla="*/ 114 h 362"/>
              <a:gd name="T40" fmla="*/ 474 w 502"/>
              <a:gd name="T41" fmla="*/ 126 h 362"/>
              <a:gd name="T42" fmla="*/ 453 w 502"/>
              <a:gd name="T43" fmla="*/ 142 h 362"/>
              <a:gd name="T44" fmla="*/ 442 w 502"/>
              <a:gd name="T45" fmla="*/ 152 h 362"/>
              <a:gd name="T46" fmla="*/ 427 w 502"/>
              <a:gd name="T47" fmla="*/ 161 h 362"/>
              <a:gd name="T48" fmla="*/ 412 w 502"/>
              <a:gd name="T49" fmla="*/ 172 h 362"/>
              <a:gd name="T50" fmla="*/ 394 w 502"/>
              <a:gd name="T51" fmla="*/ 183 h 362"/>
              <a:gd name="T52" fmla="*/ 416 w 502"/>
              <a:gd name="T53" fmla="*/ 217 h 362"/>
              <a:gd name="T54" fmla="*/ 434 w 502"/>
              <a:gd name="T55" fmla="*/ 253 h 362"/>
              <a:gd name="T56" fmla="*/ 453 w 502"/>
              <a:gd name="T57" fmla="*/ 327 h 362"/>
              <a:gd name="T58" fmla="*/ 447 w 502"/>
              <a:gd name="T59" fmla="*/ 353 h 362"/>
              <a:gd name="T60" fmla="*/ 440 w 502"/>
              <a:gd name="T61" fmla="*/ 360 h 362"/>
              <a:gd name="T62" fmla="*/ 429 w 502"/>
              <a:gd name="T63" fmla="*/ 362 h 362"/>
              <a:gd name="T64" fmla="*/ 364 w 502"/>
              <a:gd name="T65" fmla="*/ 340 h 362"/>
              <a:gd name="T66" fmla="*/ 346 w 502"/>
              <a:gd name="T67" fmla="*/ 331 h 362"/>
              <a:gd name="T68" fmla="*/ 327 w 502"/>
              <a:gd name="T69" fmla="*/ 320 h 362"/>
              <a:gd name="T70" fmla="*/ 309 w 502"/>
              <a:gd name="T71" fmla="*/ 308 h 362"/>
              <a:gd name="T72" fmla="*/ 292 w 502"/>
              <a:gd name="T73" fmla="*/ 298 h 362"/>
              <a:gd name="T74" fmla="*/ 276 w 502"/>
              <a:gd name="T75" fmla="*/ 288 h 362"/>
              <a:gd name="T76" fmla="*/ 262 w 502"/>
              <a:gd name="T77" fmla="*/ 280 h 362"/>
              <a:gd name="T78" fmla="*/ 240 w 502"/>
              <a:gd name="T79" fmla="*/ 268 h 362"/>
              <a:gd name="T80" fmla="*/ 219 w 502"/>
              <a:gd name="T81" fmla="*/ 281 h 362"/>
              <a:gd name="T82" fmla="*/ 197 w 502"/>
              <a:gd name="T83" fmla="*/ 292 h 362"/>
              <a:gd name="T84" fmla="*/ 177 w 502"/>
              <a:gd name="T85" fmla="*/ 304 h 362"/>
              <a:gd name="T86" fmla="*/ 159 w 502"/>
              <a:gd name="T87" fmla="*/ 315 h 362"/>
              <a:gd name="T88" fmla="*/ 143 w 502"/>
              <a:gd name="T89" fmla="*/ 323 h 362"/>
              <a:gd name="T90" fmla="*/ 129 w 502"/>
              <a:gd name="T91" fmla="*/ 331 h 362"/>
              <a:gd name="T92" fmla="*/ 106 w 502"/>
              <a:gd name="T93" fmla="*/ 338 h 362"/>
              <a:gd name="T94" fmla="*/ 93 w 502"/>
              <a:gd name="T95" fmla="*/ 335 h 362"/>
              <a:gd name="T96" fmla="*/ 90 w 502"/>
              <a:gd name="T97" fmla="*/ 317 h 362"/>
              <a:gd name="T98" fmla="*/ 100 w 502"/>
              <a:gd name="T99" fmla="*/ 281 h 362"/>
              <a:gd name="T100" fmla="*/ 110 w 502"/>
              <a:gd name="T101" fmla="*/ 255 h 362"/>
              <a:gd name="T102" fmla="*/ 123 w 502"/>
              <a:gd name="T103" fmla="*/ 224 h 362"/>
              <a:gd name="T104" fmla="*/ 91 w 502"/>
              <a:gd name="T105" fmla="*/ 215 h 362"/>
              <a:gd name="T106" fmla="*/ 40 w 502"/>
              <a:gd name="T107" fmla="*/ 197 h 362"/>
              <a:gd name="T108" fmla="*/ 4 w 502"/>
              <a:gd name="T109" fmla="*/ 174 h 362"/>
              <a:gd name="T110" fmla="*/ 0 w 502"/>
              <a:gd name="T111" fmla="*/ 164 h 362"/>
              <a:gd name="T112" fmla="*/ 13 w 502"/>
              <a:gd name="T113" fmla="*/ 153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2" h="362">
                <a:moveTo>
                  <a:pt x="13" y="153"/>
                </a:moveTo>
                <a:lnTo>
                  <a:pt x="19" y="143"/>
                </a:lnTo>
                <a:lnTo>
                  <a:pt x="33" y="136"/>
                </a:lnTo>
                <a:lnTo>
                  <a:pt x="80" y="124"/>
                </a:lnTo>
                <a:lnTo>
                  <a:pt x="174" y="114"/>
                </a:lnTo>
                <a:lnTo>
                  <a:pt x="186" y="72"/>
                </a:lnTo>
                <a:lnTo>
                  <a:pt x="196" y="37"/>
                </a:lnTo>
                <a:lnTo>
                  <a:pt x="207" y="22"/>
                </a:lnTo>
                <a:lnTo>
                  <a:pt x="217" y="11"/>
                </a:lnTo>
                <a:lnTo>
                  <a:pt x="236" y="0"/>
                </a:lnTo>
                <a:lnTo>
                  <a:pt x="252" y="0"/>
                </a:lnTo>
                <a:lnTo>
                  <a:pt x="266" y="10"/>
                </a:lnTo>
                <a:lnTo>
                  <a:pt x="293" y="51"/>
                </a:lnTo>
                <a:lnTo>
                  <a:pt x="310" y="76"/>
                </a:lnTo>
                <a:lnTo>
                  <a:pt x="329" y="102"/>
                </a:lnTo>
                <a:lnTo>
                  <a:pt x="386" y="94"/>
                </a:lnTo>
                <a:lnTo>
                  <a:pt x="434" y="87"/>
                </a:lnTo>
                <a:lnTo>
                  <a:pt x="494" y="87"/>
                </a:lnTo>
                <a:lnTo>
                  <a:pt x="502" y="95"/>
                </a:lnTo>
                <a:lnTo>
                  <a:pt x="489" y="114"/>
                </a:lnTo>
                <a:lnTo>
                  <a:pt x="474" y="126"/>
                </a:lnTo>
                <a:lnTo>
                  <a:pt x="453" y="142"/>
                </a:lnTo>
                <a:lnTo>
                  <a:pt x="442" y="152"/>
                </a:lnTo>
                <a:lnTo>
                  <a:pt x="427" y="161"/>
                </a:lnTo>
                <a:lnTo>
                  <a:pt x="412" y="172"/>
                </a:lnTo>
                <a:lnTo>
                  <a:pt x="394" y="183"/>
                </a:lnTo>
                <a:lnTo>
                  <a:pt x="416" y="217"/>
                </a:lnTo>
                <a:lnTo>
                  <a:pt x="434" y="253"/>
                </a:lnTo>
                <a:lnTo>
                  <a:pt x="453" y="327"/>
                </a:lnTo>
                <a:lnTo>
                  <a:pt x="447" y="353"/>
                </a:lnTo>
                <a:lnTo>
                  <a:pt x="440" y="360"/>
                </a:lnTo>
                <a:lnTo>
                  <a:pt x="429" y="362"/>
                </a:lnTo>
                <a:lnTo>
                  <a:pt x="364" y="340"/>
                </a:lnTo>
                <a:lnTo>
                  <a:pt x="346" y="331"/>
                </a:lnTo>
                <a:lnTo>
                  <a:pt x="327" y="320"/>
                </a:lnTo>
                <a:lnTo>
                  <a:pt x="309" y="308"/>
                </a:lnTo>
                <a:lnTo>
                  <a:pt x="292" y="298"/>
                </a:lnTo>
                <a:lnTo>
                  <a:pt x="276" y="288"/>
                </a:lnTo>
                <a:lnTo>
                  <a:pt x="262" y="280"/>
                </a:lnTo>
                <a:lnTo>
                  <a:pt x="240" y="268"/>
                </a:lnTo>
                <a:lnTo>
                  <a:pt x="219" y="281"/>
                </a:lnTo>
                <a:lnTo>
                  <a:pt x="197" y="292"/>
                </a:lnTo>
                <a:lnTo>
                  <a:pt x="177" y="304"/>
                </a:lnTo>
                <a:lnTo>
                  <a:pt x="159" y="315"/>
                </a:lnTo>
                <a:lnTo>
                  <a:pt x="143" y="323"/>
                </a:lnTo>
                <a:lnTo>
                  <a:pt x="129" y="331"/>
                </a:lnTo>
                <a:lnTo>
                  <a:pt x="106" y="338"/>
                </a:lnTo>
                <a:lnTo>
                  <a:pt x="93" y="335"/>
                </a:lnTo>
                <a:lnTo>
                  <a:pt x="90" y="317"/>
                </a:lnTo>
                <a:lnTo>
                  <a:pt x="100" y="281"/>
                </a:lnTo>
                <a:lnTo>
                  <a:pt x="110" y="255"/>
                </a:lnTo>
                <a:lnTo>
                  <a:pt x="123" y="224"/>
                </a:lnTo>
                <a:lnTo>
                  <a:pt x="91" y="215"/>
                </a:lnTo>
                <a:lnTo>
                  <a:pt x="40" y="197"/>
                </a:lnTo>
                <a:lnTo>
                  <a:pt x="4" y="174"/>
                </a:lnTo>
                <a:lnTo>
                  <a:pt x="0" y="164"/>
                </a:lnTo>
                <a:lnTo>
                  <a:pt x="13" y="153"/>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73" name="Freeform 997"/>
          <p:cNvSpPr>
            <a:spLocks noChangeArrowheads="1"/>
          </p:cNvSpPr>
          <p:nvPr/>
        </p:nvSpPr>
        <p:spPr bwMode="auto">
          <a:xfrm>
            <a:off x="2006600" y="1222375"/>
            <a:ext cx="230188" cy="161925"/>
          </a:xfrm>
          <a:custGeom>
            <a:avLst/>
            <a:gdLst>
              <a:gd name="T0" fmla="*/ 111 w 145"/>
              <a:gd name="T1" fmla="*/ 35 h 306"/>
              <a:gd name="T2" fmla="*/ 145 w 145"/>
              <a:gd name="T3" fmla="*/ 270 h 306"/>
              <a:gd name="T4" fmla="*/ 134 w 145"/>
              <a:gd name="T5" fmla="*/ 289 h 306"/>
              <a:gd name="T6" fmla="*/ 125 w 145"/>
              <a:gd name="T7" fmla="*/ 297 h 306"/>
              <a:gd name="T8" fmla="*/ 115 w 145"/>
              <a:gd name="T9" fmla="*/ 302 h 306"/>
              <a:gd name="T10" fmla="*/ 70 w 145"/>
              <a:gd name="T11" fmla="*/ 306 h 306"/>
              <a:gd name="T12" fmla="*/ 30 w 145"/>
              <a:gd name="T13" fmla="*/ 288 h 306"/>
              <a:gd name="T14" fmla="*/ 20 w 145"/>
              <a:gd name="T15" fmla="*/ 271 h 306"/>
              <a:gd name="T16" fmla="*/ 21 w 145"/>
              <a:gd name="T17" fmla="*/ 250 h 306"/>
              <a:gd name="T18" fmla="*/ 30 w 145"/>
              <a:gd name="T19" fmla="*/ 197 h 306"/>
              <a:gd name="T20" fmla="*/ 25 w 145"/>
              <a:gd name="T21" fmla="*/ 149 h 306"/>
              <a:gd name="T22" fmla="*/ 13 w 145"/>
              <a:gd name="T23" fmla="*/ 102 h 306"/>
              <a:gd name="T24" fmla="*/ 0 w 145"/>
              <a:gd name="T25" fmla="*/ 48 h 306"/>
              <a:gd name="T26" fmla="*/ 0 w 145"/>
              <a:gd name="T27" fmla="*/ 30 h 306"/>
              <a:gd name="T28" fmla="*/ 10 w 145"/>
              <a:gd name="T29" fmla="*/ 15 h 306"/>
              <a:gd name="T30" fmla="*/ 27 w 145"/>
              <a:gd name="T31" fmla="*/ 5 h 306"/>
              <a:gd name="T32" fmla="*/ 47 w 145"/>
              <a:gd name="T33" fmla="*/ 0 h 306"/>
              <a:gd name="T34" fmla="*/ 87 w 145"/>
              <a:gd name="T35" fmla="*/ 5 h 306"/>
              <a:gd name="T36" fmla="*/ 111 w 145"/>
              <a:gd name="T37" fmla="*/ 35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5" h="306">
                <a:moveTo>
                  <a:pt x="111" y="35"/>
                </a:moveTo>
                <a:lnTo>
                  <a:pt x="145" y="270"/>
                </a:lnTo>
                <a:lnTo>
                  <a:pt x="134" y="289"/>
                </a:lnTo>
                <a:lnTo>
                  <a:pt x="125" y="297"/>
                </a:lnTo>
                <a:lnTo>
                  <a:pt x="115" y="302"/>
                </a:lnTo>
                <a:lnTo>
                  <a:pt x="70" y="306"/>
                </a:lnTo>
                <a:lnTo>
                  <a:pt x="30" y="288"/>
                </a:lnTo>
                <a:lnTo>
                  <a:pt x="20" y="271"/>
                </a:lnTo>
                <a:lnTo>
                  <a:pt x="21" y="250"/>
                </a:lnTo>
                <a:lnTo>
                  <a:pt x="30" y="197"/>
                </a:lnTo>
                <a:lnTo>
                  <a:pt x="25" y="149"/>
                </a:lnTo>
                <a:lnTo>
                  <a:pt x="13" y="102"/>
                </a:lnTo>
                <a:lnTo>
                  <a:pt x="0" y="48"/>
                </a:lnTo>
                <a:lnTo>
                  <a:pt x="0" y="30"/>
                </a:lnTo>
                <a:lnTo>
                  <a:pt x="10" y="15"/>
                </a:lnTo>
                <a:lnTo>
                  <a:pt x="27" y="5"/>
                </a:lnTo>
                <a:lnTo>
                  <a:pt x="47" y="0"/>
                </a:lnTo>
                <a:lnTo>
                  <a:pt x="87" y="5"/>
                </a:lnTo>
                <a:lnTo>
                  <a:pt x="111" y="35"/>
                </a:lnTo>
              </a:path>
            </a:pathLst>
          </a:custGeom>
          <a:gradFill rotWithShape="0">
            <a:gsLst>
              <a:gs pos="0">
                <a:srgbClr val="FFFFCC"/>
              </a:gs>
              <a:gs pos="100000">
                <a:srgbClr val="00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49505"/>
                                        </p:tgtEl>
                                        <p:attrNameLst>
                                          <p:attrName>style.visibility</p:attrName>
                                        </p:attrNameLst>
                                      </p:cBhvr>
                                      <p:to>
                                        <p:strVal val="visible"/>
                                      </p:to>
                                    </p:set>
                                    <p:animEffect transition="in" filter="blinds(horizontal)">
                                      <p:cBhvr>
                                        <p:cTn id="7" dur="500"/>
                                        <p:tgtEl>
                                          <p:spTgt spid="1049505"/>
                                        </p:tgtEl>
                                      </p:cBhvr>
                                    </p:animEffect>
                                  </p:childTnLst>
                                </p:cTn>
                              </p:par>
                            </p:childTnLst>
                          </p:cTn>
                        </p:par>
                        <p:par>
                          <p:cTn id="8" fill="hold" nodeType="afterGroup">
                            <p:stCondLst>
                              <p:cond delay="500"/>
                            </p:stCondLst>
                            <p:childTnLst>
                              <p:par>
                                <p:cTn id="9" presetID="14" presetClass="entr" presetSubtype="5" fill="hold" nodeType="afterEffect">
                                  <p:stCondLst>
                                    <p:cond delay="0"/>
                                  </p:stCondLst>
                                  <p:childTnLst>
                                    <p:set>
                                      <p:cBhvr>
                                        <p:cTn id="10" dur="1" fill="hold">
                                          <p:stCondLst>
                                            <p:cond delay="0"/>
                                          </p:stCondLst>
                                        </p:cTn>
                                        <p:tgtEl>
                                          <p:spTgt spid="1049503"/>
                                        </p:tgtEl>
                                        <p:attrNameLst>
                                          <p:attrName>style.visibility</p:attrName>
                                        </p:attrNameLst>
                                      </p:cBhvr>
                                      <p:to>
                                        <p:strVal val="visible"/>
                                      </p:to>
                                    </p:set>
                                    <p:animEffect transition="in" filter="randombar(vertical)">
                                      <p:cBhvr>
                                        <p:cTn id="11" dur="500"/>
                                        <p:tgtEl>
                                          <p:spTgt spid="10495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bwMode="auto">
      <p:bgPr>
        <a:solidFill>
          <a:srgbClr val="006600"/>
        </a:solidFill>
        <a:effectLst/>
      </p:bgPr>
    </p:bg>
    <p:spTree>
      <p:nvGrpSpPr>
        <p:cNvPr id="1" name=""/>
        <p:cNvGrpSpPr/>
        <p:nvPr/>
      </p:nvGrpSpPr>
      <p:grpSpPr>
        <a:xfrm>
          <a:off x="0" y="0"/>
          <a:ext cx="0" cy="0"/>
          <a:chOff x="0" y="0"/>
          <a:chExt cx="0" cy="0"/>
        </a:xfrm>
      </p:grpSpPr>
      <p:sp>
        <p:nvSpPr>
          <p:cNvPr id="1049575" name="Rectangle 999"/>
          <p:cNvSpPr>
            <a:spLocks noChangeArrowheads="1"/>
          </p:cNvSpPr>
          <p:nvPr/>
        </p:nvSpPr>
        <p:spPr bwMode="auto">
          <a:xfrm>
            <a:off x="72390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r" eaLnBrk="1" hangingPunct="1"/>
            <a:fld id="{3F370BB2-37C3-44ED-BCEE-426A746BB363}" type="slidenum">
              <a:rPr lang="en-US" altLang="en-US" sz="1400"/>
              <a:pPr algn="r" eaLnBrk="1" hangingPunct="1"/>
              <a:t>9</a:t>
            </a:fld>
            <a:r>
              <a:rPr lang="en-US" altLang="en-US" sz="1400"/>
              <a:t>/56</a:t>
            </a:r>
            <a:endParaRPr lang="en-US" altLang="en-US"/>
          </a:p>
        </p:txBody>
      </p:sp>
      <p:sp>
        <p:nvSpPr>
          <p:cNvPr id="1049577" name="Rectangle 1001"/>
          <p:cNvSpPr>
            <a:spLocks noGrp="1" noChangeArrowheads="1"/>
          </p:cNvSpPr>
          <p:nvPr>
            <p:ph type="title"/>
          </p:nvPr>
        </p:nvSpPr>
        <p:spPr>
          <a:xfrm>
            <a:off x="914400" y="609600"/>
            <a:ext cx="7239000" cy="1143000"/>
          </a:xfrm>
          <a:gradFill rotWithShape="0">
            <a:gsLst>
              <a:gs pos="0">
                <a:srgbClr val="006600"/>
              </a:gs>
              <a:gs pos="50000">
                <a:srgbClr val="FFFFCC"/>
              </a:gs>
              <a:gs pos="100000">
                <a:srgbClr val="006600"/>
              </a:gs>
            </a:gsLst>
            <a:lin ang="18900000" scaled="1"/>
          </a:gradFill>
          <a:ln/>
        </p:spPr>
        <p:txBody>
          <a:bodyPr/>
          <a:lstStyle/>
          <a:p>
            <a:pPr latinLnBrk="0"/>
            <a:r>
              <a:rPr lang="en-US" altLang="en-US" b="1">
                <a:latin typeface="Times New Roman" panose="02020603050405020304" pitchFamily="18" charset="0"/>
                <a:cs typeface="B Titr" panose="00000700000000000000" pitchFamily="2" charset="-78"/>
                <a:sym typeface="Times New Roman" panose="02020603050405020304" pitchFamily="18" charset="0"/>
              </a:rPr>
              <a:t>معادل وجه نقد</a:t>
            </a:r>
            <a:endParaRPr lang="en-US" altLang="en-US"/>
          </a:p>
        </p:txBody>
      </p:sp>
      <p:sp>
        <p:nvSpPr>
          <p:cNvPr id="1049579" name="Rectangle 1003"/>
          <p:cNvSpPr>
            <a:spLocks noChangeArrowheads="1"/>
          </p:cNvSpPr>
          <p:nvPr/>
        </p:nvSpPr>
        <p:spPr bwMode="auto">
          <a:xfrm>
            <a:off x="990600" y="2133600"/>
            <a:ext cx="7086600" cy="4065588"/>
          </a:xfrm>
          <a:prstGeom prst="rect">
            <a:avLst/>
          </a:prstGeom>
          <a:gradFill rotWithShape="0">
            <a:gsLst>
              <a:gs pos="0">
                <a:srgbClr val="006600"/>
              </a:gs>
              <a:gs pos="100000">
                <a:srgbClr val="FFFFCC"/>
              </a:gs>
            </a:gsLst>
            <a:path path="rect">
              <a:fillToRect l="100000" t="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algn="just" rtl="1" eaLnBrk="1" hangingPunct="1">
              <a:lnSpc>
                <a:spcPct val="130000"/>
              </a:lnSpc>
              <a:spcBef>
                <a:spcPct val="50000"/>
              </a:spcBef>
            </a:pPr>
            <a:r>
              <a:rPr lang="en-US" altLang="en-US" sz="2800" b="1">
                <a:cs typeface="B Zar" panose="00000400000000000000" pitchFamily="2" charset="-78"/>
              </a:rPr>
              <a:t>عبارتست از سرمايه گذاريهاي کوتاه مدت سريع التبديل به وجه نقد که احتمال خطر کاهش در ارزش آن ناچيز بوده و به آساني و بدون اطلاع قبلي قابل تبديل به مبلغ معيني وجه نقد باشد و موعد آن در زمان تحصيل تا سررسيد حداکثر 3 ماه باشد به کسر وام ها و           قرض الحسنه هاي دريافتي از بانکها و ساير اشخاص که ظرف 3 ماه از تاريخ تحصيل قابل بازپرداخت است.</a:t>
            </a:r>
            <a:endParaRPr lang="en-US" altLang="en-US"/>
          </a:p>
        </p:txBody>
      </p:sp>
      <p:sp>
        <p:nvSpPr>
          <p:cNvPr id="1049581" name="Freeform 1005"/>
          <p:cNvSpPr>
            <a:spLocks/>
          </p:cNvSpPr>
          <p:nvPr/>
        </p:nvSpPr>
        <p:spPr bwMode="auto">
          <a:xfrm>
            <a:off x="914400" y="609600"/>
            <a:ext cx="1295400" cy="457200"/>
          </a:xfrm>
          <a:custGeom>
            <a:avLst/>
            <a:gdLst>
              <a:gd name="T0" fmla="*/ 0 w 21600"/>
              <a:gd name="T1" fmla="*/ 0 h 21600"/>
              <a:gd name="T2" fmla="*/ 0 w 21600"/>
              <a:gd name="T3" fmla="*/ 21600 h 21600"/>
              <a:gd name="T4" fmla="*/ 6750 w 21600"/>
              <a:gd name="T5" fmla="*/ 14850 h 21600"/>
              <a:gd name="T6" fmla="*/ 6750 w 21600"/>
              <a:gd name="T7" fmla="*/ 7200 h 21600"/>
              <a:gd name="T8" fmla="*/ 14400 w 21600"/>
              <a:gd name="T9" fmla="*/ 7200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6750" y="14850"/>
                </a:lnTo>
                <a:lnTo>
                  <a:pt x="6750" y="7200"/>
                </a:lnTo>
                <a:lnTo>
                  <a:pt x="14400" y="7200"/>
                </a:lnTo>
                <a:lnTo>
                  <a:pt x="21600" y="0"/>
                </a:lnTo>
              </a:path>
            </a:pathLst>
          </a:custGeom>
          <a:solidFill>
            <a:srgbClr val="FFFFCC"/>
          </a:solidFill>
          <a:ln w="9525">
            <a:solidFill>
              <a:srgbClr val="0000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83" name="Freeform 1007"/>
          <p:cNvSpPr>
            <a:spLocks/>
          </p:cNvSpPr>
          <p:nvPr/>
        </p:nvSpPr>
        <p:spPr bwMode="auto">
          <a:xfrm flipH="1" flipV="1">
            <a:off x="6629400" y="1219200"/>
            <a:ext cx="1447800" cy="533400"/>
          </a:xfrm>
          <a:custGeom>
            <a:avLst/>
            <a:gdLst>
              <a:gd name="T0" fmla="*/ 0 w 21600"/>
              <a:gd name="T1" fmla="*/ 0 h 21600"/>
              <a:gd name="T2" fmla="*/ 0 w 21600"/>
              <a:gd name="T3" fmla="*/ 21600 h 21600"/>
              <a:gd name="T4" fmla="*/ 4590 w 21600"/>
              <a:gd name="T5" fmla="*/ 17010 h 21600"/>
              <a:gd name="T6" fmla="*/ 4590 w 21600"/>
              <a:gd name="T7" fmla="*/ 10575 h 21600"/>
              <a:gd name="T8" fmla="*/ 11025 w 21600"/>
              <a:gd name="T9" fmla="*/ 10575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4590" y="17010"/>
                </a:lnTo>
                <a:lnTo>
                  <a:pt x="4590" y="10575"/>
                </a:lnTo>
                <a:lnTo>
                  <a:pt x="11025" y="10575"/>
                </a:lnTo>
                <a:lnTo>
                  <a:pt x="21600" y="0"/>
                </a:lnTo>
              </a:path>
            </a:pathLst>
          </a:custGeom>
          <a:solidFill>
            <a:srgbClr val="FFFFCC"/>
          </a:solidFill>
          <a:ln w="9525">
            <a:solidFill>
              <a:srgbClr val="0000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85" name="Freeform 1009"/>
          <p:cNvSpPr>
            <a:spLocks/>
          </p:cNvSpPr>
          <p:nvPr/>
        </p:nvSpPr>
        <p:spPr bwMode="auto">
          <a:xfrm flipH="1">
            <a:off x="6629400" y="609600"/>
            <a:ext cx="1447800" cy="609600"/>
          </a:xfrm>
          <a:custGeom>
            <a:avLst/>
            <a:gdLst>
              <a:gd name="T0" fmla="*/ 0 w 21600"/>
              <a:gd name="T1" fmla="*/ 0 h 21600"/>
              <a:gd name="T2" fmla="*/ 0 w 21600"/>
              <a:gd name="T3" fmla="*/ 21600 h 21600"/>
              <a:gd name="T4" fmla="*/ 4760 w 21600"/>
              <a:gd name="T5" fmla="*/ 16840 h 21600"/>
              <a:gd name="T6" fmla="*/ 4760 w 21600"/>
              <a:gd name="T7" fmla="*/ 7907 h 21600"/>
              <a:gd name="T8" fmla="*/ 13693 w 21600"/>
              <a:gd name="T9" fmla="*/ 7907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4760" y="16840"/>
                </a:lnTo>
                <a:lnTo>
                  <a:pt x="4760" y="7907"/>
                </a:lnTo>
                <a:lnTo>
                  <a:pt x="13693" y="7907"/>
                </a:lnTo>
                <a:lnTo>
                  <a:pt x="21600" y="0"/>
                </a:lnTo>
              </a:path>
            </a:pathLst>
          </a:custGeom>
          <a:solidFill>
            <a:srgbClr val="FFFFCC"/>
          </a:solidFill>
          <a:ln w="9525">
            <a:solidFill>
              <a:srgbClr val="0000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
        <p:nvSpPr>
          <p:cNvPr id="1049587" name="Freeform 1011"/>
          <p:cNvSpPr>
            <a:spLocks/>
          </p:cNvSpPr>
          <p:nvPr/>
        </p:nvSpPr>
        <p:spPr bwMode="auto">
          <a:xfrm flipV="1">
            <a:off x="914400" y="1143000"/>
            <a:ext cx="1219200" cy="533400"/>
          </a:xfrm>
          <a:custGeom>
            <a:avLst/>
            <a:gdLst>
              <a:gd name="T0" fmla="*/ 0 w 21600"/>
              <a:gd name="T1" fmla="*/ 0 h 21600"/>
              <a:gd name="T2" fmla="*/ 0 w 21600"/>
              <a:gd name="T3" fmla="*/ 21600 h 21600"/>
              <a:gd name="T4" fmla="*/ 6750 w 21600"/>
              <a:gd name="T5" fmla="*/ 14850 h 21600"/>
              <a:gd name="T6" fmla="*/ 6750 w 21600"/>
              <a:gd name="T7" fmla="*/ 7200 h 21600"/>
              <a:gd name="T8" fmla="*/ 14400 w 21600"/>
              <a:gd name="T9" fmla="*/ 7200 h 21600"/>
              <a:gd name="T10" fmla="*/ 2160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6750" y="14850"/>
                </a:lnTo>
                <a:lnTo>
                  <a:pt x="6750" y="7200"/>
                </a:lnTo>
                <a:lnTo>
                  <a:pt x="14400" y="7200"/>
                </a:lnTo>
                <a:lnTo>
                  <a:pt x="21600" y="0"/>
                </a:lnTo>
              </a:path>
            </a:pathLst>
          </a:custGeom>
          <a:solidFill>
            <a:srgbClr val="FFFFCC"/>
          </a:solidFill>
          <a:ln w="9525">
            <a:solidFill>
              <a:srgbClr val="000000"/>
            </a:solidFill>
            <a:round/>
            <a:headEnd/>
            <a:tailEnd/>
          </a:ln>
          <a:effectLst>
            <a:outerShdw dist="107762" dir="2700023" algn="ctr" rotWithShape="0">
              <a:srgbClr val="808080"/>
            </a:outerShdw>
          </a:effectLst>
        </p:spPr>
        <p:txBody>
          <a:bodyPr/>
          <a:lstStyle>
            <a:lvl1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1pPr>
            <a:lvl2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2pPr>
            <a:lvl3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3pPr>
            <a:lvl4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4pPr>
            <a:lvl5pPr algn="ctr" eaLnBrk="0" hangingPunct="0">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5pPr>
            <a:lvl6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6pPr>
            <a:lvl7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7pPr>
            <a:lvl8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8pPr>
            <a:lvl9pPr algn="ctr" rtl="0" eaLnBrk="0" fontAlgn="base" hangingPunct="0">
              <a:spcBef>
                <a:spcPct val="0"/>
              </a:spcBef>
              <a:spcAft>
                <a:spcPct val="0"/>
              </a:spcAft>
              <a:defRPr sz="24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nodeType="clickEffect">
                                  <p:stCondLst>
                                    <p:cond delay="0"/>
                                  </p:stCondLst>
                                  <p:iterate type="lt">
                                    <p:tmPct val="100000"/>
                                  </p:iterate>
                                  <p:childTnLst>
                                    <p:set>
                                      <p:cBhvr>
                                        <p:cTn id="6" dur="1" fill="hold">
                                          <p:stCondLst>
                                            <p:cond delay="0"/>
                                          </p:stCondLst>
                                        </p:cTn>
                                        <p:tgtEl>
                                          <p:spTgt spid="1049577"/>
                                        </p:tgtEl>
                                        <p:attrNameLst>
                                          <p:attrName>style.visibility</p:attrName>
                                        </p:attrNameLst>
                                      </p:cBhvr>
                                      <p:to>
                                        <p:strVal val="visible"/>
                                      </p:to>
                                    </p:set>
                                    <p:animEffect transition="in" filter="slide(fromTop)">
                                      <p:cBhvr>
                                        <p:cTn id="7" dur="75"/>
                                        <p:tgtEl>
                                          <p:spTgt spid="1049577"/>
                                        </p:tgtEl>
                                      </p:cBhvr>
                                    </p:animEffect>
                                  </p:childTnLst>
                                </p:cTn>
                              </p:par>
                            </p:childTnLst>
                          </p:cTn>
                        </p:par>
                        <p:par>
                          <p:cTn id="8" fill="hold" nodeType="afterGroup">
                            <p:stCondLst>
                              <p:cond delay="825"/>
                            </p:stCondLst>
                            <p:childTnLst>
                              <p:par>
                                <p:cTn id="9" presetID="3" presetClass="entr" presetSubtype="10" fill="hold" nodeType="afterEffect">
                                  <p:stCondLst>
                                    <p:cond delay="0"/>
                                  </p:stCondLst>
                                  <p:childTnLst>
                                    <p:set>
                                      <p:cBhvr>
                                        <p:cTn id="10" dur="1" fill="hold">
                                          <p:stCondLst>
                                            <p:cond delay="0"/>
                                          </p:stCondLst>
                                        </p:cTn>
                                        <p:tgtEl>
                                          <p:spTgt spid="1049581"/>
                                        </p:tgtEl>
                                        <p:attrNameLst>
                                          <p:attrName>style.visibility</p:attrName>
                                        </p:attrNameLst>
                                      </p:cBhvr>
                                      <p:to>
                                        <p:strVal val="visible"/>
                                      </p:to>
                                    </p:set>
                                    <p:animEffect transition="in" filter="blinds(horizontal)">
                                      <p:cBhvr>
                                        <p:cTn id="11" dur="500"/>
                                        <p:tgtEl>
                                          <p:spTgt spid="1049581"/>
                                        </p:tgtEl>
                                      </p:cBhvr>
                                    </p:animEffect>
                                  </p:childTnLst>
                                </p:cTn>
                              </p:par>
                            </p:childTnLst>
                          </p:cTn>
                        </p:par>
                        <p:par>
                          <p:cTn id="12" fill="hold" nodeType="afterGroup">
                            <p:stCondLst>
                              <p:cond delay="1325"/>
                            </p:stCondLst>
                            <p:childTnLst>
                              <p:par>
                                <p:cTn id="13" presetID="3" presetClass="entr" presetSubtype="10" fill="hold" nodeType="afterEffect">
                                  <p:stCondLst>
                                    <p:cond delay="0"/>
                                  </p:stCondLst>
                                  <p:childTnLst>
                                    <p:set>
                                      <p:cBhvr>
                                        <p:cTn id="14" dur="1" fill="hold">
                                          <p:stCondLst>
                                            <p:cond delay="0"/>
                                          </p:stCondLst>
                                        </p:cTn>
                                        <p:tgtEl>
                                          <p:spTgt spid="1049583"/>
                                        </p:tgtEl>
                                        <p:attrNameLst>
                                          <p:attrName>style.visibility</p:attrName>
                                        </p:attrNameLst>
                                      </p:cBhvr>
                                      <p:to>
                                        <p:strVal val="visible"/>
                                      </p:to>
                                    </p:set>
                                    <p:animEffect transition="in" filter="blinds(horizontal)">
                                      <p:cBhvr>
                                        <p:cTn id="15" dur="500"/>
                                        <p:tgtEl>
                                          <p:spTgt spid="1049583"/>
                                        </p:tgtEl>
                                      </p:cBhvr>
                                    </p:animEffect>
                                  </p:childTnLst>
                                </p:cTn>
                              </p:par>
                            </p:childTnLst>
                          </p:cTn>
                        </p:par>
                        <p:par>
                          <p:cTn id="16" fill="hold" nodeType="afterGroup">
                            <p:stCondLst>
                              <p:cond delay="1825"/>
                            </p:stCondLst>
                            <p:childTnLst>
                              <p:par>
                                <p:cTn id="17" presetID="3" presetClass="entr" presetSubtype="10" fill="hold" nodeType="afterEffect">
                                  <p:stCondLst>
                                    <p:cond delay="0"/>
                                  </p:stCondLst>
                                  <p:childTnLst>
                                    <p:set>
                                      <p:cBhvr>
                                        <p:cTn id="18" dur="1" fill="hold">
                                          <p:stCondLst>
                                            <p:cond delay="0"/>
                                          </p:stCondLst>
                                        </p:cTn>
                                        <p:tgtEl>
                                          <p:spTgt spid="1049585"/>
                                        </p:tgtEl>
                                        <p:attrNameLst>
                                          <p:attrName>style.visibility</p:attrName>
                                        </p:attrNameLst>
                                      </p:cBhvr>
                                      <p:to>
                                        <p:strVal val="visible"/>
                                      </p:to>
                                    </p:set>
                                    <p:animEffect transition="in" filter="blinds(horizontal)">
                                      <p:cBhvr>
                                        <p:cTn id="19" dur="500"/>
                                        <p:tgtEl>
                                          <p:spTgt spid="1049585"/>
                                        </p:tgtEl>
                                      </p:cBhvr>
                                    </p:animEffect>
                                  </p:childTnLst>
                                </p:cTn>
                              </p:par>
                            </p:childTnLst>
                          </p:cTn>
                        </p:par>
                        <p:par>
                          <p:cTn id="20" fill="hold" nodeType="afterGroup">
                            <p:stCondLst>
                              <p:cond delay="2325"/>
                            </p:stCondLst>
                            <p:childTnLst>
                              <p:par>
                                <p:cTn id="21" presetID="3" presetClass="entr" presetSubtype="10" fill="hold" nodeType="afterEffect">
                                  <p:stCondLst>
                                    <p:cond delay="0"/>
                                  </p:stCondLst>
                                  <p:childTnLst>
                                    <p:set>
                                      <p:cBhvr>
                                        <p:cTn id="22" dur="1" fill="hold">
                                          <p:stCondLst>
                                            <p:cond delay="0"/>
                                          </p:stCondLst>
                                        </p:cTn>
                                        <p:tgtEl>
                                          <p:spTgt spid="1049587"/>
                                        </p:tgtEl>
                                        <p:attrNameLst>
                                          <p:attrName>style.visibility</p:attrName>
                                        </p:attrNameLst>
                                      </p:cBhvr>
                                      <p:to>
                                        <p:strVal val="visible"/>
                                      </p:to>
                                    </p:set>
                                    <p:animEffect transition="in" filter="blinds(horizontal)">
                                      <p:cBhvr>
                                        <p:cTn id="23" dur="500"/>
                                        <p:tgtEl>
                                          <p:spTgt spid="1049587"/>
                                        </p:tgtEl>
                                      </p:cBhvr>
                                    </p:animEffect>
                                  </p:childTnLst>
                                </p:cTn>
                              </p:par>
                            </p:childTnLst>
                          </p:cTn>
                        </p:par>
                        <p:par>
                          <p:cTn id="24" fill="hold" nodeType="afterGroup">
                            <p:stCondLst>
                              <p:cond delay="2825"/>
                            </p:stCondLst>
                            <p:childTnLst>
                              <p:par>
                                <p:cTn id="25" presetID="4" presetClass="entr" presetSubtype="32" fill="hold" nodeType="afterEffect">
                                  <p:stCondLst>
                                    <p:cond delay="0"/>
                                  </p:stCondLst>
                                  <p:childTnLst>
                                    <p:set>
                                      <p:cBhvr>
                                        <p:cTn id="26" dur="1" fill="hold">
                                          <p:stCondLst>
                                            <p:cond delay="0"/>
                                          </p:stCondLst>
                                        </p:cTn>
                                        <p:tgtEl>
                                          <p:spTgt spid="1049579"/>
                                        </p:tgtEl>
                                        <p:attrNameLst>
                                          <p:attrName>style.visibility</p:attrName>
                                        </p:attrNameLst>
                                      </p:cBhvr>
                                      <p:to>
                                        <p:strVal val="visible"/>
                                      </p:to>
                                    </p:set>
                                    <p:animEffect transition="in" filter="box(out)">
                                      <p:cBhvr>
                                        <p:cTn id="27" dur="500"/>
                                        <p:tgtEl>
                                          <p:spTgt spid="1049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sym typeface="Times New Roman" panose="02020603050405020304" pitchFamily="18" charset="0"/>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3505</Words>
  <Application>Microsoft Office PowerPoint</Application>
  <DocSecurity>0</DocSecurity>
  <PresentationFormat>On-screen Show (4:3)</PresentationFormat>
  <Paragraphs>422</Paragraphs>
  <Slides>57</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57</vt:i4>
      </vt:variant>
    </vt:vector>
  </HeadingPairs>
  <TitlesOfParts>
    <vt:vector size="70" baseType="lpstr">
      <vt:lpstr>宋体</vt:lpstr>
      <vt:lpstr>Arial</vt:lpstr>
      <vt:lpstr>B Lotus</vt:lpstr>
      <vt:lpstr>B Titr</vt:lpstr>
      <vt:lpstr>B Zar</vt:lpstr>
      <vt:lpstr>Calibri</vt:lpstr>
      <vt:lpstr>Calibri Light</vt:lpstr>
      <vt:lpstr>Tahoma</vt:lpstr>
      <vt:lpstr>Times</vt:lpstr>
      <vt:lpstr>Times New Roman</vt:lpstr>
      <vt:lpstr>Titr</vt:lpstr>
      <vt:lpstr>Wingdings</vt:lpstr>
      <vt:lpstr>默认设计模板</vt:lpstr>
      <vt:lpstr>PowerPoint Presentation</vt:lpstr>
      <vt:lpstr>PowerPoint Presentation</vt:lpstr>
      <vt:lpstr>استاندارد حسابداري شماره 2</vt:lpstr>
      <vt:lpstr>کاربرد اطلاعات تاريخي مربوط به جريانهاي نقدي</vt:lpstr>
      <vt:lpstr>PowerPoint Presentation</vt:lpstr>
      <vt:lpstr>PowerPoint Presentation</vt:lpstr>
      <vt:lpstr>PowerPoint Presentation</vt:lpstr>
      <vt:lpstr>PowerPoint Presentation</vt:lpstr>
      <vt:lpstr>معادل وجه نقد</vt:lpstr>
      <vt:lpstr>جريان وجه نقد</vt:lpstr>
      <vt:lpstr>PowerPoint Presentation</vt:lpstr>
      <vt:lpstr>دلايل عدم شمول معادل وجه نقد در تعريف وجه نقد</vt:lpstr>
      <vt:lpstr>طبقه بندي جريانهاي نقدي</vt:lpstr>
      <vt:lpstr>طبقه بندي جريانهاي نقدي</vt:lpstr>
      <vt:lpstr>PowerPoint Presentation</vt:lpstr>
      <vt:lpstr>PowerPoint Presentation</vt:lpstr>
      <vt:lpstr>روشهاي گزارشگري جريانهاي نقدي ناشي از فعاليتهاي عملياتي</vt:lpstr>
      <vt:lpstr>روشهاي گزارشگري جريانهاي نقدي ناشي از فعاليتهاي عملياتي</vt:lpstr>
      <vt:lpstr>روشهاي گزارشگري جريانهاي نقدي ناشي از فعاليتهاي عملياتي</vt:lpstr>
      <vt:lpstr>در ارائه جريانهاي نقدي ناشي از فعاليتهاي عملياتي،  تبعيت از الگوهاي زير ضروري است:</vt:lpstr>
      <vt:lpstr>PowerPoint Presentation</vt:lpstr>
      <vt:lpstr>PowerPoint Presentation</vt:lpstr>
      <vt:lpstr>جريانهاي نقدي ناشي ازبازده سرمايه گذاريها و سود پرداختي بابت تأمين مالي</vt:lpstr>
      <vt:lpstr>جريانهاي نقدي ناشي ازبازده سرمايه گذاريها و سود پرداختي بابت تأمين مالي</vt:lpstr>
      <vt:lpstr>جريانهاي نقدي ناشي ازبازده سرمايه گذاريها و سود پرداختي بابت تأمين مالي</vt:lpstr>
      <vt:lpstr>PowerPoint Presentation</vt:lpstr>
      <vt:lpstr>فعاليتهاي سرمايه گذاري</vt:lpstr>
      <vt:lpstr>جريانهاي نقدي  ناشي ازفعاليتهاي سرمايه گذاري</vt:lpstr>
      <vt:lpstr>جريانهاي نقدي ناشي ازفعاليتهاي تأمين مالي</vt:lpstr>
      <vt:lpstr>PowerPoint Presentation</vt:lpstr>
      <vt:lpstr>PowerPoint Presentation</vt:lpstr>
      <vt:lpstr>سرمايه گذاري در واحدهاي تجاري فرعي و وابسته و صورت جريان وجوه نقد تلفيقي</vt:lpstr>
      <vt:lpstr>PowerPoint Presentation</vt:lpstr>
      <vt:lpstr>جريانهاي نقدي ناشي از تحصيل يا فروش واحد فرعي تحت سرفصل فعاليتهاي سرمايه گذاري منعکس مي شود. در اين صورت موارد زير بايد در يادداشتهاي توضيحي افشا شود: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جريانهاي نقدي مرتبط با مطالبات و بدهيهاي بلندمدت عملياتي</vt:lpstr>
      <vt:lpstr>معاملات غيرنقدي</vt:lpstr>
      <vt:lpstr>تعديلات سنواتي</vt:lpstr>
      <vt:lpstr>افشاء</vt:lpstr>
      <vt:lpstr>تعديلات سنواتي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استاندارد حسابداري شماره 2</dc:title>
  <dc:creator>TS100</dc:creator>
  <cp:lastModifiedBy>Shiva</cp:lastModifiedBy>
  <cp:revision>8</cp:revision>
  <dcterms:created xsi:type="dcterms:W3CDTF">2004-10-07T07:49:12Z</dcterms:created>
  <dcterms:modified xsi:type="dcterms:W3CDTF">2023-05-02T20:41:58Z</dcterms:modified>
</cp:coreProperties>
</file>