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5"/>
  </p:notesMasterIdLst>
  <p:sldIdLst>
    <p:sldId id="281" r:id="rId2"/>
    <p:sldId id="276" r:id="rId3"/>
    <p:sldId id="256" r:id="rId4"/>
    <p:sldId id="257" r:id="rId5"/>
    <p:sldId id="258" r:id="rId6"/>
    <p:sldId id="259" r:id="rId7"/>
    <p:sldId id="260" r:id="rId8"/>
    <p:sldId id="261" r:id="rId9"/>
    <p:sldId id="269" r:id="rId10"/>
    <p:sldId id="268" r:id="rId11"/>
    <p:sldId id="267" r:id="rId12"/>
    <p:sldId id="266" r:id="rId13"/>
    <p:sldId id="265" r:id="rId14"/>
    <p:sldId id="264" r:id="rId15"/>
    <p:sldId id="262" r:id="rId16"/>
    <p:sldId id="270" r:id="rId17"/>
    <p:sldId id="271" r:id="rId18"/>
    <p:sldId id="278" r:id="rId19"/>
    <p:sldId id="275" r:id="rId20"/>
    <p:sldId id="274" r:id="rId21"/>
    <p:sldId id="273" r:id="rId22"/>
    <p:sldId id="272" r:id="rId23"/>
    <p:sldId id="277" r:id="rId24"/>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8589" autoAdjust="0"/>
    <p:restoredTop sz="94670" autoAdjust="0"/>
  </p:normalViewPr>
  <p:slideViewPr>
    <p:cSldViewPr>
      <p:cViewPr varScale="1">
        <p:scale>
          <a:sx n="69" d="100"/>
          <a:sy n="69" d="100"/>
        </p:scale>
        <p:origin x="37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D90E144C-62ED-436E-9D6B-77C04B681E02}" type="datetimeFigureOut">
              <a:rPr lang="en-US"/>
              <a:pPr>
                <a:defRPr/>
              </a:pPr>
              <a:t>4/9/2023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D7C6EEF4-CF27-42F3-A7C5-57F0330FB45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88355CD-B49F-49B2-906F-1CFAB99F56B3}"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512C254-7FF9-4A7B-BD7F-24C9F7312F60}"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C60291A-6423-4D83-9686-8E9D077E60CA}"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01F99A2-B46A-48D8-8172-A230B8C2B77B}"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C1B67C3-8613-4890-A26D-0478C580ED98}"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E42C03C-0746-4D70-8893-0DA37C2849F2}"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BF4FFDE-98B3-4E01-A35F-D4C47B33AA48}"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26F5DB8-6DC7-4270-AC3E-AC9C4D3F5DDE}"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794D9ED-3455-4D34-B95E-33BE46636053}"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2136BAA-89F6-4C79-B028-72B9296ED0CA}"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D7834A8-055E-400B-B441-19FACB0D9C2A}"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7001">
              <a:srgbClr val="E6E6E6"/>
            </a:gs>
            <a:gs pos="32001">
              <a:srgbClr val="7D8496"/>
            </a:gs>
            <a:gs pos="47000">
              <a:srgbClr val="E6E6E6"/>
            </a:gs>
            <a:gs pos="85001">
              <a:srgbClr val="7D8496"/>
            </a:gs>
            <a:gs pos="100000">
              <a:srgbClr val="E6E6E6"/>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a:t>
            </a:r>
            <a:r>
              <a:rPr lang="en-US" dirty="0" err="1" smtClean="0"/>
              <a:t>levelourth</a:t>
            </a:r>
            <a:r>
              <a:rPr lang="en-US" dirty="0" smtClean="0"/>
              <a:t> level</a:t>
            </a:r>
          </a:p>
          <a:p>
            <a:pPr lvl="4"/>
            <a:r>
              <a:rPr lang="en-US" dirty="0" smtClean="0"/>
              <a:t>Fifth level</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smtClean="0"/>
            </a:lvl1pPr>
          </a:lstStyle>
          <a:p>
            <a:pPr>
              <a:defRPr/>
            </a:pPr>
            <a:fld id="{4488BF17-C6B6-476E-8561-7A7AAB5E53FB}" type="slidenum">
              <a:rPr lang="ar-SA"/>
              <a:pPr>
                <a:defRPr/>
              </a:pPr>
              <a:t>‹#›</a:t>
            </a:fld>
            <a:endParaRPr lang="en-US"/>
          </a:p>
        </p:txBody>
      </p:sp>
      <p:sp>
        <p:nvSpPr>
          <p:cNvPr id="7" name="Rectangle 6"/>
          <p:cNvSpPr/>
          <p:nvPr userDrawn="1"/>
        </p:nvSpPr>
        <p:spPr>
          <a:xfrm>
            <a:off x="0" y="1"/>
            <a:ext cx="4500562" cy="400110"/>
          </a:xfrm>
          <a:prstGeom prst="rect">
            <a:avLst/>
          </a:prstGeom>
        </p:spPr>
        <p:txBody>
          <a:bodyPr wrap="square">
            <a:spAutoFit/>
          </a:bodyPr>
          <a:lstStyle/>
          <a:p>
            <a:r>
              <a:rPr lang="fa-IR" altLang="fa-IR" sz="2000" b="1" dirty="0" smtClean="0">
                <a:solidFill>
                  <a:srgbClr val="FF0000"/>
                </a:solidFill>
                <a:latin typeface="Tahoma" pitchFamily="34" charset="0"/>
                <a:cs typeface="B Titr" pitchFamily="2" charset="-78"/>
              </a:rPr>
              <a:t>کانال تلگرامی بانک پاور پوینت   </a:t>
            </a:r>
            <a:r>
              <a:rPr lang="en-US" altLang="fa-IR" sz="2000" b="1" dirty="0" smtClean="0">
                <a:solidFill>
                  <a:srgbClr val="FF0000"/>
                </a:solidFill>
                <a:latin typeface="Tahoma" pitchFamily="34" charset="0"/>
                <a:cs typeface="B Titr" pitchFamily="2" charset="-78"/>
              </a:rPr>
              <a:t>@</a:t>
            </a:r>
            <a:r>
              <a:rPr lang="en-US" altLang="fa-IR" sz="2000" b="1" smtClean="0">
                <a:solidFill>
                  <a:srgbClr val="FF0000"/>
                </a:solidFill>
                <a:latin typeface="Tahoma" pitchFamily="34" charset="0"/>
                <a:cs typeface="B Titr" pitchFamily="2" charset="-78"/>
              </a:rPr>
              <a:t>PptBank</a:t>
            </a:r>
            <a:endParaRPr lang="en-US" sz="20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98" name="Picture 3" descr="bismillah2"/>
          <p:cNvPicPr>
            <a:picLocks noChangeAspect="1" noChangeArrowheads="1" noCrop="1"/>
          </p:cNvPicPr>
          <p:nvPr/>
        </p:nvPicPr>
        <p:blipFill>
          <a:blip r:embed="rId2"/>
          <a:srcRect/>
          <a:stretch>
            <a:fillRect/>
          </a:stretch>
        </p:blipFill>
        <p:spPr bwMode="auto">
          <a:xfrm>
            <a:off x="7643813" y="0"/>
            <a:ext cx="1500187" cy="698500"/>
          </a:xfrm>
          <a:prstGeom prst="rect">
            <a:avLst/>
          </a:prstGeom>
          <a:noFill/>
          <a:ln w="9525">
            <a:noFill/>
            <a:miter lim="800000"/>
            <a:headEnd/>
            <a:tailEnd/>
          </a:ln>
        </p:spPr>
      </p:pic>
      <p:pic>
        <p:nvPicPr>
          <p:cNvPr id="4099" name="Picture 4" descr="bismillah2"/>
          <p:cNvPicPr>
            <a:picLocks noChangeAspect="1" noChangeArrowheads="1" noCrop="1"/>
          </p:cNvPicPr>
          <p:nvPr/>
        </p:nvPicPr>
        <p:blipFill>
          <a:blip r:embed="rId2"/>
          <a:srcRect/>
          <a:stretch>
            <a:fillRect/>
          </a:stretch>
        </p:blipFill>
        <p:spPr bwMode="auto">
          <a:xfrm>
            <a:off x="34925" y="44450"/>
            <a:ext cx="931863" cy="698500"/>
          </a:xfrm>
          <a:prstGeom prst="rect">
            <a:avLst/>
          </a:prstGeom>
          <a:noFill/>
          <a:ln w="9525">
            <a:noFill/>
            <a:miter lim="800000"/>
            <a:headEnd/>
            <a:tailEnd/>
          </a:ln>
        </p:spPr>
      </p:pic>
      <p:pic>
        <p:nvPicPr>
          <p:cNvPr id="8" name="Picture 2" descr="besmellah01"/>
          <p:cNvPicPr>
            <a:picLocks noChangeAspect="1" noChangeArrowheads="1"/>
          </p:cNvPicPr>
          <p:nvPr/>
        </p:nvPicPr>
        <p:blipFill>
          <a:blip r:embed="rId3"/>
          <a:srcRect/>
          <a:stretch>
            <a:fillRect/>
          </a:stretch>
        </p:blipFill>
        <p:spPr bwMode="auto">
          <a:xfrm>
            <a:off x="1247775" y="1357313"/>
            <a:ext cx="6396038" cy="4181475"/>
          </a:xfrm>
          <a:prstGeom prst="rect">
            <a:avLst/>
          </a:prstGeom>
          <a:noFill/>
          <a:ln w="9525">
            <a:noFill/>
            <a:miter lim="800000"/>
            <a:headEnd/>
            <a:tailEnd/>
          </a:ln>
        </p:spPr>
      </p:pic>
      <p:pic>
        <p:nvPicPr>
          <p:cNvPr id="4101" name="Picture 3" descr="bismillah2"/>
          <p:cNvPicPr>
            <a:picLocks noChangeAspect="1" noChangeArrowheads="1" noCrop="1"/>
          </p:cNvPicPr>
          <p:nvPr/>
        </p:nvPicPr>
        <p:blipFill>
          <a:blip r:embed="rId2"/>
          <a:srcRect/>
          <a:stretch>
            <a:fillRect/>
          </a:stretch>
        </p:blipFill>
        <p:spPr bwMode="auto">
          <a:xfrm>
            <a:off x="7358063" y="6159500"/>
            <a:ext cx="1785937" cy="698500"/>
          </a:xfrm>
          <a:prstGeom prst="rect">
            <a:avLst/>
          </a:prstGeom>
          <a:noFill/>
          <a:ln w="9525">
            <a:noFill/>
            <a:miter lim="800000"/>
            <a:headEnd/>
            <a:tailEnd/>
          </a:ln>
        </p:spPr>
      </p:pic>
      <p:sp>
        <p:nvSpPr>
          <p:cNvPr id="4102" name="Rectangle 5"/>
          <p:cNvSpPr>
            <a:spLocks noChangeArrowheads="1"/>
          </p:cNvSpPr>
          <p:nvPr/>
        </p:nvSpPr>
        <p:spPr bwMode="auto">
          <a:xfrm>
            <a:off x="0" y="6092825"/>
            <a:ext cx="9144000" cy="765175"/>
          </a:xfrm>
          <a:prstGeom prst="rect">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0" fill="hold"/>
                                        <p:tgtEl>
                                          <p:spTgt spid="8"/>
                                        </p:tgtEl>
                                        <p:attrNameLst>
                                          <p:attrName>ppt_w</p:attrName>
                                        </p:attrNameLst>
                                      </p:cBhvr>
                                      <p:tavLst>
                                        <p:tav tm="0">
                                          <p:val>
                                            <p:fltVal val="0"/>
                                          </p:val>
                                        </p:tav>
                                        <p:tav tm="100000">
                                          <p:val>
                                            <p:strVal val="#ppt_w"/>
                                          </p:val>
                                        </p:tav>
                                      </p:tavLst>
                                    </p:anim>
                                    <p:anim calcmode="lin" valueType="num">
                                      <p:cBhvr>
                                        <p:cTn id="8" dur="5000" fill="hold"/>
                                        <p:tgtEl>
                                          <p:spTgt spid="8"/>
                                        </p:tgtEl>
                                        <p:attrNameLst>
                                          <p:attrName>ppt_h</p:attrName>
                                        </p:attrNameLst>
                                      </p:cBhvr>
                                      <p:tavLst>
                                        <p:tav tm="0">
                                          <p:val>
                                            <p:fltVal val="0"/>
                                          </p:val>
                                        </p:tav>
                                        <p:tav tm="100000">
                                          <p:val>
                                            <p:strVal val="#ppt_h"/>
                                          </p:val>
                                        </p:tav>
                                      </p:tavLst>
                                    </p:anim>
                                    <p:anim calcmode="lin" valueType="num">
                                      <p:cBhvr>
                                        <p:cTn id="9" dur="5000" fill="hold"/>
                                        <p:tgtEl>
                                          <p:spTgt spid="8"/>
                                        </p:tgtEl>
                                        <p:attrNameLst>
                                          <p:attrName>style.rotation</p:attrName>
                                        </p:attrNameLst>
                                      </p:cBhvr>
                                      <p:tavLst>
                                        <p:tav tm="0">
                                          <p:val>
                                            <p:fltVal val="360"/>
                                          </p:val>
                                        </p:tav>
                                        <p:tav tm="100000">
                                          <p:val>
                                            <p:fltVal val="0"/>
                                          </p:val>
                                        </p:tav>
                                      </p:tavLst>
                                    </p:anim>
                                    <p:animEffect transition="in" filter="fade">
                                      <p:cBhvr>
                                        <p:cTn id="10" dur="5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0" y="115888"/>
            <a:ext cx="8893175" cy="6337300"/>
          </a:xfrm>
          <a:noFill/>
        </p:spPr>
        <p:txBody>
          <a:bodyPr/>
          <a:lstStyle/>
          <a:p>
            <a:pPr marL="0" indent="0" algn="just" eaLnBrk="1" hangingPunct="1">
              <a:lnSpc>
                <a:spcPct val="80000"/>
              </a:lnSpc>
              <a:buFontTx/>
              <a:buNone/>
            </a:pPr>
            <a:endParaRPr lang="fa-IR" sz="2800" b="1" u="sng" smtClean="0">
              <a:cs typeface="B Nazanin" pitchFamily="2" charset="-78"/>
            </a:endParaRPr>
          </a:p>
          <a:p>
            <a:pPr marL="0" indent="0" algn="just" eaLnBrk="1" hangingPunct="1">
              <a:lnSpc>
                <a:spcPct val="80000"/>
              </a:lnSpc>
              <a:buFontTx/>
              <a:buNone/>
            </a:pPr>
            <a:r>
              <a:rPr lang="fa-IR" sz="2400" b="1" u="sng" smtClean="0">
                <a:cs typeface="B Nazanin" pitchFamily="2" charset="-78"/>
              </a:rPr>
              <a:t>روش خط مستقیم</a:t>
            </a:r>
            <a:r>
              <a:rPr lang="fa-IR" sz="2400" smtClean="0">
                <a:cs typeface="B Nazanin" pitchFamily="2" charset="-78"/>
              </a:rPr>
              <a:t>: به موجب این رویکرد، مبلغی مساوی ازمبنای دارایی قابل استهلاک برای هر سال  از عمر مفید دارایی تخصیص می یابد. به عبارت دیگر روش خط مستقیم مبتنی بر این فرض است که دارایی قابل استهلاک با نرخ ثابتی طی عمرمفید دارایی کاهش می یابد. استهلاک در روش خط مستقیم تابعی از گذشت زمان است و هیچگونه ارتباطی با کارکرد یا استفاده از دارایی ندارد و به خاطر سهولت در عمل کاربرد زیادی دارد.</a:t>
            </a:r>
          </a:p>
          <a:p>
            <a:pPr marL="0" indent="0" algn="just" eaLnBrk="1" hangingPunct="1">
              <a:lnSpc>
                <a:spcPct val="80000"/>
              </a:lnSpc>
              <a:buFontTx/>
              <a:buNone/>
            </a:pPr>
            <a:endParaRPr lang="fa-IR" sz="2400" smtClean="0">
              <a:cs typeface="B Nazanin" pitchFamily="2" charset="-78"/>
            </a:endParaRPr>
          </a:p>
          <a:p>
            <a:pPr marL="0" indent="0" algn="just" eaLnBrk="1" hangingPunct="1">
              <a:lnSpc>
                <a:spcPct val="80000"/>
              </a:lnSpc>
              <a:buFontTx/>
              <a:buNone/>
            </a:pPr>
            <a:r>
              <a:rPr lang="fa-IR" sz="2400" b="1" u="sng" smtClean="0">
                <a:cs typeface="B Nazanin" pitchFamily="2" charset="-78"/>
              </a:rPr>
              <a:t>روش اندازه گیری استهلاک بر مبنای فعالیت</a:t>
            </a:r>
            <a:r>
              <a:rPr lang="fa-IR" sz="2400" smtClean="0">
                <a:cs typeface="B Nazanin" pitchFamily="2" charset="-78"/>
              </a:rPr>
              <a:t>. در این روش استهلاک بر مبنای میزان استفاده ( ساعات کارکرد، کیلومتر کارکرد...) یا تولید ( وزن ، اقلام، بشکه...) مورد انتظار دارایی محاسبه می شود. متغیرهای دیگری مثل گذشت زمان دخالتی درتعیین استهلاک ندارد و استهلاک دوره رابطه مستقیم با میزان استفاده یا تولید در هر دوره دارد.</a:t>
            </a:r>
          </a:p>
          <a:p>
            <a:pPr marL="0" indent="0" eaLnBrk="1" hangingPunct="1">
              <a:lnSpc>
                <a:spcPct val="80000"/>
              </a:lnSpc>
              <a:buFontTx/>
              <a:buNone/>
            </a:pPr>
            <a:endParaRPr lang="fa-IR" sz="2400" smtClean="0">
              <a:cs typeface="B Nazanin" pitchFamily="2" charset="-78"/>
            </a:endParaRPr>
          </a:p>
          <a:p>
            <a:pPr marL="0" indent="0" eaLnBrk="1" hangingPunct="1">
              <a:lnSpc>
                <a:spcPct val="80000"/>
              </a:lnSpc>
              <a:buFontTx/>
              <a:buNone/>
            </a:pPr>
            <a:r>
              <a:rPr lang="fa-IR" sz="2400" b="1" smtClean="0">
                <a:cs typeface="B Nazanin" pitchFamily="2" charset="-78"/>
              </a:rPr>
              <a:t>نکته: </a:t>
            </a:r>
          </a:p>
          <a:p>
            <a:pPr marL="0" indent="0" eaLnBrk="1" hangingPunct="1">
              <a:lnSpc>
                <a:spcPct val="80000"/>
              </a:lnSpc>
              <a:buFontTx/>
              <a:buNone/>
            </a:pPr>
            <a:r>
              <a:rPr lang="fa-IR" sz="2400" smtClean="0">
                <a:cs typeface="B Nazanin" pitchFamily="2" charset="-78"/>
              </a:rPr>
              <a:t>استهلاک دارایی های ثابت بر مبنای فعالیت مناسب ترین روش طبق اصل تطابق ( هزینه یا درآمد) می باشد روش های استهلاک مبتنی بر کارکرد، در صورتی که تولیدی برای دارایی وجود نداشته باشد هزینه استهلاک آن صفر می باشد.</a:t>
            </a:r>
          </a:p>
          <a:p>
            <a:pPr marL="0" indent="0" algn="just" eaLnBrk="1" hangingPunct="1">
              <a:lnSpc>
                <a:spcPct val="80000"/>
              </a:lnSpc>
              <a:buFontTx/>
              <a:buNone/>
            </a:pPr>
            <a:endParaRPr lang="en-US" sz="2400" smtClean="0">
              <a:cs typeface="B Nazanin"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457200" y="476250"/>
            <a:ext cx="8229600" cy="5689600"/>
          </a:xfrm>
          <a:noFill/>
        </p:spPr>
        <p:txBody>
          <a:bodyPr/>
          <a:lstStyle/>
          <a:p>
            <a:pPr marL="609600" indent="-609600" eaLnBrk="1" hangingPunct="1">
              <a:lnSpc>
                <a:spcPct val="90000"/>
              </a:lnSpc>
              <a:buFontTx/>
              <a:buNone/>
            </a:pPr>
            <a:r>
              <a:rPr lang="fa-IR" sz="2400" b="1" smtClean="0">
                <a:cs typeface="B Nazanin" pitchFamily="2" charset="-78"/>
              </a:rPr>
              <a:t>اندازه گیری استهلاک به روشهای سریع.</a:t>
            </a:r>
            <a:r>
              <a:rPr lang="fa-IR" sz="2400" smtClean="0">
                <a:cs typeface="B Nazanin" pitchFamily="2" charset="-78"/>
              </a:rPr>
              <a:t> این روش مبتنی براین فرض است که داراییهای عملیاتی مشهود(ثابت)در سالهای اولیه عمر مفید به دلیل نو بودن، کارایی، توان و بهره وری بیشتری نسبت به سالهای آخر دارد، بنابراین درآمد بیشتری نصیب واحد تجاری شده و به علت فرسودگی بیشتر لازم است هزینه استهلاک به میزان بیشتری نسبت به سالهای بعد تعیین گردد. از انجا که استهلاک در این روشها سیر نزولی دارد، به همین دلیل </a:t>
            </a:r>
            <a:r>
              <a:rPr lang="fa-IR" sz="2400" b="1" u="sng" smtClean="0">
                <a:cs typeface="B Nazanin" pitchFamily="2" charset="-78"/>
              </a:rPr>
              <a:t>روش</a:t>
            </a:r>
            <a:r>
              <a:rPr lang="fa-IR" sz="2400" b="1" smtClean="0">
                <a:cs typeface="B Nazanin" pitchFamily="2" charset="-78"/>
              </a:rPr>
              <a:t> </a:t>
            </a:r>
            <a:r>
              <a:rPr lang="fa-IR" sz="2400" b="1" u="sng" smtClean="0">
                <a:cs typeface="B Nazanin" pitchFamily="2" charset="-78"/>
              </a:rPr>
              <a:t>نزولی</a:t>
            </a:r>
            <a:r>
              <a:rPr lang="fa-IR" sz="2400" smtClean="0">
                <a:cs typeface="B Nazanin" pitchFamily="2" charset="-78"/>
              </a:rPr>
              <a:t> خوانده می شود. مهمترین روش برای تخصیص سیستماتیک استهلاک دارایی هایی که به علت تغییر تکنولوژی به سرعت توانمندیهای خود را از دست می</a:t>
            </a:r>
            <a:r>
              <a:rPr lang="en-US" sz="2400" smtClean="0">
                <a:cs typeface="B Nazanin" pitchFamily="2" charset="-78"/>
              </a:rPr>
              <a:t> </a:t>
            </a:r>
            <a:r>
              <a:rPr lang="fa-IR" sz="2400" smtClean="0">
                <a:cs typeface="B Nazanin" pitchFamily="2" charset="-78"/>
              </a:rPr>
              <a:t>دهند استفاده ازروش نزولی در محاسبه استهلاک می باشد.</a:t>
            </a:r>
          </a:p>
          <a:p>
            <a:pPr marL="609600" indent="-609600" eaLnBrk="1" hangingPunct="1">
              <a:lnSpc>
                <a:spcPct val="90000"/>
              </a:lnSpc>
              <a:buFontTx/>
              <a:buNone/>
            </a:pPr>
            <a:endParaRPr lang="fa-IR" sz="2400" smtClean="0">
              <a:cs typeface="B Nazanin" pitchFamily="2" charset="-78"/>
            </a:endParaRPr>
          </a:p>
          <a:p>
            <a:pPr marL="609600" indent="-609600" eaLnBrk="1" hangingPunct="1">
              <a:lnSpc>
                <a:spcPct val="90000"/>
              </a:lnSpc>
              <a:buFontTx/>
              <a:buNone/>
            </a:pPr>
            <a:r>
              <a:rPr lang="fa-IR" sz="2400" smtClean="0">
                <a:cs typeface="B Nazanin" pitchFamily="2" charset="-78"/>
              </a:rPr>
              <a:t> مهمترین روشهای سریع  اندازه گیری استهلاک به قرار زیر می باشد:</a:t>
            </a:r>
          </a:p>
          <a:p>
            <a:pPr marL="609600" indent="-609600" algn="just" eaLnBrk="1" hangingPunct="1">
              <a:lnSpc>
                <a:spcPct val="90000"/>
              </a:lnSpc>
              <a:buFontTx/>
              <a:buAutoNum type="arabicPeriod"/>
            </a:pPr>
            <a:r>
              <a:rPr lang="fa-IR" sz="2400" b="1" smtClean="0">
                <a:cs typeface="B Nazanin" pitchFamily="2" charset="-78"/>
              </a:rPr>
              <a:t>روش مجموع سنوات</a:t>
            </a:r>
          </a:p>
          <a:p>
            <a:pPr marL="609600" indent="-609600" algn="just" eaLnBrk="1" hangingPunct="1">
              <a:lnSpc>
                <a:spcPct val="90000"/>
              </a:lnSpc>
              <a:buFontTx/>
              <a:buAutoNum type="arabicPeriod"/>
            </a:pPr>
            <a:r>
              <a:rPr lang="fa-IR" sz="2400" b="1" smtClean="0">
                <a:cs typeface="B Nazanin" pitchFamily="2" charset="-78"/>
              </a:rPr>
              <a:t>روش مانده نزولی</a:t>
            </a:r>
            <a:r>
              <a:rPr lang="fa-IR" sz="2400" smtClean="0">
                <a:cs typeface="B Nazanin" pitchFamily="2" charset="-78"/>
              </a:rPr>
              <a:t> </a:t>
            </a:r>
            <a:endParaRPr lang="en-US" sz="2400" smtClean="0">
              <a:cs typeface="B Nazanin"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0" y="333375"/>
            <a:ext cx="9144000" cy="6524625"/>
          </a:xfrm>
          <a:noFill/>
        </p:spPr>
        <p:txBody>
          <a:bodyPr/>
          <a:lstStyle/>
          <a:p>
            <a:pPr marL="609600" indent="-609600" eaLnBrk="1" hangingPunct="1">
              <a:buFontTx/>
              <a:buNone/>
            </a:pPr>
            <a:r>
              <a:rPr lang="fa-IR" sz="2400" u="sng" smtClean="0">
                <a:cs typeface="B Nazanin" pitchFamily="2" charset="-78"/>
              </a:rPr>
              <a:t>دلایل استفاده از روشهای فوق به شرح زیر می باشد:</a:t>
            </a:r>
          </a:p>
          <a:p>
            <a:pPr marL="609600" indent="-609600" eaLnBrk="1" hangingPunct="1">
              <a:buFontTx/>
              <a:buAutoNum type="arabicPeriod"/>
            </a:pPr>
            <a:r>
              <a:rPr lang="fa-IR" sz="2400" smtClean="0">
                <a:cs typeface="B Nazanin" pitchFamily="2" charset="-78"/>
              </a:rPr>
              <a:t>عمر اقتصادی دارایی کمتر از عمر مفید آن. </a:t>
            </a:r>
          </a:p>
          <a:p>
            <a:pPr marL="609600" indent="-609600" eaLnBrk="1" hangingPunct="1">
              <a:buFontTx/>
              <a:buAutoNum type="arabicPeriod"/>
            </a:pPr>
            <a:r>
              <a:rPr lang="fa-IR" sz="2400" smtClean="0">
                <a:cs typeface="B Nazanin" pitchFamily="2" charset="-78"/>
              </a:rPr>
              <a:t>استفاده از ماشین آلات بیش از سرعت و گنجایش معمولی. </a:t>
            </a:r>
          </a:p>
          <a:p>
            <a:pPr marL="609600" indent="-609600" eaLnBrk="1" hangingPunct="1">
              <a:buFontTx/>
              <a:buAutoNum type="arabicPeriod"/>
            </a:pPr>
            <a:r>
              <a:rPr lang="fa-IR" sz="2400" smtClean="0">
                <a:cs typeface="B Nazanin" pitchFamily="2" charset="-78"/>
              </a:rPr>
              <a:t>چنانچه عمر فیزیکی ماشین آلات و تجهیزات مورد استفاده در معادن بیش از دوره بهره برداری از معدن باشد، لازم است در مدتی کوتاه تر مستهلک شود.</a:t>
            </a:r>
          </a:p>
          <a:p>
            <a:pPr marL="609600" indent="-609600" eaLnBrk="1" hangingPunct="1">
              <a:buFontTx/>
              <a:buAutoNum type="arabicPeriod"/>
            </a:pPr>
            <a:r>
              <a:rPr lang="fa-IR" sz="2400" smtClean="0">
                <a:cs typeface="B Nazanin" pitchFamily="2" charset="-78"/>
              </a:rPr>
              <a:t>دارایی هایی که برای قراردادی خاص یا سفارش معین خریداری شده و پس از اتمام قرارداد یا سفارش امکان استفاده از آن ضعیف و کمتر می شود.</a:t>
            </a:r>
          </a:p>
          <a:p>
            <a:pPr marL="609600" indent="-609600" eaLnBrk="1" hangingPunct="1">
              <a:buFontTx/>
              <a:buAutoNum type="arabicPeriod"/>
            </a:pPr>
            <a:r>
              <a:rPr lang="fa-IR" sz="2400" smtClean="0">
                <a:cs typeface="B Nazanin" pitchFamily="2" charset="-78"/>
              </a:rPr>
              <a:t>پذیرش قانون مالیاتها از روش مالیاتها از روش استهلاک بر اساس مانده نزولی( نرخ نزولی) </a:t>
            </a:r>
          </a:p>
          <a:p>
            <a:pPr marL="609600" indent="-609600" eaLnBrk="1" hangingPunct="1">
              <a:buFontTx/>
              <a:buAutoNum type="arabicPeriod"/>
            </a:pPr>
            <a:r>
              <a:rPr lang="fa-IR" sz="2400" smtClean="0">
                <a:cs typeface="B Nazanin" pitchFamily="2" charset="-78"/>
              </a:rPr>
              <a:t>پیشرفتهای تکنولوژی و از رده خارج شدن دارایی با فن آوری قدیم.</a:t>
            </a:r>
          </a:p>
          <a:p>
            <a:pPr marL="609600" indent="-609600" eaLnBrk="1" hangingPunct="1">
              <a:buFontTx/>
              <a:buNone/>
            </a:pPr>
            <a:r>
              <a:rPr lang="fa-IR" sz="2400" b="1" smtClean="0">
                <a:cs typeface="B Nazanin" pitchFamily="2" charset="-78"/>
              </a:rPr>
              <a:t>اندازه گیری استهلاک به روش مجموع سنوات</a:t>
            </a:r>
          </a:p>
          <a:p>
            <a:pPr marL="609600" indent="-609600" algn="just" eaLnBrk="1" hangingPunct="1">
              <a:buFontTx/>
              <a:buNone/>
            </a:pPr>
            <a:r>
              <a:rPr lang="fa-IR" sz="2400" smtClean="0">
                <a:cs typeface="B Nazanin" pitchFamily="2" charset="-78"/>
              </a:rPr>
              <a:t>        برای محاسبه استهلاک در هر سال به روش مجموع سنوات، از نسبت یاکسری که مخرج آن مجموع سالهای عمر مفید دارایی و صورت آن باقیمانده عمر مفید دارایی درهرسال می باشد استفاده می شود.</a:t>
            </a:r>
          </a:p>
          <a:p>
            <a:pPr marL="609600" indent="-609600" eaLnBrk="1" hangingPunct="1">
              <a:buFontTx/>
              <a:buAutoNum type="arabicPeriod"/>
            </a:pPr>
            <a:endParaRPr lang="en-US" sz="2400" smtClean="0">
              <a:cs typeface="B Nazanin"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0" y="260350"/>
            <a:ext cx="9144000" cy="6597650"/>
          </a:xfrm>
          <a:noFill/>
        </p:spPr>
        <p:txBody>
          <a:bodyPr/>
          <a:lstStyle/>
          <a:p>
            <a:pPr marL="609600" indent="-609600" eaLnBrk="1" hangingPunct="1">
              <a:buFontTx/>
              <a:buNone/>
            </a:pPr>
            <a:r>
              <a:rPr lang="fa-IR" sz="2400" b="1" smtClean="0">
                <a:cs typeface="B Nazanin" pitchFamily="2" charset="-78"/>
              </a:rPr>
              <a:t>اندازه گیری استهلاک به روش مانده نزولی</a:t>
            </a:r>
            <a:r>
              <a:rPr lang="fa-IR" sz="2400" smtClean="0">
                <a:cs typeface="B Nazanin" pitchFamily="2" charset="-78"/>
              </a:rPr>
              <a:t>: </a:t>
            </a:r>
          </a:p>
          <a:p>
            <a:pPr marL="609600" indent="-609600" eaLnBrk="1" hangingPunct="1">
              <a:buFontTx/>
              <a:buNone/>
            </a:pPr>
            <a:r>
              <a:rPr lang="fa-IR" sz="2400" smtClean="0">
                <a:cs typeface="B Nazanin" pitchFamily="2" charset="-78"/>
              </a:rPr>
              <a:t>این روش متفاوت از سایر روشهای محاسباتی استهلاک می باشد زیرا: </a:t>
            </a:r>
          </a:p>
          <a:p>
            <a:pPr marL="990600" lvl="1" indent="-533400" eaLnBrk="1" hangingPunct="1">
              <a:buFontTx/>
              <a:buAutoNum type="arabicPeriod"/>
            </a:pPr>
            <a:r>
              <a:rPr lang="fa-IR" sz="2400" smtClean="0">
                <a:cs typeface="B Nazanin" pitchFamily="2" charset="-78"/>
              </a:rPr>
              <a:t>ارزش باقیمانده ( اسقاط) در محاسبه استهلاک در این روش نادیده گرفته می شود.</a:t>
            </a:r>
          </a:p>
          <a:p>
            <a:pPr marL="990600" lvl="1" indent="-533400" eaLnBrk="1" hangingPunct="1">
              <a:buFontTx/>
              <a:buAutoNum type="arabicPeriod"/>
            </a:pPr>
            <a:r>
              <a:rPr lang="fa-IR" sz="2400" smtClean="0">
                <a:cs typeface="B Nazanin" pitchFamily="2" charset="-78"/>
              </a:rPr>
              <a:t>نرخ استهلاک ثابت در ارزش دفتری دارایی مربوط ضرب شده تا استهلاک سالانه به دست آید. </a:t>
            </a:r>
          </a:p>
          <a:p>
            <a:pPr marL="609600" indent="-609600" eaLnBrk="1" hangingPunct="1">
              <a:buFontTx/>
              <a:buNone/>
            </a:pPr>
            <a:r>
              <a:rPr lang="fa-IR" sz="2400" smtClean="0">
                <a:cs typeface="B Nazanin" pitchFamily="2" charset="-78"/>
              </a:rPr>
              <a:t>نرخ استهلاک × ( مانده استهلاک انباسته اول دوره- بهای تمام شده دارایی) = استهلاک                                                                                                                                                                        هردوره  </a:t>
            </a:r>
          </a:p>
          <a:p>
            <a:pPr marL="609600" indent="-609600" eaLnBrk="1" hangingPunct="1">
              <a:buFontTx/>
              <a:buNone/>
            </a:pPr>
            <a:r>
              <a:rPr lang="fa-IR" sz="2400" smtClean="0">
                <a:cs typeface="B Nazanin" pitchFamily="2" charset="-78"/>
              </a:rPr>
              <a:t>مانده استهلاک انباشته در اول هر دوره مالی- بهای تمام شده دارایی= ارزش دفتری</a:t>
            </a:r>
          </a:p>
          <a:p>
            <a:pPr marL="609600" indent="-609600" eaLnBrk="1" hangingPunct="1">
              <a:buFontTx/>
              <a:buNone/>
            </a:pPr>
            <a:endParaRPr lang="fa-IR" sz="2400" smtClean="0">
              <a:cs typeface="B Nazanin" pitchFamily="2" charset="-78"/>
            </a:endParaRPr>
          </a:p>
          <a:p>
            <a:pPr marL="609600" indent="-609600" eaLnBrk="1" hangingPunct="1">
              <a:buFontTx/>
              <a:buNone/>
            </a:pPr>
            <a:r>
              <a:rPr lang="fa-IR" sz="2400" smtClean="0">
                <a:cs typeface="B Nazanin" pitchFamily="2" charset="-78"/>
              </a:rPr>
              <a:t> روش دیگر اندازه گیری استهلاک به روش نزولی، </a:t>
            </a:r>
            <a:r>
              <a:rPr lang="fa-IR" sz="2400" b="1" smtClean="0">
                <a:cs typeface="B Nazanin" pitchFamily="2" charset="-78"/>
              </a:rPr>
              <a:t>روش مانده نزولی با نرخ مضاعف</a:t>
            </a:r>
            <a:r>
              <a:rPr lang="fa-IR" sz="2400" smtClean="0">
                <a:cs typeface="B Nazanin" pitchFamily="2" charset="-78"/>
              </a:rPr>
              <a:t> است. در این روش نرخ استهلاک به میزان دو برابر نرخ استهلاک خط مستقیم منظور می شود، چنانچه نرخ استهلاک اقساط مساوی 20% باشد نرخ استهلاک در روش مانده نزولی با نرخ مضاعف 40% در سال خواهد بود، یا اگر روش خط مستقیم با عمر مفید 5 سال مورد نظر باشد به جای5/1 می توان از5/2 در این روش استفاده نمود.</a:t>
            </a:r>
            <a:endParaRPr lang="en-US" sz="2400" smtClean="0">
              <a:cs typeface="B Nazanin"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0" y="404813"/>
            <a:ext cx="9144000" cy="6453187"/>
          </a:xfrm>
          <a:noFill/>
        </p:spPr>
        <p:txBody>
          <a:bodyPr/>
          <a:lstStyle/>
          <a:p>
            <a:pPr marL="0" indent="0" eaLnBrk="1" hangingPunct="1">
              <a:buFontTx/>
              <a:buNone/>
            </a:pPr>
            <a:r>
              <a:rPr lang="fa-IR" sz="2400" b="1" smtClean="0">
                <a:cs typeface="B Nazanin" pitchFamily="2" charset="-78"/>
              </a:rPr>
              <a:t>شناسایی استهلاک بر مبنای آغاز بهره برداری </a:t>
            </a:r>
          </a:p>
          <a:p>
            <a:pPr marL="0" indent="0" algn="ctr" eaLnBrk="1" hangingPunct="1">
              <a:buFontTx/>
              <a:buNone/>
            </a:pPr>
            <a:r>
              <a:rPr lang="fa-IR" sz="2400" smtClean="0">
                <a:cs typeface="B Nazanin" pitchFamily="2" charset="-78"/>
              </a:rPr>
              <a:t>چنانچه دارایی در طی دوره مالی خریداری شود، تخصیص  بهای تمام شده دارایی قابل استهلاک،از تاریخی محاسبه می شود که دارایی مربوط، آماده بهره برداری بوده و در اختیار واحد تجاری قرار می گیرد. یعنی زمانی که دارایی در مکان و شرایط لازم برای بهره برداری است، شروع می شود و از تاریخ طبقه بندی دارایی به عنوان آماده برای فروش یا تاریخ بر کناری دائمی یا واگذاری آن ، هر کدام زودتر باشد متوقف می شود. بنابراین در زمانی که دارایی بلا استفاده یا غیر فعال گردد استهلاک آن متوقف نمی شود مگراینکه کاملاً مستهلک شده باشد. از آنجا که در شناسایی در آمد مشمول مالیات، استهلاک جزء هزینه های قابل قبول به شمار می آید</a:t>
            </a:r>
            <a:r>
              <a:rPr lang="en-US" sz="2400" smtClean="0">
                <a:cs typeface="B Nazanin" pitchFamily="2" charset="-78"/>
              </a:rPr>
              <a:t> </a:t>
            </a:r>
            <a:r>
              <a:rPr lang="fa-IR" sz="2400" smtClean="0">
                <a:cs typeface="B Nazanin" pitchFamily="2" charset="-78"/>
              </a:rPr>
              <a:t>بنابراین از نظر قانون مالیاتها هزینه استهلاک تا حدی قابل پذیرش است که محاسبه و میزان آن منطبق بر مقررات مالیاتی مربوط باشد، در نتیجه از لحاظ مقاصد مالیاتی استهلاک از تاریخی محاسبه می شود که دارایی برای بهره برداری آماده شده  و در اختیار واحد تجاری نیز قرار گرفته باشد.</a:t>
            </a:r>
            <a:endParaRPr lang="en-US" sz="2400" smtClean="0">
              <a:cs typeface="B Nazanin"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0" y="0"/>
            <a:ext cx="9144000" cy="6858000"/>
          </a:xfrm>
          <a:noFill/>
        </p:spPr>
        <p:txBody>
          <a:bodyPr/>
          <a:lstStyle/>
          <a:p>
            <a:pPr marL="0" indent="0" eaLnBrk="1" hangingPunct="1">
              <a:buFontTx/>
              <a:buNone/>
            </a:pPr>
            <a:endParaRPr lang="fa-IR" sz="2800" smtClean="0">
              <a:cs typeface="B Nazanin" pitchFamily="2" charset="-78"/>
            </a:endParaRPr>
          </a:p>
          <a:p>
            <a:pPr marL="0" indent="0" eaLnBrk="1" hangingPunct="1">
              <a:buFontTx/>
              <a:buNone/>
            </a:pPr>
            <a:r>
              <a:rPr lang="fa-IR" sz="2800" b="1" smtClean="0">
                <a:cs typeface="B Nazanin" pitchFamily="2" charset="-78"/>
              </a:rPr>
              <a:t>اندازه گیری به روش قسط السنین </a:t>
            </a:r>
          </a:p>
          <a:p>
            <a:pPr marL="0" indent="0" algn="ctr" eaLnBrk="1" hangingPunct="1">
              <a:buFontTx/>
              <a:buNone/>
            </a:pPr>
            <a:r>
              <a:rPr lang="fa-IR" sz="2400" smtClean="0">
                <a:cs typeface="B Nazanin" pitchFamily="2" charset="-78"/>
              </a:rPr>
              <a:t>در این روش هزینه استهلاک بر مبنای ارزش فعلی اقساط عادی یک ریال یا نرخ سود تضمین شده ( نرخ بازده سرمایه گذاری مورد انتظار ) معادل سپرده سرمایه گذاری بدهکار می شود و از نظر محاسباتی به گونه ای است که دارایی مزبور پس از پایان عمر مفید به روش ارزش اقساط  تقلیل می یابد. در روش قسط السنین به موازات شناسایی استهلاک سالانه به طور اقساط مساوی، سود تضمین شده سالانه بتدریج کاهش و استهلاک انباشته افزایش می یابد.</a:t>
            </a:r>
          </a:p>
          <a:p>
            <a:pPr marL="0" indent="0" eaLnBrk="1" hangingPunct="1">
              <a:buFontTx/>
              <a:buNone/>
            </a:pPr>
            <a:r>
              <a:rPr lang="fa-IR" sz="2400" smtClean="0">
                <a:cs typeface="B Nazanin" pitchFamily="2" charset="-78"/>
              </a:rPr>
              <a:t>مبانی اندازه گیری استهلاک سالانه از طریق رابطه زیر به دست می آید:</a:t>
            </a:r>
            <a:r>
              <a:rPr lang="fa-IR" sz="2800" smtClean="0">
                <a:cs typeface="B Nazanin" pitchFamily="2" charset="-78"/>
              </a:rPr>
              <a:t>                         </a:t>
            </a:r>
            <a:r>
              <a:rPr lang="fa-IR" sz="1800" smtClean="0">
                <a:cs typeface="B Nazanin" pitchFamily="2" charset="-78"/>
              </a:rPr>
              <a:t>( ارزش فعلی یک ریال با نرخ </a:t>
            </a:r>
            <a:r>
              <a:rPr lang="en-US" sz="1800" smtClean="0">
                <a:cs typeface="B Nazanin" pitchFamily="2" charset="-78"/>
              </a:rPr>
              <a:t>i</a:t>
            </a:r>
            <a:r>
              <a:rPr lang="fa-IR" sz="1800" smtClean="0">
                <a:cs typeface="B Nazanin" pitchFamily="2" charset="-78"/>
              </a:rPr>
              <a:t> به مدت </a:t>
            </a:r>
            <a:r>
              <a:rPr lang="en-US" sz="1800" smtClean="0">
                <a:cs typeface="B Nazanin" pitchFamily="2" charset="-78"/>
              </a:rPr>
              <a:t>n</a:t>
            </a:r>
            <a:r>
              <a:rPr lang="fa-IR" sz="1800" smtClean="0">
                <a:cs typeface="B Nazanin" pitchFamily="2" charset="-78"/>
              </a:rPr>
              <a:t> × ارزش باقیمانده) – بهای تمام شده دارایی</a:t>
            </a:r>
            <a:r>
              <a:rPr lang="en-US" sz="1800" smtClean="0">
                <a:cs typeface="B Nazanin" pitchFamily="2" charset="-78"/>
              </a:rPr>
              <a:t>=</a:t>
            </a:r>
            <a:r>
              <a:rPr lang="fa-IR" sz="1800" smtClean="0">
                <a:cs typeface="B Nazanin" pitchFamily="2" charset="-78"/>
              </a:rPr>
              <a:t>  هزینه استهلاک               </a:t>
            </a:r>
            <a:r>
              <a:rPr lang="fa-IR" sz="2800" smtClean="0">
                <a:cs typeface="B Nazanin" pitchFamily="2" charset="-78"/>
              </a:rPr>
              <a:t>                                                                            </a:t>
            </a:r>
          </a:p>
          <a:p>
            <a:pPr marL="0" indent="0" eaLnBrk="1" hangingPunct="1">
              <a:buFontTx/>
              <a:buNone/>
            </a:pPr>
            <a:r>
              <a:rPr lang="fa-IR" sz="1800" smtClean="0">
                <a:cs typeface="B Nazanin" pitchFamily="2" charset="-78"/>
              </a:rPr>
              <a:t>                       ارزش فعلی سالواره یک ریال با نرخ </a:t>
            </a:r>
            <a:r>
              <a:rPr lang="en-US" sz="1800" smtClean="0">
                <a:cs typeface="B Nazanin" pitchFamily="2" charset="-78"/>
              </a:rPr>
              <a:t>i</a:t>
            </a:r>
            <a:r>
              <a:rPr lang="fa-IR" sz="1800" smtClean="0">
                <a:cs typeface="B Nazanin" pitchFamily="2" charset="-78"/>
              </a:rPr>
              <a:t> به مدت </a:t>
            </a:r>
            <a:r>
              <a:rPr lang="en-US" sz="1800" smtClean="0">
                <a:cs typeface="B Nazanin" pitchFamily="2" charset="-78"/>
              </a:rPr>
              <a:t>n</a:t>
            </a:r>
            <a:r>
              <a:rPr lang="fa-IR" sz="1800" smtClean="0">
                <a:cs typeface="B Nazanin" pitchFamily="2" charset="-78"/>
              </a:rPr>
              <a:t>                                                                                  </a:t>
            </a:r>
          </a:p>
          <a:p>
            <a:pPr marL="0" indent="0" eaLnBrk="1" hangingPunct="1">
              <a:buFontTx/>
              <a:buNone/>
            </a:pPr>
            <a:r>
              <a:rPr lang="fa-IR" sz="2800" smtClean="0">
                <a:cs typeface="B Nazanin" pitchFamily="2" charset="-78"/>
              </a:rPr>
              <a:t>                      </a:t>
            </a:r>
            <a:r>
              <a:rPr lang="en-US" sz="2800" smtClean="0">
                <a:cs typeface="B Nazanin" pitchFamily="2" charset="-78"/>
              </a:rPr>
              <a:t>     </a:t>
            </a:r>
            <a:r>
              <a:rPr lang="fa-IR" sz="2800" smtClean="0">
                <a:cs typeface="B Nazanin" pitchFamily="2" charset="-78"/>
              </a:rPr>
              <a:t> 1              </a:t>
            </a:r>
          </a:p>
          <a:p>
            <a:pPr marL="0" indent="0" eaLnBrk="1" hangingPunct="1">
              <a:buFontTx/>
              <a:buNone/>
            </a:pPr>
            <a:r>
              <a:rPr lang="en-US" sz="2400" smtClean="0">
                <a:cs typeface="B Nazanin" pitchFamily="2" charset="-78"/>
              </a:rPr>
              <a:t>      </a:t>
            </a:r>
            <a:r>
              <a:rPr lang="fa-IR" sz="2400" smtClean="0">
                <a:cs typeface="B Nazanin" pitchFamily="2" charset="-78"/>
              </a:rPr>
              <a:t>                                </a:t>
            </a:r>
            <a:r>
              <a:rPr lang="en-US" sz="2400" smtClean="0">
                <a:cs typeface="B Nazanin" pitchFamily="2" charset="-78"/>
              </a:rPr>
              <a:t>    </a:t>
            </a:r>
            <a:r>
              <a:rPr lang="fa-IR" sz="2400" smtClean="0">
                <a:cs typeface="B Nazanin" pitchFamily="2" charset="-78"/>
              </a:rPr>
              <a:t> </a:t>
            </a:r>
            <a:r>
              <a:rPr lang="fa-IR" sz="2000" smtClean="0">
                <a:cs typeface="B Nazanin" pitchFamily="2" charset="-78"/>
              </a:rPr>
              <a:t>= </a:t>
            </a:r>
            <a:r>
              <a:rPr lang="fa-IR" sz="2400" smtClean="0">
                <a:cs typeface="B Nazanin" pitchFamily="2" charset="-78"/>
              </a:rPr>
              <a:t>ارزش فعلی یک ریال مبلغ آتی با نرخ </a:t>
            </a:r>
            <a:r>
              <a:rPr lang="en-US" sz="2400" smtClean="0">
                <a:cs typeface="B Nazanin" pitchFamily="2" charset="-78"/>
              </a:rPr>
              <a:t>I</a:t>
            </a:r>
            <a:r>
              <a:rPr lang="fa-IR" sz="2400" smtClean="0">
                <a:cs typeface="B Nazanin" pitchFamily="2" charset="-78"/>
              </a:rPr>
              <a:t> به مدت </a:t>
            </a:r>
            <a:r>
              <a:rPr lang="en-US" sz="2400" smtClean="0">
                <a:cs typeface="B Nazanin" pitchFamily="2" charset="-78"/>
              </a:rPr>
              <a:t>n </a:t>
            </a:r>
            <a:endParaRPr lang="fa-IR" sz="2400" smtClean="0">
              <a:cs typeface="B Nazanin" pitchFamily="2" charset="-78"/>
            </a:endParaRPr>
          </a:p>
          <a:p>
            <a:pPr marL="0" indent="0" eaLnBrk="1" hangingPunct="1">
              <a:buFontTx/>
              <a:buNone/>
            </a:pPr>
            <a:r>
              <a:rPr lang="fa-IR" sz="2000" smtClean="0">
                <a:cs typeface="B Nazanin" pitchFamily="2" charset="-78"/>
              </a:rPr>
              <a:t>                                 </a:t>
            </a:r>
            <a:r>
              <a:rPr lang="en-US" sz="2800" smtClean="0">
                <a:cs typeface="B Nazanin" pitchFamily="2" charset="-78"/>
              </a:rPr>
              <a:t>ⁿ</a:t>
            </a:r>
            <a:r>
              <a:rPr lang="fa-IR" sz="2800" smtClean="0">
                <a:cs typeface="B Nazanin" pitchFamily="2" charset="-78"/>
              </a:rPr>
              <a:t> </a:t>
            </a:r>
            <a:r>
              <a:rPr lang="en-US" sz="2800" smtClean="0">
                <a:cs typeface="B Nazanin" pitchFamily="2" charset="-78"/>
              </a:rPr>
              <a:t>i)</a:t>
            </a:r>
            <a:r>
              <a:rPr lang="fa-IR" sz="2800" smtClean="0">
                <a:cs typeface="B Nazanin" pitchFamily="2" charset="-78"/>
              </a:rPr>
              <a:t>+1)</a:t>
            </a:r>
          </a:p>
          <a:p>
            <a:pPr marL="0" indent="0" eaLnBrk="1" hangingPunct="1">
              <a:buFontTx/>
              <a:buNone/>
            </a:pPr>
            <a:r>
              <a:rPr lang="fa-IR" sz="2800" smtClean="0">
                <a:cs typeface="B Nazanin" pitchFamily="2" charset="-78"/>
              </a:rPr>
              <a:t>                                      </a:t>
            </a:r>
            <a:endParaRPr lang="en-US" sz="2400" smtClean="0">
              <a:cs typeface="B Nazanin" pitchFamily="2" charset="-78"/>
            </a:endParaRPr>
          </a:p>
        </p:txBody>
      </p:sp>
      <p:sp>
        <p:nvSpPr>
          <p:cNvPr id="18435" name="Line 4"/>
          <p:cNvSpPr>
            <a:spLocks noChangeShapeType="1"/>
          </p:cNvSpPr>
          <p:nvPr/>
        </p:nvSpPr>
        <p:spPr bwMode="auto">
          <a:xfrm>
            <a:off x="2771775" y="4221163"/>
            <a:ext cx="6121400" cy="0"/>
          </a:xfrm>
          <a:prstGeom prst="line">
            <a:avLst/>
          </a:prstGeom>
          <a:noFill/>
          <a:ln w="9525">
            <a:solidFill>
              <a:schemeClr val="tx1"/>
            </a:solidFill>
            <a:round/>
            <a:headEnd/>
            <a:tailEnd/>
          </a:ln>
        </p:spPr>
        <p:txBody>
          <a:bodyPr/>
          <a:lstStyle/>
          <a:p>
            <a:endParaRPr lang="en-US"/>
          </a:p>
        </p:txBody>
      </p:sp>
      <p:sp>
        <p:nvSpPr>
          <p:cNvPr id="18436" name="Line 5"/>
          <p:cNvSpPr>
            <a:spLocks noChangeShapeType="1"/>
          </p:cNvSpPr>
          <p:nvPr/>
        </p:nvSpPr>
        <p:spPr bwMode="auto">
          <a:xfrm>
            <a:off x="5651500" y="5229225"/>
            <a:ext cx="1368425" cy="0"/>
          </a:xfrm>
          <a:prstGeom prst="line">
            <a:avLst/>
          </a:prstGeom>
          <a:noFill/>
          <a:ln w="9525">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0" y="0"/>
            <a:ext cx="9144000" cy="6858000"/>
          </a:xfrm>
          <a:noFill/>
        </p:spPr>
        <p:txBody>
          <a:bodyPr/>
          <a:lstStyle/>
          <a:p>
            <a:pPr marL="0" indent="0" eaLnBrk="1" hangingPunct="1">
              <a:lnSpc>
                <a:spcPct val="80000"/>
              </a:lnSpc>
              <a:buFontTx/>
              <a:buNone/>
            </a:pPr>
            <a:r>
              <a:rPr lang="en-US" sz="2400" smtClean="0">
                <a:cs typeface="B Nazanin" pitchFamily="2" charset="-78"/>
              </a:rPr>
              <a:t>1                                  </a:t>
            </a:r>
          </a:p>
          <a:p>
            <a:pPr marL="0" indent="0" eaLnBrk="1" hangingPunct="1">
              <a:lnSpc>
                <a:spcPct val="80000"/>
              </a:lnSpc>
              <a:buFontTx/>
              <a:buNone/>
            </a:pPr>
            <a:r>
              <a:rPr lang="en-US" sz="2000" smtClean="0">
                <a:cs typeface="B Nazanin" pitchFamily="2" charset="-78"/>
              </a:rPr>
              <a:t>                  (1+ i )ⁿ                                     </a:t>
            </a:r>
          </a:p>
          <a:p>
            <a:pPr marL="0" indent="0" eaLnBrk="1" hangingPunct="1">
              <a:lnSpc>
                <a:spcPct val="80000"/>
              </a:lnSpc>
              <a:buFontTx/>
              <a:buNone/>
            </a:pPr>
            <a:r>
              <a:rPr lang="en-US" sz="2000" smtClean="0">
                <a:cs typeface="B Nazanin" pitchFamily="2" charset="-78"/>
              </a:rPr>
              <a:t> =                                                     </a:t>
            </a:r>
            <a:r>
              <a:rPr lang="fa-IR" sz="2400" smtClean="0">
                <a:cs typeface="B Nazanin" pitchFamily="2" charset="-78"/>
              </a:rPr>
              <a:t>ارزش فعلی سالواره یک ریال با نرخ </a:t>
            </a:r>
            <a:r>
              <a:rPr lang="en-US" sz="2400" smtClean="0">
                <a:cs typeface="B Nazanin" pitchFamily="2" charset="-78"/>
              </a:rPr>
              <a:t>i</a:t>
            </a:r>
            <a:r>
              <a:rPr lang="fa-IR" sz="2400" smtClean="0">
                <a:cs typeface="B Nazanin" pitchFamily="2" charset="-78"/>
              </a:rPr>
              <a:t> به مدت </a:t>
            </a:r>
            <a:r>
              <a:rPr lang="en-US" sz="2400" smtClean="0">
                <a:cs typeface="B Nazanin" pitchFamily="2" charset="-78"/>
              </a:rPr>
              <a:t>n </a:t>
            </a:r>
          </a:p>
          <a:p>
            <a:pPr marL="0" indent="0" eaLnBrk="1" hangingPunct="1">
              <a:lnSpc>
                <a:spcPct val="80000"/>
              </a:lnSpc>
              <a:buFontTx/>
              <a:buNone/>
            </a:pPr>
            <a:r>
              <a:rPr lang="en-US" sz="2400" smtClean="0">
                <a:cs typeface="B Nazanin" pitchFamily="2" charset="-78"/>
              </a:rPr>
              <a:t>  i                                  </a:t>
            </a:r>
          </a:p>
          <a:p>
            <a:pPr marL="0" indent="0" eaLnBrk="1" hangingPunct="1">
              <a:lnSpc>
                <a:spcPct val="80000"/>
              </a:lnSpc>
              <a:buFontTx/>
              <a:buNone/>
            </a:pPr>
            <a:r>
              <a:rPr lang="fa-IR" sz="2400" b="1" smtClean="0">
                <a:cs typeface="B Nazanin" pitchFamily="2" charset="-78"/>
              </a:rPr>
              <a:t>اندازه گیری استهلاک به روش تجدید ارزیابی:</a:t>
            </a:r>
          </a:p>
          <a:p>
            <a:pPr marL="0" indent="0" eaLnBrk="1" hangingPunct="1">
              <a:lnSpc>
                <a:spcPct val="80000"/>
              </a:lnSpc>
              <a:buFontTx/>
              <a:buNone/>
            </a:pPr>
            <a:r>
              <a:rPr lang="fa-IR" sz="2400" smtClean="0">
                <a:cs typeface="B Nazanin" pitchFamily="2" charset="-78"/>
              </a:rPr>
              <a:t>در این روش در پایان هر دوره مالی دارایی استهلاک پذیر را تجدید ارزیابی نموده چنانچه ارزش متعارف آن کمتر از ارزش متعارف دارایی مربوط در سال اول باشد تفاوت به حساب استهلاک منظور می شود.</a:t>
            </a:r>
          </a:p>
          <a:p>
            <a:pPr marL="0" indent="0" eaLnBrk="1" hangingPunct="1">
              <a:lnSpc>
                <a:spcPct val="80000"/>
              </a:lnSpc>
              <a:buFontTx/>
              <a:buNone/>
            </a:pPr>
            <a:r>
              <a:rPr lang="fa-IR" sz="2400" b="1" smtClean="0">
                <a:cs typeface="B Nazanin" pitchFamily="2" charset="-78"/>
              </a:rPr>
              <a:t>اندازه گیری استهلاک به روش گروهی وترکیبی:</a:t>
            </a:r>
          </a:p>
          <a:p>
            <a:pPr marL="0" indent="0" eaLnBrk="1" hangingPunct="1">
              <a:lnSpc>
                <a:spcPct val="80000"/>
              </a:lnSpc>
              <a:buFontTx/>
              <a:buNone/>
            </a:pPr>
            <a:r>
              <a:rPr lang="fa-IR" sz="2400" smtClean="0">
                <a:cs typeface="B Nazanin" pitchFamily="2" charset="-78"/>
              </a:rPr>
              <a:t>در مواردیکه گروهی از داراییهای ثابت مشهود که از نظر ماهیت مشابه(کلیه وسایط نقلیه واحد تجاری) ودارای عمرمفید تقریبآ یکسان می باشند از طریق واحد تجاری تحصیل گردند فرایند تخصیص بهای تمام شده گروه داراییهای ثابت مشهود به عنوان استهلاک گروهی در دفاتر ثبت می شود.</a:t>
            </a:r>
          </a:p>
          <a:p>
            <a:pPr marL="0" indent="0" eaLnBrk="1" hangingPunct="1">
              <a:lnSpc>
                <a:spcPct val="80000"/>
              </a:lnSpc>
              <a:buFontTx/>
              <a:buNone/>
            </a:pPr>
            <a:r>
              <a:rPr lang="fa-IR" sz="2400" b="1" smtClean="0">
                <a:cs typeface="B Nazanin" pitchFamily="2" charset="-78"/>
              </a:rPr>
              <a:t>تغییرات مربوط به استهلاک</a:t>
            </a:r>
          </a:p>
          <a:p>
            <a:pPr marL="0" indent="0" eaLnBrk="1" hangingPunct="1">
              <a:lnSpc>
                <a:spcPct val="80000"/>
              </a:lnSpc>
              <a:buFontTx/>
              <a:buNone/>
            </a:pPr>
            <a:r>
              <a:rPr lang="fa-IR" sz="2400" b="1" smtClean="0">
                <a:cs typeface="B Nazanin" pitchFamily="2" charset="-78"/>
              </a:rPr>
              <a:t>تغییر در برآورد.</a:t>
            </a:r>
            <a:r>
              <a:rPr lang="fa-IR" sz="2400" smtClean="0">
                <a:cs typeface="B Nazanin" pitchFamily="2" charset="-78"/>
              </a:rPr>
              <a:t> طبق اصول پذیرفته شده حسابداری تغییر در برآورد منجر به ارائه مجدد صورتهای مالی گذشته نمی شود. صرفاً برآورد جدید، مربوط به دوره جاری و آتی است.</a:t>
            </a:r>
          </a:p>
          <a:p>
            <a:pPr marL="0" indent="0" eaLnBrk="1" hangingPunct="1">
              <a:lnSpc>
                <a:spcPct val="80000"/>
              </a:lnSpc>
              <a:buFontTx/>
              <a:buNone/>
            </a:pPr>
            <a:r>
              <a:rPr lang="fa-IR" sz="2400" smtClean="0">
                <a:cs typeface="B Nazanin" pitchFamily="2" charset="-78"/>
              </a:rPr>
              <a:t>استاندارد ایران، بیانیه شماره (11) در مورد تغییر در برآورد عمر مفید و روش استهلاک چنین مقرر می دارد:</a:t>
            </a:r>
          </a:p>
          <a:p>
            <a:pPr marL="0" indent="0" eaLnBrk="1" hangingPunct="1">
              <a:lnSpc>
                <a:spcPct val="80000"/>
              </a:lnSpc>
              <a:buFontTx/>
              <a:buNone/>
            </a:pPr>
            <a:r>
              <a:rPr lang="fa-IR" sz="2400" smtClean="0">
                <a:cs typeface="B Nazanin" pitchFamily="2" charset="-78"/>
              </a:rPr>
              <a:t>.</a:t>
            </a:r>
            <a:endParaRPr lang="en-US" sz="2400" smtClean="0">
              <a:cs typeface="B Nazanin" pitchFamily="2" charset="-78"/>
            </a:endParaRPr>
          </a:p>
        </p:txBody>
      </p:sp>
      <p:sp>
        <p:nvSpPr>
          <p:cNvPr id="19459" name="Line 4"/>
          <p:cNvSpPr>
            <a:spLocks noChangeShapeType="1"/>
          </p:cNvSpPr>
          <p:nvPr/>
        </p:nvSpPr>
        <p:spPr bwMode="auto">
          <a:xfrm>
            <a:off x="5580063" y="333375"/>
            <a:ext cx="935037" cy="0"/>
          </a:xfrm>
          <a:prstGeom prst="line">
            <a:avLst/>
          </a:prstGeom>
          <a:noFill/>
          <a:ln w="9525">
            <a:solidFill>
              <a:schemeClr val="tx1"/>
            </a:solidFill>
            <a:round/>
            <a:headEnd/>
            <a:tailEnd/>
          </a:ln>
        </p:spPr>
        <p:txBody>
          <a:bodyPr/>
          <a:lstStyle/>
          <a:p>
            <a:endParaRPr lang="en-US"/>
          </a:p>
        </p:txBody>
      </p:sp>
      <p:sp>
        <p:nvSpPr>
          <p:cNvPr id="19460" name="Line 5"/>
          <p:cNvSpPr>
            <a:spLocks noChangeShapeType="1"/>
          </p:cNvSpPr>
          <p:nvPr/>
        </p:nvSpPr>
        <p:spPr bwMode="auto">
          <a:xfrm>
            <a:off x="5435600" y="836613"/>
            <a:ext cx="1512888" cy="0"/>
          </a:xfrm>
          <a:prstGeom prst="line">
            <a:avLst/>
          </a:prstGeom>
          <a:noFill/>
          <a:ln w="9525">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0" y="0"/>
            <a:ext cx="9144000" cy="5516563"/>
          </a:xfrm>
        </p:spPr>
        <p:txBody>
          <a:bodyPr/>
          <a:lstStyle/>
          <a:p>
            <a:pPr algn="r" eaLnBrk="1" hangingPunct="1"/>
            <a:r>
              <a:rPr lang="fa-IR" sz="2400" smtClean="0">
                <a:cs typeface="B Nazanin" pitchFamily="2" charset="-78"/>
              </a:rPr>
              <a:t>1)عمر مفید دارایی یک قلم دارایی ثابت مشهود باید به طور ادواری بازنگری شود و چنانچه تفاوت قابل ملاحظه ای بین پیش بینی های فعلی و برآوردهای قبلی وجود داشته باشد ( تغییر در برآورد) استهلاک دوره جاری و دوره های آتی تعدیل می گردد.</a:t>
            </a:r>
            <a:br>
              <a:rPr lang="fa-IR" sz="2400" smtClean="0">
                <a:cs typeface="B Nazanin" pitchFamily="2" charset="-78"/>
              </a:rPr>
            </a:br>
            <a:r>
              <a:rPr lang="fa-IR" sz="2400" smtClean="0">
                <a:cs typeface="B Nazanin" pitchFamily="2" charset="-78"/>
              </a:rPr>
              <a:t>2)روش استهلاک مورد استفاده برای دارایی های ثابت باید به طور ادواری بررسی شود و در صورت تغییر قابل ملاحظه در الگوی مصرف منافع اقتصادی مورد انتظار داراییهای مربوط، جهت انعکاس الگوی جدید،روش استهلاک تغییر یابد. هر گاه چنین تغییری در روش استهلاک لازم شود، این تغییر باید  به عنوان تغییر در برآورد حسابداری محسوب و استهلاک دوره جاری و دوره های آتی تعدیل شود.  </a:t>
            </a:r>
            <a:br>
              <a:rPr lang="fa-IR" sz="2400" smtClean="0">
                <a:cs typeface="B Nazanin" pitchFamily="2" charset="-78"/>
              </a:rPr>
            </a:br>
            <a:r>
              <a:rPr lang="fa-IR" sz="2400" smtClean="0">
                <a:cs typeface="B Nazanin" pitchFamily="2" charset="-78"/>
              </a:rPr>
              <a:t> 3)</a:t>
            </a:r>
            <a:r>
              <a:rPr lang="fa-IR" sz="2400" smtClean="0">
                <a:solidFill>
                  <a:schemeClr val="tx1"/>
                </a:solidFill>
              </a:rPr>
              <a:t>جهت تخصیص سیستماتیک مبلغ استهلاک پذیر دارایی طی عمر مفید استفاده از روشهای خط مستقیم، نزولی و تعداد تولید یا کارکرد طبق استاندارد ایران پذیرفته شده است.</a:t>
            </a:r>
            <a:br>
              <a:rPr lang="fa-IR" sz="2400" smtClean="0">
                <a:solidFill>
                  <a:schemeClr val="tx1"/>
                </a:solidFill>
              </a:rPr>
            </a:br>
            <a:endParaRPr lang="en-US" sz="2400" smtClean="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4"/>
          <p:cNvSpPr>
            <a:spLocks noChangeArrowheads="1"/>
          </p:cNvSpPr>
          <p:nvPr/>
        </p:nvSpPr>
        <p:spPr bwMode="auto">
          <a:xfrm>
            <a:off x="0" y="692150"/>
            <a:ext cx="9144000" cy="5568950"/>
          </a:xfrm>
          <a:prstGeom prst="rect">
            <a:avLst/>
          </a:prstGeom>
          <a:noFill/>
          <a:ln w="9525">
            <a:noFill/>
            <a:miter lim="800000"/>
            <a:headEnd/>
            <a:tailEnd/>
          </a:ln>
        </p:spPr>
        <p:txBody>
          <a:bodyPr>
            <a:spAutoFit/>
          </a:bodyPr>
          <a:lstStyle/>
          <a:p>
            <a:pPr algn="ctr"/>
            <a:r>
              <a:rPr lang="fa-IR" sz="2400" b="1"/>
              <a:t>نکته قابل توجه:</a:t>
            </a:r>
            <a:r>
              <a:rPr lang="fa-IR" sz="2400"/>
              <a:t> استاندارد شماره ( 11) ایران، تغییر روش استهلاک را به عنوان تغییر در برآورد حسابداری محسوب نموده و نظیر تغییر در برآورد عمر مفید و ... اعمال می شود. در صورتیکه استاندارد آمریکا تغییر در روش استهلاک یعنی به جای استفاده از روش نزولی، اگر دارایی مورد نظر ، بر اساس روش خط مستقیم یا سایر روشهای محاسباتی مستهلک گردد</a:t>
            </a:r>
            <a:r>
              <a:rPr lang="en-US" sz="2400"/>
              <a:t>,</a:t>
            </a:r>
            <a:r>
              <a:rPr lang="fa-IR" sz="2400"/>
              <a:t> اثر انباشته ناشی از تغییر روش استهللاک از طریق تسری روش جدید به دوره های قبل و مقایسه نتایج جدید با نتایج حاصل از روش قدیم در کلیه دوره های مربوط محاسبه می شود.</a:t>
            </a:r>
          </a:p>
          <a:p>
            <a:pPr algn="ctr"/>
            <a:r>
              <a:rPr lang="fa-IR" sz="2400"/>
              <a:t>* چنانچه درمحاسبه استهلاک، به دلیل نادرست ثبت کردن بهای تمام شده دارایی استهلاک پذیرویا اشتباه تلقی نمودن هزینه های دوره مالی بجای مخارج سرمایه ای و بالعکس، اشتباهی صورت گرفته باشد، ضرورت دارد که اثر اشتباه در دوره ای که کشف شده ، رسیدگی و در صورتهای مالی دوره جاری اعمال گردد.افزایش یا کاهش درحساب استهلاک انباشته به سود انباشته منتقل می گردد. اصلاح اشتباه کم اهمیت در صورت سود و زیان دوره جاری، منظور می شود. در مواردیکه صورتهای مالی منتشر شده دوره های قبل شامل اشتباهات با اهمیت بوده و تصویر نامطلوبی را ارائه داده باشد،در نتیجه برای جلوگیری از مخدوش شدن نتایج صورتهای مالی ارائه مجدد ارقام صورتهای مالی </a:t>
            </a:r>
            <a:endParaRPr lang="en-US" sz="24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0" y="0"/>
            <a:ext cx="9144000" cy="6858000"/>
          </a:xfrm>
          <a:noFill/>
        </p:spPr>
        <p:txBody>
          <a:bodyPr/>
          <a:lstStyle/>
          <a:p>
            <a:pPr marL="609600" indent="-609600" eaLnBrk="1" hangingPunct="1">
              <a:buFontTx/>
              <a:buNone/>
            </a:pPr>
            <a:endParaRPr lang="fa-IR" sz="2400" smtClean="0">
              <a:cs typeface="B Nazanin" pitchFamily="2" charset="-78"/>
            </a:endParaRPr>
          </a:p>
          <a:p>
            <a:pPr marL="609600" indent="-609600" eaLnBrk="1" hangingPunct="1">
              <a:buFontTx/>
              <a:buNone/>
            </a:pPr>
            <a:r>
              <a:rPr lang="fa-IR" sz="2400" smtClean="0">
                <a:cs typeface="B Nazanin" pitchFamily="2" charset="-78"/>
              </a:rPr>
              <a:t>سال(های) قبل الزامی است. آثار اشتباه با اهمیت، مانده سود انباشته اول دوره را تعدیل نموده و تعدیلات سنواتی ناشی از اصلاح اشتباهات همچنین به عنوان آخرین قلم در صورت سود و زیان جامع منعکس می شود.</a:t>
            </a:r>
          </a:p>
          <a:p>
            <a:pPr marL="609600" indent="-609600" eaLnBrk="1" hangingPunct="1">
              <a:buFontTx/>
              <a:buNone/>
            </a:pPr>
            <a:r>
              <a:rPr lang="fa-IR" sz="2400" b="1" smtClean="0">
                <a:cs typeface="B Nazanin" pitchFamily="2" charset="-78"/>
              </a:rPr>
              <a:t>نکته:</a:t>
            </a:r>
            <a:r>
              <a:rPr lang="fa-IR" sz="2400" smtClean="0">
                <a:cs typeface="B Nazanin" pitchFamily="2" charset="-78"/>
              </a:rPr>
              <a:t> چنانچه دارایی های استهلاک پذیردرطی دوران بهره برداری مخارجی جهت تعمیرات اساسی یا گسترش و الحاق ... متحمل شود مبالغ باید به بهای تمام شده اضافه شود و ارزش دفتری باقیمانده دارایی استهلاک پذیر به انضمام مبالغ تعمیرات اساسی یا سایر مخارج سرمایه ای طی عمر باقیمانده مستهلک می شود.</a:t>
            </a:r>
          </a:p>
          <a:p>
            <a:pPr marL="609600" indent="-609600" eaLnBrk="1" hangingPunct="1">
              <a:buFontTx/>
              <a:buNone/>
            </a:pPr>
            <a:r>
              <a:rPr lang="fa-IR" sz="2800" b="1" smtClean="0">
                <a:cs typeface="B Nazanin" pitchFamily="2" charset="-78"/>
              </a:rPr>
              <a:t>افشا</a:t>
            </a:r>
            <a:r>
              <a:rPr lang="fa-IR" sz="2800" b="1" smtClean="0">
                <a:latin typeface="B Nazanin" pitchFamily="2" charset="-78"/>
                <a:cs typeface="B Nazanin" pitchFamily="2" charset="-78"/>
              </a:rPr>
              <a:t>:</a:t>
            </a:r>
            <a:endParaRPr lang="en-US" sz="2800" b="1" smtClean="0">
              <a:latin typeface="B Nazanin" pitchFamily="2" charset="-78"/>
              <a:cs typeface="B Nazanin" pitchFamily="2" charset="-78"/>
            </a:endParaRPr>
          </a:p>
          <a:p>
            <a:pPr marL="609600" indent="-609600" eaLnBrk="1" hangingPunct="1">
              <a:buFontTx/>
              <a:buNone/>
            </a:pPr>
            <a:r>
              <a:rPr lang="fa-IR" sz="2400" smtClean="0">
                <a:cs typeface="B Nazanin" pitchFamily="2" charset="-78"/>
              </a:rPr>
              <a:t>به طور کلی تمامی اطلاعات با اهمیت مربوط به استهلاک دارایی های عملیاتی مشهود به شرح زیر باید از طریق یادداشتهای صورتهای مالی افشا شود:</a:t>
            </a:r>
          </a:p>
          <a:p>
            <a:pPr marL="609600" indent="-609600" eaLnBrk="1" hangingPunct="1">
              <a:buFontTx/>
              <a:buAutoNum type="arabicPeriod"/>
            </a:pPr>
            <a:r>
              <a:rPr lang="fa-IR" sz="2400" u="sng" smtClean="0">
                <a:cs typeface="B Nazanin" pitchFamily="2" charset="-78"/>
              </a:rPr>
              <a:t>روشهای استهلاک مورد استفاده </a:t>
            </a:r>
          </a:p>
          <a:p>
            <a:pPr marL="609600" indent="-609600" eaLnBrk="1" hangingPunct="1">
              <a:buFontTx/>
              <a:buAutoNum type="arabicPeriod"/>
            </a:pPr>
            <a:r>
              <a:rPr lang="fa-IR" sz="2400" u="sng" smtClean="0">
                <a:cs typeface="B Nazanin" pitchFamily="2" charset="-78"/>
              </a:rPr>
              <a:t>مبلغ استهلاک دوره مورد گزارش </a:t>
            </a:r>
          </a:p>
          <a:p>
            <a:pPr marL="609600" indent="-609600" eaLnBrk="1" hangingPunct="1">
              <a:buFontTx/>
              <a:buAutoNum type="arabicPeriod"/>
            </a:pPr>
            <a:r>
              <a:rPr lang="fa-IR" sz="2400" u="sng" smtClean="0">
                <a:cs typeface="B Nazanin" pitchFamily="2" charset="-78"/>
              </a:rPr>
              <a:t>عمر مفید و نرخهای مورد استفاده و ارزش اسقاط </a:t>
            </a:r>
          </a:p>
          <a:p>
            <a:pPr marL="609600" indent="-609600" eaLnBrk="1" hangingPunct="1">
              <a:buFontTx/>
              <a:buAutoNum type="arabicPeriod"/>
            </a:pPr>
            <a:r>
              <a:rPr lang="fa-IR" sz="2400" u="sng" smtClean="0">
                <a:cs typeface="B Nazanin" pitchFamily="2" charset="-78"/>
              </a:rPr>
              <a:t>تغییر در برآورد و روش استهلاک </a:t>
            </a:r>
          </a:p>
          <a:p>
            <a:pPr marL="609600" indent="-609600" eaLnBrk="1" hangingPunct="1">
              <a:buFontTx/>
              <a:buNone/>
            </a:pPr>
            <a:endParaRPr lang="en-US" sz="2400" smtClean="0">
              <a:cs typeface="B Nazanin"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fa-IR" sz="4000" dirty="0" smtClean="0">
                <a:solidFill>
                  <a:schemeClr val="tx1"/>
                </a:solidFill>
                <a:cs typeface="B Nazanin" pitchFamily="2" charset="-78"/>
              </a:rPr>
              <a:t>استهلاک و کاهش ارزش داراییهای ثابت</a:t>
            </a:r>
            <a:endParaRPr lang="en-US" sz="4000" dirty="0" smtClean="0">
              <a:solidFill>
                <a:schemeClr val="tx1"/>
              </a:solidFill>
              <a:cs typeface="B Nazanin" pitchFamily="2" charset="-78"/>
            </a:endParaRPr>
          </a:p>
        </p:txBody>
      </p:sp>
      <p:sp>
        <p:nvSpPr>
          <p:cNvPr id="5123" name="Rectangle 3"/>
          <p:cNvSpPr>
            <a:spLocks noGrp="1" noChangeArrowheads="1"/>
          </p:cNvSpPr>
          <p:nvPr>
            <p:ph type="subTitle" idx="1"/>
          </p:nvPr>
        </p:nvSpPr>
        <p:spPr/>
        <p:txBody>
          <a:bodyPr/>
          <a:lstStyle/>
          <a:p>
            <a:pPr eaLnBrk="1" hangingPunct="1"/>
            <a:r>
              <a:rPr lang="fa-IR" sz="2800" smtClean="0">
                <a:cs typeface="B Nazanin" pitchFamily="2" charset="-78"/>
              </a:rPr>
              <a:t>حسابداری میانه(1) دکترهمتی</a:t>
            </a:r>
          </a:p>
          <a:p>
            <a:pPr eaLnBrk="1" hangingPunct="1"/>
            <a:r>
              <a:rPr lang="fa-IR" sz="2800" smtClean="0">
                <a:cs typeface="B Nazanin" pitchFamily="2" charset="-78"/>
              </a:rPr>
              <a:t>فصل 6</a:t>
            </a:r>
            <a:endParaRPr lang="en-US" sz="2800" smtClean="0">
              <a:cs typeface="B Nazanin"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0" y="0"/>
            <a:ext cx="9144000" cy="6858000"/>
          </a:xfrm>
          <a:noFill/>
        </p:spPr>
        <p:txBody>
          <a:bodyPr/>
          <a:lstStyle/>
          <a:p>
            <a:pPr marL="609600" indent="-609600" eaLnBrk="1" hangingPunct="1">
              <a:lnSpc>
                <a:spcPct val="80000"/>
              </a:lnSpc>
              <a:buFontTx/>
              <a:buNone/>
            </a:pPr>
            <a:endParaRPr lang="fa-IR" sz="2400" smtClean="0">
              <a:cs typeface="B Nazanin" pitchFamily="2" charset="-78"/>
            </a:endParaRPr>
          </a:p>
          <a:p>
            <a:pPr marL="609600" indent="-609600" eaLnBrk="1" hangingPunct="1">
              <a:lnSpc>
                <a:spcPct val="80000"/>
              </a:lnSpc>
              <a:buFontTx/>
              <a:buNone/>
            </a:pPr>
            <a:r>
              <a:rPr lang="fa-IR" sz="2400" b="1" smtClean="0">
                <a:cs typeface="B Nazanin" pitchFamily="2" charset="-78"/>
              </a:rPr>
              <a:t>منابع طبیعی:</a:t>
            </a:r>
          </a:p>
          <a:p>
            <a:pPr marL="609600" indent="-609600" eaLnBrk="1" hangingPunct="1">
              <a:lnSpc>
                <a:spcPct val="80000"/>
              </a:lnSpc>
              <a:buFontTx/>
              <a:buNone/>
            </a:pPr>
            <a:r>
              <a:rPr lang="fa-IR" sz="2400" smtClean="0">
                <a:cs typeface="B Nazanin" pitchFamily="2" charset="-78"/>
              </a:rPr>
              <a:t>منابع طبیعی از لحاظ  تئوری به آن گروه از دارائیهای بلندمدت اطلاق می شودکه در طبیعت وجود داشته و نظیر داراییهای ثابت مشهود دارای ویژگی  منافع آتی است. منافع طبیعی غالباً به عنوان </a:t>
            </a:r>
            <a:r>
              <a:rPr lang="fa-IR" sz="2400" b="1" smtClean="0">
                <a:cs typeface="B Nazanin" pitchFamily="2" charset="-78"/>
              </a:rPr>
              <a:t>دارایی های تحلیل رونده</a:t>
            </a:r>
            <a:r>
              <a:rPr lang="fa-IR" sz="2400" smtClean="0">
                <a:cs typeface="B Nazanin" pitchFamily="2" charset="-78"/>
              </a:rPr>
              <a:t> خوانده شده که به طور فیزیکی در فرآیند تولید مورد استفاده قرار می گیرند. استخراج یا بهره برداری از منابع طبیعی موجب تغییر فیزیکی شده و به نسبت بهره برداری ارزش خود را از دست می دهند .ازنمونه های بارز آن می توان مواردی مانند جنگلها و منابع طبیعی ، منابع نفت و گاز طبیعی انواع  ذخایرمعادن ( طلا، نقره، ذغال سنگ...) را نام برد. مهمترین مسائل مربوط به این قبیل داراییها:</a:t>
            </a:r>
          </a:p>
          <a:p>
            <a:pPr marL="609600" indent="-609600" eaLnBrk="1" hangingPunct="1">
              <a:lnSpc>
                <a:spcPct val="80000"/>
              </a:lnSpc>
              <a:buFontTx/>
              <a:buNone/>
            </a:pPr>
            <a:r>
              <a:rPr lang="fa-IR" sz="2400" smtClean="0">
                <a:cs typeface="B Nazanin" pitchFamily="2" charset="-78"/>
              </a:rPr>
              <a:t>1)تعیین بهای تمام شده منابع طبیعی و </a:t>
            </a:r>
          </a:p>
          <a:p>
            <a:pPr marL="609600" indent="-609600" eaLnBrk="1" hangingPunct="1">
              <a:lnSpc>
                <a:spcPct val="80000"/>
              </a:lnSpc>
              <a:buFontTx/>
              <a:buNone/>
            </a:pPr>
            <a:r>
              <a:rPr lang="fa-IR" sz="2400" smtClean="0">
                <a:cs typeface="B Nazanin" pitchFamily="2" charset="-78"/>
              </a:rPr>
              <a:t>2)مستهلک نمودن بهای تمام شده منابع طبیعی می باشد</a:t>
            </a:r>
            <a:r>
              <a:rPr lang="fa-IR" sz="2800" smtClean="0">
                <a:cs typeface="B Nazanin" pitchFamily="2" charset="-78"/>
              </a:rPr>
              <a:t>.</a:t>
            </a:r>
          </a:p>
          <a:p>
            <a:pPr marL="609600" indent="-609600" eaLnBrk="1" hangingPunct="1">
              <a:lnSpc>
                <a:spcPct val="80000"/>
              </a:lnSpc>
              <a:buFontTx/>
              <a:buNone/>
            </a:pPr>
            <a:r>
              <a:rPr lang="fa-IR" sz="2400" smtClean="0">
                <a:cs typeface="B Nazanin" pitchFamily="2" charset="-78"/>
              </a:rPr>
              <a:t>ضرورت تصمیم گیری در محاسبه دقیق بهای تمام شده منابع طبیعی وتعیین نرخ استهلاک آن از مواردی است که باید بطور دقیق مورد توجه قرار گیرد.</a:t>
            </a:r>
          </a:p>
          <a:p>
            <a:pPr marL="609600" indent="-609600" eaLnBrk="1" hangingPunct="1">
              <a:lnSpc>
                <a:spcPct val="80000"/>
              </a:lnSpc>
              <a:buFontTx/>
              <a:buNone/>
            </a:pPr>
            <a:r>
              <a:rPr lang="fa-IR" sz="2400" smtClean="0">
                <a:cs typeface="B Nazanin" pitchFamily="2" charset="-78"/>
              </a:rPr>
              <a:t>بیانیه شماره (19)، هیات تدوین استانداردهای حسابداری مالی </a:t>
            </a:r>
            <a:r>
              <a:rPr lang="en-US" sz="2400" smtClean="0">
                <a:cs typeface="B Nazanin" pitchFamily="2" charset="-78"/>
              </a:rPr>
              <a:t>(FASB)</a:t>
            </a:r>
            <a:r>
              <a:rPr lang="fa-IR" sz="2400" smtClean="0">
                <a:cs typeface="B Nazanin" pitchFamily="2" charset="-78"/>
              </a:rPr>
              <a:t> مخارج بهای تمام شده منابع طبیعی ( نفت و گاز) را شامل 5 طبقه می داند: </a:t>
            </a:r>
          </a:p>
          <a:p>
            <a:pPr marL="609600" indent="-609600" eaLnBrk="1" hangingPunct="1">
              <a:lnSpc>
                <a:spcPct val="80000"/>
              </a:lnSpc>
              <a:buFontTx/>
              <a:buAutoNum type="arabicPeriod"/>
            </a:pPr>
            <a:r>
              <a:rPr lang="fa-IR" sz="2400" smtClean="0">
                <a:cs typeface="B Nazanin" pitchFamily="2" charset="-78"/>
              </a:rPr>
              <a:t>مخارج تحصیل. </a:t>
            </a:r>
          </a:p>
          <a:p>
            <a:pPr marL="609600" indent="-609600" eaLnBrk="1" hangingPunct="1">
              <a:lnSpc>
                <a:spcPct val="80000"/>
              </a:lnSpc>
              <a:buFontTx/>
              <a:buAutoNum type="arabicPeriod"/>
            </a:pPr>
            <a:r>
              <a:rPr lang="fa-IR" sz="2400" smtClean="0">
                <a:cs typeface="B Nazanin" pitchFamily="2" charset="-78"/>
              </a:rPr>
              <a:t>مخارج اکتشاف. </a:t>
            </a:r>
          </a:p>
          <a:p>
            <a:pPr marL="609600" indent="-609600" eaLnBrk="1" hangingPunct="1">
              <a:lnSpc>
                <a:spcPct val="80000"/>
              </a:lnSpc>
              <a:buFontTx/>
              <a:buAutoNum type="arabicPeriod"/>
            </a:pPr>
            <a:r>
              <a:rPr lang="fa-IR" sz="2400" smtClean="0">
                <a:cs typeface="B Nazanin" pitchFamily="2" charset="-78"/>
              </a:rPr>
              <a:t>مخارج تولید.</a:t>
            </a:r>
          </a:p>
          <a:p>
            <a:pPr marL="609600" indent="-609600" eaLnBrk="1" hangingPunct="1">
              <a:lnSpc>
                <a:spcPct val="80000"/>
              </a:lnSpc>
              <a:buFontTx/>
              <a:buAutoNum type="arabicPeriod"/>
            </a:pPr>
            <a:r>
              <a:rPr lang="fa-IR" sz="2400" smtClean="0">
                <a:cs typeface="B Nazanin" pitchFamily="2" charset="-78"/>
              </a:rPr>
              <a:t>مخارج تکمیل عملیات. </a:t>
            </a:r>
          </a:p>
          <a:p>
            <a:pPr marL="609600" indent="-609600" eaLnBrk="1" hangingPunct="1">
              <a:lnSpc>
                <a:spcPct val="80000"/>
              </a:lnSpc>
              <a:buFontTx/>
              <a:buNone/>
            </a:pPr>
            <a:endParaRPr lang="en-US" sz="2400" smtClean="0">
              <a:cs typeface="B Nazanin"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0" y="0"/>
            <a:ext cx="9144000" cy="6858000"/>
          </a:xfrm>
          <a:noFill/>
        </p:spPr>
        <p:txBody>
          <a:bodyPr/>
          <a:lstStyle/>
          <a:p>
            <a:pPr marL="609600" indent="-609600" eaLnBrk="1" hangingPunct="1">
              <a:buFontTx/>
              <a:buNone/>
            </a:pPr>
            <a:endParaRPr lang="fa-IR" sz="2400" smtClean="0">
              <a:cs typeface="B Nazanin" pitchFamily="2" charset="-78"/>
            </a:endParaRPr>
          </a:p>
          <a:p>
            <a:pPr marL="609600" indent="-609600" eaLnBrk="1" hangingPunct="1">
              <a:buFontTx/>
              <a:buNone/>
            </a:pPr>
            <a:r>
              <a:rPr lang="fa-IR" sz="2400" smtClean="0">
                <a:cs typeface="B Nazanin" pitchFamily="2" charset="-78"/>
              </a:rPr>
              <a:t>5)مخارج مربوط به تهیه امکانات وتجهیزات پشتیبانی.</a:t>
            </a:r>
          </a:p>
          <a:p>
            <a:pPr marL="609600" indent="-609600" eaLnBrk="1" hangingPunct="1">
              <a:buFontTx/>
              <a:buNone/>
            </a:pPr>
            <a:r>
              <a:rPr lang="fa-IR" sz="2400" b="1" smtClean="0">
                <a:cs typeface="B Nazanin" pitchFamily="2" charset="-78"/>
              </a:rPr>
              <a:t>تحلیل منابع طببیعی</a:t>
            </a:r>
            <a:r>
              <a:rPr lang="fa-IR" sz="2400" smtClean="0">
                <a:cs typeface="B Nazanin" pitchFamily="2" charset="-78"/>
              </a:rPr>
              <a:t> :</a:t>
            </a:r>
          </a:p>
          <a:p>
            <a:pPr marL="609600" indent="-609600" eaLnBrk="1" hangingPunct="1">
              <a:buFontTx/>
              <a:buNone/>
            </a:pPr>
            <a:r>
              <a:rPr lang="fa-IR" sz="2400" smtClean="0">
                <a:cs typeface="B Nazanin" pitchFamily="2" charset="-78"/>
              </a:rPr>
              <a:t>فرآیند تخصیص بهای تمام شده منابع طبیعی به نسبت مقدار محصولی که طی یک دوره مالی استخراج  یا بهره برداری می شود را تحلیل منابع طبیعی ( تهی شدن منابع طبیعی) گویند. برخی مولفین به جای « تحلیل منابع طبیعی» اصطلاح استهلاک منابع طبیعی را به کار برده اند.</a:t>
            </a:r>
          </a:p>
          <a:p>
            <a:pPr marL="609600" indent="-609600" eaLnBrk="1" hangingPunct="1">
              <a:buFontTx/>
              <a:buNone/>
            </a:pPr>
            <a:r>
              <a:rPr lang="fa-IR" sz="2400" smtClean="0">
                <a:cs typeface="B Nazanin" pitchFamily="2" charset="-78"/>
              </a:rPr>
              <a:t>محاسبه تحلیل منابع طبیعی بر مبنای واحد تولید می باشد. تعیین مبلغ تحلیل منابع طبیعی طی دوره مالی به عوامل زیر بستگی دارد: </a:t>
            </a:r>
          </a:p>
          <a:p>
            <a:pPr marL="609600" indent="-609600" eaLnBrk="1" hangingPunct="1">
              <a:buFontTx/>
              <a:buAutoNum type="arabicPeriod"/>
            </a:pPr>
            <a:r>
              <a:rPr lang="fa-IR" sz="2400" smtClean="0">
                <a:cs typeface="B Nazanin" pitchFamily="2" charset="-78"/>
              </a:rPr>
              <a:t>بهای تمام شده منابع طبیعی. </a:t>
            </a:r>
          </a:p>
          <a:p>
            <a:pPr marL="609600" indent="-609600" eaLnBrk="1" hangingPunct="1">
              <a:buFontTx/>
              <a:buAutoNum type="arabicPeriod"/>
            </a:pPr>
            <a:r>
              <a:rPr lang="fa-IR" sz="2400" smtClean="0">
                <a:cs typeface="B Nazanin" pitchFamily="2" charset="-78"/>
              </a:rPr>
              <a:t> برآورد ارزش اسقاط. </a:t>
            </a:r>
          </a:p>
          <a:p>
            <a:pPr marL="609600" indent="-609600" eaLnBrk="1" hangingPunct="1">
              <a:buFontTx/>
              <a:buAutoNum type="arabicPeriod"/>
            </a:pPr>
            <a:r>
              <a:rPr lang="fa-IR" sz="2400" smtClean="0">
                <a:cs typeface="B Nazanin" pitchFamily="2" charset="-78"/>
              </a:rPr>
              <a:t>برآورد ذخیره منابع طبیعی( مقدار محصول قابل استخراج). </a:t>
            </a:r>
          </a:p>
          <a:p>
            <a:pPr marL="609600" indent="-609600" eaLnBrk="1" hangingPunct="1">
              <a:buFontTx/>
              <a:buAutoNum type="arabicPeriod"/>
            </a:pPr>
            <a:r>
              <a:rPr lang="fa-IR" sz="2400" smtClean="0">
                <a:cs typeface="B Nazanin" pitchFamily="2" charset="-78"/>
              </a:rPr>
              <a:t>میزان استخراج یا بهره برداری طی یک دوره مالی. </a:t>
            </a:r>
          </a:p>
          <a:p>
            <a:pPr marL="609600" indent="-609600" eaLnBrk="1" hangingPunct="1">
              <a:buFontTx/>
              <a:buNone/>
            </a:pPr>
            <a:r>
              <a:rPr lang="fa-IR" sz="2400" smtClean="0">
                <a:cs typeface="B Nazanin" pitchFamily="2" charset="-78"/>
              </a:rPr>
              <a:t>روش محاسبه مبلغ« تحلیل منابع طبیعی» طی یک دوره مالی به شرح زیر است: </a:t>
            </a:r>
          </a:p>
          <a:p>
            <a:pPr marL="609600" indent="-609600" eaLnBrk="1" hangingPunct="1">
              <a:buFontTx/>
              <a:buNone/>
            </a:pPr>
            <a:r>
              <a:rPr lang="fa-IR" sz="2000" smtClean="0">
                <a:cs typeface="B Nazanin" pitchFamily="2" charset="-78"/>
              </a:rPr>
              <a:t>               </a:t>
            </a:r>
            <a:r>
              <a:rPr lang="fa-IR" sz="1800" smtClean="0">
                <a:cs typeface="B Nazanin" pitchFamily="2" charset="-78"/>
              </a:rPr>
              <a:t>میزان استخراج دوره مالی ×   ارزش باقیمانده – بهای تمام شده منابع طبیعی     = مبلغ تحلیل منابع طبیعی </a:t>
            </a:r>
          </a:p>
          <a:p>
            <a:pPr marL="609600" indent="-609600" eaLnBrk="1" hangingPunct="1">
              <a:buFontTx/>
              <a:buNone/>
            </a:pPr>
            <a:r>
              <a:rPr lang="fa-IR" sz="1800" smtClean="0">
                <a:cs typeface="B Nazanin" pitchFamily="2" charset="-78"/>
              </a:rPr>
              <a:t>                                                           برآورد ذخیره منابع طبیعی </a:t>
            </a:r>
          </a:p>
        </p:txBody>
      </p:sp>
      <p:sp>
        <p:nvSpPr>
          <p:cNvPr id="24579" name="Line 4"/>
          <p:cNvSpPr>
            <a:spLocks noChangeShapeType="1"/>
          </p:cNvSpPr>
          <p:nvPr/>
        </p:nvSpPr>
        <p:spPr bwMode="auto">
          <a:xfrm>
            <a:off x="2411413" y="6237288"/>
            <a:ext cx="3313112" cy="0"/>
          </a:xfrm>
          <a:prstGeom prst="line">
            <a:avLst/>
          </a:prstGeom>
          <a:noFill/>
          <a:ln w="9525">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0" y="0"/>
            <a:ext cx="9144000" cy="6858000"/>
          </a:xfrm>
          <a:noFill/>
        </p:spPr>
        <p:txBody>
          <a:bodyPr/>
          <a:lstStyle/>
          <a:p>
            <a:pPr marL="0" indent="0" eaLnBrk="1" hangingPunct="1">
              <a:buFontTx/>
              <a:buNone/>
            </a:pPr>
            <a:r>
              <a:rPr lang="fa-IR" sz="2400" smtClean="0">
                <a:cs typeface="B Nazanin" pitchFamily="2" charset="-78"/>
              </a:rPr>
              <a:t>                                            </a:t>
            </a:r>
          </a:p>
          <a:p>
            <a:pPr marL="0" indent="0" eaLnBrk="1" hangingPunct="1">
              <a:buFontTx/>
              <a:buNone/>
            </a:pPr>
            <a:r>
              <a:rPr lang="fa-IR" sz="2400" smtClean="0">
                <a:cs typeface="B Nazanin" pitchFamily="2" charset="-78"/>
              </a:rPr>
              <a:t>                                              ارزش تخلیه بعد از بهره برداری=ارزش باقی مانده</a:t>
            </a:r>
          </a:p>
          <a:p>
            <a:pPr marL="0" indent="0" eaLnBrk="1" hangingPunct="1">
              <a:buFontTx/>
              <a:buNone/>
            </a:pPr>
            <a:r>
              <a:rPr lang="fa-IR" sz="2400" b="1" smtClean="0">
                <a:cs typeface="B Nazanin" pitchFamily="2" charset="-78"/>
              </a:rPr>
              <a:t>تغییر در برآورد ذخیره منابع طبیعی </a:t>
            </a:r>
          </a:p>
          <a:p>
            <a:pPr marL="0" indent="0" algn="ctr" eaLnBrk="1" hangingPunct="1">
              <a:buFontTx/>
              <a:buNone/>
            </a:pPr>
            <a:r>
              <a:rPr lang="fa-IR" sz="2400" smtClean="0">
                <a:cs typeface="B Nazanin" pitchFamily="2" charset="-78"/>
              </a:rPr>
              <a:t>برآورد میزان دقیق ذخیره منابع طبیعی تا حدودی مشکل به نظر می رسد، زیرا عوامل مختلفی چون کشف رگه های جدید منابع طبیعی، بهبود روش بهره برداری، تغییر دربهای فروش مواد بهره برداری شده ، کسب تجربه، دستیابی به اطلاعات و مدارک جدید، امکان تغییر در برآورد میزان تولید قابل بهره برداری از یک منبع طببیعی را به وجود می آورد، در اینگونه موارد، طبق استانداردهای حسابداری مالی،ارزش دفتری باقیمانده منابع طبیعی باید در دوره جاری و دوره های آتی با نرخ جدید محاسبه و مستهلک شود.به عبارت دیگر، طبق اصول پذیرفته شده حسابداری ، تغییر در برآورد ذخیره منابع طبیعی عطف به ماسبق نشده، بلکه به دوره مالی جاری و دوره های آتی سرایت دارد.</a:t>
            </a:r>
            <a:endParaRPr lang="en-US" sz="2400" smtClean="0">
              <a:cs typeface="B Nazanin"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p:txBody>
          <a:bodyPr/>
          <a:lstStyle/>
          <a:p>
            <a:pPr eaLnBrk="1" hangingPunct="1">
              <a:buFontTx/>
              <a:buNone/>
            </a:pPr>
            <a:endParaRPr lang="fa-IR" smtClean="0"/>
          </a:p>
          <a:p>
            <a:pPr eaLnBrk="1" hangingPunct="1">
              <a:buFontTx/>
              <a:buNone/>
            </a:pPr>
            <a:endParaRPr lang="fa-IR" smtClean="0"/>
          </a:p>
          <a:p>
            <a:pPr eaLnBrk="1" hangingPunct="1">
              <a:buFontTx/>
              <a:buNone/>
            </a:pPr>
            <a:r>
              <a:rPr lang="fa-IR" smtClean="0"/>
              <a:t>با تشکر از استاد ارجمند جناب آقای دکتر همتی</a:t>
            </a:r>
          </a:p>
          <a:p>
            <a:pPr eaLnBrk="1" hangingPunct="1">
              <a:buFontTx/>
              <a:buNone/>
            </a:pPr>
            <a:r>
              <a:rPr lang="fa-IR" smtClean="0"/>
              <a:t>                وحدت طالب پور – امید جری</a:t>
            </a:r>
          </a:p>
          <a:p>
            <a:pPr eaLnBrk="1" hangingPunct="1">
              <a:buFontTx/>
              <a:buNone/>
            </a:pPr>
            <a:r>
              <a:rPr lang="fa-IR" smtClean="0"/>
              <a:t>                                                   دی1387</a:t>
            </a:r>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3"/>
          <p:cNvSpPr>
            <a:spLocks noGrp="1" noChangeArrowheads="1"/>
          </p:cNvSpPr>
          <p:nvPr>
            <p:ph type="subTitle" idx="1"/>
          </p:nvPr>
        </p:nvSpPr>
        <p:spPr>
          <a:xfrm>
            <a:off x="0" y="549275"/>
            <a:ext cx="9144000" cy="6308725"/>
          </a:xfrm>
        </p:spPr>
        <p:txBody>
          <a:bodyPr/>
          <a:lstStyle/>
          <a:p>
            <a:pPr algn="just" eaLnBrk="1" hangingPunct="1"/>
            <a:r>
              <a:rPr lang="fa-IR" sz="2400" dirty="0" smtClean="0">
                <a:cs typeface="B Nazanin" pitchFamily="2" charset="-78"/>
              </a:rPr>
              <a:t>مراکز حرفه ای و صاحبنظران این دانش نظری، مبانی مختلفی را برای تعریف هزینه استهلاک در نظر گرفته ، که برخی از دیدگاهها در این متون مورد بررسی قرار می گیرد:</a:t>
            </a:r>
          </a:p>
          <a:p>
            <a:pPr algn="just" eaLnBrk="1" hangingPunct="1"/>
            <a:r>
              <a:rPr lang="fa-IR" sz="2400" dirty="0" smtClean="0">
                <a:cs typeface="B Nazanin" pitchFamily="2" charset="-78"/>
              </a:rPr>
              <a:t>انجمن حسابداران آمریکا</a:t>
            </a:r>
            <a:r>
              <a:rPr lang="en-US" sz="2400" dirty="0" smtClean="0">
                <a:cs typeface="B Nazanin" pitchFamily="2" charset="-78"/>
              </a:rPr>
              <a:t>(AAA)</a:t>
            </a:r>
            <a:r>
              <a:rPr lang="fa-IR" sz="2400" dirty="0" smtClean="0">
                <a:cs typeface="B Nazanin" pitchFamily="2" charset="-78"/>
              </a:rPr>
              <a:t>: کاهش ظرفیت خدمات بالقوه داراییهای ثابت مشهود که در اثر فرسودگی و کاهش ارزش ناشی از منسوخ شدن آن ایجاد می گردد را استهلاک گویند.</a:t>
            </a:r>
          </a:p>
          <a:p>
            <a:pPr eaLnBrk="1" hangingPunct="1"/>
            <a:r>
              <a:rPr lang="fa-IR" sz="2400" dirty="0" smtClean="0">
                <a:cs typeface="B Nazanin" pitchFamily="2" charset="-78"/>
              </a:rPr>
              <a:t>- هندریکسون، استهلاک را فرآیند تخصیص بهای تمام شده اولیه دارایی به دوره های استفاده از آن می داند.</a:t>
            </a:r>
          </a:p>
          <a:p>
            <a:pPr algn="just" eaLnBrk="1" hangingPunct="1">
              <a:buFontTx/>
              <a:buChar char="-"/>
            </a:pPr>
            <a:r>
              <a:rPr lang="fa-IR" sz="2400" dirty="0" smtClean="0">
                <a:cs typeface="B Nazanin" pitchFamily="2" charset="-78"/>
              </a:rPr>
              <a:t>بلکویی در کتاب تئوری حسابداری خود، استهلاک را به صورت زیر تعریف نموده است: </a:t>
            </a:r>
          </a:p>
          <a:p>
            <a:pPr eaLnBrk="1" hangingPunct="1"/>
            <a:r>
              <a:rPr lang="fa-IR" sz="2400" dirty="0" smtClean="0">
                <a:cs typeface="B Nazanin" pitchFamily="2" charset="-78"/>
              </a:rPr>
              <a:t>« استهلاک یک سیستم حسابداری است که هدف آن تسهیم بهای تمام شده داراییهای سرمایه ای پس از کسر ارزش باقیمانده بر مبنای عمر مفید برآوردی دارایی مربوط، بر مبنای یک سیستم منظم و معقول می باشد» استهلاک از دیدگاه بلکویی یک سیستم تخصیص بهای تمام شده است، نه فرایند ارزش گذاری.</a:t>
            </a:r>
            <a:endParaRPr lang="en-US" sz="2400" dirty="0" smtClean="0">
              <a:cs typeface="B Nazanin"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0" y="44450"/>
            <a:ext cx="9144000" cy="6480175"/>
          </a:xfrm>
          <a:noFill/>
        </p:spPr>
        <p:txBody>
          <a:bodyPr/>
          <a:lstStyle/>
          <a:p>
            <a:pPr marL="609600" indent="-609600" algn="just" eaLnBrk="1" hangingPunct="1">
              <a:lnSpc>
                <a:spcPct val="90000"/>
              </a:lnSpc>
              <a:buFontTx/>
              <a:buNone/>
            </a:pPr>
            <a:endParaRPr lang="fa-IR" sz="2400" smtClean="0">
              <a:cs typeface="B Nazanin" pitchFamily="2" charset="-78"/>
            </a:endParaRPr>
          </a:p>
          <a:p>
            <a:pPr marL="609600" indent="-609600" algn="just" eaLnBrk="1" hangingPunct="1">
              <a:lnSpc>
                <a:spcPct val="90000"/>
              </a:lnSpc>
              <a:buFontTx/>
              <a:buNone/>
            </a:pPr>
            <a:r>
              <a:rPr lang="fa-IR" sz="2400" smtClean="0">
                <a:cs typeface="B Nazanin" pitchFamily="2" charset="-78"/>
              </a:rPr>
              <a:t>هیات تدوین استانداردهای حسابداری مالی </a:t>
            </a:r>
            <a:r>
              <a:rPr lang="en-US" sz="2400" smtClean="0">
                <a:cs typeface="B Nazanin" pitchFamily="2" charset="-78"/>
              </a:rPr>
              <a:t>(FASB)</a:t>
            </a:r>
            <a:r>
              <a:rPr lang="fa-IR" sz="2400" smtClean="0">
                <a:cs typeface="B Nazanin" pitchFamily="2" charset="-78"/>
              </a:rPr>
              <a:t> در بیانیه شماره (6) استهلاک را به صورت زیر تعریف نموده است:</a:t>
            </a:r>
          </a:p>
          <a:p>
            <a:pPr marL="609600" indent="-609600" algn="just" eaLnBrk="1" hangingPunct="1">
              <a:lnSpc>
                <a:spcPct val="90000"/>
              </a:lnSpc>
              <a:buFontTx/>
              <a:buNone/>
            </a:pPr>
            <a:r>
              <a:rPr lang="fa-IR" sz="2400" smtClean="0">
                <a:cs typeface="B Nazanin" pitchFamily="2" charset="-78"/>
              </a:rPr>
              <a:t>« فرایند تخصیص بهای تمام شده دارایی به صورت منظم و معقول به دوره هایی که انتظار  می رود منافع آتی برای واحد تجاری ایجاد گردد، استهلاک نامیده شده است.</a:t>
            </a:r>
            <a:r>
              <a:rPr lang="en-US" sz="2400" smtClean="0"/>
              <a:t>«</a:t>
            </a:r>
          </a:p>
          <a:p>
            <a:pPr marL="609600" indent="-609600" algn="just" eaLnBrk="1" hangingPunct="1">
              <a:lnSpc>
                <a:spcPct val="90000"/>
              </a:lnSpc>
              <a:buFontTx/>
              <a:buNone/>
            </a:pPr>
            <a:r>
              <a:rPr lang="fa-IR" sz="2400" i="1" u="sng" smtClean="0">
                <a:cs typeface="B Nazanin" pitchFamily="2" charset="-78"/>
              </a:rPr>
              <a:t>با این تعبیر تخصیص سیستماتیک مبلغ استهلاک پذیر یک دارایی طی عمر مفید آن استهلاک نامیده می شود</a:t>
            </a:r>
            <a:r>
              <a:rPr lang="fa-IR" sz="2400" smtClean="0">
                <a:cs typeface="B Nazanin" pitchFamily="2" charset="-78"/>
              </a:rPr>
              <a:t>. در نتیجه می توان چنین بیان نمود که استهلاک ،فرآیند انباشتن و ذخیره وجوه برای جایگزینی دارایی های ثابت مشهود به شمار نمی آید، ( بنابراین از بکار گیری لفظ ذخیره واندوخته استهلاک خودداری گردد). واستهلاک تخصیص ارزشهای جاری داراییهای عملیاتی تلقی نمی شود بلکه « تخصیص سیستماتیک مبلغ استهلاک پذیر یک دارایی طی عمر مفید آن است ».</a:t>
            </a:r>
          </a:p>
          <a:p>
            <a:pPr marL="609600" indent="-609600" algn="just" eaLnBrk="1" hangingPunct="1">
              <a:lnSpc>
                <a:spcPct val="90000"/>
              </a:lnSpc>
              <a:buFontTx/>
              <a:buNone/>
            </a:pPr>
            <a:r>
              <a:rPr lang="fa-IR" sz="2400" smtClean="0">
                <a:cs typeface="B Nazanin" pitchFamily="2" charset="-78"/>
              </a:rPr>
              <a:t>متغیرهایی که در تعیین مبلغ استهلاک سالانه موثر می باشند عبارتند از : </a:t>
            </a:r>
          </a:p>
          <a:p>
            <a:pPr marL="609600" indent="-609600" algn="just" eaLnBrk="1" hangingPunct="1">
              <a:lnSpc>
                <a:spcPct val="90000"/>
              </a:lnSpc>
              <a:buFontTx/>
              <a:buAutoNum type="arabicPeriod"/>
            </a:pPr>
            <a:r>
              <a:rPr lang="fa-IR" sz="2400" b="1" i="1" smtClean="0">
                <a:cs typeface="B Nazanin" pitchFamily="2" charset="-78"/>
              </a:rPr>
              <a:t>مبلغ استهلاک پذیر.</a:t>
            </a:r>
          </a:p>
          <a:p>
            <a:pPr marL="609600" indent="-609600" algn="just" eaLnBrk="1" hangingPunct="1">
              <a:lnSpc>
                <a:spcPct val="90000"/>
              </a:lnSpc>
              <a:buFontTx/>
              <a:buAutoNum type="arabicPeriod"/>
            </a:pPr>
            <a:r>
              <a:rPr lang="fa-IR" sz="2400" b="1" i="1" smtClean="0">
                <a:cs typeface="B Nazanin" pitchFamily="2" charset="-78"/>
              </a:rPr>
              <a:t>برآورد ارزش باقیمانده .</a:t>
            </a:r>
          </a:p>
          <a:p>
            <a:pPr marL="609600" indent="-609600" algn="just" eaLnBrk="1" hangingPunct="1">
              <a:lnSpc>
                <a:spcPct val="90000"/>
              </a:lnSpc>
              <a:buFontTx/>
              <a:buAutoNum type="arabicPeriod"/>
            </a:pPr>
            <a:r>
              <a:rPr lang="fa-IR" sz="2400" b="1" i="1" smtClean="0">
                <a:cs typeface="B Nazanin" pitchFamily="2" charset="-78"/>
              </a:rPr>
              <a:t>برآورد عمر مفید.</a:t>
            </a:r>
          </a:p>
          <a:p>
            <a:pPr marL="609600" indent="-609600" algn="just" eaLnBrk="1" hangingPunct="1">
              <a:lnSpc>
                <a:spcPct val="90000"/>
              </a:lnSpc>
              <a:buFontTx/>
              <a:buNone/>
            </a:pPr>
            <a:endParaRPr lang="fa-IR" sz="2400" b="1" i="1" smtClean="0">
              <a:cs typeface="B Nazanin" pitchFamily="2" charset="-78"/>
            </a:endParaRPr>
          </a:p>
          <a:p>
            <a:pPr marL="609600" indent="-609600" algn="just" eaLnBrk="1" hangingPunct="1">
              <a:lnSpc>
                <a:spcPct val="90000"/>
              </a:lnSpc>
              <a:buFontTx/>
              <a:buNone/>
            </a:pPr>
            <a:endParaRPr lang="fa-IR" sz="2400" i="1" smtClean="0">
              <a:cs typeface="B Nazanin" pitchFamily="2" charset="-78"/>
            </a:endParaRPr>
          </a:p>
          <a:p>
            <a:pPr marL="609600" indent="-609600" algn="just" eaLnBrk="1" hangingPunct="1">
              <a:lnSpc>
                <a:spcPct val="90000"/>
              </a:lnSpc>
              <a:buFontTx/>
              <a:buNone/>
            </a:pPr>
            <a:endParaRPr lang="en-US" sz="2400" smtClean="0">
              <a:cs typeface="B Nazanin"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250825" y="404813"/>
            <a:ext cx="8642350" cy="6453187"/>
          </a:xfrm>
          <a:noFill/>
        </p:spPr>
        <p:txBody>
          <a:bodyPr/>
          <a:lstStyle/>
          <a:p>
            <a:pPr marL="0" indent="0" algn="ctr" eaLnBrk="1" hangingPunct="1">
              <a:lnSpc>
                <a:spcPct val="80000"/>
              </a:lnSpc>
              <a:buFontTx/>
              <a:buNone/>
            </a:pPr>
            <a:r>
              <a:rPr lang="fa-IR" sz="2400" b="1" smtClean="0">
                <a:cs typeface="B Nazanin" pitchFamily="2" charset="-78"/>
              </a:rPr>
              <a:t>مبلغ استهلاک پذیر</a:t>
            </a:r>
            <a:r>
              <a:rPr lang="fa-IR" sz="2400" smtClean="0">
                <a:cs typeface="B Nazanin" pitchFamily="2" charset="-78"/>
              </a:rPr>
              <a:t>: شامل کلیه مخارج لازم برای تحصیل دارایی و سایر مخارج بعد از تحصیل تا مرحله بهره برداری است. بهای تمام شده دارایی یا سایر مبالغ جایگزین بهای تمام شده پس از کسر ارزش باقیمانده آن، بر مبنایی منظم در دوره های آتی به هزینه استهلاک تخصیص می یابد.</a:t>
            </a:r>
          </a:p>
          <a:p>
            <a:pPr marL="0" indent="0" algn="just" eaLnBrk="1" hangingPunct="1">
              <a:lnSpc>
                <a:spcPct val="80000"/>
              </a:lnSpc>
              <a:buFontTx/>
              <a:buNone/>
            </a:pPr>
            <a:endParaRPr lang="fa-IR" sz="2400" smtClean="0">
              <a:cs typeface="B Nazanin" pitchFamily="2" charset="-78"/>
            </a:endParaRPr>
          </a:p>
          <a:p>
            <a:pPr marL="0" indent="0" algn="just" eaLnBrk="1" hangingPunct="1">
              <a:lnSpc>
                <a:spcPct val="80000"/>
              </a:lnSpc>
              <a:buFontTx/>
              <a:buNone/>
            </a:pPr>
            <a:r>
              <a:rPr lang="fa-IR" sz="2400" b="1" smtClean="0">
                <a:cs typeface="B Nazanin" pitchFamily="2" charset="-78"/>
              </a:rPr>
              <a:t>ارزش باقیمانده</a:t>
            </a:r>
            <a:r>
              <a:rPr lang="fa-IR" sz="2400" smtClean="0">
                <a:cs typeface="B Nazanin" pitchFamily="2" charset="-78"/>
              </a:rPr>
              <a:t> : مبلغ برآوردی که واحد تجاری درحال حاضر می تواند از واگذاری دارایی پس ازکسر مخارج برآوردی واگذاری به دست آورد، با این فرض که دارایی در وضعیت متصور در پایان عمر مفید باشد را ارزش باقیمانده گویند. تفاوت بین بهای تمام شده، تحصیل و برآورد ارزش باقیمانده را مبنای استهلاک ( ماخذ استهلاک) گویند. </a:t>
            </a:r>
          </a:p>
          <a:p>
            <a:pPr marL="0" indent="0" algn="just" eaLnBrk="1" hangingPunct="1">
              <a:lnSpc>
                <a:spcPct val="80000"/>
              </a:lnSpc>
              <a:buFontTx/>
              <a:buNone/>
            </a:pPr>
            <a:endParaRPr lang="fa-IR" sz="2400" smtClean="0">
              <a:cs typeface="B Nazanin" pitchFamily="2" charset="-78"/>
            </a:endParaRPr>
          </a:p>
          <a:p>
            <a:pPr marL="0" indent="0" algn="just" eaLnBrk="1" hangingPunct="1">
              <a:lnSpc>
                <a:spcPct val="80000"/>
              </a:lnSpc>
              <a:buFontTx/>
              <a:buNone/>
            </a:pPr>
            <a:r>
              <a:rPr lang="fa-IR" sz="2400" b="1" smtClean="0">
                <a:cs typeface="B Nazanin" pitchFamily="2" charset="-78"/>
              </a:rPr>
              <a:t>عمرمفید</a:t>
            </a:r>
            <a:r>
              <a:rPr lang="fa-IR" sz="2400" smtClean="0">
                <a:cs typeface="B Nazanin" pitchFamily="2" charset="-78"/>
              </a:rPr>
              <a:t>: دارائی های ثابت مشهود به استثناء زمین دارای عمرمفید محدودی می باشند « مدت زمانی که انتظار می رود دارایی مورد استفاده قرار گیرد یا تعداد تولید یا واحدهای مقداری مشابه که انتظار می رود در فرآیند استفاده از دارایی توسط واحد تجاری تحصیل شود را عمر مفید گویند»</a:t>
            </a:r>
            <a:endParaRPr lang="en-US" sz="2400" smtClean="0">
              <a:cs typeface="B Nazanin"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179388" y="-171450"/>
            <a:ext cx="8686800" cy="6769100"/>
          </a:xfrm>
          <a:noFill/>
        </p:spPr>
        <p:txBody>
          <a:bodyPr/>
          <a:lstStyle/>
          <a:p>
            <a:pPr marL="609600" indent="-609600" eaLnBrk="1" hangingPunct="1">
              <a:buFontTx/>
              <a:buNone/>
            </a:pPr>
            <a:endParaRPr lang="fa-IR" sz="2800" smtClean="0">
              <a:cs typeface="B Nazanin" pitchFamily="2" charset="-78"/>
            </a:endParaRPr>
          </a:p>
          <a:p>
            <a:pPr marL="609600" indent="-609600" eaLnBrk="1" hangingPunct="1">
              <a:buFontTx/>
              <a:buNone/>
            </a:pPr>
            <a:r>
              <a:rPr lang="fa-IR" sz="2400" smtClean="0">
                <a:cs typeface="B Nazanin" pitchFamily="2" charset="-78"/>
              </a:rPr>
              <a:t>متغیرهایی که در عمر مفید یک دارایی محدودیت ایجاد می کنند، به دو دسته تقسیم می شوند:</a:t>
            </a:r>
          </a:p>
          <a:p>
            <a:pPr marL="609600" indent="-609600" eaLnBrk="1" hangingPunct="1">
              <a:buFontTx/>
              <a:buAutoNum type="arabicPeriod"/>
            </a:pPr>
            <a:r>
              <a:rPr lang="fa-IR" sz="2400" b="1" smtClean="0">
                <a:cs typeface="B Nazanin" pitchFamily="2" charset="-78"/>
              </a:rPr>
              <a:t>عوامل فیزیکی </a:t>
            </a:r>
          </a:p>
          <a:p>
            <a:pPr marL="609600" indent="-609600" eaLnBrk="1" hangingPunct="1">
              <a:buFontTx/>
              <a:buAutoNum type="arabicPeriod"/>
            </a:pPr>
            <a:r>
              <a:rPr lang="fa-IR" sz="2400" b="1" smtClean="0">
                <a:cs typeface="B Nazanin" pitchFamily="2" charset="-78"/>
              </a:rPr>
              <a:t>عوامل کاربردی </a:t>
            </a:r>
          </a:p>
          <a:p>
            <a:pPr marL="609600" indent="-609600" eaLnBrk="1" hangingPunct="1">
              <a:buFontTx/>
              <a:buAutoNum type="arabicPeriod"/>
            </a:pPr>
            <a:r>
              <a:rPr lang="fa-IR" sz="2400" b="1" smtClean="0">
                <a:cs typeface="B Nazanin" pitchFamily="2" charset="-78"/>
              </a:rPr>
              <a:t>کارکردی یا اقتصادی</a:t>
            </a:r>
            <a:r>
              <a:rPr lang="fa-IR" sz="2400" smtClean="0">
                <a:cs typeface="B Nazanin" pitchFamily="2" charset="-78"/>
              </a:rPr>
              <a:t> </a:t>
            </a:r>
          </a:p>
          <a:p>
            <a:pPr marL="609600" indent="-609600" eaLnBrk="1" hangingPunct="1">
              <a:buFontTx/>
              <a:buNone/>
            </a:pPr>
            <a:r>
              <a:rPr lang="fa-IR" sz="2400" smtClean="0">
                <a:cs typeface="B Nazanin" pitchFamily="2" charset="-78"/>
              </a:rPr>
              <a:t>عوامل فیزیکی ، شامل : </a:t>
            </a:r>
          </a:p>
          <a:p>
            <a:pPr marL="609600" indent="-609600" eaLnBrk="1" hangingPunct="1">
              <a:buFontTx/>
              <a:buNone/>
            </a:pPr>
            <a:r>
              <a:rPr lang="fa-IR" sz="2400" i="1" smtClean="0">
                <a:cs typeface="B Nazanin" pitchFamily="2" charset="-78"/>
              </a:rPr>
              <a:t>فرسودگی و خرابی عادی ناشی از کارکرد</a:t>
            </a:r>
          </a:p>
          <a:p>
            <a:pPr marL="609600" indent="-609600" eaLnBrk="1" hangingPunct="1">
              <a:buFontTx/>
              <a:buNone/>
            </a:pPr>
            <a:r>
              <a:rPr lang="fa-IR" sz="2400" i="1" smtClean="0">
                <a:cs typeface="B Nazanin" pitchFamily="2" charset="-78"/>
              </a:rPr>
              <a:t>خرابی و خسارت، صدمه دیدن ناشی از آتش سوزی، سیل، زلزله یا سایر حوادثی که عمر مفید یک دارایی را کاهش می دهد.</a:t>
            </a:r>
          </a:p>
          <a:p>
            <a:pPr marL="609600" indent="-609600" eaLnBrk="1" hangingPunct="1">
              <a:buFontTx/>
              <a:buNone/>
            </a:pPr>
            <a:r>
              <a:rPr lang="fa-IR" sz="2400" i="1" smtClean="0">
                <a:cs typeface="B Nazanin" pitchFamily="2" charset="-78"/>
              </a:rPr>
              <a:t>پوسیدگی و زنگ زدگی( گذشت زمان).</a:t>
            </a:r>
          </a:p>
          <a:p>
            <a:pPr marL="609600" indent="-609600" eaLnBrk="1" hangingPunct="1">
              <a:buFontTx/>
              <a:buNone/>
            </a:pPr>
            <a:r>
              <a:rPr lang="fa-IR" sz="2400" smtClean="0">
                <a:cs typeface="B Nazanin" pitchFamily="2" charset="-78"/>
              </a:rPr>
              <a:t>عوامل کاربردی ، شامل:</a:t>
            </a:r>
          </a:p>
          <a:p>
            <a:pPr marL="609600" indent="-609600" eaLnBrk="1" hangingPunct="1">
              <a:buFontTx/>
              <a:buNone/>
            </a:pPr>
            <a:r>
              <a:rPr lang="fa-IR" sz="2400" b="1" smtClean="0">
                <a:cs typeface="B Nazanin" pitchFamily="2" charset="-78"/>
              </a:rPr>
              <a:t>نابابی فنی:</a:t>
            </a:r>
            <a:r>
              <a:rPr lang="fa-IR" sz="2400" smtClean="0">
                <a:cs typeface="B Nazanin" pitchFamily="2" charset="-78"/>
              </a:rPr>
              <a:t>نابابی فنی ناشی از تغییرات یا بهبود تولید یا تغییر در تقاضای بازار برای محصولات و خدمات تولید شده به وسیله آن دارایی( به بازار آمدن یک ماشین جدید با ظرفیت تولید بیشتر ممکن است دارایی فعلی را از رده خارج سازد).</a:t>
            </a:r>
            <a:endParaRPr lang="en-US" sz="2400" smtClean="0">
              <a:cs typeface="B Nazanin"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250825" y="0"/>
            <a:ext cx="8686800" cy="6597650"/>
          </a:xfrm>
        </p:spPr>
        <p:txBody>
          <a:bodyPr/>
          <a:lstStyle/>
          <a:p>
            <a:pPr marL="0" indent="0" algn="just" eaLnBrk="1" hangingPunct="1">
              <a:lnSpc>
                <a:spcPct val="90000"/>
              </a:lnSpc>
              <a:buFontTx/>
              <a:buNone/>
              <a:defRPr/>
            </a:pPr>
            <a:endParaRPr lang="fa-IR" sz="2800" smtClean="0">
              <a:cs typeface="B Nazanin" pitchFamily="2" charset="-78"/>
            </a:endParaRPr>
          </a:p>
          <a:p>
            <a:pPr marL="0" indent="0" algn="just" eaLnBrk="1" hangingPunct="1">
              <a:lnSpc>
                <a:spcPct val="90000"/>
              </a:lnSpc>
              <a:buFontTx/>
              <a:buNone/>
              <a:defRPr/>
            </a:pPr>
            <a:r>
              <a:rPr lang="fa-IR" sz="2400" b="1" smtClean="0">
                <a:cs typeface="B Nazanin" pitchFamily="2" charset="-78"/>
              </a:rPr>
              <a:t>عدم کفایت:</a:t>
            </a:r>
            <a:r>
              <a:rPr lang="fa-IR" sz="2400" smtClean="0">
                <a:cs typeface="B Nazanin" pitchFamily="2" charset="-78"/>
              </a:rPr>
              <a:t> مربوط به شرایطی ازدارایی است که مناسب برای اندازه عملیات واحد تجاری نمی باشد. به عبارت دیگر، چنانچه یک دارایی با حداکثر ظرفیت تولیدی هم به کار ادامه دهد، نمی تواند پاسخگوی تقاضای موجود باشد.</a:t>
            </a:r>
          </a:p>
          <a:p>
            <a:pPr marL="0" indent="0" algn="just" eaLnBrk="1" hangingPunct="1">
              <a:lnSpc>
                <a:spcPct val="90000"/>
              </a:lnSpc>
              <a:buFontTx/>
              <a:buNone/>
              <a:defRPr/>
            </a:pPr>
            <a:r>
              <a:rPr lang="fa-IR" sz="2400" b="1" smtClean="0">
                <a:cs typeface="B Nazanin" pitchFamily="2" charset="-78"/>
              </a:rPr>
              <a:t>محدودیتهای قانونی یا محدودیتهای مشابه در مورد استفاده از دارایی از قبیل وجود تاریخ انقضا در مورد قراردادهای اجاره سرمایه ای. </a:t>
            </a:r>
          </a:p>
          <a:p>
            <a:pPr marL="0" indent="0" algn="just" eaLnBrk="1" hangingPunct="1">
              <a:lnSpc>
                <a:spcPct val="90000"/>
              </a:lnSpc>
              <a:buFontTx/>
              <a:buNone/>
              <a:defRPr/>
            </a:pPr>
            <a:endParaRPr lang="fa-IR" sz="2400" b="1" smtClean="0">
              <a:cs typeface="B Nazanin" pitchFamily="2" charset="-78"/>
            </a:endParaRPr>
          </a:p>
          <a:p>
            <a:pPr marL="0" indent="0" algn="just" eaLnBrk="1" hangingPunct="1">
              <a:lnSpc>
                <a:spcPct val="90000"/>
              </a:lnSpc>
              <a:buFontTx/>
              <a:buNone/>
              <a:defRPr/>
            </a:pPr>
            <a:r>
              <a:rPr lang="fa-IR" sz="2400" smtClean="0">
                <a:cs typeface="B Nazanin" pitchFamily="2" charset="-78"/>
              </a:rPr>
              <a:t>نکته مهم: </a:t>
            </a:r>
          </a:p>
          <a:p>
            <a:pPr marL="0" indent="0" algn="just" eaLnBrk="1" hangingPunct="1">
              <a:lnSpc>
                <a:spcPct val="90000"/>
              </a:lnSpc>
              <a:buFontTx/>
              <a:buNone/>
              <a:defRPr/>
            </a:pPr>
            <a:r>
              <a:rPr lang="fa-IR" sz="2400" i="1" smtClean="0">
                <a:effectLst>
                  <a:outerShdw blurRad="38100" dist="38100" dir="2700000" algn="tl">
                    <a:srgbClr val="C0C0C0"/>
                  </a:outerShdw>
                </a:effectLst>
                <a:cs typeface="B Nazanin" pitchFamily="2" charset="-78"/>
              </a:rPr>
              <a:t>استهلاک دارایی تا زمانی شناسایی می شود که ارزش باقیمانده از مبلغ دفتری آن کمتر باشد.</a:t>
            </a:r>
          </a:p>
          <a:p>
            <a:pPr marL="0" indent="0" algn="just" eaLnBrk="1" hangingPunct="1">
              <a:lnSpc>
                <a:spcPct val="90000"/>
              </a:lnSpc>
              <a:buFontTx/>
              <a:buNone/>
              <a:defRPr/>
            </a:pPr>
            <a:endParaRPr lang="fa-IR" sz="2400" i="1" smtClean="0">
              <a:effectLst>
                <a:outerShdw blurRad="38100" dist="38100" dir="2700000" algn="tl">
                  <a:srgbClr val="C0C0C0"/>
                </a:outerShdw>
              </a:effectLst>
              <a:cs typeface="B Nazanin" pitchFamily="2" charset="-78"/>
            </a:endParaRPr>
          </a:p>
          <a:p>
            <a:pPr marL="0" indent="0" algn="just" eaLnBrk="1" hangingPunct="1">
              <a:lnSpc>
                <a:spcPct val="90000"/>
              </a:lnSpc>
              <a:buFontTx/>
              <a:buNone/>
              <a:defRPr/>
            </a:pPr>
            <a:r>
              <a:rPr lang="fa-IR" sz="2400" b="1" smtClean="0">
                <a:effectLst>
                  <a:outerShdw blurRad="38100" dist="38100" dir="2700000" algn="tl">
                    <a:srgbClr val="C0C0C0"/>
                  </a:outerShdw>
                </a:effectLst>
                <a:cs typeface="B Nazanin" pitchFamily="2" charset="-78"/>
              </a:rPr>
              <a:t>مبانی اندازه گیری استهلاک</a:t>
            </a:r>
            <a:r>
              <a:rPr lang="fa-IR" sz="2400" smtClean="0">
                <a:cs typeface="B Nazanin" pitchFamily="2" charset="-78"/>
              </a:rPr>
              <a:t>: مبانی اندازه گیری استهلاک بر اساس روشهای مختلف به شرح زیر طبقه بندی می شود:</a:t>
            </a:r>
          </a:p>
          <a:p>
            <a:pPr marL="0" indent="0" algn="just" eaLnBrk="1" hangingPunct="1">
              <a:lnSpc>
                <a:spcPct val="90000"/>
              </a:lnSpc>
              <a:buFontTx/>
              <a:buNone/>
              <a:defRPr/>
            </a:pPr>
            <a:r>
              <a:rPr lang="fa-IR" sz="2400" smtClean="0">
                <a:cs typeface="B Nazanin" pitchFamily="2" charset="-78"/>
              </a:rPr>
              <a:t>1- </a:t>
            </a:r>
            <a:r>
              <a:rPr lang="fa-IR" sz="2400" b="1" smtClean="0">
                <a:cs typeface="B Nazanin" pitchFamily="2" charset="-78"/>
              </a:rPr>
              <a:t>روشهای استهلاک</a:t>
            </a:r>
            <a:r>
              <a:rPr lang="fa-IR" sz="2400" smtClean="0">
                <a:cs typeface="B Nazanin" pitchFamily="2" charset="-78"/>
              </a:rPr>
              <a:t>: معمولابرای دارایی هایی که بطورجداگانه(تک) نگهداری و کاربرد آنها بصورت یک واحد مجزا است، از روش استهلاک استفاده می شود.</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0" y="55563"/>
            <a:ext cx="9144000" cy="6802437"/>
          </a:xfrm>
          <a:noFill/>
        </p:spPr>
        <p:txBody>
          <a:bodyPr/>
          <a:lstStyle/>
          <a:p>
            <a:pPr marL="0" indent="0" algn="just" eaLnBrk="1" hangingPunct="1">
              <a:lnSpc>
                <a:spcPct val="80000"/>
              </a:lnSpc>
              <a:buFontTx/>
              <a:buNone/>
            </a:pPr>
            <a:endParaRPr lang="fa-IR" sz="2400" smtClean="0">
              <a:cs typeface="B Nazanin" pitchFamily="2" charset="-78"/>
            </a:endParaRPr>
          </a:p>
          <a:p>
            <a:pPr marL="0" indent="0" algn="just" eaLnBrk="1" hangingPunct="1">
              <a:lnSpc>
                <a:spcPct val="80000"/>
              </a:lnSpc>
              <a:buFontTx/>
              <a:buNone/>
            </a:pPr>
            <a:r>
              <a:rPr lang="fa-IR" sz="2400" smtClean="0">
                <a:cs typeface="B Nazanin" pitchFamily="2" charset="-78"/>
              </a:rPr>
              <a:t>2- </a:t>
            </a:r>
            <a:r>
              <a:rPr lang="fa-IR" sz="2400" b="1" smtClean="0">
                <a:cs typeface="B Nazanin" pitchFamily="2" charset="-78"/>
              </a:rPr>
              <a:t>سیستمهای استهلاک:</a:t>
            </a:r>
            <a:r>
              <a:rPr lang="fa-IR" sz="2400" smtClean="0">
                <a:cs typeface="B Nazanin" pitchFamily="2" charset="-78"/>
              </a:rPr>
              <a:t> برای داراییهایی که به صورت گروهی نگهداری می شود( نظیر وسایط حمل و نقل ) از سیستمهای استهلاک استفاده می شود.</a:t>
            </a:r>
          </a:p>
          <a:p>
            <a:pPr marL="0" indent="0" algn="ctr" eaLnBrk="1" hangingPunct="1">
              <a:lnSpc>
                <a:spcPct val="80000"/>
              </a:lnSpc>
              <a:buFontTx/>
              <a:buNone/>
            </a:pPr>
            <a:endParaRPr lang="fa-IR" sz="2400" smtClean="0">
              <a:cs typeface="B Nazanin" pitchFamily="2" charset="-78"/>
            </a:endParaRPr>
          </a:p>
          <a:p>
            <a:pPr marL="0" indent="0" algn="just" eaLnBrk="1" hangingPunct="1">
              <a:lnSpc>
                <a:spcPct val="80000"/>
              </a:lnSpc>
              <a:buFontTx/>
              <a:buNone/>
            </a:pPr>
            <a:r>
              <a:rPr lang="fa-IR" sz="2400" b="1" smtClean="0">
                <a:cs typeface="B Nazanin" pitchFamily="2" charset="-78"/>
              </a:rPr>
              <a:t>* روشهای اندازه گیری استهلاک به قرار زیر می باشد:</a:t>
            </a:r>
            <a:r>
              <a:rPr lang="fa-IR" sz="2400" smtClean="0">
                <a:cs typeface="B Nazanin" pitchFamily="2" charset="-78"/>
              </a:rPr>
              <a:t> </a:t>
            </a:r>
          </a:p>
          <a:p>
            <a:pPr marL="0" indent="0" algn="just" eaLnBrk="1" hangingPunct="1">
              <a:lnSpc>
                <a:spcPct val="80000"/>
              </a:lnSpc>
              <a:buFontTx/>
              <a:buNone/>
            </a:pPr>
            <a:r>
              <a:rPr lang="fa-IR" sz="2400" b="1" u="sng" smtClean="0">
                <a:cs typeface="B Nazanin" pitchFamily="2" charset="-78"/>
              </a:rPr>
              <a:t>الف- بر حسب زمان-روش خط مستقیم،</a:t>
            </a:r>
            <a:r>
              <a:rPr lang="fa-IR" sz="2400" smtClean="0">
                <a:cs typeface="B Nazanin" pitchFamily="2" charset="-78"/>
              </a:rPr>
              <a:t> بر مبنی تخصیص مساوی ( مبلغ استهلاک ثابت) برای هر دوره زمانی تعیین می شود.</a:t>
            </a:r>
          </a:p>
          <a:p>
            <a:pPr marL="0" indent="0" algn="just" eaLnBrk="1" hangingPunct="1">
              <a:lnSpc>
                <a:spcPct val="80000"/>
              </a:lnSpc>
              <a:buFontTx/>
              <a:buNone/>
            </a:pPr>
            <a:r>
              <a:rPr lang="fa-IR" sz="2400" b="1" u="sng" smtClean="0">
                <a:cs typeface="B Nazanin" pitchFamily="2" charset="-78"/>
              </a:rPr>
              <a:t>ب- بر مبنای فعالیت</a:t>
            </a:r>
            <a:r>
              <a:rPr lang="fa-IR" sz="2400" smtClean="0">
                <a:cs typeface="B Nazanin" pitchFamily="2" charset="-78"/>
              </a:rPr>
              <a:t> ( استهلاک بر مبنای میزان استفاده یا تولید مورد انتظار دارایی محاسبه می شود): </a:t>
            </a:r>
          </a:p>
          <a:p>
            <a:pPr marL="0" indent="0" algn="just" eaLnBrk="1" hangingPunct="1">
              <a:lnSpc>
                <a:spcPct val="80000"/>
              </a:lnSpc>
              <a:buFontTx/>
              <a:buNone/>
            </a:pPr>
            <a:r>
              <a:rPr lang="fa-IR" sz="2400" smtClean="0">
                <a:cs typeface="B Nazanin" pitchFamily="2" charset="-78"/>
              </a:rPr>
              <a:t>1- ساعات کارکرد</a:t>
            </a:r>
          </a:p>
          <a:p>
            <a:pPr marL="0" indent="0" algn="just" eaLnBrk="1" hangingPunct="1">
              <a:lnSpc>
                <a:spcPct val="80000"/>
              </a:lnSpc>
              <a:buFontTx/>
              <a:buNone/>
            </a:pPr>
            <a:r>
              <a:rPr lang="fa-IR" sz="2400" smtClean="0">
                <a:cs typeface="B Nazanin" pitchFamily="2" charset="-78"/>
              </a:rPr>
              <a:t>2- میزان تولید </a:t>
            </a:r>
          </a:p>
          <a:p>
            <a:pPr marL="0" indent="0" algn="just" eaLnBrk="1" hangingPunct="1">
              <a:lnSpc>
                <a:spcPct val="80000"/>
              </a:lnSpc>
              <a:buFontTx/>
              <a:buNone/>
            </a:pPr>
            <a:r>
              <a:rPr lang="fa-IR" sz="2400" b="1" u="sng" smtClean="0">
                <a:cs typeface="B Nazanin" pitchFamily="2" charset="-78"/>
              </a:rPr>
              <a:t>ج- روشهای سریع</a:t>
            </a:r>
            <a:r>
              <a:rPr lang="fa-IR" sz="2400" smtClean="0">
                <a:cs typeface="B Nazanin" pitchFamily="2" charset="-78"/>
              </a:rPr>
              <a:t> ( استهلاک عمر مفید دارایی سال به سال کاهش می یابد):</a:t>
            </a:r>
          </a:p>
          <a:p>
            <a:pPr marL="0" indent="0" algn="just" eaLnBrk="1" hangingPunct="1">
              <a:lnSpc>
                <a:spcPct val="80000"/>
              </a:lnSpc>
              <a:buFontTx/>
              <a:buNone/>
            </a:pPr>
            <a:r>
              <a:rPr lang="fa-IR" sz="2400" smtClean="0">
                <a:cs typeface="B Nazanin" pitchFamily="2" charset="-78"/>
              </a:rPr>
              <a:t>1- مجموع سنوات</a:t>
            </a:r>
          </a:p>
          <a:p>
            <a:pPr marL="0" indent="0" algn="just" eaLnBrk="1" hangingPunct="1">
              <a:lnSpc>
                <a:spcPct val="80000"/>
              </a:lnSpc>
              <a:buFontTx/>
              <a:buNone/>
            </a:pPr>
            <a:r>
              <a:rPr lang="fa-IR" sz="2400" smtClean="0">
                <a:cs typeface="B Nazanin" pitchFamily="2" charset="-78"/>
              </a:rPr>
              <a:t>2- مانده نزولی </a:t>
            </a:r>
          </a:p>
          <a:p>
            <a:pPr marL="0" indent="0" algn="just" eaLnBrk="1" hangingPunct="1">
              <a:lnSpc>
                <a:spcPct val="80000"/>
              </a:lnSpc>
              <a:buFontTx/>
              <a:buNone/>
            </a:pPr>
            <a:r>
              <a:rPr lang="fa-IR" sz="2400" smtClean="0">
                <a:cs typeface="B Nazanin" pitchFamily="2" charset="-78"/>
              </a:rPr>
              <a:t>3- استهلاک به روش قسط السنین</a:t>
            </a:r>
          </a:p>
          <a:p>
            <a:pPr marL="0" indent="0" algn="just" eaLnBrk="1" hangingPunct="1">
              <a:lnSpc>
                <a:spcPct val="80000"/>
              </a:lnSpc>
              <a:buFontTx/>
              <a:buNone/>
            </a:pPr>
            <a:r>
              <a:rPr lang="fa-IR" sz="2400" b="1" smtClean="0">
                <a:cs typeface="B Nazanin" pitchFamily="2" charset="-78"/>
              </a:rPr>
              <a:t>* روشهای اندازه گیری سیستمهای استهلاک به قرار زیر می باشد: </a:t>
            </a:r>
          </a:p>
          <a:p>
            <a:pPr marL="0" indent="0" algn="just" eaLnBrk="1" hangingPunct="1">
              <a:lnSpc>
                <a:spcPct val="80000"/>
              </a:lnSpc>
              <a:buFontTx/>
              <a:buNone/>
            </a:pPr>
            <a:r>
              <a:rPr lang="fa-IR" sz="2400" smtClean="0">
                <a:cs typeface="B Nazanin" pitchFamily="2" charset="-78"/>
              </a:rPr>
              <a:t>1- بر مبنای تجدید ارزیابی </a:t>
            </a:r>
          </a:p>
          <a:p>
            <a:pPr marL="0" indent="0" algn="just" eaLnBrk="1" hangingPunct="1">
              <a:lnSpc>
                <a:spcPct val="80000"/>
              </a:lnSpc>
              <a:buFontTx/>
              <a:buNone/>
            </a:pPr>
            <a:r>
              <a:rPr lang="fa-IR" sz="2400" smtClean="0">
                <a:cs typeface="B Nazanin" pitchFamily="2" charset="-78"/>
              </a:rPr>
              <a:t>2- بر مبنای گروهی و ترکیبی </a:t>
            </a:r>
          </a:p>
          <a:p>
            <a:pPr marL="0" indent="0" algn="just" eaLnBrk="1" hangingPunct="1">
              <a:lnSpc>
                <a:spcPct val="80000"/>
              </a:lnSpc>
              <a:buFontTx/>
              <a:buNone/>
            </a:pPr>
            <a:r>
              <a:rPr lang="fa-IR" sz="2400" smtClean="0">
                <a:cs typeface="B Nazanin" pitchFamily="2" charset="-78"/>
              </a:rPr>
              <a:t>3- بر مبنای برکناری از جریان تولید و تعویض یا جایگزینی.</a:t>
            </a:r>
            <a:endParaRPr lang="en-US" sz="2400" smtClean="0">
              <a:cs typeface="B Nazanin" pitchFamily="2" charset="-78"/>
            </a:endParaRPr>
          </a:p>
          <a:p>
            <a:pPr marL="0" indent="0" algn="just" eaLnBrk="1" hangingPunct="1">
              <a:lnSpc>
                <a:spcPct val="80000"/>
              </a:lnSpc>
              <a:buFontTx/>
              <a:buNone/>
            </a:pPr>
            <a:endParaRPr lang="en-US" sz="2400" smtClean="0">
              <a:cs typeface="B Nazanin"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250825" y="404813"/>
            <a:ext cx="8713788" cy="6453187"/>
          </a:xfrm>
          <a:noFill/>
        </p:spPr>
        <p:txBody>
          <a:bodyPr/>
          <a:lstStyle/>
          <a:p>
            <a:pPr marL="0" indent="0" algn="just" eaLnBrk="1" hangingPunct="1">
              <a:buFontTx/>
              <a:buNone/>
            </a:pPr>
            <a:r>
              <a:rPr lang="fa-IR" sz="2400" smtClean="0">
                <a:cs typeface="B Nazanin" pitchFamily="2" charset="-78"/>
              </a:rPr>
              <a:t>* روش اندازه گیری استهلاک مورد استفاده برای هر دارایی بر اساس الگوی منافع اقتصادی مورد انتظار آن دارایی انتخاب می شود و به طور یکنواخت از دوره ای به دوره دیگر اعمال می گردد، چنانچه تغییری قابل ملاحظه در الگوی مصرف منافع اقتصادی مورد انتظار دارایی مربوط، جهت انعکاس  الگوی جدید به وجود می آید، روش استهلاک تغییر می یابد. این تغییر باید به عنوان تغییر در برآورد حسابداری محسوب و استهلاک دوره جاری و دوره آتی دارایی تعدیل می شود.</a:t>
            </a:r>
          </a:p>
          <a:p>
            <a:pPr marL="0" indent="0" eaLnBrk="1" hangingPunct="1">
              <a:buFontTx/>
              <a:buNone/>
            </a:pPr>
            <a:r>
              <a:rPr lang="fa-IR" sz="2400" smtClean="0">
                <a:cs typeface="B Nazanin" pitchFamily="2" charset="-78"/>
              </a:rPr>
              <a:t>* در کلیه روشها و سیستمهای اندازه گیری استهلاک، داراییها حداکثر تا مبلغ بهای تمام شده دارایی به کسر ارزش باقیمانده ( لازم به ذکر است که در روش مانده نزولی برای محاسبه هزینه استهلاک دارایی، ارزش باقیمانده نادیده گرفته می شود) می باشد. </a:t>
            </a:r>
          </a:p>
          <a:p>
            <a:pPr marL="0" indent="0" algn="just" eaLnBrk="1" hangingPunct="1">
              <a:buFontTx/>
              <a:buNone/>
            </a:pPr>
            <a:r>
              <a:rPr lang="fa-IR" sz="2400" smtClean="0">
                <a:cs typeface="B Nazanin" pitchFamily="2" charset="-78"/>
              </a:rPr>
              <a:t>مبنای اندازه گیری استهلاک از تاریخی که دارایی ثابت مشهود برای بهره برداری آماده و در اختیار واحد تجاری قرار می گیرد ، محاسبه می گردد.</a:t>
            </a:r>
          </a:p>
          <a:p>
            <a:pPr marL="0" indent="0" algn="just" eaLnBrk="1" hangingPunct="1">
              <a:buFontTx/>
              <a:buNone/>
            </a:pPr>
            <a:endParaRPr lang="fa-IR" sz="2400" smtClean="0">
              <a:cs typeface="B Nazanin" pitchFamily="2" charset="-78"/>
            </a:endParaRPr>
          </a:p>
          <a:p>
            <a:pPr marL="0" indent="0" algn="just" eaLnBrk="1" hangingPunct="1">
              <a:buFontTx/>
              <a:buNone/>
            </a:pPr>
            <a:r>
              <a:rPr lang="fa-IR" sz="2400" smtClean="0">
                <a:cs typeface="B Nazanin" pitchFamily="2" charset="-78"/>
              </a:rPr>
              <a:t>نحوه محاسبه دارائیها براساس روش های مختلف اندازه گیری و ثبت آن در دفاتر به قرار زیر است:</a:t>
            </a:r>
          </a:p>
          <a:p>
            <a:pPr marL="0" indent="0" algn="just" eaLnBrk="1" hangingPunct="1">
              <a:buFontTx/>
              <a:buNone/>
            </a:pPr>
            <a:endParaRPr lang="en-US" sz="2400" smtClean="0">
              <a:cs typeface="B Nazanin" pitchFamily="2"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16426</TotalTime>
  <Words>3219</Words>
  <Application>Microsoft Office PowerPoint</Application>
  <PresentationFormat>On-screen Show (4:3)</PresentationFormat>
  <Paragraphs>159</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B Nazanin</vt:lpstr>
      <vt:lpstr>B Titr</vt:lpstr>
      <vt:lpstr>Calibri</vt:lpstr>
      <vt:lpstr>Tahoma</vt:lpstr>
      <vt:lpstr>Default Design</vt:lpstr>
      <vt:lpstr>PowerPoint Presentation</vt:lpstr>
      <vt:lpstr>استهلاک و کاهش ارزش داراییهای ثابت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1)عمر مفید دارایی یک قلم دارایی ثابت مشهود باید به طور ادواری بازنگری شود و چنانچه تفاوت قابل ملاحظه ای بین پیش بینی های فعلی و برآوردهای قبلی وجود داشته باشد ( تغییر در برآورد) استهلاک دوره جاری و دوره های آتی تعدیل می گردد. 2)روش استهلاک مورد استفاده برای دارایی های ثابت باید به طور ادواری بررسی شود و در صورت تغییر قابل ملاحظه در الگوی مصرف منافع اقتصادی مورد انتظار داراییهای مربوط، جهت انعکاس الگوی جدید،روش استهلاک تغییر یابد. هر گاه چنین تغییری در روش استهلاک لازم شود، این تغییر باید  به عنوان تغییر در برآورد حسابداری محسوب و استهلاک دوره جاری و دوره های آتی تعدیل شود.    3)جهت تخصیص سیستماتیک مبلغ استهلاک پذیر دارایی طی عمر مفید استفاده از روشهای خط مستقیم، نزولی و تعداد تولید یا کارکرد طبق استاندارد ایران پذیرفته شده است. </vt:lpstr>
      <vt:lpstr>PowerPoint Presentation</vt:lpstr>
      <vt:lpstr>PowerPoint Presentation</vt:lpstr>
      <vt:lpstr>PowerPoint Presentation</vt:lpstr>
      <vt:lpstr>PowerPoint Presentation</vt:lpstr>
      <vt:lpstr>PowerPoint Presentation</vt:lpstr>
      <vt:lpstr>PowerPoint Presentation</vt:lpstr>
    </vt:vector>
  </TitlesOfParts>
  <Company>ENBank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Shiva</cp:lastModifiedBy>
  <cp:revision>54</cp:revision>
  <dcterms:created xsi:type="dcterms:W3CDTF">2008-12-15T04:24:39Z</dcterms:created>
  <dcterms:modified xsi:type="dcterms:W3CDTF">2023-04-20T19:28:20Z</dcterms:modified>
</cp:coreProperties>
</file>