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8" r:id="rId2"/>
    <p:sldId id="256" r:id="rId3"/>
    <p:sldId id="409" r:id="rId4"/>
    <p:sldId id="423" r:id="rId5"/>
    <p:sldId id="425" r:id="rId6"/>
    <p:sldId id="427" r:id="rId7"/>
    <p:sldId id="426" r:id="rId8"/>
    <p:sldId id="42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616"/>
    <a:srgbClr val="E41616"/>
    <a:srgbClr val="23CB67"/>
    <a:srgbClr val="2D900A"/>
    <a:srgbClr val="009900"/>
    <a:srgbClr val="C1319B"/>
    <a:srgbClr val="CE4C24"/>
    <a:srgbClr val="3476BE"/>
    <a:srgbClr val="BE3479"/>
    <a:srgbClr val="C43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9462" autoAdjust="0"/>
  </p:normalViewPr>
  <p:slideViewPr>
    <p:cSldViewPr>
      <p:cViewPr varScale="1">
        <p:scale>
          <a:sx n="74" d="100"/>
          <a:sy n="74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62DA7-C33C-4152-BBE6-62175D2E124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5C54-B8DD-4709-A6B1-EDC8A86E2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438400"/>
            <a:ext cx="9144000" cy="9144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50875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477000"/>
            <a:ext cx="2133600" cy="1682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0A6825C-667E-443D-859F-E0C8924D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6BB5F1-4B7F-40CE-AAD9-B272B3DE3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D3DB9F-BA4C-47E0-8619-9D2A16DB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417281-F8BA-4740-9BCD-234E4AE1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326E0-2C53-4CBB-8A13-E63F7A3976D7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4714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956640-DFA3-44E2-B070-E621CE2A1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25D8C0-40E5-44B7-8711-BE4009774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F85FBF-A8D7-4A60-AD3D-D20577DD1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B8D29E-9117-4819-82CE-0CE33A48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C4111F-2C18-471A-BA26-6ABB0CE98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6AAC47-175E-4871-B219-E0C9EB14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EE9DB8-E140-424A-8B7C-EEDCE280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pitchFamily="34" charset="0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pic>
        <p:nvPicPr>
          <p:cNvPr id="3079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6058" y="533400"/>
            <a:ext cx="7609742" cy="597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073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286000"/>
            <a:ext cx="5791200" cy="1066800"/>
          </a:xfrm>
          <a:noFill/>
        </p:spPr>
        <p:txBody>
          <a:bodyPr/>
          <a:lstStyle/>
          <a:p>
            <a:pPr rtl="1"/>
            <a:r>
              <a:rPr lang="fa-IR" spc="-150" dirty="0" smtClean="0">
                <a:solidFill>
                  <a:schemeClr val="bg1"/>
                </a:solidFill>
                <a:cs typeface="B Nazanin" pitchFamily="2" charset="-78"/>
              </a:rPr>
              <a:t>حسابداری </a:t>
            </a:r>
            <a:r>
              <a:rPr lang="fa-IR" spc="-150" dirty="0">
                <a:solidFill>
                  <a:schemeClr val="bg1"/>
                </a:solidFill>
                <a:cs typeface="B Nazanin" pitchFamily="2" charset="-78"/>
              </a:rPr>
              <a:t>اسناد خزانه </a:t>
            </a:r>
            <a:r>
              <a:rPr lang="fa-IR" spc="-150" dirty="0" smtClean="0">
                <a:solidFill>
                  <a:schemeClr val="bg1"/>
                </a:solidFill>
                <a:cs typeface="B Nazanin" pitchFamily="2" charset="-78"/>
              </a:rPr>
              <a:t>اسلامی</a:t>
            </a:r>
            <a:endParaRPr lang="en-US" spc="-15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3" name="Picture 2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267200" cy="558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21405_72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78911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563563"/>
          </a:xfrm>
        </p:spPr>
        <p:txBody>
          <a:bodyPr/>
          <a:lstStyle/>
          <a:p>
            <a:pPr algn="r" rtl="1"/>
            <a:r>
              <a:rPr lang="fa-IR" sz="2400" dirty="0">
                <a:solidFill>
                  <a:srgbClr val="FFFFFF"/>
                </a:solidFill>
                <a:cs typeface="B Titr" pitchFamily="2" charset="-78"/>
              </a:rPr>
              <a:t>رویدادهای مربوط به طرح  </a:t>
            </a:r>
            <a:r>
              <a:rPr lang="en-US" sz="2400" dirty="0">
                <a:solidFill>
                  <a:srgbClr val="FFFFFF"/>
                </a:solidFill>
                <a:cs typeface="B Titr" pitchFamily="2" charset="-78"/>
              </a:rPr>
              <a:t>x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46292"/>
              </p:ext>
            </p:extLst>
          </p:nvPr>
        </p:nvGraphicFramePr>
        <p:xfrm>
          <a:off x="304801" y="1066800"/>
          <a:ext cx="8458199" cy="4714506"/>
        </p:xfrm>
        <a:graphic>
          <a:graphicData uri="http://schemas.openxmlformats.org/drawingml/2006/table">
            <a:tbl>
              <a:tblPr rtl="1"/>
              <a:tblGrid>
                <a:gridCol w="355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بدهکار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بستانکار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اعلام اعتبار سرمایه‎ای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به مبلغ 100 ریال بابت طرح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X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7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اعتبار سـرمـایـه‎ای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100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48"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بـودجـه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اعتبار سـرمـایـه‎ای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100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45">
                <a:tc gridSpan="4"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دریافت اعلامیه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تخصیص اعتبار  به مبلغ 80 ریال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14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اعتبار سـرمـایـه‎ای تخصیص یـافـته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80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253"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اعتبار سـرمـایـه‎ای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80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933">
                <a:tc gridSpan="4"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اختصاص مبلغ 70 ریال اسناد خزانه اسلامی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253"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حساب انتظامی – اسناد خزانه اسلامی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70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53"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طرف حساب انتظامی – اسناد خزانه اسلامی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70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563563"/>
          </a:xfrm>
        </p:spPr>
        <p:txBody>
          <a:bodyPr/>
          <a:lstStyle/>
          <a:p>
            <a:pPr algn="r" rtl="1"/>
            <a:r>
              <a:rPr lang="fa-IR" sz="2400" dirty="0">
                <a:solidFill>
                  <a:srgbClr val="FFFFFF"/>
                </a:solidFill>
                <a:cs typeface="B Titr" pitchFamily="2" charset="-78"/>
              </a:rPr>
              <a:t>رویدادهای مربوط به طرح </a:t>
            </a:r>
            <a:r>
              <a:rPr lang="fa-IR" sz="2400" dirty="0" smtClean="0">
                <a:solidFill>
                  <a:srgbClr val="FFFFFF"/>
                </a:solidFill>
                <a:cs typeface="B Titr" pitchFamily="2" charset="-78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cs typeface="B Titr" pitchFamily="2" charset="-78"/>
              </a:rPr>
              <a:t>x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293"/>
              </p:ext>
            </p:extLst>
          </p:nvPr>
        </p:nvGraphicFramePr>
        <p:xfrm>
          <a:off x="152400" y="838200"/>
          <a:ext cx="8763001" cy="5623560"/>
        </p:xfrm>
        <a:graphic>
          <a:graphicData uri="http://schemas.openxmlformats.org/drawingml/2006/table">
            <a:tbl>
              <a:tblPr rtl="1"/>
              <a:tblGrid>
                <a:gridCol w="368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بدهکار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بستانکار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">
                <a:tc gridSpan="4"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بدهی مربوط به صورت وضعیت تایید شده به مبلغ 60ریال (پیش‎پرداخت منقضی شده 5 ریال، سپرده حسن انجام کار 6 ریال، مالیات و عوارض ارزش افزوده 6 ریال، بیمه سهم کارفرما  3ریال و بیمه سهم پیمانکار 2ریال)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اعتبار سـرمـایـه‎ای تـامیـن شـده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64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اعتبار سـرمـایـه‎ای تخصیص یـافـته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64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6">
                <a:tc gridSpan="4"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14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دارایی در جریان تکمیل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69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پـیـش پـرداخـت بـابـت عملیات سـرمـایـه‎ای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5</a:t>
                      </a:r>
                      <a:endParaRPr lang="en-US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82"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حـساب‎ها و اسناد پـرداخـتنی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64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053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اعتبار سـرمـایـه‎ای انتقالی مصرف شـده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733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اعتبار سرمایه‎ای انتقالی بابت پرداخت‎های غیر قطعی</a:t>
                      </a:r>
                      <a:endParaRPr lang="en-US" sz="17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Low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Low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116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طرف 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396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226695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396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طرف 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کنترل قراردادها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69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396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</a:t>
                      </a: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کنترل قراردادها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69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563563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srgbClr val="FFFFFF"/>
                </a:solidFill>
                <a:cs typeface="B Titr" pitchFamily="2" charset="-78"/>
              </a:rPr>
              <a:t>رویدادهای مربوط به طرح  </a:t>
            </a:r>
            <a:r>
              <a:rPr lang="en-US" sz="2400" dirty="0" smtClean="0">
                <a:solidFill>
                  <a:srgbClr val="FFFFFF"/>
                </a:solidFill>
                <a:cs typeface="B Titr" pitchFamily="2" charset="-78"/>
              </a:rPr>
              <a:t>x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32248"/>
              </p:ext>
            </p:extLst>
          </p:nvPr>
        </p:nvGraphicFramePr>
        <p:xfrm>
          <a:off x="304800" y="1371600"/>
          <a:ext cx="8458199" cy="4343402"/>
        </p:xfrm>
        <a:graphic>
          <a:graphicData uri="http://schemas.openxmlformats.org/drawingml/2006/table">
            <a:tbl>
              <a:tblPr rtl="1"/>
              <a:tblGrid>
                <a:gridCol w="355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بدهکار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بستانکار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24"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186">
                <a:tc gridSpan="4"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واگذاری اسناد خزانه به ترتیب، مبلغ 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47ریال به پیمانکار ، مبلغ 6 ریال توثیق بابت سپرده حسن انجام کار و مبلغ 5 ریال بابت تسویه بدهی بیمه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-226695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حـساب‎ها و اسناد پـرداخـتنی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226695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بـیـمـه پـرداخـتـنـی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59">
                <a:tc gridSpan="4"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حـساب‎ها و اسناد پـرداخـتنی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59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بـیـمـه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پـرداخـتـنـی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دریـافـتـی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بـابـت عـمـلیات سـرمـایـه‎ای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64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593">
                <a:tc gridSpan="4"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اعتبار سـرمـایـه‎ای مـصـرف شـده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64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اعتبار سـرمـایـه‎ای تـامیـن شـده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64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563563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srgbClr val="FFFFFF"/>
                </a:solidFill>
                <a:cs typeface="B Titr" pitchFamily="2" charset="-78"/>
              </a:rPr>
              <a:t>رویدادهای مربوط به طرح  </a:t>
            </a:r>
            <a:r>
              <a:rPr lang="en-US" sz="2400" dirty="0" smtClean="0">
                <a:solidFill>
                  <a:srgbClr val="FFFFFF"/>
                </a:solidFill>
                <a:cs typeface="B Titr" pitchFamily="2" charset="-78"/>
              </a:rPr>
              <a:t>x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32248"/>
              </p:ext>
            </p:extLst>
          </p:nvPr>
        </p:nvGraphicFramePr>
        <p:xfrm>
          <a:off x="304800" y="1371600"/>
          <a:ext cx="8458199" cy="4267197"/>
        </p:xfrm>
        <a:graphic>
          <a:graphicData uri="http://schemas.openxmlformats.org/drawingml/2006/table">
            <a:tbl>
              <a:tblPr rtl="1"/>
              <a:tblGrid>
                <a:gridCol w="355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290"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بدهکار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بستانکار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13"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61">
                <a:tc gridSpan="4"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کنترل منابع بـودجـه‎ای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طرف 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کنترل منابع بـودجـه‎ای</a:t>
                      </a:r>
                      <a:endParaRPr lang="en-US" sz="16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64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61">
                <a:tc gridSpan="4">
                  <a:txBody>
                    <a:bodyPr/>
                    <a:lstStyle/>
                    <a:p>
                      <a:pPr marL="0" indent="-226695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-226695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طرف </a:t>
                      </a: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</a:t>
                      </a: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اسناد خزانه اسلامی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</a:t>
                      </a: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B Nazanin"/>
                        </a:rPr>
                        <a:t>اسناد خزانه اسلامی</a:t>
                      </a:r>
                      <a:endParaRPr lang="en-US" sz="16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64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6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226695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-226695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Low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طرف 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563563"/>
          </a:xfrm>
        </p:spPr>
        <p:txBody>
          <a:bodyPr/>
          <a:lstStyle/>
          <a:p>
            <a:pPr algn="r" rtl="1"/>
            <a:r>
              <a:rPr lang="fa-IR" sz="2400" dirty="0">
                <a:solidFill>
                  <a:srgbClr val="FFFFFF"/>
                </a:solidFill>
                <a:cs typeface="B Titr" pitchFamily="2" charset="-78"/>
              </a:rPr>
              <a:t>رویدادهای مربوط به طرح  </a:t>
            </a:r>
            <a:r>
              <a:rPr lang="en-US" sz="2400" dirty="0">
                <a:solidFill>
                  <a:srgbClr val="FFFFFF"/>
                </a:solidFill>
                <a:cs typeface="B Titr" pitchFamily="2" charset="-78"/>
              </a:rPr>
              <a:t>x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46292"/>
              </p:ext>
            </p:extLst>
          </p:nvPr>
        </p:nvGraphicFramePr>
        <p:xfrm>
          <a:off x="381000" y="990600"/>
          <a:ext cx="8458199" cy="1981200"/>
        </p:xfrm>
        <a:graphic>
          <a:graphicData uri="http://schemas.openxmlformats.org/drawingml/2006/table">
            <a:tbl>
              <a:tblPr rtl="1"/>
              <a:tblGrid>
                <a:gridCol w="355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008"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بدهکار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بستانکار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09"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08">
                <a:tc gridSpan="4"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در صورت استرداد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اسناد خزانه توثیق شده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81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طرف 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94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46292"/>
              </p:ext>
            </p:extLst>
          </p:nvPr>
        </p:nvGraphicFramePr>
        <p:xfrm>
          <a:off x="381000" y="3124200"/>
          <a:ext cx="8458199" cy="3352801"/>
        </p:xfrm>
        <a:graphic>
          <a:graphicData uri="http://schemas.openxmlformats.org/drawingml/2006/table">
            <a:tbl>
              <a:tblPr rtl="1"/>
              <a:tblGrid>
                <a:gridCol w="355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45"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بدهکار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Times New Roman"/>
                          <a:ea typeface="Times New Roman"/>
                          <a:cs typeface="B Nazanin"/>
                        </a:rPr>
                        <a:t>بستانکار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253"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عنوان حساب معين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Times New Roman"/>
                          <a:ea typeface="Times New Roman"/>
                          <a:cs typeface="B Nazanin"/>
                        </a:rPr>
                        <a:t>مبلغ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45">
                <a:tc gridSpan="4">
                  <a:txBody>
                    <a:bodyPr/>
                    <a:lstStyle/>
                    <a:p>
                      <a:pPr indent="-22669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در صورت واریز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 وجوه اسناد خزانه توثیق شده به حساب سپرده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72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طرف 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68">
                <a:tc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B Nazanin"/>
                        </a:rPr>
                        <a:t>حساب انتظامی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B Nazanin"/>
                        </a:rPr>
                        <a:t> – تضمین‎های دریافتی</a:t>
                      </a: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382">
                <a:tc gridSpan="4">
                  <a:txBody>
                    <a:bodyPr/>
                    <a:lstStyle/>
                    <a:p>
                      <a:pPr indent="-226695" algn="justLow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22669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68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Times New Roman"/>
                          <a:ea typeface="Times New Roman"/>
                          <a:cs typeface="B Nazanin"/>
                        </a:rPr>
                        <a:t>بـانـک</a:t>
                      </a:r>
                      <a:r>
                        <a:rPr lang="fa-IR" sz="1800" baseline="0" dirty="0" smtClean="0">
                          <a:latin typeface="Times New Roman"/>
                          <a:ea typeface="Times New Roman"/>
                          <a:cs typeface="B Nazanin"/>
                        </a:rPr>
                        <a:t> دریـافت وجـوه سپـرده</a:t>
                      </a:r>
                      <a:endParaRPr lang="en-US" sz="18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68"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سـپـرده‎های پـرداخـتـنی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6695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563563"/>
          </a:xfrm>
        </p:spPr>
        <p:txBody>
          <a:bodyPr/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تکمیل فرم‎های عملکرد بودجه‎ای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34730"/>
              </p:ext>
            </p:extLst>
          </p:nvPr>
        </p:nvGraphicFramePr>
        <p:xfrm>
          <a:off x="304800" y="990600"/>
          <a:ext cx="8458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862">
                <a:tc gridSpan="5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گزارش عملکرد اعتبارات تملک دارایی‎های سرمایه‎ای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دارایی در جریان تکمیل یا ایجاد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کنترل تخصیص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تخصیص اعتبار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اعتبار اصلاحی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شماره طرح و فصول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64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64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100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89897"/>
              </p:ext>
            </p:extLst>
          </p:nvPr>
        </p:nvGraphicFramePr>
        <p:xfrm>
          <a:off x="304800" y="2819400"/>
          <a:ext cx="8458200" cy="160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05"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صورتحساب منابع (واگذاری دارایی‎های مالی)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9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واریزی به خزانه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وصولی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پیش‎بینی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شماره طبقه‎بندی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797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64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64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310103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25455"/>
              </p:ext>
            </p:extLst>
          </p:nvPr>
        </p:nvGraphicFramePr>
        <p:xfrm>
          <a:off x="304800" y="4648200"/>
          <a:ext cx="8458200" cy="163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وضعیت پرداخت‎های غیرقطعی سنوات قبل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مانده نقل به سال بعد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دارایی در جریان تکمیل یا ایجاد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دریافتی از خزانه در سنوات قبل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عنوان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... 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... 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پیش‎پرداخت</a:t>
                      </a:r>
                      <a:endParaRPr lang="en-US" sz="16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4524</TotalTime>
  <Words>558</Words>
  <Application>Microsoft Office PowerPoint</Application>
  <PresentationFormat>On-screen Show (4:3)</PresentationFormat>
  <Paragraphs>151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 Nazanin</vt:lpstr>
      <vt:lpstr>B Titr</vt:lpstr>
      <vt:lpstr>Calibri</vt:lpstr>
      <vt:lpstr>Tahoma</vt:lpstr>
      <vt:lpstr>Times New Roman</vt:lpstr>
      <vt:lpstr>Verdana</vt:lpstr>
      <vt:lpstr>Wingdings</vt:lpstr>
      <vt:lpstr>sample</vt:lpstr>
      <vt:lpstr>Image</vt:lpstr>
      <vt:lpstr>PowerPoint Presentation</vt:lpstr>
      <vt:lpstr>حسابداری اسناد خزانه اسلامی</vt:lpstr>
      <vt:lpstr>رویدادهای مربوط به طرح  x</vt:lpstr>
      <vt:lpstr>رویدادهای مربوط به طرح  x</vt:lpstr>
      <vt:lpstr>رویدادهای مربوط به طرح  x</vt:lpstr>
      <vt:lpstr>رویدادهای مربوط به طرح  x</vt:lpstr>
      <vt:lpstr>رویدادهای مربوط به طرح  x</vt:lpstr>
      <vt:lpstr>تکمیل فرم‎های عملکرد بودجه‎ای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Shiva</cp:lastModifiedBy>
  <cp:revision>499</cp:revision>
  <dcterms:created xsi:type="dcterms:W3CDTF">2004-08-26T06:30:40Z</dcterms:created>
  <dcterms:modified xsi:type="dcterms:W3CDTF">2023-04-24T19:51:42Z</dcterms:modified>
</cp:coreProperties>
</file>