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4"/>
  </p:notesMasterIdLst>
  <p:sldIdLst>
    <p:sldId id="293" r:id="rId2"/>
    <p:sldId id="256" r:id="rId3"/>
    <p:sldId id="257" r:id="rId4"/>
    <p:sldId id="258" r:id="rId5"/>
    <p:sldId id="259" r:id="rId6"/>
    <p:sldId id="265" r:id="rId7"/>
    <p:sldId id="260" r:id="rId8"/>
    <p:sldId id="262" r:id="rId9"/>
    <p:sldId id="263" r:id="rId10"/>
    <p:sldId id="266" r:id="rId11"/>
    <p:sldId id="267" r:id="rId12"/>
    <p:sldId id="268" r:id="rId13"/>
    <p:sldId id="288" r:id="rId14"/>
    <p:sldId id="269" r:id="rId15"/>
    <p:sldId id="270" r:id="rId16"/>
    <p:sldId id="289" r:id="rId17"/>
    <p:sldId id="275" r:id="rId18"/>
    <p:sldId id="276" r:id="rId19"/>
    <p:sldId id="290" r:id="rId20"/>
    <p:sldId id="277" r:id="rId21"/>
    <p:sldId id="278" r:id="rId22"/>
    <p:sldId id="279" r:id="rId23"/>
    <p:sldId id="291" r:id="rId24"/>
    <p:sldId id="280" r:id="rId25"/>
    <p:sldId id="281" r:id="rId26"/>
    <p:sldId id="282" r:id="rId27"/>
    <p:sldId id="29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5" autoAdjust="0"/>
    <p:restoredTop sz="88439" autoAdjust="0"/>
  </p:normalViewPr>
  <p:slideViewPr>
    <p:cSldViewPr>
      <p:cViewPr varScale="1">
        <p:scale>
          <a:sx n="65" d="100"/>
          <a:sy n="65" d="100"/>
        </p:scale>
        <p:origin x="7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696E3-0AA9-41BD-A85C-3B8FD4C2A85B}" type="datetimeFigureOut">
              <a:rPr lang="en-US" smtClean="0"/>
              <a:t>4/9/2023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A91CD0-4F3B-4E55-A31F-E23EA45DD489}" type="slidenum">
              <a:rPr lang="en-US" smtClean="0"/>
              <a:t>‹#›</a:t>
            </a:fld>
            <a:endParaRPr lang="en-US"/>
          </a:p>
        </p:txBody>
      </p:sp>
    </p:spTree>
    <p:extLst>
      <p:ext uri="{BB962C8B-B14F-4D97-AF65-F5344CB8AC3E}">
        <p14:creationId xmlns:p14="http://schemas.microsoft.com/office/powerpoint/2010/main" val="182241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A91CD0-4F3B-4E55-A31F-E23EA45DD489}" type="slidenum">
              <a:rPr lang="en-US" smtClean="0"/>
              <a:t>2</a:t>
            </a:fld>
            <a:endParaRPr lang="en-US"/>
          </a:p>
        </p:txBody>
      </p:sp>
    </p:spTree>
    <p:extLst>
      <p:ext uri="{BB962C8B-B14F-4D97-AF65-F5344CB8AC3E}">
        <p14:creationId xmlns:p14="http://schemas.microsoft.com/office/powerpoint/2010/main" val="115607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A91CD0-4F3B-4E55-A31F-E23EA45DD489}" type="slidenum">
              <a:rPr lang="en-US" smtClean="0"/>
              <a:t>14</a:t>
            </a:fld>
            <a:endParaRPr lang="en-US"/>
          </a:p>
        </p:txBody>
      </p:sp>
    </p:spTree>
    <p:extLst>
      <p:ext uri="{BB962C8B-B14F-4D97-AF65-F5344CB8AC3E}">
        <p14:creationId xmlns:p14="http://schemas.microsoft.com/office/powerpoint/2010/main" val="36470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5378C42-26EA-4492-A032-43B365CD60F5}" type="datetime1">
              <a:rPr lang="en-US" smtClean="0"/>
              <a:t>4/9/2023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www.prozhe.com</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
        <p:nvSpPr>
          <p:cNvPr id="30"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4B1F0F-18D1-415E-9381-DA2BDFEAA89C}" type="datetime1">
              <a:rPr lang="en-US" smtClean="0"/>
              <a:t>4/9/2023</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4226C5-D140-49F0-AE36-B0F08BD63EC8}" type="datetime1">
              <a:rPr lang="en-US" smtClean="0"/>
              <a:t>4/9/2023</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9DBDF59-2D1B-4D4A-BB9B-CB44DDCD74C1}" type="datetime1">
              <a:rPr lang="en-US" smtClean="0"/>
              <a:t>4/9/2023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www.prozhe.com</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6AD24FB-F371-425A-B3D4-09863F3BA168}" type="datetime1">
              <a:rPr lang="en-US" smtClean="0"/>
              <a:t>4/9/2023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www.prozhe.com</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
        <p:nvSpPr>
          <p:cNvPr id="24"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83082B-7580-44EB-A68B-5B1149A5CA6B}" type="datetime1">
              <a:rPr lang="en-US" smtClean="0"/>
              <a:t>4/9/2023</a:t>
            </a:fld>
            <a:endParaRPr lang="en-US"/>
          </a:p>
        </p:txBody>
      </p:sp>
      <p:sp>
        <p:nvSpPr>
          <p:cNvPr id="6" name="Footer Placeholder 5"/>
          <p:cNvSpPr>
            <a:spLocks noGrp="1"/>
          </p:cNvSpPr>
          <p:nvPr>
            <p:ph type="ftr" sz="quarter" idx="11"/>
          </p:nvPr>
        </p:nvSpPr>
        <p:spPr/>
        <p:txBody>
          <a:bodyPr/>
          <a:lstStyle/>
          <a:p>
            <a:r>
              <a:rPr lang="en-US" smtClean="0"/>
              <a:t>www.prozhe.com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467687-662F-463B-8F66-92B94FAA9ABB}" type="datetime1">
              <a:rPr lang="en-US" smtClean="0"/>
              <a:t>4/9/2023</a:t>
            </a:fld>
            <a:endParaRPr lang="en-US"/>
          </a:p>
        </p:txBody>
      </p:sp>
      <p:sp>
        <p:nvSpPr>
          <p:cNvPr id="8" name="Footer Placeholder 7"/>
          <p:cNvSpPr>
            <a:spLocks noGrp="1"/>
          </p:cNvSpPr>
          <p:nvPr>
            <p:ph type="ftr" sz="quarter" idx="11"/>
          </p:nvPr>
        </p:nvSpPr>
        <p:spPr/>
        <p:txBody>
          <a:bodyPr/>
          <a:lstStyle/>
          <a:p>
            <a:r>
              <a:rPr lang="en-US" smtClean="0"/>
              <a:t>www.prozhe.com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47D45FD-7424-4AB4-88D1-B45963100B3C}" type="datetime1">
              <a:rPr lang="en-US" smtClean="0"/>
              <a:t>4/9/2023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www.prozhe.com</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FD09A-1DE5-4790-AA51-6D6CCC056A23}" type="datetime1">
              <a:rPr lang="en-US" smtClean="0"/>
              <a:t>4/9/2023</a:t>
            </a:fld>
            <a:endParaRPr lang="en-US"/>
          </a:p>
        </p:txBody>
      </p:sp>
      <p:sp>
        <p:nvSpPr>
          <p:cNvPr id="3" name="Footer Placeholder 2"/>
          <p:cNvSpPr>
            <a:spLocks noGrp="1"/>
          </p:cNvSpPr>
          <p:nvPr>
            <p:ph type="ftr" sz="quarter" idx="11"/>
          </p:nvPr>
        </p:nvSpPr>
        <p:spPr/>
        <p:txBody>
          <a:bodyPr/>
          <a:lstStyle/>
          <a:p>
            <a:r>
              <a:rPr lang="en-US" smtClean="0"/>
              <a:t>www.prozhe.com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A2EBBB6-A898-4678-8AF5-128F0BED30D6}" type="datetime1">
              <a:rPr lang="en-US" smtClean="0"/>
              <a:t>4/9/2023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www.prozhe.com</a:t>
            </a:r>
            <a:endParaRPr lang="en-US"/>
          </a:p>
        </p:txBody>
      </p:sp>
      <p:sp>
        <p:nvSpPr>
          <p:cNvPr id="15"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4BC737B-E583-4681-826C-E95A36C2FB88}" type="datetime1">
              <a:rPr lang="en-US" smtClean="0"/>
              <a:t>4/9/2023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www.prozhe.com</a:t>
            </a:r>
            <a:endParaRPr lang="en-US"/>
          </a:p>
        </p:txBody>
      </p:sp>
      <p:sp>
        <p:nvSpPr>
          <p:cNvPr id="15"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264BA4C-5A42-43B0-A3D5-4B14C5AA092A}" type="datetime1">
              <a:rPr lang="en-US" smtClean="0"/>
              <a:t>4/9/2023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www.prozhe.com</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
        <p:nvSpPr>
          <p:cNvPr id="15"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dt="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2286000"/>
            <a:ext cx="9144000" cy="1446550"/>
          </a:xfrm>
          <a:prstGeom prst="rect">
            <a:avLst/>
          </a:prstGeom>
        </p:spPr>
        <p:txBody>
          <a:bodyPr wrap="square">
            <a:spAutoFit/>
          </a:bodyPr>
          <a:lstStyle/>
          <a:p>
            <a:pPr algn="ctr"/>
            <a:r>
              <a:rPr lang="fa-IR" sz="8800" b="1" dirty="0" smtClean="0">
                <a:solidFill>
                  <a:srgbClr val="00B0F0"/>
                </a:solidFill>
                <a:latin typeface="Moalla" pitchFamily="2" charset="0"/>
                <a:cs typeface="A EntezareZohoor D3" pitchFamily="2" charset="-78"/>
              </a:rPr>
              <a:t>بسم الله الرحمن الرحیم</a:t>
            </a:r>
            <a:endParaRPr lang="en-US" sz="8800" dirty="0">
              <a:solidFill>
                <a:srgbClr val="00B0F0"/>
              </a:solidFill>
              <a:latin typeface="Moalla" pitchFamily="2" charset="0"/>
              <a:cs typeface="A EntezareZohoor D3" pitchFamily="2" charset="-78"/>
            </a:endParaRPr>
          </a:p>
        </p:txBody>
      </p:sp>
    </p:spTree>
    <p:extLst>
      <p:ext uri="{BB962C8B-B14F-4D97-AF65-F5344CB8AC3E}">
        <p14:creationId xmlns:p14="http://schemas.microsoft.com/office/powerpoint/2010/main" val="40070808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4"/>
                                        </p:tgtEl>
                                        <p:attrNameLst>
                                          <p:attrName>style.color</p:attrName>
                                        </p:attrNameLst>
                                      </p:cBhvr>
                                      <p:to>
                                        <p:clrVal>
                                          <a:schemeClr val="accent2"/>
                                        </p:clrVal>
                                      </p:to>
                                    </p:set>
                                    <p:set>
                                      <p:cBhvr>
                                        <p:cTn id="7" dur="500" fill="hold"/>
                                        <p:tgtEl>
                                          <p:spTgt spid="4"/>
                                        </p:tgtEl>
                                        <p:attrNameLst>
                                          <p:attrName>fillcolor</p:attrName>
                                        </p:attrNameLst>
                                      </p:cBhvr>
                                      <p:to>
                                        <p:clrVal>
                                          <a:schemeClr val="accent2"/>
                                        </p:clrVal>
                                      </p:to>
                                    </p:set>
                                    <p:set>
                                      <p:cBhvr>
                                        <p:cTn id="8" dur="500" fill="hold"/>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7467600" cy="4873752"/>
          </a:xfrm>
        </p:spPr>
        <p:txBody>
          <a:bodyPr/>
          <a:lstStyle/>
          <a:p>
            <a:r>
              <a:rPr lang="fa-IR" sz="2800" b="1" dirty="0" smtClean="0">
                <a:solidFill>
                  <a:srgbClr val="FF0000"/>
                </a:solidFill>
                <a:cs typeface="2  Titr" pitchFamily="2" charset="-78"/>
              </a:rPr>
              <a:t>انواع پارادایم </a:t>
            </a:r>
            <a:r>
              <a:rPr lang="fa-IR" dirty="0" smtClean="0">
                <a:solidFill>
                  <a:srgbClr val="FF0000"/>
                </a:solidFill>
                <a:cs typeface="2  Titr" pitchFamily="2" charset="-78"/>
              </a:rPr>
              <a:t>:</a:t>
            </a:r>
          </a:p>
          <a:p>
            <a:endParaRPr lang="en-US" dirty="0" smtClean="0">
              <a:cs typeface="Titr" pitchFamily="2" charset="-78"/>
            </a:endParaRPr>
          </a:p>
          <a:p>
            <a:pPr marL="457200" lvl="0" indent="-457200">
              <a:buFont typeface="+mj-lt"/>
              <a:buAutoNum type="arabicPeriod"/>
            </a:pPr>
            <a:r>
              <a:rPr lang="fa-IR" sz="2800" b="1" dirty="0" smtClean="0">
                <a:solidFill>
                  <a:srgbClr val="FFFF00"/>
                </a:solidFill>
                <a:cs typeface="0 Nazanin" pitchFamily="2" charset="-78"/>
              </a:rPr>
              <a:t>پارادایم انسان شناختی-استقرا</a:t>
            </a:r>
          </a:p>
          <a:p>
            <a:pPr marL="457200" indent="-457200">
              <a:buFont typeface="+mj-lt"/>
              <a:buAutoNum type="arabicPeriod"/>
            </a:pPr>
            <a:r>
              <a:rPr lang="fa-IR" sz="2800" b="1" dirty="0" smtClean="0">
                <a:cs typeface="0 Nazanin" pitchFamily="2" charset="-78"/>
              </a:rPr>
              <a:t>پارادایم سود حقیقی-قیاس</a:t>
            </a:r>
            <a:endParaRPr lang="en-US" sz="2800" b="1" dirty="0" smtClean="0">
              <a:cs typeface="0 Nazanin" pitchFamily="2" charset="-78"/>
            </a:endParaRPr>
          </a:p>
          <a:p>
            <a:pPr marL="457200" indent="-457200">
              <a:buFont typeface="+mj-lt"/>
              <a:buAutoNum type="arabicPeriod"/>
            </a:pPr>
            <a:r>
              <a:rPr lang="fa-IR" sz="2800" b="1" dirty="0" smtClean="0">
                <a:cs typeface="0 Nazanin" pitchFamily="2" charset="-78"/>
              </a:rPr>
              <a:t>پارادایم سودمندی در تصمیم گیری ها</a:t>
            </a:r>
            <a:endParaRPr lang="en-US" sz="2800" b="1" dirty="0" smtClean="0">
              <a:cs typeface="0 Nazanin" pitchFamily="2" charset="-78"/>
            </a:endParaRPr>
          </a:p>
          <a:p>
            <a:pPr marL="457200" indent="-457200">
              <a:buFont typeface="+mj-lt"/>
              <a:buAutoNum type="arabicPeriod"/>
            </a:pPr>
            <a:r>
              <a:rPr lang="fa-IR" sz="2800" b="1" dirty="0" smtClean="0">
                <a:cs typeface="0 Nazanin" pitchFamily="2" charset="-78"/>
              </a:rPr>
              <a:t>پارادایم مدل تصمیم گیری کل بازار</a:t>
            </a:r>
            <a:endParaRPr lang="en-US" sz="2800" b="1" dirty="0" smtClean="0">
              <a:cs typeface="0 Nazanin" pitchFamily="2" charset="-78"/>
            </a:endParaRPr>
          </a:p>
          <a:p>
            <a:pPr marL="457200" indent="-457200">
              <a:buFont typeface="+mj-lt"/>
              <a:buAutoNum type="arabicPeriod"/>
            </a:pPr>
            <a:r>
              <a:rPr lang="fa-IR" sz="2800" b="1" dirty="0" smtClean="0">
                <a:cs typeface="0 Nazanin" pitchFamily="2" charset="-78"/>
              </a:rPr>
              <a:t>پارادایم مدل تصمیم گیری شخص استفاده کننده</a:t>
            </a:r>
            <a:endParaRPr lang="en-US" sz="2800" b="1" dirty="0" smtClean="0">
              <a:cs typeface="0 Nazanin" pitchFamily="2" charset="-78"/>
            </a:endParaRPr>
          </a:p>
          <a:p>
            <a:pPr marL="457200" indent="-457200">
              <a:buFont typeface="+mj-lt"/>
              <a:buAutoNum type="arabicPeriod"/>
            </a:pPr>
            <a:r>
              <a:rPr lang="fa-IR" sz="2800" b="1" dirty="0" smtClean="0">
                <a:cs typeface="0 Nazanin" pitchFamily="2" charset="-78"/>
              </a:rPr>
              <a:t>پارادایم ارزش اقتصادی اطلاعات</a:t>
            </a:r>
            <a:endParaRPr lang="en-US" sz="2800" b="1" dirty="0" smtClean="0">
              <a:cs typeface="0 Nazanin" pitchFamily="2" charset="-78"/>
            </a:endParaRPr>
          </a:p>
          <a:p>
            <a:pPr marL="457200" lvl="0" indent="-457200">
              <a:buFont typeface="+mj-lt"/>
              <a:buAutoNum type="arabicPeriod"/>
            </a:pPr>
            <a:endParaRPr lang="en-US" dirty="0" smtClean="0"/>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200" b="1" dirty="0" smtClean="0">
                <a:solidFill>
                  <a:srgbClr val="FFFF00"/>
                </a:solidFill>
                <a:cs typeface="2  Titr" pitchFamily="2" charset="-78"/>
              </a:rPr>
              <a:t>پارادایم انسان شناختی –استقرا</a:t>
            </a:r>
            <a:r>
              <a:rPr lang="en-US" sz="2000" b="1" dirty="0" smtClean="0">
                <a:solidFill>
                  <a:srgbClr val="FF0000"/>
                </a:solidFill>
                <a:cs typeface="2  Titr" pitchFamily="2" charset="-78"/>
              </a:rPr>
              <a:t>) </a:t>
            </a:r>
            <a:r>
              <a:rPr lang="fa-IR" sz="2000" b="1" dirty="0" smtClean="0">
                <a:solidFill>
                  <a:srgbClr val="FF0000"/>
                </a:solidFill>
                <a:cs typeface="2  Titr" pitchFamily="2" charset="-78"/>
              </a:rPr>
              <a:t>از جزء به کل رسیدن)</a:t>
            </a:r>
            <a:r>
              <a:rPr lang="en-US" sz="2000" dirty="0" smtClean="0">
                <a:solidFill>
                  <a:srgbClr val="FF0000"/>
                </a:solidFill>
                <a:cs typeface="2  Titr" pitchFamily="2" charset="-78"/>
              </a:rPr>
              <a:t/>
            </a:r>
            <a:br>
              <a:rPr lang="en-US" sz="2000" dirty="0" smtClean="0">
                <a:solidFill>
                  <a:srgbClr val="FF0000"/>
                </a:solidFill>
                <a:cs typeface="2  Titr" pitchFamily="2" charset="-78"/>
              </a:rPr>
            </a:br>
            <a:endParaRPr lang="fa-IR" sz="2000" dirty="0">
              <a:solidFill>
                <a:srgbClr val="FF0000"/>
              </a:solidFill>
              <a:cs typeface="2  Titr" pitchFamily="2" charset="-78"/>
            </a:endParaRPr>
          </a:p>
        </p:txBody>
      </p:sp>
      <p:sp>
        <p:nvSpPr>
          <p:cNvPr id="3" name="Content Placeholder 2"/>
          <p:cNvSpPr>
            <a:spLocks noGrp="1"/>
          </p:cNvSpPr>
          <p:nvPr>
            <p:ph sz="quarter" idx="1"/>
          </p:nvPr>
        </p:nvSpPr>
        <p:spPr/>
        <p:txBody>
          <a:bodyPr/>
          <a:lstStyle/>
          <a:p>
            <a:r>
              <a:rPr lang="ar-SA" sz="2800" b="1" dirty="0" smtClean="0">
                <a:solidFill>
                  <a:srgbClr val="FF0000"/>
                </a:solidFill>
                <a:cs typeface="0 Nazanin" pitchFamily="2" charset="-78"/>
              </a:rPr>
              <a:t>الگوها</a:t>
            </a:r>
            <a:endParaRPr lang="en-US" sz="2800" b="1" dirty="0" smtClean="0">
              <a:solidFill>
                <a:srgbClr val="FF0000"/>
              </a:solidFill>
              <a:cs typeface="0 Nazanin" pitchFamily="2" charset="-78"/>
            </a:endParaRPr>
          </a:p>
          <a:p>
            <a:r>
              <a:rPr lang="ar-SA" dirty="0" smtClean="0">
                <a:cs typeface="0 Nazanin" pitchFamily="2" charset="-78"/>
              </a:rPr>
              <a:t>ازرویکردتوصیف –استقرابرای تدوین تئوری حسابداری پیروی کرده وبرروشهای موجودحسابداری تاکیدداشته اند</a:t>
            </a:r>
            <a:r>
              <a:rPr lang="fa-IR" dirty="0" smtClean="0">
                <a:cs typeface="0 Nazanin" pitchFamily="2" charset="-78"/>
              </a:rPr>
              <a:t>.</a:t>
            </a:r>
            <a:endParaRPr lang="en-US" dirty="0" smtClean="0">
              <a:cs typeface="0 Nazanin" pitchFamily="2" charset="-78"/>
            </a:endParaRPr>
          </a:p>
          <a:p>
            <a:endParaRPr lang="fa-IR" dirty="0" smtClean="0">
              <a:cs typeface="0 Nazanin" pitchFamily="2" charset="-78"/>
            </a:endParaRPr>
          </a:p>
          <a:p>
            <a:r>
              <a:rPr lang="ar-SA" dirty="0" smtClean="0">
                <a:cs typeface="0 Nazanin" pitchFamily="2" charset="-78"/>
              </a:rPr>
              <a:t>تاکیدمی کنه که حسابداری وظیفه حسابد</a:t>
            </a:r>
            <a:r>
              <a:rPr lang="fa-IR" dirty="0" smtClean="0">
                <a:cs typeface="0 Nazanin" pitchFamily="2" charset="-78"/>
              </a:rPr>
              <a:t>هی </a:t>
            </a:r>
            <a:r>
              <a:rPr lang="ar-SA" dirty="0" smtClean="0">
                <a:cs typeface="0 Nazanin" pitchFamily="2" charset="-78"/>
              </a:rPr>
              <a:t> داردوارزشهای تاریخی برای ایفای این وظیفه وتصمیم گیری اهمیت دارد</a:t>
            </a:r>
            <a:endParaRPr lang="fa-IR" dirty="0" smtClean="0">
              <a:cs typeface="0 Nazanin" pitchFamily="2" charset="-78"/>
            </a:endParaRPr>
          </a:p>
          <a:p>
            <a:endParaRPr lang="en-US" dirty="0" smtClean="0">
              <a:cs typeface="0 Nazanin" pitchFamily="2" charset="-78"/>
            </a:endParaRPr>
          </a:p>
          <a:p>
            <a:r>
              <a:rPr lang="en-US" dirty="0" smtClean="0">
                <a:cs typeface="0 Nazanin" pitchFamily="2" charset="-78"/>
              </a:rPr>
              <a:t> </a:t>
            </a:r>
            <a:r>
              <a:rPr lang="fa-IR" sz="2800" b="1" dirty="0" smtClean="0">
                <a:solidFill>
                  <a:srgbClr val="FF0000"/>
                </a:solidFill>
                <a:cs typeface="0 Nazanin" pitchFamily="2" charset="-78"/>
              </a:rPr>
              <a:t>موضوع </a:t>
            </a:r>
            <a:endParaRPr lang="en-US" sz="2800" b="1" dirty="0" smtClean="0">
              <a:solidFill>
                <a:srgbClr val="FF0000"/>
              </a:solidFill>
              <a:cs typeface="0 Nazanin" pitchFamily="2" charset="-78"/>
            </a:endParaRPr>
          </a:p>
          <a:p>
            <a:r>
              <a:rPr lang="fa-IR" dirty="0" smtClean="0">
                <a:cs typeface="0 Nazanin" pitchFamily="2" charset="-78"/>
              </a:rPr>
              <a:t>موضوع اصلی حسابداری ،روشهای موجود و مورد عمل حسابداران وطرز تلقی مدیریت از این روشها است </a:t>
            </a:r>
            <a:endParaRPr lang="en-US" dirty="0" smtClean="0">
              <a:cs typeface="0 Nazanin" pitchFamily="2" charset="-78"/>
            </a:endParaRPr>
          </a:p>
          <a:p>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4873752"/>
          </a:xfrm>
        </p:spPr>
        <p:txBody>
          <a:bodyPr>
            <a:normAutofit lnSpcReduction="10000"/>
          </a:bodyPr>
          <a:lstStyle/>
          <a:p>
            <a:r>
              <a:rPr lang="fa-IR" sz="2800" b="1" dirty="0" smtClean="0">
                <a:solidFill>
                  <a:srgbClr val="FF0000"/>
                </a:solidFill>
                <a:cs typeface="0 Nazanin" pitchFamily="2" charset="-78"/>
              </a:rPr>
              <a:t>تئوری ها </a:t>
            </a:r>
            <a:endParaRPr lang="en-US" sz="2800" b="1" dirty="0" smtClean="0">
              <a:solidFill>
                <a:srgbClr val="FF0000"/>
              </a:solidFill>
              <a:cs typeface="0 Nazanin" pitchFamily="2" charset="-78"/>
            </a:endParaRPr>
          </a:p>
          <a:p>
            <a:pPr marL="457200" lvl="0" indent="-457200">
              <a:buFont typeface="+mj-lt"/>
              <a:buAutoNum type="arabicPeriod"/>
            </a:pPr>
            <a:r>
              <a:rPr lang="fa-IR" dirty="0" smtClean="0">
                <a:cs typeface="0 Nazanin" pitchFamily="2" charset="-78"/>
              </a:rPr>
              <a:t>ارزش اقتصادی اطلاعات</a:t>
            </a:r>
          </a:p>
          <a:p>
            <a:pPr marL="457200" indent="-457200">
              <a:buFont typeface="+mj-lt"/>
              <a:buAutoNum type="arabicPeriod"/>
            </a:pPr>
            <a:r>
              <a:rPr lang="fa-IR" dirty="0" smtClean="0">
                <a:cs typeface="0 Nazanin" pitchFamily="2" charset="-78"/>
              </a:rPr>
              <a:t>مدل تحلیلی-نمایندگی</a:t>
            </a:r>
            <a:endParaRPr lang="en-US" dirty="0" smtClean="0">
              <a:cs typeface="0 Nazanin" pitchFamily="2" charset="-78"/>
            </a:endParaRPr>
          </a:p>
          <a:p>
            <a:pPr marL="457200" indent="-457200">
              <a:buFont typeface="+mj-lt"/>
              <a:buAutoNum type="arabicPeriod"/>
            </a:pPr>
            <a:r>
              <a:rPr lang="fa-IR" dirty="0" smtClean="0">
                <a:cs typeface="0 Nazanin" pitchFamily="2" charset="-78"/>
              </a:rPr>
              <a:t>فرضیه هموارسازی و اعمال مدیریت بر سود</a:t>
            </a:r>
            <a:endParaRPr lang="en-US" dirty="0" smtClean="0">
              <a:cs typeface="0 Nazanin" pitchFamily="2" charset="-78"/>
            </a:endParaRPr>
          </a:p>
          <a:p>
            <a:pPr marL="457200" indent="-457200">
              <a:buFont typeface="+mj-lt"/>
              <a:buAutoNum type="arabicPeriod"/>
            </a:pPr>
            <a:r>
              <a:rPr lang="fa-IR" dirty="0" smtClean="0">
                <a:cs typeface="0 Nazanin" pitchFamily="2" charset="-78"/>
              </a:rPr>
              <a:t>تئوری مثبت حسابداری </a:t>
            </a:r>
          </a:p>
          <a:p>
            <a:pPr lvl="0">
              <a:buNone/>
            </a:pPr>
            <a:endParaRPr lang="en-US" dirty="0" smtClean="0">
              <a:cs typeface="0 Nazanin" pitchFamily="2" charset="-78"/>
            </a:endParaRPr>
          </a:p>
          <a:p>
            <a:r>
              <a:rPr lang="fa-IR" sz="3200" b="1" dirty="0" smtClean="0">
                <a:solidFill>
                  <a:srgbClr val="FF0000"/>
                </a:solidFill>
                <a:cs typeface="0 Nazanin" pitchFamily="2" charset="-78"/>
              </a:rPr>
              <a:t>روش ها </a:t>
            </a:r>
            <a:endParaRPr lang="en-US" sz="3200" b="1" dirty="0" smtClean="0">
              <a:solidFill>
                <a:srgbClr val="FF0000"/>
              </a:solidFill>
              <a:cs typeface="0 Nazanin" pitchFamily="2" charset="-78"/>
            </a:endParaRPr>
          </a:p>
          <a:p>
            <a:pPr>
              <a:buNone/>
            </a:pPr>
            <a:r>
              <a:rPr lang="fa-IR" dirty="0" smtClean="0">
                <a:cs typeface="0 Nazanin" pitchFamily="2" charset="-78"/>
              </a:rPr>
              <a:t>به کارگیری یکی از این سه تکنیک حسابداری:</a:t>
            </a:r>
            <a:endParaRPr lang="en-US" dirty="0" smtClean="0">
              <a:cs typeface="0 Nazanin" pitchFamily="2" charset="-78"/>
            </a:endParaRPr>
          </a:p>
          <a:p>
            <a:pPr marL="457200" lvl="0" indent="-457200">
              <a:buFont typeface="+mj-lt"/>
              <a:buAutoNum type="arabicPeriod"/>
            </a:pPr>
            <a:r>
              <a:rPr lang="fa-IR" dirty="0" smtClean="0">
                <a:cs typeface="0 Nazanin" pitchFamily="2" charset="-78"/>
              </a:rPr>
              <a:t>تکنیکهای به کار گرفته شده در تحقیقات هموارسازی سود</a:t>
            </a:r>
          </a:p>
          <a:p>
            <a:pPr marL="457200" indent="-457200">
              <a:buFont typeface="+mj-lt"/>
              <a:buAutoNum type="arabicPeriod"/>
            </a:pPr>
            <a:r>
              <a:rPr lang="fa-IR" dirty="0" smtClean="0">
                <a:cs typeface="0 Nazanin" pitchFamily="2" charset="-78"/>
              </a:rPr>
              <a:t>تکنیکهای به کار گرفته شده در تحقیقات اعمال مدیریت بر سود</a:t>
            </a:r>
            <a:endParaRPr lang="en-US" dirty="0" smtClean="0">
              <a:cs typeface="0 Nazanin" pitchFamily="2" charset="-78"/>
            </a:endParaRPr>
          </a:p>
          <a:p>
            <a:pPr marL="457200" indent="-457200">
              <a:buFont typeface="+mj-lt"/>
              <a:buAutoNum type="arabicPeriod"/>
            </a:pPr>
            <a:r>
              <a:rPr lang="fa-IR" dirty="0" smtClean="0">
                <a:cs typeface="0 Nazanin" pitchFamily="2" charset="-78"/>
              </a:rPr>
              <a:t>تکنیکهای به کار گرفته شده در تحقیقات تئوری مثبت حسابداری</a:t>
            </a:r>
            <a:endParaRPr lang="en-US" dirty="0" smtClean="0">
              <a:cs typeface="0 Nazanin" pitchFamily="2" charset="-78"/>
            </a:endParaRPr>
          </a:p>
          <a:p>
            <a:pPr marL="457200" lvl="0" indent="-457200">
              <a:buFont typeface="+mj-lt"/>
              <a:buAutoNum type="arabicPeriod"/>
            </a:pPr>
            <a:endParaRPr lang="en-US" dirty="0" smtClean="0"/>
          </a:p>
          <a:p>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r>
              <a:rPr lang="fa-IR" sz="3200" b="1" dirty="0">
                <a:solidFill>
                  <a:srgbClr val="FF0000"/>
                </a:solidFill>
                <a:cs typeface="2  Titr" pitchFamily="2" charset="-78"/>
              </a:rPr>
              <a:t>انواع پارادایم </a:t>
            </a:r>
            <a:r>
              <a:rPr lang="fa-IR" dirty="0">
                <a:solidFill>
                  <a:srgbClr val="FF0000"/>
                </a:solidFill>
                <a:cs typeface="2  Titr" pitchFamily="2" charset="-78"/>
              </a:rPr>
              <a:t>:</a:t>
            </a:r>
          </a:p>
        </p:txBody>
      </p:sp>
      <p:sp>
        <p:nvSpPr>
          <p:cNvPr id="3" name="Content Placeholder 2"/>
          <p:cNvSpPr>
            <a:spLocks noGrp="1"/>
          </p:cNvSpPr>
          <p:nvPr>
            <p:ph sz="quarter" idx="1"/>
          </p:nvPr>
        </p:nvSpPr>
        <p:spPr/>
        <p:txBody>
          <a:bodyPr/>
          <a:lstStyle/>
          <a:p>
            <a:pPr lvl="0">
              <a:buClr>
                <a:srgbClr val="7FD13B"/>
              </a:buClr>
            </a:pPr>
            <a:endParaRPr lang="en-US" dirty="0">
              <a:solidFill>
                <a:prstClr val="white"/>
              </a:solidFill>
              <a:cs typeface="Titr"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انسان شناختی-استقرا</a:t>
            </a:r>
          </a:p>
          <a:p>
            <a:pPr marL="457200" lvl="0" indent="-457200">
              <a:buClr>
                <a:srgbClr val="7FD13B"/>
              </a:buClr>
              <a:buFont typeface="+mj-lt"/>
              <a:buAutoNum type="arabicPeriod"/>
            </a:pPr>
            <a:r>
              <a:rPr lang="fa-IR" sz="2800" b="1" dirty="0">
                <a:solidFill>
                  <a:srgbClr val="FFFF00"/>
                </a:solidFill>
                <a:cs typeface="0 Nazanin" pitchFamily="2" charset="-78"/>
              </a:rPr>
              <a:t>پارادایم سود حقیقی-قیاس</a:t>
            </a:r>
            <a:endParaRPr lang="en-US" sz="2800" b="1" dirty="0">
              <a:solidFill>
                <a:srgbClr val="FFFF00"/>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سودمندی در تصمیم گیری ها</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کل بازار</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شخص استفاده کننده</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ارزش اقتصادی اطلاعات</a:t>
            </a:r>
            <a:endParaRPr lang="en-US" sz="2800" b="1" dirty="0">
              <a:solidFill>
                <a:prstClr val="white"/>
              </a:solidFill>
              <a:cs typeface="0 Nazanin" pitchFamily="2" charset="-78"/>
            </a:endParaRPr>
          </a:p>
          <a:p>
            <a:endParaRPr lang="en-US" dirty="0"/>
          </a:p>
        </p:txBody>
      </p:sp>
    </p:spTree>
    <p:extLst>
      <p:ext uri="{BB962C8B-B14F-4D97-AF65-F5344CB8AC3E}">
        <p14:creationId xmlns:p14="http://schemas.microsoft.com/office/powerpoint/2010/main" val="332184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Autofit/>
          </a:bodyPr>
          <a:lstStyle/>
          <a:p>
            <a:pPr algn="ctr"/>
            <a:r>
              <a:rPr lang="fa-IR" sz="3200" b="1" dirty="0" smtClean="0">
                <a:solidFill>
                  <a:srgbClr val="FFFF00"/>
                </a:solidFill>
                <a:cs typeface="2  Titr" pitchFamily="2" charset="-78"/>
              </a:rPr>
              <a:t>پارادایم سود حقیقی-قیاس </a:t>
            </a:r>
            <a:r>
              <a:rPr lang="fa-IR" sz="2000" b="1" dirty="0" smtClean="0">
                <a:solidFill>
                  <a:srgbClr val="FF0000"/>
                </a:solidFill>
                <a:cs typeface="2  Titr" pitchFamily="2" charset="-78"/>
              </a:rPr>
              <a:t>(از کل به جزء رسیدن)</a:t>
            </a:r>
            <a:endParaRPr lang="fa-IR" sz="2000" b="1" dirty="0">
              <a:solidFill>
                <a:srgbClr val="FF0000"/>
              </a:solidFill>
              <a:cs typeface="2  Titr" pitchFamily="2" charset="-78"/>
            </a:endParaRPr>
          </a:p>
        </p:txBody>
      </p:sp>
      <p:sp>
        <p:nvSpPr>
          <p:cNvPr id="3" name="Content Placeholder 2"/>
          <p:cNvSpPr>
            <a:spLocks noGrp="1"/>
          </p:cNvSpPr>
          <p:nvPr>
            <p:ph sz="quarter" idx="1"/>
          </p:nvPr>
        </p:nvSpPr>
        <p:spPr>
          <a:xfrm>
            <a:off x="457200" y="1143000"/>
            <a:ext cx="7467600" cy="4949952"/>
          </a:xfrm>
        </p:spPr>
        <p:txBody>
          <a:bodyPr>
            <a:normAutofit lnSpcReduction="10000"/>
          </a:bodyPr>
          <a:lstStyle/>
          <a:p>
            <a:r>
              <a:rPr lang="fa-IR" sz="3200" b="1" dirty="0" smtClean="0">
                <a:solidFill>
                  <a:srgbClr val="FF0000"/>
                </a:solidFill>
                <a:cs typeface="0 Nazanin" pitchFamily="2" charset="-78"/>
              </a:rPr>
              <a:t>الگوها</a:t>
            </a:r>
          </a:p>
          <a:p>
            <a:r>
              <a:rPr lang="fa-IR" dirty="0" smtClean="0">
                <a:cs typeface="0 Nazanin" pitchFamily="2" charset="-78"/>
              </a:rPr>
              <a:t>پژوهشگران و پیروان این پارادایم از رویکرد قیاسی- دستوری برای تدوین تئوری حسابداری استفاده می کنند و یک رقم سود را برای تمام گروههای استفاده کننده در نظرمی گیرند.</a:t>
            </a:r>
            <a:endParaRPr lang="en-US" dirty="0" smtClean="0">
              <a:cs typeface="0 Nazanin" pitchFamily="2" charset="-78"/>
            </a:endParaRPr>
          </a:p>
          <a:p>
            <a:r>
              <a:rPr lang="fa-IR" dirty="0" smtClean="0">
                <a:cs typeface="0 Nazanin" pitchFamily="2" charset="-78"/>
              </a:rPr>
              <a:t>این پژوهشگران بر این باورند که ارزشهای جاری در مقایسه با ارزشهای تاریخی برای تصمیم گیری اقتصادی اطلاعات مربوط تری محسوب میشوند.</a:t>
            </a:r>
          </a:p>
          <a:p>
            <a:endParaRPr lang="en-US" dirty="0" smtClean="0">
              <a:cs typeface="0 Nazanin" pitchFamily="2" charset="-78"/>
            </a:endParaRPr>
          </a:p>
          <a:p>
            <a:r>
              <a:rPr lang="fa-IR" sz="3200" b="1" dirty="0" smtClean="0">
                <a:solidFill>
                  <a:srgbClr val="FF0000"/>
                </a:solidFill>
                <a:cs typeface="0 Nazanin" pitchFamily="2" charset="-78"/>
              </a:rPr>
              <a:t>موضوع</a:t>
            </a:r>
            <a:endParaRPr lang="en-US" sz="3200" dirty="0" smtClean="0">
              <a:solidFill>
                <a:srgbClr val="FF0000"/>
              </a:solidFill>
              <a:cs typeface="0 Nazanin" pitchFamily="2" charset="-78"/>
            </a:endParaRPr>
          </a:p>
          <a:p>
            <a:pPr>
              <a:buNone/>
            </a:pPr>
            <a:r>
              <a:rPr lang="fa-IR" dirty="0" smtClean="0">
                <a:cs typeface="0 Nazanin" pitchFamily="2" charset="-78"/>
              </a:rPr>
              <a:t>1) تدوين تئوري حسابداري بر اساس </a:t>
            </a:r>
            <a:r>
              <a:rPr lang="fa-IR" dirty="0">
                <a:cs typeface="0 Nazanin" pitchFamily="2" charset="-78"/>
              </a:rPr>
              <a:t> </a:t>
            </a:r>
            <a:r>
              <a:rPr lang="fa-IR" dirty="0" smtClean="0">
                <a:cs typeface="0 Nazanin" pitchFamily="2" charset="-78"/>
              </a:rPr>
              <a:t>دلایل منطقي و دستوري در يك چار چوب نظري</a:t>
            </a:r>
            <a:endParaRPr lang="en-US" dirty="0" smtClean="0">
              <a:cs typeface="0 Nazanin" pitchFamily="2" charset="-78"/>
            </a:endParaRPr>
          </a:p>
          <a:p>
            <a:pPr>
              <a:buNone/>
            </a:pPr>
            <a:r>
              <a:rPr lang="fa-IR" dirty="0" smtClean="0">
                <a:cs typeface="0 Nazanin" pitchFamily="2" charset="-78"/>
              </a:rPr>
              <a:t>2)</a:t>
            </a:r>
            <a:r>
              <a:rPr lang="en-US" dirty="0" smtClean="0">
                <a:cs typeface="0 Nazanin" pitchFamily="2" charset="-78"/>
              </a:rPr>
              <a:t> </a:t>
            </a:r>
            <a:r>
              <a:rPr lang="fa-IR" dirty="0" smtClean="0">
                <a:cs typeface="0 Nazanin" pitchFamily="2" charset="-78"/>
              </a:rPr>
              <a:t>پيروي از مفهوم سود ايده آل كه مبتني بر روشهاي ديگري غير از ارزشهاي تاريخي نيز باشد</a:t>
            </a:r>
            <a:endParaRPr lang="fa-IR" dirty="0">
              <a:cs typeface="0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normAutofit lnSpcReduction="10000"/>
          </a:bodyPr>
          <a:lstStyle/>
          <a:p>
            <a:pPr>
              <a:buNone/>
            </a:pPr>
            <a:r>
              <a:rPr lang="fa-IR" sz="3200" b="1" dirty="0" smtClean="0">
                <a:solidFill>
                  <a:srgbClr val="FF0000"/>
                </a:solidFill>
                <a:cs typeface="0 Nazanin" pitchFamily="2" charset="-78"/>
              </a:rPr>
              <a:t>تئوريها</a:t>
            </a:r>
          </a:p>
          <a:p>
            <a:pPr>
              <a:buNone/>
            </a:pPr>
            <a:r>
              <a:rPr lang="fa-IR" dirty="0" smtClean="0">
                <a:cs typeface="0 Nazanin" pitchFamily="2" charset="-78"/>
              </a:rPr>
              <a:t> راه حلهاي ديگري را نيز به جز سيستم ارزشهاي تاريخي ارائه مي كند . به طور كلي اين پارادايم پنج تئوري دارد :</a:t>
            </a:r>
          </a:p>
          <a:p>
            <a:pPr>
              <a:buNone/>
            </a:pPr>
            <a:r>
              <a:rPr lang="fa-IR" dirty="0" smtClean="0">
                <a:cs typeface="0 Nazanin" pitchFamily="2" charset="-78"/>
              </a:rPr>
              <a:t>1)حسابداري مبتني بر تعديل بر اساس تغيير سطح قيمتها</a:t>
            </a:r>
          </a:p>
          <a:p>
            <a:pPr>
              <a:buNone/>
            </a:pPr>
            <a:r>
              <a:rPr lang="fa-IR" dirty="0" smtClean="0">
                <a:cs typeface="0 Nazanin" pitchFamily="2" charset="-78"/>
              </a:rPr>
              <a:t>2) حسابداري مبتني بر ارزشهاي جايگزين</a:t>
            </a:r>
          </a:p>
          <a:p>
            <a:pPr>
              <a:buNone/>
            </a:pPr>
            <a:r>
              <a:rPr lang="fa-IR" dirty="0" smtClean="0">
                <a:cs typeface="0 Nazanin" pitchFamily="2" charset="-78"/>
              </a:rPr>
              <a:t>3)حسابداري مبتني بر ارزش فقدان</a:t>
            </a:r>
          </a:p>
          <a:p>
            <a:pPr>
              <a:buNone/>
            </a:pPr>
            <a:r>
              <a:rPr lang="fa-IR" dirty="0" smtClean="0">
                <a:cs typeface="0 Nazanin" pitchFamily="2" charset="-78"/>
              </a:rPr>
              <a:t>4) حسابداري مبتني بر خالص ارزش بازيافتني</a:t>
            </a:r>
          </a:p>
          <a:p>
            <a:pPr>
              <a:buNone/>
            </a:pPr>
            <a:r>
              <a:rPr lang="fa-IR" dirty="0" smtClean="0">
                <a:cs typeface="0 Nazanin" pitchFamily="2" charset="-78"/>
              </a:rPr>
              <a:t>5) حسابداري مبتني بر ارزش فعلي</a:t>
            </a:r>
          </a:p>
          <a:p>
            <a:pPr>
              <a:buNone/>
            </a:pPr>
            <a:r>
              <a:rPr lang="fa-IR" dirty="0" smtClean="0">
                <a:cs typeface="0 Nazanin" pitchFamily="2" charset="-78"/>
              </a:rPr>
              <a:t> </a:t>
            </a:r>
          </a:p>
          <a:p>
            <a:pPr>
              <a:buNone/>
            </a:pPr>
            <a:r>
              <a:rPr lang="fa-IR" sz="3200" b="1" dirty="0" smtClean="0">
                <a:solidFill>
                  <a:srgbClr val="FF0000"/>
                </a:solidFill>
                <a:cs typeface="0 Nazanin" pitchFamily="2" charset="-78"/>
              </a:rPr>
              <a:t>روشها</a:t>
            </a:r>
          </a:p>
          <a:p>
            <a:pPr>
              <a:buNone/>
            </a:pPr>
            <a:r>
              <a:rPr lang="fa-IR" dirty="0" smtClean="0">
                <a:cs typeface="0 Nazanin" pitchFamily="2" charset="-78"/>
              </a:rPr>
              <a:t>استدلالات تحليلي براي توجيه وتدوين تئوري حسابداري. مزاياي روشهاي ديگر ارزشيابي دارايئها و محاسبه سود در مقايسه با حسابداري مبتني بر ارزشهاي تاريخي بر مي شمرند</a:t>
            </a:r>
          </a:p>
          <a:p>
            <a:r>
              <a:rPr lang="fa-IR" dirty="0" smtClean="0">
                <a:cs typeface="0 Nazanin"/>
              </a:rPr>
              <a:t>از هدف ها و فرضیات بنیادی حسابداری شروع و به روشهای خاص حسابداری منتهی میشود</a:t>
            </a:r>
            <a:endParaRPr lang="fa-IR" dirty="0">
              <a:cs typeface="0 Nazani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r>
              <a:rPr lang="fa-IR" sz="3200" b="1" dirty="0">
                <a:solidFill>
                  <a:srgbClr val="FF0000"/>
                </a:solidFill>
                <a:cs typeface="2  Titr" pitchFamily="2" charset="-78"/>
              </a:rPr>
              <a:t>انواع پارادایم </a:t>
            </a:r>
            <a:r>
              <a:rPr lang="fa-IR" dirty="0">
                <a:solidFill>
                  <a:srgbClr val="FF0000"/>
                </a:solidFill>
                <a:cs typeface="2  Titr" pitchFamily="2" charset="-78"/>
              </a:rPr>
              <a:t>:</a:t>
            </a:r>
          </a:p>
        </p:txBody>
      </p:sp>
      <p:sp>
        <p:nvSpPr>
          <p:cNvPr id="3" name="Content Placeholder 2"/>
          <p:cNvSpPr>
            <a:spLocks noGrp="1"/>
          </p:cNvSpPr>
          <p:nvPr>
            <p:ph sz="quarter" idx="1"/>
          </p:nvPr>
        </p:nvSpPr>
        <p:spPr/>
        <p:txBody>
          <a:bodyPr/>
          <a:lstStyle/>
          <a:p>
            <a:pPr lvl="0">
              <a:buClr>
                <a:srgbClr val="7FD13B"/>
              </a:buClr>
            </a:pPr>
            <a:endParaRPr lang="en-US" dirty="0">
              <a:solidFill>
                <a:prstClr val="white"/>
              </a:solidFill>
              <a:cs typeface="Titr"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انسان شناختی-استقرا</a:t>
            </a:r>
          </a:p>
          <a:p>
            <a:pPr marL="457200" lvl="0" indent="-457200">
              <a:buClr>
                <a:srgbClr val="7FD13B"/>
              </a:buClr>
              <a:buFont typeface="+mj-lt"/>
              <a:buAutoNum type="arabicPeriod"/>
            </a:pPr>
            <a:r>
              <a:rPr lang="fa-IR" sz="2800" b="1" dirty="0">
                <a:cs typeface="0 Nazanin" pitchFamily="2" charset="-78"/>
              </a:rPr>
              <a:t>پارادایم سود حقیقی-قیاس</a:t>
            </a:r>
            <a:endParaRPr lang="en-US" sz="2800" b="1" dirty="0">
              <a:cs typeface="0 Nazanin" pitchFamily="2" charset="-78"/>
            </a:endParaRPr>
          </a:p>
          <a:p>
            <a:pPr marL="457200" lvl="0" indent="-457200">
              <a:buClr>
                <a:srgbClr val="7FD13B"/>
              </a:buClr>
              <a:buFont typeface="+mj-lt"/>
              <a:buAutoNum type="arabicPeriod"/>
            </a:pPr>
            <a:r>
              <a:rPr lang="fa-IR" sz="2800" b="1" dirty="0">
                <a:solidFill>
                  <a:srgbClr val="FFFF00"/>
                </a:solidFill>
                <a:cs typeface="0 Nazanin" pitchFamily="2" charset="-78"/>
              </a:rPr>
              <a:t>پارادایم سودمندی در تصمیم گیری ها</a:t>
            </a:r>
            <a:endParaRPr lang="en-US" sz="2800" b="1" dirty="0">
              <a:solidFill>
                <a:srgbClr val="FFFF00"/>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کل بازار</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شخص استفاده کننده</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ارزش اقتصادی اطلاعات</a:t>
            </a:r>
            <a:endParaRPr lang="en-US" sz="2800" b="1" dirty="0">
              <a:solidFill>
                <a:prstClr val="white"/>
              </a:solidFill>
              <a:cs typeface="0 Nazanin" pitchFamily="2" charset="-78"/>
            </a:endParaRPr>
          </a:p>
          <a:p>
            <a:endParaRPr lang="en-US" dirty="0"/>
          </a:p>
        </p:txBody>
      </p:sp>
    </p:spTree>
    <p:extLst>
      <p:ext uri="{BB962C8B-B14F-4D97-AF65-F5344CB8AC3E}">
        <p14:creationId xmlns:p14="http://schemas.microsoft.com/office/powerpoint/2010/main" val="154013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pPr algn="ctr"/>
            <a:r>
              <a:rPr lang="fa-IR" sz="3200" b="1" dirty="0" smtClean="0">
                <a:solidFill>
                  <a:srgbClr val="FFFF00"/>
                </a:solidFill>
                <a:cs typeface="2  Titr" pitchFamily="2" charset="-78"/>
              </a:rPr>
              <a:t>پارادایم سودمندی در تصمیم گیری ها</a:t>
            </a:r>
            <a:endParaRPr lang="fa-IR" sz="3200" b="1" dirty="0">
              <a:solidFill>
                <a:srgbClr val="FFFF00"/>
              </a:solidFill>
              <a:cs typeface="2  Titr" pitchFamily="2" charset="-78"/>
            </a:endParaRPr>
          </a:p>
        </p:txBody>
      </p:sp>
      <p:sp>
        <p:nvSpPr>
          <p:cNvPr id="3" name="Content Placeholder 2"/>
          <p:cNvSpPr>
            <a:spLocks noGrp="1"/>
          </p:cNvSpPr>
          <p:nvPr>
            <p:ph sz="quarter" idx="1"/>
          </p:nvPr>
        </p:nvSpPr>
        <p:spPr/>
        <p:txBody>
          <a:bodyPr>
            <a:normAutofit/>
          </a:bodyPr>
          <a:lstStyle/>
          <a:p>
            <a:r>
              <a:rPr lang="fa-IR" sz="3200" dirty="0" smtClean="0">
                <a:solidFill>
                  <a:srgbClr val="FF0000"/>
                </a:solidFill>
                <a:cs typeface="0 Nazanin" pitchFamily="2" charset="-78"/>
              </a:rPr>
              <a:t>ا</a:t>
            </a:r>
            <a:r>
              <a:rPr lang="fa-IR" sz="3200" b="1" dirty="0" smtClean="0">
                <a:solidFill>
                  <a:srgbClr val="FF0000"/>
                </a:solidFill>
                <a:cs typeface="0 Nazanin" pitchFamily="2" charset="-78"/>
              </a:rPr>
              <a:t>لگوها</a:t>
            </a:r>
          </a:p>
          <a:p>
            <a:r>
              <a:rPr lang="fa-IR" dirty="0" smtClean="0">
                <a:cs typeface="0 Nazanin" pitchFamily="2" charset="-78"/>
              </a:rPr>
              <a:t>بررسی و تاکید بر ضابطه توان پیش بینی اطلاعات</a:t>
            </a:r>
          </a:p>
          <a:p>
            <a:r>
              <a:rPr lang="fa-IR" dirty="0" smtClean="0">
                <a:cs typeface="0 Nazanin" pitchFamily="2" charset="-78"/>
              </a:rPr>
              <a:t>سیستم حسابداری باید به نحوی طراحی شود که اطلاعات مربوط را برای مدل های منطقی تصمیم گیری فراهم و ارائه کند.</a:t>
            </a:r>
          </a:p>
          <a:p>
            <a:endParaRPr lang="fa-IR" dirty="0" smtClean="0">
              <a:cs typeface="0 Nazanin" pitchFamily="2" charset="-78"/>
            </a:endParaRPr>
          </a:p>
          <a:p>
            <a:r>
              <a:rPr lang="fa-IR" sz="3200" b="1" dirty="0" smtClean="0">
                <a:solidFill>
                  <a:srgbClr val="FF0000"/>
                </a:solidFill>
                <a:cs typeface="0 Nazanin" pitchFamily="2" charset="-78"/>
              </a:rPr>
              <a:t>موضوع</a:t>
            </a:r>
          </a:p>
          <a:p>
            <a:r>
              <a:rPr lang="fa-IR" dirty="0" smtClean="0">
                <a:cs typeface="0 Nazanin" pitchFamily="2" charset="-78"/>
              </a:rPr>
              <a:t>موضوع اصلی فایده اطلاعات حسابداری برای مدل های تصمیم گیری</a:t>
            </a:r>
          </a:p>
          <a:p>
            <a:r>
              <a:rPr lang="fa-IR" dirty="0" smtClean="0">
                <a:cs typeface="0 Nazanin" pitchFamily="2" charset="-78"/>
              </a:rPr>
              <a:t>سودمندی در تصمیم گیری ها معادل مربوط بودن برای تصمیم گیری ها</a:t>
            </a:r>
          </a:p>
          <a:p>
            <a:r>
              <a:rPr lang="fa-IR" dirty="0" smtClean="0">
                <a:cs typeface="0 Nazanin"/>
              </a:rPr>
              <a:t>يعني ابتدا اطلاعات مربوط براي هر مدل تصميم گيري تعيين سپس براي فراهم كردن آن بهترين روش حسابداري انتخاب مي شود </a:t>
            </a:r>
            <a:endParaRPr lang="fa-IR" dirty="0">
              <a:cs typeface="0 Nazani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7467600" cy="5330952"/>
          </a:xfrm>
        </p:spPr>
        <p:txBody>
          <a:bodyPr/>
          <a:lstStyle/>
          <a:p>
            <a:r>
              <a:rPr lang="fa-IR" sz="3200" b="1" dirty="0" smtClean="0">
                <a:solidFill>
                  <a:srgbClr val="FF0000"/>
                </a:solidFill>
                <a:cs typeface="0 Nazanin" pitchFamily="2" charset="-78"/>
              </a:rPr>
              <a:t>تئوری ها</a:t>
            </a:r>
          </a:p>
          <a:p>
            <a:endParaRPr lang="fa-IR" sz="2800" b="1" dirty="0" smtClean="0">
              <a:cs typeface="0 Nazanin" pitchFamily="2" charset="-78"/>
            </a:endParaRPr>
          </a:p>
          <a:p>
            <a:r>
              <a:rPr lang="fa-IR" dirty="0" smtClean="0">
                <a:cs typeface="0 Nazanin" pitchFamily="2" charset="-78"/>
              </a:rPr>
              <a:t>1-</a:t>
            </a:r>
            <a:r>
              <a:rPr lang="fa-IR" dirty="0" smtClean="0"/>
              <a:t> </a:t>
            </a:r>
            <a:r>
              <a:rPr lang="fa-IR" dirty="0" smtClean="0">
                <a:cs typeface="0 Nazanin" pitchFamily="2" charset="-78"/>
              </a:rPr>
              <a:t>مدلهاي مختلف تصميم گيري واحدهاي انتفاعي نظير </a:t>
            </a:r>
            <a:r>
              <a:rPr lang="en-US" dirty="0" smtClean="0"/>
              <a:t>EOQ,PERT,LP,…</a:t>
            </a:r>
            <a:endParaRPr lang="fa-IR" dirty="0" smtClean="0"/>
          </a:p>
          <a:p>
            <a:r>
              <a:rPr lang="fa-IR" dirty="0" smtClean="0">
                <a:cs typeface="0 Nazanin" pitchFamily="2" charset="-78"/>
              </a:rPr>
              <a:t>2- رویدادهای مختلف اقتصادی موثر بر واحد انتفاعی نظیر ورشکستگی ، ادغام ، رده بندی اوراق قرضه و ...</a:t>
            </a:r>
          </a:p>
          <a:p>
            <a:endParaRPr lang="fa-IR" dirty="0" smtClean="0">
              <a:cs typeface="0 Nazanin" pitchFamily="2" charset="-78"/>
            </a:endParaRPr>
          </a:p>
          <a:p>
            <a:r>
              <a:rPr lang="fa-IR" sz="3200" b="1" dirty="0" smtClean="0">
                <a:solidFill>
                  <a:srgbClr val="FF0000"/>
                </a:solidFill>
                <a:cs typeface="0 Nazanin" pitchFamily="2" charset="-78"/>
              </a:rPr>
              <a:t>روشها</a:t>
            </a:r>
          </a:p>
          <a:p>
            <a:r>
              <a:rPr lang="fa-IR" dirty="0" smtClean="0">
                <a:cs typeface="0 Nazanin" pitchFamily="2" charset="-78"/>
              </a:rPr>
              <a:t>تکنیکهای مشاهده ای ( استقراء)</a:t>
            </a:r>
            <a:endParaRPr lang="fa-IR" dirty="0">
              <a:cs typeface="0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r>
              <a:rPr lang="fa-IR" sz="3200" b="1" dirty="0">
                <a:solidFill>
                  <a:srgbClr val="FF0000"/>
                </a:solidFill>
                <a:cs typeface="2  Titr" pitchFamily="2" charset="-78"/>
              </a:rPr>
              <a:t>انواع پارادایم </a:t>
            </a:r>
            <a:r>
              <a:rPr lang="fa-IR" dirty="0">
                <a:solidFill>
                  <a:srgbClr val="FF0000"/>
                </a:solidFill>
                <a:cs typeface="2  Titr" pitchFamily="2" charset="-78"/>
              </a:rPr>
              <a:t>:</a:t>
            </a:r>
          </a:p>
        </p:txBody>
      </p:sp>
      <p:sp>
        <p:nvSpPr>
          <p:cNvPr id="3" name="Content Placeholder 2"/>
          <p:cNvSpPr>
            <a:spLocks noGrp="1"/>
          </p:cNvSpPr>
          <p:nvPr>
            <p:ph sz="quarter" idx="1"/>
          </p:nvPr>
        </p:nvSpPr>
        <p:spPr/>
        <p:txBody>
          <a:bodyPr/>
          <a:lstStyle/>
          <a:p>
            <a:pPr lvl="0">
              <a:buClr>
                <a:srgbClr val="7FD13B"/>
              </a:buClr>
            </a:pPr>
            <a:endParaRPr lang="en-US" dirty="0">
              <a:solidFill>
                <a:prstClr val="white"/>
              </a:solidFill>
              <a:cs typeface="Titr"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انسان شناختی-استقرا</a:t>
            </a:r>
          </a:p>
          <a:p>
            <a:pPr marL="457200" lvl="0" indent="-457200">
              <a:buClr>
                <a:srgbClr val="7FD13B"/>
              </a:buClr>
              <a:buFont typeface="+mj-lt"/>
              <a:buAutoNum type="arabicPeriod"/>
            </a:pPr>
            <a:r>
              <a:rPr lang="fa-IR" sz="2800" b="1" dirty="0">
                <a:cs typeface="0 Nazanin" pitchFamily="2" charset="-78"/>
              </a:rPr>
              <a:t>پارادایم سود حقیقی-قیاس</a:t>
            </a:r>
            <a:endParaRPr lang="en-US" sz="2800" b="1" dirty="0">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سودمندی در تصمیم گیری ها</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srgbClr val="FFFF00"/>
                </a:solidFill>
                <a:cs typeface="0 Nazanin" pitchFamily="2" charset="-78"/>
              </a:rPr>
              <a:t>پارادایم مدل تصمیم گیری کل بازار</a:t>
            </a:r>
            <a:endParaRPr lang="en-US" sz="2800" b="1" dirty="0">
              <a:solidFill>
                <a:srgbClr val="FFFF00"/>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شخص استفاده کننده</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ارزش اقتصادی اطلاعات</a:t>
            </a:r>
            <a:endParaRPr lang="en-US" sz="2800" b="1" dirty="0">
              <a:solidFill>
                <a:prstClr val="white"/>
              </a:solidFill>
              <a:cs typeface="0 Nazanin" pitchFamily="2" charset="-78"/>
            </a:endParaRPr>
          </a:p>
          <a:p>
            <a:endParaRPr lang="en-US" dirty="0"/>
          </a:p>
        </p:txBody>
      </p:sp>
    </p:spTree>
    <p:extLst>
      <p:ext uri="{BB962C8B-B14F-4D97-AF65-F5344CB8AC3E}">
        <p14:creationId xmlns:p14="http://schemas.microsoft.com/office/powerpoint/2010/main" val="168454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676400"/>
            <a:ext cx="6553200" cy="4648200"/>
          </a:xfrm>
        </p:spPr>
        <p:style>
          <a:lnRef idx="2">
            <a:schemeClr val="dk1">
              <a:shade val="50000"/>
            </a:schemeClr>
          </a:lnRef>
          <a:fillRef idx="1">
            <a:schemeClr val="dk1"/>
          </a:fillRef>
          <a:effectRef idx="0">
            <a:schemeClr val="dk1"/>
          </a:effectRef>
          <a:fontRef idx="minor">
            <a:schemeClr val="lt1"/>
          </a:fontRef>
        </p:style>
        <p:txBody>
          <a:bodyPr>
            <a:noAutofit/>
          </a:bodyPr>
          <a:lstStyle/>
          <a:p>
            <a:pPr algn="ctr"/>
            <a:endParaRPr lang="fa-IR" sz="3000" dirty="0" smtClean="0">
              <a:solidFill>
                <a:srgbClr val="FFC000"/>
              </a:solidFill>
              <a:cs typeface="0 Nazanin" pitchFamily="2" charset="-78"/>
            </a:endParaRPr>
          </a:p>
          <a:p>
            <a:pPr algn="ctr"/>
            <a:r>
              <a:rPr lang="fa-IR" sz="3200" dirty="0" smtClean="0">
                <a:solidFill>
                  <a:srgbClr val="FFFF00"/>
                </a:solidFill>
                <a:cs typeface="0 Nazanin" pitchFamily="2" charset="-78"/>
              </a:rPr>
              <a:t>حسابداری علمی با پارادایم های گوناگون</a:t>
            </a:r>
          </a:p>
          <a:p>
            <a:pPr algn="ctr"/>
            <a:endParaRPr lang="fa-IR" sz="3000" dirty="0" smtClean="0">
              <a:solidFill>
                <a:srgbClr val="FFC000"/>
              </a:solidFill>
              <a:cs typeface="0 Nazanin" pitchFamily="2" charset="-78"/>
            </a:endParaRPr>
          </a:p>
          <a:p>
            <a:pPr algn="ctr"/>
            <a:endParaRPr lang="fa-IR" sz="3000" dirty="0" smtClean="0">
              <a:solidFill>
                <a:srgbClr val="FFC000"/>
              </a:solidFill>
              <a:cs typeface="0 Nazanin" pitchFamily="2" charset="-78"/>
            </a:endParaRPr>
          </a:p>
        </p:txBody>
      </p:sp>
      <p:sp>
        <p:nvSpPr>
          <p:cNvPr id="2" name="Title 1"/>
          <p:cNvSpPr>
            <a:spLocks noGrp="1"/>
          </p:cNvSpPr>
          <p:nvPr>
            <p:ph type="ctrTitle"/>
          </p:nvPr>
        </p:nvSpPr>
        <p:spPr>
          <a:xfrm>
            <a:off x="2209800" y="533400"/>
            <a:ext cx="6172200" cy="762000"/>
          </a:xfrm>
        </p:spPr>
        <p:txBody>
          <a:bodyPr>
            <a:normAutofit/>
          </a:bodyPr>
          <a:lstStyle/>
          <a:p>
            <a:pPr algn="ctr"/>
            <a:r>
              <a:rPr lang="fa-IR" sz="4000" dirty="0" smtClean="0">
                <a:solidFill>
                  <a:srgbClr val="FF0000"/>
                </a:solidFill>
                <a:latin typeface="IPT.Zar" pitchFamily="2" charset="2"/>
                <a:cs typeface="0 Nazanin" pitchFamily="2" charset="-78"/>
              </a:rPr>
              <a:t>بنام خداوند ایثار و انصاف</a:t>
            </a:r>
            <a:endParaRPr lang="fa-IR" sz="4000" dirty="0">
              <a:solidFill>
                <a:srgbClr val="FF0000"/>
              </a:solidFill>
              <a:latin typeface="IPT.Zar" pitchFamily="2" charset="2"/>
              <a:cs typeface="0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a:r>
              <a:rPr lang="fa-IR" sz="3200" b="1" dirty="0" smtClean="0">
                <a:solidFill>
                  <a:srgbClr val="FFFF00"/>
                </a:solidFill>
                <a:cs typeface="2  Titr" pitchFamily="2" charset="-78"/>
              </a:rPr>
              <a:t>پارادایم مدل تصمیم گیری کل بازار</a:t>
            </a:r>
            <a:endParaRPr lang="fa-IR" sz="3200" b="1" dirty="0">
              <a:solidFill>
                <a:srgbClr val="FFFF00"/>
              </a:solidFill>
              <a:cs typeface="2  Titr" pitchFamily="2" charset="-78"/>
            </a:endParaRPr>
          </a:p>
        </p:txBody>
      </p:sp>
      <p:sp>
        <p:nvSpPr>
          <p:cNvPr id="3" name="Content Placeholder 2"/>
          <p:cNvSpPr>
            <a:spLocks noGrp="1"/>
          </p:cNvSpPr>
          <p:nvPr>
            <p:ph sz="quarter" idx="1"/>
          </p:nvPr>
        </p:nvSpPr>
        <p:spPr>
          <a:xfrm>
            <a:off x="457200" y="1905000"/>
            <a:ext cx="7467600" cy="4568952"/>
          </a:xfrm>
        </p:spPr>
        <p:txBody>
          <a:bodyPr>
            <a:normAutofit/>
          </a:bodyPr>
          <a:lstStyle/>
          <a:p>
            <a:r>
              <a:rPr lang="fa-IR" sz="3200" b="1" dirty="0" smtClean="0">
                <a:solidFill>
                  <a:srgbClr val="FF0000"/>
                </a:solidFill>
                <a:cs typeface="0 Nazanin" pitchFamily="2" charset="-78"/>
              </a:rPr>
              <a:t>الگوها</a:t>
            </a:r>
          </a:p>
          <a:p>
            <a:r>
              <a:rPr lang="fa-IR" dirty="0" smtClean="0">
                <a:cs typeface="0 Nazanin" pitchFamily="2" charset="-78"/>
              </a:rPr>
              <a:t>واكنش بازار سرمايه ميتواند محتواي اطلاعاتي ارقام حسابداري را تعيين كند</a:t>
            </a:r>
          </a:p>
          <a:p>
            <a:r>
              <a:rPr lang="fa-IR" dirty="0"/>
              <a:t>محتوای اطلاعاتی ارقام</a:t>
            </a:r>
          </a:p>
          <a:p>
            <a:r>
              <a:rPr lang="fa-IR" dirty="0" smtClean="0">
                <a:cs typeface="0 Nazanin" pitchFamily="2" charset="-78"/>
              </a:rPr>
              <a:t>روشهای محاسبه</a:t>
            </a:r>
            <a:endParaRPr lang="fa-IR" dirty="0">
              <a:cs typeface="0 Nazanin" pitchFamily="2" charset="-78"/>
            </a:endParaRPr>
          </a:p>
          <a:p>
            <a:endParaRPr lang="fa-IR" dirty="0" smtClean="0">
              <a:cs typeface="0 Nazanin" pitchFamily="2" charset="-78"/>
            </a:endParaRPr>
          </a:p>
          <a:p>
            <a:r>
              <a:rPr lang="fa-IR" sz="3200" b="1" dirty="0" smtClean="0">
                <a:solidFill>
                  <a:srgbClr val="FF0000"/>
                </a:solidFill>
                <a:cs typeface="0 Nazanin" pitchFamily="2" charset="-78"/>
              </a:rPr>
              <a:t>موضوع</a:t>
            </a:r>
          </a:p>
          <a:p>
            <a:r>
              <a:rPr lang="fa-IR" dirty="0" smtClean="0">
                <a:cs typeface="0 Nazanin" pitchFamily="2" charset="-78"/>
              </a:rPr>
              <a:t>موضوع اصلي، واكنش كل بازار سرمايه نسبت به متغيرهاي حسابداري است اين اشخاص باور دارند فايده كلي متغير هاي حسابداري را براي تصميم گيري ميتوان از رفتار بازار سرمايه استنتاج كرد</a:t>
            </a:r>
            <a:endParaRPr lang="fa-IR" dirty="0">
              <a:cs typeface="0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a:bodyPr>
          <a:lstStyle/>
          <a:p>
            <a:r>
              <a:rPr lang="fa-IR" sz="3200" b="1" dirty="0" smtClean="0">
                <a:solidFill>
                  <a:srgbClr val="FF0000"/>
                </a:solidFill>
                <a:cs typeface="0 Nazanin" pitchFamily="2" charset="-78"/>
              </a:rPr>
              <a:t>تئوريها</a:t>
            </a:r>
          </a:p>
          <a:p>
            <a:pPr rtl="0">
              <a:buNone/>
            </a:pPr>
            <a:r>
              <a:rPr lang="fa-IR" dirty="0" smtClean="0">
                <a:cs typeface="0 Nazanin" pitchFamily="2" charset="-78"/>
              </a:rPr>
              <a:t>ارتباط بين رفتار بازار سرمايه و متغير هاي حسابداري ،بر تئوري بازار كار آمد مبتني مي باشد بازار سرمايه درصورتي كار آمد محسوب مي شود كه</a:t>
            </a:r>
            <a:r>
              <a:rPr lang="en-US" dirty="0" smtClean="0">
                <a:cs typeface="0 Nazanin" pitchFamily="2" charset="-78"/>
              </a:rPr>
              <a:t> </a:t>
            </a:r>
          </a:p>
          <a:p>
            <a:pPr rtl="0">
              <a:buNone/>
            </a:pPr>
            <a:r>
              <a:rPr lang="fa-IR" dirty="0" smtClean="0">
                <a:cs typeface="0 Nazanin" pitchFamily="2" charset="-78"/>
              </a:rPr>
              <a:t>1) قيمت هاي بازار به طور کامل اطلاعات منتشر شده را منعكس كند</a:t>
            </a:r>
            <a:r>
              <a:rPr lang="en-US" dirty="0" smtClean="0">
                <a:cs typeface="0 Nazanin" pitchFamily="2" charset="-78"/>
              </a:rPr>
              <a:t> </a:t>
            </a:r>
          </a:p>
          <a:p>
            <a:pPr>
              <a:buNone/>
            </a:pPr>
            <a:r>
              <a:rPr lang="fa-IR" dirty="0" smtClean="0">
                <a:cs typeface="0 Nazanin" pitchFamily="2" charset="-78"/>
              </a:rPr>
              <a:t>2) قيمت هاي بازار فوراً نسبت به اطلاعات جديد واكنش نشان ميدهد</a:t>
            </a:r>
          </a:p>
          <a:p>
            <a:pPr rtl="0">
              <a:buNone/>
            </a:pPr>
            <a:r>
              <a:rPr lang="en-US" dirty="0" smtClean="0">
                <a:cs typeface="0 Nazanin" pitchFamily="2" charset="-78"/>
              </a:rPr>
              <a:t> </a:t>
            </a:r>
          </a:p>
          <a:p>
            <a:pPr rtl="0">
              <a:buNone/>
            </a:pPr>
            <a:r>
              <a:rPr lang="en-US" dirty="0" smtClean="0">
                <a:solidFill>
                  <a:srgbClr val="FF0000"/>
                </a:solidFill>
                <a:cs typeface="0 Nazanin" pitchFamily="2" charset="-78"/>
              </a:rPr>
              <a:t> </a:t>
            </a:r>
            <a:r>
              <a:rPr lang="fa-IR" dirty="0" smtClean="0">
                <a:solidFill>
                  <a:srgbClr val="FF0000"/>
                </a:solidFill>
                <a:cs typeface="0 Nazanin" pitchFamily="2" charset="-78"/>
              </a:rPr>
              <a:t>از :</a:t>
            </a:r>
            <a:r>
              <a:rPr lang="en-US" dirty="0" smtClean="0">
                <a:solidFill>
                  <a:srgbClr val="FF0000"/>
                </a:solidFill>
                <a:cs typeface="0 Nazanin" pitchFamily="2" charset="-78"/>
              </a:rPr>
              <a:t> </a:t>
            </a:r>
            <a:r>
              <a:rPr lang="fa-IR" dirty="0" smtClean="0">
                <a:solidFill>
                  <a:srgbClr val="FF0000"/>
                </a:solidFill>
                <a:cs typeface="0 Nazanin" pitchFamily="2" charset="-78"/>
              </a:rPr>
              <a:t>تئوريهاي پشتيبان پارادايم رفتار بازار سرمايه عبارتند</a:t>
            </a:r>
            <a:r>
              <a:rPr lang="en-US" dirty="0" smtClean="0">
                <a:solidFill>
                  <a:srgbClr val="FF0000"/>
                </a:solidFill>
                <a:cs typeface="0 Nazanin" pitchFamily="2" charset="-78"/>
              </a:rPr>
              <a:t> </a:t>
            </a:r>
          </a:p>
          <a:p>
            <a:pPr rtl="0">
              <a:buNone/>
            </a:pPr>
            <a:r>
              <a:rPr lang="fa-IR" dirty="0" smtClean="0">
                <a:cs typeface="0 Nazanin" pitchFamily="2" charset="-78"/>
              </a:rPr>
              <a:t>1) مدل بازار كار آمد</a:t>
            </a:r>
            <a:r>
              <a:rPr lang="en-US" dirty="0" smtClean="0">
                <a:cs typeface="0 Nazanin" pitchFamily="2" charset="-78"/>
              </a:rPr>
              <a:t> </a:t>
            </a:r>
          </a:p>
          <a:p>
            <a:pPr rtl="0">
              <a:buNone/>
            </a:pPr>
            <a:r>
              <a:rPr lang="fa-IR" dirty="0" smtClean="0">
                <a:cs typeface="0 Nazanin" pitchFamily="2" charset="-78"/>
              </a:rPr>
              <a:t>2) فرضيه بازاركار آمد</a:t>
            </a:r>
            <a:r>
              <a:rPr lang="en-US" dirty="0" smtClean="0">
                <a:cs typeface="0 Nazanin" pitchFamily="2" charset="-78"/>
              </a:rPr>
              <a:t> </a:t>
            </a:r>
          </a:p>
          <a:p>
            <a:pPr rtl="0">
              <a:buNone/>
            </a:pPr>
            <a:r>
              <a:rPr lang="fa-IR" dirty="0" smtClean="0">
                <a:cs typeface="0 Nazanin" pitchFamily="2" charset="-78"/>
              </a:rPr>
              <a:t>3) مدل ارزشيابي دارائيهاي سرمايه اي</a:t>
            </a:r>
            <a:r>
              <a:rPr lang="en-US" dirty="0" smtClean="0">
                <a:cs typeface="0 Nazanin" pitchFamily="2" charset="-78"/>
              </a:rPr>
              <a:t> </a:t>
            </a:r>
          </a:p>
          <a:p>
            <a:pPr rtl="0">
              <a:buNone/>
            </a:pPr>
            <a:r>
              <a:rPr lang="fa-IR" dirty="0" smtClean="0">
                <a:cs typeface="0 Nazanin" pitchFamily="2" charset="-78"/>
              </a:rPr>
              <a:t>4) تئوري قيمت گذاري آربيتراژ</a:t>
            </a:r>
            <a:endParaRPr lang="en-US" dirty="0" smtClean="0">
              <a:cs typeface="0 Nazanin" pitchFamily="2" charset="-78"/>
            </a:endParaRPr>
          </a:p>
          <a:p>
            <a:pPr>
              <a:buNone/>
            </a:pPr>
            <a:endParaRPr lang="fa-IR" b="1" dirty="0">
              <a:cs typeface="0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914400"/>
            <a:ext cx="7467600" cy="4873752"/>
          </a:xfrm>
        </p:spPr>
        <p:txBody>
          <a:bodyPr>
            <a:normAutofit/>
          </a:bodyPr>
          <a:lstStyle/>
          <a:p>
            <a:r>
              <a:rPr lang="fa-IR" sz="3200" b="1" dirty="0" smtClean="0">
                <a:solidFill>
                  <a:srgbClr val="FF0000"/>
                </a:solidFill>
                <a:cs typeface="0 Nazanin" pitchFamily="2" charset="-78"/>
              </a:rPr>
              <a:t>روشها</a:t>
            </a:r>
          </a:p>
          <a:p>
            <a:pPr rtl="0">
              <a:buNone/>
            </a:pPr>
            <a:r>
              <a:rPr lang="en-US" dirty="0" smtClean="0"/>
              <a:t> </a:t>
            </a:r>
          </a:p>
          <a:p>
            <a:pPr marL="457200" indent="-457200" rtl="0">
              <a:buNone/>
            </a:pPr>
            <a:r>
              <a:rPr lang="fa-IR" dirty="0" smtClean="0"/>
              <a:t>-مدل بازار </a:t>
            </a:r>
          </a:p>
          <a:p>
            <a:pPr marL="457200" indent="-457200" rtl="0">
              <a:buNone/>
            </a:pPr>
            <a:r>
              <a:rPr lang="fa-IR" dirty="0" smtClean="0"/>
              <a:t>-مدلهاي برآورد فاكتور بتا</a:t>
            </a:r>
            <a:endParaRPr lang="en-US" dirty="0" smtClean="0"/>
          </a:p>
          <a:p>
            <a:pPr rtl="0">
              <a:buNone/>
            </a:pPr>
            <a:r>
              <a:rPr lang="fa-IR" dirty="0" smtClean="0"/>
              <a:t>-متدولوژي مطالعه رويدادها </a:t>
            </a:r>
          </a:p>
          <a:p>
            <a:pPr rtl="0">
              <a:buNone/>
            </a:pPr>
            <a:r>
              <a:rPr lang="fa-IR" dirty="0" smtClean="0"/>
              <a:t>ها</a:t>
            </a:r>
            <a:r>
              <a:rPr lang="en-US" dirty="0" smtClean="0"/>
              <a:t> </a:t>
            </a:r>
            <a:r>
              <a:rPr lang="fa-IR" dirty="0" smtClean="0"/>
              <a:t>-مدل هاي ارزشيابي  ترازنامه تعديل شده بر اساس تغيير سطح قيمت</a:t>
            </a:r>
            <a:endParaRPr lang="en-US" dirty="0" smtClean="0"/>
          </a:p>
          <a:p>
            <a:pPr rtl="0">
              <a:buNone/>
            </a:pPr>
            <a:r>
              <a:rPr lang="fa-IR" dirty="0" smtClean="0"/>
              <a:t>-مدلهاي محتواي اطلاعاتي سود</a:t>
            </a:r>
          </a:p>
          <a:p>
            <a:pPr rtl="0">
              <a:buNone/>
            </a:pPr>
            <a:r>
              <a:rPr lang="fa-IR" dirty="0" smtClean="0"/>
              <a:t>-مدلهاي تعيين كننده ارتباط بين سود و بازده</a:t>
            </a:r>
            <a:endParaRPr lang="en-US" dirty="0" smtClean="0"/>
          </a:p>
          <a:p>
            <a:pPr>
              <a:buNone/>
            </a:pPr>
            <a:endParaRPr lang="fa-IR" dirty="0">
              <a:cs typeface="0 Nazanin"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pPr lvl="0" algn="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fa-IR" sz="3200" b="1" dirty="0" smtClean="0">
                <a:solidFill>
                  <a:srgbClr val="FF0000"/>
                </a:solidFill>
                <a:cs typeface="2  Titr" pitchFamily="2" charset="-78"/>
              </a:rPr>
              <a:t>انواع </a:t>
            </a:r>
            <a:r>
              <a:rPr lang="fa-IR" sz="3200" b="1" dirty="0">
                <a:solidFill>
                  <a:srgbClr val="FF0000"/>
                </a:solidFill>
                <a:cs typeface="2  Titr" pitchFamily="2" charset="-78"/>
              </a:rPr>
              <a:t>پارادایم </a:t>
            </a:r>
            <a:r>
              <a:rPr lang="fa-IR" dirty="0">
                <a:solidFill>
                  <a:srgbClr val="FF0000"/>
                </a:solidFill>
                <a:cs typeface="2  Titr" pitchFamily="2" charset="-78"/>
              </a:rPr>
              <a:t>:</a:t>
            </a:r>
            <a:br>
              <a:rPr lang="fa-IR" dirty="0">
                <a:solidFill>
                  <a:srgbClr val="FF0000"/>
                </a:solidFill>
                <a:cs typeface="2  Titr" pitchFamily="2" charset="-78"/>
              </a:rPr>
            </a:br>
            <a:endParaRPr lang="en-US" dirty="0"/>
          </a:p>
        </p:txBody>
      </p:sp>
      <p:sp>
        <p:nvSpPr>
          <p:cNvPr id="3" name="Content Placeholder 2"/>
          <p:cNvSpPr>
            <a:spLocks noGrp="1"/>
          </p:cNvSpPr>
          <p:nvPr>
            <p:ph sz="quarter" idx="1"/>
          </p:nvPr>
        </p:nvSpPr>
        <p:spPr/>
        <p:txBody>
          <a:bodyPr/>
          <a:lstStyle/>
          <a:p>
            <a:pPr lvl="0">
              <a:buClr>
                <a:srgbClr val="7FD13B"/>
              </a:buClr>
            </a:pPr>
            <a:endParaRPr lang="en-US" dirty="0">
              <a:solidFill>
                <a:prstClr val="white"/>
              </a:solidFill>
              <a:cs typeface="Titr"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انسان شناختی-استقرا</a:t>
            </a:r>
          </a:p>
          <a:p>
            <a:pPr marL="457200" lvl="0" indent="-457200">
              <a:buClr>
                <a:srgbClr val="7FD13B"/>
              </a:buClr>
              <a:buFont typeface="+mj-lt"/>
              <a:buAutoNum type="arabicPeriod"/>
            </a:pPr>
            <a:r>
              <a:rPr lang="fa-IR" sz="2800" b="1" dirty="0">
                <a:cs typeface="0 Nazanin" pitchFamily="2" charset="-78"/>
              </a:rPr>
              <a:t>پارادایم سود حقیقی-قیاس</a:t>
            </a:r>
            <a:endParaRPr lang="en-US" sz="2800" b="1" dirty="0">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سودمندی در تصمیم گیری ها</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کل بازار</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srgbClr val="FFFF00"/>
                </a:solidFill>
                <a:cs typeface="0 Nazanin" pitchFamily="2" charset="-78"/>
              </a:rPr>
              <a:t>پارادایم مدل تصمیم گیری شخص استفاده کننده</a:t>
            </a:r>
            <a:endParaRPr lang="en-US" sz="2800" b="1" dirty="0">
              <a:solidFill>
                <a:srgbClr val="FFFF00"/>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ارزش اقتصادی اطلاعات</a:t>
            </a:r>
            <a:endParaRPr lang="en-US" sz="2800" b="1" dirty="0">
              <a:solidFill>
                <a:prstClr val="white"/>
              </a:solidFill>
              <a:cs typeface="0 Nazanin" pitchFamily="2" charset="-78"/>
            </a:endParaRPr>
          </a:p>
          <a:p>
            <a:endParaRPr lang="en-US" dirty="0"/>
          </a:p>
        </p:txBody>
      </p:sp>
    </p:spTree>
    <p:extLst>
      <p:ext uri="{BB962C8B-B14F-4D97-AF65-F5344CB8AC3E}">
        <p14:creationId xmlns:p14="http://schemas.microsoft.com/office/powerpoint/2010/main" val="3967685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pPr algn="ctr"/>
            <a:r>
              <a:rPr lang="fa-IR" sz="3200" b="1" dirty="0" smtClean="0">
                <a:solidFill>
                  <a:srgbClr val="FFFF00"/>
                </a:solidFill>
                <a:cs typeface="2  Titr" pitchFamily="2" charset="-78"/>
              </a:rPr>
              <a:t>پارادایم مدل تصمیم گیری شخص استفاده کننده</a:t>
            </a:r>
            <a:endParaRPr lang="fa-IR" sz="3200" b="1" dirty="0">
              <a:solidFill>
                <a:srgbClr val="FFFF00"/>
              </a:solidFill>
              <a:cs typeface="2  Titr" pitchFamily="2" charset="-78"/>
            </a:endParaRPr>
          </a:p>
        </p:txBody>
      </p:sp>
      <p:sp>
        <p:nvSpPr>
          <p:cNvPr id="3" name="Content Placeholder 2"/>
          <p:cNvSpPr>
            <a:spLocks noGrp="1"/>
          </p:cNvSpPr>
          <p:nvPr>
            <p:ph sz="quarter" idx="1"/>
          </p:nvPr>
        </p:nvSpPr>
        <p:spPr>
          <a:xfrm>
            <a:off x="457200" y="1295400"/>
            <a:ext cx="7467600" cy="5410200"/>
          </a:xfrm>
        </p:spPr>
        <p:txBody>
          <a:bodyPr>
            <a:normAutofit lnSpcReduction="10000"/>
          </a:bodyPr>
          <a:lstStyle/>
          <a:p>
            <a:r>
              <a:rPr lang="fa-IR" sz="3200" b="1" dirty="0" smtClean="0">
                <a:solidFill>
                  <a:srgbClr val="FF0000"/>
                </a:solidFill>
                <a:cs typeface="0 Nazanin" pitchFamily="2" charset="-78"/>
              </a:rPr>
              <a:t>الگوها</a:t>
            </a:r>
          </a:p>
          <a:p>
            <a:r>
              <a:rPr lang="fa-IR" dirty="0" smtClean="0">
                <a:cs typeface="0 Nazanin"/>
              </a:rPr>
              <a:t>بر اساس کار تحقیقاتی </a:t>
            </a:r>
            <a:r>
              <a:rPr lang="en-US" dirty="0" smtClean="0">
                <a:cs typeface="0 Nazanin"/>
              </a:rPr>
              <a:t> Burns</a:t>
            </a:r>
            <a:endParaRPr lang="fa-IR" dirty="0" smtClean="0">
              <a:cs typeface="0 Nazanin"/>
            </a:endParaRPr>
          </a:p>
          <a:p>
            <a:r>
              <a:rPr lang="fa-IR" dirty="0" smtClean="0">
                <a:cs typeface="0 Nazanin"/>
              </a:rPr>
              <a:t>اطلاعات مربوط حسابداري،درك تصميم گيرندگان از اطلاعات حسابداري ،و همچنين ساير اطلاعات در دسترس را با تاثير اطلاعات بر تصميمات اتخاذ شده مرتبط كرد</a:t>
            </a:r>
            <a:r>
              <a:rPr lang="fa-IR" dirty="0" smtClean="0"/>
              <a:t>.</a:t>
            </a:r>
          </a:p>
          <a:p>
            <a:endParaRPr lang="fa-IR" dirty="0" smtClean="0"/>
          </a:p>
          <a:p>
            <a:pPr rtl="0">
              <a:buNone/>
            </a:pPr>
            <a:r>
              <a:rPr lang="fa-IR" sz="3200" b="1" dirty="0" smtClean="0">
                <a:solidFill>
                  <a:srgbClr val="FF0000"/>
                </a:solidFill>
                <a:cs typeface="0 Nazanin" pitchFamily="2" charset="-78"/>
              </a:rPr>
              <a:t>موضوع</a:t>
            </a:r>
            <a:r>
              <a:rPr lang="en-US" sz="3200" dirty="0" smtClean="0">
                <a:cs typeface="0 Nazanin" pitchFamily="2" charset="-78"/>
              </a:rPr>
              <a:t> </a:t>
            </a:r>
          </a:p>
          <a:p>
            <a:pPr>
              <a:buNone/>
            </a:pPr>
            <a:r>
              <a:rPr lang="fa-IR" dirty="0" smtClean="0">
                <a:cs typeface="0 Nazanin" pitchFamily="2" charset="-78"/>
              </a:rPr>
              <a:t>موضوع اصلي ،واكنش شخص استفاده كننده نسبت به متغيرهاي حسابداري است .</a:t>
            </a:r>
          </a:p>
          <a:p>
            <a:pPr>
              <a:buNone/>
            </a:pPr>
            <a:r>
              <a:rPr lang="fa-IR" dirty="0" smtClean="0">
                <a:cs typeface="0 Nazanin" pitchFamily="2" charset="-78"/>
              </a:rPr>
              <a:t>فايده متغيرهاي حسابداري را ازرفتار و واكنش هاي انساني استنتاج ميشود.هدف از تحقيقات رفتاري حسابداري نيز درك و بيان وپيش بيني رفتار انساني در محدوده حسابداري است.</a:t>
            </a:r>
          </a:p>
          <a:p>
            <a:pPr>
              <a:buNone/>
            </a:pPr>
            <a:r>
              <a:rPr lang="fa-IR" dirty="0" smtClean="0">
                <a:cs typeface="0 Nazanin" pitchFamily="2" charset="-78"/>
              </a:rPr>
              <a:t>این پارادایم مورد توجه استفاده کننده درون سازمانی وتهیه کننده اطلاعات وحسابرسان وجامعه میباشد.</a:t>
            </a:r>
          </a:p>
          <a:p>
            <a:pPr>
              <a:buNone/>
            </a:pPr>
            <a:endParaRPr lang="fa-IR" b="1" dirty="0">
              <a:cs typeface="0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04800"/>
            <a:ext cx="7467600" cy="6096000"/>
          </a:xfrm>
        </p:spPr>
        <p:txBody>
          <a:bodyPr>
            <a:normAutofit/>
          </a:bodyPr>
          <a:lstStyle/>
          <a:p>
            <a:r>
              <a:rPr lang="fa-IR" sz="3200" b="1" dirty="0" smtClean="0">
                <a:solidFill>
                  <a:srgbClr val="FF0000"/>
                </a:solidFill>
                <a:cs typeface="0 Nazanin" pitchFamily="2" charset="-78"/>
              </a:rPr>
              <a:t>تئوريها</a:t>
            </a:r>
            <a:endParaRPr lang="en-US" sz="3200" dirty="0" smtClean="0">
              <a:solidFill>
                <a:srgbClr val="FF0000"/>
              </a:solidFill>
            </a:endParaRPr>
          </a:p>
          <a:p>
            <a:r>
              <a:rPr lang="fa-IR" dirty="0" smtClean="0">
                <a:cs typeface="0 Nazanin" pitchFamily="2" charset="-78"/>
              </a:rPr>
              <a:t>بيشتر تحقيقات انجام شده در اين پارادايم ،بدون بهره گيري از تدوين يك تئوري خاص بوده است.بجاي تدوين تئوري رفتاري حسابداري از تئوريهاي علوم ديگر استفاده شده است.</a:t>
            </a:r>
          </a:p>
          <a:p>
            <a:endParaRPr lang="fa-IR" dirty="0" smtClean="0">
              <a:cs typeface="0 Nazanin" pitchFamily="2" charset="-78"/>
            </a:endParaRPr>
          </a:p>
          <a:p>
            <a:r>
              <a:rPr lang="fa-IR" dirty="0" smtClean="0">
                <a:solidFill>
                  <a:srgbClr val="FF0000"/>
                </a:solidFill>
                <a:cs typeface="0 Nazanin" pitchFamily="2" charset="-78"/>
              </a:rPr>
              <a:t>اين تئوريها عبارتند از</a:t>
            </a:r>
          </a:p>
          <a:p>
            <a:pPr>
              <a:lnSpc>
                <a:spcPct val="120000"/>
              </a:lnSpc>
              <a:buNone/>
            </a:pPr>
            <a:r>
              <a:rPr lang="fa-IR" dirty="0" smtClean="0">
                <a:cs typeface="0 Nazanin" pitchFamily="2" charset="-78"/>
              </a:rPr>
              <a:t>1-نسبيت گرايي ادراكي در حسابداري</a:t>
            </a:r>
            <a:r>
              <a:rPr lang="en-US" dirty="0" smtClean="0">
                <a:cs typeface="0 Nazanin" pitchFamily="2" charset="-78"/>
              </a:rPr>
              <a:t> </a:t>
            </a:r>
          </a:p>
          <a:p>
            <a:pPr>
              <a:lnSpc>
                <a:spcPct val="120000"/>
              </a:lnSpc>
              <a:buNone/>
            </a:pPr>
            <a:r>
              <a:rPr lang="fa-IR" dirty="0" smtClean="0">
                <a:cs typeface="0 Nazanin" pitchFamily="2" charset="-78"/>
              </a:rPr>
              <a:t>2-نسبيت گرايي فرهنگي در حسابداري</a:t>
            </a:r>
            <a:r>
              <a:rPr lang="en-US" dirty="0" smtClean="0">
                <a:cs typeface="0 Nazanin" pitchFamily="2" charset="-78"/>
              </a:rPr>
              <a:t> </a:t>
            </a:r>
          </a:p>
          <a:p>
            <a:pPr>
              <a:lnSpc>
                <a:spcPct val="120000"/>
              </a:lnSpc>
              <a:buNone/>
            </a:pPr>
            <a:r>
              <a:rPr lang="fa-IR" dirty="0" smtClean="0">
                <a:cs typeface="0 Nazanin" pitchFamily="2" charset="-78"/>
              </a:rPr>
              <a:t>3-آثار رفتاري اطلاعات حسابداري</a:t>
            </a:r>
            <a:r>
              <a:rPr lang="en-US" dirty="0" smtClean="0">
                <a:cs typeface="0 Nazanin" pitchFamily="2" charset="-78"/>
              </a:rPr>
              <a:t> </a:t>
            </a:r>
          </a:p>
          <a:p>
            <a:pPr>
              <a:lnSpc>
                <a:spcPct val="120000"/>
              </a:lnSpc>
              <a:buNone/>
            </a:pPr>
            <a:r>
              <a:rPr lang="fa-IR" dirty="0" smtClean="0">
                <a:cs typeface="0 Nazanin" pitchFamily="2" charset="-78"/>
              </a:rPr>
              <a:t>4-نسبيت گرايي زبان شناختي در حسابداري</a:t>
            </a:r>
            <a:r>
              <a:rPr lang="en-US" dirty="0" smtClean="0">
                <a:cs typeface="0 Nazanin" pitchFamily="2" charset="-78"/>
              </a:rPr>
              <a:t> </a:t>
            </a:r>
          </a:p>
          <a:p>
            <a:pPr>
              <a:lnSpc>
                <a:spcPct val="120000"/>
              </a:lnSpc>
              <a:buNone/>
            </a:pPr>
            <a:r>
              <a:rPr lang="fa-IR" dirty="0" smtClean="0">
                <a:cs typeface="0 Nazanin" pitchFamily="2" charset="-78"/>
              </a:rPr>
              <a:t>5-رويكردهاي شرطي در طراحي سيستمهاي حسابداري</a:t>
            </a:r>
            <a:r>
              <a:rPr lang="en-US" dirty="0" smtClean="0">
                <a:cs typeface="0 Nazanin" pitchFamily="2" charset="-78"/>
              </a:rPr>
              <a:t> </a:t>
            </a:r>
          </a:p>
          <a:p>
            <a:pPr>
              <a:lnSpc>
                <a:spcPct val="120000"/>
              </a:lnSpc>
              <a:buNone/>
            </a:pPr>
            <a:r>
              <a:rPr lang="fa-IR" dirty="0" smtClean="0">
                <a:cs typeface="0 Nazanin" pitchFamily="2" charset="-78"/>
              </a:rPr>
              <a:t>6-مدلهاي قضاوتي پردازش اطلاعات</a:t>
            </a:r>
          </a:p>
          <a:p>
            <a:endParaRPr lang="fa-IR" dirty="0">
              <a:cs typeface="0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772400" cy="6245352"/>
          </a:xfrm>
        </p:spPr>
        <p:txBody>
          <a:bodyPr/>
          <a:lstStyle/>
          <a:p>
            <a:pPr>
              <a:buNone/>
            </a:pPr>
            <a:endParaRPr lang="fa-IR" dirty="0" smtClean="0"/>
          </a:p>
          <a:p>
            <a:pPr>
              <a:buNone/>
            </a:pPr>
            <a:r>
              <a:rPr lang="fa-IR" sz="3200" b="1" dirty="0" smtClean="0">
                <a:solidFill>
                  <a:srgbClr val="FF0000"/>
                </a:solidFill>
                <a:cs typeface="0 Nazanin" pitchFamily="2" charset="-78"/>
              </a:rPr>
              <a:t>روشها</a:t>
            </a:r>
          </a:p>
          <a:p>
            <a:r>
              <a:rPr lang="fa-IR" dirty="0"/>
              <a:t>اشخاصی که این پارادیم را پذیرفتند تمایل دارند که تمام مدل های مورد علاقه ی پژوهشگران رفتاری را مورد استفاده قرار دهند.</a:t>
            </a:r>
          </a:p>
          <a:p>
            <a:pPr>
              <a:buNone/>
            </a:pPr>
            <a:endParaRPr lang="fa-IR" dirty="0" smtClean="0">
              <a:cs typeface="0 Nazanin" pitchFamily="2" charset="-78"/>
            </a:endParaRPr>
          </a:p>
          <a:p>
            <a:pPr>
              <a:buNone/>
            </a:pPr>
            <a:endParaRPr lang="fa-IR" dirty="0" smtClean="0">
              <a:cs typeface="0 Nazanin" pitchFamily="2" charset="-78"/>
            </a:endParaRPr>
          </a:p>
          <a:p>
            <a:pPr>
              <a:buNone/>
            </a:pPr>
            <a:r>
              <a:rPr lang="fa-IR" dirty="0" smtClean="0">
                <a:solidFill>
                  <a:srgbClr val="FF0000"/>
                </a:solidFill>
                <a:cs typeface="0 Nazanin" pitchFamily="2" charset="-78"/>
              </a:rPr>
              <a:t>روشهاي مرجح عبارتند از :</a:t>
            </a:r>
          </a:p>
          <a:p>
            <a:pPr>
              <a:buNone/>
            </a:pPr>
            <a:r>
              <a:rPr lang="fa-IR" dirty="0" smtClean="0">
                <a:cs typeface="0 Nazanin" pitchFamily="2" charset="-78"/>
              </a:rPr>
              <a:t>مصاحبه ،پرسشنامه و طرح تجربه</a:t>
            </a:r>
          </a:p>
          <a:p>
            <a:pPr>
              <a:buNone/>
            </a:pPr>
            <a:endParaRPr lang="fa-IR" dirty="0">
              <a:cs typeface="0 Nazanin"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06562"/>
          </a:xfrm>
        </p:spPr>
        <p:txBody>
          <a:bodyPr/>
          <a:lstStyle/>
          <a:p>
            <a:pPr lvl="0" algn="r"/>
            <a:r>
              <a:rPr lang="fa-IR" sz="3200" b="1" dirty="0">
                <a:solidFill>
                  <a:srgbClr val="FF0000"/>
                </a:solidFill>
                <a:cs typeface="2  Titr" pitchFamily="2" charset="-78"/>
              </a:rPr>
              <a:t>انواع پارادایم </a:t>
            </a:r>
            <a:r>
              <a:rPr lang="fa-IR" dirty="0">
                <a:solidFill>
                  <a:srgbClr val="FF0000"/>
                </a:solidFill>
                <a:cs typeface="2  Titr" pitchFamily="2" charset="-78"/>
              </a:rPr>
              <a:t>:</a:t>
            </a:r>
          </a:p>
        </p:txBody>
      </p:sp>
      <p:sp>
        <p:nvSpPr>
          <p:cNvPr id="3" name="Content Placeholder 2"/>
          <p:cNvSpPr>
            <a:spLocks noGrp="1"/>
          </p:cNvSpPr>
          <p:nvPr>
            <p:ph sz="quarter" idx="1"/>
          </p:nvPr>
        </p:nvSpPr>
        <p:spPr>
          <a:xfrm>
            <a:off x="457200" y="1981200"/>
            <a:ext cx="7467600" cy="4492752"/>
          </a:xfrm>
        </p:spPr>
        <p:txBody>
          <a:bodyPr/>
          <a:lstStyle/>
          <a:p>
            <a:pPr lvl="0">
              <a:buClr>
                <a:srgbClr val="7FD13B"/>
              </a:buClr>
            </a:pPr>
            <a:endParaRPr lang="en-US" dirty="0">
              <a:solidFill>
                <a:prstClr val="white"/>
              </a:solidFill>
              <a:cs typeface="Titr"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انسان شناختی-استقرا</a:t>
            </a:r>
          </a:p>
          <a:p>
            <a:pPr marL="457200" lvl="0" indent="-457200">
              <a:buClr>
                <a:srgbClr val="7FD13B"/>
              </a:buClr>
              <a:buFont typeface="+mj-lt"/>
              <a:buAutoNum type="arabicPeriod"/>
            </a:pPr>
            <a:r>
              <a:rPr lang="fa-IR" sz="2800" b="1" dirty="0">
                <a:cs typeface="0 Nazanin" pitchFamily="2" charset="-78"/>
              </a:rPr>
              <a:t>پارادایم سود حقیقی-قیاس</a:t>
            </a:r>
            <a:endParaRPr lang="en-US" sz="2800" b="1" dirty="0">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سودمندی در تصمیم گیری ها</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کل بازار</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prstClr val="white"/>
                </a:solidFill>
                <a:cs typeface="0 Nazanin" pitchFamily="2" charset="-78"/>
              </a:rPr>
              <a:t>پارادایم مدل تصمیم گیری شخص استفاده کننده</a:t>
            </a:r>
            <a:endParaRPr lang="en-US" sz="2800" b="1" dirty="0">
              <a:solidFill>
                <a:prstClr val="white"/>
              </a:solidFill>
              <a:cs typeface="0 Nazanin" pitchFamily="2" charset="-78"/>
            </a:endParaRPr>
          </a:p>
          <a:p>
            <a:pPr marL="457200" lvl="0" indent="-457200">
              <a:buClr>
                <a:srgbClr val="7FD13B"/>
              </a:buClr>
              <a:buFont typeface="+mj-lt"/>
              <a:buAutoNum type="arabicPeriod"/>
            </a:pPr>
            <a:r>
              <a:rPr lang="fa-IR" sz="2800" b="1" dirty="0">
                <a:solidFill>
                  <a:srgbClr val="FFFF00"/>
                </a:solidFill>
                <a:cs typeface="0 Nazanin" pitchFamily="2" charset="-78"/>
              </a:rPr>
              <a:t>پارادایم ارزش اقتصادی اطلاعات</a:t>
            </a:r>
            <a:endParaRPr lang="en-US" sz="2800" b="1" dirty="0">
              <a:solidFill>
                <a:srgbClr val="FFFF00"/>
              </a:solidFill>
              <a:cs typeface="0 Nazanin" pitchFamily="2" charset="-78"/>
            </a:endParaRPr>
          </a:p>
          <a:p>
            <a:endParaRPr lang="en-US" dirty="0"/>
          </a:p>
        </p:txBody>
      </p:sp>
    </p:spTree>
    <p:extLst>
      <p:ext uri="{BB962C8B-B14F-4D97-AF65-F5344CB8AC3E}">
        <p14:creationId xmlns:p14="http://schemas.microsoft.com/office/powerpoint/2010/main" val="274971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49362"/>
          </a:xfrm>
        </p:spPr>
        <p:txBody>
          <a:bodyPr>
            <a:normAutofit/>
          </a:bodyPr>
          <a:lstStyle/>
          <a:p>
            <a:pPr algn="ctr"/>
            <a:r>
              <a:rPr lang="fa-IR" sz="3200" b="1" dirty="0" smtClean="0">
                <a:solidFill>
                  <a:srgbClr val="FFFF00"/>
                </a:solidFill>
                <a:cs typeface="2  Titr" pitchFamily="2" charset="-78"/>
              </a:rPr>
              <a:t>پارادايم ارزش اقتصادي اطلاعات</a:t>
            </a:r>
            <a:r>
              <a:rPr lang="fa-IR" sz="3200" dirty="0" smtClean="0">
                <a:solidFill>
                  <a:srgbClr val="FFFF00"/>
                </a:solidFill>
                <a:cs typeface="2  Titr" pitchFamily="2" charset="-78"/>
              </a:rPr>
              <a:t/>
            </a:r>
            <a:br>
              <a:rPr lang="fa-IR" sz="3200" dirty="0" smtClean="0">
                <a:solidFill>
                  <a:srgbClr val="FFFF00"/>
                </a:solidFill>
                <a:cs typeface="2  Titr" pitchFamily="2" charset="-78"/>
              </a:rPr>
            </a:br>
            <a:endParaRPr lang="fa-IR" sz="3200" dirty="0">
              <a:solidFill>
                <a:srgbClr val="FFFF00"/>
              </a:solidFill>
              <a:cs typeface="2  Titr" pitchFamily="2" charset="-78"/>
            </a:endParaRPr>
          </a:p>
        </p:txBody>
      </p:sp>
      <p:sp>
        <p:nvSpPr>
          <p:cNvPr id="3" name="Content Placeholder 2"/>
          <p:cNvSpPr>
            <a:spLocks noGrp="1"/>
          </p:cNvSpPr>
          <p:nvPr>
            <p:ph sz="quarter" idx="1"/>
          </p:nvPr>
        </p:nvSpPr>
        <p:spPr>
          <a:xfrm>
            <a:off x="457200" y="1143000"/>
            <a:ext cx="7848600" cy="5486400"/>
          </a:xfrm>
        </p:spPr>
        <p:txBody>
          <a:bodyPr>
            <a:normAutofit/>
          </a:bodyPr>
          <a:lstStyle/>
          <a:p>
            <a:r>
              <a:rPr lang="fa-IR" sz="3200" b="1" dirty="0" smtClean="0">
                <a:solidFill>
                  <a:srgbClr val="FF0000"/>
                </a:solidFill>
                <a:cs typeface="0 Nazanin" pitchFamily="2" charset="-78"/>
              </a:rPr>
              <a:t>الگوها</a:t>
            </a:r>
            <a:endParaRPr lang="fa-IR" sz="3200" dirty="0" smtClean="0">
              <a:solidFill>
                <a:srgbClr val="FF0000"/>
              </a:solidFill>
              <a:cs typeface="0 Nazanin" pitchFamily="2" charset="-78"/>
            </a:endParaRPr>
          </a:p>
          <a:p>
            <a:r>
              <a:rPr lang="fa-IR" dirty="0" smtClean="0">
                <a:cs typeface="0 Nazanin" pitchFamily="2" charset="-78"/>
              </a:rPr>
              <a:t>کارهای تحقیقاتی </a:t>
            </a:r>
            <a:r>
              <a:rPr lang="en-US" dirty="0" smtClean="0">
                <a:cs typeface="0 Nazanin" pitchFamily="2" charset="-78"/>
              </a:rPr>
              <a:t>Felltham </a:t>
            </a:r>
            <a:r>
              <a:rPr lang="fa-IR" dirty="0" smtClean="0">
                <a:cs typeface="0 Nazanin" pitchFamily="2" charset="-78"/>
              </a:rPr>
              <a:t>و</a:t>
            </a:r>
            <a:r>
              <a:rPr lang="en-US" dirty="0" smtClean="0">
                <a:cs typeface="0 Nazanin" pitchFamily="2" charset="-78"/>
              </a:rPr>
              <a:t> </a:t>
            </a:r>
            <a:r>
              <a:rPr lang="en-US" dirty="0" err="1" smtClean="0">
                <a:cs typeface="0 Nazanin" pitchFamily="2" charset="-78"/>
              </a:rPr>
              <a:t>Grandall</a:t>
            </a:r>
            <a:endParaRPr lang="fa-IR" dirty="0" smtClean="0">
              <a:cs typeface="0 Nazanin" pitchFamily="2" charset="-78"/>
            </a:endParaRPr>
          </a:p>
          <a:p>
            <a:r>
              <a:rPr lang="en-US" dirty="0" smtClean="0">
                <a:cs typeface="0 Nazanin" pitchFamily="2" charset="-78"/>
              </a:rPr>
              <a:t>Felltham</a:t>
            </a:r>
            <a:r>
              <a:rPr lang="fa-IR" dirty="0" smtClean="0">
                <a:cs typeface="0 Nazanin" pitchFamily="2" charset="-78"/>
              </a:rPr>
              <a:t> درمقاله اي كه براي اولين بارمنتشر كرد چار چوبي براي تعيين ارزش تغييردر تصميم هاي گرفته شده بر اساس اطلاعات ارائه كرد. </a:t>
            </a:r>
          </a:p>
          <a:p>
            <a:endParaRPr lang="fa-IR" dirty="0" smtClean="0">
              <a:cs typeface="0 Nazanin" pitchFamily="2" charset="-78"/>
            </a:endParaRPr>
          </a:p>
          <a:p>
            <a:r>
              <a:rPr lang="fa-IR" dirty="0" smtClean="0">
                <a:solidFill>
                  <a:srgbClr val="FF0000"/>
                </a:solidFill>
                <a:cs typeface="0 Nazanin" pitchFamily="2" charset="-78"/>
              </a:rPr>
              <a:t>اجزاي متشكله چار چوب ارائه شده عبارتند از </a:t>
            </a:r>
          </a:p>
          <a:p>
            <a:pPr>
              <a:buNone/>
            </a:pPr>
            <a:r>
              <a:rPr lang="fa-IR" dirty="0" smtClean="0">
                <a:cs typeface="0 Nazanin" pitchFamily="2" charset="-78"/>
              </a:rPr>
              <a:t>1)مجموعه اي از اقدامات ممكن در يك دوره زماني</a:t>
            </a:r>
          </a:p>
          <a:p>
            <a:pPr>
              <a:buNone/>
            </a:pPr>
            <a:r>
              <a:rPr lang="fa-IR" dirty="0" smtClean="0">
                <a:cs typeface="0 Nazanin" pitchFamily="2" charset="-78"/>
              </a:rPr>
              <a:t>2)بازده رويدادهايي كه در هر يك از دوره ها رخ ميدهد .</a:t>
            </a:r>
          </a:p>
          <a:p>
            <a:pPr>
              <a:buNone/>
            </a:pPr>
            <a:r>
              <a:rPr lang="fa-IR" dirty="0" smtClean="0">
                <a:cs typeface="0 Nazanin" pitchFamily="2" charset="-78"/>
              </a:rPr>
              <a:t>3)ارتباط احتمالي بين رويداد هاي گذشته و آينده</a:t>
            </a:r>
          </a:p>
          <a:p>
            <a:pPr>
              <a:buNone/>
            </a:pPr>
            <a:r>
              <a:rPr lang="fa-IR" dirty="0" smtClean="0">
                <a:cs typeface="0 Nazanin" pitchFamily="2" charset="-78"/>
              </a:rPr>
              <a:t>4)رويدادها و علايم دريافت شده از سيستم اطلاعات</a:t>
            </a:r>
          </a:p>
          <a:p>
            <a:pPr>
              <a:buNone/>
            </a:pPr>
            <a:r>
              <a:rPr lang="fa-IR" dirty="0" smtClean="0">
                <a:cs typeface="0 Nazanin" pitchFamily="2" charset="-78"/>
              </a:rPr>
              <a:t>5)مجموعه اي از قواعد تصميم گيري به عنوان تابعي از علايم دريافتي از سيستم اطلاعات</a:t>
            </a:r>
          </a:p>
          <a:p>
            <a:endParaRPr lang="fa-IR" dirty="0">
              <a:cs typeface="0 Nazanin"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467600" cy="5788152"/>
          </a:xfrm>
        </p:spPr>
        <p:txBody>
          <a:bodyPr>
            <a:normAutofit/>
          </a:bodyPr>
          <a:lstStyle/>
          <a:p>
            <a:pPr>
              <a:buNone/>
            </a:pPr>
            <a:r>
              <a:rPr lang="fa-IR" dirty="0" smtClean="0">
                <a:cs typeface="0 Nazanin" pitchFamily="2" charset="-78"/>
              </a:rPr>
              <a:t>براساس چار چوب مورد بحث ، ارزش تغيير از يك سيستم اطلاعاتي به سيستم ديگر ،مساوي تفاوت بين بازده موردانتظار دو راه حل ميباشد</a:t>
            </a:r>
          </a:p>
          <a:p>
            <a:pPr>
              <a:buNone/>
            </a:pPr>
            <a:endParaRPr lang="fa-IR" dirty="0" smtClean="0">
              <a:cs typeface="0 Nazanin" pitchFamily="2" charset="-78"/>
            </a:endParaRPr>
          </a:p>
          <a:p>
            <a:pPr>
              <a:buNone/>
            </a:pPr>
            <a:endParaRPr lang="fa-IR" dirty="0" smtClean="0">
              <a:cs typeface="0 Nazanin" pitchFamily="2" charset="-78"/>
            </a:endParaRPr>
          </a:p>
          <a:p>
            <a:pPr>
              <a:buNone/>
            </a:pPr>
            <a:r>
              <a:rPr lang="fa-IR" sz="3200" b="1" dirty="0" smtClean="0">
                <a:solidFill>
                  <a:srgbClr val="FF0000"/>
                </a:solidFill>
                <a:cs typeface="0 Nazanin" pitchFamily="2" charset="-78"/>
              </a:rPr>
              <a:t>موضوع</a:t>
            </a:r>
            <a:r>
              <a:rPr lang="fa-IR" sz="2800" b="1" dirty="0" smtClean="0">
                <a:solidFill>
                  <a:srgbClr val="FF0000"/>
                </a:solidFill>
                <a:cs typeface="0 Nazanin" pitchFamily="2" charset="-78"/>
              </a:rPr>
              <a:t> </a:t>
            </a:r>
          </a:p>
          <a:p>
            <a:pPr>
              <a:buNone/>
            </a:pPr>
            <a:r>
              <a:rPr lang="fa-IR" dirty="0" smtClean="0">
                <a:cs typeface="0 Nazanin" pitchFamily="2" charset="-78"/>
              </a:rPr>
              <a:t>1)اطلاعات ،كالاي اقتصادي است</a:t>
            </a:r>
          </a:p>
          <a:p>
            <a:pPr>
              <a:buNone/>
            </a:pPr>
            <a:r>
              <a:rPr lang="fa-IR" dirty="0" smtClean="0">
                <a:cs typeface="0 Nazanin" pitchFamily="2" charset="-78"/>
              </a:rPr>
              <a:t>2)تحصيل اطلاعات نيز با مسئله انتخاب اقتصادي مرتبط است.</a:t>
            </a:r>
          </a:p>
          <a:p>
            <a:pPr>
              <a:buNone/>
            </a:pPr>
            <a:endParaRPr lang="fa-IR" dirty="0" smtClean="0">
              <a:cs typeface="0 Nazanin" pitchFamily="2" charset="-78"/>
            </a:endParaRPr>
          </a:p>
          <a:p>
            <a:pPr>
              <a:buNone/>
            </a:pPr>
            <a:r>
              <a:rPr lang="fa-IR" dirty="0" smtClean="0">
                <a:cs typeface="0 Nazanin" pitchFamily="2" charset="-78"/>
              </a:rPr>
              <a:t>ارزش اطلاعات نيز از ديدگاه فزوني منافع بر مخارج وبا توجه به ساختار رسمي تئوري تصميم گيري و تئوري اقتصاد تعيين ميشود</a:t>
            </a:r>
          </a:p>
          <a:p>
            <a:pPr>
              <a:buFontTx/>
              <a:buChar char="-"/>
            </a:pPr>
            <a:endParaRPr lang="fa-IR" sz="2800" b="1" dirty="0" smtClean="0">
              <a:cs typeface="0 Nazanin" pitchFamily="2" charset="-78"/>
            </a:endParaRPr>
          </a:p>
          <a:p>
            <a:pPr>
              <a:buNone/>
            </a:pPr>
            <a:endParaRPr lang="fa-IR" dirty="0">
              <a:cs typeface="0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cs typeface="Titr" pitchFamily="2" charset="-78"/>
              </a:rPr>
              <a:t>فهرست مطالب</a:t>
            </a:r>
            <a:endParaRPr lang="fa-IR" dirty="0">
              <a:solidFill>
                <a:srgbClr val="FF0000"/>
              </a:solidFill>
              <a:cs typeface="Titr" pitchFamily="2" charset="-78"/>
            </a:endParaRPr>
          </a:p>
        </p:txBody>
      </p:sp>
      <p:sp>
        <p:nvSpPr>
          <p:cNvPr id="3" name="Content Placeholder 2"/>
          <p:cNvSpPr>
            <a:spLocks noGrp="1"/>
          </p:cNvSpPr>
          <p:nvPr>
            <p:ph sz="quarter" idx="1"/>
          </p:nvPr>
        </p:nvSpPr>
        <p:spPr/>
        <p:txBody>
          <a:bodyPr>
            <a:normAutofit/>
          </a:bodyPr>
          <a:lstStyle/>
          <a:p>
            <a:endParaRPr lang="fa-IR" dirty="0" smtClean="0">
              <a:cs typeface="0 Nazanin" pitchFamily="2" charset="-78"/>
            </a:endParaRPr>
          </a:p>
          <a:p>
            <a:r>
              <a:rPr lang="fa-IR" dirty="0" smtClean="0">
                <a:cs typeface="0 Nazanin" pitchFamily="2" charset="-78"/>
              </a:rPr>
              <a:t>مقدمه</a:t>
            </a:r>
          </a:p>
          <a:p>
            <a:r>
              <a:rPr lang="fa-IR" dirty="0" smtClean="0">
                <a:cs typeface="0 Nazanin" pitchFamily="2" charset="-78"/>
              </a:rPr>
              <a:t>مفهوم پارادایم</a:t>
            </a:r>
          </a:p>
          <a:p>
            <a:r>
              <a:rPr lang="fa-IR" dirty="0" smtClean="0">
                <a:cs typeface="0 Nazanin" pitchFamily="2" charset="-78"/>
              </a:rPr>
              <a:t>پارادایم انسان شناختی-استقرا</a:t>
            </a:r>
          </a:p>
          <a:p>
            <a:r>
              <a:rPr lang="fa-IR" dirty="0" smtClean="0">
                <a:cs typeface="0 Nazanin" pitchFamily="2" charset="-78"/>
              </a:rPr>
              <a:t>پارادایم سود حقیقی-قیاس</a:t>
            </a:r>
          </a:p>
          <a:p>
            <a:pPr lvl="0"/>
            <a:r>
              <a:rPr lang="fa-IR" dirty="0" smtClean="0">
                <a:cs typeface="0 Nazanin" pitchFamily="2" charset="-78"/>
              </a:rPr>
              <a:t>پارادایم سودمندی در تصمیم گیری ها</a:t>
            </a:r>
            <a:endParaRPr lang="en-US" dirty="0" smtClean="0">
              <a:cs typeface="0 Nazanin" pitchFamily="2" charset="-78"/>
            </a:endParaRPr>
          </a:p>
          <a:p>
            <a:pPr lvl="0"/>
            <a:r>
              <a:rPr lang="fa-IR" dirty="0" smtClean="0">
                <a:cs typeface="0 Nazanin" pitchFamily="2" charset="-78"/>
              </a:rPr>
              <a:t>پارادایم مدل تصمیم گیری کل بازار</a:t>
            </a:r>
            <a:endParaRPr lang="en-US" dirty="0" smtClean="0">
              <a:cs typeface="0 Nazanin" pitchFamily="2" charset="-78"/>
            </a:endParaRPr>
          </a:p>
          <a:p>
            <a:pPr lvl="0"/>
            <a:r>
              <a:rPr lang="fa-IR" dirty="0" smtClean="0">
                <a:cs typeface="0 Nazanin" pitchFamily="2" charset="-78"/>
              </a:rPr>
              <a:t>پارادایم مدل تصمیم گیری شخص استفاده کننده</a:t>
            </a:r>
            <a:endParaRPr lang="en-US" dirty="0" smtClean="0">
              <a:cs typeface="0 Nazanin" pitchFamily="2" charset="-78"/>
            </a:endParaRPr>
          </a:p>
          <a:p>
            <a:pPr lvl="0"/>
            <a:r>
              <a:rPr lang="fa-IR" dirty="0" smtClean="0">
                <a:cs typeface="0 Nazanin" pitchFamily="2" charset="-78"/>
              </a:rPr>
              <a:t>پارادایم ارزش اقتصادی اطلاعات</a:t>
            </a:r>
            <a:endParaRPr lang="en-US" dirty="0" smtClean="0">
              <a:cs typeface="0 Nazanin" pitchFamily="2" charset="-78"/>
            </a:endParaRPr>
          </a:p>
          <a:p>
            <a:r>
              <a:rPr lang="fa-IR" dirty="0" smtClean="0">
                <a:cs typeface="0 Nazanin" pitchFamily="2" charset="-78"/>
              </a:rPr>
              <a:t>علم حسابداری</a:t>
            </a:r>
          </a:p>
          <a:p>
            <a:pPr>
              <a:buNone/>
            </a:pPr>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7924800" cy="5711952"/>
          </a:xfrm>
        </p:spPr>
        <p:txBody>
          <a:bodyPr/>
          <a:lstStyle/>
          <a:p>
            <a:pPr>
              <a:buNone/>
            </a:pPr>
            <a:r>
              <a:rPr lang="fa-IR" sz="3200" b="1" dirty="0" smtClean="0">
                <a:solidFill>
                  <a:srgbClr val="FF0000"/>
                </a:solidFill>
                <a:cs typeface="0 Nazanin" pitchFamily="2" charset="-78"/>
              </a:rPr>
              <a:t>تئوريها</a:t>
            </a:r>
          </a:p>
          <a:p>
            <a:pPr>
              <a:buNone/>
            </a:pPr>
            <a:r>
              <a:rPr lang="fa-IR" dirty="0" smtClean="0">
                <a:cs typeface="0 Nazanin" pitchFamily="2" charset="-78"/>
              </a:rPr>
              <a:t>تئوري تصميم گيري آماري و تئوري منتخب اقتصادي است .</a:t>
            </a:r>
          </a:p>
          <a:p>
            <a:pPr>
              <a:buNone/>
            </a:pPr>
            <a:endParaRPr lang="fa-IR" dirty="0" smtClean="0">
              <a:cs typeface="0 Nazanin" pitchFamily="2" charset="-78"/>
            </a:endParaRPr>
          </a:p>
          <a:p>
            <a:pPr>
              <a:buNone/>
            </a:pPr>
            <a:endParaRPr lang="fa-IR" dirty="0" smtClean="0">
              <a:cs typeface="0 Nazanin" pitchFamily="2" charset="-78"/>
            </a:endParaRPr>
          </a:p>
          <a:p>
            <a:pPr>
              <a:buNone/>
            </a:pPr>
            <a:r>
              <a:rPr lang="fa-IR" sz="3200" b="1" dirty="0" smtClean="0">
                <a:solidFill>
                  <a:srgbClr val="FF0000"/>
                </a:solidFill>
                <a:cs typeface="0 Nazanin" pitchFamily="2" charset="-78"/>
              </a:rPr>
              <a:t>روشها</a:t>
            </a:r>
          </a:p>
          <a:p>
            <a:pPr>
              <a:buNone/>
            </a:pPr>
            <a:r>
              <a:rPr lang="fa-IR" dirty="0" smtClean="0">
                <a:cs typeface="0 Nazanin" pitchFamily="2" charset="-78"/>
              </a:rPr>
              <a:t>استدلالات تحليلي مبتني بر تصميم گيري آماري و تئوري منتخب اقتصادي . بكار گيري تحليل </a:t>
            </a:r>
            <a:r>
              <a:rPr lang="en-US" dirty="0" smtClean="0">
                <a:cs typeface="0 Nazanin" pitchFamily="2" charset="-78"/>
              </a:rPr>
              <a:t>Bays </a:t>
            </a:r>
            <a:r>
              <a:rPr lang="fa-IR" dirty="0" smtClean="0">
                <a:cs typeface="0 Nazanin" pitchFamily="2" charset="-78"/>
              </a:rPr>
              <a:t> و ضابطه فزوني منافع بر مخارج براي بحث و تحليل در مورد رويه هاي حسابداري .</a:t>
            </a:r>
          </a:p>
          <a:p>
            <a:pPr>
              <a:buNone/>
            </a:pPr>
            <a:r>
              <a:rPr lang="fa-IR" dirty="0" smtClean="0">
                <a:cs typeface="0 Nazanin" pitchFamily="2" charset="-78"/>
              </a:rPr>
              <a:t>فرض اوليه اين رويكرد ، منطقي عمل كردن تصميم گيرندگان است</a:t>
            </a:r>
          </a:p>
          <a:p>
            <a:pPr>
              <a:buNone/>
            </a:pPr>
            <a:endParaRPr lang="fa-IR" dirty="0" smtClean="0">
              <a:cs typeface="0 Nazanin" pitchFamily="2" charset="-78"/>
            </a:endParaRPr>
          </a:p>
          <a:p>
            <a:pPr>
              <a:buNone/>
            </a:pPr>
            <a:endParaRPr lang="fa-IR" dirty="0">
              <a:cs typeface="0 Nazanin"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772400" cy="6172200"/>
          </a:xfrm>
        </p:spPr>
        <p:txBody>
          <a:bodyPr>
            <a:normAutofit lnSpcReduction="10000"/>
          </a:bodyPr>
          <a:lstStyle/>
          <a:p>
            <a:pPr algn="ctr">
              <a:buNone/>
            </a:pPr>
            <a:r>
              <a:rPr lang="fa-IR" sz="3200" b="1" dirty="0" smtClean="0">
                <a:solidFill>
                  <a:srgbClr val="FFFF00"/>
                </a:solidFill>
                <a:cs typeface="2  Titr" pitchFamily="2" charset="-78"/>
              </a:rPr>
              <a:t>علم حسابداری </a:t>
            </a:r>
            <a:endParaRPr lang="en-US" sz="3200" b="1" dirty="0" smtClean="0">
              <a:solidFill>
                <a:srgbClr val="FFFF00"/>
              </a:solidFill>
              <a:cs typeface="2  Titr" pitchFamily="2" charset="-78"/>
            </a:endParaRPr>
          </a:p>
          <a:p>
            <a:pPr>
              <a:buNone/>
            </a:pPr>
            <a:r>
              <a:rPr lang="fa-IR" dirty="0" smtClean="0">
                <a:cs typeface="0 Nazanin" pitchFamily="2" charset="-78"/>
              </a:rPr>
              <a:t>تحقیقات حسابداری برمجموعه ای ازمفروضات مرتبط باعلوم اجتماعی وجامعه مبتنی است </a:t>
            </a:r>
            <a:endParaRPr lang="en-US" dirty="0" smtClean="0">
              <a:cs typeface="0 Nazanin" pitchFamily="2" charset="-78"/>
            </a:endParaRPr>
          </a:p>
          <a:p>
            <a:pPr>
              <a:buNone/>
            </a:pPr>
            <a:r>
              <a:rPr lang="fa-IR" dirty="0" smtClean="0">
                <a:cs typeface="0 Nazanin" pitchFamily="2" charset="-78"/>
              </a:rPr>
              <a:t>این تحقیقات شباهتهایی رابین علوم فیزیکی واجتماعی وحسابداری مشخص کرده است </a:t>
            </a:r>
            <a:endParaRPr lang="en-US" dirty="0" smtClean="0">
              <a:cs typeface="0 Nazanin" pitchFamily="2" charset="-78"/>
            </a:endParaRPr>
          </a:p>
          <a:p>
            <a:pPr>
              <a:buNone/>
            </a:pPr>
            <a:r>
              <a:rPr lang="fa-IR" dirty="0" smtClean="0">
                <a:cs typeface="0 Nazanin" pitchFamily="2" charset="-78"/>
              </a:rPr>
              <a:t>تعریف علم ازدیدگاه </a:t>
            </a:r>
            <a:r>
              <a:rPr lang="en-US" dirty="0" err="1" smtClean="0">
                <a:cs typeface="0 Nazanin" pitchFamily="2" charset="-78"/>
              </a:rPr>
              <a:t>Buzzell</a:t>
            </a:r>
            <a:endParaRPr lang="en-US" dirty="0" smtClean="0">
              <a:cs typeface="0 Nazanin" pitchFamily="2" charset="-78"/>
            </a:endParaRPr>
          </a:p>
          <a:p>
            <a:pPr>
              <a:buNone/>
            </a:pPr>
            <a:r>
              <a:rPr lang="fa-IR" dirty="0" smtClean="0">
                <a:cs typeface="0 Nazanin" pitchFamily="2" charset="-78"/>
              </a:rPr>
              <a:t>حسابداری :</a:t>
            </a:r>
            <a:endParaRPr lang="en-US" dirty="0" smtClean="0">
              <a:cs typeface="0 Nazanin" pitchFamily="2" charset="-78"/>
            </a:endParaRPr>
          </a:p>
          <a:p>
            <a:pPr>
              <a:buNone/>
            </a:pPr>
            <a:r>
              <a:rPr lang="fa-IR" dirty="0" smtClean="0">
                <a:cs typeface="0 Nazanin" pitchFamily="2" charset="-78"/>
              </a:rPr>
              <a:t>مجموعه دانستنیهای طبقه بندی شده وسیستماتیک که برپایه یک یاچندتئوری مرکزی وتعدادی اصول کلی بناشده است </a:t>
            </a:r>
            <a:endParaRPr lang="en-US" dirty="0" smtClean="0">
              <a:cs typeface="0 Nazanin" pitchFamily="2" charset="-78"/>
            </a:endParaRPr>
          </a:p>
          <a:p>
            <a:pPr>
              <a:buNone/>
            </a:pPr>
            <a:r>
              <a:rPr lang="fa-IR" dirty="0" smtClean="0">
                <a:cs typeface="0 Nazanin" pitchFamily="2" charset="-78"/>
              </a:rPr>
              <a:t>معمولا به صورت مقداری بیان می شود</a:t>
            </a:r>
            <a:endParaRPr lang="en-US" dirty="0" smtClean="0">
              <a:cs typeface="0 Nazanin" pitchFamily="2" charset="-78"/>
            </a:endParaRPr>
          </a:p>
          <a:p>
            <a:pPr>
              <a:buNone/>
            </a:pPr>
            <a:r>
              <a:rPr lang="fa-IR" dirty="0" smtClean="0">
                <a:cs typeface="0 Nazanin" pitchFamily="2" charset="-78"/>
              </a:rPr>
              <a:t>این دانستنیها،پیش بینی ودربرخی شرایط ،کنترل رویدادهای آتی راامکان پذیرمی سازد</a:t>
            </a:r>
            <a:endParaRPr lang="en-US" dirty="0" smtClean="0">
              <a:cs typeface="0 Nazanin" pitchFamily="2" charset="-78"/>
            </a:endParaRPr>
          </a:p>
          <a:p>
            <a:pPr>
              <a:buNone/>
            </a:pPr>
            <a:r>
              <a:rPr lang="fa-IR" dirty="0" smtClean="0">
                <a:cs typeface="0 Nazanin" pitchFamily="2" charset="-78"/>
              </a:rPr>
              <a:t>درنتیجه وباتوجه به مباحث ومطالب گفته شده حسابداری موضوعات متفاوتی داردوشامل نظامی است که ازطریق مشاهده ارتباطات وتعمیم های دستوری به مفاهیم ،اصول ،روشهاوقوانین وتئوریهامنتج می شود</a:t>
            </a:r>
            <a:endParaRPr lang="en-US" dirty="0" smtClean="0">
              <a:cs typeface="0 Nazanin" pitchFamily="2" charset="-78"/>
            </a:endParaRPr>
          </a:p>
          <a:p>
            <a:pPr>
              <a:buNone/>
            </a:pPr>
            <a:r>
              <a:rPr lang="fa-IR" dirty="0" smtClean="0">
                <a:cs typeface="0 Nazanin" pitchFamily="2" charset="-78"/>
              </a:rPr>
              <a:t>وباتوجه به پارادایم مختلف حسابداری وتحقیقات گسترده حسابداری راقطعا می توان یک علم تلقی کرد.</a:t>
            </a:r>
            <a:endParaRPr lang="fa-IR" dirty="0">
              <a:cs typeface="0 Nazanin" pitchFamily="2"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Content Placeholder 1"/>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2400" y="0"/>
            <a:ext cx="8763000" cy="678179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731838"/>
          </a:xfrm>
        </p:spPr>
        <p:txBody>
          <a:bodyPr>
            <a:normAutofit/>
          </a:bodyPr>
          <a:lstStyle/>
          <a:p>
            <a:pPr algn="ctr"/>
            <a:r>
              <a:rPr lang="fa-IR" sz="3200" b="1" dirty="0" smtClean="0">
                <a:solidFill>
                  <a:srgbClr val="FFFF00"/>
                </a:solidFill>
                <a:cs typeface="Titr" pitchFamily="2" charset="-78"/>
              </a:rPr>
              <a:t>مقدمه</a:t>
            </a:r>
            <a:endParaRPr lang="fa-IR" sz="3200" b="1" dirty="0">
              <a:solidFill>
                <a:srgbClr val="FFFF00"/>
              </a:solidFill>
              <a:cs typeface="Titr" pitchFamily="2" charset="-78"/>
            </a:endParaRPr>
          </a:p>
        </p:txBody>
      </p:sp>
      <p:sp>
        <p:nvSpPr>
          <p:cNvPr id="3" name="Content Placeholder 2"/>
          <p:cNvSpPr>
            <a:spLocks noGrp="1"/>
          </p:cNvSpPr>
          <p:nvPr>
            <p:ph sz="quarter" idx="1"/>
          </p:nvPr>
        </p:nvSpPr>
        <p:spPr/>
        <p:txBody>
          <a:bodyPr>
            <a:normAutofit/>
          </a:bodyPr>
          <a:lstStyle/>
          <a:p>
            <a:pPr>
              <a:buNone/>
            </a:pPr>
            <a:endParaRPr lang="fa-IR" dirty="0" smtClean="0"/>
          </a:p>
          <a:p>
            <a:pPr>
              <a:buNone/>
            </a:pPr>
            <a:r>
              <a:rPr lang="fa-IR" dirty="0" smtClean="0">
                <a:cs typeface="0 Nazanin" pitchFamily="2" charset="-78"/>
              </a:rPr>
              <a:t>در اوايل دهه 1970 تحقيقات و پژوهشهاي حسابداري براي ايجاد تغيير تفكر و نگرش حسابداري توسط صاحب نظران حسابداري تاييد گرديد. اين تاييد بر اين نظريه است كه رويدادهاي حسابداري از الگوي موفقيت آميز پیروی ميكند.</a:t>
            </a:r>
          </a:p>
          <a:p>
            <a:r>
              <a:rPr lang="fa-IR" b="1" dirty="0" smtClean="0">
                <a:cs typeface="0 Nazanin" pitchFamily="2" charset="-78"/>
              </a:rPr>
              <a:t>منظور از تغيير موفقيت آميز :</a:t>
            </a:r>
            <a:endParaRPr lang="en-US" dirty="0" smtClean="0">
              <a:cs typeface="0 Nazanin" pitchFamily="2" charset="-78"/>
            </a:endParaRPr>
          </a:p>
          <a:p>
            <a:r>
              <a:rPr lang="fa-IR" dirty="0" smtClean="0">
                <a:cs typeface="0 Nazanin" pitchFamily="2" charset="-78"/>
              </a:rPr>
              <a:t>طبق نظريه کوهن :</a:t>
            </a:r>
            <a:r>
              <a:rPr lang="en-US" dirty="0" smtClean="0">
                <a:cs typeface="0 Nazanin" pitchFamily="2" charset="-78"/>
              </a:rPr>
              <a:t> </a:t>
            </a:r>
            <a:r>
              <a:rPr lang="fa-IR" dirty="0" smtClean="0">
                <a:cs typeface="0 Nazanin" pitchFamily="2" charset="-78"/>
              </a:rPr>
              <a:t> در هر علمي در يك مقطع زمان ، پارادايم خاصي مسلط است. اما اختلاف نظرها و مرحله بحران متعاقب آن ممكن است به تغییري ناگهاني منتج و پارادايم مسلط قبلي با پارادايم مسلط ديگري جايگزين شود.</a:t>
            </a:r>
            <a:endParaRPr lang="en-US" dirty="0" smtClean="0">
              <a:cs typeface="0 Nazanin" pitchFamily="2" charset="-78"/>
            </a:endParaRPr>
          </a:p>
          <a:p>
            <a:pPr>
              <a:buNone/>
            </a:pPr>
            <a:endParaRPr lang="en-US" dirty="0" smtClean="0"/>
          </a:p>
          <a:p>
            <a:pPr>
              <a:buNone/>
            </a:pP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r>
              <a:rPr lang="fa-IR" sz="2800" b="1" dirty="0" smtClean="0">
                <a:solidFill>
                  <a:srgbClr val="FF0000"/>
                </a:solidFill>
                <a:latin typeface="Titr"/>
                <a:cs typeface="0 Nazanin" pitchFamily="2" charset="-78"/>
              </a:rPr>
              <a:t>فرآيند ارائه و توسعه پارادايمهاي مختلف حسابداري :</a:t>
            </a:r>
          </a:p>
          <a:p>
            <a:endParaRPr lang="en-US" dirty="0" smtClean="0">
              <a:cs typeface="0 Nazanin" pitchFamily="2" charset="-78"/>
            </a:endParaRPr>
          </a:p>
          <a:p>
            <a:pPr>
              <a:buNone/>
            </a:pPr>
            <a:r>
              <a:rPr lang="fa-IR" dirty="0" smtClean="0">
                <a:cs typeface="0 Nazanin" pitchFamily="2" charset="-78"/>
              </a:rPr>
              <a:t>اين فرآيند در سال 1977 توسط انجمن حسابداري امريكا ( </a:t>
            </a:r>
            <a:r>
              <a:rPr lang="en-US" dirty="0" smtClean="0">
                <a:cs typeface="0 Nazanin" pitchFamily="2" charset="-78"/>
              </a:rPr>
              <a:t>AAA</a:t>
            </a:r>
            <a:r>
              <a:rPr lang="fa-IR" dirty="0" smtClean="0">
                <a:cs typeface="0 Nazanin" pitchFamily="2" charset="-78"/>
              </a:rPr>
              <a:t> ) با انتشار بيانيه  " شرح تئوري حسابداري و پذيرش آن " ( </a:t>
            </a:r>
            <a:r>
              <a:rPr lang="en-US" dirty="0" smtClean="0">
                <a:cs typeface="0 Nazanin" pitchFamily="2" charset="-78"/>
              </a:rPr>
              <a:t>SATTA</a:t>
            </a:r>
            <a:r>
              <a:rPr lang="fa-IR" dirty="0" smtClean="0">
                <a:cs typeface="0 Nazanin" pitchFamily="2" charset="-78"/>
              </a:rPr>
              <a:t> ) شروع شده است.طبق ای بیانیه سه رویکردبرحسابداری مسلط است :</a:t>
            </a:r>
            <a:endParaRPr lang="en-US" dirty="0" smtClean="0">
              <a:cs typeface="0 Nazanin" pitchFamily="2" charset="-78"/>
            </a:endParaRPr>
          </a:p>
          <a:p>
            <a:pPr marL="457200" lvl="0" indent="-457200">
              <a:buFont typeface="+mj-lt"/>
              <a:buAutoNum type="arabicParenR"/>
            </a:pPr>
            <a:r>
              <a:rPr lang="fa-IR" dirty="0" smtClean="0">
                <a:cs typeface="0 Nazanin" pitchFamily="2" charset="-78"/>
              </a:rPr>
              <a:t>رویكرد كلاسيك سود حقيقي – قياس.</a:t>
            </a:r>
          </a:p>
          <a:p>
            <a:pPr marL="457200" indent="-457200">
              <a:buFont typeface="+mj-lt"/>
              <a:buAutoNum type="arabicParenR"/>
            </a:pPr>
            <a:r>
              <a:rPr lang="fa-IR" dirty="0" smtClean="0">
                <a:cs typeface="0 Nazanin" pitchFamily="2" charset="-78"/>
              </a:rPr>
              <a:t>رويكرد سودمندي در تصميم گيري ها .</a:t>
            </a:r>
          </a:p>
          <a:p>
            <a:pPr marL="457200" lvl="0" indent="-457200">
              <a:buFont typeface="+mj-lt"/>
              <a:buAutoNum type="arabicParenR"/>
            </a:pPr>
            <a:r>
              <a:rPr lang="fa-IR" dirty="0" smtClean="0">
                <a:cs typeface="0 Nazanin" pitchFamily="2" charset="-78"/>
              </a:rPr>
              <a:t>رويكرد ارزش اقتصادي اطلاعات</a:t>
            </a:r>
          </a:p>
          <a:p>
            <a:endParaRPr lang="fa-IR" b="1" dirty="0" smtClean="0">
              <a:cs typeface="0 Nazanin" pitchFamily="2" charset="-78"/>
            </a:endParaRPr>
          </a:p>
          <a:p>
            <a:pPr>
              <a:buNone/>
            </a:pPr>
            <a:r>
              <a:rPr lang="fa-IR" b="1" dirty="0" smtClean="0">
                <a:cs typeface="0 Nazanin" pitchFamily="2" charset="-78"/>
              </a:rPr>
              <a:t>فوايد اين رويكرد ها :</a:t>
            </a:r>
            <a:r>
              <a:rPr lang="fa-IR" dirty="0" smtClean="0">
                <a:cs typeface="0 Nazanin" pitchFamily="2" charset="-78"/>
              </a:rPr>
              <a:t> افزايش تئوريها و رويكردهاي حسابداري موجب اين استنباط مي شود كه در حسابداري پارادايمهاي چند گانه در حال رقابت وجود دارد.</a:t>
            </a:r>
            <a:endParaRPr lang="en-US" dirty="0" smtClean="0">
              <a:cs typeface="0 Nazanin" pitchFamily="2" charset="-78"/>
            </a:endParaRPr>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295400"/>
            <a:ext cx="7467600" cy="4873752"/>
          </a:xfrm>
        </p:spPr>
        <p:txBody>
          <a:bodyPr/>
          <a:lstStyle/>
          <a:p>
            <a:pPr>
              <a:buNone/>
            </a:pPr>
            <a:r>
              <a:rPr lang="fa-IR" sz="2800" b="1" dirty="0" smtClean="0">
                <a:solidFill>
                  <a:srgbClr val="FF0000"/>
                </a:solidFill>
                <a:cs typeface="Titr" pitchFamily="2" charset="-78"/>
              </a:rPr>
              <a:t>تفاوت بين تئوري و پاراديم :</a:t>
            </a:r>
          </a:p>
          <a:p>
            <a:pPr>
              <a:buNone/>
            </a:pPr>
            <a:endParaRPr lang="en-US" dirty="0" smtClean="0">
              <a:cs typeface="0 Nazanin" pitchFamily="2" charset="-78"/>
            </a:endParaRPr>
          </a:p>
          <a:p>
            <a:pPr>
              <a:buNone/>
            </a:pPr>
            <a:r>
              <a:rPr lang="fa-IR" dirty="0" smtClean="0">
                <a:cs typeface="0 Nazanin" pitchFamily="2" charset="-78"/>
              </a:rPr>
              <a:t>1-تئوري ها اجزاي تشكيل دهنده پارادايم هستند.</a:t>
            </a:r>
            <a:endParaRPr lang="en-US" dirty="0" smtClean="0">
              <a:cs typeface="0 Nazanin" pitchFamily="2" charset="-78"/>
            </a:endParaRPr>
          </a:p>
          <a:p>
            <a:pPr>
              <a:buNone/>
            </a:pPr>
            <a:r>
              <a:rPr lang="fa-IR" dirty="0" smtClean="0">
                <a:cs typeface="0 Nazanin" pitchFamily="2" charset="-78"/>
              </a:rPr>
              <a:t>2-تئوري ها باعث تمايز و تفاوت بين پارادايمهاي رقيب مي شوند.</a:t>
            </a:r>
            <a:endParaRPr lang="en-US" dirty="0" smtClean="0">
              <a:cs typeface="0 Nazanin" pitchFamily="2" charset="-78"/>
            </a:endParaRPr>
          </a:p>
          <a:p>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cs typeface="2  Titr" pitchFamily="2" charset="-78"/>
              </a:rPr>
              <a:t>پارادايم چیست؟</a:t>
            </a:r>
            <a:endParaRPr lang="fa-IR" dirty="0">
              <a:solidFill>
                <a:srgbClr val="FF0000"/>
              </a:solidFill>
              <a:cs typeface="2  Titr" pitchFamily="2" charset="-78"/>
            </a:endParaRPr>
          </a:p>
        </p:txBody>
      </p:sp>
      <p:sp>
        <p:nvSpPr>
          <p:cNvPr id="3" name="Content Placeholder 2"/>
          <p:cNvSpPr>
            <a:spLocks noGrp="1"/>
          </p:cNvSpPr>
          <p:nvPr>
            <p:ph sz="quarter" idx="1"/>
          </p:nvPr>
        </p:nvSpPr>
        <p:spPr>
          <a:xfrm>
            <a:off x="533400" y="1524000"/>
            <a:ext cx="7467600" cy="4873752"/>
          </a:xfrm>
        </p:spPr>
        <p:txBody>
          <a:bodyPr/>
          <a:lstStyle/>
          <a:p>
            <a:r>
              <a:rPr lang="fa-IR" dirty="0" smtClean="0">
                <a:cs typeface="0 Nazanin" pitchFamily="2" charset="-78"/>
              </a:rPr>
              <a:t>تعريف واژه پارادايم ( </a:t>
            </a:r>
            <a:r>
              <a:rPr lang="en-US" dirty="0" smtClean="0">
                <a:cs typeface="0 Nazanin" pitchFamily="2" charset="-78"/>
              </a:rPr>
              <a:t>Paradigm</a:t>
            </a:r>
            <a:r>
              <a:rPr lang="fa-IR" dirty="0" smtClean="0">
                <a:cs typeface="0 Nazanin" pitchFamily="2" charset="-78"/>
              </a:rPr>
              <a:t> ) :پارادايم، اصطلاحي است كه در فلسفه علم به كار گرفته مي شود و مقصود از آن، اصولي است كه بر بينش ما نسبت به چيزها و جهان حاكم است. </a:t>
            </a:r>
          </a:p>
          <a:p>
            <a:r>
              <a:rPr lang="fa-IR" dirty="0" smtClean="0">
                <a:cs typeface="0 Nazanin" pitchFamily="2" charset="-78"/>
              </a:rPr>
              <a:t>علاوه بر اين معناي عام (منشاء اصول و مقررات)، معناي اخص آن «سرمشق» مي باشد.</a:t>
            </a:r>
          </a:p>
          <a:p>
            <a:r>
              <a:rPr lang="fa-IR" dirty="0" smtClean="0">
                <a:cs typeface="0 Nazanin" pitchFamily="2" charset="-78"/>
              </a:rPr>
              <a:t>"پارادايم" از كلمه يوناني "پاراديگما" گرفته شده است و در اصل واژه‌ی افلاطوني است و تغيير شكل يافته‌ی كلمه‌ی "مُثُل" بعدها توسط مترجمان است. </a:t>
            </a:r>
          </a:p>
          <a:p>
            <a:r>
              <a:rPr lang="fa-IR" dirty="0" smtClean="0">
                <a:cs typeface="0 Nazanin" pitchFamily="2" charset="-78"/>
              </a:rPr>
              <a:t>ديدگاه مشترك اهل علم يا حرفه براي حل مسايل مربوط مي باشد. </a:t>
            </a:r>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696200" cy="5635752"/>
          </a:xfrm>
        </p:spPr>
        <p:txBody>
          <a:bodyPr/>
          <a:lstStyle/>
          <a:p>
            <a:r>
              <a:rPr lang="fa-IR" b="1" dirty="0" smtClean="0">
                <a:solidFill>
                  <a:srgbClr val="FFFF00"/>
                </a:solidFill>
                <a:cs typeface="2  Titr" pitchFamily="2" charset="-78"/>
              </a:rPr>
              <a:t>مفهوم پارادايم :</a:t>
            </a:r>
          </a:p>
          <a:p>
            <a:endParaRPr lang="en-US" dirty="0" smtClean="0"/>
          </a:p>
          <a:p>
            <a:r>
              <a:rPr lang="en-US" dirty="0" err="1" smtClean="0">
                <a:cs typeface="0 Nazanin" pitchFamily="2" charset="-78"/>
              </a:rPr>
              <a:t>Ritzer,George</a:t>
            </a:r>
            <a:r>
              <a:rPr lang="fa-IR" dirty="0" smtClean="0">
                <a:cs typeface="0 Nazanin" pitchFamily="2" charset="-78"/>
              </a:rPr>
              <a:t> دانشمند امريكايي : پارادايم تصويري بنيادي از موضوع يك رشته علمي است كه كمك مي كند به حل پرسشهايي كه مطرح است و قواعدي كه براي تفسیر پاسخ ها دريافت ميشود.</a:t>
            </a:r>
            <a:endParaRPr lang="en-US" dirty="0" smtClean="0">
              <a:cs typeface="0 Nazanin" pitchFamily="2" charset="-78"/>
            </a:endParaRPr>
          </a:p>
          <a:p>
            <a:r>
              <a:rPr lang="fa-IR" dirty="0" smtClean="0">
                <a:cs typeface="0 Nazanin" pitchFamily="2" charset="-78"/>
              </a:rPr>
              <a:t>بطور كلي پارادايم گسترده ترين ديدگاه مشترك صاحبنظران يك علم است.</a:t>
            </a:r>
            <a:endParaRPr lang="en-US" dirty="0" smtClean="0">
              <a:cs typeface="0 Nazanin" pitchFamily="2" charset="-78"/>
            </a:endParaRPr>
          </a:p>
          <a:p>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7467600" cy="4873752"/>
          </a:xfrm>
        </p:spPr>
        <p:txBody>
          <a:bodyPr/>
          <a:lstStyle/>
          <a:p>
            <a:r>
              <a:rPr lang="fa-IR" b="1" dirty="0" smtClean="0">
                <a:solidFill>
                  <a:srgbClr val="FF0000"/>
                </a:solidFill>
                <a:cs typeface="2  Titr" pitchFamily="2" charset="-78"/>
              </a:rPr>
              <a:t>اجزاي تشكيل دهنده پارادايم :</a:t>
            </a:r>
          </a:p>
          <a:p>
            <a:endParaRPr lang="en-US" dirty="0" smtClean="0"/>
          </a:p>
          <a:p>
            <a:pPr>
              <a:buNone/>
            </a:pPr>
            <a:r>
              <a:rPr lang="fa-IR" sz="2800" b="1" dirty="0" smtClean="0">
                <a:cs typeface="0 Nazanin" pitchFamily="2" charset="-78"/>
              </a:rPr>
              <a:t>1-الگوها</a:t>
            </a:r>
            <a:endParaRPr lang="en-US" sz="2800" b="1" dirty="0" smtClean="0">
              <a:cs typeface="0 Nazanin" pitchFamily="2" charset="-78"/>
            </a:endParaRPr>
          </a:p>
          <a:p>
            <a:pPr>
              <a:buNone/>
            </a:pPr>
            <a:r>
              <a:rPr lang="fa-IR" sz="2800" b="1" dirty="0" smtClean="0">
                <a:cs typeface="0 Nazanin" pitchFamily="2" charset="-78"/>
              </a:rPr>
              <a:t>2- موضوع </a:t>
            </a:r>
            <a:endParaRPr lang="en-US" sz="2800" b="1" dirty="0" smtClean="0">
              <a:cs typeface="0 Nazanin" pitchFamily="2" charset="-78"/>
            </a:endParaRPr>
          </a:p>
          <a:p>
            <a:pPr>
              <a:buNone/>
            </a:pPr>
            <a:r>
              <a:rPr lang="fa-IR" sz="2800" b="1" dirty="0" smtClean="0">
                <a:cs typeface="0 Nazanin" pitchFamily="2" charset="-78"/>
              </a:rPr>
              <a:t>3- تئوريها</a:t>
            </a:r>
            <a:endParaRPr lang="en-US" sz="2800" b="1" dirty="0" smtClean="0">
              <a:cs typeface="0 Nazanin" pitchFamily="2" charset="-78"/>
            </a:endParaRPr>
          </a:p>
          <a:p>
            <a:pPr>
              <a:buNone/>
            </a:pPr>
            <a:r>
              <a:rPr lang="fa-IR" sz="2800" b="1" dirty="0" smtClean="0">
                <a:cs typeface="0 Nazanin" pitchFamily="2" charset="-78"/>
              </a:rPr>
              <a:t>4- روش ها و ابزارها</a:t>
            </a:r>
            <a:endParaRPr lang="en-US" sz="2800" b="1" dirty="0" smtClean="0">
              <a:cs typeface="0 Nazanin" pitchFamily="2" charset="-78"/>
            </a:endParaRP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1350</TotalTime>
  <Words>1459</Words>
  <Application>Microsoft Office PowerPoint</Application>
  <PresentationFormat>On-screen Show (4:3)</PresentationFormat>
  <Paragraphs>239</Paragraphs>
  <Slides>32</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32</vt:i4>
      </vt:variant>
    </vt:vector>
  </HeadingPairs>
  <TitlesOfParts>
    <vt:vector size="47" baseType="lpstr">
      <vt:lpstr>0 Nazanin</vt:lpstr>
      <vt:lpstr>2  Titr</vt:lpstr>
      <vt:lpstr>A EntezareZohoor D3</vt:lpstr>
      <vt:lpstr>Arial</vt:lpstr>
      <vt:lpstr>B Titr</vt:lpstr>
      <vt:lpstr>Bookman Old Style</vt:lpstr>
      <vt:lpstr>Calibri</vt:lpstr>
      <vt:lpstr>Gill Sans MT</vt:lpstr>
      <vt:lpstr>IPT.Zar</vt:lpstr>
      <vt:lpstr>Moalla</vt:lpstr>
      <vt:lpstr>Tahoma</vt:lpstr>
      <vt:lpstr>Titr</vt:lpstr>
      <vt:lpstr>Wingdings</vt:lpstr>
      <vt:lpstr>Wingdings 2</vt:lpstr>
      <vt:lpstr>Oriel</vt:lpstr>
      <vt:lpstr>PowerPoint Presentation</vt:lpstr>
      <vt:lpstr>بنام خداوند ایثار و انصاف</vt:lpstr>
      <vt:lpstr>فهرست مطالب</vt:lpstr>
      <vt:lpstr>مقدمه</vt:lpstr>
      <vt:lpstr>PowerPoint Presentation</vt:lpstr>
      <vt:lpstr>PowerPoint Presentation</vt:lpstr>
      <vt:lpstr>پارادايم چیست؟</vt:lpstr>
      <vt:lpstr>PowerPoint Presentation</vt:lpstr>
      <vt:lpstr>PowerPoint Presentation</vt:lpstr>
      <vt:lpstr>PowerPoint Presentation</vt:lpstr>
      <vt:lpstr>پارادایم انسان شناختی –استقرا) از جزء به کل رسیدن) </vt:lpstr>
      <vt:lpstr>PowerPoint Presentation</vt:lpstr>
      <vt:lpstr>انواع پارادایم :</vt:lpstr>
      <vt:lpstr>پارادایم سود حقیقی-قیاس (از کل به جزء رسیدن)</vt:lpstr>
      <vt:lpstr>PowerPoint Presentation</vt:lpstr>
      <vt:lpstr>انواع پارادایم :</vt:lpstr>
      <vt:lpstr>پارادایم سودمندی در تصمیم گیری ها</vt:lpstr>
      <vt:lpstr>PowerPoint Presentation</vt:lpstr>
      <vt:lpstr>انواع پارادایم :</vt:lpstr>
      <vt:lpstr>پارادایم مدل تصمیم گیری کل بازار</vt:lpstr>
      <vt:lpstr>PowerPoint Presentation</vt:lpstr>
      <vt:lpstr>PowerPoint Presentation</vt:lpstr>
      <vt:lpstr>                انواع پارادایم : </vt:lpstr>
      <vt:lpstr>پارادایم مدل تصمیم گیری شخص استفاده کننده</vt:lpstr>
      <vt:lpstr>PowerPoint Presentation</vt:lpstr>
      <vt:lpstr>PowerPoint Presentation</vt:lpstr>
      <vt:lpstr>انواع پارادایم :</vt:lpstr>
      <vt:lpstr>پارادايم ارزش اقتصادي اطلاعات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AMIN_ghasmi</dc:creator>
  <cp:lastModifiedBy>Shiva</cp:lastModifiedBy>
  <cp:revision>87</cp:revision>
  <dcterms:created xsi:type="dcterms:W3CDTF">2006-08-16T00:00:00Z</dcterms:created>
  <dcterms:modified xsi:type="dcterms:W3CDTF">2023-04-09T16:12:12Z</dcterms:modified>
</cp:coreProperties>
</file>