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94"/>
  </p:notesMasterIdLst>
  <p:handoutMasterIdLst>
    <p:handoutMasterId r:id="rId395"/>
  </p:handoutMasterIdLst>
  <p:sldIdLst>
    <p:sldId id="760" r:id="rId2"/>
    <p:sldId id="416" r:id="rId3"/>
    <p:sldId id="415" r:id="rId4"/>
    <p:sldId id="327" r:id="rId5"/>
    <p:sldId id="335" r:id="rId6"/>
    <p:sldId id="329" r:id="rId7"/>
    <p:sldId id="331" r:id="rId8"/>
    <p:sldId id="258" r:id="rId9"/>
    <p:sldId id="259" r:id="rId10"/>
    <p:sldId id="260" r:id="rId11"/>
    <p:sldId id="338" r:id="rId12"/>
    <p:sldId id="340" r:id="rId13"/>
    <p:sldId id="342" r:id="rId14"/>
    <p:sldId id="344" r:id="rId15"/>
    <p:sldId id="346" r:id="rId16"/>
    <p:sldId id="348" r:id="rId17"/>
    <p:sldId id="349" r:id="rId18"/>
    <p:sldId id="267" r:id="rId19"/>
    <p:sldId id="353" r:id="rId20"/>
    <p:sldId id="355" r:id="rId21"/>
    <p:sldId id="357" r:id="rId22"/>
    <p:sldId id="271" r:id="rId23"/>
    <p:sldId id="361" r:id="rId24"/>
    <p:sldId id="274" r:id="rId25"/>
    <p:sldId id="365" r:id="rId26"/>
    <p:sldId id="368" r:id="rId27"/>
    <p:sldId id="370" r:id="rId28"/>
    <p:sldId id="279" r:id="rId29"/>
    <p:sldId id="280" r:id="rId30"/>
    <p:sldId id="377" r:id="rId31"/>
    <p:sldId id="379" r:id="rId32"/>
    <p:sldId id="283" r:id="rId33"/>
    <p:sldId id="284" r:id="rId34"/>
    <p:sldId id="382" r:id="rId35"/>
    <p:sldId id="385" r:id="rId36"/>
    <p:sldId id="288" r:id="rId37"/>
    <p:sldId id="388" r:id="rId38"/>
    <p:sldId id="389" r:id="rId39"/>
    <p:sldId id="391" r:id="rId40"/>
    <p:sldId id="295" r:id="rId41"/>
    <p:sldId id="296" r:id="rId42"/>
    <p:sldId id="397" r:id="rId43"/>
    <p:sldId id="300" r:id="rId44"/>
    <p:sldId id="302" r:id="rId45"/>
    <p:sldId id="303" r:id="rId46"/>
    <p:sldId id="405" r:id="rId47"/>
    <p:sldId id="408" r:id="rId48"/>
    <p:sldId id="308" r:id="rId49"/>
    <p:sldId id="413"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 id="447" r:id="rId81"/>
    <p:sldId id="448" r:id="rId82"/>
    <p:sldId id="449" r:id="rId83"/>
    <p:sldId id="450" r:id="rId84"/>
    <p:sldId id="451" r:id="rId85"/>
    <p:sldId id="452" r:id="rId86"/>
    <p:sldId id="453" r:id="rId87"/>
    <p:sldId id="454" r:id="rId88"/>
    <p:sldId id="455" r:id="rId89"/>
    <p:sldId id="456" r:id="rId90"/>
    <p:sldId id="457" r:id="rId91"/>
    <p:sldId id="458" r:id="rId92"/>
    <p:sldId id="459" r:id="rId93"/>
    <p:sldId id="460" r:id="rId94"/>
    <p:sldId id="461" r:id="rId95"/>
    <p:sldId id="462" r:id="rId96"/>
    <p:sldId id="463" r:id="rId97"/>
    <p:sldId id="464" r:id="rId98"/>
    <p:sldId id="465" r:id="rId99"/>
    <p:sldId id="466" r:id="rId100"/>
    <p:sldId id="467" r:id="rId101"/>
    <p:sldId id="468" r:id="rId102"/>
    <p:sldId id="469" r:id="rId103"/>
    <p:sldId id="470" r:id="rId104"/>
    <p:sldId id="471" r:id="rId105"/>
    <p:sldId id="472" r:id="rId106"/>
    <p:sldId id="473" r:id="rId107"/>
    <p:sldId id="474" r:id="rId108"/>
    <p:sldId id="475" r:id="rId109"/>
    <p:sldId id="476" r:id="rId110"/>
    <p:sldId id="477" r:id="rId111"/>
    <p:sldId id="478" r:id="rId112"/>
    <p:sldId id="479" r:id="rId113"/>
    <p:sldId id="480" r:id="rId114"/>
    <p:sldId id="481" r:id="rId115"/>
    <p:sldId id="482" r:id="rId116"/>
    <p:sldId id="483" r:id="rId117"/>
    <p:sldId id="484" r:id="rId118"/>
    <p:sldId id="485" r:id="rId119"/>
    <p:sldId id="486" r:id="rId120"/>
    <p:sldId id="487" r:id="rId121"/>
    <p:sldId id="488" r:id="rId122"/>
    <p:sldId id="489" r:id="rId123"/>
    <p:sldId id="490" r:id="rId124"/>
    <p:sldId id="491" r:id="rId125"/>
    <p:sldId id="492" r:id="rId126"/>
    <p:sldId id="493" r:id="rId127"/>
    <p:sldId id="494" r:id="rId128"/>
    <p:sldId id="495" r:id="rId129"/>
    <p:sldId id="496" r:id="rId130"/>
    <p:sldId id="497" r:id="rId131"/>
    <p:sldId id="498" r:id="rId132"/>
    <p:sldId id="499" r:id="rId133"/>
    <p:sldId id="500" r:id="rId134"/>
    <p:sldId id="501" r:id="rId135"/>
    <p:sldId id="502" r:id="rId136"/>
    <p:sldId id="503" r:id="rId137"/>
    <p:sldId id="504" r:id="rId138"/>
    <p:sldId id="505" r:id="rId139"/>
    <p:sldId id="506" r:id="rId140"/>
    <p:sldId id="507" r:id="rId141"/>
    <p:sldId id="508" r:id="rId142"/>
    <p:sldId id="509" r:id="rId143"/>
    <p:sldId id="510" r:id="rId144"/>
    <p:sldId id="511" r:id="rId145"/>
    <p:sldId id="512" r:id="rId146"/>
    <p:sldId id="513" r:id="rId147"/>
    <p:sldId id="514" r:id="rId148"/>
    <p:sldId id="515" r:id="rId149"/>
    <p:sldId id="516" r:id="rId150"/>
    <p:sldId id="517" r:id="rId151"/>
    <p:sldId id="518" r:id="rId152"/>
    <p:sldId id="519" r:id="rId153"/>
    <p:sldId id="520" r:id="rId154"/>
    <p:sldId id="521" r:id="rId155"/>
    <p:sldId id="522" r:id="rId156"/>
    <p:sldId id="523" r:id="rId157"/>
    <p:sldId id="524" r:id="rId158"/>
    <p:sldId id="525" r:id="rId159"/>
    <p:sldId id="526" r:id="rId160"/>
    <p:sldId id="527" r:id="rId161"/>
    <p:sldId id="528" r:id="rId162"/>
    <p:sldId id="529" r:id="rId163"/>
    <p:sldId id="530" r:id="rId164"/>
    <p:sldId id="531" r:id="rId165"/>
    <p:sldId id="532" r:id="rId166"/>
    <p:sldId id="533" r:id="rId167"/>
    <p:sldId id="534" r:id="rId168"/>
    <p:sldId id="535" r:id="rId169"/>
    <p:sldId id="536" r:id="rId170"/>
    <p:sldId id="537" r:id="rId171"/>
    <p:sldId id="538" r:id="rId172"/>
    <p:sldId id="539" r:id="rId173"/>
    <p:sldId id="540" r:id="rId174"/>
    <p:sldId id="541" r:id="rId175"/>
    <p:sldId id="542" r:id="rId176"/>
    <p:sldId id="543" r:id="rId177"/>
    <p:sldId id="544" r:id="rId178"/>
    <p:sldId id="545" r:id="rId179"/>
    <p:sldId id="546" r:id="rId180"/>
    <p:sldId id="547" r:id="rId181"/>
    <p:sldId id="548" r:id="rId182"/>
    <p:sldId id="549" r:id="rId183"/>
    <p:sldId id="550" r:id="rId184"/>
    <p:sldId id="551" r:id="rId185"/>
    <p:sldId id="552" r:id="rId186"/>
    <p:sldId id="553" r:id="rId187"/>
    <p:sldId id="554" r:id="rId188"/>
    <p:sldId id="555" r:id="rId189"/>
    <p:sldId id="556" r:id="rId190"/>
    <p:sldId id="557" r:id="rId191"/>
    <p:sldId id="558" r:id="rId192"/>
    <p:sldId id="559" r:id="rId193"/>
    <p:sldId id="560" r:id="rId194"/>
    <p:sldId id="561" r:id="rId195"/>
    <p:sldId id="562" r:id="rId196"/>
    <p:sldId id="563" r:id="rId197"/>
    <p:sldId id="564" r:id="rId198"/>
    <p:sldId id="565" r:id="rId199"/>
    <p:sldId id="566" r:id="rId200"/>
    <p:sldId id="567" r:id="rId201"/>
    <p:sldId id="568" r:id="rId202"/>
    <p:sldId id="569" r:id="rId203"/>
    <p:sldId id="570" r:id="rId204"/>
    <p:sldId id="571" r:id="rId205"/>
    <p:sldId id="572" r:id="rId206"/>
    <p:sldId id="573" r:id="rId207"/>
    <p:sldId id="574" r:id="rId208"/>
    <p:sldId id="575" r:id="rId209"/>
    <p:sldId id="576" r:id="rId210"/>
    <p:sldId id="577" r:id="rId211"/>
    <p:sldId id="578" r:id="rId212"/>
    <p:sldId id="579" r:id="rId213"/>
    <p:sldId id="580" r:id="rId214"/>
    <p:sldId id="581" r:id="rId215"/>
    <p:sldId id="582" r:id="rId216"/>
    <p:sldId id="583" r:id="rId217"/>
    <p:sldId id="584" r:id="rId218"/>
    <p:sldId id="585" r:id="rId219"/>
    <p:sldId id="586" r:id="rId220"/>
    <p:sldId id="587" r:id="rId221"/>
    <p:sldId id="588" r:id="rId222"/>
    <p:sldId id="589" r:id="rId223"/>
    <p:sldId id="590" r:id="rId224"/>
    <p:sldId id="591" r:id="rId225"/>
    <p:sldId id="592" r:id="rId226"/>
    <p:sldId id="593" r:id="rId227"/>
    <p:sldId id="594" r:id="rId228"/>
    <p:sldId id="595" r:id="rId229"/>
    <p:sldId id="596" r:id="rId230"/>
    <p:sldId id="597" r:id="rId231"/>
    <p:sldId id="598" r:id="rId232"/>
    <p:sldId id="599" r:id="rId233"/>
    <p:sldId id="600" r:id="rId234"/>
    <p:sldId id="601" r:id="rId235"/>
    <p:sldId id="602" r:id="rId236"/>
    <p:sldId id="603" r:id="rId237"/>
    <p:sldId id="604" r:id="rId238"/>
    <p:sldId id="605" r:id="rId239"/>
    <p:sldId id="606" r:id="rId240"/>
    <p:sldId id="607" r:id="rId241"/>
    <p:sldId id="608" r:id="rId242"/>
    <p:sldId id="609" r:id="rId243"/>
    <p:sldId id="610" r:id="rId244"/>
    <p:sldId id="611" r:id="rId245"/>
    <p:sldId id="612" r:id="rId246"/>
    <p:sldId id="613" r:id="rId247"/>
    <p:sldId id="614" r:id="rId248"/>
    <p:sldId id="615" r:id="rId249"/>
    <p:sldId id="616" r:id="rId250"/>
    <p:sldId id="617" r:id="rId251"/>
    <p:sldId id="618" r:id="rId252"/>
    <p:sldId id="619" r:id="rId253"/>
    <p:sldId id="620" r:id="rId254"/>
    <p:sldId id="621" r:id="rId255"/>
    <p:sldId id="622" r:id="rId256"/>
    <p:sldId id="623" r:id="rId257"/>
    <p:sldId id="624" r:id="rId258"/>
    <p:sldId id="625" r:id="rId259"/>
    <p:sldId id="626" r:id="rId260"/>
    <p:sldId id="627" r:id="rId261"/>
    <p:sldId id="628" r:id="rId262"/>
    <p:sldId id="629" r:id="rId263"/>
    <p:sldId id="630" r:id="rId264"/>
    <p:sldId id="631" r:id="rId265"/>
    <p:sldId id="632" r:id="rId266"/>
    <p:sldId id="633" r:id="rId267"/>
    <p:sldId id="634" r:id="rId268"/>
    <p:sldId id="635" r:id="rId269"/>
    <p:sldId id="636" r:id="rId270"/>
    <p:sldId id="637" r:id="rId271"/>
    <p:sldId id="638" r:id="rId272"/>
    <p:sldId id="639" r:id="rId273"/>
    <p:sldId id="640" r:id="rId274"/>
    <p:sldId id="641" r:id="rId275"/>
    <p:sldId id="642" r:id="rId276"/>
    <p:sldId id="643" r:id="rId277"/>
    <p:sldId id="644" r:id="rId278"/>
    <p:sldId id="645" r:id="rId279"/>
    <p:sldId id="646" r:id="rId280"/>
    <p:sldId id="647" r:id="rId281"/>
    <p:sldId id="648" r:id="rId282"/>
    <p:sldId id="649" r:id="rId283"/>
    <p:sldId id="650" r:id="rId284"/>
    <p:sldId id="651" r:id="rId285"/>
    <p:sldId id="652" r:id="rId286"/>
    <p:sldId id="653" r:id="rId287"/>
    <p:sldId id="654" r:id="rId288"/>
    <p:sldId id="655" r:id="rId289"/>
    <p:sldId id="656" r:id="rId290"/>
    <p:sldId id="657" r:id="rId291"/>
    <p:sldId id="658" r:id="rId292"/>
    <p:sldId id="659" r:id="rId293"/>
    <p:sldId id="660" r:id="rId294"/>
    <p:sldId id="661" r:id="rId295"/>
    <p:sldId id="662" r:id="rId296"/>
    <p:sldId id="663" r:id="rId297"/>
    <p:sldId id="664" r:id="rId298"/>
    <p:sldId id="665" r:id="rId299"/>
    <p:sldId id="666" r:id="rId300"/>
    <p:sldId id="667" r:id="rId301"/>
    <p:sldId id="668" r:id="rId302"/>
    <p:sldId id="669" r:id="rId303"/>
    <p:sldId id="670" r:id="rId304"/>
    <p:sldId id="671" r:id="rId305"/>
    <p:sldId id="672" r:id="rId306"/>
    <p:sldId id="673" r:id="rId307"/>
    <p:sldId id="674" r:id="rId308"/>
    <p:sldId id="675" r:id="rId309"/>
    <p:sldId id="676" r:id="rId310"/>
    <p:sldId id="677" r:id="rId311"/>
    <p:sldId id="678" r:id="rId312"/>
    <p:sldId id="679" r:id="rId313"/>
    <p:sldId id="680" r:id="rId314"/>
    <p:sldId id="681" r:id="rId315"/>
    <p:sldId id="682" r:id="rId316"/>
    <p:sldId id="683" r:id="rId317"/>
    <p:sldId id="684" r:id="rId318"/>
    <p:sldId id="685" r:id="rId319"/>
    <p:sldId id="686" r:id="rId320"/>
    <p:sldId id="687" r:id="rId321"/>
    <p:sldId id="688" r:id="rId322"/>
    <p:sldId id="689" r:id="rId323"/>
    <p:sldId id="690" r:id="rId324"/>
    <p:sldId id="691" r:id="rId325"/>
    <p:sldId id="692" r:id="rId326"/>
    <p:sldId id="693" r:id="rId327"/>
    <p:sldId id="694" r:id="rId328"/>
    <p:sldId id="695" r:id="rId329"/>
    <p:sldId id="696" r:id="rId330"/>
    <p:sldId id="697" r:id="rId331"/>
    <p:sldId id="698" r:id="rId332"/>
    <p:sldId id="699" r:id="rId333"/>
    <p:sldId id="700" r:id="rId334"/>
    <p:sldId id="701" r:id="rId335"/>
    <p:sldId id="702" r:id="rId336"/>
    <p:sldId id="703" r:id="rId337"/>
    <p:sldId id="704" r:id="rId338"/>
    <p:sldId id="705" r:id="rId339"/>
    <p:sldId id="706" r:id="rId340"/>
    <p:sldId id="707" r:id="rId341"/>
    <p:sldId id="708" r:id="rId342"/>
    <p:sldId id="709" r:id="rId343"/>
    <p:sldId id="710" r:id="rId344"/>
    <p:sldId id="711" r:id="rId345"/>
    <p:sldId id="712" r:id="rId346"/>
    <p:sldId id="713" r:id="rId347"/>
    <p:sldId id="714" r:id="rId348"/>
    <p:sldId id="715" r:id="rId349"/>
    <p:sldId id="716" r:id="rId350"/>
    <p:sldId id="717" r:id="rId351"/>
    <p:sldId id="718" r:id="rId352"/>
    <p:sldId id="719" r:id="rId353"/>
    <p:sldId id="720" r:id="rId354"/>
    <p:sldId id="721" r:id="rId355"/>
    <p:sldId id="722" r:id="rId356"/>
    <p:sldId id="723" r:id="rId357"/>
    <p:sldId id="724" r:id="rId358"/>
    <p:sldId id="725" r:id="rId359"/>
    <p:sldId id="726" r:id="rId360"/>
    <p:sldId id="727" r:id="rId361"/>
    <p:sldId id="728" r:id="rId362"/>
    <p:sldId id="729" r:id="rId363"/>
    <p:sldId id="730" r:id="rId364"/>
    <p:sldId id="731" r:id="rId365"/>
    <p:sldId id="732" r:id="rId366"/>
    <p:sldId id="733" r:id="rId367"/>
    <p:sldId id="734" r:id="rId368"/>
    <p:sldId id="735" r:id="rId369"/>
    <p:sldId id="736" r:id="rId370"/>
    <p:sldId id="737" r:id="rId371"/>
    <p:sldId id="738" r:id="rId372"/>
    <p:sldId id="739" r:id="rId373"/>
    <p:sldId id="740" r:id="rId374"/>
    <p:sldId id="741" r:id="rId375"/>
    <p:sldId id="742" r:id="rId376"/>
    <p:sldId id="743" r:id="rId377"/>
    <p:sldId id="744" r:id="rId378"/>
    <p:sldId id="745" r:id="rId379"/>
    <p:sldId id="746" r:id="rId380"/>
    <p:sldId id="747" r:id="rId381"/>
    <p:sldId id="748" r:id="rId382"/>
    <p:sldId id="749" r:id="rId383"/>
    <p:sldId id="750" r:id="rId384"/>
    <p:sldId id="751" r:id="rId385"/>
    <p:sldId id="752" r:id="rId386"/>
    <p:sldId id="753" r:id="rId387"/>
    <p:sldId id="754" r:id="rId388"/>
    <p:sldId id="755" r:id="rId389"/>
    <p:sldId id="756" r:id="rId390"/>
    <p:sldId id="757" r:id="rId391"/>
    <p:sldId id="758" r:id="rId392"/>
    <p:sldId id="759" r:id="rId39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96211" autoAdjust="0"/>
  </p:normalViewPr>
  <p:slideViewPr>
    <p:cSldViewPr>
      <p:cViewPr varScale="1">
        <p:scale>
          <a:sx n="69" d="100"/>
          <a:sy n="69" d="100"/>
        </p:scale>
        <p:origin x="5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tableStyles" Target="tableStyles.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notesMaster" Target="notesMasters/notesMaster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handoutMaster" Target="handoutMasters/handout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presProps" Target="presProp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viewProps" Target="view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theme" Target="theme/theme1.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p>
        </p:txBody>
      </p:sp>
      <p:sp>
        <p:nvSpPr>
          <p:cNvPr id="921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p>
        </p:txBody>
      </p:sp>
      <p:sp>
        <p:nvSpPr>
          <p:cNvPr id="921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p>
        </p:txBody>
      </p:sp>
      <p:sp>
        <p:nvSpPr>
          <p:cNvPr id="921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F8879A20-3FCE-46FC-B78D-BCAFC0DF97EA}" type="slidenum">
              <a:rPr lang="ar-SA"/>
              <a:pPr/>
              <a:t>‹#›</a:t>
            </a:fld>
            <a:endParaRPr lang="en-US"/>
          </a:p>
        </p:txBody>
      </p:sp>
    </p:spTree>
    <p:extLst>
      <p:ext uri="{BB962C8B-B14F-4D97-AF65-F5344CB8AC3E}">
        <p14:creationId xmlns:p14="http://schemas.microsoft.com/office/powerpoint/2010/main" val="1494342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en-US"/>
          </a:p>
        </p:txBody>
      </p:sp>
      <p:sp>
        <p:nvSpPr>
          <p:cNvPr id="901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en-US"/>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01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en-US"/>
          </a:p>
        </p:txBody>
      </p:sp>
      <p:sp>
        <p:nvSpPr>
          <p:cNvPr id="901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D2FD3CA3-8394-4AEB-B1CF-D6947E67A57F}" type="slidenum">
              <a:rPr lang="ar-SA"/>
              <a:pPr/>
              <a:t>‹#›</a:t>
            </a:fld>
            <a:endParaRPr lang="en-US"/>
          </a:p>
        </p:txBody>
      </p:sp>
    </p:spTree>
    <p:extLst>
      <p:ext uri="{BB962C8B-B14F-4D97-AF65-F5344CB8AC3E}">
        <p14:creationId xmlns:p14="http://schemas.microsoft.com/office/powerpoint/2010/main" val="81129781"/>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32EA8-6DDD-4F87-AAF5-701CC10FBB1A}" type="slidenum">
              <a:rPr lang="ar-SA"/>
              <a:pPr/>
              <a:t>2</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6004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EB4A4-1B2C-436D-B935-479193963097}" type="slidenum">
              <a:rPr lang="ar-SA"/>
              <a:pPr/>
              <a:t>11</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954612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6CB59-3D28-42EA-9D58-2621D2DBFC99}" type="slidenum">
              <a:rPr lang="ar-SA"/>
              <a:pPr/>
              <a:t>101</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955383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78353-9EFD-42C9-B4FD-DFE2EDF3ECC8}" type="slidenum">
              <a:rPr lang="ar-SA"/>
              <a:pPr/>
              <a:t>102</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646103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75C84-A84B-4CFF-A704-38E1765138DE}" type="slidenum">
              <a:rPr lang="ar-SA"/>
              <a:pPr/>
              <a:t>103</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723816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847E0-AE5C-46D5-8863-5BA67CA78EE6}" type="slidenum">
              <a:rPr lang="ar-SA"/>
              <a:pPr/>
              <a:t>104</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975709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AD8C5-E0A8-4A94-83AA-CECAB7C79FA0}" type="slidenum">
              <a:rPr lang="ar-SA"/>
              <a:pPr/>
              <a:t>105</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720875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6B40C-A27B-46FD-9006-847A714FA08C}" type="slidenum">
              <a:rPr lang="ar-SA"/>
              <a:pPr/>
              <a:t>106</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464485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6045D-68B9-4A9D-AE60-FCED91B432D7}" type="slidenum">
              <a:rPr lang="ar-SA"/>
              <a:pPr/>
              <a:t>107</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214516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AC12F-39C8-4893-9356-95EF4811ECF9}" type="slidenum">
              <a:rPr lang="ar-SA"/>
              <a:pPr/>
              <a:t>108</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76223987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E3A5E-D0F6-46A9-A7B3-3B07DE1D5F05}" type="slidenum">
              <a:rPr lang="ar-SA"/>
              <a:pPr/>
              <a:t>109</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18245206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3F1B1-F843-4B7E-BE0B-C54821792D7E}" type="slidenum">
              <a:rPr lang="ar-SA"/>
              <a:pPr/>
              <a:t>110</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9734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619D66-55DB-4C3B-89D4-631447683301}" type="slidenum">
              <a:rPr lang="ar-SA"/>
              <a:pPr/>
              <a:t>12</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475137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74C3F-62CC-445B-B5E9-58E87284BB2F}" type="slidenum">
              <a:rPr lang="ar-SA"/>
              <a:pPr/>
              <a:t>111</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453909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E1BFD-619B-4B2F-8235-3B4367292196}" type="slidenum">
              <a:rPr lang="ar-SA"/>
              <a:pPr/>
              <a:t>112</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6041690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6DC13-8F89-466D-9696-CCEB9F5B3E1E}" type="slidenum">
              <a:rPr lang="ar-SA"/>
              <a:pPr/>
              <a:t>113</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777338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8B42A-4677-4514-A5A1-FB32898521CD}" type="slidenum">
              <a:rPr lang="ar-SA"/>
              <a:pPr/>
              <a:t>114</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835605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8CFD0-A23A-4C02-A4CF-CF9EDC7FA185}" type="slidenum">
              <a:rPr lang="ar-SA"/>
              <a:pPr/>
              <a:t>115</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106815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848BD-8217-4483-9C9A-AC657F20192C}" type="slidenum">
              <a:rPr lang="ar-SA"/>
              <a:pPr/>
              <a:t>116</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2894679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64A26-0F0D-418E-A344-0100A67A0569}" type="slidenum">
              <a:rPr lang="ar-SA"/>
              <a:pPr/>
              <a:t>117</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1978534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41D55-6591-4399-95BC-E7B017CBD5C4}" type="slidenum">
              <a:rPr lang="ar-SA"/>
              <a:pPr/>
              <a:t>118</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8579209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099E2-0AF5-424A-AA76-02FAF1B46FE5}" type="slidenum">
              <a:rPr lang="ar-SA"/>
              <a:pPr/>
              <a:t>119</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4017192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53C2D-38BA-49FB-8969-AA0F543340CD}" type="slidenum">
              <a:rPr lang="ar-SA"/>
              <a:pPr/>
              <a:t>120</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4116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CBC0E7-1F84-43CF-A0E8-721FB55F2FB4}" type="slidenum">
              <a:rPr lang="ar-SA"/>
              <a:pPr/>
              <a:t>13</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6525886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302C1-9F76-433E-B249-159B7B6FB4EB}" type="slidenum">
              <a:rPr lang="ar-SA"/>
              <a:pPr/>
              <a:t>121</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1175570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E3B30-7D04-4C7B-BDF9-752FBDD80032}" type="slidenum">
              <a:rPr lang="ar-SA"/>
              <a:pPr/>
              <a:t>122</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747696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226E3-F081-49AA-B93C-07A4035917D0}" type="slidenum">
              <a:rPr lang="ar-SA"/>
              <a:pPr/>
              <a:t>123</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8952124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A2D00-1865-4A3F-AB14-71B633FC0243}" type="slidenum">
              <a:rPr lang="ar-SA"/>
              <a:pPr/>
              <a:t>124</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4019471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E0335-A884-4D68-AB64-79AF465687AF}" type="slidenum">
              <a:rPr lang="ar-SA"/>
              <a:pPr/>
              <a:t>125</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5221535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1FC41-4CC8-42CE-8A9A-A5D610FCF045}" type="slidenum">
              <a:rPr lang="ar-SA"/>
              <a:pPr/>
              <a:t>126</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57144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3146B-1DF3-4CE5-9C7E-4E1F2BD3C69A}" type="slidenum">
              <a:rPr lang="ar-SA"/>
              <a:pPr/>
              <a:t>127</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366741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9A58D6-AA11-4BC5-991C-1F50BA859AB1}" type="slidenum">
              <a:rPr lang="ar-SA"/>
              <a:pPr/>
              <a:t>128</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4198311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E23FB-2833-4465-B8C8-6A14BD95300B}" type="slidenum">
              <a:rPr lang="ar-SA"/>
              <a:pPr/>
              <a:t>129</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8997984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53459-B9B0-4B07-A24A-A7D5E6B861C0}" type="slidenum">
              <a:rPr lang="ar-SA"/>
              <a:pPr/>
              <a:t>130</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19989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A79A7-2B36-4D01-87D4-B957B51A5994}" type="slidenum">
              <a:rPr lang="ar-SA"/>
              <a:pPr/>
              <a:t>14</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0742948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333AD-4982-4A70-8A32-598705619F01}" type="slidenum">
              <a:rPr lang="ar-SA"/>
              <a:pPr/>
              <a:t>131</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0680955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AFB7B-B3AA-4CBF-B7D7-76A50F1241A2}" type="slidenum">
              <a:rPr lang="ar-SA"/>
              <a:pPr/>
              <a:t>132</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23949602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D537D-E7AF-43F8-8B64-0A0C979B81E9}" type="slidenum">
              <a:rPr lang="ar-SA"/>
              <a:pPr/>
              <a:t>133</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85357483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0CEA5-D6F4-4514-9191-E55BF1A4A830}" type="slidenum">
              <a:rPr lang="ar-SA"/>
              <a:pPr/>
              <a:t>134</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4016925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83DDA-FCFD-427A-8B10-11943327199D}" type="slidenum">
              <a:rPr lang="ar-SA"/>
              <a:pPr/>
              <a:t>135</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9115834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C3EE0-BE35-4332-8D5F-FE7C736138D5}" type="slidenum">
              <a:rPr lang="ar-SA"/>
              <a:pPr/>
              <a:t>136</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3591974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74FDE-5873-4E80-87FF-7361641B5C68}" type="slidenum">
              <a:rPr lang="ar-SA"/>
              <a:pPr/>
              <a:t>137</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1041533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095B0-FF22-4890-A28D-FE99CB7F2FE0}" type="slidenum">
              <a:rPr lang="ar-SA"/>
              <a:pPr/>
              <a:t>138</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4880527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1E32D0-48D6-4230-AD40-AC7FC00109A8}" type="slidenum">
              <a:rPr lang="ar-SA"/>
              <a:pPr/>
              <a:t>139</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82604531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4ED67-576A-4F43-8E93-0625EA2BCFCB}" type="slidenum">
              <a:rPr lang="ar-SA"/>
              <a:pPr/>
              <a:t>140</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5929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D75B8-8E00-4051-A44D-8FDBE5CB6BA4}" type="slidenum">
              <a:rPr lang="ar-SA"/>
              <a:pPr/>
              <a:t>15</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101193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F3E5C-6B49-430F-8F94-AB6238D03743}" type="slidenum">
              <a:rPr lang="ar-SA"/>
              <a:pPr/>
              <a:t>141</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6297912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888F0-C9BA-425B-A37B-F798FDBDD262}" type="slidenum">
              <a:rPr lang="ar-SA"/>
              <a:pPr/>
              <a:t>142</a:t>
            </a:fld>
            <a:endParaRPr lang="en-U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5899680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53F40-0D28-48EF-8FF6-EF6BAFDA5A8A}" type="slidenum">
              <a:rPr lang="ar-SA"/>
              <a:pPr/>
              <a:t>143</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3366029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6ACD7-7144-4AFC-81E0-088C618B797D}" type="slidenum">
              <a:rPr lang="ar-SA"/>
              <a:pPr/>
              <a:t>144</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3694145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B856D-0D75-443A-B1C7-4A10E5EFD51E}" type="slidenum">
              <a:rPr lang="ar-SA"/>
              <a:pPr/>
              <a:t>145</a:t>
            </a:fld>
            <a:endParaRPr lang="en-US"/>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8158332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58981-648D-4D8F-B9D1-B8B52B8538D7}" type="slidenum">
              <a:rPr lang="ar-SA"/>
              <a:pPr/>
              <a:t>146</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3769246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4C245-5A6B-4A21-A002-6F17EF6A7769}" type="slidenum">
              <a:rPr lang="ar-SA"/>
              <a:pPr/>
              <a:t>147</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4705820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FEB9C-97AE-4F47-9BFA-7F5592F4BF4E}" type="slidenum">
              <a:rPr lang="ar-SA"/>
              <a:pPr/>
              <a:t>148</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5347007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F261E-2ABB-4D37-8C68-4F4E3F613010}" type="slidenum">
              <a:rPr lang="ar-SA"/>
              <a:pPr/>
              <a:t>149</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2371098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391D4-1C56-4C89-B050-D57962D78D7B}" type="slidenum">
              <a:rPr lang="ar-SA"/>
              <a:pPr/>
              <a:t>150</a:t>
            </a:fld>
            <a:endParaRPr lang="en-US"/>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26930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2FA65-B75E-4641-8BBB-0149F68E9E63}" type="slidenum">
              <a:rPr lang="ar-SA"/>
              <a:pPr/>
              <a:t>16</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8937995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CC28D-0689-462B-B8DE-494E013CD97F}" type="slidenum">
              <a:rPr lang="ar-SA"/>
              <a:pPr/>
              <a:t>151</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7317841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0FB57-55A8-47BD-93E1-BB5CFF4E4015}" type="slidenum">
              <a:rPr lang="ar-SA"/>
              <a:pPr/>
              <a:t>152</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3425550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80295-460A-46FB-A349-32200F68B3DB}" type="slidenum">
              <a:rPr lang="ar-SA"/>
              <a:pPr/>
              <a:t>153</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1500573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D44139-EC0E-477B-BC42-0EC0D96517A0}" type="slidenum">
              <a:rPr lang="ar-SA"/>
              <a:pPr/>
              <a:t>154</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7691601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1519F-0DF0-4D33-AAC0-234EBB866E7D}" type="slidenum">
              <a:rPr lang="ar-SA"/>
              <a:pPr/>
              <a:t>155</a:t>
            </a:fld>
            <a:endParaRPr 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3209101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0F442-E85F-4F07-ADBA-2C7C5DE728CA}" type="slidenum">
              <a:rPr lang="ar-SA"/>
              <a:pPr/>
              <a:t>156</a:t>
            </a:fld>
            <a:endParaRPr 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9989882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9950B-B7E5-4369-8662-1745BA89B942}" type="slidenum">
              <a:rPr lang="ar-SA"/>
              <a:pPr/>
              <a:t>157</a:t>
            </a:fld>
            <a:endParaRPr 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2872156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81C73-C5C9-4D08-9F71-7BD8E101E4FC}" type="slidenum">
              <a:rPr lang="ar-SA"/>
              <a:pPr/>
              <a:t>158</a:t>
            </a:fld>
            <a:endParaRPr lang="en-US"/>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781918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E91C4-900D-46BD-ACC7-2E593987FECA}" type="slidenum">
              <a:rPr lang="ar-SA"/>
              <a:pPr/>
              <a:t>159</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0347446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AB61D0-77FC-471E-B3E0-823834307F09}" type="slidenum">
              <a:rPr lang="ar-SA"/>
              <a:pPr/>
              <a:t>160</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96308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8ECB2-417F-426C-B40D-2D21F7ED1E2B}" type="slidenum">
              <a:rPr lang="ar-SA"/>
              <a:pPr/>
              <a:t>17</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8353421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DD755-CE8E-41D3-98E2-375C140AA190}" type="slidenum">
              <a:rPr lang="ar-SA"/>
              <a:pPr/>
              <a:t>161</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390498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DAA68-EDA5-4249-BD4D-BD56278436FC}" type="slidenum">
              <a:rPr lang="ar-SA"/>
              <a:pPr/>
              <a:t>162</a:t>
            </a:fld>
            <a:endParaRPr lang="en-US"/>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8794140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7B520-05F9-4C94-851D-6442B694C67A}" type="slidenum">
              <a:rPr lang="ar-SA"/>
              <a:pPr/>
              <a:t>163</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0607843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21598-6E49-4EE7-A764-84193EB5023D}" type="slidenum">
              <a:rPr lang="ar-SA"/>
              <a:pPr/>
              <a:t>164</a:t>
            </a:fld>
            <a:endParaRPr lang="en-US"/>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9112212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2A1B7-2A2B-43F6-8BB9-5F185A001726}" type="slidenum">
              <a:rPr lang="ar-SA"/>
              <a:pPr/>
              <a:t>165</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2142891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5FD0E-94D0-40A8-BC70-45B89FFF8C87}" type="slidenum">
              <a:rPr lang="ar-SA"/>
              <a:pPr/>
              <a:t>166</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9041299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27060-81F1-48B9-8CC8-C5D1D42E4CA1}" type="slidenum">
              <a:rPr lang="ar-SA"/>
              <a:pPr/>
              <a:t>167</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11708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71DD4-39D6-4637-9844-CCF0D8967CFA}" type="slidenum">
              <a:rPr lang="ar-SA"/>
              <a:pPr/>
              <a:t>168</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5673900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905BF-E381-4399-B8BF-B2F1A51886E4}" type="slidenum">
              <a:rPr lang="ar-SA"/>
              <a:pPr/>
              <a:t>169</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211277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C3122-36CA-493B-8885-A4113221485D}" type="slidenum">
              <a:rPr lang="ar-SA"/>
              <a:pPr/>
              <a:t>170</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6894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8729C-0C09-4800-97A8-4832158C4C1B}" type="slidenum">
              <a:rPr lang="ar-SA"/>
              <a:pPr/>
              <a:t>18</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6749378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06C23-17AA-4494-B533-527AA6CDDEE3}" type="slidenum">
              <a:rPr lang="ar-SA"/>
              <a:pPr/>
              <a:t>171</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9211548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04762-66C4-46D6-96FA-B18FEAE29A40}" type="slidenum">
              <a:rPr lang="ar-SA"/>
              <a:pPr/>
              <a:t>172</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7693484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12896-35EA-4BFD-A393-1AE1541925D0}" type="slidenum">
              <a:rPr lang="ar-SA"/>
              <a:pPr/>
              <a:t>173</a:t>
            </a:fld>
            <a:endParaRPr 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3185813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2FD1D-F45D-42F5-B381-4BEEFF912F4B}" type="slidenum">
              <a:rPr lang="ar-SA"/>
              <a:pPr/>
              <a:t>174</a:t>
            </a:fld>
            <a:endParaRPr lang="en-US"/>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65037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B4ED7-B21D-469B-B119-F57C55FB05B3}" type="slidenum">
              <a:rPr lang="ar-SA"/>
              <a:pPr/>
              <a:t>175</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9352455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277B4-0118-4BAD-9EF5-63C48C33F7BB}" type="slidenum">
              <a:rPr lang="ar-SA"/>
              <a:pPr/>
              <a:t>176</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3116535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9490E-11EB-439E-B327-362EBCB924C5}" type="slidenum">
              <a:rPr lang="ar-SA"/>
              <a:pPr/>
              <a:t>177</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7059532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C44FC-AD7B-4501-93E3-FB1851F9653C}" type="slidenum">
              <a:rPr lang="ar-SA"/>
              <a:pPr/>
              <a:t>178</a:t>
            </a:fld>
            <a:endParaRPr 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1754330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F69D2-5987-486D-808E-4D67D47798B1}" type="slidenum">
              <a:rPr lang="ar-SA"/>
              <a:pPr/>
              <a:t>179</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7344579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977A1-4E45-42E4-B941-F4ADD6B79508}" type="slidenum">
              <a:rPr lang="ar-SA"/>
              <a:pPr/>
              <a:t>180</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00485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C92AB-1D6E-4A71-A428-28F9BC829957}" type="slidenum">
              <a:rPr lang="ar-SA"/>
              <a:pPr/>
              <a:t>19</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7520096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A66FA-0093-43FE-A728-D1830494205F}" type="slidenum">
              <a:rPr lang="ar-SA"/>
              <a:pPr/>
              <a:t>181</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2475497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3D45B-C086-429E-A0C9-89666D95F2B0}" type="slidenum">
              <a:rPr lang="ar-SA"/>
              <a:pPr/>
              <a:t>182</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9497516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65AA3-CA82-4278-B5B1-EAE880B0BF2A}" type="slidenum">
              <a:rPr lang="ar-SA"/>
              <a:pPr/>
              <a:t>183</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721812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048521-79B1-4B1B-8122-3284999E868C}" type="slidenum">
              <a:rPr lang="ar-SA"/>
              <a:pPr/>
              <a:t>184</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4273088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B2225-DB61-4177-AC01-F06855EB3580}" type="slidenum">
              <a:rPr lang="ar-SA"/>
              <a:pPr/>
              <a:t>185</a:t>
            </a:fld>
            <a:endParaRPr lang="en-US"/>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9371225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C4EA9-C9FA-47A3-BFB7-4349477C947B}" type="slidenum">
              <a:rPr lang="ar-SA"/>
              <a:pPr/>
              <a:t>186</a:t>
            </a:fld>
            <a:endParaRPr lang="en-US"/>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7457251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AC584-85BB-45FA-AC43-27903F59D21D}" type="slidenum">
              <a:rPr lang="ar-SA"/>
              <a:pPr/>
              <a:t>187</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2353840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2B175-FDFC-489C-9B31-691C686E5DD7}" type="slidenum">
              <a:rPr lang="ar-SA"/>
              <a:pPr/>
              <a:t>188</a:t>
            </a:fld>
            <a:endParaRPr lang="en-US"/>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6148231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BD88F-8EB9-4736-A184-9B365822A001}" type="slidenum">
              <a:rPr lang="ar-SA"/>
              <a:pPr/>
              <a:t>189</a:t>
            </a:fld>
            <a:endParaRPr 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4858260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E63B5-925F-428E-ABB1-95ED37DCBDF8}" type="slidenum">
              <a:rPr lang="ar-SA"/>
              <a:pPr/>
              <a:t>190</a:t>
            </a:fld>
            <a:endParaRPr lang="en-US"/>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839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733D7-6619-4E11-AFFC-DD0318BB9CC6}" type="slidenum">
              <a:rPr lang="ar-SA"/>
              <a:pPr/>
              <a:t>20</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0171285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EE6B9-0A4C-4F23-9D15-E9DCA7C0EFB3}" type="slidenum">
              <a:rPr lang="ar-SA"/>
              <a:pPr/>
              <a:t>191</a:t>
            </a:fld>
            <a:endParaRPr 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9681036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C8F88-6596-4199-ADE7-72725874543D}" type="slidenum">
              <a:rPr lang="ar-SA"/>
              <a:pPr/>
              <a:t>192</a:t>
            </a:fld>
            <a:endParaRPr lang="en-US"/>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5792216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F7F3E-993F-4371-B878-039848B3A288}" type="slidenum">
              <a:rPr lang="ar-SA"/>
              <a:pPr/>
              <a:t>193</a:t>
            </a:fld>
            <a:endParaRPr lang="en-US"/>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2336184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31C82-5F5F-443F-BC9D-F938968D8672}" type="slidenum">
              <a:rPr lang="ar-SA"/>
              <a:pPr/>
              <a:t>194</a:t>
            </a:fld>
            <a:endParaRPr lang="en-US"/>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06927159"/>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6AD8C-6111-49EE-AB56-8E3C2B051D54}" type="slidenum">
              <a:rPr lang="ar-SA"/>
              <a:pPr/>
              <a:t>195</a:t>
            </a:fld>
            <a:endParaRPr lang="en-US"/>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9422414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349A8-2F24-467F-BC2A-FF7D970BD8C9}" type="slidenum">
              <a:rPr lang="ar-SA"/>
              <a:pPr/>
              <a:t>196</a:t>
            </a:fld>
            <a:endParaRPr lang="en-US"/>
          </a:p>
        </p:txBody>
      </p:sp>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4915414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94673-21DB-44CE-9942-5919016C07DA}" type="slidenum">
              <a:rPr lang="ar-SA"/>
              <a:pPr/>
              <a:t>197</a:t>
            </a:fld>
            <a:endParaRPr lang="en-US"/>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7474586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C1F5C-0334-4768-9B8E-0BDA043439EA}" type="slidenum">
              <a:rPr lang="ar-SA"/>
              <a:pPr/>
              <a:t>198</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12642263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48917-486E-44F5-B3BB-B027A4C3ED15}" type="slidenum">
              <a:rPr lang="ar-SA"/>
              <a:pPr/>
              <a:t>199</a:t>
            </a:fld>
            <a:endParaRPr lang="en-US"/>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390129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167E3-1A15-4A6A-874B-D6B186F02C6C}" type="slidenum">
              <a:rPr lang="ar-SA"/>
              <a:pPr/>
              <a:t>200</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5237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3F004-B6A3-4F0A-8C1F-B55325EC848C}" type="slidenum">
              <a:rPr lang="ar-SA"/>
              <a:pPr/>
              <a:t>3</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1150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50618-957A-45E0-AD56-D55504AB9013}" type="slidenum">
              <a:rPr lang="ar-SA"/>
              <a:pPr/>
              <a:t>21</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7082785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5C6A3-505A-4A55-8DCC-64A80EDB873D}" type="slidenum">
              <a:rPr lang="ar-SA"/>
              <a:pPr/>
              <a:t>201</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1797994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B555A0-7A55-4D64-945E-FBFE982A1364}" type="slidenum">
              <a:rPr lang="ar-SA"/>
              <a:pPr/>
              <a:t>202</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8124154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72B5C-0548-4FAD-8111-7E4D355E3815}" type="slidenum">
              <a:rPr lang="ar-SA"/>
              <a:pPr/>
              <a:t>203</a:t>
            </a:fld>
            <a:endParaRPr lang="en-US"/>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4298863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516F3-9DEC-45A5-9357-FEFEF86DCACB}" type="slidenum">
              <a:rPr lang="ar-SA"/>
              <a:pPr/>
              <a:t>204</a:t>
            </a:fld>
            <a:endParaRPr lang="en-US"/>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9716039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1AF75-ECD2-4803-96F7-D206009ED9FD}" type="slidenum">
              <a:rPr lang="ar-SA"/>
              <a:pPr/>
              <a:t>205</a:t>
            </a:fld>
            <a:endParaRPr lang="en-US"/>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752338034"/>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268C5-4B65-4983-BCE5-7F5A76F0C25D}" type="slidenum">
              <a:rPr lang="ar-SA"/>
              <a:pPr/>
              <a:t>206</a:t>
            </a:fld>
            <a:endParaRPr lang="en-US"/>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5536343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DEDBA-4036-424A-B1AB-BC694965E0FD}" type="slidenum">
              <a:rPr lang="ar-SA"/>
              <a:pPr/>
              <a:t>207</a:t>
            </a:fld>
            <a:endParaRPr lang="en-US"/>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9953179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15B72-AAD1-4DDB-9A3F-5DDEA865FB03}" type="slidenum">
              <a:rPr lang="ar-SA"/>
              <a:pPr/>
              <a:t>208</a:t>
            </a:fld>
            <a:endParaRPr lang="en-US"/>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6725336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F5752-3EB6-4D80-AA48-8629FCDC4B78}" type="slidenum">
              <a:rPr lang="ar-SA"/>
              <a:pPr/>
              <a:t>209</a:t>
            </a:fld>
            <a:endParaRPr lang="en-US"/>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2389376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3D39E-FAFA-4282-922A-A8A1B88F2AC6}" type="slidenum">
              <a:rPr lang="ar-SA"/>
              <a:pPr/>
              <a:t>210</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90505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D9F74-6F0F-4768-A80D-D2D072BDDBDB}" type="slidenum">
              <a:rPr lang="ar-SA"/>
              <a:pPr/>
              <a:t>22</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2968781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EB149-E0D1-41EF-98ED-E970E554D5D3}" type="slidenum">
              <a:rPr lang="ar-SA"/>
              <a:pPr/>
              <a:t>211</a:t>
            </a:fld>
            <a:endParaRPr 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0734914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FFE5E-F0C6-495F-84D2-DD5C5FFE8A60}" type="slidenum">
              <a:rPr lang="ar-SA"/>
              <a:pPr/>
              <a:t>212</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2828029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1EB9D-E6C2-4420-8B35-D885B7083FFD}" type="slidenum">
              <a:rPr lang="ar-SA"/>
              <a:pPr/>
              <a:t>213</a:t>
            </a:fld>
            <a:endParaRPr lang="en-US"/>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1272940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9F8F6-6CF8-4972-B9DA-FD0E9E00FDC4}" type="slidenum">
              <a:rPr lang="ar-SA"/>
              <a:pPr/>
              <a:t>214</a:t>
            </a:fld>
            <a:endParaRPr lang="en-US"/>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3239968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B004A-AA05-436F-98E5-02485F9C9BC8}" type="slidenum">
              <a:rPr lang="ar-SA"/>
              <a:pPr/>
              <a:t>215</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2056893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C8917-B7DF-442C-AF97-CA1A8DA7D98B}" type="slidenum">
              <a:rPr lang="ar-SA"/>
              <a:pPr/>
              <a:t>216</a:t>
            </a:fld>
            <a:endParaRPr lang="en-US"/>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94500332"/>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AE730-2D89-4018-A542-D6B71FBCFF43}" type="slidenum">
              <a:rPr lang="ar-SA"/>
              <a:pPr/>
              <a:t>217</a:t>
            </a:fld>
            <a:endParaRPr lang="en-US"/>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4465311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F06EB-47AE-475F-A08B-F482168D36D6}" type="slidenum">
              <a:rPr lang="ar-SA"/>
              <a:pPr/>
              <a:t>218</a:t>
            </a:fld>
            <a:endParaRPr lang="en-US"/>
          </a:p>
        </p:txBody>
      </p:sp>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1781592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D1696-6740-4242-9219-365621A0CDD5}" type="slidenum">
              <a:rPr lang="ar-SA"/>
              <a:pPr/>
              <a:t>219</a:t>
            </a:fld>
            <a:endParaRPr lang="en-US"/>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0516818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6062CD-3FCC-479D-AA80-5D9D838D7260}" type="slidenum">
              <a:rPr lang="ar-SA"/>
              <a:pPr/>
              <a:t>220</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2614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5BC89-56D8-4F38-92B8-388714F3D433}" type="slidenum">
              <a:rPr lang="ar-SA"/>
              <a:pPr/>
              <a:t>23</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3759667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34EAE-951D-4C42-B1A6-9966CC33AF53}" type="slidenum">
              <a:rPr lang="ar-SA"/>
              <a:pPr/>
              <a:t>221</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41057073"/>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2B9C5-4554-44AA-8DCD-BFD1A5F8247E}" type="slidenum">
              <a:rPr lang="ar-SA"/>
              <a:pPr/>
              <a:t>222</a:t>
            </a:fld>
            <a:endParaRPr 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9464588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0718A-17BA-4814-8D55-31F04DF422F7}" type="slidenum">
              <a:rPr lang="ar-SA"/>
              <a:pPr/>
              <a:t>223</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1430894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37FFF-348E-4DE9-B642-0AA9C6BCDDF4}" type="slidenum">
              <a:rPr lang="ar-SA"/>
              <a:pPr/>
              <a:t>224</a:t>
            </a:fld>
            <a:endParaRPr lang="en-US"/>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92269143"/>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B04CA-4C5F-460D-8C59-B579004C5D87}" type="slidenum">
              <a:rPr lang="ar-SA"/>
              <a:pPr/>
              <a:t>225</a:t>
            </a:fld>
            <a:endParaRPr lang="en-US"/>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79193579"/>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51FDB-7D96-4308-B351-201F9859FDEC}" type="slidenum">
              <a:rPr lang="ar-SA"/>
              <a:pPr/>
              <a:t>226</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7653505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097C7-F277-4879-AF3F-AF906307F2F0}" type="slidenum">
              <a:rPr lang="ar-SA"/>
              <a:pPr/>
              <a:t>227</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1649523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D6CC9-5BAD-4F27-8CDC-582823F39DAA}" type="slidenum">
              <a:rPr lang="ar-SA"/>
              <a:pPr/>
              <a:t>228</a:t>
            </a:fld>
            <a:endParaRPr 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5667983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10D85-CB89-40DC-A2D2-827016DBB442}" type="slidenum">
              <a:rPr lang="ar-SA"/>
              <a:pPr/>
              <a:t>229</a:t>
            </a:fld>
            <a:endParaRPr lang="en-US"/>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480594303"/>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1DF6-109D-4510-B149-4F4926025815}" type="slidenum">
              <a:rPr lang="ar-SA"/>
              <a:pPr/>
              <a:t>230</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66556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D68D6-6F7E-46CA-A0BA-BE523ECA8B38}" type="slidenum">
              <a:rPr lang="ar-SA"/>
              <a:pPr/>
              <a:t>24</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60108618"/>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D7099-9A38-40C3-A3DD-7D41E73F3709}" type="slidenum">
              <a:rPr lang="ar-SA"/>
              <a:pPr/>
              <a:t>231</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43598235"/>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1CE2AF-FC8F-46E2-9B2D-FF023534094E}" type="slidenum">
              <a:rPr lang="ar-SA"/>
              <a:pPr/>
              <a:t>232</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30036361"/>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610B3-B623-46CC-BA47-54A86DB3781B}" type="slidenum">
              <a:rPr lang="ar-SA"/>
              <a:pPr/>
              <a:t>233</a:t>
            </a:fld>
            <a:endParaRPr 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91503650"/>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A31D3-F67E-4E71-92CE-D6C4D473B739}" type="slidenum">
              <a:rPr lang="ar-SA"/>
              <a:pPr/>
              <a:t>234</a:t>
            </a:fld>
            <a:endParaRPr lang="en-US"/>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17485100"/>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7B514-F1BC-497A-A62D-B207E5F07944}" type="slidenum">
              <a:rPr lang="ar-SA"/>
              <a:pPr/>
              <a:t>235</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1167653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A35AA-6FA6-4D3E-BCD8-7D7FA743A4FB}" type="slidenum">
              <a:rPr lang="ar-SA"/>
              <a:pPr/>
              <a:t>236</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2828135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0D882-D0D7-4AF8-A8C7-2BB777D44864}" type="slidenum">
              <a:rPr lang="ar-SA"/>
              <a:pPr/>
              <a:t>237</a:t>
            </a:fld>
            <a:endParaRPr lang="en-US"/>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56407365"/>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C8722-8947-437A-9D8B-7DF89A337CA6}" type="slidenum">
              <a:rPr lang="ar-SA"/>
              <a:pPr/>
              <a:t>238</a:t>
            </a:fld>
            <a:endParaRPr lang="en-US"/>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4490019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4EAFC-0D18-4A99-997F-C9BD7EE7868A}" type="slidenum">
              <a:rPr lang="ar-SA"/>
              <a:pPr/>
              <a:t>239</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449631887"/>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C39F9-CAA3-4006-BF35-773C891BFDDE}" type="slidenum">
              <a:rPr lang="ar-SA"/>
              <a:pPr/>
              <a:t>240</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56904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D19E9-620B-44A8-A4D1-4C24431A65BC}" type="slidenum">
              <a:rPr lang="ar-SA"/>
              <a:pPr/>
              <a:t>25</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1098354"/>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391F7F-F041-46D6-9BD3-16483431CCD2}" type="slidenum">
              <a:rPr lang="ar-SA"/>
              <a:pPr/>
              <a:t>241</a:t>
            </a:fld>
            <a:endParaRPr lang="en-US"/>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44878834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2A80E-2C96-47A3-9853-D3E586C6549B}" type="slidenum">
              <a:rPr lang="ar-SA"/>
              <a:pPr/>
              <a:t>242</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4281511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5CF21-B990-4895-A4FD-308B059CAAE4}" type="slidenum">
              <a:rPr lang="ar-SA"/>
              <a:pPr/>
              <a:t>243</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87040892"/>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C6621-F105-4C1E-8C58-8F89B40D42E7}" type="slidenum">
              <a:rPr lang="ar-SA"/>
              <a:pPr/>
              <a:t>244</a:t>
            </a:fld>
            <a:endParaRPr lang="en-US"/>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6941856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18124-42FE-4058-A0F1-4B455A348684}" type="slidenum">
              <a:rPr lang="ar-SA"/>
              <a:pPr/>
              <a:t>245</a:t>
            </a:fld>
            <a:endParaRPr lang="en-US"/>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61259113"/>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27DD2-5C64-4E4A-99BC-04BD41FFEF59}" type="slidenum">
              <a:rPr lang="ar-SA"/>
              <a:pPr/>
              <a:t>246</a:t>
            </a:fld>
            <a:endParaRPr lang="en-US"/>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83730472"/>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9C1C9-F0D1-40A3-9100-5EE4F2B0DA28}" type="slidenum">
              <a:rPr lang="ar-SA"/>
              <a:pPr/>
              <a:t>247</a:t>
            </a:fld>
            <a:endParaRPr lang="en-US"/>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6505922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221F5-206E-4624-8A0A-27FC2D686DA8}" type="slidenum">
              <a:rPr lang="ar-SA"/>
              <a:pPr/>
              <a:t>248</a:t>
            </a:fld>
            <a:endParaRPr lang="en-US"/>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51504148"/>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10D18-0795-415C-8506-7D0891A1F3FB}" type="slidenum">
              <a:rPr lang="ar-SA"/>
              <a:pPr/>
              <a:t>249</a:t>
            </a:fld>
            <a:endParaRPr lang="en-US"/>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8476720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0F61F-A090-41E4-A0D5-712A8E17AD1E}" type="slidenum">
              <a:rPr lang="ar-SA"/>
              <a:pPr/>
              <a:t>250</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37669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35F7E-DD2A-43E4-96EF-019C5B0A3698}" type="slidenum">
              <a:rPr lang="ar-SA"/>
              <a:pPr/>
              <a:t>26</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85267683"/>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1FBFA-BE4E-4455-95F2-618272031A97}" type="slidenum">
              <a:rPr lang="ar-SA"/>
              <a:pPr/>
              <a:t>251</a:t>
            </a:fld>
            <a:endParaRPr lang="en-US"/>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89872043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E4A8F-2F4C-4DB5-BC8A-D74BFDA31A69}" type="slidenum">
              <a:rPr lang="ar-SA"/>
              <a:pPr/>
              <a:t>252</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92387190"/>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38C0D-D3AC-4E27-B08E-18B80BEBBC7D}" type="slidenum">
              <a:rPr lang="ar-SA"/>
              <a:pPr/>
              <a:t>253</a:t>
            </a:fld>
            <a:endParaRPr lang="en-US"/>
          </a:p>
        </p:txBody>
      </p:sp>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254954170"/>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270A31-89FE-4B0F-9730-B0E1FBD97312}" type="slidenum">
              <a:rPr lang="ar-SA"/>
              <a:pPr/>
              <a:t>254</a:t>
            </a:fld>
            <a:endParaRPr lang="en-US"/>
          </a:p>
        </p:txBody>
      </p:sp>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4415548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CA13E-C537-431D-A57D-7A3D1C60B325}" type="slidenum">
              <a:rPr lang="ar-SA"/>
              <a:pPr/>
              <a:t>255</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6321572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56B76-0502-483E-B505-C623CE104541}" type="slidenum">
              <a:rPr lang="ar-SA"/>
              <a:pPr/>
              <a:t>256</a:t>
            </a:fld>
            <a:endParaRPr lang="en-US"/>
          </a:p>
        </p:txBody>
      </p:sp>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0951159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C4549-C336-4FDA-A3C0-44CE2C50D869}" type="slidenum">
              <a:rPr lang="ar-SA"/>
              <a:pPr/>
              <a:t>257</a:t>
            </a:fld>
            <a:endParaRPr lang="en-US"/>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46582885"/>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4B8FD-103E-42A3-8440-44C706E6BC8D}" type="slidenum">
              <a:rPr lang="ar-SA"/>
              <a:pPr/>
              <a:t>258</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13651036"/>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3C76A-B7F2-441F-8FB8-6C65425D9CEB}" type="slidenum">
              <a:rPr lang="ar-SA"/>
              <a:pPr/>
              <a:t>259</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74379741"/>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7B7F3-87FC-4CD0-84BE-ED6F9F9EA293}" type="slidenum">
              <a:rPr lang="ar-SA"/>
              <a:pPr/>
              <a:t>260</a:t>
            </a:fld>
            <a:endParaRPr lang="en-US"/>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41673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5E8B6-FB00-4B1C-871E-FCEBEBF61329}" type="slidenum">
              <a:rPr lang="ar-SA"/>
              <a:pPr/>
              <a:t>27</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6339504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AA6AE-F46F-4671-85DE-6F4248C59947}" type="slidenum">
              <a:rPr lang="ar-SA"/>
              <a:pPr/>
              <a:t>261</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169245603"/>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5A1DB-F5CB-48E5-ADA2-DDFDEB25CBCD}" type="slidenum">
              <a:rPr lang="ar-SA"/>
              <a:pPr/>
              <a:t>262</a:t>
            </a:fld>
            <a:endParaRPr lang="en-US"/>
          </a:p>
        </p:txBody>
      </p:sp>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25751773"/>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AB08E-90BC-4715-9EC1-DF0ABFD7A97B}" type="slidenum">
              <a:rPr lang="ar-SA"/>
              <a:pPr/>
              <a:t>263</a:t>
            </a:fld>
            <a:endParaRPr lang="en-US"/>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8515287"/>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A1504-2332-49ED-8F58-5B49913C9125}" type="slidenum">
              <a:rPr lang="ar-SA"/>
              <a:pPr/>
              <a:t>264</a:t>
            </a:fld>
            <a:endParaRPr lang="en-US"/>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1186891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B69281-7844-4DD0-8199-0FA29106D7B7}" type="slidenum">
              <a:rPr lang="ar-SA"/>
              <a:pPr/>
              <a:t>265</a:t>
            </a:fld>
            <a:endParaRPr lang="en-US"/>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8565038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519F2-7945-40A8-8149-068164809441}" type="slidenum">
              <a:rPr lang="ar-SA"/>
              <a:pPr/>
              <a:t>266</a:t>
            </a:fld>
            <a:endParaRPr lang="en-US"/>
          </a:p>
        </p:txBody>
      </p:sp>
      <p:sp>
        <p:nvSpPr>
          <p:cNvPr id="690178" name="Rectangle 2"/>
          <p:cNvSpPr>
            <a:spLocks noGrp="1" noRot="1" noChangeAspect="1" noChangeArrowheads="1" noTextEdit="1"/>
          </p:cNvSpPr>
          <p:nvPr>
            <p:ph type="sldImg"/>
          </p:nvPr>
        </p:nvSpPr>
        <p:spPr>
          <a:ln/>
        </p:spPr>
      </p:sp>
      <p:sp>
        <p:nvSpPr>
          <p:cNvPr id="6901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3008148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1508B-C552-4792-801E-C1C81F196FFB}" type="slidenum">
              <a:rPr lang="ar-SA"/>
              <a:pPr/>
              <a:t>267</a:t>
            </a:fld>
            <a:endParaRPr lang="en-US"/>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1974184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720C4-A4EF-413C-9D56-E912AE12D25B}" type="slidenum">
              <a:rPr lang="ar-SA"/>
              <a:pPr/>
              <a:t>268</a:t>
            </a:fld>
            <a:endParaRPr 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87996031"/>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7C45A-25DD-4911-887C-A6C64FFEB831}" type="slidenum">
              <a:rPr lang="ar-SA"/>
              <a:pPr/>
              <a:t>269</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86132808"/>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1C20FC-EDF4-4E3C-9ADE-1DCF866933E2}" type="slidenum">
              <a:rPr lang="ar-SA"/>
              <a:pPr/>
              <a:t>270</a:t>
            </a:fld>
            <a:endParaRPr lang="en-US"/>
          </a:p>
        </p:txBody>
      </p:sp>
      <p:sp>
        <p:nvSpPr>
          <p:cNvPr id="698370" name="Rectangle 2"/>
          <p:cNvSpPr>
            <a:spLocks noGrp="1" noRot="1" noChangeAspect="1" noChangeArrowheads="1" noTextEdit="1"/>
          </p:cNvSpPr>
          <p:nvPr>
            <p:ph type="sldImg"/>
          </p:nvPr>
        </p:nvSpPr>
        <p:spPr>
          <a:ln/>
        </p:spPr>
      </p:sp>
      <p:sp>
        <p:nvSpPr>
          <p:cNvPr id="6983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7969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F6118-3755-4250-80C9-C93FDB1578DA}" type="slidenum">
              <a:rPr lang="ar-SA"/>
              <a:pPr/>
              <a:t>28</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9583140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39AFF-B12D-4DAB-BBF7-64F086A1A29F}" type="slidenum">
              <a:rPr lang="ar-SA"/>
              <a:pPr/>
              <a:t>271</a:t>
            </a:fld>
            <a:endParaRPr lang="en-US"/>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92417013"/>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A1E6B-D2E4-4AB6-8EC4-000E552EA6DD}" type="slidenum">
              <a:rPr lang="ar-SA"/>
              <a:pPr/>
              <a:t>272</a:t>
            </a:fld>
            <a:endParaRPr lang="en-US"/>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33532203"/>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1C29F-978B-47FF-B176-C92E4E68B14B}" type="slidenum">
              <a:rPr lang="ar-SA"/>
              <a:pPr/>
              <a:t>273</a:t>
            </a:fld>
            <a:endParaRPr lang="en-US"/>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95128757"/>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B387A-284D-40A4-97C5-ACF44D43345E}" type="slidenum">
              <a:rPr lang="ar-SA"/>
              <a:pPr/>
              <a:t>274</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57839407"/>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D942C9-7823-491D-BD7A-EECAF27627EA}" type="slidenum">
              <a:rPr lang="ar-SA"/>
              <a:pPr/>
              <a:t>275</a:t>
            </a:fld>
            <a:endParaRPr lang="en-US"/>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76892228"/>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C76D6C-CFA0-41CD-B199-8D2131C56412}" type="slidenum">
              <a:rPr lang="ar-SA"/>
              <a:pPr/>
              <a:t>276</a:t>
            </a:fld>
            <a:endParaRPr lang="en-US"/>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88645311"/>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2CC7A-FAC1-4A19-BD5D-A576D458F0D3}" type="slidenum">
              <a:rPr lang="ar-SA"/>
              <a:pPr/>
              <a:t>277</a:t>
            </a:fld>
            <a:endParaRPr lang="en-US"/>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44369971"/>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D1A7FC-0A26-4165-A962-B398E9B8F670}" type="slidenum">
              <a:rPr lang="ar-SA"/>
              <a:pPr/>
              <a:t>278</a:t>
            </a:fld>
            <a:endParaRPr lang="en-US"/>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32314132"/>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05974-50D5-4265-9CDD-08E78BACCF83}" type="slidenum">
              <a:rPr lang="ar-SA"/>
              <a:pPr/>
              <a:t>279</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7608566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88FAE-E6CF-4BEE-B387-FC2DBB981C69}" type="slidenum">
              <a:rPr lang="ar-SA"/>
              <a:pPr/>
              <a:t>280</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42933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4DA35-C389-478E-9612-E9F3144B49C9}" type="slidenum">
              <a:rPr lang="ar-SA"/>
              <a:pPr/>
              <a:t>29</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45146191"/>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69EF4-6CDA-44C9-8843-E41A8776CF12}" type="slidenum">
              <a:rPr lang="ar-SA"/>
              <a:pPr/>
              <a:t>281</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49208206"/>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AB1B4-E267-47F0-9880-B4E527137000}" type="slidenum">
              <a:rPr lang="ar-SA"/>
              <a:pPr/>
              <a:t>282</a:t>
            </a:fld>
            <a:endParaRPr lang="en-US"/>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267732093"/>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B8FAD-38AC-48B5-BB34-B9088E19776C}" type="slidenum">
              <a:rPr lang="ar-SA"/>
              <a:pPr/>
              <a:t>283</a:t>
            </a:fld>
            <a:endParaRPr lang="en-US"/>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58033266"/>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E7E9B-3D5C-4951-B78A-22374FE43945}" type="slidenum">
              <a:rPr lang="ar-SA"/>
              <a:pPr/>
              <a:t>284</a:t>
            </a:fld>
            <a:endParaRPr lang="en-US"/>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58438099"/>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EA741-E6D0-4C24-BC29-983E2256A5AB}" type="slidenum">
              <a:rPr lang="ar-SA"/>
              <a:pPr/>
              <a:t>285</a:t>
            </a:fld>
            <a:endParaRPr lang="en-U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83570226"/>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D45B0-FCBA-488E-86FE-FFB81DA6B9A5}" type="slidenum">
              <a:rPr lang="ar-SA"/>
              <a:pPr/>
              <a:t>286</a:t>
            </a:fld>
            <a:endParaRPr lang="en-US"/>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00452908"/>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E143F-E37A-4AAF-892D-C8A9533BF2A7}" type="slidenum">
              <a:rPr lang="ar-SA"/>
              <a:pPr/>
              <a:t>287</a:t>
            </a:fld>
            <a:endParaRPr lang="en-US"/>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22766732"/>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4A254-2E28-4750-93B3-329179FDADE9}" type="slidenum">
              <a:rPr lang="ar-SA"/>
              <a:pPr/>
              <a:t>288</a:t>
            </a:fld>
            <a:endParaRPr 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42831131"/>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B8950-50D3-4FC6-BDC5-31E02EBFABBB}" type="slidenum">
              <a:rPr lang="ar-SA"/>
              <a:pPr/>
              <a:t>289</a:t>
            </a:fld>
            <a:endParaRPr lang="en-US"/>
          </a:p>
        </p:txBody>
      </p:sp>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57903259"/>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2D1FB-90B8-4100-8203-3BE8FAE0AB92}" type="slidenum">
              <a:rPr lang="ar-SA"/>
              <a:pPr/>
              <a:t>290</a:t>
            </a:fld>
            <a:endParaRPr lang="en-US"/>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79399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95E8C-161F-46B2-BCDD-55691DE59D4F}" type="slidenum">
              <a:rPr lang="ar-SA"/>
              <a:pPr/>
              <a:t>30</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93815902"/>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3F001-550B-44B2-B6C8-90676D1D38E1}" type="slidenum">
              <a:rPr lang="ar-SA"/>
              <a:pPr/>
              <a:t>291</a:t>
            </a:fld>
            <a:endParaRPr lang="en-US"/>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42464178"/>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F66B5-0AFB-406E-A637-785A528D3D06}" type="slidenum">
              <a:rPr lang="ar-SA"/>
              <a:pPr/>
              <a:t>292</a:t>
            </a:fld>
            <a:endParaRPr 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42126658"/>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1F95D-69B2-405E-B95A-9E355A376128}" type="slidenum">
              <a:rPr lang="ar-SA"/>
              <a:pPr/>
              <a:t>293</a:t>
            </a:fld>
            <a:endParaRPr 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8580706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48BC3-3D81-4868-981A-1F2FE3150CD9}" type="slidenum">
              <a:rPr lang="ar-SA"/>
              <a:pPr/>
              <a:t>294</a:t>
            </a:fld>
            <a:endParaRPr 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18399601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4E6B7-4FBA-4F1F-8548-19D605A41F9A}" type="slidenum">
              <a:rPr lang="ar-SA"/>
              <a:pPr/>
              <a:t>295</a:t>
            </a:fld>
            <a:endParaRPr lang="en-US"/>
          </a:p>
        </p:txBody>
      </p:sp>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22257502"/>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9F863-EC03-43EE-9E1A-097B1FA5E060}" type="slidenum">
              <a:rPr lang="ar-SA"/>
              <a:pPr/>
              <a:t>296</a:t>
            </a:fld>
            <a:endParaRPr lang="en-US"/>
          </a:p>
        </p:txBody>
      </p:sp>
      <p:sp>
        <p:nvSpPr>
          <p:cNvPr id="751618" name="Rectangle 2"/>
          <p:cNvSpPr>
            <a:spLocks noGrp="1" noRot="1" noChangeAspect="1" noChangeArrowheads="1" noTextEdit="1"/>
          </p:cNvSpPr>
          <p:nvPr>
            <p:ph type="sldImg"/>
          </p:nvPr>
        </p:nvSpPr>
        <p:spPr>
          <a:ln/>
        </p:spPr>
      </p:sp>
      <p:sp>
        <p:nvSpPr>
          <p:cNvPr id="7516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63043361"/>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0D854-2ED4-4AD9-BC2C-D8B349ECDF3B}" type="slidenum">
              <a:rPr lang="ar-SA"/>
              <a:pPr/>
              <a:t>297</a:t>
            </a:fld>
            <a:endParaRPr lang="en-US"/>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70014514"/>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54611-2A43-43B6-AEC2-868419C0F5FA}" type="slidenum">
              <a:rPr lang="ar-SA"/>
              <a:pPr/>
              <a:t>298</a:t>
            </a:fld>
            <a:endParaRPr lang="en-US"/>
          </a:p>
        </p:txBody>
      </p:sp>
      <p:sp>
        <p:nvSpPr>
          <p:cNvPr id="755714" name="Rectangle 2"/>
          <p:cNvSpPr>
            <a:spLocks noGrp="1" noRot="1" noChangeAspect="1" noChangeArrowheads="1" noTextEdit="1"/>
          </p:cNvSpPr>
          <p:nvPr>
            <p:ph type="sldImg"/>
          </p:nvPr>
        </p:nvSpPr>
        <p:spPr>
          <a:ln/>
        </p:spPr>
      </p:sp>
      <p:sp>
        <p:nvSpPr>
          <p:cNvPr id="7557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5179473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A28E8-485D-4BDB-9A8C-41672DB628B8}" type="slidenum">
              <a:rPr lang="ar-SA"/>
              <a:pPr/>
              <a:t>299</a:t>
            </a:fld>
            <a:endParaRPr lang="en-US"/>
          </a:p>
        </p:txBody>
      </p:sp>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55719624"/>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010284-5D39-48C5-804B-0CADA84E85E6}" type="slidenum">
              <a:rPr lang="ar-SA"/>
              <a:pPr/>
              <a:t>300</a:t>
            </a:fld>
            <a:endParaRPr lang="en-US"/>
          </a:p>
        </p:txBody>
      </p:sp>
      <p:sp>
        <p:nvSpPr>
          <p:cNvPr id="759810" name="Rectangle 2"/>
          <p:cNvSpPr>
            <a:spLocks noGrp="1" noRot="1" noChangeAspect="1" noChangeArrowheads="1" noTextEdit="1"/>
          </p:cNvSpPr>
          <p:nvPr>
            <p:ph type="sldImg"/>
          </p:nvPr>
        </p:nvSpPr>
        <p:spPr>
          <a:ln/>
        </p:spPr>
      </p:sp>
      <p:sp>
        <p:nvSpPr>
          <p:cNvPr id="7598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6644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619BC-97DC-4793-850B-0DA3B46781B6}" type="slidenum">
              <a:rPr lang="ar-SA"/>
              <a:pPr/>
              <a:t>4</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3136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CA89C-0EDA-430B-84D2-7F26E1BD0BDD}" type="slidenum">
              <a:rPr lang="ar-SA"/>
              <a:pPr/>
              <a:t>31</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61682121"/>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ED338-692B-45B7-92BA-6FE07CEB2AFA}" type="slidenum">
              <a:rPr lang="ar-SA"/>
              <a:pPr/>
              <a:t>301</a:t>
            </a:fld>
            <a:endParaRPr lang="en-US"/>
          </a:p>
        </p:txBody>
      </p:sp>
      <p:sp>
        <p:nvSpPr>
          <p:cNvPr id="761858" name="Rectangle 2"/>
          <p:cNvSpPr>
            <a:spLocks noGrp="1" noRot="1" noChangeAspect="1" noChangeArrowheads="1" noTextEdit="1"/>
          </p:cNvSpPr>
          <p:nvPr>
            <p:ph type="sldImg"/>
          </p:nvPr>
        </p:nvSpPr>
        <p:spPr>
          <a:ln/>
        </p:spPr>
      </p:sp>
      <p:sp>
        <p:nvSpPr>
          <p:cNvPr id="7618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83267650"/>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C8C94-EA18-4B5F-B347-7330188EE723}" type="slidenum">
              <a:rPr lang="ar-SA"/>
              <a:pPr/>
              <a:t>302</a:t>
            </a:fld>
            <a:endParaRPr lang="en-US"/>
          </a:p>
        </p:txBody>
      </p:sp>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36429803"/>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471CD-C4FC-4BD2-9078-FB1D5D0A86F6}" type="slidenum">
              <a:rPr lang="ar-SA"/>
              <a:pPr/>
              <a:t>303</a:t>
            </a:fld>
            <a:endParaRPr lang="en-US"/>
          </a:p>
        </p:txBody>
      </p:sp>
      <p:sp>
        <p:nvSpPr>
          <p:cNvPr id="765954" name="Rectangle 2"/>
          <p:cNvSpPr>
            <a:spLocks noGrp="1" noRot="1" noChangeAspect="1" noChangeArrowheads="1" noTextEdit="1"/>
          </p:cNvSpPr>
          <p:nvPr>
            <p:ph type="sldImg"/>
          </p:nvPr>
        </p:nvSpPr>
        <p:spPr>
          <a:ln/>
        </p:spPr>
      </p:sp>
      <p:sp>
        <p:nvSpPr>
          <p:cNvPr id="7659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499302419"/>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5691B-EB2E-45AE-87A5-E7601D1047F6}" type="slidenum">
              <a:rPr lang="ar-SA"/>
              <a:pPr/>
              <a:t>304</a:t>
            </a:fld>
            <a:endParaRPr lang="en-US"/>
          </a:p>
        </p:txBody>
      </p:sp>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4856018"/>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EAF5C-AD89-42DE-9BEB-D9D316106D24}" type="slidenum">
              <a:rPr lang="ar-SA"/>
              <a:pPr/>
              <a:t>305</a:t>
            </a:fld>
            <a:endParaRPr lang="en-US"/>
          </a:p>
        </p:txBody>
      </p:sp>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56375300"/>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C94E4-3FD3-436E-81ED-5771B222470C}" type="slidenum">
              <a:rPr lang="ar-SA"/>
              <a:pPr/>
              <a:t>306</a:t>
            </a:fld>
            <a:endParaRPr lang="en-US"/>
          </a:p>
        </p:txBody>
      </p:sp>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703507"/>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CE9ED-2E9F-4704-A42F-44BCBB2D6DFD}" type="slidenum">
              <a:rPr lang="ar-SA"/>
              <a:pPr/>
              <a:t>307</a:t>
            </a:fld>
            <a:endParaRPr lang="en-US"/>
          </a:p>
        </p:txBody>
      </p:sp>
      <p:sp>
        <p:nvSpPr>
          <p:cNvPr id="774146" name="Rectangle 2"/>
          <p:cNvSpPr>
            <a:spLocks noGrp="1" noRot="1" noChangeAspect="1" noChangeArrowheads="1" noTextEdit="1"/>
          </p:cNvSpPr>
          <p:nvPr>
            <p:ph type="sldImg"/>
          </p:nvPr>
        </p:nvSpPr>
        <p:spPr>
          <a:ln/>
        </p:spPr>
      </p:sp>
      <p:sp>
        <p:nvSpPr>
          <p:cNvPr id="7741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96516567"/>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1EFCD-C228-4F40-AFD5-C8C3E63FE3A1}" type="slidenum">
              <a:rPr lang="ar-SA"/>
              <a:pPr/>
              <a:t>308</a:t>
            </a:fld>
            <a:endParaRPr lang="en-US"/>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90613749"/>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05EA6-7875-46E1-B9F8-5916834842CD}" type="slidenum">
              <a:rPr lang="ar-SA"/>
              <a:pPr/>
              <a:t>309</a:t>
            </a:fld>
            <a:endParaRPr lang="en-US"/>
          </a:p>
        </p:txBody>
      </p:sp>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493314744"/>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4151F-D164-40CD-9BC8-A6580D9233B8}" type="slidenum">
              <a:rPr lang="ar-SA"/>
              <a:pPr/>
              <a:t>310</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35586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C2023-3E82-4A4D-864B-5C81ECB5F8B9}" type="slidenum">
              <a:rPr lang="ar-SA"/>
              <a:pPr/>
              <a:t>32</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77576778"/>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E6339-AFF8-425C-AE37-32D75DB7838B}" type="slidenum">
              <a:rPr lang="ar-SA"/>
              <a:pPr/>
              <a:t>311</a:t>
            </a:fld>
            <a:endParaRPr lang="en-US"/>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06092602"/>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69DEF-3658-4E98-8B2B-F5DB071A0ECF}" type="slidenum">
              <a:rPr lang="ar-SA"/>
              <a:pPr/>
              <a:t>312</a:t>
            </a:fld>
            <a:endParaRPr lang="en-US"/>
          </a:p>
        </p:txBody>
      </p:sp>
      <p:sp>
        <p:nvSpPr>
          <p:cNvPr id="784386" name="Rectangle 2"/>
          <p:cNvSpPr>
            <a:spLocks noGrp="1" noRot="1" noChangeAspect="1" noChangeArrowheads="1" noTextEdit="1"/>
          </p:cNvSpPr>
          <p:nvPr>
            <p:ph type="sldImg"/>
          </p:nvPr>
        </p:nvSpPr>
        <p:spPr>
          <a:ln/>
        </p:spPr>
      </p:sp>
      <p:sp>
        <p:nvSpPr>
          <p:cNvPr id="7843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18563188"/>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E7D55-4F87-4901-907C-7CA6F9D8EBED}" type="slidenum">
              <a:rPr lang="ar-SA"/>
              <a:pPr/>
              <a:t>313</a:t>
            </a:fld>
            <a:endParaRPr lang="en-US"/>
          </a:p>
        </p:txBody>
      </p:sp>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42887746"/>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7FC41-BC61-4F49-BE49-176F8FB0BFFB}" type="slidenum">
              <a:rPr lang="ar-SA"/>
              <a:pPr/>
              <a:t>314</a:t>
            </a:fld>
            <a:endParaRPr lang="en-US"/>
          </a:p>
        </p:txBody>
      </p:sp>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8284866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1B9D1-C6E5-4A68-AD76-A1994A0B225B}" type="slidenum">
              <a:rPr lang="ar-SA"/>
              <a:pPr/>
              <a:t>315</a:t>
            </a:fld>
            <a:endParaRPr lang="en-US"/>
          </a:p>
        </p:txBody>
      </p:sp>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114375668"/>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E2960-1F34-4954-AED3-9B5B637C4E16}" type="slidenum">
              <a:rPr lang="ar-SA"/>
              <a:pPr/>
              <a:t>316</a:t>
            </a:fld>
            <a:endParaRPr lang="en-US"/>
          </a:p>
        </p:txBody>
      </p:sp>
      <p:sp>
        <p:nvSpPr>
          <p:cNvPr id="792578" name="Rectangle 2"/>
          <p:cNvSpPr>
            <a:spLocks noGrp="1" noRot="1" noChangeAspect="1" noChangeArrowheads="1" noTextEdit="1"/>
          </p:cNvSpPr>
          <p:nvPr>
            <p:ph type="sldImg"/>
          </p:nvPr>
        </p:nvSpPr>
        <p:spPr>
          <a:ln/>
        </p:spPr>
      </p:sp>
      <p:sp>
        <p:nvSpPr>
          <p:cNvPr id="7925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6392752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0EA6DD-50A6-4B6C-AE76-CD3A50F59A9C}" type="slidenum">
              <a:rPr lang="ar-SA"/>
              <a:pPr/>
              <a:t>317</a:t>
            </a:fld>
            <a:endParaRPr lang="en-US"/>
          </a:p>
        </p:txBody>
      </p:sp>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245133476"/>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0A1C7-9829-494A-B641-6EFC4AF88D03}" type="slidenum">
              <a:rPr lang="ar-SA"/>
              <a:pPr/>
              <a:t>318</a:t>
            </a:fld>
            <a:endParaRPr lang="en-US"/>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94126153"/>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F7F85-D5AF-4569-85A6-BE435841D584}" type="slidenum">
              <a:rPr lang="ar-SA"/>
              <a:pPr/>
              <a:t>319</a:t>
            </a:fld>
            <a:endParaRPr lang="en-US"/>
          </a:p>
        </p:txBody>
      </p:sp>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66729467"/>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5DD56-8233-42B1-BC77-FB61623059F3}" type="slidenum">
              <a:rPr lang="ar-SA"/>
              <a:pPr/>
              <a:t>320</a:t>
            </a:fld>
            <a:endParaRPr lang="en-US"/>
          </a:p>
        </p:txBody>
      </p:sp>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49808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EBEFE-B346-4C93-9D1C-7D26B327ECFE}" type="slidenum">
              <a:rPr lang="ar-SA"/>
              <a:pPr/>
              <a:t>33</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13870012"/>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1F5DA-2633-4F07-983E-3AEC68460547}" type="slidenum">
              <a:rPr lang="ar-SA"/>
              <a:pPr/>
              <a:t>321</a:t>
            </a:fld>
            <a:endParaRPr lang="en-US"/>
          </a:p>
        </p:txBody>
      </p:sp>
      <p:sp>
        <p:nvSpPr>
          <p:cNvPr id="802818" name="Rectangle 2"/>
          <p:cNvSpPr>
            <a:spLocks noGrp="1" noRot="1" noChangeAspect="1" noChangeArrowheads="1" noTextEdit="1"/>
          </p:cNvSpPr>
          <p:nvPr>
            <p:ph type="sldImg"/>
          </p:nvPr>
        </p:nvSpPr>
        <p:spPr>
          <a:ln/>
        </p:spPr>
      </p:sp>
      <p:sp>
        <p:nvSpPr>
          <p:cNvPr id="8028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7930221"/>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F367B-45ED-4D88-94A4-01D487C83DE7}" type="slidenum">
              <a:rPr lang="ar-SA"/>
              <a:pPr/>
              <a:t>322</a:t>
            </a:fld>
            <a:endParaRPr lang="en-US"/>
          </a:p>
        </p:txBody>
      </p:sp>
      <p:sp>
        <p:nvSpPr>
          <p:cNvPr id="804866" name="Rectangle 2"/>
          <p:cNvSpPr>
            <a:spLocks noGrp="1" noRot="1" noChangeAspect="1" noChangeArrowheads="1" noTextEdit="1"/>
          </p:cNvSpPr>
          <p:nvPr>
            <p:ph type="sldImg"/>
          </p:nvPr>
        </p:nvSpPr>
        <p:spPr>
          <a:ln/>
        </p:spPr>
      </p:sp>
      <p:sp>
        <p:nvSpPr>
          <p:cNvPr id="8048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8767927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E370B-6E5C-45AE-86D8-981A7E31FAF2}" type="slidenum">
              <a:rPr lang="ar-SA"/>
              <a:pPr/>
              <a:t>323</a:t>
            </a:fld>
            <a:endParaRPr lang="en-US"/>
          </a:p>
        </p:txBody>
      </p:sp>
      <p:sp>
        <p:nvSpPr>
          <p:cNvPr id="806914" name="Rectangle 2"/>
          <p:cNvSpPr>
            <a:spLocks noGrp="1" noRot="1" noChangeAspect="1" noChangeArrowheads="1" noTextEdit="1"/>
          </p:cNvSpPr>
          <p:nvPr>
            <p:ph type="sldImg"/>
          </p:nvPr>
        </p:nvSpPr>
        <p:spPr>
          <a:ln/>
        </p:spPr>
      </p:sp>
      <p:sp>
        <p:nvSpPr>
          <p:cNvPr id="8069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892575910"/>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318B3-A815-483D-832A-C988ACD710AF}" type="slidenum">
              <a:rPr lang="ar-SA"/>
              <a:pPr/>
              <a:t>324</a:t>
            </a:fld>
            <a:endParaRPr lang="en-US"/>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36611019"/>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29E85-0164-4C35-8094-239923FBE533}" type="slidenum">
              <a:rPr lang="ar-SA"/>
              <a:pPr/>
              <a:t>325</a:t>
            </a:fld>
            <a:endParaRPr lang="en-US"/>
          </a:p>
        </p:txBody>
      </p:sp>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1482004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F14E3-EC80-4C94-AF5E-C7C21525A780}" type="slidenum">
              <a:rPr lang="ar-SA"/>
              <a:pPr/>
              <a:t>326</a:t>
            </a:fld>
            <a:endParaRPr lang="en-US"/>
          </a:p>
        </p:txBody>
      </p:sp>
      <p:sp>
        <p:nvSpPr>
          <p:cNvPr id="813058" name="Rectangle 2"/>
          <p:cNvSpPr>
            <a:spLocks noGrp="1" noRot="1" noChangeAspect="1" noChangeArrowheads="1" noTextEdit="1"/>
          </p:cNvSpPr>
          <p:nvPr>
            <p:ph type="sldImg"/>
          </p:nvPr>
        </p:nvSpPr>
        <p:spPr>
          <a:ln/>
        </p:spPr>
      </p:sp>
      <p:sp>
        <p:nvSpPr>
          <p:cNvPr id="8130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1429407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E1C6B-1FF4-4D83-8B0F-50ADFFCAABE4}" type="slidenum">
              <a:rPr lang="ar-SA"/>
              <a:pPr/>
              <a:t>327</a:t>
            </a:fld>
            <a:endParaRPr lang="en-US"/>
          </a:p>
        </p:txBody>
      </p:sp>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55811010"/>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6BF26-9A0A-4963-BA20-5A2ED2180A16}" type="slidenum">
              <a:rPr lang="ar-SA"/>
              <a:pPr/>
              <a:t>328</a:t>
            </a:fld>
            <a:endParaRPr lang="en-US"/>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50885327"/>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E00BD-71EF-4633-8884-E83B21737796}" type="slidenum">
              <a:rPr lang="ar-SA"/>
              <a:pPr/>
              <a:t>329</a:t>
            </a:fld>
            <a:endParaRPr lang="en-US"/>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7960000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80926-8AED-4019-BCD7-4A398225BA36}" type="slidenum">
              <a:rPr lang="ar-SA"/>
              <a:pPr/>
              <a:t>330</a:t>
            </a:fld>
            <a:endParaRPr lang="en-US"/>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88444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7D6546-59B9-4DC6-B423-26D11D5FE33F}" type="slidenum">
              <a:rPr lang="ar-SA"/>
              <a:pPr/>
              <a:t>34</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71682582"/>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1CBEBA-FA09-40DB-81E7-B0E3550A4521}" type="slidenum">
              <a:rPr lang="ar-SA"/>
              <a:pPr/>
              <a:t>331</a:t>
            </a:fld>
            <a:endParaRPr lang="en-US"/>
          </a:p>
        </p:txBody>
      </p:sp>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8020787"/>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CA9EC-42F1-4993-B44E-3641DF9A75A4}" type="slidenum">
              <a:rPr lang="ar-SA"/>
              <a:pPr/>
              <a:t>332</a:t>
            </a:fld>
            <a:endParaRPr lang="en-US"/>
          </a:p>
        </p:txBody>
      </p:sp>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04026165"/>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FEC29-55B6-4145-8D69-5D7B48521AD0}" type="slidenum">
              <a:rPr lang="ar-SA"/>
              <a:pPr/>
              <a:t>333</a:t>
            </a:fld>
            <a:endParaRPr lang="en-US"/>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5048636"/>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0C23E-F0EA-4B0B-A3F4-0B86AAE601BC}" type="slidenum">
              <a:rPr lang="ar-SA"/>
              <a:pPr/>
              <a:t>334</a:t>
            </a:fld>
            <a:endParaRPr lang="en-US"/>
          </a:p>
        </p:txBody>
      </p:sp>
      <p:sp>
        <p:nvSpPr>
          <p:cNvPr id="829442" name="Rectangle 2"/>
          <p:cNvSpPr>
            <a:spLocks noGrp="1" noRot="1" noChangeAspect="1" noChangeArrowheads="1" noTextEdit="1"/>
          </p:cNvSpPr>
          <p:nvPr>
            <p:ph type="sldImg"/>
          </p:nvPr>
        </p:nvSpPr>
        <p:spPr>
          <a:ln/>
        </p:spPr>
      </p:sp>
      <p:sp>
        <p:nvSpPr>
          <p:cNvPr id="8294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67384893"/>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E1AF2-2B16-4D60-8E81-0246536DCD8D}" type="slidenum">
              <a:rPr lang="ar-SA"/>
              <a:pPr/>
              <a:t>335</a:t>
            </a:fld>
            <a:endParaRPr lang="en-US"/>
          </a:p>
        </p:txBody>
      </p:sp>
      <p:sp>
        <p:nvSpPr>
          <p:cNvPr id="831490" name="Rectangle 2"/>
          <p:cNvSpPr>
            <a:spLocks noGrp="1" noRot="1" noChangeAspect="1" noChangeArrowheads="1" noTextEdit="1"/>
          </p:cNvSpPr>
          <p:nvPr>
            <p:ph type="sldImg"/>
          </p:nvPr>
        </p:nvSpPr>
        <p:spPr>
          <a:ln/>
        </p:spPr>
      </p:sp>
      <p:sp>
        <p:nvSpPr>
          <p:cNvPr id="8314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7105460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9DE0C-461F-4C77-8311-8A36FFA501C8}" type="slidenum">
              <a:rPr lang="ar-SA"/>
              <a:pPr/>
              <a:t>336</a:t>
            </a:fld>
            <a:endParaRPr lang="en-US"/>
          </a:p>
        </p:txBody>
      </p:sp>
      <p:sp>
        <p:nvSpPr>
          <p:cNvPr id="833538" name="Rectangle 2"/>
          <p:cNvSpPr>
            <a:spLocks noGrp="1" noRot="1" noChangeAspect="1" noChangeArrowheads="1" noTextEdit="1"/>
          </p:cNvSpPr>
          <p:nvPr>
            <p:ph type="sldImg"/>
          </p:nvPr>
        </p:nvSpPr>
        <p:spPr>
          <a:ln/>
        </p:spPr>
      </p:sp>
      <p:sp>
        <p:nvSpPr>
          <p:cNvPr id="8335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99184423"/>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27949-D47E-4B44-B839-C44AEE05D324}" type="slidenum">
              <a:rPr lang="ar-SA"/>
              <a:pPr/>
              <a:t>337</a:t>
            </a:fld>
            <a:endParaRPr lang="en-US"/>
          </a:p>
        </p:txBody>
      </p:sp>
      <p:sp>
        <p:nvSpPr>
          <p:cNvPr id="835586" name="Rectangle 2"/>
          <p:cNvSpPr>
            <a:spLocks noGrp="1" noRot="1" noChangeAspect="1" noChangeArrowheads="1" noTextEdit="1"/>
          </p:cNvSpPr>
          <p:nvPr>
            <p:ph type="sldImg"/>
          </p:nvPr>
        </p:nvSpPr>
        <p:spPr>
          <a:ln/>
        </p:spPr>
      </p:sp>
      <p:sp>
        <p:nvSpPr>
          <p:cNvPr id="8355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71246574"/>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EDED1-8CE5-46C4-A57C-E2F5384348F2}" type="slidenum">
              <a:rPr lang="ar-SA"/>
              <a:pPr/>
              <a:t>338</a:t>
            </a:fld>
            <a:endParaRPr lang="en-US"/>
          </a:p>
        </p:txBody>
      </p:sp>
      <p:sp>
        <p:nvSpPr>
          <p:cNvPr id="837634" name="Rectangle 2"/>
          <p:cNvSpPr>
            <a:spLocks noGrp="1" noRot="1" noChangeAspect="1" noChangeArrowheads="1" noTextEdit="1"/>
          </p:cNvSpPr>
          <p:nvPr>
            <p:ph type="sldImg"/>
          </p:nvPr>
        </p:nvSpPr>
        <p:spPr>
          <a:ln/>
        </p:spPr>
      </p:sp>
      <p:sp>
        <p:nvSpPr>
          <p:cNvPr id="8376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60179528"/>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BFC53-EED5-4D45-A854-B784369D63EE}" type="slidenum">
              <a:rPr lang="ar-SA"/>
              <a:pPr/>
              <a:t>339</a:t>
            </a:fld>
            <a:endParaRPr lang="en-US"/>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06218775"/>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821536-2605-4E45-9418-F11637C661B2}" type="slidenum">
              <a:rPr lang="ar-SA"/>
              <a:pPr/>
              <a:t>340</a:t>
            </a:fld>
            <a:endParaRPr lang="en-US"/>
          </a:p>
        </p:txBody>
      </p:sp>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74475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57B4C8-8B00-4611-B16B-4D36146670BC}" type="slidenum">
              <a:rPr lang="ar-SA"/>
              <a:pPr/>
              <a:t>35</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81271471"/>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07984-F0F9-463B-B3CE-A406A2ECF35F}" type="slidenum">
              <a:rPr lang="ar-SA"/>
              <a:pPr/>
              <a:t>341</a:t>
            </a:fld>
            <a:endParaRPr lang="en-US"/>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85930149"/>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F542D-DB6B-4484-A8BF-264522C24BFD}" type="slidenum">
              <a:rPr lang="ar-SA"/>
              <a:pPr/>
              <a:t>342</a:t>
            </a:fld>
            <a:endParaRPr lang="en-US"/>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86928036"/>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4C86D-FDC5-4411-884C-026CDC043002}" type="slidenum">
              <a:rPr lang="ar-SA"/>
              <a:pPr/>
              <a:t>343</a:t>
            </a:fld>
            <a:endParaRPr lang="en-US"/>
          </a:p>
        </p:txBody>
      </p:sp>
      <p:sp>
        <p:nvSpPr>
          <p:cNvPr id="847874" name="Rectangle 2"/>
          <p:cNvSpPr>
            <a:spLocks noGrp="1" noRot="1" noChangeAspect="1" noChangeArrowheads="1" noTextEdit="1"/>
          </p:cNvSpPr>
          <p:nvPr>
            <p:ph type="sldImg"/>
          </p:nvPr>
        </p:nvSpPr>
        <p:spPr>
          <a:ln/>
        </p:spPr>
      </p:sp>
      <p:sp>
        <p:nvSpPr>
          <p:cNvPr id="8478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54493704"/>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9600C-C7F2-4342-ACF2-917E4D5B1EF8}" type="slidenum">
              <a:rPr lang="ar-SA"/>
              <a:pPr/>
              <a:t>344</a:t>
            </a:fld>
            <a:endParaRPr lang="en-US"/>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260314414"/>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53120-1494-42EB-8582-EE119F60B3FE}" type="slidenum">
              <a:rPr lang="ar-SA"/>
              <a:pPr/>
              <a:t>345</a:t>
            </a:fld>
            <a:endParaRPr lang="en-US"/>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03563013"/>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7BC64-1CA6-488B-A63E-9DD1290AAB79}" type="slidenum">
              <a:rPr lang="ar-SA"/>
              <a:pPr/>
              <a:t>346</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84931145"/>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96DBB-94A8-472A-A7F6-12A41F351A83}" type="slidenum">
              <a:rPr lang="ar-SA"/>
              <a:pPr/>
              <a:t>347</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26844488"/>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2D3CA-A396-4442-9E65-EB28FF49BB53}" type="slidenum">
              <a:rPr lang="ar-SA"/>
              <a:pPr/>
              <a:t>348</a:t>
            </a:fld>
            <a:endParaRPr lang="en-US"/>
          </a:p>
        </p:txBody>
      </p:sp>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43490451"/>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36170-EC19-42B4-90C1-4A95626CA5E7}" type="slidenum">
              <a:rPr lang="ar-SA"/>
              <a:pPr/>
              <a:t>349</a:t>
            </a:fld>
            <a:endParaRPr lang="en-US"/>
          </a:p>
        </p:txBody>
      </p:sp>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757899788"/>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44C22-E33C-4A98-A594-B5FC26EEA2A7}" type="slidenum">
              <a:rPr lang="ar-SA"/>
              <a:pPr/>
              <a:t>350</a:t>
            </a:fld>
            <a:endParaRPr lang="en-US"/>
          </a:p>
        </p:txBody>
      </p:sp>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72295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243BF-5DA7-40FF-A7BC-1B252B9ACA97}" type="slidenum">
              <a:rPr lang="ar-SA"/>
              <a:pPr/>
              <a:t>36</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838082925"/>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85B55-4E8F-4843-A4AC-F1750873DF22}" type="slidenum">
              <a:rPr lang="ar-SA"/>
              <a:pPr/>
              <a:t>351</a:t>
            </a:fld>
            <a:endParaRPr lang="en-US"/>
          </a:p>
        </p:txBody>
      </p:sp>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65669218"/>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CEFB7-A60B-449E-ABE8-10A0A0C9DB38}" type="slidenum">
              <a:rPr lang="ar-SA"/>
              <a:pPr/>
              <a:t>352</a:t>
            </a:fld>
            <a:endParaRPr lang="en-US"/>
          </a:p>
        </p:txBody>
      </p:sp>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95773781"/>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D333E-2494-44EF-9312-1EB8B529DC4F}" type="slidenum">
              <a:rPr lang="ar-SA"/>
              <a:pPr/>
              <a:t>353</a:t>
            </a:fld>
            <a:endParaRPr lang="en-US"/>
          </a:p>
        </p:txBody>
      </p:sp>
      <p:sp>
        <p:nvSpPr>
          <p:cNvPr id="868354" name="Rectangle 2"/>
          <p:cNvSpPr>
            <a:spLocks noGrp="1" noRot="1" noChangeAspect="1" noChangeArrowheads="1" noTextEdit="1"/>
          </p:cNvSpPr>
          <p:nvPr>
            <p:ph type="sldImg"/>
          </p:nvPr>
        </p:nvSpPr>
        <p:spPr>
          <a:ln/>
        </p:spPr>
      </p:sp>
      <p:sp>
        <p:nvSpPr>
          <p:cNvPr id="8683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52096782"/>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5E474-2A9D-4A82-99D6-5A789BE42B76}" type="slidenum">
              <a:rPr lang="ar-SA"/>
              <a:pPr/>
              <a:t>354</a:t>
            </a:fld>
            <a:endParaRPr lang="en-US"/>
          </a:p>
        </p:txBody>
      </p:sp>
      <p:sp>
        <p:nvSpPr>
          <p:cNvPr id="870402" name="Rectangle 2"/>
          <p:cNvSpPr>
            <a:spLocks noGrp="1" noRot="1" noChangeAspect="1" noChangeArrowheads="1" noTextEdit="1"/>
          </p:cNvSpPr>
          <p:nvPr>
            <p:ph type="sldImg"/>
          </p:nvPr>
        </p:nvSpPr>
        <p:spPr>
          <a:ln/>
        </p:spPr>
      </p:sp>
      <p:sp>
        <p:nvSpPr>
          <p:cNvPr id="8704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58914007"/>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2F048-370D-48D1-90F6-1D99E79CFA5B}" type="slidenum">
              <a:rPr lang="ar-SA"/>
              <a:pPr/>
              <a:t>355</a:t>
            </a:fld>
            <a:endParaRPr lang="en-US"/>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12276563"/>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60F74-F36E-4DAF-B621-B2F7420C16DC}" type="slidenum">
              <a:rPr lang="ar-SA"/>
              <a:pPr/>
              <a:t>356</a:t>
            </a:fld>
            <a:endParaRPr lang="en-US"/>
          </a:p>
        </p:txBody>
      </p:sp>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9208396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DC0BC-8E01-451D-A06B-5E21E1260F03}" type="slidenum">
              <a:rPr lang="ar-SA"/>
              <a:pPr/>
              <a:t>357</a:t>
            </a:fld>
            <a:endParaRPr lang="en-US"/>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55716621"/>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C55C9-2AA1-4727-BEF0-532938378135}" type="slidenum">
              <a:rPr lang="ar-SA"/>
              <a:pPr/>
              <a:t>358</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10544374"/>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EB1B0-EA78-4666-9C6F-59BB5C4D2234}" type="slidenum">
              <a:rPr lang="ar-SA"/>
              <a:pPr/>
              <a:t>359</a:t>
            </a:fld>
            <a:endParaRPr lang="en-US"/>
          </a:p>
        </p:txBody>
      </p:sp>
      <p:sp>
        <p:nvSpPr>
          <p:cNvPr id="880642" name="Rectangle 2"/>
          <p:cNvSpPr>
            <a:spLocks noGrp="1" noRot="1" noChangeAspect="1" noChangeArrowheads="1" noTextEdit="1"/>
          </p:cNvSpPr>
          <p:nvPr>
            <p:ph type="sldImg"/>
          </p:nvPr>
        </p:nvSpPr>
        <p:spPr>
          <a:ln/>
        </p:spPr>
      </p:sp>
      <p:sp>
        <p:nvSpPr>
          <p:cNvPr id="8806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65176346"/>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7BC02-B5F9-4CC2-90E2-EBDBA1891432}" type="slidenum">
              <a:rPr lang="ar-SA"/>
              <a:pPr/>
              <a:t>360</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82850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5008B-FAB2-49C7-8C37-17529CDC615D}" type="slidenum">
              <a:rPr lang="ar-SA"/>
              <a:pPr/>
              <a:t>37</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80240719"/>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BB804-7145-46EB-8CE3-EEA62A3159AA}" type="slidenum">
              <a:rPr lang="ar-SA"/>
              <a:pPr/>
              <a:t>361</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33920594"/>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A12ED-CFE8-4512-B1D7-D501981BE42B}" type="slidenum">
              <a:rPr lang="ar-SA"/>
              <a:pPr/>
              <a:t>362</a:t>
            </a:fld>
            <a:endParaRPr lang="en-US"/>
          </a:p>
        </p:txBody>
      </p:sp>
      <p:sp>
        <p:nvSpPr>
          <p:cNvPr id="886786" name="Rectangle 2"/>
          <p:cNvSpPr>
            <a:spLocks noGrp="1" noRot="1" noChangeAspect="1" noChangeArrowheads="1" noTextEdit="1"/>
          </p:cNvSpPr>
          <p:nvPr>
            <p:ph type="sldImg"/>
          </p:nvPr>
        </p:nvSpPr>
        <p:spPr>
          <a:ln/>
        </p:spPr>
      </p:sp>
      <p:sp>
        <p:nvSpPr>
          <p:cNvPr id="8867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00922317"/>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1C7B4-AA6A-414B-8CC2-90FEF74756A8}" type="slidenum">
              <a:rPr lang="ar-SA"/>
              <a:pPr/>
              <a:t>363</a:t>
            </a:fld>
            <a:endParaRPr lang="en-US"/>
          </a:p>
        </p:txBody>
      </p:sp>
      <p:sp>
        <p:nvSpPr>
          <p:cNvPr id="888834" name="Rectangle 2"/>
          <p:cNvSpPr>
            <a:spLocks noGrp="1" noRot="1" noChangeAspect="1" noChangeArrowheads="1" noTextEdit="1"/>
          </p:cNvSpPr>
          <p:nvPr>
            <p:ph type="sldImg"/>
          </p:nvPr>
        </p:nvSpPr>
        <p:spPr>
          <a:ln/>
        </p:spPr>
      </p:sp>
      <p:sp>
        <p:nvSpPr>
          <p:cNvPr id="8888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11063847"/>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902BD-BB3A-4058-ACF8-B1270870C62C}" type="slidenum">
              <a:rPr lang="ar-SA"/>
              <a:pPr/>
              <a:t>364</a:t>
            </a:fld>
            <a:endParaRPr lang="en-US"/>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6347551"/>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4F0FC-465F-4955-9703-99464A54958C}" type="slidenum">
              <a:rPr lang="ar-SA"/>
              <a:pPr/>
              <a:t>365</a:t>
            </a:fld>
            <a:endParaRPr lang="en-US"/>
          </a:p>
        </p:txBody>
      </p:sp>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60536605"/>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11236-9CC3-44C6-A902-93C685175CF1}" type="slidenum">
              <a:rPr lang="ar-SA"/>
              <a:pPr/>
              <a:t>366</a:t>
            </a:fld>
            <a:endParaRPr lang="en-US"/>
          </a:p>
        </p:txBody>
      </p:sp>
      <p:sp>
        <p:nvSpPr>
          <p:cNvPr id="894978" name="Rectangle 2"/>
          <p:cNvSpPr>
            <a:spLocks noGrp="1" noRot="1" noChangeAspect="1" noChangeArrowheads="1" noTextEdit="1"/>
          </p:cNvSpPr>
          <p:nvPr>
            <p:ph type="sldImg"/>
          </p:nvPr>
        </p:nvSpPr>
        <p:spPr>
          <a:ln/>
        </p:spPr>
      </p:sp>
      <p:sp>
        <p:nvSpPr>
          <p:cNvPr id="8949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28614286"/>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D3F19-EA81-4F89-B495-6A536D01CE38}" type="slidenum">
              <a:rPr lang="ar-SA"/>
              <a:pPr/>
              <a:t>367</a:t>
            </a:fld>
            <a:endParaRPr lang="en-US"/>
          </a:p>
        </p:txBody>
      </p:sp>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93457475"/>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ED755-CA5D-4051-AEC9-7441F9740DF6}" type="slidenum">
              <a:rPr lang="ar-SA"/>
              <a:pPr/>
              <a:t>368</a:t>
            </a:fld>
            <a:endParaRPr lang="en-US"/>
          </a:p>
        </p:txBody>
      </p:sp>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7363830"/>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47D58-8EE1-4DC1-8DFF-5D63449FC661}" type="slidenum">
              <a:rPr lang="ar-SA"/>
              <a:pPr/>
              <a:t>369</a:t>
            </a:fld>
            <a:endParaRPr lang="en-US"/>
          </a:p>
        </p:txBody>
      </p:sp>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28133432"/>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5A265-550F-410A-9B12-1C47C89D3E43}" type="slidenum">
              <a:rPr lang="ar-SA"/>
              <a:pPr/>
              <a:t>370</a:t>
            </a:fld>
            <a:endParaRPr lang="en-US"/>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41933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8163A-F3E3-418D-B004-07E81F9E825B}" type="slidenum">
              <a:rPr lang="ar-SA"/>
              <a:pPr/>
              <a:t>38</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10393633"/>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5E1BF-3481-4CC7-A906-5C9E5B9AF950}" type="slidenum">
              <a:rPr lang="ar-SA"/>
              <a:pPr/>
              <a:t>371</a:t>
            </a:fld>
            <a:endParaRPr lang="en-US"/>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96829099"/>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37C23-3B68-4F41-B238-591F8EE80F89}" type="slidenum">
              <a:rPr lang="ar-SA"/>
              <a:pPr/>
              <a:t>372</a:t>
            </a:fld>
            <a:endParaRPr lang="en-US"/>
          </a:p>
        </p:txBody>
      </p:sp>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54604648"/>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D2B37-F031-461D-83FA-35F46B9FF4EC}" type="slidenum">
              <a:rPr lang="ar-SA"/>
              <a:pPr/>
              <a:t>373</a:t>
            </a:fld>
            <a:endParaRPr lang="en-US"/>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13597532"/>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15C07-6C5C-4ED5-A828-67DA6374B2F7}" type="slidenum">
              <a:rPr lang="ar-SA"/>
              <a:pPr/>
              <a:t>374</a:t>
            </a:fld>
            <a:endParaRPr lang="en-US"/>
          </a:p>
        </p:txBody>
      </p:sp>
      <p:sp>
        <p:nvSpPr>
          <p:cNvPr id="911362" name="Rectangle 2"/>
          <p:cNvSpPr>
            <a:spLocks noGrp="1" noRot="1" noChangeAspect="1"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09272017"/>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EA591-ADF5-44AC-8523-29544EABCABE}" type="slidenum">
              <a:rPr lang="ar-SA"/>
              <a:pPr/>
              <a:t>375</a:t>
            </a:fld>
            <a:endParaRPr lang="en-US"/>
          </a:p>
        </p:txBody>
      </p:sp>
      <p:sp>
        <p:nvSpPr>
          <p:cNvPr id="913410" name="Rectangle 2"/>
          <p:cNvSpPr>
            <a:spLocks noGrp="1" noRot="1" noChangeAspect="1"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498772474"/>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1228E-D96C-42F1-8789-F1162C222499}" type="slidenum">
              <a:rPr lang="ar-SA"/>
              <a:pPr/>
              <a:t>376</a:t>
            </a:fld>
            <a:endParaRPr lang="en-US"/>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78288130"/>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BD8F2-A0FE-49FE-822C-19CBDB9F2202}" type="slidenum">
              <a:rPr lang="ar-SA"/>
              <a:pPr/>
              <a:t>377</a:t>
            </a:fld>
            <a:endParaRPr lang="en-US"/>
          </a:p>
        </p:txBody>
      </p:sp>
      <p:sp>
        <p:nvSpPr>
          <p:cNvPr id="917506" name="Rectangle 2"/>
          <p:cNvSpPr>
            <a:spLocks noGrp="1" noRot="1" noChangeAspect="1" noChangeArrowheads="1" noTextEdit="1"/>
          </p:cNvSpPr>
          <p:nvPr>
            <p:ph type="sldImg"/>
          </p:nvPr>
        </p:nvSpPr>
        <p:spPr>
          <a:ln/>
        </p:spPr>
      </p:sp>
      <p:sp>
        <p:nvSpPr>
          <p:cNvPr id="9175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86656582"/>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C609C-47B2-49F9-8A58-258BD9EDBFF9}" type="slidenum">
              <a:rPr lang="ar-SA"/>
              <a:pPr/>
              <a:t>378</a:t>
            </a:fld>
            <a:endParaRPr lang="en-US"/>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493046031"/>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2F6C6-B9DC-4A07-AF09-B6B8CF48E923}" type="slidenum">
              <a:rPr lang="ar-SA"/>
              <a:pPr/>
              <a:t>379</a:t>
            </a:fld>
            <a:endParaRPr lang="en-US"/>
          </a:p>
        </p:txBody>
      </p:sp>
      <p:sp>
        <p:nvSpPr>
          <p:cNvPr id="921602" name="Rectangle 2"/>
          <p:cNvSpPr>
            <a:spLocks noGrp="1" noRot="1" noChangeAspect="1"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82596408"/>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18C7F-8AED-4B5A-8870-EFC1515F1652}" type="slidenum">
              <a:rPr lang="ar-SA"/>
              <a:pPr/>
              <a:t>380</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28502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A33CA-CC2D-49A7-9CDB-D556C1A49634}" type="slidenum">
              <a:rPr lang="ar-SA"/>
              <a:pPr/>
              <a:t>39</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75033650"/>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E7CAE-76B0-4BD2-B8A4-119376BE6D03}" type="slidenum">
              <a:rPr lang="ar-SA"/>
              <a:pPr/>
              <a:t>381</a:t>
            </a:fld>
            <a:endParaRPr lang="en-US"/>
          </a:p>
        </p:txBody>
      </p:sp>
      <p:sp>
        <p:nvSpPr>
          <p:cNvPr id="925698"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33212958"/>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1862B-926E-4528-AF3D-9447F66BF072}" type="slidenum">
              <a:rPr lang="ar-SA"/>
              <a:pPr/>
              <a:t>382</a:t>
            </a:fld>
            <a:endParaRPr lang="en-US"/>
          </a:p>
        </p:txBody>
      </p:sp>
      <p:sp>
        <p:nvSpPr>
          <p:cNvPr id="927746" name="Rectangle 2"/>
          <p:cNvSpPr>
            <a:spLocks noGrp="1" noRot="1" noChangeAspect="1" noChangeArrowheads="1" noTextEdit="1"/>
          </p:cNvSpPr>
          <p:nvPr>
            <p:ph type="sldImg"/>
          </p:nvPr>
        </p:nvSpPr>
        <p:spPr>
          <a:ln/>
        </p:spPr>
      </p:sp>
      <p:sp>
        <p:nvSpPr>
          <p:cNvPr id="9277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39914511"/>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B2A9F-887E-4515-8F48-5540455286E0}" type="slidenum">
              <a:rPr lang="ar-SA"/>
              <a:pPr/>
              <a:t>383</a:t>
            </a:fld>
            <a:endParaRPr lang="en-US"/>
          </a:p>
        </p:txBody>
      </p:sp>
      <p:sp>
        <p:nvSpPr>
          <p:cNvPr id="929794" name="Rectangle 2"/>
          <p:cNvSpPr>
            <a:spLocks noGrp="1" noRot="1" noChangeAspect="1" noChangeArrowheads="1" noTextEdit="1"/>
          </p:cNvSpPr>
          <p:nvPr>
            <p:ph type="sldImg"/>
          </p:nvPr>
        </p:nvSpPr>
        <p:spPr>
          <a:ln/>
        </p:spPr>
      </p:sp>
      <p:sp>
        <p:nvSpPr>
          <p:cNvPr id="9297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17469214"/>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492D5F-D604-4D3D-A2A2-8050D16E8D8E}" type="slidenum">
              <a:rPr lang="ar-SA"/>
              <a:pPr/>
              <a:t>384</a:t>
            </a:fld>
            <a:endParaRPr lang="en-US"/>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43640007"/>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E2067-EEA3-44CB-950E-16D655BA8380}" type="slidenum">
              <a:rPr lang="ar-SA"/>
              <a:pPr/>
              <a:t>385</a:t>
            </a:fld>
            <a:endParaRPr lang="en-US"/>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18770249"/>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7F2BC-9F40-42FB-9942-6839D4BF8501}" type="slidenum">
              <a:rPr lang="ar-SA"/>
              <a:pPr/>
              <a:t>386</a:t>
            </a:fld>
            <a:endParaRPr lang="en-US"/>
          </a:p>
        </p:txBody>
      </p:sp>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40262543"/>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92FD5-BF3A-49E3-B20D-A3007BE08CAE}" type="slidenum">
              <a:rPr lang="ar-SA"/>
              <a:pPr/>
              <a:t>387</a:t>
            </a:fld>
            <a:endParaRPr lang="en-US"/>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86609395"/>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D833D-464B-41AF-B6F0-2E13DF511CD9}" type="slidenum">
              <a:rPr lang="ar-SA"/>
              <a:pPr/>
              <a:t>388</a:t>
            </a:fld>
            <a:endParaRPr lang="en-US"/>
          </a:p>
        </p:txBody>
      </p:sp>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17514394"/>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03225-42C1-4652-9FE0-8BE94212CACF}" type="slidenum">
              <a:rPr lang="ar-SA"/>
              <a:pPr/>
              <a:t>389</a:t>
            </a:fld>
            <a:endParaRPr lang="en-US"/>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87836459"/>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EED2C-22C6-4F35-A3C3-9CEAC923974A}" type="slidenum">
              <a:rPr lang="ar-SA"/>
              <a:pPr/>
              <a:t>390</a:t>
            </a:fld>
            <a:endParaRPr lang="en-US"/>
          </a:p>
        </p:txBody>
      </p:sp>
      <p:sp>
        <p:nvSpPr>
          <p:cNvPr id="944130" name="Rectangle 2"/>
          <p:cNvSpPr>
            <a:spLocks noGrp="1" noRot="1" noChangeAspect="1" noChangeArrowheads="1" noTextEdit="1"/>
          </p:cNvSpPr>
          <p:nvPr>
            <p:ph type="sldImg"/>
          </p:nvPr>
        </p:nvSpPr>
        <p:spPr>
          <a:ln/>
        </p:spPr>
      </p:sp>
      <p:sp>
        <p:nvSpPr>
          <p:cNvPr id="9441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83686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D133F-2C1F-43A9-B446-D1830A91E77C}" type="slidenum">
              <a:rPr lang="ar-SA"/>
              <a:pPr/>
              <a:t>40</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68628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7F344-59F9-4038-A2B6-0D3224D2BE4F}" type="slidenum">
              <a:rPr lang="ar-SA"/>
              <a:pPr/>
              <a:t>391</a:t>
            </a:fld>
            <a:endParaRPr lang="en-US"/>
          </a:p>
        </p:txBody>
      </p:sp>
      <p:sp>
        <p:nvSpPr>
          <p:cNvPr id="946178"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1187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EC65F-9C84-41C0-A6C9-B39DEFDC97FE}" type="slidenum">
              <a:rPr lang="ar-SA"/>
              <a:pPr/>
              <a:t>5</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97117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6E6A6-559F-441E-8851-94F7ACFF3CE1}" type="slidenum">
              <a:rPr lang="ar-SA"/>
              <a:pPr/>
              <a:t>41</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6952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5D8D7-91B7-4662-B551-168D5F4D8E14}" type="slidenum">
              <a:rPr lang="ar-SA"/>
              <a:pPr/>
              <a:t>42</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52439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BB6F8-DAAA-4390-BCE6-56FC1CEAD028}" type="slidenum">
              <a:rPr lang="ar-SA"/>
              <a:pPr/>
              <a:t>43</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84354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9B805-254D-4D98-A54B-A620049B160E}" type="slidenum">
              <a:rPr lang="ar-SA"/>
              <a:pPr/>
              <a:t>44</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77761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31414-3263-4482-93D2-D82883D202C4}" type="slidenum">
              <a:rPr lang="ar-SA"/>
              <a:pPr/>
              <a:t>45</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211577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226FB-A868-4C94-B514-BC9E5E2F6965}" type="slidenum">
              <a:rPr lang="ar-SA"/>
              <a:pPr/>
              <a:t>46</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053370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A2340-12A1-47EE-A653-BD179B9CA24B}" type="slidenum">
              <a:rPr lang="ar-SA"/>
              <a:pPr/>
              <a:t>47</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88325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C4C3E-4ACF-41EE-A9C4-5A5950E76E3B}" type="slidenum">
              <a:rPr lang="ar-SA"/>
              <a:pPr/>
              <a:t>48</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895303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3DF08-99C2-4AFD-98F3-60FEF7F9DB87}" type="slidenum">
              <a:rPr lang="ar-SA"/>
              <a:pPr/>
              <a:t>49</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36811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3B165-3E22-45AD-A80B-A27A4BD11BCA}" type="slidenum">
              <a:rPr lang="ar-SA"/>
              <a:pPr/>
              <a:t>50</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8146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2A77D-F70F-4C20-93AC-25EE8CEF6B86}" type="slidenum">
              <a:rPr lang="ar-SA"/>
              <a:pPr/>
              <a:t>6</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5825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AB9EF-9396-43F1-96AA-744F77031F94}" type="slidenum">
              <a:rPr lang="ar-SA"/>
              <a:pPr/>
              <a:t>51</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68548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F5698A-ED18-425A-9313-82406E958477}" type="slidenum">
              <a:rPr lang="ar-SA"/>
              <a:pPr/>
              <a:t>52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557483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0B4CB-883A-4940-85D2-D35C09FBBE31}" type="slidenum">
              <a:rPr lang="ar-SA"/>
              <a:pPr/>
              <a:t>53</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902843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C939B-92A6-4DFD-A5EE-0C8FB5348FC0}" type="slidenum">
              <a:rPr lang="ar-SA"/>
              <a:pPr/>
              <a:t>54</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705112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8C3CB-B336-4F9F-99B6-5E255EA32696}" type="slidenum">
              <a:rPr lang="ar-SA"/>
              <a:pPr/>
              <a:t>55</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42270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97BBD-3056-4CCE-978F-A0B0FB9A47CF}" type="slidenum">
              <a:rPr lang="ar-SA"/>
              <a:pPr/>
              <a:t>56</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452398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42674-AFD0-4CD8-82E9-E9AB28A6AC33}" type="slidenum">
              <a:rPr lang="ar-SA"/>
              <a:pPr/>
              <a:t>57</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09151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652C1-35FD-4684-AE84-27616738A745}" type="slidenum">
              <a:rPr lang="ar-SA"/>
              <a:pPr/>
              <a:t>58</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477903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FFB6D-0331-4086-B103-30D83FE1A7E2}" type="slidenum">
              <a:rPr lang="ar-SA"/>
              <a:pPr/>
              <a:t>59</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074823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A6A11-5F5F-4A9F-8BCC-6C223A242A2C}" type="slidenum">
              <a:rPr lang="ar-SA"/>
              <a:pPr/>
              <a:t>60</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2559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CB597-2F7E-49AE-AFA9-4C1A0E22B2E0}" type="slidenum">
              <a:rPr lang="ar-SA"/>
              <a:pPr/>
              <a:t>7</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907274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2D86E4-EF5F-48BB-BF40-22B3D06BE897}" type="slidenum">
              <a:rPr lang="ar-SA"/>
              <a:pPr/>
              <a:t>61</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089176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FEB66-6B5C-4013-905C-74258A4C3B49}" type="slidenum">
              <a:rPr lang="ar-SA"/>
              <a:pPr/>
              <a:t>62</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715175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16AE4-4914-4619-83F3-9CF801958FA2}" type="slidenum">
              <a:rPr lang="ar-SA"/>
              <a:pPr/>
              <a:t>63</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950535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01CC9-11FF-40B2-91D4-4159510D8427}" type="slidenum">
              <a:rPr lang="ar-SA"/>
              <a:pPr/>
              <a:t>64</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933471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2CE47-FCF5-4F45-892B-28A80A009551}" type="slidenum">
              <a:rPr lang="ar-SA"/>
              <a:pPr/>
              <a:t>65</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273961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B3D5F0-9C15-41F1-834F-1A4510B759BD}" type="slidenum">
              <a:rPr lang="ar-SA"/>
              <a:pPr/>
              <a:t>66</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280087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9C796-ABC5-4ED4-A3A0-97F1DFF71BFB}" type="slidenum">
              <a:rPr lang="ar-SA"/>
              <a:pPr/>
              <a:t>67</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94251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CC722-6311-4F7D-95BB-61AB72A9DD2A}" type="slidenum">
              <a:rPr lang="ar-SA"/>
              <a:pPr/>
              <a:t>68</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384820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59641-4D8C-40DF-817C-EC600EFAA783}" type="slidenum">
              <a:rPr lang="ar-SA"/>
              <a:pPr/>
              <a:t>69</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36537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E1C28-A77E-4A97-BEE6-45C086F49085}" type="slidenum">
              <a:rPr lang="ar-SA"/>
              <a:pPr/>
              <a:t>70</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83770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AF3E1-932E-4F7A-B343-7433C2A2B970}" type="slidenum">
              <a:rPr lang="ar-SA"/>
              <a:pPr/>
              <a:t>8</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729546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05356C-3B5B-423A-B724-072C0B5C4735}" type="slidenum">
              <a:rPr lang="ar-SA"/>
              <a:pPr/>
              <a:t>71</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842366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B3712-6453-4107-B388-F839960DB08E}" type="slidenum">
              <a:rPr lang="ar-SA"/>
              <a:pPr/>
              <a:t>72</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596072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D5AB0-642B-40BB-BEDB-C65CE8A1702D}" type="slidenum">
              <a:rPr lang="ar-SA"/>
              <a:pPr/>
              <a:t>73</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529713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CA4FE-284D-4309-892F-4ED4577397D5}" type="slidenum">
              <a:rPr lang="ar-SA"/>
              <a:pPr/>
              <a:t>74</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761970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C4841-50E7-4CF8-ADC2-ED5F76A8F1C6}" type="slidenum">
              <a:rPr lang="ar-SA"/>
              <a:pPr/>
              <a:t>75</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912534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16BD5-8269-4485-8AFD-CACEF4EF1D75}" type="slidenum">
              <a:rPr lang="ar-SA"/>
              <a:pPr/>
              <a:t>76</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568594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10B87-50D1-4265-BE8F-1CBD9343D4E5}" type="slidenum">
              <a:rPr lang="ar-SA"/>
              <a:pPr/>
              <a:t>77</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493997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815C6-3D84-4075-8711-69EDCE32FED9}" type="slidenum">
              <a:rPr lang="ar-SA"/>
              <a:pPr/>
              <a:t>78</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086705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BFE63-0105-48F2-8731-BA085011A439}" type="slidenum">
              <a:rPr lang="ar-SA"/>
              <a:pPr/>
              <a:t>79</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935651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124ACC-0891-4620-B99E-5A4FAC5010C7}" type="slidenum">
              <a:rPr lang="ar-SA"/>
              <a:pPr/>
              <a:t>80</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55373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D84F9E-BFD3-418F-AFF6-0D59673872EB}" type="slidenum">
              <a:rPr lang="ar-SA"/>
              <a:pPr/>
              <a:t>9</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737542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67F7E-FD48-46F7-B2BD-FCC97D639250}" type="slidenum">
              <a:rPr lang="ar-SA"/>
              <a:pPr/>
              <a:t>81</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59079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A9B84-13BB-4242-B687-B0C0BF0BB0F7}" type="slidenum">
              <a:rPr lang="ar-SA"/>
              <a:pPr/>
              <a:t>82</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023176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3E335-FA6D-4338-8D1C-C6125201DA88}" type="slidenum">
              <a:rPr lang="ar-SA"/>
              <a:pPr/>
              <a:t>83</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806463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4A5D0-A7DD-475D-B740-996CA7D3E62D}" type="slidenum">
              <a:rPr lang="ar-SA"/>
              <a:pPr/>
              <a:t>84</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27786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7B4D1-3A55-4FCC-A323-4D74EE42FAA6}" type="slidenum">
              <a:rPr lang="ar-SA"/>
              <a:pPr/>
              <a:t>85</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014318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EE089-AA91-4CAE-86FB-51C3107C5F49}" type="slidenum">
              <a:rPr lang="ar-SA"/>
              <a:pPr/>
              <a:t>86</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7983882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0D26C-D6D4-4324-BBA0-0C070AB94AF0}" type="slidenum">
              <a:rPr lang="ar-SA"/>
              <a:pPr/>
              <a:t>87</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222612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21A55-953B-43B1-A7C8-ADF67963E71E}" type="slidenum">
              <a:rPr lang="ar-SA"/>
              <a:pPr/>
              <a:t>88</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672435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EA9CC-B82A-4D73-8040-A1532BB72115}" type="slidenum">
              <a:rPr lang="ar-SA"/>
              <a:pPr/>
              <a:t>89</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668815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9DF1E-0D5C-4E2A-8342-2E1E0A4EE0B5}" type="slidenum">
              <a:rPr lang="ar-SA"/>
              <a:pPr/>
              <a:t>90</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0358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9453F-3715-420A-9C26-A73AA8D7AE4B}" type="slidenum">
              <a:rPr lang="ar-SA"/>
              <a:pPr/>
              <a:t>10</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273679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4810C-93DA-46B0-980E-479FDD1E06FD}" type="slidenum">
              <a:rPr lang="ar-SA"/>
              <a:pPr/>
              <a:t>91</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267163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F9D87-B7D5-4875-91DF-D20ED1A4E98C}" type="slidenum">
              <a:rPr lang="ar-SA"/>
              <a:pPr/>
              <a:t>92</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335728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9C916-B1EA-4F4B-8400-26B4181871A6}" type="slidenum">
              <a:rPr lang="ar-SA"/>
              <a:pPr/>
              <a:t>93</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3225400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F809F-6923-4C24-9976-8C35B019D8FC}" type="slidenum">
              <a:rPr lang="ar-SA"/>
              <a:pPr/>
              <a:t>94</a:t>
            </a:fld>
            <a:endParaRPr 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222018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26464-4A6B-4D4A-9AD5-B5E01EE14C3A}" type="slidenum">
              <a:rPr lang="ar-SA"/>
              <a:pPr/>
              <a:t>95</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603422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BA4DE-3D2A-4450-9905-06E0FE8DABBE}" type="slidenum">
              <a:rPr lang="ar-SA"/>
              <a:pPr/>
              <a:t>96</a:t>
            </a:fld>
            <a:endParaRPr 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216118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8B027-9B3B-4356-A84D-84B6B94DF3B0}" type="slidenum">
              <a:rPr lang="ar-SA"/>
              <a:pPr/>
              <a:t>97</a:t>
            </a:fld>
            <a:endParaRPr lang="en-US"/>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509412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22FF4-7106-47E7-99CE-926ABB8FE156}" type="slidenum">
              <a:rPr lang="ar-SA"/>
              <a:pPr/>
              <a:t>98</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2469057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A017D-EA0B-44D1-820B-786380E0D8D8}" type="slidenum">
              <a:rPr lang="ar-SA"/>
              <a:pPr/>
              <a:t>99</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320783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2FF7F-C061-4590-80B7-B93E4FC75E1C}" type="slidenum">
              <a:rPr lang="ar-SA"/>
              <a:pPr/>
              <a:t>100</a:t>
            </a:fld>
            <a:endParaRPr 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94757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5394" name="Group 2"/>
          <p:cNvGrpSpPr>
            <a:grpSpLocks/>
          </p:cNvGrpSpPr>
          <p:nvPr/>
        </p:nvGrpSpPr>
        <p:grpSpPr bwMode="auto">
          <a:xfrm>
            <a:off x="4716463" y="5345113"/>
            <a:ext cx="4427537" cy="1512887"/>
            <a:chOff x="2971" y="3367"/>
            <a:chExt cx="2789" cy="953"/>
          </a:xfrm>
        </p:grpSpPr>
        <p:sp>
          <p:nvSpPr>
            <p:cNvPr id="955395"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39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39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39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39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40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40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40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40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40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40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40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40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40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540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grpSp>
      <p:sp>
        <p:nvSpPr>
          <p:cNvPr id="95541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95541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anose="05000000000000000000" pitchFamily="2" charset="2"/>
              <a:buNone/>
              <a:defRPr sz="3600"/>
            </a:lvl1pPr>
          </a:lstStyle>
          <a:p>
            <a:pPr lvl="0"/>
            <a:r>
              <a:rPr lang="en-US" noProof="0" smtClean="0"/>
              <a:t>Click to edit Master subtitle style</a:t>
            </a:r>
          </a:p>
        </p:txBody>
      </p:sp>
      <p:sp>
        <p:nvSpPr>
          <p:cNvPr id="955412" name="Rectangle 20"/>
          <p:cNvSpPr>
            <a:spLocks noGrp="1" noChangeArrowheads="1"/>
          </p:cNvSpPr>
          <p:nvPr>
            <p:ph type="dt" sz="quarter" idx="2"/>
          </p:nvPr>
        </p:nvSpPr>
        <p:spPr/>
        <p:txBody>
          <a:bodyPr/>
          <a:lstStyle>
            <a:lvl1pPr>
              <a:defRPr/>
            </a:lvl1pPr>
          </a:lstStyle>
          <a:p>
            <a:endParaRPr lang="en-US"/>
          </a:p>
        </p:txBody>
      </p:sp>
      <p:sp>
        <p:nvSpPr>
          <p:cNvPr id="955413" name="Rectangle 21"/>
          <p:cNvSpPr>
            <a:spLocks noGrp="1" noChangeArrowheads="1"/>
          </p:cNvSpPr>
          <p:nvPr>
            <p:ph type="ftr" sz="quarter" idx="3"/>
          </p:nvPr>
        </p:nvSpPr>
        <p:spPr/>
        <p:txBody>
          <a:bodyPr/>
          <a:lstStyle>
            <a:lvl1pPr>
              <a:defRPr/>
            </a:lvl1pPr>
          </a:lstStyle>
          <a:p>
            <a:endParaRPr lang="en-US"/>
          </a:p>
        </p:txBody>
      </p:sp>
      <p:sp>
        <p:nvSpPr>
          <p:cNvPr id="955414" name="Rectangle 22"/>
          <p:cNvSpPr>
            <a:spLocks noGrp="1" noChangeArrowheads="1"/>
          </p:cNvSpPr>
          <p:nvPr>
            <p:ph type="sldNum" sz="quarter" idx="4"/>
          </p:nvPr>
        </p:nvSpPr>
        <p:spPr/>
        <p:txBody>
          <a:bodyPr/>
          <a:lstStyle>
            <a:lvl1pPr>
              <a:defRPr/>
            </a:lvl1pPr>
          </a:lstStyle>
          <a:p>
            <a:fld id="{A415C46A-3773-46B7-9FEE-8B98B9991AA9}" type="slidenum">
              <a:rPr lang="en-US"/>
              <a:pPr/>
              <a:t>‹#›</a:t>
            </a:fld>
            <a:endParaRPr lang="en-US"/>
          </a:p>
        </p:txBody>
      </p:sp>
      <p:sp>
        <p:nvSpPr>
          <p:cNvPr id="23" name="Rectangle 22"/>
          <p:cNvSpPr/>
          <p:nvPr userDrawn="1"/>
        </p:nvSpPr>
        <p:spPr>
          <a:xfrm>
            <a:off x="-216568" y="-48126"/>
            <a:ext cx="5373437"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transition>
    <p:wipe dir="d"/>
    <p:sndAc>
      <p:stSnd loop="1">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3B5F62-FE84-45AF-8887-E6AA74CE8B38}" type="slidenum">
              <a:rPr lang="en-US"/>
              <a:pPr/>
              <a:t>‹#›</a:t>
            </a:fld>
            <a:endParaRPr lang="en-US"/>
          </a:p>
        </p:txBody>
      </p:sp>
    </p:spTree>
    <p:extLst>
      <p:ext uri="{BB962C8B-B14F-4D97-AF65-F5344CB8AC3E}">
        <p14:creationId xmlns:p14="http://schemas.microsoft.com/office/powerpoint/2010/main" val="83004766"/>
      </p:ext>
    </p:extLst>
  </p:cSld>
  <p:clrMapOvr>
    <a:masterClrMapping/>
  </p:clrMapOvr>
  <p:transition>
    <p:wipe dir="d"/>
    <p:sndAc>
      <p:stSnd loop="1">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D51AB7-3525-49F4-B113-F9ABD521500B}" type="slidenum">
              <a:rPr lang="en-US"/>
              <a:pPr/>
              <a:t>‹#›</a:t>
            </a:fld>
            <a:endParaRPr lang="en-US"/>
          </a:p>
        </p:txBody>
      </p:sp>
    </p:spTree>
    <p:extLst>
      <p:ext uri="{BB962C8B-B14F-4D97-AF65-F5344CB8AC3E}">
        <p14:creationId xmlns:p14="http://schemas.microsoft.com/office/powerpoint/2010/main" val="3001679755"/>
      </p:ext>
    </p:extLst>
  </p:cSld>
  <p:clrMapOvr>
    <a:masterClrMapping/>
  </p:clrMapOvr>
  <p:transition>
    <p:wipe dir="d"/>
    <p:sndAc>
      <p:stSnd loop="1">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600200"/>
            <a:ext cx="8229600" cy="4530725"/>
          </a:xfrm>
        </p:spPr>
        <p:txBody>
          <a:bodyPr/>
          <a:lstStyle/>
          <a:p>
            <a:endParaRPr lang="fa-IR"/>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0F2AACA6-69C0-4C5B-9E41-A3B691BC5478}" type="slidenum">
              <a:rPr lang="en-US"/>
              <a:pPr/>
              <a:t>‹#›</a:t>
            </a:fld>
            <a:endParaRPr lang="en-US"/>
          </a:p>
        </p:txBody>
      </p:sp>
    </p:spTree>
    <p:extLst>
      <p:ext uri="{BB962C8B-B14F-4D97-AF65-F5344CB8AC3E}">
        <p14:creationId xmlns:p14="http://schemas.microsoft.com/office/powerpoint/2010/main" val="4079535125"/>
      </p:ext>
    </p:extLst>
  </p:cSld>
  <p:clrMapOvr>
    <a:masterClrMapping/>
  </p:clrMapOvr>
  <p:transition>
    <p:wipe dir="d"/>
    <p:sndAc>
      <p:stSnd loop="1">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1"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ltLang="fa-IR"/>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59ED06A6-6BC0-4EBC-9B10-CAC57A818CC3}" type="slidenum">
              <a:rPr lang="en-US" altLang="fa-IR"/>
              <a:pPr/>
              <a:t>‹#›</a:t>
            </a:fld>
            <a:endParaRPr lang="en-US" altLang="fa-IR"/>
          </a:p>
        </p:txBody>
      </p:sp>
      <p:sp>
        <p:nvSpPr>
          <p:cNvPr id="5" name="Footer Placeholder 4"/>
          <p:cNvSpPr>
            <a:spLocks noGrp="1"/>
          </p:cNvSpPr>
          <p:nvPr>
            <p:ph type="ftr" sz="quarter" idx="12"/>
          </p:nvPr>
        </p:nvSpPr>
        <p:spPr>
          <a:xfrm>
            <a:off x="3124201" y="6248400"/>
            <a:ext cx="2895600" cy="476250"/>
          </a:xfrm>
        </p:spPr>
        <p:txBody>
          <a:bodyPr/>
          <a:lstStyle>
            <a:lvl1pPr>
              <a:defRPr/>
            </a:lvl1pPr>
          </a:lstStyle>
          <a:p>
            <a:endParaRPr lang="en-US" altLang="fa-IR"/>
          </a:p>
        </p:txBody>
      </p:sp>
    </p:spTree>
    <p:extLst>
      <p:ext uri="{BB962C8B-B14F-4D97-AF65-F5344CB8AC3E}">
        <p14:creationId xmlns:p14="http://schemas.microsoft.com/office/powerpoint/2010/main" val="294324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93AFBE-5B3A-4C67-9415-38844B675D2B}" type="slidenum">
              <a:rPr lang="en-US"/>
              <a:pPr/>
              <a:t>‹#›</a:t>
            </a:fld>
            <a:endParaRPr lang="en-US"/>
          </a:p>
        </p:txBody>
      </p:sp>
    </p:spTree>
    <p:extLst>
      <p:ext uri="{BB962C8B-B14F-4D97-AF65-F5344CB8AC3E}">
        <p14:creationId xmlns:p14="http://schemas.microsoft.com/office/powerpoint/2010/main" val="170451945"/>
      </p:ext>
    </p:extLst>
  </p:cSld>
  <p:clrMapOvr>
    <a:masterClrMapping/>
  </p:clrMapOvr>
  <p:transition>
    <p:wipe dir="d"/>
    <p:sndAc>
      <p:stSnd loop="1">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82AD78-3A69-420A-A294-38ED04B47234}" type="slidenum">
              <a:rPr lang="en-US"/>
              <a:pPr/>
              <a:t>‹#›</a:t>
            </a:fld>
            <a:endParaRPr lang="en-US"/>
          </a:p>
        </p:txBody>
      </p:sp>
    </p:spTree>
    <p:extLst>
      <p:ext uri="{BB962C8B-B14F-4D97-AF65-F5344CB8AC3E}">
        <p14:creationId xmlns:p14="http://schemas.microsoft.com/office/powerpoint/2010/main" val="3280144258"/>
      </p:ext>
    </p:extLst>
  </p:cSld>
  <p:clrMapOvr>
    <a:masterClrMapping/>
  </p:clrMapOvr>
  <p:transition>
    <p:wipe dir="d"/>
    <p:sndAc>
      <p:stSnd loop="1">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872431-3E9F-47F6-B11C-00B680E205EE}" type="slidenum">
              <a:rPr lang="en-US"/>
              <a:pPr/>
              <a:t>‹#›</a:t>
            </a:fld>
            <a:endParaRPr lang="en-US"/>
          </a:p>
        </p:txBody>
      </p:sp>
    </p:spTree>
    <p:extLst>
      <p:ext uri="{BB962C8B-B14F-4D97-AF65-F5344CB8AC3E}">
        <p14:creationId xmlns:p14="http://schemas.microsoft.com/office/powerpoint/2010/main" val="2982931759"/>
      </p:ext>
    </p:extLst>
  </p:cSld>
  <p:clrMapOvr>
    <a:masterClrMapping/>
  </p:clrMapOvr>
  <p:transition>
    <p:wipe dir="d"/>
    <p:sndAc>
      <p:stSnd loop="1">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411CBD2-1266-42EF-A743-39B83A2F318B}" type="slidenum">
              <a:rPr lang="en-US"/>
              <a:pPr/>
              <a:t>‹#›</a:t>
            </a:fld>
            <a:endParaRPr lang="en-US"/>
          </a:p>
        </p:txBody>
      </p:sp>
    </p:spTree>
    <p:extLst>
      <p:ext uri="{BB962C8B-B14F-4D97-AF65-F5344CB8AC3E}">
        <p14:creationId xmlns:p14="http://schemas.microsoft.com/office/powerpoint/2010/main" val="2872610866"/>
      </p:ext>
    </p:extLst>
  </p:cSld>
  <p:clrMapOvr>
    <a:masterClrMapping/>
  </p:clrMapOvr>
  <p:transition>
    <p:wipe dir="d"/>
    <p:sndAc>
      <p:stSnd loop="1">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D9355F4-5CE6-453F-B9A3-09789FB2D922}" type="slidenum">
              <a:rPr lang="en-US"/>
              <a:pPr/>
              <a:t>‹#›</a:t>
            </a:fld>
            <a:endParaRPr lang="en-US"/>
          </a:p>
        </p:txBody>
      </p:sp>
    </p:spTree>
    <p:extLst>
      <p:ext uri="{BB962C8B-B14F-4D97-AF65-F5344CB8AC3E}">
        <p14:creationId xmlns:p14="http://schemas.microsoft.com/office/powerpoint/2010/main" val="3716083351"/>
      </p:ext>
    </p:extLst>
  </p:cSld>
  <p:clrMapOvr>
    <a:masterClrMapping/>
  </p:clrMapOvr>
  <p:transition>
    <p:wipe dir="d"/>
    <p:sndAc>
      <p:stSnd loop="1">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ED39D81-6933-4555-92F1-265EC15C7982}" type="slidenum">
              <a:rPr lang="en-US"/>
              <a:pPr/>
              <a:t>‹#›</a:t>
            </a:fld>
            <a:endParaRPr lang="en-US"/>
          </a:p>
        </p:txBody>
      </p:sp>
    </p:spTree>
    <p:extLst>
      <p:ext uri="{BB962C8B-B14F-4D97-AF65-F5344CB8AC3E}">
        <p14:creationId xmlns:p14="http://schemas.microsoft.com/office/powerpoint/2010/main" val="3176313470"/>
      </p:ext>
    </p:extLst>
  </p:cSld>
  <p:clrMapOvr>
    <a:masterClrMapping/>
  </p:clrMapOvr>
  <p:transition>
    <p:wipe dir="d"/>
    <p:sndAc>
      <p:stSnd loop="1">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983E4B-6987-4860-B3EC-9AFB01335F8E}" type="slidenum">
              <a:rPr lang="en-US"/>
              <a:pPr/>
              <a:t>‹#›</a:t>
            </a:fld>
            <a:endParaRPr lang="en-US"/>
          </a:p>
        </p:txBody>
      </p:sp>
    </p:spTree>
    <p:extLst>
      <p:ext uri="{BB962C8B-B14F-4D97-AF65-F5344CB8AC3E}">
        <p14:creationId xmlns:p14="http://schemas.microsoft.com/office/powerpoint/2010/main" val="817043373"/>
      </p:ext>
    </p:extLst>
  </p:cSld>
  <p:clrMapOvr>
    <a:masterClrMapping/>
  </p:clrMapOvr>
  <p:transition>
    <p:wipe dir="d"/>
    <p:sndAc>
      <p:stSnd loop="1">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CD4344-7395-4B91-BAB6-9DC0EBB75573}" type="slidenum">
              <a:rPr lang="en-US"/>
              <a:pPr/>
              <a:t>‹#›</a:t>
            </a:fld>
            <a:endParaRPr lang="en-US"/>
          </a:p>
        </p:txBody>
      </p:sp>
    </p:spTree>
    <p:extLst>
      <p:ext uri="{BB962C8B-B14F-4D97-AF65-F5344CB8AC3E}">
        <p14:creationId xmlns:p14="http://schemas.microsoft.com/office/powerpoint/2010/main" val="656901527"/>
      </p:ext>
    </p:extLst>
  </p:cSld>
  <p:clrMapOvr>
    <a:masterClrMapping/>
  </p:clrMapOvr>
  <p:transition>
    <p:wipe dir="d"/>
    <p:sndAc>
      <p:stSnd loop="1">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954370" name="Group 2"/>
          <p:cNvGrpSpPr>
            <a:grpSpLocks/>
          </p:cNvGrpSpPr>
          <p:nvPr/>
        </p:nvGrpSpPr>
        <p:grpSpPr bwMode="auto">
          <a:xfrm>
            <a:off x="4716463" y="5345113"/>
            <a:ext cx="4427537" cy="1512887"/>
            <a:chOff x="2971" y="3367"/>
            <a:chExt cx="2789" cy="953"/>
          </a:xfrm>
        </p:grpSpPr>
        <p:sp>
          <p:nvSpPr>
            <p:cNvPr id="954371"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7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7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7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7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7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7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7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7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8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8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8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8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8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sp>
          <p:nvSpPr>
            <p:cNvPr id="95438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fa-IR"/>
            </a:p>
          </p:txBody>
        </p:sp>
      </p:grpSp>
      <p:sp>
        <p:nvSpPr>
          <p:cNvPr id="954386"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95438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p>
        </p:txBody>
      </p:sp>
      <p:sp>
        <p:nvSpPr>
          <p:cNvPr id="95438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p>
        </p:txBody>
      </p:sp>
      <p:sp>
        <p:nvSpPr>
          <p:cNvPr id="954389"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28AC5F1F-C264-4B0F-A921-A1F483E4A7AA}" type="slidenum">
              <a:rPr lang="en-US"/>
              <a:pPr/>
              <a:t>‹#›</a:t>
            </a:fld>
            <a:endParaRPr lang="en-US"/>
          </a:p>
        </p:txBody>
      </p:sp>
      <p:sp>
        <p:nvSpPr>
          <p:cNvPr id="95439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Rectangle 22"/>
          <p:cNvSpPr/>
          <p:nvPr userDrawn="1"/>
        </p:nvSpPr>
        <p:spPr>
          <a:xfrm>
            <a:off x="-216568" y="-48126"/>
            <a:ext cx="5373437"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ransition>
    <p:wipe dir="d"/>
    <p:sndAc>
      <p:stSnd loop="1">
        <p:snd r:embed="rId15" name="chimes.wav"/>
      </p:stSnd>
    </p:sndAc>
  </p:transition>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hesabdaranerooz.blogfa.com/" TargetMode="Externa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hesabdaranerooz.blogfa.com/" TargetMode="Externa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9.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1.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2.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4.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5.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6.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0.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3" Type="http://schemas.openxmlformats.org/officeDocument/2006/relationships/hyperlink" Target="http://www.hesabdaranerooz.blogfa.com/"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hesabdaranerooz.blogfa.com/" TargetMode="Externa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hesabdaranerooz.blogfa.com/" TargetMode="Externa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ESM05"/>
          <p:cNvPicPr>
            <a:picLocks noChangeAspect="1" noChangeArrowheads="1"/>
          </p:cNvPicPr>
          <p:nvPr/>
        </p:nvPicPr>
        <p:blipFill>
          <a:blip r:embed="rId2">
            <a:clrChange>
              <a:clrFrom>
                <a:srgbClr val="FFFFFF"/>
              </a:clrFrom>
              <a:clrTo>
                <a:srgbClr val="FFFFFF">
                  <a:alpha val="0"/>
                </a:srgbClr>
              </a:clrTo>
            </a:clrChange>
            <a:grayscl/>
          </a:blip>
          <a:srcRect/>
          <a:stretch>
            <a:fillRect/>
          </a:stretch>
        </p:blipFill>
        <p:spPr bwMode="auto">
          <a:xfrm>
            <a:off x="838629" y="639910"/>
            <a:ext cx="7329829" cy="5751784"/>
          </a:xfrm>
          <a:prstGeom prst="rect">
            <a:avLst/>
          </a:prstGeom>
          <a:noFill/>
          <a:ln w="9525">
            <a:noFill/>
            <a:miter lim="800000"/>
            <a:headEnd/>
            <a:tailEnd/>
          </a:ln>
        </p:spPr>
      </p:pic>
    </p:spTree>
    <p:extLst>
      <p:ext uri="{BB962C8B-B14F-4D97-AF65-F5344CB8AC3E}">
        <p14:creationId xmlns:p14="http://schemas.microsoft.com/office/powerpoint/2010/main" val="34145858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0738" name="Group 82"/>
          <p:cNvGraphicFramePr>
            <a:graphicFrameLocks noGrp="1"/>
          </p:cNvGraphicFramePr>
          <p:nvPr/>
        </p:nvGraphicFramePr>
        <p:xfrm>
          <a:off x="304800" y="762000"/>
          <a:ext cx="8458200" cy="3163888"/>
        </p:xfrm>
        <a:graphic>
          <a:graphicData uri="http://schemas.openxmlformats.org/drawingml/2006/table">
            <a:tbl>
              <a:tblPr rtl="1"/>
              <a:tblGrid>
                <a:gridCol w="2133600">
                  <a:extLst>
                    <a:ext uri="{9D8B030D-6E8A-4147-A177-3AD203B41FA5}">
                      <a16:colId xmlns:a16="http://schemas.microsoft.com/office/drawing/2014/main" val="20000"/>
                    </a:ext>
                  </a:extLst>
                </a:gridCol>
                <a:gridCol w="2813050">
                  <a:extLst>
                    <a:ext uri="{9D8B030D-6E8A-4147-A177-3AD203B41FA5}">
                      <a16:colId xmlns:a16="http://schemas.microsoft.com/office/drawing/2014/main" val="20001"/>
                    </a:ext>
                  </a:extLst>
                </a:gridCol>
                <a:gridCol w="3511550">
                  <a:extLst>
                    <a:ext uri="{9D8B030D-6E8A-4147-A177-3AD203B41FA5}">
                      <a16:colId xmlns:a16="http://schemas.microsoft.com/office/drawing/2014/main" val="20002"/>
                    </a:ext>
                  </a:extLst>
                </a:gridCol>
              </a:tblGrid>
              <a:tr h="33337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fa-IR" sz="2800" b="1" i="0" u="none" strike="noStrike" cap="none" normalizeH="0" baseline="0" smtClean="0">
                          <a:ln>
                            <a:noFill/>
                          </a:ln>
                          <a:solidFill>
                            <a:schemeClr val="hlink"/>
                          </a:solidFill>
                          <a:effectLst>
                            <a:outerShdw blurRad="38100" dist="38100" dir="2700000" algn="tl">
                              <a:srgbClr val="000000"/>
                            </a:outerShdw>
                          </a:effectLst>
                          <a:latin typeface="2  Yagut" panose="00000400000000000000" pitchFamily="2" charset="-78"/>
                          <a:cs typeface="2  Zar" panose="00000400000000000000" pitchFamily="2" charset="-78"/>
                        </a:rPr>
                        <a:t>نوع موسسه </a:t>
                      </a:r>
                      <a:endParaRPr kumimoji="0" lang="fa-IR" sz="2800" b="1" i="0" u="none" strike="noStrike" cap="none" normalizeH="0" baseline="0" smtClean="0">
                        <a:ln>
                          <a:noFill/>
                        </a:ln>
                        <a:solidFill>
                          <a:schemeClr val="hlink"/>
                        </a:solidFill>
                        <a:effectLst>
                          <a:outerShdw blurRad="38100" dist="38100" dir="2700000" algn="tl">
                            <a:srgbClr val="000000"/>
                          </a:outerShdw>
                        </a:effectLst>
                        <a:latin typeface="Verdana" panose="020B0604030504040204" pitchFamily="34" charset="0"/>
                        <a:cs typeface="2  Zar" panose="00000400000000000000"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fa-IR" sz="2800" b="1" i="0" u="none" strike="noStrike" cap="none" normalizeH="0" baseline="0" smtClean="0">
                          <a:ln>
                            <a:noFill/>
                          </a:ln>
                          <a:solidFill>
                            <a:schemeClr val="hlink"/>
                          </a:solidFill>
                          <a:effectLst>
                            <a:outerShdw blurRad="38100" dist="38100" dir="2700000" algn="tl">
                              <a:srgbClr val="000000"/>
                            </a:outerShdw>
                          </a:effectLst>
                          <a:latin typeface="2  Yagut" panose="00000400000000000000" pitchFamily="2" charset="-78"/>
                          <a:cs typeface="2  Zar" panose="00000400000000000000" pitchFamily="2" charset="-78"/>
                        </a:rPr>
                        <a:t>هسته اصلي تشكيل </a:t>
                      </a:r>
                      <a:endParaRPr kumimoji="0" lang="fa-IR" sz="2800" b="1" i="0" u="none" strike="noStrike" cap="none" normalizeH="0" baseline="0" smtClean="0">
                        <a:ln>
                          <a:noFill/>
                        </a:ln>
                        <a:solidFill>
                          <a:schemeClr val="hlink"/>
                        </a:solidFill>
                        <a:effectLst>
                          <a:outerShdw blurRad="38100" dist="38100" dir="2700000" algn="tl">
                            <a:srgbClr val="000000"/>
                          </a:outerShdw>
                        </a:effectLst>
                        <a:latin typeface="Verdana" panose="020B0604030504040204" pitchFamily="34" charset="0"/>
                        <a:cs typeface="2  Zar" panose="00000400000000000000"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fa-IR" sz="2800" b="1" i="0" u="none" strike="noStrike" cap="none" normalizeH="0" baseline="0" smtClean="0">
                          <a:ln>
                            <a:noFill/>
                          </a:ln>
                          <a:solidFill>
                            <a:schemeClr val="hlink"/>
                          </a:solidFill>
                          <a:effectLst>
                            <a:outerShdw blurRad="38100" dist="38100" dir="2700000" algn="tl">
                              <a:srgbClr val="000000"/>
                            </a:outerShdw>
                          </a:effectLst>
                          <a:latin typeface="2  Yagut" panose="00000400000000000000" pitchFamily="2" charset="-78"/>
                          <a:cs typeface="2  Zar" panose="00000400000000000000" pitchFamily="2" charset="-78"/>
                        </a:rPr>
                        <a:t>افزايش سرمايه توسط ؟ </a:t>
                      </a:r>
                      <a:endParaRPr kumimoji="0" lang="fa-IR" sz="2800" b="1" i="0" u="none" strike="noStrike" cap="none" normalizeH="0" baseline="0" smtClean="0">
                        <a:ln>
                          <a:noFill/>
                        </a:ln>
                        <a:solidFill>
                          <a:schemeClr val="hlink"/>
                        </a:solidFill>
                        <a:effectLst>
                          <a:outerShdw blurRad="38100" dist="38100" dir="2700000" algn="tl">
                            <a:srgbClr val="000000"/>
                          </a:outerShdw>
                        </a:effectLst>
                        <a:latin typeface="Verdana" panose="020B0604030504040204" pitchFamily="34" charset="0"/>
                        <a:cs typeface="2  Zar" panose="00000400000000000000"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0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fa-IR" sz="2400" b="1" i="0" u="none" strike="noStrike" cap="none" normalizeH="0" baseline="0" smtClean="0">
                          <a:ln>
                            <a:noFill/>
                          </a:ln>
                          <a:solidFill>
                            <a:schemeClr val="hlink"/>
                          </a:solidFill>
                          <a:effectLst>
                            <a:outerShdw blurRad="38100" dist="38100" dir="2700000" algn="tl">
                              <a:srgbClr val="000000"/>
                            </a:outerShdw>
                          </a:effectLst>
                          <a:latin typeface="2  Yagut" panose="00000400000000000000" pitchFamily="2" charset="-78"/>
                          <a:cs typeface="2  Zar" panose="00000400000000000000" pitchFamily="2" charset="-78"/>
                        </a:rPr>
                        <a:t>موسسه فرد ( تك صباحي) شركتهاي غير سهامي شركتهاي تعاوني </a:t>
                      </a:r>
                      <a:endParaRPr kumimoji="0" lang="fa-IR" sz="2400" b="1" i="0" u="none" strike="noStrike" cap="none" normalizeH="0" baseline="0" smtClean="0">
                        <a:ln>
                          <a:noFill/>
                        </a:ln>
                        <a:solidFill>
                          <a:schemeClr val="hlink"/>
                        </a:solidFill>
                        <a:effectLst>
                          <a:outerShdw blurRad="38100" dist="38100" dir="2700000" algn="tl">
                            <a:srgbClr val="000000"/>
                          </a:outerShdw>
                        </a:effectLst>
                        <a:latin typeface="Verdana" panose="020B0604030504040204" pitchFamily="34" charset="0"/>
                        <a:cs typeface="2  Zar" panose="00000400000000000000"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fa-IR" sz="2400" b="1" i="0" u="none" strike="noStrike" cap="none" normalizeH="0" baseline="0" smtClean="0">
                          <a:ln>
                            <a:noFill/>
                          </a:ln>
                          <a:solidFill>
                            <a:schemeClr val="hlink"/>
                          </a:solidFill>
                          <a:effectLst>
                            <a:outerShdw blurRad="38100" dist="38100" dir="2700000" algn="tl">
                              <a:srgbClr val="000000"/>
                            </a:outerShdw>
                          </a:effectLst>
                          <a:latin typeface="2  Yagut" panose="00000400000000000000" pitchFamily="2" charset="-78"/>
                          <a:cs typeface="2  Zar" panose="00000400000000000000" pitchFamily="2" charset="-78"/>
                        </a:rPr>
                        <a:t>سرمايه گذاري صاحب موسسه  سرمايه گذاري شركاء خريدسهام سرمايه توسط موسسين ومردم خريدسهام سرمايه توسط موسسين و ساير اعضاء</a:t>
                      </a:r>
                      <a:endParaRPr kumimoji="0" lang="en-US" sz="2400" b="1" i="0" u="none" strike="noStrike" cap="none" normalizeH="0" baseline="0" smtClean="0">
                        <a:ln>
                          <a:noFill/>
                        </a:ln>
                        <a:solidFill>
                          <a:schemeClr val="hlink"/>
                        </a:solidFill>
                        <a:effectLst>
                          <a:outerShdw blurRad="38100" dist="38100" dir="2700000" algn="tl">
                            <a:srgbClr val="000000"/>
                          </a:outerShdw>
                        </a:effectLst>
                        <a:latin typeface="Times New Roman" panose="02020603050405020304" pitchFamily="18" charset="0"/>
                        <a:cs typeface="2  Zar" panose="00000400000000000000"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algn="l" rtl="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fa-IR" sz="2400" b="1" i="0" u="none" strike="noStrike" cap="none" normalizeH="0" baseline="0" smtClean="0">
                          <a:ln>
                            <a:noFill/>
                          </a:ln>
                          <a:solidFill>
                            <a:schemeClr val="hlink"/>
                          </a:solidFill>
                          <a:effectLst>
                            <a:outerShdw blurRad="38100" dist="38100" dir="2700000" algn="tl">
                              <a:srgbClr val="000000"/>
                            </a:outerShdw>
                          </a:effectLst>
                          <a:latin typeface="2  Yagut" panose="00000400000000000000" pitchFamily="2" charset="-78"/>
                          <a:cs typeface="2  Zar" panose="00000400000000000000" pitchFamily="2" charset="-78"/>
                        </a:rPr>
                        <a:t>فقط توسط صاحب موسسه فقط شركاء شركت و يا قبول شركاء جديد قبول سهامداران جديد با رعايت مقرارات به صورت نا محدود قبول سهامداران جديد (اعضا جديد ) در صنف مربوطه و يا افزايش سهام </a:t>
                      </a:r>
                      <a:endParaRPr kumimoji="0" lang="fa-IR" sz="2400" b="1" i="0" u="none" strike="noStrike" cap="none" normalizeH="0" baseline="0" smtClean="0">
                        <a:ln>
                          <a:noFill/>
                        </a:ln>
                        <a:solidFill>
                          <a:schemeClr val="hlink"/>
                        </a:solidFill>
                        <a:effectLst>
                          <a:outerShdw blurRad="38100" dist="38100" dir="2700000" algn="tl">
                            <a:srgbClr val="000000"/>
                          </a:outerShdw>
                        </a:effectLst>
                        <a:latin typeface="Verdana" panose="020B0604030504040204" pitchFamily="34" charset="0"/>
                        <a:cs typeface="2  Zar" panose="00000400000000000000"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0701" name="Rectangle 45"/>
          <p:cNvSpPr>
            <a:spLocks noChangeArrowheads="1"/>
          </p:cNvSpPr>
          <p:nvPr/>
        </p:nvSpPr>
        <p:spPr bwMode="auto">
          <a:xfrm>
            <a:off x="5486400" y="2514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a-IR" sz="2400" b="1" i="1" u="sng">
              <a:latin typeface="Arial" panose="020B0604020202020204" pitchFamily="34" charset="0"/>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0994" name="Rectangle 2"/>
          <p:cNvSpPr>
            <a:spLocks noGrp="1" noChangeArrowheads="1"/>
          </p:cNvSpPr>
          <p:nvPr>
            <p:ph type="body" idx="1"/>
          </p:nvPr>
        </p:nvSpPr>
        <p:spPr>
          <a:xfrm>
            <a:off x="66675" y="66675"/>
            <a:ext cx="8991600" cy="6757988"/>
          </a:xfrm>
        </p:spPr>
        <p:txBody>
          <a:bodyPr/>
          <a:lstStyle/>
          <a:p>
            <a:pPr marL="117475" indent="452438" algn="just">
              <a:lnSpc>
                <a:spcPct val="80000"/>
              </a:lnSpc>
              <a:buFont typeface="Wingdings" panose="05000000000000000000" pitchFamily="2" charset="2"/>
              <a:buNone/>
            </a:pPr>
            <a:r>
              <a:rPr lang="fa-IR" sz="2400" b="1">
                <a:cs typeface="2  Zar" panose="00000400000000000000" pitchFamily="2" charset="-78"/>
              </a:rPr>
              <a:t>مطلوبست اولاً : ثبت مربوط به تخصيص يا كنار گذاشتن اندوخته هاي مزبور را دفتر روزنامه شركت بيرجند بنويسند. ثانياً : تعيين مبلغ سود تخصيص نيافته و سود تخصيص يافته ثالثاً : چه مبلغ سود سهام بين سهامداران مي توان تقسيم نمود.  ميزان اندوخته قانوني و معادل آن اندوخته پاداش بازخريد كاركنان يعني 000/500/2 ريال ديگر</a:t>
            </a:r>
          </a:p>
          <a:p>
            <a:pPr marL="117475" indent="452438">
              <a:lnSpc>
                <a:spcPct val="80000"/>
              </a:lnSpc>
              <a:buFont typeface="Wingdings" panose="05000000000000000000" pitchFamily="2" charset="2"/>
              <a:buNone/>
            </a:pPr>
            <a:r>
              <a:rPr lang="fa-IR" sz="2400" b="1">
                <a:cs typeface="2  Zar" panose="00000400000000000000" pitchFamily="2" charset="-78"/>
              </a:rPr>
              <a:t>000/500/2=5٪×000/000/50</a:t>
            </a:r>
          </a:p>
          <a:p>
            <a:pPr marL="117475" indent="452438">
              <a:lnSpc>
                <a:spcPct val="80000"/>
              </a:lnSpc>
              <a:buFont typeface="Wingdings" panose="05000000000000000000" pitchFamily="2" charset="2"/>
              <a:buNone/>
            </a:pPr>
            <a:r>
              <a:rPr lang="fa-IR" sz="2400" b="1">
                <a:cs typeface="2  Zar" panose="00000400000000000000" pitchFamily="2" charset="-78"/>
              </a:rPr>
              <a:t>مبلغ اندوخته احتياطي ومعادل اندوخته بازخريد سهام ممتاز </a:t>
            </a:r>
          </a:p>
          <a:p>
            <a:pPr marL="117475" indent="452438">
              <a:lnSpc>
                <a:spcPct val="80000"/>
              </a:lnSpc>
              <a:buFont typeface="Wingdings" panose="05000000000000000000" pitchFamily="2" charset="2"/>
              <a:buNone/>
            </a:pPr>
            <a:r>
              <a:rPr lang="fa-IR" sz="2400" b="1">
                <a:cs typeface="2  Zar" panose="00000400000000000000" pitchFamily="2" charset="-78"/>
              </a:rPr>
              <a:t>000/000/5=10٪×000/000/50</a:t>
            </a:r>
          </a:p>
          <a:p>
            <a:pPr marL="117475" indent="452438">
              <a:lnSpc>
                <a:spcPct val="80000"/>
              </a:lnSpc>
              <a:buFont typeface="Wingdings" panose="05000000000000000000" pitchFamily="2" charset="2"/>
              <a:buNone/>
            </a:pPr>
            <a:r>
              <a:rPr lang="fa-IR" sz="2400" b="1">
                <a:solidFill>
                  <a:schemeClr val="hlink"/>
                </a:solidFill>
                <a:cs typeface="2  Zar" panose="00000400000000000000" pitchFamily="2" charset="-78"/>
              </a:rPr>
              <a:t>ثبت روز نامه شركت بيرجند:</a:t>
            </a:r>
          </a:p>
          <a:p>
            <a:pPr marL="117475" indent="452438" algn="just">
              <a:lnSpc>
                <a:spcPct val="80000"/>
              </a:lnSpc>
              <a:buFont typeface="Wingdings" panose="05000000000000000000" pitchFamily="2" charset="2"/>
              <a:buNone/>
            </a:pPr>
            <a:r>
              <a:rPr lang="fa-IR" sz="2400" b="1">
                <a:cs typeface="2  Zar" panose="00000400000000000000" pitchFamily="2" charset="-78"/>
              </a:rPr>
              <a:t>29/12/</a:t>
            </a:r>
            <a:r>
              <a:rPr lang="en-US" sz="2400" b="1">
                <a:cs typeface="2  Zar" panose="00000400000000000000" pitchFamily="2" charset="-78"/>
              </a:rPr>
              <a:t> X4</a:t>
            </a:r>
            <a:r>
              <a:rPr lang="en-US" sz="2400">
                <a:cs typeface="2  Zar" panose="00000400000000000000" pitchFamily="2" charset="-78"/>
              </a:rPr>
              <a:t> </a:t>
            </a:r>
            <a:r>
              <a:rPr lang="fa-IR" sz="2400" b="1">
                <a:cs typeface="2  Zar" panose="00000400000000000000" pitchFamily="2" charset="-78"/>
              </a:rPr>
              <a:t>: تقسيم سود انباشته 000/000/15</a:t>
            </a:r>
          </a:p>
          <a:p>
            <a:pPr marL="117475" indent="452438" algn="just">
              <a:lnSpc>
                <a:spcPct val="80000"/>
              </a:lnSpc>
              <a:buFont typeface="Wingdings" panose="05000000000000000000" pitchFamily="2" charset="2"/>
              <a:buNone/>
            </a:pPr>
            <a:r>
              <a:rPr lang="fa-IR" sz="2400" b="1">
                <a:cs typeface="2  Zar" panose="00000400000000000000" pitchFamily="2" charset="-78"/>
              </a:rPr>
              <a:t>					اندوخته قانوني   000/500/2</a:t>
            </a:r>
          </a:p>
          <a:p>
            <a:pPr marL="117475" indent="452438">
              <a:lnSpc>
                <a:spcPct val="80000"/>
              </a:lnSpc>
              <a:buFont typeface="Wingdings" panose="05000000000000000000" pitchFamily="2" charset="2"/>
              <a:buNone/>
            </a:pPr>
            <a:r>
              <a:rPr lang="fa-IR" sz="2400" b="1">
                <a:cs typeface="2  Zar" panose="00000400000000000000" pitchFamily="2" charset="-78"/>
              </a:rPr>
              <a:t>					اندوخته پاداش بازخريد  000/500/2</a:t>
            </a:r>
          </a:p>
          <a:p>
            <a:pPr marL="117475" indent="452438">
              <a:lnSpc>
                <a:spcPct val="80000"/>
              </a:lnSpc>
              <a:buFont typeface="Wingdings" panose="05000000000000000000" pitchFamily="2" charset="2"/>
              <a:buNone/>
            </a:pPr>
            <a:r>
              <a:rPr lang="fa-IR" sz="2400" b="1">
                <a:cs typeface="2  Zar" panose="00000400000000000000" pitchFamily="2" charset="-78"/>
              </a:rPr>
              <a:t>					اندوخته بازخريد سهام ممتاز000/000/5</a:t>
            </a:r>
          </a:p>
          <a:p>
            <a:pPr marL="117475" indent="452438">
              <a:lnSpc>
                <a:spcPct val="80000"/>
              </a:lnSpc>
              <a:buFont typeface="Wingdings" panose="05000000000000000000" pitchFamily="2" charset="2"/>
              <a:buNone/>
            </a:pPr>
            <a:r>
              <a:rPr lang="fa-IR" sz="2400" b="1">
                <a:cs typeface="2  Zar" panose="00000400000000000000" pitchFamily="2" charset="-78"/>
              </a:rPr>
              <a:t>					اندوخته احتياطي 000/000/5                    </a:t>
            </a:r>
          </a:p>
          <a:p>
            <a:pPr marL="117475" indent="452438" algn="ctr">
              <a:lnSpc>
                <a:spcPct val="80000"/>
              </a:lnSpc>
              <a:buFont typeface="Wingdings" panose="05000000000000000000" pitchFamily="2" charset="2"/>
              <a:buNone/>
            </a:pPr>
            <a:r>
              <a:rPr lang="fa-IR" sz="2400" b="1">
                <a:solidFill>
                  <a:schemeClr val="hlink"/>
                </a:solidFill>
                <a:cs typeface="2  Zar" panose="00000400000000000000" pitchFamily="2" charset="-78"/>
              </a:rPr>
              <a:t>بابت تخصيص اندوخته ها از سود انباشته</a:t>
            </a:r>
            <a:endParaRPr lang="en-US" sz="2400" b="1">
              <a:solidFill>
                <a:schemeClr val="hlink"/>
              </a:solidFill>
              <a:cs typeface="2  Zar" panose="00000400000000000000" pitchFamily="2" charset="-78"/>
            </a:endParaRPr>
          </a:p>
          <a:p>
            <a:pPr marL="117475" indent="452438" algn="ctr">
              <a:lnSpc>
                <a:spcPct val="80000"/>
              </a:lnSpc>
              <a:buFont typeface="Wingdings" panose="05000000000000000000" pitchFamily="2" charset="2"/>
              <a:buNone/>
            </a:pPr>
            <a:r>
              <a:rPr lang="en-US" sz="2400" b="1">
                <a:solidFill>
                  <a:schemeClr val="hlink"/>
                </a:solidFill>
                <a:cs typeface="2  Zar" panose="00000400000000000000" pitchFamily="2" charset="-78"/>
              </a:rPr>
              <a:t>X4</a:t>
            </a:r>
            <a:r>
              <a:rPr lang="fa-IR" sz="2400" b="1">
                <a:solidFill>
                  <a:schemeClr val="hlink"/>
                </a:solidFill>
                <a:cs typeface="2  Zar" panose="00000400000000000000" pitchFamily="2" charset="-78"/>
              </a:rPr>
              <a:t>نمايش حساب تقسيم سود انباشته در پايان سال</a:t>
            </a:r>
          </a:p>
          <a:p>
            <a:pPr marL="117475" indent="452438">
              <a:lnSpc>
                <a:spcPct val="80000"/>
              </a:lnSpc>
              <a:buFont typeface="Wingdings" panose="05000000000000000000" pitchFamily="2" charset="2"/>
              <a:buNone/>
            </a:pPr>
            <a:endParaRPr lang="en-US" sz="1600" b="1">
              <a:solidFill>
                <a:schemeClr va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66675" y="66675"/>
            <a:ext cx="8991600" cy="675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17475" indent="227013">
              <a:spcBef>
                <a:spcPct val="20000"/>
              </a:spcBef>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1pPr>
            <a:lvl2pPr marL="1089025" indent="-285750">
              <a:spcBef>
                <a:spcPct val="20000"/>
              </a:spcBef>
              <a:buChar char="–"/>
              <a:defRPr sz="28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2pPr>
            <a:lvl3pPr marL="1431925" indent="-228600">
              <a:spcBef>
                <a:spcPct val="20000"/>
              </a:spcBef>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3pPr>
            <a:lvl4pPr marL="1774825" indent="-228600">
              <a:spcBef>
                <a:spcPct val="20000"/>
              </a:spcBef>
              <a:buChar char="–"/>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4pPr>
            <a:lvl5pPr marL="2117725" indent="-228600">
              <a:spcBef>
                <a:spcPct val="20000"/>
              </a:spcBef>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5pPr>
            <a:lvl6pPr marL="2574925" indent="-228600" algn="l" rtl="0" fontAlgn="base">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6pPr>
            <a:lvl7pPr marL="3032125" indent="-228600" algn="l" rtl="0" fontAlgn="base">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7pPr>
            <a:lvl8pPr marL="3489325" indent="-228600" algn="l" rtl="0" fontAlgn="base">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8pPr>
            <a:lvl9pPr marL="3946525" indent="-228600" algn="l" rtl="0" fontAlgn="base">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cs typeface="Arial" panose="020B0604020202020204" pitchFamily="34" charset="0"/>
              </a:defRPr>
            </a:lvl9pPr>
          </a:lstStyle>
          <a:p>
            <a:pPr algn="ctr">
              <a:buFont typeface="Wingdings" panose="05000000000000000000" pitchFamily="2" charset="2"/>
              <a:buNone/>
            </a:pPr>
            <a:r>
              <a:rPr lang="fa-IR" sz="2400" b="1">
                <a:solidFill>
                  <a:schemeClr val="hlink"/>
                </a:solidFill>
                <a:cs typeface="2  Zar" panose="00000400000000000000" pitchFamily="2" charset="-78"/>
              </a:rPr>
              <a:t>بابت تخصيص اندوخته ها از سود انباشته</a:t>
            </a:r>
            <a:endParaRPr lang="en-US" sz="2400" b="1">
              <a:solidFill>
                <a:schemeClr val="hlink"/>
              </a:solidFill>
              <a:cs typeface="2  Zar" panose="00000400000000000000" pitchFamily="2" charset="-78"/>
            </a:endParaRPr>
          </a:p>
          <a:p>
            <a:pPr algn="ctr">
              <a:buFont typeface="Wingdings" panose="05000000000000000000" pitchFamily="2" charset="2"/>
              <a:buNone/>
            </a:pPr>
            <a:r>
              <a:rPr lang="en-US" sz="2400" b="1">
                <a:solidFill>
                  <a:schemeClr val="hlink"/>
                </a:solidFill>
                <a:cs typeface="2  Zar" panose="00000400000000000000" pitchFamily="2" charset="-78"/>
              </a:rPr>
              <a:t>X4</a:t>
            </a:r>
            <a:r>
              <a:rPr lang="fa-IR" sz="2400" b="1">
                <a:solidFill>
                  <a:schemeClr val="hlink"/>
                </a:solidFill>
                <a:cs typeface="2  Zar" panose="00000400000000000000" pitchFamily="2" charset="-78"/>
              </a:rPr>
              <a:t>نمايش حساب تقسيم سود انباشته در پايان سال</a:t>
            </a:r>
          </a:p>
          <a:p>
            <a:pPr algn="just">
              <a:buFont typeface="Wingdings" panose="05000000000000000000" pitchFamily="2" charset="2"/>
              <a:buNone/>
            </a:pPr>
            <a:endParaRPr lang="fa-IR" sz="1600" b="1">
              <a:solidFill>
                <a:srgbClr val="FF0000"/>
              </a:solidFill>
              <a:cs typeface="2  Zar" panose="00000400000000000000" pitchFamily="2" charset="-78"/>
            </a:endParaRPr>
          </a:p>
          <a:p>
            <a:pPr>
              <a:buFont typeface="Wingdings" panose="05000000000000000000" pitchFamily="2" charset="2"/>
              <a:buNone/>
            </a:pPr>
            <a:r>
              <a:rPr lang="fa-IR" sz="2400" b="1">
                <a:cs typeface="2  Zar" panose="00000400000000000000" pitchFamily="2" charset="-78"/>
              </a:rPr>
              <a:t>			</a:t>
            </a:r>
            <a:r>
              <a:rPr lang="fa-IR" sz="2400" b="1">
                <a:solidFill>
                  <a:srgbClr val="EAE9D2"/>
                </a:solidFill>
                <a:cs typeface="2  Zar" panose="00000400000000000000" pitchFamily="2" charset="-78"/>
              </a:rPr>
              <a:t>000/000/15</a:t>
            </a:r>
            <a:r>
              <a:rPr lang="en-US" sz="2400" b="1">
                <a:solidFill>
                  <a:srgbClr val="EAE9D2"/>
                </a:solidFill>
                <a:cs typeface="2  Zar" panose="00000400000000000000" pitchFamily="2" charset="-78"/>
              </a:rPr>
              <a:t> 		</a:t>
            </a:r>
            <a:r>
              <a:rPr lang="fa-IR" sz="2400" b="1">
                <a:solidFill>
                  <a:srgbClr val="EAE9D2"/>
                </a:solidFill>
                <a:cs typeface="2  Zar" panose="00000400000000000000" pitchFamily="2" charset="-78"/>
              </a:rPr>
              <a:t>000/000/6</a:t>
            </a:r>
            <a:r>
              <a:rPr lang="en-US" sz="2400" b="1">
                <a:solidFill>
                  <a:srgbClr val="EAE9D2"/>
                </a:solidFill>
                <a:cs typeface="2  Zar" panose="00000400000000000000" pitchFamily="2" charset="-78"/>
              </a:rPr>
              <a:t> </a:t>
            </a:r>
            <a:endParaRPr lang="fa-IR" sz="2400" b="1">
              <a:solidFill>
                <a:srgbClr val="EAE9D2"/>
              </a:solidFill>
              <a:cs typeface="2  Zar" panose="00000400000000000000" pitchFamily="2" charset="-78"/>
            </a:endParaRPr>
          </a:p>
          <a:p>
            <a:pPr algn="just">
              <a:buFont typeface="Wingdings" panose="05000000000000000000" pitchFamily="2" charset="2"/>
              <a:buNone/>
            </a:pPr>
            <a:r>
              <a:rPr lang="fa-IR" sz="1600" b="1">
                <a:solidFill>
                  <a:srgbClr val="EAE9D2"/>
                </a:solidFill>
                <a:cs typeface="2  Zar" panose="00000400000000000000" pitchFamily="2" charset="-78"/>
              </a:rPr>
              <a:t>					      </a:t>
            </a:r>
            <a:r>
              <a:rPr lang="fa-IR" sz="2400" b="1">
                <a:solidFill>
                  <a:srgbClr val="EAE9D2"/>
                </a:solidFill>
                <a:cs typeface="2  Zar" panose="00000400000000000000" pitchFamily="2" charset="-78"/>
              </a:rPr>
              <a:t>مانده قبلي</a:t>
            </a:r>
            <a:r>
              <a:rPr lang="en-US" sz="2400">
                <a:solidFill>
                  <a:srgbClr val="EAE9D2"/>
                </a:solidFill>
                <a:cs typeface="2  Zar" panose="00000400000000000000" pitchFamily="2" charset="-78"/>
              </a:rPr>
              <a:t> </a:t>
            </a:r>
            <a:endParaRPr lang="fa-IR" sz="1200" b="1">
              <a:solidFill>
                <a:srgbClr val="EAE9D2"/>
              </a:solidFill>
              <a:cs typeface="2  Zar" panose="00000400000000000000" pitchFamily="2" charset="-78"/>
            </a:endParaRPr>
          </a:p>
          <a:p>
            <a:pPr algn="just">
              <a:buFont typeface="Wingdings" panose="05000000000000000000" pitchFamily="2" charset="2"/>
              <a:buNone/>
            </a:pPr>
            <a:r>
              <a:rPr lang="fa-IR" sz="1600" b="1">
                <a:solidFill>
                  <a:srgbClr val="EAE9D2"/>
                </a:solidFill>
                <a:cs typeface="2  Zar" panose="00000400000000000000" pitchFamily="2" charset="-78"/>
              </a:rPr>
              <a:t>		         </a:t>
            </a:r>
            <a:r>
              <a:rPr lang="fa-IR" sz="2400" b="1">
                <a:solidFill>
                  <a:srgbClr val="EAE9D2"/>
                </a:solidFill>
                <a:cs typeface="2  Zar" panose="00000400000000000000" pitchFamily="2" charset="-78"/>
              </a:rPr>
              <a:t>بابت اندوخته ها يا</a:t>
            </a:r>
            <a:r>
              <a:rPr lang="en-US">
                <a:solidFill>
                  <a:srgbClr val="EAE9D2"/>
                </a:solidFill>
              </a:rPr>
              <a:t> </a:t>
            </a:r>
            <a:endParaRPr lang="fa-IR" sz="1600" b="1">
              <a:solidFill>
                <a:srgbClr val="EAE9D2"/>
              </a:solidFill>
              <a:cs typeface="2  Zar" panose="00000400000000000000" pitchFamily="2" charset="-78"/>
            </a:endParaRPr>
          </a:p>
          <a:p>
            <a:pPr algn="just">
              <a:buFont typeface="Wingdings" panose="05000000000000000000" pitchFamily="2" charset="2"/>
              <a:buNone/>
            </a:pPr>
            <a:r>
              <a:rPr lang="fa-IR" sz="1600" b="1">
                <a:solidFill>
                  <a:srgbClr val="EAE9D2"/>
                </a:solidFill>
                <a:cs typeface="2  Zar" panose="00000400000000000000" pitchFamily="2" charset="-78"/>
              </a:rPr>
              <a:t>		  </a:t>
            </a:r>
            <a:r>
              <a:rPr lang="fa-IR" sz="2400" b="1">
                <a:solidFill>
                  <a:srgbClr val="EAE9D2"/>
                </a:solidFill>
                <a:cs typeface="2  Zar" panose="00000400000000000000" pitchFamily="2" charset="-78"/>
              </a:rPr>
              <a:t> سودتخصيص يافته</a:t>
            </a:r>
            <a:r>
              <a:rPr lang="en-US" sz="2400">
                <a:solidFill>
                  <a:srgbClr val="EAE9D2"/>
                </a:solidFill>
                <a:cs typeface="2  Zar" panose="00000400000000000000" pitchFamily="2" charset="-78"/>
              </a:rPr>
              <a:t> 		</a:t>
            </a:r>
            <a:r>
              <a:rPr lang="fa-IR" sz="2400">
                <a:solidFill>
                  <a:srgbClr val="EAE9D2"/>
                </a:solidFill>
                <a:cs typeface="2  Zar" panose="00000400000000000000" pitchFamily="2" charset="-78"/>
              </a:rPr>
              <a:t>000/000/50</a:t>
            </a:r>
            <a:r>
              <a:rPr lang="en-US" sz="2400">
                <a:solidFill>
                  <a:srgbClr val="EAE9D2"/>
                </a:solidFill>
                <a:cs typeface="2  Zar" panose="00000400000000000000" pitchFamily="2" charset="-78"/>
              </a:rPr>
              <a:t> </a:t>
            </a:r>
            <a:endParaRPr lang="en-US" sz="2400" b="1">
              <a:solidFill>
                <a:srgbClr val="EAE9D2"/>
              </a:solidFill>
              <a:cs typeface="2  Zar" panose="00000400000000000000" pitchFamily="2" charset="-78"/>
            </a:endParaRPr>
          </a:p>
          <a:p>
            <a:pPr algn="just">
              <a:buFont typeface="Wingdings" panose="05000000000000000000" pitchFamily="2" charset="2"/>
              <a:buNone/>
            </a:pPr>
            <a:r>
              <a:rPr lang="en-US" sz="1600" b="1">
                <a:solidFill>
                  <a:srgbClr val="EAE9D2"/>
                </a:solidFill>
                <a:cs typeface="2  Zar" panose="00000400000000000000" pitchFamily="2" charset="-78"/>
              </a:rPr>
              <a:t>					</a:t>
            </a:r>
            <a:r>
              <a:rPr lang="fa-IR" sz="2400" b="1">
                <a:solidFill>
                  <a:srgbClr val="EAE9D2"/>
                </a:solidFill>
                <a:cs typeface="2  Zar" panose="00000400000000000000" pitchFamily="2" charset="-78"/>
              </a:rPr>
              <a:t>سودويژه بعدكسرماليات</a:t>
            </a:r>
            <a:r>
              <a:rPr lang="en-US">
                <a:solidFill>
                  <a:srgbClr val="EAE9D2"/>
                </a:solidFill>
              </a:rPr>
              <a:t> </a:t>
            </a:r>
            <a:endParaRPr lang="fa-IR" sz="1600" b="1">
              <a:solidFill>
                <a:srgbClr val="EAE9D2"/>
              </a:solidFill>
              <a:cs typeface="2  Zar" panose="00000400000000000000" pitchFamily="2" charset="-78"/>
            </a:endParaRPr>
          </a:p>
          <a:p>
            <a:pPr algn="just">
              <a:buFont typeface="Wingdings" panose="05000000000000000000" pitchFamily="2" charset="2"/>
              <a:buNone/>
            </a:pPr>
            <a:endParaRPr lang="fa-IR" sz="1600" b="1">
              <a:solidFill>
                <a:srgbClr val="EAE9D2"/>
              </a:solidFill>
              <a:cs typeface="2  Zar" panose="00000400000000000000" pitchFamily="2" charset="-78"/>
            </a:endParaRPr>
          </a:p>
          <a:p>
            <a:pPr algn="ctr">
              <a:buFont typeface="Wingdings" panose="05000000000000000000" pitchFamily="2" charset="2"/>
              <a:buNone/>
            </a:pPr>
            <a:endParaRPr lang="fa-IR" sz="2400" b="1">
              <a:cs typeface="2  Zar" panose="00000400000000000000" pitchFamily="2" charset="-78"/>
            </a:endParaRPr>
          </a:p>
          <a:p>
            <a:pPr algn="ctr">
              <a:buFont typeface="Wingdings" panose="05000000000000000000" pitchFamily="2" charset="2"/>
              <a:buNone/>
            </a:pPr>
            <a:r>
              <a:rPr lang="fa-IR" sz="2400" b="1">
                <a:cs typeface="2  Zar" panose="00000400000000000000" pitchFamily="2" charset="-78"/>
              </a:rPr>
              <a:t>مانده سود تخصيص نيافته</a:t>
            </a:r>
            <a:r>
              <a:rPr lang="en-US"/>
              <a:t> </a:t>
            </a:r>
            <a:r>
              <a:rPr lang="fa-IR"/>
              <a:t>	</a:t>
            </a:r>
            <a:r>
              <a:rPr lang="fa-IR" sz="2400" b="1">
                <a:cs typeface="2  Zar" panose="00000400000000000000" pitchFamily="2" charset="-78"/>
              </a:rPr>
              <a:t>000/000/41</a:t>
            </a:r>
            <a:r>
              <a:rPr lang="en-US" sz="2400" b="1">
                <a:cs typeface="2  Zar" panose="00000400000000000000" pitchFamily="2" charset="-78"/>
              </a:rPr>
              <a:t> </a:t>
            </a:r>
          </a:p>
          <a:p>
            <a:pPr>
              <a:buFont typeface="Wingdings" panose="05000000000000000000" pitchFamily="2" charset="2"/>
              <a:buNone/>
            </a:pPr>
            <a:r>
              <a:rPr lang="fa-IR" sz="2400" b="1">
                <a:cs typeface="2  Zar" panose="00000400000000000000" pitchFamily="2" charset="-78"/>
              </a:rPr>
              <a:t>مبلغ 000/000/41 را مي توان بين سهامداران به عنوان سهم سود سهام تقسيم نمود .</a:t>
            </a:r>
            <a:r>
              <a:rPr lang="en-US"/>
              <a:t> </a:t>
            </a:r>
          </a:p>
        </p:txBody>
      </p:sp>
      <p:sp>
        <p:nvSpPr>
          <p:cNvPr id="343043" name="Line 3"/>
          <p:cNvSpPr>
            <a:spLocks noChangeShapeType="1"/>
          </p:cNvSpPr>
          <p:nvPr/>
        </p:nvSpPr>
        <p:spPr bwMode="auto">
          <a:xfrm>
            <a:off x="1524000" y="1143000"/>
            <a:ext cx="57912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43044" name="Line 4"/>
          <p:cNvSpPr>
            <a:spLocks noChangeShapeType="1"/>
          </p:cNvSpPr>
          <p:nvPr/>
        </p:nvSpPr>
        <p:spPr bwMode="auto">
          <a:xfrm>
            <a:off x="4495800" y="1104900"/>
            <a:ext cx="0" cy="262890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43045" name="Line 5"/>
          <p:cNvSpPr>
            <a:spLocks noChangeShapeType="1"/>
          </p:cNvSpPr>
          <p:nvPr/>
        </p:nvSpPr>
        <p:spPr bwMode="auto">
          <a:xfrm>
            <a:off x="1574800" y="4114800"/>
            <a:ext cx="57912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43046" name="Line 6"/>
          <p:cNvSpPr>
            <a:spLocks noChangeShapeType="1"/>
          </p:cNvSpPr>
          <p:nvPr/>
        </p:nvSpPr>
        <p:spPr bwMode="auto">
          <a:xfrm>
            <a:off x="1524000" y="3733800"/>
            <a:ext cx="57912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3282" name="Rectangle 2"/>
          <p:cNvSpPr>
            <a:spLocks noGrp="1" noChangeArrowheads="1"/>
          </p:cNvSpPr>
          <p:nvPr>
            <p:ph type="body" idx="1"/>
          </p:nvPr>
        </p:nvSpPr>
        <p:spPr>
          <a:xfrm>
            <a:off x="88900" y="101600"/>
            <a:ext cx="8991600" cy="4530725"/>
          </a:xfrm>
        </p:spPr>
        <p:txBody>
          <a:bodyPr/>
          <a:lstStyle/>
          <a:p>
            <a:pPr marL="117475" indent="169863">
              <a:buFont typeface="Wingdings" panose="05000000000000000000" pitchFamily="2" charset="2"/>
              <a:buNone/>
            </a:pPr>
            <a:r>
              <a:rPr lang="fa-IR" sz="7200">
                <a:solidFill>
                  <a:schemeClr val="hlink"/>
                </a:solidFill>
                <a:cs typeface="2  Sahar" panose="00000400000000000000" pitchFamily="2" charset="-78"/>
              </a:rPr>
              <a:t>فصل چهارم:</a:t>
            </a:r>
          </a:p>
          <a:p>
            <a:pPr marL="117475" indent="169863">
              <a:buFont typeface="Wingdings" panose="05000000000000000000" pitchFamily="2" charset="2"/>
              <a:buNone/>
            </a:pPr>
            <a:endParaRPr lang="fa-IR" sz="7200">
              <a:solidFill>
                <a:schemeClr val="hlink"/>
              </a:solidFill>
              <a:cs typeface="2  Sahar" panose="00000400000000000000" pitchFamily="2" charset="-78"/>
            </a:endParaRPr>
          </a:p>
          <a:p>
            <a:pPr marL="117475" indent="169863">
              <a:buFont typeface="Wingdings" panose="05000000000000000000" pitchFamily="2" charset="2"/>
              <a:buNone/>
            </a:pPr>
            <a:r>
              <a:rPr lang="fa-IR" sz="8800">
                <a:solidFill>
                  <a:schemeClr val="folHlink"/>
                </a:solidFill>
                <a:cs typeface="2  Sahar" panose="00000400000000000000" pitchFamily="2" charset="-78"/>
              </a:rPr>
              <a:t>اوراق  قرضه پرداختی</a:t>
            </a:r>
            <a:r>
              <a:rPr lang="en-US" sz="8800">
                <a:solidFill>
                  <a:schemeClr val="folHlink"/>
                </a:solidFill>
                <a:cs typeface="2  Sahar" panose="00000400000000000000" pitchFamily="2" charset="-78"/>
              </a:rPr>
              <a:t> </a:t>
            </a:r>
          </a:p>
        </p:txBody>
      </p:sp>
    </p:spTree>
  </p:cSld>
  <p:clrMapOvr>
    <a:masterClrMapping/>
  </p:clrMapOvr>
  <p:transition>
    <p:wipe dir="d"/>
    <p:sndAc>
      <p:stSnd loop="1">
        <p:snd r:embed="rId3" name="chimes.wav"/>
      </p:stSnd>
    </p:sndAc>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5330" name="Rectangle 2"/>
          <p:cNvSpPr>
            <a:spLocks noGrp="1" noChangeArrowheads="1"/>
          </p:cNvSpPr>
          <p:nvPr>
            <p:ph type="body" idx="1"/>
          </p:nvPr>
        </p:nvSpPr>
        <p:spPr>
          <a:xfrm>
            <a:off x="0" y="0"/>
            <a:ext cx="8991600" cy="6858000"/>
          </a:xfrm>
        </p:spPr>
        <p:txBody>
          <a:bodyPr/>
          <a:lstStyle/>
          <a:p>
            <a:pPr marL="117475" indent="169863">
              <a:lnSpc>
                <a:spcPct val="80000"/>
              </a:lnSpc>
              <a:buFont typeface="Wingdings" panose="05000000000000000000" pitchFamily="2" charset="2"/>
              <a:buNone/>
            </a:pPr>
            <a:r>
              <a:rPr lang="fa-IR" sz="3600" b="1">
                <a:solidFill>
                  <a:schemeClr val="tx2"/>
                </a:solidFill>
                <a:cs typeface="2  Zar" panose="00000400000000000000" pitchFamily="2" charset="-78"/>
              </a:rPr>
              <a:t>مقدمه:</a:t>
            </a:r>
          </a:p>
          <a:p>
            <a:pPr marL="117475" indent="169863" algn="just">
              <a:lnSpc>
                <a:spcPct val="80000"/>
              </a:lnSpc>
              <a:buFont typeface="Wingdings" panose="05000000000000000000" pitchFamily="2" charset="2"/>
              <a:buNone/>
            </a:pPr>
            <a:r>
              <a:rPr lang="fa-IR" b="1">
                <a:cs typeface="2  Zar" panose="00000400000000000000" pitchFamily="2" charset="-78"/>
              </a:rPr>
              <a:t>اوراق قرضه پرداختي يكي از انواع تعهدات كتبي شركت سهامي عام يا دولت درمقابل اشخاص ثالث ميباشد. كه دران شركت سهامي عام منتشر كرده اوراق قرضه يا دولت تعهد نموده است يا مي نمايد كه مبلغ مندرج دربرگ اوراق قرضه را در سررسيد يعني تاريخ پرداخت پول به خريدار اوراق قرضه بپردازند. ضمنا" تعهد مي كند كه در فواصل زماني تعيين سود اوراق قرضه را نيز پرداخت كند بديهي است كه شركتهاي سهامي عام ويا دولت درواقع نياز پولي بيش از منابع قبلي به جاي استقراض از بانكها اقدام به چاپ وانتشار وفروش اوراق قرضه به مردم وشخصيت هاي حقوقي ديگر مي نمايند تا با فروش اوراق قرضه تعهد پرداختي بلند مدت به عهده شركت باقي مي ماند ونياز كلي شركت يا دولت برطرف مي گردد . نظر به اينكه برخي دارنده گان پول حاظر نيستند با خريد سهام از شركت به عنوان سهامدار در زمره مالكين شركت قرار مي گيرد تا در آينده باسود شركت شريك شوند</a:t>
            </a:r>
            <a:endParaRPr lang="en-US"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7378" name="Rectangle 2"/>
          <p:cNvSpPr>
            <a:spLocks noGrp="1" noChangeArrowheads="1"/>
          </p:cNvSpPr>
          <p:nvPr>
            <p:ph type="body" idx="1"/>
          </p:nvPr>
        </p:nvSpPr>
        <p:spPr>
          <a:xfrm>
            <a:off x="76200" y="101600"/>
            <a:ext cx="8991600" cy="6705600"/>
          </a:xfrm>
        </p:spPr>
        <p:txBody>
          <a:bodyPr/>
          <a:lstStyle/>
          <a:p>
            <a:pPr marL="117475" indent="169863" algn="just">
              <a:buFont typeface="Wingdings" panose="05000000000000000000" pitchFamily="2" charset="2"/>
              <a:buNone/>
            </a:pPr>
            <a:r>
              <a:rPr lang="fa-IR" sz="2400" b="1">
                <a:cs typeface="2  Zar" panose="00000400000000000000" pitchFamily="2" charset="-78"/>
              </a:rPr>
              <a:t>بلكه ترجيح ميدهند تا پول خود را صرف خريد اوراق قرضه پرداختني از شركت بنمايند تا جزء سرمايه گزاران شركت قرار گيرند واز يك طرف سود سرمايه مطمئن واز طرف ديگر دريافت اصل طلب خود قبل از سهامداران بهره مند    گردد . زيرا خريدار اين اوراق قرضه اين طفكر را دارد كه اگر به جاي خريد اوراق قرضه سهام شركت را خريداري كندموقع انحلال و ورشكستگي واحد تجاري ابتدا بدهيهاي موئسسه بايد پرداخت گردد ودر پايان امر مانده داراييهاي شركت به نسبت وتعداد سهام سرمايه بين سهامداران تقسيم گردد وچه بسا در برخي موارد نه تنها سودي عايد سامداران نشده بلكه اصل سرمايه آنان نيز بازيافت نمي شود</a:t>
            </a:r>
            <a:r>
              <a:rPr lang="en-US" sz="2400" b="1">
                <a:cs typeface="2  Zar" panose="00000400000000000000" pitchFamily="2" charset="-78"/>
              </a:rPr>
              <a:t> </a:t>
            </a:r>
            <a:r>
              <a:rPr lang="fa-IR" sz="2400" b="1">
                <a:cs typeface="2  Zar" panose="00000400000000000000" pitchFamily="2" charset="-78"/>
              </a:rPr>
              <a:t> ولذا اكثر دارنده گان پول مازاد بر مصرف ترجيح ميدهند به جاي خريد سهام اوراق قرضه را كه سود معين ومشخص داشته واصل سرمايه نيز در سررسيد تقريبا به طور حتمي به آنها باز پرداخت خواهد شد خريداري نمايد ويا اينكه براي اطمينان خاطر در بانكها سپرده سرمايه گزاري بلند مدت كنند</a:t>
            </a:r>
            <a:r>
              <a:rPr lang="en-US" sz="2400" b="1">
                <a:cs typeface="2  Zar" panose="00000400000000000000" pitchFamily="2" charset="-78"/>
              </a:rPr>
              <a:t> </a:t>
            </a:r>
            <a:r>
              <a:rPr lang="fa-IR" sz="2800" b="1">
                <a:cs typeface="2  Zar" panose="00000400000000000000" pitchFamily="2" charset="-78"/>
              </a:rPr>
              <a:t>از طرف ديگر شركتهاي سهامي عام نيز با فروش اوراق قرضه نياز مالي خود را مرتفع ساخته ودر عين حال از مراجه به بانكها يا وام دهنده گان ديگر يا گرو گذاشتن داراييهاي بلند مدت واحتمالا پرداخت مخارجي در اين امر بي نياز خواهند شد لذا شركتهاي سهامي عام نيز ترجيح ميدهند به فروش وچاپ اوراق قرضه متوسل شوند .</a:t>
            </a:r>
            <a:endParaRPr lang="en-US" sz="28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9426" name="Rectangle 2"/>
          <p:cNvSpPr>
            <a:spLocks noGrp="1" noChangeArrowheads="1"/>
          </p:cNvSpPr>
          <p:nvPr>
            <p:ph type="body" idx="1"/>
          </p:nvPr>
        </p:nvSpPr>
        <p:spPr>
          <a:xfrm>
            <a:off x="101600" y="76200"/>
            <a:ext cx="8991600" cy="6705600"/>
          </a:xfrm>
        </p:spPr>
        <p:txBody>
          <a:bodyPr/>
          <a:lstStyle/>
          <a:p>
            <a:pPr marL="117475" indent="169863" algn="just">
              <a:buFont typeface="Wingdings" panose="05000000000000000000" pitchFamily="2" charset="2"/>
              <a:buNone/>
            </a:pPr>
            <a:r>
              <a:rPr lang="fa-IR" sz="2400" b="1">
                <a:cs typeface="2  Zar" panose="00000400000000000000" pitchFamily="2" charset="-78"/>
              </a:rPr>
              <a:t>بديهي است كه موفق بودن شركت در گذشته وساختار وضع مالي شركت پشتوانه مناسبي براي فروش اوراق قرضه ميباشد. براي چاپ اوراق قرضه لازم است:</a:t>
            </a:r>
          </a:p>
          <a:p>
            <a:pPr marL="117475" indent="169863" algn="just">
              <a:buFont typeface="Wingdings" panose="05000000000000000000" pitchFamily="2" charset="2"/>
              <a:buNone/>
            </a:pPr>
            <a:r>
              <a:rPr lang="fa-IR" sz="2400" b="1">
                <a:solidFill>
                  <a:schemeClr val="folHlink"/>
                </a:solidFill>
                <a:cs typeface="2  Zar" panose="00000400000000000000" pitchFamily="2" charset="-78"/>
              </a:rPr>
              <a:t>اولاً :</a:t>
            </a:r>
            <a:r>
              <a:rPr lang="fa-IR" sz="2400" b="1">
                <a:cs typeface="2  Zar" panose="00000400000000000000" pitchFamily="2" charset="-78"/>
              </a:rPr>
              <a:t> تمام سهام شركت سهامي عام توسط سهامداران به حساب بانكي شركت پرداخت شده باشد</a:t>
            </a:r>
          </a:p>
          <a:p>
            <a:pPr marL="117475" indent="169863" algn="just">
              <a:buFont typeface="Wingdings" panose="05000000000000000000" pitchFamily="2" charset="2"/>
              <a:buNone/>
            </a:pPr>
            <a:r>
              <a:rPr lang="fa-IR" sz="2400" b="1">
                <a:solidFill>
                  <a:schemeClr val="folHlink"/>
                </a:solidFill>
                <a:cs typeface="2  Zar" panose="00000400000000000000" pitchFamily="2" charset="-78"/>
              </a:rPr>
              <a:t>ثانياً :</a:t>
            </a:r>
            <a:r>
              <a:rPr lang="fa-IR" sz="2400" b="1">
                <a:cs typeface="2  Zar" panose="00000400000000000000" pitchFamily="2" charset="-78"/>
              </a:rPr>
              <a:t> دو تراز نامه شركت در دوس ال متوالي به تصويب مجمع عمومي شركت رسيده باشد.</a:t>
            </a:r>
          </a:p>
          <a:p>
            <a:pPr marL="117475" indent="169863" algn="just">
              <a:buFont typeface="Wingdings" panose="05000000000000000000" pitchFamily="2" charset="2"/>
              <a:buNone/>
            </a:pPr>
            <a:r>
              <a:rPr lang="fa-IR" sz="2400" b="1">
                <a:solidFill>
                  <a:schemeClr val="folHlink"/>
                </a:solidFill>
                <a:cs typeface="2  Zar" panose="00000400000000000000" pitchFamily="2" charset="-78"/>
              </a:rPr>
              <a:t>ضمناً : </a:t>
            </a:r>
            <a:r>
              <a:rPr lang="fa-IR" sz="2400" b="1">
                <a:cs typeface="2  Zar" panose="00000400000000000000" pitchFamily="2" charset="-78"/>
              </a:rPr>
              <a:t>بايستي صورتجلسه مجمع عمومي در مورد انتشار اوراق قرضه وشرايط آن به ادراه ثبت شركتهاي قويه قضايي مستقيم ودر روزنامه رسمي شركت مصوبه مذبور به چاپ برسد. درهربرگ اوراق قرضه موارد زير بايد چاپ شود:</a:t>
            </a:r>
          </a:p>
          <a:p>
            <a:pPr marL="117475" indent="169863">
              <a:buFont typeface="Wingdings" panose="05000000000000000000" pitchFamily="2" charset="2"/>
              <a:buNone/>
            </a:pPr>
            <a:endParaRPr lang="fa-IR" sz="2400" b="1">
              <a:solidFill>
                <a:schemeClr val="folHlink"/>
              </a:solidFill>
              <a:cs typeface="2  Zar" panose="00000400000000000000" pitchFamily="2" charset="-78"/>
            </a:endParaRPr>
          </a:p>
          <a:p>
            <a:pPr marL="117475" indent="169863">
              <a:buFont typeface="Wingdings" panose="05000000000000000000" pitchFamily="2" charset="2"/>
              <a:buNone/>
            </a:pPr>
            <a:r>
              <a:rPr lang="fa-IR" sz="2400" b="1">
                <a:solidFill>
                  <a:schemeClr val="folHlink"/>
                </a:solidFill>
                <a:cs typeface="2  Zar" panose="00000400000000000000" pitchFamily="2" charset="-78"/>
              </a:rPr>
              <a:t>قيمت اسمي اوراق قرضه</a:t>
            </a:r>
          </a:p>
          <a:p>
            <a:pPr marL="117475" indent="169863">
              <a:buFont typeface="Wingdings" panose="05000000000000000000" pitchFamily="2" charset="2"/>
              <a:buNone/>
            </a:pPr>
            <a:r>
              <a:rPr lang="fa-IR" sz="2400" b="1">
                <a:solidFill>
                  <a:schemeClr val="folHlink"/>
                </a:solidFill>
                <a:cs typeface="2  Zar" panose="00000400000000000000" pitchFamily="2" charset="-78"/>
              </a:rPr>
              <a:t>تاريخ سررسيد اوراق قرضه</a:t>
            </a:r>
          </a:p>
          <a:p>
            <a:pPr marL="117475" indent="169863">
              <a:buFont typeface="Wingdings" panose="05000000000000000000" pitchFamily="2" charset="2"/>
              <a:buNone/>
            </a:pPr>
            <a:r>
              <a:rPr lang="fa-IR" sz="2400" b="1">
                <a:solidFill>
                  <a:schemeClr val="folHlink"/>
                </a:solidFill>
                <a:cs typeface="2  Zar" panose="00000400000000000000" pitchFamily="2" charset="-78"/>
              </a:rPr>
              <a:t>نرخ بهره اوراق قرضه</a:t>
            </a:r>
          </a:p>
          <a:p>
            <a:pPr marL="117475" indent="169863">
              <a:buFont typeface="Wingdings" panose="05000000000000000000" pitchFamily="2" charset="2"/>
              <a:buNone/>
            </a:pPr>
            <a:r>
              <a:rPr lang="fa-IR" sz="2400" b="1">
                <a:solidFill>
                  <a:schemeClr val="folHlink"/>
                </a:solidFill>
                <a:cs typeface="2  Zar" panose="00000400000000000000" pitchFamily="2" charset="-78"/>
              </a:rPr>
              <a:t>تاريخهاي پرداخت بهره اوراق قرضه</a:t>
            </a:r>
          </a:p>
          <a:p>
            <a:pPr marL="117475" indent="169863">
              <a:buFont typeface="Wingdings" panose="05000000000000000000" pitchFamily="2" charset="2"/>
              <a:buNone/>
            </a:pPr>
            <a:r>
              <a:rPr lang="fa-IR" sz="2400" b="1">
                <a:solidFill>
                  <a:schemeClr val="folHlink"/>
                </a:solidFill>
                <a:cs typeface="2  Zar" panose="00000400000000000000" pitchFamily="2" charset="-78"/>
              </a:rPr>
              <a:t>ارزش بازار بازخريدي</a:t>
            </a:r>
            <a:endParaRPr lang="en-US" sz="2400" b="1">
              <a:solidFill>
                <a:schemeClr val="fo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1474" name="Rectangle 2"/>
          <p:cNvSpPr>
            <a:spLocks noGrp="1" noChangeArrowheads="1"/>
          </p:cNvSpPr>
          <p:nvPr>
            <p:ph type="body" idx="1"/>
          </p:nvPr>
        </p:nvSpPr>
        <p:spPr>
          <a:xfrm>
            <a:off x="101600" y="152400"/>
            <a:ext cx="8991600" cy="6553200"/>
          </a:xfrm>
        </p:spPr>
        <p:txBody>
          <a:bodyPr/>
          <a:lstStyle/>
          <a:p>
            <a:pPr marL="117475" indent="169863" algn="just">
              <a:lnSpc>
                <a:spcPct val="90000"/>
              </a:lnSpc>
              <a:buFont typeface="Wingdings" panose="05000000000000000000" pitchFamily="2" charset="2"/>
              <a:buNone/>
            </a:pPr>
            <a:r>
              <a:rPr lang="fa-IR" sz="2800" b="1">
                <a:solidFill>
                  <a:schemeClr val="tx2"/>
                </a:solidFill>
                <a:cs typeface="2  Titr" panose="00000700000000000000" pitchFamily="2" charset="-78"/>
              </a:rPr>
              <a:t>فروش اوراق قرضه:</a:t>
            </a:r>
          </a:p>
          <a:p>
            <a:pPr marL="117475" indent="169863" algn="just">
              <a:lnSpc>
                <a:spcPct val="90000"/>
              </a:lnSpc>
              <a:buFont typeface="Wingdings" panose="05000000000000000000" pitchFamily="2" charset="2"/>
              <a:buNone/>
            </a:pPr>
            <a:r>
              <a:rPr lang="fa-IR" sz="2400" b="1">
                <a:solidFill>
                  <a:schemeClr val="folHlink"/>
                </a:solidFill>
                <a:cs typeface="2  Zar" panose="00000400000000000000" pitchFamily="2" charset="-78"/>
              </a:rPr>
              <a:t>اوراق قرضه در سه حالت خريد وفروش ميشود:</a:t>
            </a:r>
          </a:p>
          <a:p>
            <a:pPr marL="117475" indent="169863" algn="just">
              <a:lnSpc>
                <a:spcPct val="90000"/>
              </a:lnSpc>
              <a:buFont typeface="Wingdings" panose="05000000000000000000" pitchFamily="2" charset="2"/>
              <a:buNone/>
            </a:pPr>
            <a:r>
              <a:rPr lang="fa-IR" sz="2400" b="1">
                <a:solidFill>
                  <a:schemeClr val="folHlink"/>
                </a:solidFill>
                <a:cs typeface="2  Zar" panose="00000400000000000000" pitchFamily="2" charset="-78"/>
              </a:rPr>
              <a:t>الف –</a:t>
            </a:r>
            <a:r>
              <a:rPr lang="fa-IR" sz="2400" b="1">
                <a:cs typeface="2  Zar" panose="00000400000000000000" pitchFamily="2" charset="-78"/>
              </a:rPr>
              <a:t> به قيمت اسمي يعني به بهاء مندرج در برگهاي اوراق قرضه</a:t>
            </a:r>
          </a:p>
          <a:p>
            <a:pPr marL="117475" indent="169863" algn="just">
              <a:lnSpc>
                <a:spcPct val="90000"/>
              </a:lnSpc>
              <a:buFont typeface="Wingdings" panose="05000000000000000000" pitchFamily="2" charset="2"/>
              <a:buNone/>
            </a:pPr>
            <a:r>
              <a:rPr lang="fa-IR" sz="2400" b="1">
                <a:solidFill>
                  <a:schemeClr val="folHlink"/>
                </a:solidFill>
                <a:cs typeface="2  Zar" panose="00000400000000000000" pitchFamily="2" charset="-78"/>
              </a:rPr>
              <a:t>ب –</a:t>
            </a:r>
            <a:r>
              <a:rPr lang="fa-IR" sz="2400" b="1">
                <a:cs typeface="2  Zar" panose="00000400000000000000" pitchFamily="2" charset="-78"/>
              </a:rPr>
              <a:t> به قيمت بيش از ارزش اسمي مثلا" يك درصد اضافه تر از ارزش اسمي با عدد صدوـك درصد مشخص ميشود.اصطلاحاً مي گويند اوراق قرضه به صرف فروخته ميشود.</a:t>
            </a:r>
          </a:p>
          <a:p>
            <a:pPr marL="117475" indent="169863" algn="just">
              <a:lnSpc>
                <a:spcPct val="90000"/>
              </a:lnSpc>
              <a:buFont typeface="Wingdings" panose="05000000000000000000" pitchFamily="2" charset="2"/>
              <a:buNone/>
            </a:pPr>
            <a:r>
              <a:rPr lang="fa-IR" sz="2400" b="1">
                <a:solidFill>
                  <a:schemeClr val="folHlink"/>
                </a:solidFill>
                <a:cs typeface="2  Zar" panose="00000400000000000000" pitchFamily="2" charset="-78"/>
              </a:rPr>
              <a:t>پ –</a:t>
            </a:r>
            <a:r>
              <a:rPr lang="fa-IR" sz="2400" b="1">
                <a:cs typeface="2  Zar" panose="00000400000000000000" pitchFamily="2" charset="-78"/>
              </a:rPr>
              <a:t> فروش به قيمت كمتر از بهاء اسمي مثلاً يك درصد كمتر از ارزش اسمي فروخته ميشود كه با عدد 99% مشخص ميشود ودر اين حالت فروش اوراق قرضه به كسر صورت ميگيرد.</a:t>
            </a:r>
          </a:p>
          <a:p>
            <a:pPr marL="117475" indent="169863">
              <a:lnSpc>
                <a:spcPct val="90000"/>
              </a:lnSpc>
              <a:buFont typeface="Wingdings" panose="05000000000000000000" pitchFamily="2" charset="2"/>
              <a:buNone/>
            </a:pPr>
            <a:r>
              <a:rPr lang="fa-IR" sz="2000" b="1">
                <a:cs typeface="2  Zar" panose="00000400000000000000" pitchFamily="2" charset="-78"/>
              </a:rPr>
              <a:t> </a:t>
            </a:r>
          </a:p>
          <a:p>
            <a:pPr marL="117475" indent="169863">
              <a:lnSpc>
                <a:spcPct val="90000"/>
              </a:lnSpc>
              <a:buFont typeface="Wingdings" panose="05000000000000000000" pitchFamily="2" charset="2"/>
              <a:buNone/>
            </a:pPr>
            <a:r>
              <a:rPr lang="fa-IR" sz="2800" b="1">
                <a:solidFill>
                  <a:schemeClr val="tx2"/>
                </a:solidFill>
                <a:cs typeface="2  Titr" panose="00000700000000000000" pitchFamily="2" charset="-78"/>
              </a:rPr>
              <a:t>انواع اوراق قرضه:</a:t>
            </a:r>
          </a:p>
          <a:p>
            <a:pPr marL="117475" indent="169863" algn="just">
              <a:lnSpc>
                <a:spcPct val="90000"/>
              </a:lnSpc>
              <a:buFont typeface="Wingdings" panose="05000000000000000000" pitchFamily="2" charset="2"/>
              <a:buNone/>
            </a:pPr>
            <a:r>
              <a:rPr lang="fa-IR" sz="2400" b="1">
                <a:cs typeface="2  Zar" panose="00000400000000000000" pitchFamily="2" charset="-78"/>
              </a:rPr>
              <a:t>معمولاً اوراق قرضه به صورت بي نام فروخته ميشود يعني روي برگ اوراق قرضه نام مالكها چاپ نشده است. ليكن برخي از شركتهاي سهامي عام ممكن است نام مالك را روي اوراق قرضه بنويسند انتقال اين قبيل اوراق يا با تنظيم سند رسمي در محضر ويا ابطال اوراق قرضه قبلي در تنظيم اوراق قرضه جديد به نام خريدار جديد توسط شركت صادركننده صورت ميگيرد.</a:t>
            </a:r>
            <a:r>
              <a:rPr lang="en-US" sz="2400">
                <a:cs typeface="2  Zar" panose="00000400000000000000" pitchFamily="2" charset="-78"/>
              </a:rPr>
              <a:t> </a:t>
            </a:r>
            <a:r>
              <a:rPr lang="fa-IR" sz="2400" b="1">
                <a:cs typeface="2  Zar" panose="00000400000000000000" pitchFamily="2" charset="-78"/>
              </a:rPr>
              <a:t>وغير از مورد فوق اوراق قرضه به صورتهاي زير طبقه بندي ميشود: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522" name="Rectangle 2"/>
          <p:cNvSpPr>
            <a:spLocks noGrp="1" noChangeArrowheads="1"/>
          </p:cNvSpPr>
          <p:nvPr>
            <p:ph type="body" idx="1"/>
          </p:nvPr>
        </p:nvSpPr>
        <p:spPr>
          <a:xfrm>
            <a:off x="139700" y="117475"/>
            <a:ext cx="8915400" cy="6588125"/>
          </a:xfrm>
        </p:spPr>
        <p:txBody>
          <a:bodyPr/>
          <a:lstStyle/>
          <a:p>
            <a:pPr marL="117475" indent="169863">
              <a:buFont typeface="Wingdings" panose="05000000000000000000" pitchFamily="2" charset="2"/>
              <a:buNone/>
            </a:pPr>
            <a:endParaRPr lang="fa-IR" sz="400" b="1">
              <a:solidFill>
                <a:schemeClr val="folHlink"/>
              </a:solidFill>
              <a:cs typeface="2  Titr" panose="00000700000000000000" pitchFamily="2" charset="-78"/>
            </a:endParaRPr>
          </a:p>
          <a:p>
            <a:pPr marL="117475" indent="169863">
              <a:buFont typeface="Wingdings" panose="05000000000000000000" pitchFamily="2" charset="2"/>
              <a:buNone/>
            </a:pPr>
            <a:r>
              <a:rPr lang="fa-IR" sz="2400" b="1">
                <a:solidFill>
                  <a:schemeClr val="folHlink"/>
                </a:solidFill>
                <a:cs typeface="2  Titr" panose="00000700000000000000" pitchFamily="2" charset="-78"/>
              </a:rPr>
              <a:t>الف –</a:t>
            </a:r>
            <a:r>
              <a:rPr lang="fa-IR" sz="2400" b="1">
                <a:cs typeface="2  Titr" panose="00000700000000000000" pitchFamily="2" charset="-78"/>
              </a:rPr>
              <a:t> اوراق قرضه داراي پشتيوانه معين وبدون پشتيوانه مشخص .</a:t>
            </a:r>
          </a:p>
          <a:p>
            <a:pPr marL="117475" indent="169863">
              <a:buFont typeface="Wingdings" panose="05000000000000000000" pitchFamily="2" charset="2"/>
              <a:buNone/>
            </a:pPr>
            <a:endParaRPr lang="fa-IR" sz="1000" b="1">
              <a:cs typeface="2  Titr" panose="00000700000000000000" pitchFamily="2" charset="-78"/>
            </a:endParaRPr>
          </a:p>
          <a:p>
            <a:pPr marL="117475" indent="169863" algn="just">
              <a:buFont typeface="Wingdings" panose="05000000000000000000" pitchFamily="2" charset="2"/>
              <a:buNone/>
            </a:pPr>
            <a:r>
              <a:rPr lang="fa-IR" sz="2400" b="1">
                <a:cs typeface="2  Zar" panose="00000400000000000000" pitchFamily="2" charset="-78"/>
              </a:rPr>
              <a:t>ممكن است فروش وبازپرداخت اوراق قرضه به پشتوانه دارائي بلند مدت شركت معين شده باشد دراين صورت موقع باز پرداخت در صورت نداشتن وجه نقد كافي بايستي دارائي بلد مدت فروخته شده واز محل آن اوراق قرضه به صاحبان آنان بازپرداخت شود درصورتي كه فروش واوراق قرضه بدون تعيين وثيقه ياپشتوانه مشخصي صورت گرفته باشد دراين صورت فروش وبازپرداخت اوراق قرضه اعتبار كلي انجام ميشود. بديهي است كه در هر دو حالت اعتبار وحيثيت شركت پشتوانه اوراق قرضه صادره خواهدبود ولذا ارزش اوراق قرضه ارتباط كامل با اعتبار شركت صادركننده وشرايط قابل توجه اوراق قرضه خواهدداشت مثلا" اگر شركت معتبر باشد ليكن نرخ بهره اوراق قرضه صادره شركت كمتر از نرخ بهره سرمايه گذاري نزد بانكها يا حتي معادل آنها باشد. احتمال فروش اوراق قرضه شركت در جمع سرمايه داران براي خريد اوراق قرضه بعيد مي باشد. ليكن اگر شركت معتبر باشد ونرخ بهره اوراق قرضه صادره آن يك تا دودرصد بيش از نرخ بهره سرمايه گذاري نزد بانكها معين شده باشد دراين صورت ارزش اوراق قرضه شركت حتي ممكن است 5% بيش از ارزش اسمي آن معاله آن شود.يعني اوراق قرضه شركت به صرف فروخته شود.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5570" name="Rectangle 2"/>
          <p:cNvSpPr>
            <a:spLocks noGrp="1" noChangeArrowheads="1"/>
          </p:cNvSpPr>
          <p:nvPr>
            <p:ph type="body" idx="1"/>
          </p:nvPr>
        </p:nvSpPr>
        <p:spPr>
          <a:xfrm>
            <a:off x="76200" y="76200"/>
            <a:ext cx="8991600" cy="6705600"/>
          </a:xfrm>
        </p:spPr>
        <p:txBody>
          <a:bodyPr/>
          <a:lstStyle/>
          <a:p>
            <a:pPr marL="117475" indent="169863" algn="just">
              <a:buFont typeface="Wingdings" panose="05000000000000000000" pitchFamily="2" charset="2"/>
              <a:buNone/>
            </a:pPr>
            <a:r>
              <a:rPr lang="fa-IR" sz="2400">
                <a:solidFill>
                  <a:schemeClr val="folHlink"/>
                </a:solidFill>
                <a:cs typeface="2  Titr" panose="00000700000000000000" pitchFamily="2" charset="-78"/>
              </a:rPr>
              <a:t>ب – </a:t>
            </a:r>
            <a:r>
              <a:rPr lang="fa-IR" sz="2400">
                <a:cs typeface="2  Titr" panose="00000700000000000000" pitchFamily="2" charset="-78"/>
              </a:rPr>
              <a:t>اوراق قرضه قابل تبدیل:</a:t>
            </a:r>
          </a:p>
          <a:p>
            <a:pPr marL="117475" indent="169863" algn="just">
              <a:buFont typeface="Wingdings" panose="05000000000000000000" pitchFamily="2" charset="2"/>
              <a:buNone/>
            </a:pPr>
            <a:r>
              <a:rPr lang="fa-IR" sz="2400" b="1">
                <a:cs typeface="2  Zar" panose="00000400000000000000" pitchFamily="2" charset="-78"/>
              </a:rPr>
              <a:t>شركتهاي كه داراي حسن سابقه سوددهي هستند واز وضعيت مالي خوبي برخوردار هستند به عنوان يك امتياز براي جلب نظر سرمايه گذاران اقدام به صدور اوراق قرضه وباتعهد قابليت تبدديل به سهام شركت درسرسيد يا درتاريخهاي معين مي نماييد.</a:t>
            </a:r>
          </a:p>
          <a:p>
            <a:pPr marL="117475" indent="169863" algn="just">
              <a:buFont typeface="Wingdings" panose="05000000000000000000" pitchFamily="2" charset="2"/>
              <a:buNone/>
            </a:pPr>
            <a:r>
              <a:rPr lang="fa-IR" sz="2400" b="1">
                <a:cs typeface="2  Zar" panose="00000400000000000000" pitchFamily="2" charset="-78"/>
              </a:rPr>
              <a:t>معمولا" اين قبيل شركتها از صدور سهام جديد تاسرسيد اوراق قرضه يا تاريخهاي مشخص شده در اوراق قرضه خوداري مي كنند وباتوجه به حسن سابقه شركت ارزش سهام سرمايه شركت دربازار به طور محسوس به وجودمي آيد.ودرنتیجه دارندهاوراق قرضه نسبت به تبدیل اوراق قرضه به سهام اقدام خواهد نمود.</a:t>
            </a:r>
          </a:p>
          <a:p>
            <a:pPr marL="117475" indent="169863" algn="just">
              <a:buFont typeface="Wingdings" panose="05000000000000000000" pitchFamily="2" charset="2"/>
              <a:buNone/>
            </a:pPr>
            <a:endParaRPr lang="fa-IR" sz="2400" b="1">
              <a:cs typeface="2  Zar" panose="00000400000000000000" pitchFamily="2" charset="-78"/>
            </a:endParaRPr>
          </a:p>
          <a:p>
            <a:pPr marL="117475" indent="169863">
              <a:buFont typeface="Wingdings" panose="05000000000000000000" pitchFamily="2" charset="2"/>
              <a:buNone/>
            </a:pPr>
            <a:r>
              <a:rPr lang="fa-IR" sz="2400" b="1">
                <a:solidFill>
                  <a:schemeClr val="folHlink"/>
                </a:solidFill>
                <a:cs typeface="2  Titr" panose="00000700000000000000" pitchFamily="2" charset="-78"/>
              </a:rPr>
              <a:t>پ: </a:t>
            </a:r>
            <a:r>
              <a:rPr lang="fa-IR" sz="2400">
                <a:cs typeface="2  Titr" panose="00000700000000000000" pitchFamily="2" charset="-78"/>
              </a:rPr>
              <a:t>اوراق قرضه دارای سر رسید متوالی:</a:t>
            </a:r>
          </a:p>
          <a:p>
            <a:pPr marL="117475" indent="169863" algn="just">
              <a:buFont typeface="Wingdings" panose="05000000000000000000" pitchFamily="2" charset="2"/>
              <a:buNone/>
            </a:pPr>
            <a:r>
              <a:rPr lang="fa-IR" sz="2400" b="1">
                <a:cs typeface="2  Zar" panose="00000400000000000000" pitchFamily="2" charset="-78"/>
              </a:rPr>
              <a:t>این اوراق قرضه که به آن قرضه سریال می گویند اوراق قرضهای هستندکه در سالهای متوالی هر بخشی از آن پرداخت می شود مثلا بازپرداخت اولین بخش در 3سال دیگردر سال چهارم ودر سالهای بعدانجام خواهد شداین قبیل اوراق قرضه به سرمایه گذاران این بخش اختیار را می دهد که مدت باز پرداخت اوراق قرضه را خودشان تعیین یا انتخاب نمایند.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body" idx="1"/>
          </p:nvPr>
        </p:nvSpPr>
        <p:spPr>
          <a:xfrm>
            <a:off x="101600" y="88900"/>
            <a:ext cx="8991600" cy="6705600"/>
          </a:xfrm>
        </p:spPr>
        <p:txBody>
          <a:bodyPr/>
          <a:lstStyle/>
          <a:p>
            <a:pPr marL="117475" indent="169863">
              <a:lnSpc>
                <a:spcPct val="90000"/>
              </a:lnSpc>
              <a:buFont typeface="Wingdings" panose="05000000000000000000" pitchFamily="2" charset="2"/>
              <a:buNone/>
            </a:pPr>
            <a:r>
              <a:rPr lang="fa-IR" sz="2800">
                <a:solidFill>
                  <a:schemeClr val="tx2"/>
                </a:solidFill>
                <a:cs typeface="2  Titr" panose="00000700000000000000" pitchFamily="2" charset="-78"/>
              </a:rPr>
              <a:t>فروش اوراق قرضه به کسر:</a:t>
            </a:r>
          </a:p>
          <a:p>
            <a:pPr marL="117475" indent="169863" algn="just">
              <a:lnSpc>
                <a:spcPct val="90000"/>
              </a:lnSpc>
              <a:buFont typeface="Wingdings" panose="05000000000000000000" pitchFamily="2" charset="2"/>
              <a:buNone/>
            </a:pPr>
            <a:r>
              <a:rPr lang="fa-IR" sz="2400" b="1">
                <a:cs typeface="2  Zar" panose="00000400000000000000" pitchFamily="2" charset="-78"/>
              </a:rPr>
              <a:t>هرگاه به هنگام صدور و فروش اوراق قرضه نرخ بهرهای که بابت خرید به خریداران پرداخت گردد کمتر از نرخ بهره متداول بازار باشد در این صورت قیمت اوراق قرضه کمتر ازبهای اسمی ان در بازار به فروش خواهد رسید ولذا این کاهش قیمت اوراق قرضه را کسر اوراق قرضه می گوییم.</a:t>
            </a:r>
          </a:p>
          <a:p>
            <a:pPr marL="117475" indent="169863" algn="just">
              <a:lnSpc>
                <a:spcPct val="90000"/>
              </a:lnSpc>
              <a:buFont typeface="Wingdings" panose="05000000000000000000" pitchFamily="2" charset="2"/>
              <a:buNone/>
            </a:pPr>
            <a:r>
              <a:rPr lang="fa-IR" sz="2400" b="1">
                <a:cs typeface="2  Zar" panose="00000400000000000000" pitchFamily="2" charset="-78"/>
              </a:rPr>
              <a:t>در حالت فروش اوراق قرضه کسر تمام مبلغ اسمی اوراق قرضه .....شرکت فروشنده نمی شوددر حلیکه در سر رسید علاوه بر پرداخت سود در هر سال بایستی تمام مبلغ اسمی اوراق قرضه را پرداخت نمایید به همین دلیل کسر اوراق قرضه در هنگام فروش مانند نوعی هزینه بدهکار خواهدشد اما کسر اوراق قرضه تا مدت سر رسید اوراق قرضه همراه با پرداخت سلانه بهره اوراق قرضه همه ساله مستهلک شده ودر موقع پرداخت آخرین بهره اوراق قرضه آخرین مانده کسر اوراق قرضه نیز پرداخت و حساب آن صفر خواهد شد.مانده حساب کسر اوراق قرضه در هرسال در تراز نامه شرکت از اوراق قرضه پرداختی کسر می شودزیرا معادل کسر اوراق قرضه وجه نقد کمتر از ارزش اسمی اوراق قرضه میباشدبرای محاسبه مبلغی که بایستی همه ساله از حساب کسر اوراق قرضه در موقع پرداخت بهره اوراق قرضه کسر شوند دو روش متداول است :</a:t>
            </a:r>
          </a:p>
          <a:p>
            <a:pPr marL="117475" indent="169863">
              <a:lnSpc>
                <a:spcPct val="90000"/>
              </a:lnSpc>
              <a:buFont typeface="Wingdings" panose="05000000000000000000" pitchFamily="2" charset="2"/>
              <a:buNone/>
            </a:pPr>
            <a:r>
              <a:rPr lang="fa-IR" sz="2400" b="1">
                <a:solidFill>
                  <a:schemeClr val="folHlink"/>
                </a:solidFill>
                <a:cs typeface="2  Zar" panose="00000400000000000000" pitchFamily="2" charset="-78"/>
              </a:rPr>
              <a:t>1- روش استهلاک بهره موثر</a:t>
            </a:r>
          </a:p>
          <a:p>
            <a:pPr marL="117475" indent="169863">
              <a:lnSpc>
                <a:spcPct val="90000"/>
              </a:lnSpc>
              <a:buFont typeface="Wingdings" panose="05000000000000000000" pitchFamily="2" charset="2"/>
              <a:buNone/>
            </a:pPr>
            <a:r>
              <a:rPr lang="fa-IR" sz="2400" b="1">
                <a:solidFill>
                  <a:schemeClr val="folHlink"/>
                </a:solidFill>
                <a:cs typeface="2  Zar" panose="00000400000000000000" pitchFamily="2" charset="-78"/>
              </a:rPr>
              <a:t>2- روش خط مستقیم</a:t>
            </a:r>
            <a:endParaRPr lang="en-US" sz="2400" b="1">
              <a:solidFill>
                <a:schemeClr val="fo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8" name="Rectangle 4"/>
          <p:cNvSpPr>
            <a:spLocks noChangeArrowheads="1"/>
          </p:cNvSpPr>
          <p:nvPr/>
        </p:nvSpPr>
        <p:spPr bwMode="auto">
          <a:xfrm>
            <a:off x="88900" y="152400"/>
            <a:ext cx="8991600" cy="599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buSzPct val="125000"/>
            </a:pPr>
            <a:r>
              <a:rPr lang="fa-IR" sz="2800" b="1">
                <a:solidFill>
                  <a:schemeClr val="tx2"/>
                </a:solidFill>
                <a:latin typeface="Tahoma" panose="020B0604030504040204" pitchFamily="34" charset="0"/>
                <a:cs typeface="2  Titr" panose="00000700000000000000" pitchFamily="2" charset="-78"/>
              </a:rPr>
              <a:t>1-2- نحوه تشكيل شركت سهامي</a:t>
            </a:r>
            <a:endParaRPr lang="fa-IR" sz="2800">
              <a:solidFill>
                <a:schemeClr val="tx2"/>
              </a:solidFill>
              <a:latin typeface="Arial" panose="020B0604020202020204" pitchFamily="34" charset="0"/>
              <a:cs typeface="2  Titr" panose="00000700000000000000" pitchFamily="2" charset="-78"/>
            </a:endParaRPr>
          </a:p>
          <a:p>
            <a:pPr algn="just" rtl="1">
              <a:buSzPct val="125000"/>
            </a:pPr>
            <a:r>
              <a:rPr lang="fa-IR" sz="2400" b="1">
                <a:latin typeface="Arial" panose="020B0604020202020204" pitchFamily="34" charset="0"/>
                <a:cs typeface="2  Zar" panose="00000400000000000000" pitchFamily="2" charset="-78"/>
              </a:rPr>
              <a:t>به طور كلي نحوه تشكيل شركت سهامي بستگي كامل به قوانين مصوب هر كشور دارد درايران نيز قاونو تجارت و لايحه قانوني اصلاحي قسمتي از قانونتجارت مصوب اسفند 1347 مقررات مربوط به تشكيل سهامي بايستي عده اي به نام مسئولين كه حداقل 3 نفر باشند با توافق يكديگر مقدمات تشكيل شركت سهامي را پي ريزي نموده و پس از توافق </a:t>
            </a:r>
            <a:r>
              <a:rPr lang="fa-IR" sz="2400" b="1">
                <a:latin typeface="Tahoma" panose="020B0604030504040204" pitchFamily="34" charset="0"/>
                <a:cs typeface="2  Zar" panose="00000400000000000000" pitchFamily="2" charset="-78"/>
              </a:rPr>
              <a:t>قطعي با ساير شركاءهمگي به عنوان موسسين شركت اساسنامه شركت را طبق اساسنامه نمونه ضميمه قانون تجارت تنظيم و امضاء نمايند وبهاي تمام سرمايه شركت را يا حداقل 35 درصد از بهاي سهام سرمايه شركت را نزديكي از شعبات بانكها توزيع نموده و گواهي كتبي از شعبه بانك مربوطه دريافت نمايند .(در شركتهاي سهامي عام موسسين حق ندارند بيش از 20 درصد سهام سرمايه شركت را به خود اختصاص دهند و 80 درصد سهام سرمايه شركت بعد از اخذ مجوزاز اداره ثبت شركتهاي قوه قضاييه به عامه مردم بايستي عرضه شود )بعد از اخذ گواهي بانكي وتنظيم اساسنامه بايستي موسسين با مدارك شناسائي به اداره ثبت شركتها مراجعه ومدارك فوق را جهت ثبت شركت ارائه دهند پس از بررسي توسط اداره مزبور در صورت اهليت موسسين اداره ثبت شركتها شركت سهامي را به ثبت مي رساند .</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666" name="Rectangle 2"/>
          <p:cNvSpPr>
            <a:spLocks noGrp="1" noChangeArrowheads="1"/>
          </p:cNvSpPr>
          <p:nvPr>
            <p:ph type="body" idx="1"/>
          </p:nvPr>
        </p:nvSpPr>
        <p:spPr>
          <a:xfrm>
            <a:off x="88900" y="50800"/>
            <a:ext cx="8991600" cy="6705600"/>
          </a:xfrm>
        </p:spPr>
        <p:txBody>
          <a:bodyPr/>
          <a:lstStyle/>
          <a:p>
            <a:pPr marL="117475" indent="169863" algn="just">
              <a:buFont typeface="Wingdings" panose="05000000000000000000" pitchFamily="2" charset="2"/>
              <a:buNone/>
            </a:pPr>
            <a:r>
              <a:rPr lang="fa-IR" sz="2400" b="1">
                <a:solidFill>
                  <a:schemeClr val="tx2"/>
                </a:solidFill>
                <a:cs typeface="2  Titr" panose="00000700000000000000" pitchFamily="2" charset="-78"/>
              </a:rPr>
              <a:t>روش استهلاک بهره موثر برای کسر اوراق قرضه:</a:t>
            </a:r>
          </a:p>
          <a:p>
            <a:pPr marL="117475" indent="169863" algn="just">
              <a:buFont typeface="Wingdings" panose="05000000000000000000" pitchFamily="2" charset="2"/>
              <a:buNone/>
            </a:pPr>
            <a:r>
              <a:rPr lang="fa-IR" sz="2400" b="1">
                <a:cs typeface="2  Zar" panose="00000400000000000000" pitchFamily="2" charset="-78"/>
              </a:rPr>
              <a:t>در این روش کسر اوراق قرضه از مبلغ اسمی اوراق کم می شود وارزش دفتری مشخص می شود ارزش دفتری اوراق قرضه را در نرخ بهره بازار ضرب میکنند و نرخ بهره هر سال به نرخ بازار بدست می آید که تفاوت آن وبهره متعهد شده اوراق قرضه مبلغی است که از کسر اوراق قرضه باید کاهش یابد و این عمل همه ساله تکرار می شود تا حساب کسر اوراق قرضه صفر شود .</a:t>
            </a:r>
          </a:p>
          <a:p>
            <a:pPr marL="117475" indent="169863" algn="just">
              <a:buFont typeface="Wingdings" panose="05000000000000000000" pitchFamily="2" charset="2"/>
              <a:buNone/>
            </a:pPr>
            <a:r>
              <a:rPr lang="fa-IR" sz="2400" b="1">
                <a:solidFill>
                  <a:schemeClr val="folHlink"/>
                </a:solidFill>
                <a:cs typeface="2  Zar" panose="00000400000000000000" pitchFamily="2" charset="-78"/>
              </a:rPr>
              <a:t>مثال عددی:</a:t>
            </a:r>
          </a:p>
          <a:p>
            <a:pPr marL="117475" indent="169863" algn="just"/>
            <a:r>
              <a:rPr lang="fa-IR" sz="2400" b="1">
                <a:cs typeface="2  Zar" panose="00000400000000000000" pitchFamily="2" charset="-78"/>
              </a:rPr>
              <a:t>شرکت سهامی عام زاهدان 100برگ اوراق قرضه 1000000ریال با نرخ بهره12%با سررسید 5ساله منتشر کرد نرخ بهره بازار در تاریخ انتشار 15%بود و در نتیجه این اوراق به کسر فروخته شد ند سود اوراق قرضه در پایان هرسال پرداخت شد و بعد 5 سال در پایان سال </a:t>
            </a:r>
            <a:r>
              <a:rPr lang="en-US" sz="2400" i="1">
                <a:latin typeface="Sepehr" pitchFamily="2" charset="0"/>
                <a:cs typeface="2  Zar" panose="00000400000000000000" pitchFamily="2" charset="-78"/>
              </a:rPr>
              <a:t>x5</a:t>
            </a:r>
            <a:r>
              <a:rPr lang="fa-IR" sz="2400" b="1">
                <a:cs typeface="2  Zar" panose="00000400000000000000" pitchFamily="2" charset="-78"/>
              </a:rPr>
              <a:t> بهای اوراق قرضه تماما باز پرداخت شد مطلوب است ثبت عملیات مرتبط به فروش اوراق قرضه در سال اول</a:t>
            </a:r>
          </a:p>
          <a:p>
            <a:pPr marL="117475" indent="169863" algn="just">
              <a:buFont typeface="Wingdings" panose="05000000000000000000" pitchFamily="2" charset="2"/>
              <a:buNone/>
            </a:pPr>
            <a:r>
              <a:rPr lang="fa-IR" sz="2400" b="1">
                <a:cs typeface="2  Zar" panose="00000400000000000000" pitchFamily="2" charset="-78"/>
              </a:rPr>
              <a:t>بهره پرداخت هر سال اوراق قرضه در سالهای </a:t>
            </a:r>
            <a:r>
              <a:rPr lang="en-US" sz="2400" i="1">
                <a:latin typeface="Sepehr" pitchFamily="2" charset="0"/>
                <a:cs typeface="2  Zar" panose="00000400000000000000" pitchFamily="2" charset="-78"/>
              </a:rPr>
              <a:t>x5,x4,x3,x2,x1</a:t>
            </a:r>
            <a:endParaRPr lang="fa-IR" sz="2400" i="1">
              <a:latin typeface="Sepehr" pitchFamily="2" charset="0"/>
              <a:cs typeface="2  Zar" panose="00000400000000000000" pitchFamily="2" charset="-78"/>
            </a:endParaRPr>
          </a:p>
          <a:p>
            <a:pPr marL="117475" indent="169863" algn="just">
              <a:buFont typeface="Wingdings" panose="05000000000000000000" pitchFamily="2" charset="2"/>
              <a:buNone/>
            </a:pPr>
            <a:r>
              <a:rPr lang="fa-IR" sz="2400" b="1">
                <a:cs typeface="2  Zar" panose="00000400000000000000" pitchFamily="2" charset="-78"/>
              </a:rPr>
              <a:t>باز پرداخت اوراق قرضه در پایان سال </a:t>
            </a:r>
            <a:r>
              <a:rPr lang="en-US" sz="2400">
                <a:latin typeface="Sepehr" pitchFamily="2" charset="0"/>
                <a:cs typeface="2  Zar" panose="00000400000000000000" pitchFamily="2" charset="-78"/>
              </a:rPr>
              <a:t>x5</a:t>
            </a:r>
            <a:endParaRPr lang="fa-IR" sz="2400">
              <a:latin typeface="Sepehr" pitchFamily="2" charset="0"/>
              <a:cs typeface="2  Zar" panose="00000400000000000000" pitchFamily="2" charset="-78"/>
            </a:endParaRPr>
          </a:p>
          <a:p>
            <a:pPr marL="117475" indent="169863" algn="just">
              <a:buFont typeface="Wingdings" panose="05000000000000000000" pitchFamily="2" charset="2"/>
              <a:buNone/>
            </a:pPr>
            <a:r>
              <a:rPr lang="fa-IR" sz="2400" b="1">
                <a:cs typeface="2  Zar" panose="00000400000000000000" pitchFamily="2" charset="-78"/>
              </a:rPr>
              <a:t>کسر اوراق قرضه را به روش استهلاک بهره موثر مستهلک نمایید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1714" name="Rectangle 2"/>
          <p:cNvSpPr>
            <a:spLocks noGrp="1" noChangeArrowheads="1"/>
          </p:cNvSpPr>
          <p:nvPr>
            <p:ph type="body" idx="1"/>
          </p:nvPr>
        </p:nvSpPr>
        <p:spPr>
          <a:xfrm>
            <a:off x="88900" y="76200"/>
            <a:ext cx="8991600" cy="6705600"/>
          </a:xfrm>
        </p:spPr>
        <p:txBody>
          <a:bodyPr/>
          <a:lstStyle/>
          <a:p>
            <a:pPr marL="117475" indent="169863" algn="just">
              <a:lnSpc>
                <a:spcPct val="90000"/>
              </a:lnSpc>
              <a:buFont typeface="Wingdings" panose="05000000000000000000" pitchFamily="2" charset="2"/>
              <a:buNone/>
            </a:pPr>
            <a:r>
              <a:rPr lang="fa-IR" sz="2400" b="1">
                <a:cs typeface="2  Zar" panose="00000400000000000000" pitchFamily="2" charset="-78"/>
              </a:rPr>
              <a:t>ارزش فعلی یک ريال با نرخ بازار (15%) در 5% عبارتست از 497177/0 و مجموع ارزش فعلی 5 سال بهره قسطی یک ريال عدد 352155/3</a:t>
            </a:r>
          </a:p>
          <a:p>
            <a:pPr marL="117475" indent="169863" algn="just">
              <a:lnSpc>
                <a:spcPct val="90000"/>
              </a:lnSpc>
              <a:buFont typeface="Wingdings" panose="05000000000000000000" pitchFamily="2" charset="2"/>
              <a:buNone/>
            </a:pPr>
            <a:endParaRPr lang="fa-IR" sz="800" b="1">
              <a:solidFill>
                <a:schemeClr val="folHlink"/>
              </a:solidFill>
              <a:cs typeface="2  Zar" panose="00000400000000000000" pitchFamily="2" charset="-78"/>
            </a:endParaRPr>
          </a:p>
          <a:p>
            <a:pPr marL="117475" indent="169863" algn="just">
              <a:lnSpc>
                <a:spcPct val="90000"/>
              </a:lnSpc>
              <a:buFont typeface="Wingdings" panose="05000000000000000000" pitchFamily="2" charset="2"/>
              <a:buNone/>
            </a:pPr>
            <a:r>
              <a:rPr lang="fa-IR" sz="2400" b="1">
                <a:solidFill>
                  <a:schemeClr val="hlink"/>
                </a:solidFill>
                <a:cs typeface="2  Zar" panose="00000400000000000000" pitchFamily="2" charset="-78"/>
              </a:rPr>
              <a:t>مبلغ بهره پرداختی اوراق قرضه در هر سال</a:t>
            </a:r>
          </a:p>
          <a:p>
            <a:pPr marL="117475" indent="169863">
              <a:lnSpc>
                <a:spcPct val="90000"/>
              </a:lnSpc>
              <a:buFont typeface="Wingdings" panose="05000000000000000000" pitchFamily="2" charset="2"/>
              <a:buNone/>
            </a:pPr>
            <a:r>
              <a:rPr lang="fa-IR" sz="2400" b="1">
                <a:solidFill>
                  <a:schemeClr val="hlink"/>
                </a:solidFill>
                <a:cs typeface="2  Zar" panose="00000400000000000000" pitchFamily="2" charset="-78"/>
              </a:rPr>
              <a:t> 12000000=12%×100000000</a:t>
            </a:r>
          </a:p>
          <a:p>
            <a:pPr marL="117475" indent="169863" algn="just">
              <a:lnSpc>
                <a:spcPct val="90000"/>
              </a:lnSpc>
              <a:buFont typeface="Wingdings" panose="05000000000000000000" pitchFamily="2" charset="2"/>
              <a:buNone/>
            </a:pPr>
            <a:r>
              <a:rPr lang="fa-IR" sz="2400" b="1">
                <a:solidFill>
                  <a:schemeClr val="hlink"/>
                </a:solidFill>
                <a:cs typeface="2  Zar" panose="00000400000000000000" pitchFamily="2" charset="-78"/>
              </a:rPr>
              <a:t>ارزش فعلی 100000000 اوراق قرضه</a:t>
            </a:r>
          </a:p>
          <a:p>
            <a:pPr marL="117475" indent="169863">
              <a:lnSpc>
                <a:spcPct val="90000"/>
              </a:lnSpc>
              <a:buFont typeface="Wingdings" panose="05000000000000000000" pitchFamily="2" charset="2"/>
              <a:buNone/>
            </a:pPr>
            <a:r>
              <a:rPr lang="fa-IR" sz="2400" b="1">
                <a:solidFill>
                  <a:schemeClr val="hlink"/>
                </a:solidFill>
                <a:cs typeface="2  Zar" panose="00000400000000000000" pitchFamily="2" charset="-78"/>
              </a:rPr>
              <a:t>49717700=497177/0×100000000</a:t>
            </a:r>
          </a:p>
          <a:p>
            <a:pPr marL="117475" indent="169863" algn="just">
              <a:lnSpc>
                <a:spcPct val="90000"/>
              </a:lnSpc>
              <a:buFont typeface="Wingdings" panose="05000000000000000000" pitchFamily="2" charset="2"/>
              <a:buNone/>
            </a:pPr>
            <a:r>
              <a:rPr lang="fa-IR" sz="2400" b="1">
                <a:solidFill>
                  <a:schemeClr val="hlink"/>
                </a:solidFill>
                <a:cs typeface="2  Zar" panose="00000400000000000000" pitchFamily="2" charset="-78"/>
              </a:rPr>
              <a:t>مجموع ارزش فعلی بهره هر سال برای</a:t>
            </a:r>
            <a:r>
              <a:rPr lang="fa-IR" sz="2400" b="1">
                <a:solidFill>
                  <a:schemeClr val="hlink"/>
                </a:solidFill>
                <a:cs typeface="2  Titr" panose="00000700000000000000" pitchFamily="2" charset="-78"/>
              </a:rPr>
              <a:t>5</a:t>
            </a:r>
            <a:r>
              <a:rPr lang="fa-IR" sz="2400" b="1">
                <a:solidFill>
                  <a:schemeClr val="hlink"/>
                </a:solidFill>
                <a:cs typeface="2  Zar" panose="00000400000000000000" pitchFamily="2" charset="-78"/>
              </a:rPr>
              <a:t>سال</a:t>
            </a:r>
          </a:p>
          <a:p>
            <a:pPr marL="117475" indent="169863">
              <a:lnSpc>
                <a:spcPct val="90000"/>
              </a:lnSpc>
              <a:buFont typeface="Wingdings" panose="05000000000000000000" pitchFamily="2" charset="2"/>
              <a:buNone/>
            </a:pPr>
            <a:r>
              <a:rPr lang="fa-IR" sz="2400" b="1">
                <a:solidFill>
                  <a:schemeClr val="hlink"/>
                </a:solidFill>
                <a:cs typeface="2  Zar" panose="00000400000000000000" pitchFamily="2" charset="-78"/>
              </a:rPr>
              <a:t>40225860=3352155×12000000</a:t>
            </a:r>
          </a:p>
          <a:p>
            <a:pPr marL="117475" indent="169863" algn="just">
              <a:lnSpc>
                <a:spcPct val="90000"/>
              </a:lnSpc>
              <a:buFont typeface="Wingdings" panose="05000000000000000000" pitchFamily="2" charset="2"/>
              <a:buNone/>
            </a:pPr>
            <a:r>
              <a:rPr lang="fa-IR" sz="2400" b="1">
                <a:solidFill>
                  <a:schemeClr val="hlink"/>
                </a:solidFill>
                <a:cs typeface="2  Zar" panose="00000400000000000000" pitchFamily="2" charset="-78"/>
              </a:rPr>
              <a:t>قیمت فروش اوراق قرضه</a:t>
            </a:r>
          </a:p>
          <a:p>
            <a:pPr marL="117475" indent="169863">
              <a:lnSpc>
                <a:spcPct val="90000"/>
              </a:lnSpc>
              <a:buFont typeface="Wingdings" panose="05000000000000000000" pitchFamily="2" charset="2"/>
              <a:buNone/>
            </a:pPr>
            <a:r>
              <a:rPr lang="fa-IR" sz="2400" b="1">
                <a:solidFill>
                  <a:schemeClr val="hlink"/>
                </a:solidFill>
                <a:cs typeface="2  Zar" panose="00000400000000000000" pitchFamily="2" charset="-78"/>
              </a:rPr>
              <a:t>89943560=400225860+49717700</a:t>
            </a:r>
          </a:p>
          <a:p>
            <a:pPr marL="117475" indent="169863" algn="just">
              <a:lnSpc>
                <a:spcPct val="90000"/>
              </a:lnSpc>
              <a:buFont typeface="Wingdings" panose="05000000000000000000" pitchFamily="2" charset="2"/>
              <a:buNone/>
            </a:pPr>
            <a:r>
              <a:rPr lang="fa-IR" sz="2400" b="1">
                <a:solidFill>
                  <a:schemeClr val="hlink"/>
                </a:solidFill>
                <a:cs typeface="2  Zar" panose="00000400000000000000" pitchFamily="2" charset="-78"/>
              </a:rPr>
              <a:t>کسر اوراق قرضه در ابتدای سال اول</a:t>
            </a:r>
          </a:p>
          <a:p>
            <a:pPr marL="117475" indent="169863">
              <a:lnSpc>
                <a:spcPct val="90000"/>
              </a:lnSpc>
              <a:buFont typeface="Wingdings" panose="05000000000000000000" pitchFamily="2" charset="2"/>
              <a:buNone/>
            </a:pPr>
            <a:r>
              <a:rPr lang="fa-IR" sz="2400" b="1">
                <a:solidFill>
                  <a:schemeClr val="hlink"/>
                </a:solidFill>
                <a:cs typeface="2  Zar" panose="00000400000000000000" pitchFamily="2" charset="-78"/>
              </a:rPr>
              <a:t>10056440=89943560-100000000</a:t>
            </a:r>
            <a:r>
              <a:rPr lang="en-US" sz="2000" b="1">
                <a:solidFill>
                  <a:schemeClr val="folHlink"/>
                </a:solidFill>
                <a:cs typeface="2  Zar" panose="00000400000000000000" pitchFamily="2" charset="-78"/>
              </a:rPr>
              <a:t> </a:t>
            </a:r>
          </a:p>
          <a:p>
            <a:pPr marL="117475" indent="169863">
              <a:lnSpc>
                <a:spcPct val="90000"/>
              </a:lnSpc>
              <a:buFont typeface="Wingdings" panose="05000000000000000000" pitchFamily="2" charset="2"/>
              <a:buNone/>
            </a:pPr>
            <a:endParaRPr lang="fa-IR" sz="300" b="1">
              <a:cs typeface="2  Zar" panose="00000400000000000000" pitchFamily="2" charset="-78"/>
            </a:endParaRPr>
          </a:p>
          <a:p>
            <a:pPr marL="117475" indent="169863">
              <a:lnSpc>
                <a:spcPct val="90000"/>
              </a:lnSpc>
              <a:buFont typeface="Wingdings" panose="05000000000000000000" pitchFamily="2" charset="2"/>
              <a:buNone/>
            </a:pPr>
            <a:r>
              <a:rPr lang="fa-IR" sz="2400" b="1">
                <a:cs typeface="2  Zar" panose="00000400000000000000" pitchFamily="2" charset="-78"/>
              </a:rPr>
              <a:t>برای استهلاک کسر اوراق قرضه در سال 1</a:t>
            </a:r>
            <a:r>
              <a:rPr lang="en-US" sz="2400" b="1">
                <a:cs typeface="2  Zar" panose="00000400000000000000" pitchFamily="2" charset="-78"/>
              </a:rPr>
              <a:t>x</a:t>
            </a:r>
            <a:r>
              <a:rPr lang="fa-IR" sz="2400" b="1">
                <a:cs typeface="2  Zar" panose="00000400000000000000" pitchFamily="2" charset="-78"/>
              </a:rPr>
              <a:t> مبلغ 8994356 ريال قیمت دفتری سال اول خواهد بود که آن را در نرخ بهره بازار ضرب می کنند و مبلغی که کسر اوراق قرضه باید مستهلک شود به دست می آید:</a:t>
            </a:r>
          </a:p>
          <a:p>
            <a:pPr marL="117475" indent="169863">
              <a:lnSpc>
                <a:spcPct val="90000"/>
              </a:lnSpc>
              <a:buFont typeface="Wingdings" panose="05000000000000000000" pitchFamily="2" charset="2"/>
              <a:buNone/>
            </a:pPr>
            <a:r>
              <a:rPr lang="fa-IR" sz="2400" b="1">
                <a:solidFill>
                  <a:schemeClr val="hlink"/>
                </a:solidFill>
                <a:cs typeface="2  Zar" panose="00000400000000000000" pitchFamily="2" charset="-78"/>
              </a:rPr>
              <a:t>13491534=15%×89943560</a:t>
            </a:r>
            <a:r>
              <a:rPr lang="en-US" sz="2800"/>
              <a:t> </a:t>
            </a:r>
            <a:endParaRPr lang="en-US" sz="2000" b="1">
              <a:solidFill>
                <a:schemeClr val="fo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p:cNvSpPr>
            <a:spLocks noGrp="1" noChangeArrowheads="1"/>
          </p:cNvSpPr>
          <p:nvPr>
            <p:ph type="body" idx="1"/>
          </p:nvPr>
        </p:nvSpPr>
        <p:spPr>
          <a:xfrm>
            <a:off x="139700" y="76200"/>
            <a:ext cx="8915400" cy="6705600"/>
          </a:xfrm>
        </p:spPr>
        <p:txBody>
          <a:bodyPr/>
          <a:lstStyle/>
          <a:p>
            <a:pPr marL="117475" indent="169863" algn="just">
              <a:lnSpc>
                <a:spcPct val="80000"/>
              </a:lnSpc>
              <a:buFont typeface="Wingdings" panose="05000000000000000000" pitchFamily="2" charset="2"/>
              <a:buNone/>
            </a:pPr>
            <a:r>
              <a:rPr lang="fa-IR" sz="2400" b="1">
                <a:solidFill>
                  <a:schemeClr val="hlink"/>
                </a:solidFill>
                <a:cs typeface="2  Zar" panose="00000400000000000000" pitchFamily="2" charset="-78"/>
              </a:rPr>
              <a:t>در سال 1</a:t>
            </a:r>
            <a:r>
              <a:rPr lang="en-US"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مبلغی که باید کسر اوراق قرضه کم شود</a:t>
            </a:r>
          </a:p>
          <a:p>
            <a:pPr marL="117475" indent="169863">
              <a:lnSpc>
                <a:spcPct val="80000"/>
              </a:lnSpc>
              <a:buFont typeface="Wingdings" panose="05000000000000000000" pitchFamily="2" charset="2"/>
              <a:buNone/>
            </a:pPr>
            <a:r>
              <a:rPr lang="fa-IR" sz="2400" b="1">
                <a:solidFill>
                  <a:schemeClr val="hlink"/>
                </a:solidFill>
                <a:cs typeface="2  Zar" panose="00000400000000000000" pitchFamily="2" charset="-78"/>
              </a:rPr>
              <a:t>1491500=12000000-13491500</a:t>
            </a:r>
          </a:p>
          <a:p>
            <a:pPr marL="117475" indent="169863" algn="just">
              <a:lnSpc>
                <a:spcPct val="80000"/>
              </a:lnSpc>
              <a:buFont typeface="Wingdings" panose="05000000000000000000" pitchFamily="2" charset="2"/>
              <a:buNone/>
            </a:pPr>
            <a:r>
              <a:rPr lang="fa-IR" sz="2400" b="1">
                <a:solidFill>
                  <a:schemeClr val="hlink"/>
                </a:solidFill>
                <a:cs typeface="2  Zar" panose="00000400000000000000" pitchFamily="2" charset="-78"/>
              </a:rPr>
              <a:t>ارزش دفتری سال2</a:t>
            </a:r>
            <a:r>
              <a:rPr lang="en-US" sz="2400" b="1">
                <a:solidFill>
                  <a:schemeClr val="hlink"/>
                </a:solidFill>
                <a:cs typeface="2  Zar" panose="00000400000000000000" pitchFamily="2" charset="-78"/>
              </a:rPr>
              <a:t>x</a:t>
            </a:r>
            <a:endParaRPr lang="fa-IR" sz="2400" b="1">
              <a:solidFill>
                <a:schemeClr val="hlink"/>
              </a:solidFill>
              <a:cs typeface="2  Zar" panose="00000400000000000000" pitchFamily="2" charset="-78"/>
            </a:endParaRPr>
          </a:p>
          <a:p>
            <a:pPr marL="117475" indent="169863">
              <a:lnSpc>
                <a:spcPct val="80000"/>
              </a:lnSpc>
              <a:buFont typeface="Wingdings" panose="05000000000000000000" pitchFamily="2" charset="2"/>
              <a:buNone/>
            </a:pPr>
            <a:r>
              <a:rPr lang="fa-IR" sz="2400" b="1">
                <a:solidFill>
                  <a:schemeClr val="hlink"/>
                </a:solidFill>
                <a:cs typeface="2  Zar" panose="00000400000000000000" pitchFamily="2" charset="-78"/>
              </a:rPr>
              <a:t>91435000=1491500+89943500</a:t>
            </a:r>
          </a:p>
          <a:p>
            <a:pPr marL="117475" indent="169863" algn="just">
              <a:lnSpc>
                <a:spcPct val="80000"/>
              </a:lnSpc>
              <a:buFont typeface="Wingdings" panose="05000000000000000000" pitchFamily="2" charset="2"/>
              <a:buNone/>
            </a:pPr>
            <a:r>
              <a:rPr lang="fa-IR" sz="2400" b="1">
                <a:solidFill>
                  <a:schemeClr val="hlink"/>
                </a:solidFill>
                <a:cs typeface="2  Zar" panose="00000400000000000000" pitchFamily="2" charset="-78"/>
              </a:rPr>
              <a:t>بهره اوراق قرضه به نرخ بازار در سال 2</a:t>
            </a:r>
            <a:r>
              <a:rPr lang="en-US"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a:t>
            </a:r>
          </a:p>
          <a:p>
            <a:pPr marL="117475" indent="169863">
              <a:lnSpc>
                <a:spcPct val="80000"/>
              </a:lnSpc>
              <a:buFont typeface="Wingdings" panose="05000000000000000000" pitchFamily="2" charset="2"/>
              <a:buNone/>
            </a:pPr>
            <a:r>
              <a:rPr lang="fa-IR" sz="2400" b="1">
                <a:solidFill>
                  <a:schemeClr val="hlink"/>
                </a:solidFill>
                <a:cs typeface="2  Zar" panose="00000400000000000000" pitchFamily="2" charset="-78"/>
              </a:rPr>
              <a:t>13715000=15%×91435000</a:t>
            </a:r>
          </a:p>
          <a:p>
            <a:pPr marL="117475" indent="169863" algn="just">
              <a:lnSpc>
                <a:spcPct val="80000"/>
              </a:lnSpc>
              <a:buFont typeface="Wingdings" panose="05000000000000000000" pitchFamily="2" charset="2"/>
              <a:buNone/>
            </a:pPr>
            <a:r>
              <a:rPr lang="fa-IR" sz="2400" b="1">
                <a:solidFill>
                  <a:schemeClr val="hlink"/>
                </a:solidFill>
                <a:cs typeface="2  Zar" panose="00000400000000000000" pitchFamily="2" charset="-78"/>
              </a:rPr>
              <a:t>مبلغی که در سال 2</a:t>
            </a:r>
            <a:r>
              <a:rPr lang="en-US"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از کسر اوراق قرضه باید کم شود</a:t>
            </a:r>
          </a:p>
          <a:p>
            <a:pPr marL="117475" indent="169863">
              <a:lnSpc>
                <a:spcPct val="80000"/>
              </a:lnSpc>
              <a:buFont typeface="Wingdings" panose="05000000000000000000" pitchFamily="2" charset="2"/>
              <a:buNone/>
            </a:pPr>
            <a:r>
              <a:rPr lang="fa-IR" sz="2400" b="1">
                <a:solidFill>
                  <a:schemeClr val="hlink"/>
                </a:solidFill>
                <a:cs typeface="2  Zar" panose="00000400000000000000" pitchFamily="2" charset="-78"/>
              </a:rPr>
              <a:t>1715000-12000000-13715000</a:t>
            </a:r>
          </a:p>
          <a:p>
            <a:pPr marL="117475" indent="169863" algn="just">
              <a:lnSpc>
                <a:spcPct val="80000"/>
              </a:lnSpc>
              <a:buFont typeface="Wingdings" panose="05000000000000000000" pitchFamily="2" charset="2"/>
              <a:buNone/>
            </a:pPr>
            <a:r>
              <a:rPr lang="fa-IR" sz="2400" b="1">
                <a:solidFill>
                  <a:schemeClr val="hlink"/>
                </a:solidFill>
                <a:cs typeface="2  Zar" panose="00000400000000000000" pitchFamily="2" charset="-78"/>
              </a:rPr>
              <a:t>ارزش دفتری سال 3</a:t>
            </a:r>
            <a:r>
              <a:rPr lang="en-US" sz="2400" b="1">
                <a:solidFill>
                  <a:schemeClr val="hlink"/>
                </a:solidFill>
                <a:cs typeface="2  Zar" panose="00000400000000000000" pitchFamily="2" charset="-78"/>
              </a:rPr>
              <a:t>x</a:t>
            </a:r>
            <a:endParaRPr lang="fa-IR" sz="2400" b="1">
              <a:solidFill>
                <a:schemeClr val="hlink"/>
              </a:solidFill>
              <a:cs typeface="2  Zar" panose="00000400000000000000" pitchFamily="2" charset="-78"/>
            </a:endParaRPr>
          </a:p>
          <a:p>
            <a:pPr marL="117475" indent="169863">
              <a:lnSpc>
                <a:spcPct val="80000"/>
              </a:lnSpc>
              <a:buFont typeface="Wingdings" panose="05000000000000000000" pitchFamily="2" charset="2"/>
              <a:buNone/>
            </a:pPr>
            <a:r>
              <a:rPr lang="fa-IR" sz="2400" b="1">
                <a:solidFill>
                  <a:schemeClr val="hlink"/>
                </a:solidFill>
                <a:cs typeface="2  Zar" panose="00000400000000000000" pitchFamily="2" charset="-78"/>
              </a:rPr>
              <a:t>93150000=1715000+91435000</a:t>
            </a:r>
          </a:p>
          <a:p>
            <a:pPr marL="117475" indent="169863" algn="just">
              <a:lnSpc>
                <a:spcPct val="80000"/>
              </a:lnSpc>
              <a:buFont typeface="Wingdings" panose="05000000000000000000" pitchFamily="2" charset="2"/>
              <a:buNone/>
            </a:pPr>
            <a:r>
              <a:rPr lang="fa-IR" sz="2400" b="1">
                <a:solidFill>
                  <a:schemeClr val="hlink"/>
                </a:solidFill>
                <a:cs typeface="2  Zar" panose="00000400000000000000" pitchFamily="2" charset="-78"/>
              </a:rPr>
              <a:t>بهره به نرخ بازار در سال 3</a:t>
            </a:r>
            <a:r>
              <a:rPr lang="en-US"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a:t>
            </a:r>
          </a:p>
          <a:p>
            <a:pPr marL="117475" indent="169863">
              <a:lnSpc>
                <a:spcPct val="80000"/>
              </a:lnSpc>
              <a:buFont typeface="Wingdings" panose="05000000000000000000" pitchFamily="2" charset="2"/>
              <a:buNone/>
            </a:pPr>
            <a:r>
              <a:rPr lang="fa-IR" sz="2400" b="1">
                <a:solidFill>
                  <a:schemeClr val="hlink"/>
                </a:solidFill>
                <a:cs typeface="2  Zar" panose="00000400000000000000" pitchFamily="2" charset="-78"/>
              </a:rPr>
              <a:t>13972500=15%×93150000</a:t>
            </a:r>
          </a:p>
          <a:p>
            <a:pPr marL="117475" indent="169863" algn="just">
              <a:lnSpc>
                <a:spcPct val="80000"/>
              </a:lnSpc>
              <a:buFont typeface="Wingdings" panose="05000000000000000000" pitchFamily="2" charset="2"/>
              <a:buNone/>
            </a:pPr>
            <a:r>
              <a:rPr lang="fa-IR" sz="2400" b="1">
                <a:solidFill>
                  <a:schemeClr val="hlink"/>
                </a:solidFill>
                <a:cs typeface="2  Zar" panose="00000400000000000000" pitchFamily="2" charset="-78"/>
              </a:rPr>
              <a:t>مبلغی که در سال 3</a:t>
            </a:r>
            <a:r>
              <a:rPr lang="en-US" sz="2400" b="1">
                <a:solidFill>
                  <a:schemeClr val="hlink"/>
                </a:solidFill>
                <a:cs typeface="2  Zar" panose="00000400000000000000" pitchFamily="2" charset="-78"/>
              </a:rPr>
              <a:t>x</a:t>
            </a:r>
            <a:r>
              <a:rPr lang="fa-IR" sz="2400" b="1">
                <a:solidFill>
                  <a:schemeClr val="hlink"/>
                </a:solidFill>
                <a:cs typeface="2  Zar" panose="00000400000000000000" pitchFamily="2" charset="-78"/>
              </a:rPr>
              <a:t>از کسر اوراق قرضه باید کم شود </a:t>
            </a:r>
          </a:p>
          <a:p>
            <a:pPr marL="117475" indent="169863">
              <a:lnSpc>
                <a:spcPct val="80000"/>
              </a:lnSpc>
              <a:buFont typeface="Wingdings" panose="05000000000000000000" pitchFamily="2" charset="2"/>
              <a:buNone/>
            </a:pPr>
            <a:r>
              <a:rPr lang="fa-IR" sz="2400" b="1">
                <a:solidFill>
                  <a:schemeClr val="hlink"/>
                </a:solidFill>
                <a:cs typeface="2  Zar" panose="00000400000000000000" pitchFamily="2" charset="-78"/>
              </a:rPr>
              <a:t>1972500=12000000-13972500</a:t>
            </a:r>
          </a:p>
          <a:p>
            <a:pPr marL="117475" indent="169863" algn="just">
              <a:lnSpc>
                <a:spcPct val="80000"/>
              </a:lnSpc>
              <a:buFont typeface="Wingdings" panose="05000000000000000000" pitchFamily="2" charset="2"/>
              <a:buNone/>
            </a:pPr>
            <a:r>
              <a:rPr lang="fa-IR" sz="2400" b="1">
                <a:solidFill>
                  <a:schemeClr val="hlink"/>
                </a:solidFill>
                <a:cs typeface="2  Zar" panose="00000400000000000000" pitchFamily="2" charset="-78"/>
              </a:rPr>
              <a:t>ارزش دفتری 4</a:t>
            </a:r>
            <a:r>
              <a:rPr lang="en-US"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a:t>
            </a:r>
          </a:p>
          <a:p>
            <a:pPr marL="117475" indent="169863">
              <a:lnSpc>
                <a:spcPct val="80000"/>
              </a:lnSpc>
              <a:buFont typeface="Wingdings" panose="05000000000000000000" pitchFamily="2" charset="2"/>
              <a:buNone/>
            </a:pPr>
            <a:r>
              <a:rPr lang="fa-IR" sz="2400" b="1">
                <a:solidFill>
                  <a:schemeClr val="hlink"/>
                </a:solidFill>
                <a:cs typeface="2  Zar" panose="00000400000000000000" pitchFamily="2" charset="-78"/>
              </a:rPr>
              <a:t>95122500=1972500+93150000</a:t>
            </a:r>
          </a:p>
          <a:p>
            <a:pPr marL="117475" indent="169863" algn="just">
              <a:lnSpc>
                <a:spcPct val="80000"/>
              </a:lnSpc>
              <a:buFont typeface="Wingdings" panose="05000000000000000000" pitchFamily="2" charset="2"/>
              <a:buNone/>
            </a:pPr>
            <a:r>
              <a:rPr lang="fa-IR" sz="2400" b="1">
                <a:solidFill>
                  <a:schemeClr val="hlink"/>
                </a:solidFill>
                <a:cs typeface="2  Zar" panose="00000400000000000000" pitchFamily="2" charset="-78"/>
              </a:rPr>
              <a:t>بهره به نرخ بازار 4</a:t>
            </a:r>
            <a:r>
              <a:rPr lang="en-US" sz="2400" b="1">
                <a:solidFill>
                  <a:schemeClr val="hlink"/>
                </a:solidFill>
                <a:cs typeface="2  Zar" panose="00000400000000000000" pitchFamily="2" charset="-78"/>
              </a:rPr>
              <a:t>x</a:t>
            </a:r>
            <a:endParaRPr lang="fa-IR" sz="2400" b="1">
              <a:solidFill>
                <a:schemeClr val="hlink"/>
              </a:solidFill>
              <a:cs typeface="2  Zar" panose="00000400000000000000" pitchFamily="2" charset="-78"/>
            </a:endParaRPr>
          </a:p>
          <a:p>
            <a:pPr marL="117475" indent="169863">
              <a:lnSpc>
                <a:spcPct val="80000"/>
              </a:lnSpc>
              <a:buFont typeface="Wingdings" panose="05000000000000000000" pitchFamily="2" charset="2"/>
              <a:buNone/>
            </a:pPr>
            <a:r>
              <a:rPr lang="fa-IR" sz="2400" b="1">
                <a:solidFill>
                  <a:schemeClr val="hlink"/>
                </a:solidFill>
                <a:cs typeface="2  Zar" panose="00000400000000000000" pitchFamily="2" charset="-78"/>
              </a:rPr>
              <a:t>14268000=15%×95122500</a:t>
            </a:r>
            <a:endParaRPr lang="en-US" sz="1800" b="1">
              <a:solidFill>
                <a:schemeClr va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810" name="Rectangle 2"/>
          <p:cNvSpPr>
            <a:spLocks noGrp="1" noChangeArrowheads="1"/>
          </p:cNvSpPr>
          <p:nvPr>
            <p:ph type="body" idx="1"/>
          </p:nvPr>
        </p:nvSpPr>
        <p:spPr>
          <a:xfrm>
            <a:off x="88900" y="88900"/>
            <a:ext cx="8991600" cy="6705600"/>
          </a:xfrm>
        </p:spPr>
        <p:txBody>
          <a:bodyPr/>
          <a:lstStyle/>
          <a:p>
            <a:pPr marL="117475" indent="169863" algn="just">
              <a:lnSpc>
                <a:spcPct val="90000"/>
              </a:lnSpc>
              <a:buFont typeface="Wingdings" panose="05000000000000000000" pitchFamily="2" charset="2"/>
              <a:buNone/>
            </a:pPr>
            <a:endParaRPr lang="fa-IR" sz="2400" b="1">
              <a:solidFill>
                <a:schemeClr val="hlink"/>
              </a:solidFill>
              <a:cs typeface="2  Zar" panose="00000400000000000000" pitchFamily="2" charset="-78"/>
            </a:endParaRPr>
          </a:p>
          <a:p>
            <a:pPr marL="117475" indent="169863" algn="just">
              <a:lnSpc>
                <a:spcPct val="90000"/>
              </a:lnSpc>
              <a:buFont typeface="Wingdings" panose="05000000000000000000" pitchFamily="2" charset="2"/>
              <a:buNone/>
            </a:pPr>
            <a:r>
              <a:rPr lang="fa-IR" sz="2800" b="1">
                <a:solidFill>
                  <a:schemeClr val="hlink"/>
                </a:solidFill>
                <a:cs typeface="2  Zar" panose="00000400000000000000" pitchFamily="2" charset="-78"/>
              </a:rPr>
              <a:t>مبلغی که در سال 4</a:t>
            </a:r>
            <a:r>
              <a:rPr lang="en-US" sz="2800" b="1">
                <a:solidFill>
                  <a:schemeClr val="hlink"/>
                </a:solidFill>
                <a:cs typeface="2  Zar" panose="00000400000000000000" pitchFamily="2" charset="-78"/>
              </a:rPr>
              <a:t>x</a:t>
            </a:r>
            <a:r>
              <a:rPr lang="fa-IR" sz="2800" b="1">
                <a:solidFill>
                  <a:schemeClr val="hlink"/>
                </a:solidFill>
                <a:cs typeface="2  Zar" panose="00000400000000000000" pitchFamily="2" charset="-78"/>
              </a:rPr>
              <a:t>از کسر اوراق قرضه باید کم شود</a:t>
            </a:r>
          </a:p>
          <a:p>
            <a:pPr marL="117475" indent="169863">
              <a:lnSpc>
                <a:spcPct val="90000"/>
              </a:lnSpc>
              <a:buFont typeface="Wingdings" panose="05000000000000000000" pitchFamily="2" charset="2"/>
              <a:buNone/>
            </a:pPr>
            <a:r>
              <a:rPr lang="fa-IR" sz="2800" b="1">
                <a:solidFill>
                  <a:schemeClr val="hlink"/>
                </a:solidFill>
                <a:cs typeface="2  Zar" panose="00000400000000000000" pitchFamily="2" charset="-78"/>
              </a:rPr>
              <a:t>2268000=12000000-14268000</a:t>
            </a:r>
          </a:p>
          <a:p>
            <a:pPr marL="117475" indent="169863" algn="just">
              <a:lnSpc>
                <a:spcPct val="90000"/>
              </a:lnSpc>
              <a:buFont typeface="Wingdings" panose="05000000000000000000" pitchFamily="2" charset="2"/>
              <a:buNone/>
            </a:pPr>
            <a:r>
              <a:rPr lang="fa-IR" sz="2800" b="1">
                <a:solidFill>
                  <a:schemeClr val="hlink"/>
                </a:solidFill>
                <a:cs typeface="2  Zar" panose="00000400000000000000" pitchFamily="2" charset="-78"/>
              </a:rPr>
              <a:t>ارزش دفتری 5</a:t>
            </a:r>
            <a:r>
              <a:rPr lang="en-US" sz="2800" b="1">
                <a:solidFill>
                  <a:schemeClr val="hlink"/>
                </a:solidFill>
                <a:cs typeface="2  Zar" panose="00000400000000000000" pitchFamily="2" charset="-78"/>
              </a:rPr>
              <a:t>x</a:t>
            </a:r>
            <a:r>
              <a:rPr lang="fa-IR" sz="2800" b="1">
                <a:solidFill>
                  <a:schemeClr val="hlink"/>
                </a:solidFill>
                <a:cs typeface="2  Zar" panose="00000400000000000000" pitchFamily="2" charset="-78"/>
              </a:rPr>
              <a:t> 	</a:t>
            </a:r>
          </a:p>
          <a:p>
            <a:pPr marL="117475" indent="169863">
              <a:lnSpc>
                <a:spcPct val="90000"/>
              </a:lnSpc>
              <a:buFont typeface="Wingdings" panose="05000000000000000000" pitchFamily="2" charset="2"/>
              <a:buNone/>
            </a:pPr>
            <a:r>
              <a:rPr lang="fa-IR" sz="2800" b="1">
                <a:solidFill>
                  <a:schemeClr val="hlink"/>
                </a:solidFill>
                <a:cs typeface="2  Zar" panose="00000400000000000000" pitchFamily="2" charset="-78"/>
              </a:rPr>
              <a:t>97390500=2268000+95122500</a:t>
            </a:r>
          </a:p>
          <a:p>
            <a:pPr marL="117475" indent="169863" algn="just">
              <a:lnSpc>
                <a:spcPct val="90000"/>
              </a:lnSpc>
              <a:buFont typeface="Wingdings" panose="05000000000000000000" pitchFamily="2" charset="2"/>
              <a:buNone/>
            </a:pPr>
            <a:r>
              <a:rPr lang="fa-IR" sz="2800" b="1">
                <a:solidFill>
                  <a:schemeClr val="hlink"/>
                </a:solidFill>
                <a:cs typeface="2  Zar" panose="00000400000000000000" pitchFamily="2" charset="-78"/>
              </a:rPr>
              <a:t>بهبود نرخ بازار </a:t>
            </a:r>
            <a:r>
              <a:rPr lang="en-US" sz="2800" b="1">
                <a:solidFill>
                  <a:schemeClr val="hlink"/>
                </a:solidFill>
                <a:cs typeface="2  Zar" panose="00000400000000000000" pitchFamily="2" charset="-78"/>
              </a:rPr>
              <a:t>5x</a:t>
            </a:r>
            <a:r>
              <a:rPr lang="fa-IR" sz="2800" b="1">
                <a:solidFill>
                  <a:schemeClr val="hlink"/>
                </a:solidFill>
                <a:cs typeface="2  Zar" panose="00000400000000000000" pitchFamily="2" charset="-78"/>
              </a:rPr>
              <a:t>	</a:t>
            </a:r>
          </a:p>
          <a:p>
            <a:pPr marL="117475" indent="169863">
              <a:lnSpc>
                <a:spcPct val="90000"/>
              </a:lnSpc>
              <a:buFont typeface="Wingdings" panose="05000000000000000000" pitchFamily="2" charset="2"/>
              <a:buNone/>
            </a:pPr>
            <a:r>
              <a:rPr lang="fa-IR" sz="2800" b="1">
                <a:solidFill>
                  <a:schemeClr val="hlink"/>
                </a:solidFill>
                <a:cs typeface="2  Zar" panose="00000400000000000000" pitchFamily="2" charset="-78"/>
              </a:rPr>
              <a:t>14608500=15%×97390500</a:t>
            </a:r>
          </a:p>
          <a:p>
            <a:pPr marL="117475" indent="169863" algn="just">
              <a:lnSpc>
                <a:spcPct val="90000"/>
              </a:lnSpc>
              <a:buFont typeface="Wingdings" panose="05000000000000000000" pitchFamily="2" charset="2"/>
              <a:buNone/>
            </a:pPr>
            <a:r>
              <a:rPr lang="fa-IR" sz="2800" b="1">
                <a:solidFill>
                  <a:schemeClr val="hlink"/>
                </a:solidFill>
                <a:cs typeface="2  Zar" panose="00000400000000000000" pitchFamily="2" charset="-78"/>
              </a:rPr>
              <a:t>مبلغی که در سال 5</a:t>
            </a:r>
            <a:r>
              <a:rPr lang="en-GB" sz="2800" b="1">
                <a:solidFill>
                  <a:schemeClr val="hlink"/>
                </a:solidFill>
                <a:cs typeface="2  Zar" panose="00000400000000000000" pitchFamily="2" charset="-78"/>
              </a:rPr>
              <a:t>x</a:t>
            </a:r>
            <a:r>
              <a:rPr lang="fa-IR" sz="2800" b="1">
                <a:solidFill>
                  <a:schemeClr val="hlink"/>
                </a:solidFill>
                <a:cs typeface="2  Zar" panose="00000400000000000000" pitchFamily="2" charset="-78"/>
              </a:rPr>
              <a:t> از کسر اوراق قرضه باید کم شود</a:t>
            </a:r>
          </a:p>
          <a:p>
            <a:pPr marL="117475" indent="169863">
              <a:lnSpc>
                <a:spcPct val="90000"/>
              </a:lnSpc>
              <a:buFont typeface="Wingdings" panose="05000000000000000000" pitchFamily="2" charset="2"/>
              <a:buNone/>
            </a:pPr>
            <a:r>
              <a:rPr lang="fa-IR" sz="2800" b="1">
                <a:solidFill>
                  <a:schemeClr val="hlink"/>
                </a:solidFill>
                <a:cs typeface="2  Zar" panose="00000400000000000000" pitchFamily="2" charset="-78"/>
              </a:rPr>
              <a:t>2608500=12000000-14608500</a:t>
            </a:r>
          </a:p>
          <a:p>
            <a:pPr marL="117475" indent="169863">
              <a:lnSpc>
                <a:spcPct val="90000"/>
              </a:lnSpc>
              <a:buFont typeface="Wingdings" panose="05000000000000000000" pitchFamily="2" charset="2"/>
              <a:buNone/>
            </a:pPr>
            <a:endParaRPr lang="fa-IR" sz="2800" b="1">
              <a:solidFill>
                <a:schemeClr val="folHlink"/>
              </a:solidFill>
              <a:cs typeface="2  Zar" panose="00000400000000000000" pitchFamily="2" charset="-78"/>
            </a:endParaRPr>
          </a:p>
          <a:p>
            <a:pPr marL="117475" indent="169863">
              <a:lnSpc>
                <a:spcPct val="90000"/>
              </a:lnSpc>
              <a:buFont typeface="Wingdings" panose="05000000000000000000" pitchFamily="2" charset="2"/>
              <a:buNone/>
            </a:pPr>
            <a:endParaRPr lang="fa-IR" sz="2800" b="1">
              <a:solidFill>
                <a:schemeClr val="folHlink"/>
              </a:solidFill>
              <a:cs typeface="2  Zar" panose="00000400000000000000" pitchFamily="2" charset="-78"/>
            </a:endParaRPr>
          </a:p>
          <a:p>
            <a:pPr marL="117475" indent="169863" algn="ctr">
              <a:lnSpc>
                <a:spcPct val="90000"/>
              </a:lnSpc>
              <a:buFont typeface="Wingdings" panose="05000000000000000000" pitchFamily="2" charset="2"/>
              <a:buNone/>
            </a:pPr>
            <a:r>
              <a:rPr lang="fa-IR" sz="2800" b="1">
                <a:solidFill>
                  <a:schemeClr val="folHlink"/>
                </a:solidFill>
                <a:cs typeface="2  Zar" panose="00000400000000000000" pitchFamily="2" charset="-78"/>
              </a:rPr>
              <a:t>1000=99999000=2608500+97390500</a:t>
            </a:r>
          </a:p>
          <a:p>
            <a:pPr marL="117475" indent="169863" algn="just">
              <a:lnSpc>
                <a:spcPct val="90000"/>
              </a:lnSpc>
              <a:buFont typeface="Wingdings" panose="05000000000000000000" pitchFamily="2" charset="2"/>
              <a:buNone/>
            </a:pPr>
            <a:endParaRPr lang="en-US" sz="2400" b="1">
              <a:solidFill>
                <a:schemeClr va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858" name="Rectangle 2"/>
          <p:cNvSpPr>
            <a:spLocks noGrp="1" noChangeArrowheads="1"/>
          </p:cNvSpPr>
          <p:nvPr>
            <p:ph type="body" idx="1"/>
          </p:nvPr>
        </p:nvSpPr>
        <p:spPr>
          <a:xfrm>
            <a:off x="101600" y="76200"/>
            <a:ext cx="8991600" cy="6705600"/>
          </a:xfrm>
        </p:spPr>
        <p:txBody>
          <a:bodyPr/>
          <a:lstStyle/>
          <a:p>
            <a:pPr marL="117475" indent="169863">
              <a:buFont typeface="Wingdings" panose="05000000000000000000" pitchFamily="2" charset="2"/>
              <a:buNone/>
            </a:pPr>
            <a:r>
              <a:rPr lang="fa-IR" sz="2400" b="1" u="sng">
                <a:solidFill>
                  <a:schemeClr val="hlink"/>
                </a:solidFill>
                <a:cs typeface="2  Zar" panose="00000400000000000000" pitchFamily="2" charset="-78"/>
              </a:rPr>
              <a:t>ثبتهای دفتر روزنامه شرکت سهامی عام زاهدان:</a:t>
            </a:r>
            <a:endParaRPr lang="fa-IR" sz="2400" b="1">
              <a:solidFill>
                <a:schemeClr val="hlink"/>
              </a:solidFill>
              <a:cs typeface="2  Zar" panose="00000400000000000000" pitchFamily="2" charset="-78"/>
            </a:endParaRPr>
          </a:p>
          <a:p>
            <a:pPr marL="117475" indent="169863">
              <a:buFont typeface="Wingdings" panose="05000000000000000000" pitchFamily="2" charset="2"/>
              <a:buNone/>
            </a:pPr>
            <a:r>
              <a:rPr lang="fa-IR" sz="2400" b="1">
                <a:solidFill>
                  <a:schemeClr val="hlink"/>
                </a:solidFill>
                <a:cs typeface="2  Zar" panose="00000400000000000000" pitchFamily="2" charset="-78"/>
              </a:rPr>
              <a:t>ابتدای سال 1</a:t>
            </a:r>
            <a:r>
              <a:rPr lang="en-GB"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a:t>
            </a:r>
          </a:p>
          <a:p>
            <a:pPr marL="117475" indent="169863">
              <a:buFont typeface="Wingdings" panose="05000000000000000000" pitchFamily="2" charset="2"/>
              <a:buNone/>
            </a:pPr>
            <a:r>
              <a:rPr lang="fa-IR" sz="2400" b="1">
                <a:solidFill>
                  <a:schemeClr val="hlink"/>
                </a:solidFill>
                <a:cs typeface="2  Zar" panose="00000400000000000000" pitchFamily="2" charset="-78"/>
              </a:rPr>
              <a:t> وجه نقد				   89943560</a:t>
            </a:r>
          </a:p>
          <a:p>
            <a:pPr marL="117475" indent="169863">
              <a:buFont typeface="Wingdings" panose="05000000000000000000" pitchFamily="2" charset="2"/>
              <a:buNone/>
            </a:pPr>
            <a:r>
              <a:rPr lang="fa-IR" sz="2400" b="1">
                <a:solidFill>
                  <a:schemeClr val="hlink"/>
                </a:solidFill>
                <a:cs typeface="2  Zar" panose="00000400000000000000" pitchFamily="2" charset="-78"/>
              </a:rPr>
              <a:t>کسر اوراق قرضه			   10056440</a:t>
            </a:r>
          </a:p>
          <a:p>
            <a:pPr marL="117475" indent="169863">
              <a:buFont typeface="Wingdings" panose="05000000000000000000" pitchFamily="2" charset="2"/>
              <a:buNone/>
            </a:pPr>
            <a:r>
              <a:rPr lang="fa-IR" sz="2400" b="1">
                <a:solidFill>
                  <a:schemeClr val="hlink"/>
                </a:solidFill>
                <a:cs typeface="2  Zar" panose="00000400000000000000" pitchFamily="2" charset="-78"/>
              </a:rPr>
              <a:t>اوراق قرضه پرداختی			100000000</a:t>
            </a:r>
          </a:p>
          <a:p>
            <a:pPr marL="117475" indent="169863">
              <a:buFont typeface="Wingdings" panose="05000000000000000000" pitchFamily="2" charset="2"/>
              <a:buNone/>
            </a:pPr>
            <a:r>
              <a:rPr lang="fa-IR" sz="2400" b="1">
                <a:solidFill>
                  <a:schemeClr val="hlink"/>
                </a:solidFill>
                <a:cs typeface="2  Zar" panose="00000400000000000000" pitchFamily="2" charset="-78"/>
              </a:rPr>
              <a:t>آخر سال 1</a:t>
            </a:r>
            <a:r>
              <a:rPr lang="en-GB"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a:t>
            </a:r>
          </a:p>
          <a:p>
            <a:pPr marL="117475" indent="169863">
              <a:buFont typeface="Wingdings" panose="05000000000000000000" pitchFamily="2" charset="2"/>
              <a:buNone/>
            </a:pPr>
            <a:r>
              <a:rPr lang="fa-IR" sz="2400" b="1">
                <a:solidFill>
                  <a:schemeClr val="hlink"/>
                </a:solidFill>
                <a:cs typeface="2  Zar" panose="00000400000000000000" pitchFamily="2" charset="-78"/>
              </a:rPr>
              <a:t>هزینه بهره اوراق قرضه  	 	  13491500</a:t>
            </a:r>
          </a:p>
          <a:p>
            <a:pPr marL="117475" indent="169863">
              <a:buFont typeface="Wingdings" panose="05000000000000000000" pitchFamily="2" charset="2"/>
              <a:buNone/>
            </a:pPr>
            <a:r>
              <a:rPr lang="fa-IR" sz="2400" b="1">
                <a:solidFill>
                  <a:schemeClr val="hlink"/>
                </a:solidFill>
                <a:cs typeface="2  Zar" panose="00000400000000000000" pitchFamily="2" charset="-78"/>
              </a:rPr>
              <a:t>وجه نقد				  12000000</a:t>
            </a:r>
          </a:p>
          <a:p>
            <a:pPr marL="117475" indent="169863">
              <a:buFont typeface="Wingdings" panose="05000000000000000000" pitchFamily="2" charset="2"/>
              <a:buNone/>
            </a:pPr>
            <a:r>
              <a:rPr lang="fa-IR" sz="2400" b="1">
                <a:solidFill>
                  <a:schemeClr val="hlink"/>
                </a:solidFill>
                <a:cs typeface="2  Zar" panose="00000400000000000000" pitchFamily="2" charset="-78"/>
              </a:rPr>
              <a:t>کسر اوراق قرضه	 	  	     1491500</a:t>
            </a:r>
          </a:p>
          <a:p>
            <a:pPr marL="117475" indent="169863">
              <a:buFont typeface="Wingdings" panose="05000000000000000000" pitchFamily="2" charset="2"/>
              <a:buNone/>
            </a:pPr>
            <a:r>
              <a:rPr lang="fa-IR" sz="2400" b="1">
                <a:solidFill>
                  <a:schemeClr val="hlink"/>
                </a:solidFill>
                <a:cs typeface="2  Zar" panose="00000400000000000000" pitchFamily="2" charset="-78"/>
              </a:rPr>
              <a:t>پرداخت بهره سال اول اوراق قرضه</a:t>
            </a:r>
          </a:p>
          <a:p>
            <a:pPr marL="117475" indent="169863">
              <a:buFont typeface="Wingdings" panose="05000000000000000000" pitchFamily="2" charset="2"/>
              <a:buNone/>
            </a:pPr>
            <a:r>
              <a:rPr lang="fa-IR" sz="2400" b="1">
                <a:solidFill>
                  <a:schemeClr val="hlink"/>
                </a:solidFill>
                <a:cs typeface="2  Zar" panose="00000400000000000000" pitchFamily="2" charset="-78"/>
              </a:rPr>
              <a:t>آخر سال 2</a:t>
            </a:r>
            <a:r>
              <a:rPr lang="en-GB"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a:t>
            </a:r>
          </a:p>
          <a:p>
            <a:pPr marL="117475" indent="169863">
              <a:buFont typeface="Wingdings" panose="05000000000000000000" pitchFamily="2" charset="2"/>
              <a:buNone/>
            </a:pPr>
            <a:r>
              <a:rPr lang="fa-IR" sz="2400" b="1">
                <a:solidFill>
                  <a:schemeClr val="hlink"/>
                </a:solidFill>
                <a:cs typeface="2  Zar" panose="00000400000000000000" pitchFamily="2" charset="-78"/>
              </a:rPr>
              <a:t>هزینه بهره اوراق قرضه			13715000</a:t>
            </a:r>
          </a:p>
          <a:p>
            <a:pPr marL="117475" indent="169863">
              <a:buFont typeface="Wingdings" panose="05000000000000000000" pitchFamily="2" charset="2"/>
              <a:buNone/>
            </a:pPr>
            <a:r>
              <a:rPr lang="fa-IR" sz="2400" b="1">
                <a:solidFill>
                  <a:schemeClr val="hlink"/>
                </a:solidFill>
                <a:cs typeface="2  Zar" panose="00000400000000000000" pitchFamily="2" charset="-78"/>
              </a:rPr>
              <a:t>وجه نقد				12000000</a:t>
            </a:r>
          </a:p>
          <a:p>
            <a:pPr marL="117475" indent="169863">
              <a:buFont typeface="Wingdings" panose="05000000000000000000" pitchFamily="2" charset="2"/>
              <a:buNone/>
            </a:pPr>
            <a:r>
              <a:rPr lang="fa-IR" sz="2400" b="1">
                <a:solidFill>
                  <a:schemeClr val="hlink"/>
                </a:solidFill>
                <a:cs typeface="2  Zar" panose="00000400000000000000" pitchFamily="2" charset="-78"/>
              </a:rPr>
              <a:t>کسر اوراق قرضه			1715000</a:t>
            </a:r>
            <a:r>
              <a:rPr lang="en-US" sz="2400" b="1">
                <a:solidFill>
                  <a:schemeClr val="hlink"/>
                </a:solidFill>
                <a:cs typeface="2  Zar" panose="00000400000000000000" pitchFamily="2" charset="-78"/>
              </a:rPr>
              <a:t> </a:t>
            </a:r>
          </a:p>
        </p:txBody>
      </p:sp>
    </p:spTree>
  </p:cSld>
  <p:clrMapOvr>
    <a:masterClrMapping/>
  </p:clrMapOvr>
  <p:transition>
    <p:wipe dir="d"/>
    <p:sndAc>
      <p:stSnd loop="1">
        <p:snd r:embed="rId3" name="chimes.wav"/>
      </p:stSnd>
    </p:sndAc>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906" name="Rectangle 2"/>
          <p:cNvSpPr>
            <a:spLocks noGrp="1" noChangeArrowheads="1"/>
          </p:cNvSpPr>
          <p:nvPr>
            <p:ph type="body" idx="1"/>
          </p:nvPr>
        </p:nvSpPr>
        <p:spPr>
          <a:xfrm>
            <a:off x="101600" y="355600"/>
            <a:ext cx="8991600" cy="6350000"/>
          </a:xfrm>
        </p:spPr>
        <p:txBody>
          <a:bodyPr/>
          <a:lstStyle/>
          <a:p>
            <a:pPr marL="117475" indent="169863">
              <a:buFont typeface="Wingdings" panose="05000000000000000000" pitchFamily="2" charset="2"/>
              <a:buNone/>
            </a:pPr>
            <a:r>
              <a:rPr lang="fa-IR" b="1">
                <a:solidFill>
                  <a:schemeClr val="hlink"/>
                </a:solidFill>
                <a:cs typeface="2  Titr" panose="00000700000000000000" pitchFamily="2" charset="-78"/>
              </a:rPr>
              <a:t>آخر سال </a:t>
            </a:r>
            <a:r>
              <a:rPr lang="en-US" b="1">
                <a:solidFill>
                  <a:schemeClr val="hlink"/>
                </a:solidFill>
                <a:cs typeface="2  Titr" panose="00000700000000000000" pitchFamily="2" charset="-78"/>
              </a:rPr>
              <a:t>x3</a:t>
            </a:r>
            <a:r>
              <a:rPr lang="fa-IR" b="1">
                <a:solidFill>
                  <a:schemeClr val="hlink"/>
                </a:solidFill>
                <a:cs typeface="2  Titr" panose="00000700000000000000" pitchFamily="2" charset="-78"/>
              </a:rPr>
              <a:t> :</a:t>
            </a:r>
          </a:p>
          <a:p>
            <a:pPr marL="117475" indent="169863">
              <a:buFont typeface="Wingdings" panose="05000000000000000000" pitchFamily="2" charset="2"/>
              <a:buNone/>
            </a:pPr>
            <a:r>
              <a:rPr lang="fa-IR" sz="2400" b="1">
                <a:solidFill>
                  <a:schemeClr val="folHlink"/>
                </a:solidFill>
                <a:cs typeface="2  Zar" panose="00000400000000000000" pitchFamily="2" charset="-78"/>
              </a:rPr>
              <a:t>هزینه بهره اوراق قرضه		 13972500</a:t>
            </a:r>
          </a:p>
          <a:p>
            <a:pPr marL="117475" indent="169863">
              <a:buFont typeface="Wingdings" panose="05000000000000000000" pitchFamily="2" charset="2"/>
              <a:buNone/>
            </a:pPr>
            <a:r>
              <a:rPr lang="fa-IR" sz="2400" b="1">
                <a:solidFill>
                  <a:schemeClr val="folHlink"/>
                </a:solidFill>
                <a:cs typeface="2  Zar" panose="00000400000000000000" pitchFamily="2" charset="-78"/>
              </a:rPr>
              <a:t>وجه نقد			 12000000</a:t>
            </a:r>
          </a:p>
          <a:p>
            <a:pPr marL="117475" indent="169863">
              <a:buFont typeface="Wingdings" panose="05000000000000000000" pitchFamily="2" charset="2"/>
              <a:buNone/>
            </a:pPr>
            <a:r>
              <a:rPr lang="fa-IR" sz="2400" b="1">
                <a:solidFill>
                  <a:schemeClr val="folHlink"/>
                </a:solidFill>
                <a:cs typeface="2  Zar" panose="00000400000000000000" pitchFamily="2" charset="-78"/>
              </a:rPr>
              <a:t>کسر اوراق قرضه		    1979500</a:t>
            </a:r>
          </a:p>
          <a:p>
            <a:pPr marL="117475" indent="169863">
              <a:buFont typeface="Wingdings" panose="05000000000000000000" pitchFamily="2" charset="2"/>
              <a:buNone/>
            </a:pPr>
            <a:r>
              <a:rPr lang="fa-IR" b="1">
                <a:solidFill>
                  <a:schemeClr val="hlink"/>
                </a:solidFill>
                <a:cs typeface="2  Titr" panose="00000700000000000000" pitchFamily="2" charset="-78"/>
              </a:rPr>
              <a:t>آخر سال </a:t>
            </a:r>
            <a:r>
              <a:rPr lang="en-US" b="1">
                <a:solidFill>
                  <a:schemeClr val="hlink"/>
                </a:solidFill>
                <a:cs typeface="2  Titr" panose="00000700000000000000" pitchFamily="2" charset="-78"/>
              </a:rPr>
              <a:t>x4</a:t>
            </a:r>
            <a:r>
              <a:rPr lang="fa-IR" b="1">
                <a:solidFill>
                  <a:schemeClr val="hlink"/>
                </a:solidFill>
                <a:cs typeface="2  Titr" panose="00000700000000000000" pitchFamily="2" charset="-78"/>
              </a:rPr>
              <a:t> :</a:t>
            </a:r>
          </a:p>
          <a:p>
            <a:pPr marL="117475" indent="169863">
              <a:buFont typeface="Wingdings" panose="05000000000000000000" pitchFamily="2" charset="2"/>
              <a:buNone/>
            </a:pPr>
            <a:r>
              <a:rPr lang="fa-IR" sz="2400" b="1">
                <a:solidFill>
                  <a:schemeClr val="folHlink"/>
                </a:solidFill>
                <a:cs typeface="2  Zar" panose="00000400000000000000" pitchFamily="2" charset="-78"/>
              </a:rPr>
              <a:t>هزینه بهره اوراق قرضه		  14268000</a:t>
            </a:r>
          </a:p>
          <a:p>
            <a:pPr marL="117475" indent="169863">
              <a:buFont typeface="Wingdings" panose="05000000000000000000" pitchFamily="2" charset="2"/>
              <a:buNone/>
            </a:pPr>
            <a:r>
              <a:rPr lang="fa-IR" sz="2400" b="1">
                <a:solidFill>
                  <a:schemeClr val="folHlink"/>
                </a:solidFill>
                <a:cs typeface="2  Zar" panose="00000400000000000000" pitchFamily="2" charset="-78"/>
              </a:rPr>
              <a:t>وجه نقد			  12000000</a:t>
            </a:r>
          </a:p>
          <a:p>
            <a:pPr marL="117475" indent="169863">
              <a:buFont typeface="Wingdings" panose="05000000000000000000" pitchFamily="2" charset="2"/>
              <a:buNone/>
            </a:pPr>
            <a:r>
              <a:rPr lang="fa-IR" sz="2400" b="1">
                <a:solidFill>
                  <a:schemeClr val="folHlink"/>
                </a:solidFill>
                <a:cs typeface="2  Zar" panose="00000400000000000000" pitchFamily="2" charset="-78"/>
              </a:rPr>
              <a:t>کسر اوراق قرضه		     2268000</a:t>
            </a:r>
          </a:p>
          <a:p>
            <a:pPr marL="117475" indent="169863">
              <a:buFont typeface="Wingdings" panose="05000000000000000000" pitchFamily="2" charset="2"/>
              <a:buNone/>
            </a:pPr>
            <a:r>
              <a:rPr lang="fa-IR" b="1">
                <a:solidFill>
                  <a:schemeClr val="hlink"/>
                </a:solidFill>
                <a:cs typeface="2  Titr" panose="00000700000000000000" pitchFamily="2" charset="-78"/>
              </a:rPr>
              <a:t>آخر سال </a:t>
            </a:r>
            <a:r>
              <a:rPr lang="en-US" b="1">
                <a:solidFill>
                  <a:schemeClr val="hlink"/>
                </a:solidFill>
                <a:cs typeface="2  Titr" panose="00000700000000000000" pitchFamily="2" charset="-78"/>
              </a:rPr>
              <a:t>x5</a:t>
            </a:r>
            <a:r>
              <a:rPr lang="fa-IR" b="1">
                <a:solidFill>
                  <a:schemeClr val="hlink"/>
                </a:solidFill>
                <a:cs typeface="2  Titr" panose="00000700000000000000" pitchFamily="2" charset="-78"/>
              </a:rPr>
              <a:t> :</a:t>
            </a:r>
          </a:p>
          <a:p>
            <a:pPr marL="117475" indent="169863">
              <a:buFont typeface="Wingdings" panose="05000000000000000000" pitchFamily="2" charset="2"/>
              <a:buNone/>
            </a:pPr>
            <a:r>
              <a:rPr lang="fa-IR" sz="2400" b="1">
                <a:solidFill>
                  <a:schemeClr val="folHlink"/>
                </a:solidFill>
                <a:cs typeface="2  Zar" panose="00000400000000000000" pitchFamily="2" charset="-78"/>
              </a:rPr>
              <a:t>هزینه بهره اوراق قرضه		   14609440</a:t>
            </a:r>
          </a:p>
          <a:p>
            <a:pPr marL="117475" indent="169863">
              <a:buFont typeface="Wingdings" panose="05000000000000000000" pitchFamily="2" charset="2"/>
              <a:buNone/>
            </a:pPr>
            <a:r>
              <a:rPr lang="fa-IR" sz="2400" b="1">
                <a:solidFill>
                  <a:schemeClr val="folHlink"/>
                </a:solidFill>
                <a:cs typeface="2  Zar" panose="00000400000000000000" pitchFamily="2" charset="-78"/>
              </a:rPr>
              <a:t>وجه نقد			   12000000</a:t>
            </a:r>
          </a:p>
          <a:p>
            <a:pPr marL="117475" indent="169863">
              <a:buFont typeface="Wingdings" panose="05000000000000000000" pitchFamily="2" charset="2"/>
              <a:buNone/>
            </a:pPr>
            <a:r>
              <a:rPr lang="fa-IR" sz="2400" b="1">
                <a:solidFill>
                  <a:schemeClr val="folHlink"/>
                </a:solidFill>
                <a:cs typeface="2  Zar" panose="00000400000000000000" pitchFamily="2" charset="-78"/>
              </a:rPr>
              <a:t>کسر اوراق قرضه		    2609440</a:t>
            </a:r>
            <a:r>
              <a:rPr lang="en-US">
                <a:solidFill>
                  <a:schemeClr val="folHlink"/>
                </a:solidFill>
              </a:rPr>
              <a:t> </a:t>
            </a:r>
          </a:p>
        </p:txBody>
      </p:sp>
    </p:spTree>
  </p:cSld>
  <p:clrMapOvr>
    <a:masterClrMapping/>
  </p:clrMapOvr>
  <p:transition>
    <p:wipe dir="d"/>
    <p:sndAc>
      <p:stSnd loop="1">
        <p:snd r:embed="rId3" name="chimes.wav"/>
      </p:stSnd>
    </p:sndAc>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954" name="Rectangle 2"/>
          <p:cNvSpPr>
            <a:spLocks noGrp="1" noChangeArrowheads="1"/>
          </p:cNvSpPr>
          <p:nvPr>
            <p:ph type="body" idx="1"/>
          </p:nvPr>
        </p:nvSpPr>
        <p:spPr>
          <a:xfrm>
            <a:off x="101600" y="76200"/>
            <a:ext cx="8991600" cy="6705600"/>
          </a:xfrm>
        </p:spPr>
        <p:txBody>
          <a:bodyPr/>
          <a:lstStyle/>
          <a:p>
            <a:pPr marL="117475" indent="169863">
              <a:buFont typeface="Wingdings" panose="05000000000000000000" pitchFamily="2" charset="2"/>
              <a:buNone/>
            </a:pPr>
            <a:r>
              <a:rPr lang="fa-IR" b="1">
                <a:solidFill>
                  <a:schemeClr val="tx2"/>
                </a:solidFill>
                <a:cs typeface="2  Titr" panose="00000700000000000000" pitchFamily="2" charset="-78"/>
              </a:rPr>
              <a:t>پرداخت بهره اوراق قرضه</a:t>
            </a:r>
          </a:p>
          <a:p>
            <a:pPr marL="117475" indent="169863">
              <a:buFont typeface="Wingdings" panose="05000000000000000000" pitchFamily="2" charset="2"/>
              <a:buNone/>
            </a:pPr>
            <a:endParaRPr lang="fa-IR" b="1">
              <a:solidFill>
                <a:schemeClr val="tx2"/>
              </a:solidFill>
              <a:cs typeface="2  Titr" panose="00000700000000000000" pitchFamily="2" charset="-78"/>
            </a:endParaRPr>
          </a:p>
          <a:p>
            <a:pPr marL="117475" indent="169863">
              <a:buFont typeface="Wingdings" panose="05000000000000000000" pitchFamily="2" charset="2"/>
              <a:buNone/>
            </a:pPr>
            <a:r>
              <a:rPr lang="fa-IR" b="1">
                <a:solidFill>
                  <a:schemeClr val="hlink"/>
                </a:solidFill>
                <a:cs typeface="2  Titr" panose="00000700000000000000" pitchFamily="2" charset="-78"/>
              </a:rPr>
              <a:t>آخر سال 5</a:t>
            </a:r>
            <a:r>
              <a:rPr lang="en-GB" b="1">
                <a:solidFill>
                  <a:schemeClr val="hlink"/>
                </a:solidFill>
                <a:cs typeface="2  Titr" panose="00000700000000000000" pitchFamily="2" charset="-78"/>
              </a:rPr>
              <a:t>x</a:t>
            </a:r>
            <a:r>
              <a:rPr lang="fa-IR" b="1">
                <a:solidFill>
                  <a:schemeClr val="hlink"/>
                </a:solidFill>
                <a:cs typeface="2  Titr" panose="00000700000000000000" pitchFamily="2" charset="-78"/>
              </a:rPr>
              <a:t> :</a:t>
            </a:r>
          </a:p>
          <a:p>
            <a:pPr marL="117475" indent="169863">
              <a:buFont typeface="Wingdings" panose="05000000000000000000" pitchFamily="2" charset="2"/>
              <a:buNone/>
            </a:pPr>
            <a:r>
              <a:rPr lang="fa-IR" sz="2400" b="1">
                <a:solidFill>
                  <a:schemeClr val="folHlink"/>
                </a:solidFill>
                <a:cs typeface="2  Zar" panose="00000400000000000000" pitchFamily="2" charset="-78"/>
              </a:rPr>
              <a:t>اوراق قرضه پرداختی			100000000</a:t>
            </a:r>
          </a:p>
          <a:p>
            <a:pPr marL="117475" indent="169863">
              <a:buFont typeface="Wingdings" panose="05000000000000000000" pitchFamily="2" charset="2"/>
              <a:buNone/>
            </a:pPr>
            <a:r>
              <a:rPr lang="fa-IR" sz="2400" b="1">
                <a:solidFill>
                  <a:schemeClr val="folHlink"/>
                </a:solidFill>
                <a:cs typeface="2  Zar" panose="00000400000000000000" pitchFamily="2" charset="-78"/>
              </a:rPr>
              <a:t>وجه نقد				100000000</a:t>
            </a:r>
          </a:p>
          <a:p>
            <a:pPr marL="117475" indent="169863">
              <a:buFont typeface="Wingdings" panose="05000000000000000000" pitchFamily="2" charset="2"/>
              <a:buNone/>
            </a:pPr>
            <a:r>
              <a:rPr lang="fa-IR" sz="2400" b="1">
                <a:solidFill>
                  <a:schemeClr val="hlink"/>
                </a:solidFill>
                <a:cs typeface="2  Zar" panose="00000400000000000000" pitchFamily="2" charset="-78"/>
              </a:rPr>
              <a:t>بابت بازپرداخت اصل اوراق قرضه</a:t>
            </a:r>
          </a:p>
          <a:p>
            <a:pPr marL="117475" indent="169863">
              <a:buFont typeface="Wingdings" panose="05000000000000000000" pitchFamily="2" charset="2"/>
              <a:buNone/>
            </a:pPr>
            <a:endParaRPr lang="en-US" sz="2400" b="1">
              <a:solidFill>
                <a:schemeClr val="hlink"/>
              </a:solidFill>
              <a:cs typeface="2  Zar" panose="00000400000000000000" pitchFamily="2" charset="-78"/>
            </a:endParaRPr>
          </a:p>
          <a:p>
            <a:pPr marL="117475" indent="169863">
              <a:buFont typeface="Wingdings" panose="05000000000000000000" pitchFamily="2" charset="2"/>
              <a:buNone/>
            </a:pPr>
            <a:r>
              <a:rPr lang="fa-IR" b="1">
                <a:solidFill>
                  <a:schemeClr val="tx2"/>
                </a:solidFill>
                <a:cs typeface="2  Titr" panose="00000700000000000000" pitchFamily="2" charset="-78"/>
              </a:rPr>
              <a:t>روش استهلاک خط مستقیم برای کسر اوراق قرضه:</a:t>
            </a:r>
          </a:p>
          <a:p>
            <a:pPr marL="117475" indent="169863">
              <a:buFont typeface="Wingdings" panose="05000000000000000000" pitchFamily="2" charset="2"/>
              <a:buNone/>
            </a:pPr>
            <a:endParaRPr lang="fa-IR" sz="1200" b="1">
              <a:solidFill>
                <a:schemeClr val="tx2"/>
              </a:solidFill>
              <a:cs typeface="2  Titr" panose="00000700000000000000" pitchFamily="2" charset="-78"/>
            </a:endParaRPr>
          </a:p>
          <a:p>
            <a:pPr marL="117475" indent="169863" algn="just">
              <a:buFont typeface="Wingdings" panose="05000000000000000000" pitchFamily="2" charset="2"/>
              <a:buNone/>
            </a:pPr>
            <a:r>
              <a:rPr lang="fa-IR" sz="2400" b="1">
                <a:cs typeface="2  Zar" panose="00000400000000000000" pitchFamily="2" charset="-78"/>
              </a:rPr>
              <a:t>این روش ساده تر از روش استهلاک بهره موثر میباشد در این روش منبع کل کسر اوراق قرضه را به مدت اوراق قرضه تقسیم می کنند و مبلغ هر سال را که در سالهای بعد نیز مساوی میباشد به بهره تعهد شده اوراق قرضه اضافه می نمایند و هزینه بهره هر سال به دست می آید.</a:t>
            </a:r>
            <a:r>
              <a:rPr lang="en-US" sz="2400" b="1">
                <a:solidFill>
                  <a:schemeClr val="hlink"/>
                </a:solidFill>
                <a:cs typeface="2  Zar" panose="00000400000000000000" pitchFamily="2" charset="-78"/>
              </a:rPr>
              <a:t> </a:t>
            </a:r>
          </a:p>
        </p:txBody>
      </p:sp>
    </p:spTree>
  </p:cSld>
  <p:clrMapOvr>
    <a:masterClrMapping/>
  </p:clrMapOvr>
  <p:transition>
    <p:wipe dir="d"/>
    <p:sndAc>
      <p:stSnd loop="1">
        <p:snd r:embed="rId3" name="chimes.wav"/>
      </p:stSnd>
    </p:sndAc>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002" name="Rectangle 2"/>
          <p:cNvSpPr>
            <a:spLocks noGrp="1" noChangeArrowheads="1"/>
          </p:cNvSpPr>
          <p:nvPr>
            <p:ph type="body" idx="1"/>
          </p:nvPr>
        </p:nvSpPr>
        <p:spPr>
          <a:xfrm>
            <a:off x="88900" y="88900"/>
            <a:ext cx="8991600" cy="6705600"/>
          </a:xfrm>
        </p:spPr>
        <p:txBody>
          <a:bodyPr/>
          <a:lstStyle/>
          <a:p>
            <a:pPr marL="117475" indent="169863" algn="just">
              <a:buFont typeface="Wingdings" panose="05000000000000000000" pitchFamily="2" charset="2"/>
              <a:buNone/>
            </a:pPr>
            <a:r>
              <a:rPr lang="fa-IR" sz="2400">
                <a:solidFill>
                  <a:schemeClr val="folHlink"/>
                </a:solidFill>
                <a:cs typeface="2  Titr" panose="00000700000000000000" pitchFamily="2" charset="-78"/>
              </a:rPr>
              <a:t>بطور مثال:</a:t>
            </a:r>
            <a:r>
              <a:rPr lang="fa-IR">
                <a:solidFill>
                  <a:schemeClr val="folHlink"/>
                </a:solidFill>
                <a:cs typeface="2  Titr" panose="00000700000000000000" pitchFamily="2" charset="-78"/>
              </a:rPr>
              <a:t> </a:t>
            </a:r>
            <a:r>
              <a:rPr lang="fa-IR" sz="2400" b="1">
                <a:cs typeface="2  Zar" panose="00000400000000000000" pitchFamily="2" charset="-78"/>
              </a:rPr>
              <a:t>اگر در مسئله شرکت سهامی عام زاهدان استهلاک کسر اوراق قرضه به روش مستقیم استهلاک منظور شود کل مبلغ کسر اوراق قرضه که مبلغ 10056440 است به مدت اوراق قرضه که 5 سال است تقسیم میگردد. یعنی:</a:t>
            </a:r>
          </a:p>
          <a:p>
            <a:pPr marL="117475" indent="169863" algn="just">
              <a:buFont typeface="Wingdings" panose="05000000000000000000" pitchFamily="2" charset="2"/>
              <a:buNone/>
            </a:pPr>
            <a:endParaRPr lang="fa-IR" sz="2400" b="1" i="1">
              <a:cs typeface="2  Zar" panose="00000400000000000000" pitchFamily="2" charset="-78"/>
            </a:endParaRPr>
          </a:p>
          <a:p>
            <a:pPr marL="117475" indent="169863" algn="just">
              <a:buFont typeface="Wingdings" panose="05000000000000000000" pitchFamily="2" charset="2"/>
              <a:buNone/>
            </a:pPr>
            <a:r>
              <a:rPr lang="fa-IR" sz="2400" b="1">
                <a:solidFill>
                  <a:schemeClr val="hlink"/>
                </a:solidFill>
                <a:cs typeface="2  Zar" panose="00000400000000000000" pitchFamily="2" charset="-78"/>
              </a:rPr>
              <a:t>مبلغی که هر سال از کسر اوراق قرضه مستهلک میشود</a:t>
            </a:r>
          </a:p>
          <a:p>
            <a:pPr marL="117475" indent="169863">
              <a:buFont typeface="Wingdings" panose="05000000000000000000" pitchFamily="2" charset="2"/>
              <a:buNone/>
            </a:pPr>
            <a:r>
              <a:rPr lang="fa-IR" b="1">
                <a:solidFill>
                  <a:schemeClr val="folHlink"/>
                </a:solidFill>
                <a:cs typeface="2  Zar" panose="00000400000000000000" pitchFamily="2" charset="-78"/>
              </a:rPr>
              <a:t> 2011288=5÷10056440</a:t>
            </a:r>
          </a:p>
          <a:p>
            <a:pPr marL="117475" indent="169863" algn="just">
              <a:buFont typeface="Wingdings" panose="05000000000000000000" pitchFamily="2" charset="2"/>
              <a:buNone/>
            </a:pPr>
            <a:r>
              <a:rPr lang="fa-IR" sz="2400" b="1">
                <a:solidFill>
                  <a:schemeClr val="hlink"/>
                </a:solidFill>
                <a:cs typeface="2  Zar" panose="00000400000000000000" pitchFamily="2" charset="-78"/>
              </a:rPr>
              <a:t>هزینه بهره قابل ثبت هر سال</a:t>
            </a:r>
          </a:p>
          <a:p>
            <a:pPr marL="117475" indent="169863">
              <a:buFont typeface="Wingdings" panose="05000000000000000000" pitchFamily="2" charset="2"/>
              <a:buNone/>
            </a:pPr>
            <a:r>
              <a:rPr lang="fa-IR" sz="2400" b="1">
                <a:solidFill>
                  <a:schemeClr val="folHlink"/>
                </a:solidFill>
                <a:cs typeface="2  Zar" panose="00000400000000000000" pitchFamily="2" charset="-78"/>
              </a:rPr>
              <a:t>14011288=2011288+12000000</a:t>
            </a:r>
          </a:p>
          <a:p>
            <a:pPr marL="117475" indent="169863" algn="ctr">
              <a:buFont typeface="Wingdings" panose="05000000000000000000" pitchFamily="2" charset="2"/>
              <a:buNone/>
            </a:pPr>
            <a:r>
              <a:rPr lang="en-US"/>
              <a:t> </a:t>
            </a:r>
            <a:r>
              <a:rPr lang="fa-IR" sz="2400" b="1">
                <a:cs typeface="2  Zar" panose="00000400000000000000" pitchFamily="2" charset="-78"/>
              </a:rPr>
              <a:t>ثبت پرداخت بهره اوراق قرضه در پایان سال 1</a:t>
            </a:r>
            <a:r>
              <a:rPr lang="en-US" sz="2400" b="1">
                <a:cs typeface="2  Zar" panose="00000400000000000000" pitchFamily="2" charset="-78"/>
              </a:rPr>
              <a:t>x</a:t>
            </a:r>
            <a:r>
              <a:rPr lang="fa-IR" sz="2400" b="1">
                <a:cs typeface="2  Zar" panose="00000400000000000000" pitchFamily="2" charset="-78"/>
              </a:rPr>
              <a:t> :</a:t>
            </a:r>
            <a:r>
              <a:rPr lang="en-US"/>
              <a:t> </a:t>
            </a:r>
            <a:endParaRPr lang="fa-IR"/>
          </a:p>
          <a:p>
            <a:pPr marL="117475" indent="169863">
              <a:buFont typeface="Wingdings" panose="05000000000000000000" pitchFamily="2" charset="2"/>
              <a:buNone/>
            </a:pPr>
            <a:r>
              <a:rPr lang="fa-IR" b="1">
                <a:solidFill>
                  <a:schemeClr val="hlink"/>
                </a:solidFill>
                <a:cs typeface="2  Titr" panose="00000700000000000000" pitchFamily="2" charset="-78"/>
              </a:rPr>
              <a:t>29/12/ </a:t>
            </a:r>
            <a:r>
              <a:rPr lang="en-US" b="1">
                <a:solidFill>
                  <a:schemeClr val="hlink"/>
                </a:solidFill>
                <a:cs typeface="2  Titr" panose="00000700000000000000" pitchFamily="2" charset="-78"/>
              </a:rPr>
              <a:t>x1</a:t>
            </a:r>
            <a:r>
              <a:rPr lang="fa-IR" b="1">
                <a:solidFill>
                  <a:schemeClr val="hlink"/>
                </a:solidFill>
                <a:cs typeface="2  Titr" panose="00000700000000000000" pitchFamily="2" charset="-78"/>
              </a:rPr>
              <a:t> :</a:t>
            </a:r>
          </a:p>
          <a:p>
            <a:pPr marL="117475" indent="169863">
              <a:buFont typeface="Wingdings" panose="05000000000000000000" pitchFamily="2" charset="2"/>
              <a:buNone/>
            </a:pPr>
            <a:r>
              <a:rPr lang="fa-IR" sz="2400" b="1">
                <a:solidFill>
                  <a:schemeClr val="folHlink"/>
                </a:solidFill>
                <a:cs typeface="2  Zar" panose="00000400000000000000" pitchFamily="2" charset="-78"/>
              </a:rPr>
              <a:t>هزینه بهره				14011288</a:t>
            </a:r>
          </a:p>
          <a:p>
            <a:pPr marL="117475" indent="169863">
              <a:buFont typeface="Wingdings" panose="05000000000000000000" pitchFamily="2" charset="2"/>
              <a:buNone/>
            </a:pPr>
            <a:r>
              <a:rPr lang="fa-IR" sz="2400" b="1">
                <a:solidFill>
                  <a:schemeClr val="folHlink"/>
                </a:solidFill>
                <a:cs typeface="2  Zar" panose="00000400000000000000" pitchFamily="2" charset="-78"/>
              </a:rPr>
              <a:t>وجه نقد				12000000</a:t>
            </a:r>
          </a:p>
          <a:p>
            <a:pPr marL="117475" indent="169863">
              <a:buFont typeface="Wingdings" panose="05000000000000000000" pitchFamily="2" charset="2"/>
              <a:buNone/>
            </a:pPr>
            <a:r>
              <a:rPr lang="fa-IR" sz="2400" b="1">
                <a:solidFill>
                  <a:schemeClr val="folHlink"/>
                </a:solidFill>
                <a:cs typeface="2  Zar" panose="00000400000000000000" pitchFamily="2" charset="-78"/>
              </a:rPr>
              <a:t>کسر اوراق قرضه			   2011288</a:t>
            </a:r>
            <a:endParaRPr lang="en-US" sz="2400" b="1">
              <a:solidFill>
                <a:schemeClr val="fo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6050" name="Rectangle 2"/>
          <p:cNvSpPr>
            <a:spLocks noGrp="1" noChangeArrowheads="1"/>
          </p:cNvSpPr>
          <p:nvPr>
            <p:ph type="body" idx="1"/>
          </p:nvPr>
        </p:nvSpPr>
        <p:spPr>
          <a:xfrm>
            <a:off x="76200" y="152400"/>
            <a:ext cx="8991600" cy="6629400"/>
          </a:xfrm>
        </p:spPr>
        <p:txBody>
          <a:bodyPr/>
          <a:lstStyle/>
          <a:p>
            <a:pPr marL="117475" indent="169863">
              <a:lnSpc>
                <a:spcPct val="90000"/>
              </a:lnSpc>
              <a:buFont typeface="Wingdings" panose="05000000000000000000" pitchFamily="2" charset="2"/>
              <a:buNone/>
            </a:pPr>
            <a:r>
              <a:rPr lang="fa-IR" sz="2400" b="1">
                <a:solidFill>
                  <a:schemeClr val="hlink"/>
                </a:solidFill>
                <a:cs typeface="2  Titr" panose="00000700000000000000" pitchFamily="2" charset="-78"/>
              </a:rPr>
              <a:t>29/12/ </a:t>
            </a:r>
            <a:r>
              <a:rPr lang="en-US" sz="2400" b="1">
                <a:solidFill>
                  <a:schemeClr val="hlink"/>
                </a:solidFill>
                <a:cs typeface="2  Titr" panose="00000700000000000000" pitchFamily="2" charset="-78"/>
              </a:rPr>
              <a:t>x2</a:t>
            </a:r>
            <a:r>
              <a:rPr lang="fa-IR" sz="2400" b="1">
                <a:solidFill>
                  <a:schemeClr val="hlink"/>
                </a:solidFill>
                <a:cs typeface="2  Titr" panose="00000700000000000000" pitchFamily="2" charset="-78"/>
              </a:rPr>
              <a:t> :</a:t>
            </a:r>
          </a:p>
          <a:p>
            <a:pPr marL="117475" indent="169863">
              <a:lnSpc>
                <a:spcPct val="90000"/>
              </a:lnSpc>
              <a:buFont typeface="Wingdings" panose="05000000000000000000" pitchFamily="2" charset="2"/>
              <a:buNone/>
            </a:pPr>
            <a:r>
              <a:rPr lang="fa-IR" sz="2400" b="1">
                <a:solidFill>
                  <a:schemeClr val="folHlink"/>
                </a:solidFill>
                <a:latin typeface="98WIN1_TrafficB" pitchFamily="2" charset="0"/>
                <a:cs typeface="2  Zar" panose="00000400000000000000" pitchFamily="2" charset="-78"/>
              </a:rPr>
              <a:t>هزینه بهره				14011288</a:t>
            </a:r>
          </a:p>
          <a:p>
            <a:pPr marL="117475" indent="169863">
              <a:lnSpc>
                <a:spcPct val="90000"/>
              </a:lnSpc>
              <a:buFont typeface="Wingdings" panose="05000000000000000000" pitchFamily="2" charset="2"/>
              <a:buNone/>
            </a:pPr>
            <a:r>
              <a:rPr lang="fa-IR" sz="2400" b="1">
                <a:solidFill>
                  <a:schemeClr val="folHlink"/>
                </a:solidFill>
                <a:latin typeface="98WIN1_TrafficB" pitchFamily="2" charset="0"/>
                <a:cs typeface="2  Zar" panose="00000400000000000000" pitchFamily="2" charset="-78"/>
              </a:rPr>
              <a:t>وجه نقد				12000000</a:t>
            </a:r>
          </a:p>
          <a:p>
            <a:pPr marL="117475" indent="169863">
              <a:lnSpc>
                <a:spcPct val="90000"/>
              </a:lnSpc>
              <a:buFont typeface="Wingdings" panose="05000000000000000000" pitchFamily="2" charset="2"/>
              <a:buNone/>
            </a:pPr>
            <a:r>
              <a:rPr lang="fa-IR" sz="2400" b="1">
                <a:solidFill>
                  <a:schemeClr val="folHlink"/>
                </a:solidFill>
                <a:latin typeface="98WIN1_TrafficB" pitchFamily="2" charset="0"/>
                <a:cs typeface="2  Zar" panose="00000400000000000000" pitchFamily="2" charset="-78"/>
              </a:rPr>
              <a:t>کسر اوراق قرضه			   2011288</a:t>
            </a:r>
          </a:p>
          <a:p>
            <a:pPr marL="117475" indent="169863">
              <a:lnSpc>
                <a:spcPct val="90000"/>
              </a:lnSpc>
              <a:buFont typeface="Wingdings" panose="05000000000000000000" pitchFamily="2" charset="2"/>
              <a:buNone/>
            </a:pPr>
            <a:r>
              <a:rPr lang="fa-IR" sz="2400" b="1">
                <a:solidFill>
                  <a:schemeClr val="hlink"/>
                </a:solidFill>
                <a:cs typeface="2  Titr" panose="00000700000000000000" pitchFamily="2" charset="-78"/>
              </a:rPr>
              <a:t>29/12/ </a:t>
            </a:r>
            <a:r>
              <a:rPr lang="en-US" sz="2400" b="1">
                <a:solidFill>
                  <a:schemeClr val="hlink"/>
                </a:solidFill>
                <a:cs typeface="2  Titr" panose="00000700000000000000" pitchFamily="2" charset="-78"/>
              </a:rPr>
              <a:t>x3</a:t>
            </a:r>
            <a:r>
              <a:rPr lang="fa-IR" sz="2400" b="1">
                <a:solidFill>
                  <a:schemeClr val="hlink"/>
                </a:solidFill>
                <a:cs typeface="2  Titr" panose="00000700000000000000" pitchFamily="2" charset="-78"/>
              </a:rPr>
              <a:t> :</a:t>
            </a:r>
          </a:p>
          <a:p>
            <a:pPr marL="117475" indent="169863">
              <a:lnSpc>
                <a:spcPct val="90000"/>
              </a:lnSpc>
              <a:buFont typeface="Wingdings" panose="05000000000000000000" pitchFamily="2" charset="2"/>
              <a:buNone/>
            </a:pPr>
            <a:r>
              <a:rPr lang="fa-IR" sz="2400" b="1">
                <a:solidFill>
                  <a:schemeClr val="folHlink"/>
                </a:solidFill>
                <a:cs typeface="2  Zar" panose="00000400000000000000" pitchFamily="2" charset="-78"/>
              </a:rPr>
              <a:t>هزینه بهره				14011288</a:t>
            </a:r>
          </a:p>
          <a:p>
            <a:pPr marL="117475" indent="169863">
              <a:lnSpc>
                <a:spcPct val="90000"/>
              </a:lnSpc>
              <a:buFont typeface="Wingdings" panose="05000000000000000000" pitchFamily="2" charset="2"/>
              <a:buNone/>
            </a:pPr>
            <a:r>
              <a:rPr lang="fa-IR" sz="2400" b="1">
                <a:solidFill>
                  <a:schemeClr val="folHlink"/>
                </a:solidFill>
                <a:cs typeface="2  Zar" panose="00000400000000000000" pitchFamily="2" charset="-78"/>
              </a:rPr>
              <a:t>وجه نقد				12000000</a:t>
            </a:r>
          </a:p>
          <a:p>
            <a:pPr marL="117475" indent="169863">
              <a:lnSpc>
                <a:spcPct val="90000"/>
              </a:lnSpc>
              <a:buFont typeface="Wingdings" panose="05000000000000000000" pitchFamily="2" charset="2"/>
              <a:buNone/>
            </a:pPr>
            <a:r>
              <a:rPr lang="fa-IR" sz="2400" b="1">
                <a:solidFill>
                  <a:schemeClr val="folHlink"/>
                </a:solidFill>
                <a:cs typeface="2  Zar" panose="00000400000000000000" pitchFamily="2" charset="-78"/>
              </a:rPr>
              <a:t>کسر اوراق قرضه 			   2011288</a:t>
            </a:r>
          </a:p>
          <a:p>
            <a:pPr marL="117475" indent="169863">
              <a:lnSpc>
                <a:spcPct val="90000"/>
              </a:lnSpc>
              <a:buFont typeface="Wingdings" panose="05000000000000000000" pitchFamily="2" charset="2"/>
              <a:buNone/>
            </a:pPr>
            <a:r>
              <a:rPr lang="fa-IR" sz="2400" b="1">
                <a:solidFill>
                  <a:schemeClr val="hlink"/>
                </a:solidFill>
                <a:cs typeface="2  Titr" panose="00000700000000000000" pitchFamily="2" charset="-78"/>
              </a:rPr>
              <a:t>29/12/ </a:t>
            </a:r>
            <a:r>
              <a:rPr lang="en-US" sz="2400" b="1">
                <a:solidFill>
                  <a:schemeClr val="hlink"/>
                </a:solidFill>
                <a:cs typeface="2  Titr" panose="00000700000000000000" pitchFamily="2" charset="-78"/>
              </a:rPr>
              <a:t>x4</a:t>
            </a:r>
            <a:r>
              <a:rPr lang="fa-IR" sz="2400" b="1">
                <a:solidFill>
                  <a:schemeClr val="hlink"/>
                </a:solidFill>
                <a:cs typeface="2  Titr" panose="00000700000000000000" pitchFamily="2" charset="-78"/>
              </a:rPr>
              <a:t> :</a:t>
            </a:r>
          </a:p>
          <a:p>
            <a:pPr marL="117475" indent="169863">
              <a:lnSpc>
                <a:spcPct val="90000"/>
              </a:lnSpc>
              <a:buFont typeface="Wingdings" panose="05000000000000000000" pitchFamily="2" charset="2"/>
              <a:buNone/>
            </a:pPr>
            <a:r>
              <a:rPr lang="fa-IR" sz="2400" b="1">
                <a:solidFill>
                  <a:schemeClr val="folHlink"/>
                </a:solidFill>
                <a:cs typeface="2  Zar" panose="00000400000000000000" pitchFamily="2" charset="-78"/>
              </a:rPr>
              <a:t>هزینه بهره				14011288</a:t>
            </a:r>
          </a:p>
          <a:p>
            <a:pPr marL="117475" indent="169863">
              <a:lnSpc>
                <a:spcPct val="90000"/>
              </a:lnSpc>
              <a:buFont typeface="Wingdings" panose="05000000000000000000" pitchFamily="2" charset="2"/>
              <a:buNone/>
            </a:pPr>
            <a:r>
              <a:rPr lang="fa-IR" sz="2400" b="1">
                <a:solidFill>
                  <a:schemeClr val="folHlink"/>
                </a:solidFill>
                <a:cs typeface="2  Zar" panose="00000400000000000000" pitchFamily="2" charset="-78"/>
              </a:rPr>
              <a:t>جه نقد				12000000</a:t>
            </a:r>
          </a:p>
          <a:p>
            <a:pPr marL="117475" indent="169863">
              <a:lnSpc>
                <a:spcPct val="90000"/>
              </a:lnSpc>
              <a:buFont typeface="Wingdings" panose="05000000000000000000" pitchFamily="2" charset="2"/>
              <a:buNone/>
            </a:pPr>
            <a:r>
              <a:rPr lang="fa-IR" sz="2400" b="1">
                <a:solidFill>
                  <a:schemeClr val="folHlink"/>
                </a:solidFill>
                <a:cs typeface="2  Zar" panose="00000400000000000000" pitchFamily="2" charset="-78"/>
              </a:rPr>
              <a:t>کسر اوراق قرضه			   2011288</a:t>
            </a:r>
          </a:p>
          <a:p>
            <a:pPr marL="117475" indent="169863">
              <a:lnSpc>
                <a:spcPct val="90000"/>
              </a:lnSpc>
              <a:buFont typeface="Wingdings" panose="05000000000000000000" pitchFamily="2" charset="2"/>
              <a:buNone/>
            </a:pPr>
            <a:r>
              <a:rPr lang="fa-IR" sz="2400" b="1">
                <a:solidFill>
                  <a:schemeClr val="hlink"/>
                </a:solidFill>
                <a:cs typeface="2  Zar" panose="00000400000000000000" pitchFamily="2" charset="-78"/>
              </a:rPr>
              <a:t>29/12/5</a:t>
            </a:r>
            <a:r>
              <a:rPr lang="en-US"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a:t>
            </a:r>
          </a:p>
          <a:p>
            <a:pPr marL="117475" indent="169863">
              <a:lnSpc>
                <a:spcPct val="90000"/>
              </a:lnSpc>
              <a:buFont typeface="Wingdings" panose="05000000000000000000" pitchFamily="2" charset="2"/>
              <a:buNone/>
            </a:pPr>
            <a:r>
              <a:rPr lang="fa-IR" sz="2400" b="1">
                <a:solidFill>
                  <a:schemeClr val="folHlink"/>
                </a:solidFill>
                <a:cs typeface="2  Zar" panose="00000400000000000000" pitchFamily="2" charset="-78"/>
              </a:rPr>
              <a:t>هزینه بهره				14011288</a:t>
            </a:r>
          </a:p>
          <a:p>
            <a:pPr marL="117475" indent="169863">
              <a:lnSpc>
                <a:spcPct val="90000"/>
              </a:lnSpc>
              <a:buFont typeface="Wingdings" panose="05000000000000000000" pitchFamily="2" charset="2"/>
              <a:buNone/>
            </a:pPr>
            <a:r>
              <a:rPr lang="fa-IR" sz="2400" b="1">
                <a:solidFill>
                  <a:schemeClr val="folHlink"/>
                </a:solidFill>
                <a:cs typeface="2  Zar" panose="00000400000000000000" pitchFamily="2" charset="-78"/>
              </a:rPr>
              <a:t>وجه نقد				12000000</a:t>
            </a:r>
          </a:p>
          <a:p>
            <a:pPr marL="117475" indent="169863">
              <a:lnSpc>
                <a:spcPct val="90000"/>
              </a:lnSpc>
              <a:buFont typeface="Wingdings" panose="05000000000000000000" pitchFamily="2" charset="2"/>
              <a:buNone/>
            </a:pPr>
            <a:r>
              <a:rPr lang="fa-IR" sz="2400" b="1">
                <a:solidFill>
                  <a:schemeClr val="folHlink"/>
                </a:solidFill>
                <a:cs typeface="2  Zar" panose="00000400000000000000" pitchFamily="2" charset="-78"/>
              </a:rPr>
              <a:t>کسر اوراق قرضه			   2011288</a:t>
            </a:r>
            <a:endParaRPr lang="en-US" sz="2400" b="1">
              <a:solidFill>
                <a:schemeClr val="fo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098" name="Rectangle 2"/>
          <p:cNvSpPr>
            <a:spLocks noGrp="1" noChangeArrowheads="1"/>
          </p:cNvSpPr>
          <p:nvPr>
            <p:ph type="body" idx="1"/>
          </p:nvPr>
        </p:nvSpPr>
        <p:spPr>
          <a:xfrm>
            <a:off x="101600" y="88900"/>
            <a:ext cx="8991600" cy="6705600"/>
          </a:xfrm>
        </p:spPr>
        <p:txBody>
          <a:bodyPr/>
          <a:lstStyle/>
          <a:p>
            <a:pPr marL="117475" indent="169863" algn="ctr">
              <a:buFont typeface="Wingdings" panose="05000000000000000000" pitchFamily="2" charset="2"/>
              <a:buNone/>
            </a:pPr>
            <a:r>
              <a:rPr lang="fa-IR"/>
              <a:t>	</a:t>
            </a:r>
            <a:r>
              <a:rPr lang="fa-IR" sz="2400" b="1">
                <a:solidFill>
                  <a:schemeClr val="tx2"/>
                </a:solidFill>
                <a:cs typeface="2  Titr" panose="00000700000000000000" pitchFamily="2" charset="-78"/>
              </a:rPr>
              <a:t>حساب کسر اوراق قرضه در روش مستقیم استهلاک</a:t>
            </a:r>
            <a:endParaRPr lang="en-US" sz="2400" b="1">
              <a:solidFill>
                <a:schemeClr val="tx2"/>
              </a:solidFill>
              <a:cs typeface="2  Titr" panose="00000700000000000000" pitchFamily="2" charset="-78"/>
            </a:endParaRPr>
          </a:p>
          <a:p>
            <a:pPr marL="117475" indent="169863">
              <a:buFont typeface="Wingdings" panose="05000000000000000000" pitchFamily="2" charset="2"/>
              <a:buNone/>
            </a:pPr>
            <a:r>
              <a:rPr lang="en-US" sz="1800"/>
              <a:t> </a:t>
            </a:r>
            <a:endParaRPr lang="fa-IR" sz="1800"/>
          </a:p>
          <a:p>
            <a:pPr marL="117475" indent="169863">
              <a:buFont typeface="Wingdings" panose="05000000000000000000" pitchFamily="2" charset="2"/>
              <a:buNone/>
            </a:pPr>
            <a:r>
              <a:rPr lang="fa-IR" sz="2800" b="1">
                <a:solidFill>
                  <a:schemeClr val="folHlink"/>
                </a:solidFill>
                <a:cs typeface="2  Zar" panose="00000400000000000000" pitchFamily="2" charset="-78"/>
              </a:rPr>
              <a:t>1/1/1</a:t>
            </a:r>
            <a:r>
              <a:rPr lang="en-US" sz="2800" b="1">
                <a:solidFill>
                  <a:schemeClr val="folHlink"/>
                </a:solidFill>
                <a:cs typeface="2  Zar" panose="00000400000000000000" pitchFamily="2" charset="-78"/>
              </a:rPr>
              <a:t>x</a:t>
            </a:r>
            <a:r>
              <a:rPr lang="fa-IR" sz="2800" b="1">
                <a:solidFill>
                  <a:schemeClr val="folHlink"/>
                </a:solidFill>
                <a:cs typeface="2  Zar" panose="00000400000000000000" pitchFamily="2" charset="-78"/>
              </a:rPr>
              <a:t> :     10056440</a:t>
            </a:r>
            <a:r>
              <a:rPr lang="en-US" sz="2800" b="1">
                <a:solidFill>
                  <a:schemeClr val="folHlink"/>
                </a:solidFill>
                <a:cs typeface="2  Zar" panose="00000400000000000000" pitchFamily="2" charset="-78"/>
              </a:rPr>
              <a:t> </a:t>
            </a:r>
            <a:r>
              <a:rPr lang="fa-IR" sz="2800" b="1">
                <a:solidFill>
                  <a:schemeClr val="folHlink"/>
                </a:solidFill>
                <a:cs typeface="2  Zar" panose="00000400000000000000" pitchFamily="2" charset="-78"/>
              </a:rPr>
              <a:t>		         29/12/1</a:t>
            </a:r>
            <a:r>
              <a:rPr lang="en-US" sz="2800" b="1">
                <a:solidFill>
                  <a:schemeClr val="folHlink"/>
                </a:solidFill>
                <a:cs typeface="2  Zar" panose="00000400000000000000" pitchFamily="2" charset="-78"/>
              </a:rPr>
              <a:t>x</a:t>
            </a:r>
            <a:r>
              <a:rPr lang="fa-IR" sz="2800" b="1">
                <a:solidFill>
                  <a:schemeClr val="folHlink"/>
                </a:solidFill>
                <a:cs typeface="2  Zar" panose="00000400000000000000" pitchFamily="2" charset="-78"/>
              </a:rPr>
              <a:t> :      2011288</a:t>
            </a:r>
            <a:r>
              <a:rPr lang="en-US" sz="2800" b="1">
                <a:solidFill>
                  <a:schemeClr val="folHlink"/>
                </a:solidFill>
                <a:cs typeface="2  Zar" panose="00000400000000000000" pitchFamily="2" charset="-78"/>
              </a:rPr>
              <a:t> </a:t>
            </a:r>
          </a:p>
          <a:p>
            <a:pPr marL="117475" indent="169863">
              <a:buFont typeface="Wingdings" panose="05000000000000000000" pitchFamily="2" charset="2"/>
              <a:buNone/>
            </a:pPr>
            <a:r>
              <a:rPr lang="fa-IR" sz="2800" b="1">
                <a:solidFill>
                  <a:schemeClr val="folHlink"/>
                </a:solidFill>
                <a:cs typeface="2  Zar" panose="00000400000000000000" pitchFamily="2" charset="-78"/>
              </a:rPr>
              <a:t> 29/12/2</a:t>
            </a:r>
            <a:r>
              <a:rPr lang="en-US" sz="2800" b="1">
                <a:solidFill>
                  <a:schemeClr val="folHlink"/>
                </a:solidFill>
                <a:cs typeface="2  Zar" panose="00000400000000000000" pitchFamily="2" charset="-78"/>
              </a:rPr>
              <a:t>x</a:t>
            </a:r>
            <a:r>
              <a:rPr lang="fa-IR" sz="2800" b="1">
                <a:solidFill>
                  <a:schemeClr val="folHlink"/>
                </a:solidFill>
                <a:cs typeface="2  Zar" panose="00000400000000000000" pitchFamily="2" charset="-78"/>
              </a:rPr>
              <a:t> :       2011288</a:t>
            </a:r>
            <a:r>
              <a:rPr lang="en-US" sz="2800" b="1">
                <a:solidFill>
                  <a:schemeClr val="folHlink"/>
                </a:solidFill>
                <a:cs typeface="2  Zar" panose="00000400000000000000" pitchFamily="2" charset="-78"/>
              </a:rPr>
              <a:t> </a:t>
            </a:r>
          </a:p>
          <a:p>
            <a:pPr marL="117475" indent="169863">
              <a:buFont typeface="Wingdings" panose="05000000000000000000" pitchFamily="2" charset="2"/>
              <a:buNone/>
            </a:pPr>
            <a:r>
              <a:rPr lang="fa-IR" sz="2800" b="1">
                <a:solidFill>
                  <a:schemeClr val="folHlink"/>
                </a:solidFill>
                <a:cs typeface="2  Zar" panose="00000400000000000000" pitchFamily="2" charset="-78"/>
              </a:rPr>
              <a:t> 29/12/3</a:t>
            </a:r>
            <a:r>
              <a:rPr lang="en-US" sz="2800" b="1">
                <a:solidFill>
                  <a:schemeClr val="folHlink"/>
                </a:solidFill>
                <a:cs typeface="2  Zar" panose="00000400000000000000" pitchFamily="2" charset="-78"/>
              </a:rPr>
              <a:t>x</a:t>
            </a:r>
            <a:r>
              <a:rPr lang="fa-IR" sz="2800" b="1">
                <a:solidFill>
                  <a:schemeClr val="folHlink"/>
                </a:solidFill>
                <a:cs typeface="2  Zar" panose="00000400000000000000" pitchFamily="2" charset="-78"/>
              </a:rPr>
              <a:t> :       2011288</a:t>
            </a:r>
            <a:r>
              <a:rPr lang="en-US" sz="2800" b="1">
                <a:solidFill>
                  <a:schemeClr val="folHlink"/>
                </a:solidFill>
                <a:cs typeface="2  Zar" panose="00000400000000000000" pitchFamily="2" charset="-78"/>
              </a:rPr>
              <a:t> </a:t>
            </a:r>
          </a:p>
          <a:p>
            <a:pPr marL="117475" indent="169863">
              <a:buFont typeface="Wingdings" panose="05000000000000000000" pitchFamily="2" charset="2"/>
              <a:buNone/>
            </a:pPr>
            <a:r>
              <a:rPr lang="fa-IR" sz="2800" b="1">
                <a:solidFill>
                  <a:schemeClr val="folHlink"/>
                </a:solidFill>
                <a:cs typeface="2  Zar" panose="00000400000000000000" pitchFamily="2" charset="-78"/>
              </a:rPr>
              <a:t> 29/12/4</a:t>
            </a:r>
            <a:r>
              <a:rPr lang="en-US" sz="2800" b="1">
                <a:solidFill>
                  <a:schemeClr val="folHlink"/>
                </a:solidFill>
                <a:cs typeface="2  Zar" panose="00000400000000000000" pitchFamily="2" charset="-78"/>
              </a:rPr>
              <a:t>x</a:t>
            </a:r>
            <a:r>
              <a:rPr lang="fa-IR" sz="2800" b="1">
                <a:solidFill>
                  <a:schemeClr val="folHlink"/>
                </a:solidFill>
                <a:cs typeface="2  Zar" panose="00000400000000000000" pitchFamily="2" charset="-78"/>
              </a:rPr>
              <a:t> :       2011288</a:t>
            </a:r>
            <a:r>
              <a:rPr lang="en-US" sz="2800" b="1">
                <a:solidFill>
                  <a:schemeClr val="folHlink"/>
                </a:solidFill>
                <a:cs typeface="2  Zar" panose="00000400000000000000" pitchFamily="2" charset="-78"/>
              </a:rPr>
              <a:t> </a:t>
            </a:r>
          </a:p>
          <a:p>
            <a:pPr marL="117475" indent="169863">
              <a:buFont typeface="Wingdings" panose="05000000000000000000" pitchFamily="2" charset="2"/>
              <a:buNone/>
            </a:pPr>
            <a:r>
              <a:rPr lang="fa-IR" sz="2800" b="1">
                <a:solidFill>
                  <a:schemeClr val="folHlink"/>
                </a:solidFill>
                <a:cs typeface="2  Zar" panose="00000400000000000000" pitchFamily="2" charset="-78"/>
              </a:rPr>
              <a:t>29/12/5</a:t>
            </a:r>
            <a:r>
              <a:rPr lang="en-US" sz="2800" b="1">
                <a:solidFill>
                  <a:schemeClr val="folHlink"/>
                </a:solidFill>
                <a:cs typeface="2  Zar" panose="00000400000000000000" pitchFamily="2" charset="-78"/>
              </a:rPr>
              <a:t>x</a:t>
            </a:r>
            <a:r>
              <a:rPr lang="fa-IR" sz="2800" b="1">
                <a:solidFill>
                  <a:schemeClr val="folHlink"/>
                </a:solidFill>
                <a:cs typeface="2  Zar" panose="00000400000000000000" pitchFamily="2" charset="-78"/>
              </a:rPr>
              <a:t> :       2011288</a:t>
            </a:r>
            <a:r>
              <a:rPr lang="en-US" sz="2800" b="1">
                <a:solidFill>
                  <a:schemeClr val="folHlink"/>
                </a:solidFill>
                <a:cs typeface="2  Zar" panose="00000400000000000000" pitchFamily="2" charset="-78"/>
              </a:rPr>
              <a:t> </a:t>
            </a:r>
            <a:endParaRPr lang="fa-IR" sz="2800" b="1">
              <a:solidFill>
                <a:schemeClr val="folHlink"/>
              </a:solidFill>
              <a:cs typeface="2  Zar" panose="00000400000000000000" pitchFamily="2" charset="-78"/>
            </a:endParaRPr>
          </a:p>
          <a:p>
            <a:pPr marL="117475" indent="169863">
              <a:buFont typeface="Wingdings" panose="05000000000000000000" pitchFamily="2" charset="2"/>
              <a:buNone/>
            </a:pPr>
            <a:r>
              <a:rPr lang="fa-IR" sz="2800" b="1">
                <a:solidFill>
                  <a:schemeClr val="folHlink"/>
                </a:solidFill>
                <a:cs typeface="2  Zar" panose="00000400000000000000" pitchFamily="2" charset="-78"/>
              </a:rPr>
              <a:t>جمع                10056440</a:t>
            </a:r>
            <a:r>
              <a:rPr lang="en-US"/>
              <a:t> </a:t>
            </a:r>
            <a:endParaRPr lang="fa-IR"/>
          </a:p>
          <a:p>
            <a:pPr marL="117475" indent="169863">
              <a:buFont typeface="Wingdings" panose="05000000000000000000" pitchFamily="2" charset="2"/>
              <a:buNone/>
            </a:pPr>
            <a:endParaRPr lang="en-US"/>
          </a:p>
        </p:txBody>
      </p:sp>
      <p:sp>
        <p:nvSpPr>
          <p:cNvPr id="388099" name="Line 3"/>
          <p:cNvSpPr>
            <a:spLocks noChangeShapeType="1"/>
          </p:cNvSpPr>
          <p:nvPr/>
        </p:nvSpPr>
        <p:spPr bwMode="auto">
          <a:xfrm>
            <a:off x="203200" y="838200"/>
            <a:ext cx="8407400" cy="0"/>
          </a:xfrm>
          <a:prstGeom prst="line">
            <a:avLst/>
          </a:prstGeom>
          <a:noFill/>
          <a:ln w="57150">
            <a:solidFill>
              <a:srgbClr val="99CC00"/>
            </a:solidFill>
            <a:round/>
            <a:headEnd/>
            <a:tailEnd/>
          </a:ln>
          <a:effectLst>
            <a:outerShdw dist="35921"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388100" name="Line 4"/>
          <p:cNvSpPr>
            <a:spLocks noChangeShapeType="1"/>
          </p:cNvSpPr>
          <p:nvPr/>
        </p:nvSpPr>
        <p:spPr bwMode="auto">
          <a:xfrm rot="5400000" flipH="1">
            <a:off x="2933700" y="2476500"/>
            <a:ext cx="3276600" cy="0"/>
          </a:xfrm>
          <a:prstGeom prst="line">
            <a:avLst/>
          </a:prstGeom>
          <a:noFill/>
          <a:ln w="57150">
            <a:solidFill>
              <a:srgbClr val="99CC00"/>
            </a:solidFill>
            <a:round/>
            <a:headEnd/>
            <a:tailEnd/>
          </a:ln>
          <a:effectLst>
            <a:outerShdw dist="35921"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88101" name="Line 5"/>
          <p:cNvSpPr>
            <a:spLocks noChangeShapeType="1"/>
          </p:cNvSpPr>
          <p:nvPr/>
        </p:nvSpPr>
        <p:spPr bwMode="auto">
          <a:xfrm>
            <a:off x="228600" y="1981200"/>
            <a:ext cx="8534400" cy="0"/>
          </a:xfrm>
          <a:prstGeom prst="line">
            <a:avLst/>
          </a:prstGeom>
          <a:noFill/>
          <a:ln w="57150">
            <a:solidFill>
              <a:srgbClr val="99CC00"/>
            </a:solidFill>
            <a:round/>
            <a:headEnd/>
            <a:tailEnd/>
          </a:ln>
          <a:effectLst>
            <a:outerShdw dist="35921"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88102" name="Line 6"/>
          <p:cNvSpPr>
            <a:spLocks noChangeShapeType="1"/>
          </p:cNvSpPr>
          <p:nvPr/>
        </p:nvSpPr>
        <p:spPr bwMode="auto">
          <a:xfrm flipV="1">
            <a:off x="241300" y="3505200"/>
            <a:ext cx="8521700" cy="0"/>
          </a:xfrm>
          <a:prstGeom prst="line">
            <a:avLst/>
          </a:prstGeom>
          <a:noFill/>
          <a:ln w="57150">
            <a:solidFill>
              <a:srgbClr val="99CC00"/>
            </a:solidFill>
            <a:round/>
            <a:headEnd/>
            <a:tailEnd/>
          </a:ln>
          <a:effectLst>
            <a:outerShdw dist="35921"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88103" name="Line 7"/>
          <p:cNvSpPr>
            <a:spLocks noChangeShapeType="1"/>
          </p:cNvSpPr>
          <p:nvPr/>
        </p:nvSpPr>
        <p:spPr bwMode="auto">
          <a:xfrm>
            <a:off x="241300" y="2501900"/>
            <a:ext cx="8521700" cy="12700"/>
          </a:xfrm>
          <a:prstGeom prst="line">
            <a:avLst/>
          </a:prstGeom>
          <a:noFill/>
          <a:ln w="57150">
            <a:solidFill>
              <a:srgbClr val="99CC00"/>
            </a:solidFill>
            <a:round/>
            <a:headEnd/>
            <a:tailEnd/>
          </a:ln>
          <a:effectLst>
            <a:outerShdw dist="35921"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88104" name="Line 8"/>
          <p:cNvSpPr>
            <a:spLocks noChangeShapeType="1"/>
          </p:cNvSpPr>
          <p:nvPr/>
        </p:nvSpPr>
        <p:spPr bwMode="auto">
          <a:xfrm>
            <a:off x="228600" y="2997200"/>
            <a:ext cx="8610600" cy="25400"/>
          </a:xfrm>
          <a:prstGeom prst="line">
            <a:avLst/>
          </a:prstGeom>
          <a:noFill/>
          <a:ln w="57150">
            <a:solidFill>
              <a:srgbClr val="99CC00"/>
            </a:solidFill>
            <a:round/>
            <a:headEnd/>
            <a:tailEnd/>
          </a:ln>
          <a:effectLst>
            <a:outerShdw dist="35921"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88105" name="Line 9"/>
          <p:cNvSpPr>
            <a:spLocks noChangeShapeType="1"/>
          </p:cNvSpPr>
          <p:nvPr/>
        </p:nvSpPr>
        <p:spPr bwMode="auto">
          <a:xfrm>
            <a:off x="228600" y="1447800"/>
            <a:ext cx="8458200" cy="0"/>
          </a:xfrm>
          <a:prstGeom prst="line">
            <a:avLst/>
          </a:prstGeom>
          <a:noFill/>
          <a:ln w="57150">
            <a:solidFill>
              <a:srgbClr val="99CC00"/>
            </a:solidFill>
            <a:round/>
            <a:headEnd/>
            <a:tailEnd/>
          </a:ln>
          <a:effectLst>
            <a:outerShdw dist="35921"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88106" name="Line 10"/>
          <p:cNvSpPr>
            <a:spLocks noChangeShapeType="1"/>
          </p:cNvSpPr>
          <p:nvPr/>
        </p:nvSpPr>
        <p:spPr bwMode="auto">
          <a:xfrm>
            <a:off x="266700" y="4178300"/>
            <a:ext cx="8496300" cy="12700"/>
          </a:xfrm>
          <a:prstGeom prst="line">
            <a:avLst/>
          </a:prstGeom>
          <a:noFill/>
          <a:ln w="57150">
            <a:solidFill>
              <a:srgbClr val="99CC00"/>
            </a:solidFill>
            <a:round/>
            <a:headEnd/>
            <a:tailEnd/>
          </a:ln>
          <a:effectLst>
            <a:outerShdw dist="35921"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6" name="Rectangle 4"/>
          <p:cNvSpPr>
            <a:spLocks noChangeArrowheads="1"/>
          </p:cNvSpPr>
          <p:nvPr/>
        </p:nvSpPr>
        <p:spPr bwMode="auto">
          <a:xfrm>
            <a:off x="76200" y="123825"/>
            <a:ext cx="89916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indent="1778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rtl="1"/>
            <a:r>
              <a:rPr lang="fa-IR" sz="2400" b="1">
                <a:cs typeface="2  Zar" panose="00000400000000000000" pitchFamily="2" charset="-78"/>
              </a:rPr>
              <a:t>در اين مرحله شركت سهامي خاص مي تواند بلافاصله به عمليات معين شده در اساسنامه مثل تجارت يا توليد يا خدمات بپردازد اما شركت سهامي عام در اين مرحله حق انجام عمليات تجارتي يا توليدي يا خدماتي را ندارد زيرا به شركت سهامي عام فقط اجازه </a:t>
            </a:r>
            <a:r>
              <a:rPr lang="fa-IR" sz="2400" b="1">
                <a:latin typeface="Tahoma" panose="020B0604030504040204" pitchFamily="34" charset="0"/>
                <a:cs typeface="2  Zar" panose="00000400000000000000" pitchFamily="2" charset="-78"/>
              </a:rPr>
              <a:t>انتشار اعلاميه پذيره نويسي داده شده است و بايستي موسسين شركت سهامي عام اعلاميه پذيره نويسي را كه مورد تاييد اداره ثبت شركتها قرار گرفته به طرق مختلف به اطلاع عامه مردم رسانيده وفورش 80 درصد بقيه سهام شركت را به عموم مردم انجام دهند در مهلت خريد سهام (پذيره نويسي سهام ) توسط مردم موسسين نيز مي توانند مجدداً حداكثر معادل 29 درصد ديگر از سهام شركت سهامي عام را خودشان خريداري (پذيره نويسي نمايد و بايستي حداكثر سهام شركت سرمايه يعني نصف بعلاوه يك (51/0)به اشخاص جدا از موسسين شركت اختصاص يابد .در پايان مهلت پذيره نويسي يعني در پايان مهلت فروش اكثريت سهام شركت به مردم جنانچه سهام خريده شده توسط موسسين مجموعاً از 51/0 سرمايه شركت كه در اساسنامه مشخص شده است بيشتر باشد شركت سهامي عام مي تواندبه ثبت قطعي برسدبراي اينكار بايستي موسسين و پذيره نويسان اولين جلسه مجمع عمومي شركت راتشكيل داده وضمن اعلام راي 51 درصدسهام داير برتاسيس وشروع بكارشركت اولين هيات مديره و بازرسان وروزنامه كثيرالانتشارجهت چاپ آگهي هاي شركت رانيزتعيين </a:t>
            </a:r>
            <a:r>
              <a:rPr lang="fa-IR" sz="2400" b="1" i="1">
                <a:latin typeface="Tahoma" panose="020B0604030504040204" pitchFamily="34" charset="0"/>
                <a:cs typeface="2  Zar" panose="00000400000000000000" pitchFamily="2" charset="-78"/>
              </a:rPr>
              <a:t>وبايستي </a:t>
            </a:r>
            <a:r>
              <a:rPr lang="fa-IR" sz="2400" b="1">
                <a:latin typeface="Tahoma" panose="020B0604030504040204" pitchFamily="34" charset="0"/>
                <a:cs typeface="2  Zar" panose="00000400000000000000" pitchFamily="2" charset="-78"/>
              </a:rPr>
              <a:t>صورتجلسه</a:t>
            </a:r>
            <a:endParaRPr lang="en-US" sz="2400">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146" name="Rectangle 2"/>
          <p:cNvSpPr>
            <a:spLocks noGrp="1" noChangeArrowheads="1"/>
          </p:cNvSpPr>
          <p:nvPr>
            <p:ph type="body" idx="1"/>
          </p:nvPr>
        </p:nvSpPr>
        <p:spPr>
          <a:xfrm>
            <a:off x="101600" y="63500"/>
            <a:ext cx="8991600" cy="6705600"/>
          </a:xfrm>
        </p:spPr>
        <p:txBody>
          <a:bodyPr/>
          <a:lstStyle/>
          <a:p>
            <a:pPr marL="117475" indent="169863">
              <a:buFont typeface="Wingdings" panose="05000000000000000000" pitchFamily="2" charset="2"/>
              <a:buNone/>
            </a:pPr>
            <a:r>
              <a:rPr lang="fa-IR" sz="2800" b="1">
                <a:solidFill>
                  <a:schemeClr val="hlink"/>
                </a:solidFill>
                <a:cs typeface="2  Titr" panose="00000700000000000000" pitchFamily="2" charset="-78"/>
              </a:rPr>
              <a:t>فروش اوراق قرضه با صرف :</a:t>
            </a:r>
          </a:p>
          <a:p>
            <a:pPr marL="117475" indent="169863">
              <a:buFont typeface="Wingdings" panose="05000000000000000000" pitchFamily="2" charset="2"/>
              <a:buNone/>
            </a:pPr>
            <a:endParaRPr lang="fa-IR" sz="1000" b="1">
              <a:solidFill>
                <a:schemeClr val="hlink"/>
              </a:solidFill>
              <a:cs typeface="2  Titr" panose="00000700000000000000" pitchFamily="2" charset="-78"/>
            </a:endParaRPr>
          </a:p>
          <a:p>
            <a:pPr marL="117475" indent="169863" algn="just">
              <a:buFont typeface="Wingdings" panose="05000000000000000000" pitchFamily="2" charset="2"/>
              <a:buNone/>
            </a:pPr>
            <a:r>
              <a:rPr lang="fa-IR" sz="2400" b="1">
                <a:cs typeface="2  Zar" panose="00000400000000000000" pitchFamily="2" charset="-78"/>
              </a:rPr>
              <a:t>هرگاه در توزیع اوراق قرضه بهره تعهد شده اوراق قرضه بیش از بهره بازار باشد ارزش بازار اوراق قرضه به قسمتی بیشتر از مبلغ اسمی آن و حدوداً به مبلغی معادل متفاوت بهره بازار و بهره اوراق قرضه به فروش خواهد رسید در چنین حالتی در قبال فروش اوراق قرضه بیش از قیمت اسمی تفاوت وجوه نقد دریافتی شرکت و بهای اسمی اوراق قرضه در ترازنامه شرکت به حسابی به نام صرف اوراق قرضه بایستی بستانکار شود. مانده صرف اوراق قرضه در ترازنامه شرکت به حساب اوراق قرضه پرداخت اضافه میشود زیرا معادل صرف اوراق قرضه در وجه نقد شرکت اضافه دریافتی انجام شده است. صرف اوراق قرضه نیز میبایستی در مدت عمر اوراق قرضه مستهلک شده و هر سال به هنگام پرداخت بهره اوراق قرضه، هزینه بهره اوراق قرضه معادل نرخ بازار در حسابها منظور گردیده و حساب صرف اوراق قرضه معادل تفاوت بهره بازار و بهره تعهد شده اوراق قرضه بایستی بدهکار و مستهلک شود.</a:t>
            </a:r>
          </a:p>
          <a:p>
            <a:pPr marL="117475" indent="169863" algn="just">
              <a:buFont typeface="Wingdings" panose="05000000000000000000" pitchFamily="2" charset="2"/>
              <a:buNone/>
            </a:pPr>
            <a:r>
              <a:rPr lang="fa-IR" sz="2400" b="1">
                <a:cs typeface="2  Zar" panose="00000400000000000000" pitchFamily="2" charset="-78"/>
              </a:rPr>
              <a:t>برای محاسبه مبلغی که هر سال بایستی از صرف اوراق قرضه کسر گردد نیز مانند، استهلاک کسر اوراق قرضه 2 روش استهلاک نرخ بهره موثر و روش استهلاک خط مستقیم عمل میشود.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194" name="Rectangle 2"/>
          <p:cNvSpPr>
            <a:spLocks noGrp="1" noChangeArrowheads="1"/>
          </p:cNvSpPr>
          <p:nvPr>
            <p:ph type="body" idx="1"/>
          </p:nvPr>
        </p:nvSpPr>
        <p:spPr>
          <a:xfrm>
            <a:off x="88900" y="63500"/>
            <a:ext cx="8991600" cy="6705600"/>
          </a:xfrm>
        </p:spPr>
        <p:txBody>
          <a:bodyPr/>
          <a:lstStyle/>
          <a:p>
            <a:pPr marL="117475" indent="169863">
              <a:buFont typeface="Wingdings" panose="05000000000000000000" pitchFamily="2" charset="2"/>
              <a:buNone/>
            </a:pPr>
            <a:r>
              <a:rPr lang="fa-IR" sz="2800">
                <a:solidFill>
                  <a:schemeClr val="hlink"/>
                </a:solidFill>
                <a:cs typeface="2  Titr" panose="00000700000000000000" pitchFamily="2" charset="-78"/>
              </a:rPr>
              <a:t>روش مستقیم استهلاک صرف اوراق قرضه:</a:t>
            </a:r>
          </a:p>
          <a:p>
            <a:pPr marL="117475" indent="169863" algn="just">
              <a:buFont typeface="Wingdings" panose="05000000000000000000" pitchFamily="2" charset="2"/>
              <a:buNone/>
            </a:pPr>
            <a:r>
              <a:rPr lang="fa-IR" sz="2400" b="1">
                <a:cs typeface="2  Zar" panose="00000400000000000000" pitchFamily="2" charset="-78"/>
              </a:rPr>
              <a:t>در این روش مبلغ صرف اوراق قرضه را برمدت اوراق قرضه مستقیم نحوه و مبلغی که هر سال باید از صرف اوراق قرضه مستهلک شود بدست می آید. مبلغ مذکور ضمن بدهکار شدن در صرف اوراق قرضه عیناً از مبلغ بهره پرداخت شده اوراق قرضه کم میشود و هزینه اوراق قرضه به نرخ روز در حساب هزینه بهره بدهکار خواهد شد.</a:t>
            </a:r>
            <a:endParaRPr lang="fa-IR" sz="2400" b="1" i="1" u="sng">
              <a:cs typeface="2  Zar" panose="00000400000000000000" pitchFamily="2" charset="-78"/>
            </a:endParaRPr>
          </a:p>
          <a:p>
            <a:pPr marL="117475" indent="169863">
              <a:buFont typeface="Wingdings" panose="05000000000000000000" pitchFamily="2" charset="2"/>
              <a:buNone/>
            </a:pPr>
            <a:r>
              <a:rPr lang="fa-IR" sz="2400">
                <a:solidFill>
                  <a:schemeClr val="folHlink"/>
                </a:solidFill>
                <a:cs typeface="2  Titr" panose="00000700000000000000" pitchFamily="2" charset="-78"/>
              </a:rPr>
              <a:t>مثال عددی:</a:t>
            </a:r>
          </a:p>
          <a:p>
            <a:pPr marL="117475" indent="169863" algn="just">
              <a:buFont typeface="Wingdings" panose="05000000000000000000" pitchFamily="2" charset="2"/>
              <a:buNone/>
            </a:pPr>
            <a:r>
              <a:rPr lang="fa-IR" sz="2400" b="1">
                <a:cs typeface="2  Zar" panose="00000400000000000000" pitchFamily="2" charset="-78"/>
              </a:rPr>
              <a:t>شرکت سهامی عام خاش تعداد 50 برگ اوراق قرضه 000/500 ريالی را با بهره 12% در سال منتشر و به فروش رساند چون در سال سال 1</a:t>
            </a:r>
            <a:r>
              <a:rPr lang="en-US" sz="2400" b="1">
                <a:cs typeface="2  Zar" panose="00000400000000000000" pitchFamily="2" charset="-78"/>
              </a:rPr>
              <a:t>x</a:t>
            </a:r>
            <a:r>
              <a:rPr lang="fa-IR" sz="2400" b="1">
                <a:cs typeface="2  Zar" panose="00000400000000000000" pitchFamily="2" charset="-78"/>
              </a:rPr>
              <a:t> نرخ بهره بازار 10% بود لذا این اوراق به صرف فروخته شدند. در پایان سال 5</a:t>
            </a:r>
            <a:r>
              <a:rPr lang="en-US" sz="2400" b="1">
                <a:cs typeface="2  Zar" panose="00000400000000000000" pitchFamily="2" charset="-78"/>
              </a:rPr>
              <a:t>x</a:t>
            </a:r>
            <a:r>
              <a:rPr lang="fa-IR" sz="2400" b="1">
                <a:cs typeface="2  Zar" panose="00000400000000000000" pitchFamily="2" charset="-78"/>
              </a:rPr>
              <a:t> که موعد سر رسید اوراق قرضه بود اوراق قرضه، خریداران بازپرداخت شد و در طول سالهای 1</a:t>
            </a:r>
            <a:r>
              <a:rPr lang="en-US" sz="2400" b="1">
                <a:cs typeface="2  Zar" panose="00000400000000000000" pitchFamily="2" charset="-78"/>
              </a:rPr>
              <a:t>x</a:t>
            </a:r>
            <a:r>
              <a:rPr lang="fa-IR" sz="2400" b="1">
                <a:cs typeface="2  Zar" panose="00000400000000000000" pitchFamily="2" charset="-78"/>
              </a:rPr>
              <a:t> تا5</a:t>
            </a:r>
            <a:r>
              <a:rPr lang="en-US" sz="2400" b="1">
                <a:cs typeface="2  Zar" panose="00000400000000000000" pitchFamily="2" charset="-78"/>
              </a:rPr>
              <a:t>x</a:t>
            </a:r>
            <a:r>
              <a:rPr lang="fa-IR" sz="2400" b="1">
                <a:cs typeface="2  Zar" panose="00000400000000000000" pitchFamily="2" charset="-78"/>
              </a:rPr>
              <a:t> نیز بهره اوراق قرضه به نرخ 12% به خریداران پرداخت شد. مطلوبست ثبت فروش اوراق قرضه به صرف</a:t>
            </a:r>
            <a:r>
              <a:rPr lang="en-US" sz="2400" b="1">
                <a:cs typeface="2  Zar" panose="00000400000000000000" pitchFamily="2" charset="-78"/>
              </a:rPr>
              <a:t> </a:t>
            </a:r>
            <a:r>
              <a:rPr lang="fa-IR" sz="2400" b="1">
                <a:cs typeface="2  Zar" panose="00000400000000000000" pitchFamily="2" charset="-78"/>
              </a:rPr>
              <a:t>.</a:t>
            </a:r>
          </a:p>
          <a:p>
            <a:pPr marL="117475" indent="169863" algn="just">
              <a:buFont typeface="Wingdings" panose="05000000000000000000" pitchFamily="2" charset="2"/>
              <a:buNone/>
            </a:pPr>
            <a:r>
              <a:rPr lang="fa-IR" sz="2400" b="1">
                <a:cs typeface="2  Zar" panose="00000400000000000000" pitchFamily="2" charset="-78"/>
              </a:rPr>
              <a:t>ثبت بهره اوراق قرضه و استهلاک صرف اوراق قرضه و ثبت بازپرداخت اوراق قرضه در دفاتر شرکت سهامی عام خاش.</a:t>
            </a:r>
          </a:p>
          <a:p>
            <a:pPr marL="117475" indent="169863" algn="just">
              <a:buFont typeface="Wingdings" panose="05000000000000000000" pitchFamily="2" charset="2"/>
              <a:buNone/>
            </a:pPr>
            <a:r>
              <a:rPr lang="fa-IR" sz="2400" b="1">
                <a:cs typeface="2  Zar" panose="00000400000000000000" pitchFamily="2" charset="-78"/>
              </a:rPr>
              <a:t>روش استهلاک صرف اوراق قرضه به طریق مستقیم استهلاک عمل گردد.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Rectangle 2"/>
          <p:cNvSpPr>
            <a:spLocks noGrp="1" noChangeArrowheads="1"/>
          </p:cNvSpPr>
          <p:nvPr>
            <p:ph type="body" idx="1"/>
          </p:nvPr>
        </p:nvSpPr>
        <p:spPr>
          <a:xfrm>
            <a:off x="88900" y="88900"/>
            <a:ext cx="8991600" cy="6769100"/>
          </a:xfrm>
        </p:spPr>
        <p:txBody>
          <a:bodyPr/>
          <a:lstStyle/>
          <a:p>
            <a:pPr marL="117475" indent="169863" algn="just">
              <a:lnSpc>
                <a:spcPct val="80000"/>
              </a:lnSpc>
              <a:buFont typeface="Wingdings" panose="05000000000000000000" pitchFamily="2" charset="2"/>
              <a:buNone/>
            </a:pPr>
            <a:r>
              <a:rPr lang="fa-IR" sz="2800" b="1">
                <a:cs typeface="2  Zar" panose="00000400000000000000" pitchFamily="2" charset="-78"/>
              </a:rPr>
              <a:t>ضمناً ارزش فعلی 1 ريال بر مبنای نرخ 10%، 620921/0 و ارزش فعلی 5 قسط یک ريالی بر مبنای 10% ، 790787/3 میباشد.</a:t>
            </a:r>
          </a:p>
          <a:p>
            <a:pPr marL="117475" indent="169863" algn="just">
              <a:lnSpc>
                <a:spcPct val="80000"/>
              </a:lnSpc>
              <a:buFont typeface="Wingdings" panose="05000000000000000000" pitchFamily="2" charset="2"/>
              <a:buNone/>
            </a:pPr>
            <a:r>
              <a:rPr lang="fa-IR" sz="2400" b="1">
                <a:solidFill>
                  <a:schemeClr val="folHlink"/>
                </a:solidFill>
                <a:cs typeface="2  Zar" panose="00000400000000000000" pitchFamily="2" charset="-78"/>
              </a:rPr>
              <a:t>کل ارزش اسمی 50 برگ اوراق قرضه</a:t>
            </a:r>
          </a:p>
          <a:p>
            <a:pPr marL="117475" indent="169863">
              <a:lnSpc>
                <a:spcPct val="80000"/>
              </a:lnSpc>
              <a:buFont typeface="Wingdings" panose="05000000000000000000" pitchFamily="2" charset="2"/>
              <a:buNone/>
            </a:pPr>
            <a:r>
              <a:rPr lang="fa-IR" sz="2400" b="1">
                <a:solidFill>
                  <a:schemeClr val="folHlink"/>
                </a:solidFill>
                <a:cs typeface="2  Zar" panose="00000400000000000000" pitchFamily="2" charset="-78"/>
              </a:rPr>
              <a:t>250000000=500000×50</a:t>
            </a:r>
          </a:p>
          <a:p>
            <a:pPr marL="117475" indent="169863" algn="just">
              <a:lnSpc>
                <a:spcPct val="80000"/>
              </a:lnSpc>
              <a:buFont typeface="Wingdings" panose="05000000000000000000" pitchFamily="2" charset="2"/>
              <a:buNone/>
            </a:pPr>
            <a:r>
              <a:rPr lang="fa-IR" sz="2400" b="1">
                <a:solidFill>
                  <a:schemeClr val="folHlink"/>
                </a:solidFill>
                <a:cs typeface="2  Zar" panose="00000400000000000000" pitchFamily="2" charset="-78"/>
              </a:rPr>
              <a:t>بهره تعهد شده سالیانه اوراق قرضه</a:t>
            </a:r>
          </a:p>
          <a:p>
            <a:pPr marL="117475" indent="169863">
              <a:lnSpc>
                <a:spcPct val="80000"/>
              </a:lnSpc>
              <a:buFont typeface="Wingdings" panose="05000000000000000000" pitchFamily="2" charset="2"/>
              <a:buNone/>
            </a:pPr>
            <a:r>
              <a:rPr lang="fa-IR" sz="2400" b="1">
                <a:solidFill>
                  <a:schemeClr val="folHlink"/>
                </a:solidFill>
                <a:cs typeface="2  Zar" panose="00000400000000000000" pitchFamily="2" charset="-78"/>
              </a:rPr>
              <a:t>3000000=12%×25000000</a:t>
            </a:r>
          </a:p>
          <a:p>
            <a:pPr marL="117475" indent="169863" algn="just">
              <a:lnSpc>
                <a:spcPct val="80000"/>
              </a:lnSpc>
              <a:buFont typeface="Wingdings" panose="05000000000000000000" pitchFamily="2" charset="2"/>
              <a:buNone/>
            </a:pPr>
            <a:r>
              <a:rPr lang="fa-IR" sz="2400" b="1">
                <a:solidFill>
                  <a:schemeClr val="folHlink"/>
                </a:solidFill>
                <a:cs typeface="2  Zar" panose="00000400000000000000" pitchFamily="2" charset="-78"/>
              </a:rPr>
              <a:t>ارزش فعلی 25000000 ريالی اوراق قرضه 5 ساله</a:t>
            </a:r>
          </a:p>
          <a:p>
            <a:pPr marL="117475" indent="169863">
              <a:lnSpc>
                <a:spcPct val="80000"/>
              </a:lnSpc>
              <a:buFont typeface="Wingdings" panose="05000000000000000000" pitchFamily="2" charset="2"/>
              <a:buNone/>
            </a:pPr>
            <a:r>
              <a:rPr lang="fa-IR" sz="2400" b="1">
                <a:solidFill>
                  <a:schemeClr val="folHlink"/>
                </a:solidFill>
                <a:cs typeface="2  Zar" panose="00000400000000000000" pitchFamily="2" charset="-78"/>
              </a:rPr>
              <a:t>15523025=620921/0×25000000</a:t>
            </a:r>
          </a:p>
          <a:p>
            <a:pPr marL="117475" indent="169863" algn="just">
              <a:lnSpc>
                <a:spcPct val="80000"/>
              </a:lnSpc>
              <a:buFont typeface="Wingdings" panose="05000000000000000000" pitchFamily="2" charset="2"/>
              <a:buNone/>
            </a:pPr>
            <a:r>
              <a:rPr lang="fa-IR" sz="2400" b="1">
                <a:solidFill>
                  <a:schemeClr val="folHlink"/>
                </a:solidFill>
                <a:cs typeface="2  Zar" panose="00000400000000000000" pitchFamily="2" charset="-78"/>
              </a:rPr>
              <a:t>ارزش فعلی 5 قسط 3000000ريالی بهره اوراق قرضه</a:t>
            </a:r>
          </a:p>
          <a:p>
            <a:pPr marL="117475" indent="169863">
              <a:lnSpc>
                <a:spcPct val="80000"/>
              </a:lnSpc>
              <a:buFont typeface="Wingdings" panose="05000000000000000000" pitchFamily="2" charset="2"/>
              <a:buNone/>
            </a:pPr>
            <a:r>
              <a:rPr lang="fa-IR" sz="2400" b="1">
                <a:solidFill>
                  <a:schemeClr val="folHlink"/>
                </a:solidFill>
                <a:cs typeface="2  Zar" panose="00000400000000000000" pitchFamily="2" charset="-78"/>
              </a:rPr>
              <a:t>11372361=790787/3×3000000</a:t>
            </a:r>
          </a:p>
          <a:p>
            <a:pPr marL="117475" indent="169863" algn="just">
              <a:lnSpc>
                <a:spcPct val="80000"/>
              </a:lnSpc>
              <a:buFont typeface="Wingdings" panose="05000000000000000000" pitchFamily="2" charset="2"/>
              <a:buNone/>
            </a:pPr>
            <a:r>
              <a:rPr lang="fa-IR" sz="2400" b="1">
                <a:solidFill>
                  <a:schemeClr val="folHlink"/>
                </a:solidFill>
                <a:cs typeface="2  Zar" panose="00000400000000000000" pitchFamily="2" charset="-78"/>
              </a:rPr>
              <a:t>مبلغ فروش رفته 25000000 ريال اوراق</a:t>
            </a:r>
          </a:p>
          <a:p>
            <a:pPr marL="117475" indent="169863">
              <a:lnSpc>
                <a:spcPct val="80000"/>
              </a:lnSpc>
              <a:buFont typeface="Wingdings" panose="05000000000000000000" pitchFamily="2" charset="2"/>
              <a:buNone/>
            </a:pPr>
            <a:r>
              <a:rPr lang="fa-IR" sz="2400" b="1">
                <a:solidFill>
                  <a:schemeClr val="folHlink"/>
                </a:solidFill>
                <a:cs typeface="2  Zar" panose="00000400000000000000" pitchFamily="2" charset="-78"/>
              </a:rPr>
              <a:t>26895386=11372361+15523025</a:t>
            </a:r>
          </a:p>
          <a:p>
            <a:pPr marL="117475" indent="169863" algn="just">
              <a:lnSpc>
                <a:spcPct val="80000"/>
              </a:lnSpc>
              <a:buFont typeface="Wingdings" panose="05000000000000000000" pitchFamily="2" charset="2"/>
              <a:buNone/>
            </a:pPr>
            <a:r>
              <a:rPr lang="fa-IR" sz="2400" b="1">
                <a:solidFill>
                  <a:schemeClr val="folHlink"/>
                </a:solidFill>
                <a:cs typeface="2  Zar" panose="00000400000000000000" pitchFamily="2" charset="-78"/>
              </a:rPr>
              <a:t>کل مبلغ صرف اوراق قرضه</a:t>
            </a:r>
          </a:p>
          <a:p>
            <a:pPr marL="117475" indent="169863">
              <a:lnSpc>
                <a:spcPct val="80000"/>
              </a:lnSpc>
              <a:buFont typeface="Wingdings" panose="05000000000000000000" pitchFamily="2" charset="2"/>
              <a:buNone/>
            </a:pPr>
            <a:r>
              <a:rPr lang="fa-IR" sz="2400" b="1">
                <a:solidFill>
                  <a:schemeClr val="folHlink"/>
                </a:solidFill>
                <a:cs typeface="2  Zar" panose="00000400000000000000" pitchFamily="2" charset="-78"/>
              </a:rPr>
              <a:t>1895386=25000000-26895386</a:t>
            </a:r>
          </a:p>
          <a:p>
            <a:pPr marL="117475" indent="169863" algn="just">
              <a:lnSpc>
                <a:spcPct val="80000"/>
              </a:lnSpc>
              <a:buFont typeface="Wingdings" panose="05000000000000000000" pitchFamily="2" charset="2"/>
              <a:buNone/>
            </a:pPr>
            <a:r>
              <a:rPr lang="fa-IR" sz="2400" b="1">
                <a:solidFill>
                  <a:schemeClr val="folHlink"/>
                </a:solidFill>
                <a:cs typeface="2  Zar" panose="00000400000000000000" pitchFamily="2" charset="-78"/>
              </a:rPr>
              <a:t>مبلغی که هر سال از صرف اوراق قرضه مستهلک میشود</a:t>
            </a:r>
          </a:p>
          <a:p>
            <a:pPr marL="117475" indent="169863">
              <a:lnSpc>
                <a:spcPct val="80000"/>
              </a:lnSpc>
              <a:buFont typeface="Wingdings" panose="05000000000000000000" pitchFamily="2" charset="2"/>
              <a:buNone/>
            </a:pPr>
            <a:r>
              <a:rPr lang="fa-IR" sz="2400" b="1">
                <a:solidFill>
                  <a:schemeClr val="folHlink"/>
                </a:solidFill>
                <a:cs typeface="2  Zar" panose="00000400000000000000" pitchFamily="2" charset="-78"/>
              </a:rPr>
              <a:t>2/379077=5÷1895386</a:t>
            </a:r>
          </a:p>
          <a:p>
            <a:pPr marL="117475" indent="169863" algn="just">
              <a:lnSpc>
                <a:spcPct val="80000"/>
              </a:lnSpc>
              <a:buFont typeface="Wingdings" panose="05000000000000000000" pitchFamily="2" charset="2"/>
              <a:buNone/>
            </a:pPr>
            <a:r>
              <a:rPr lang="fa-IR" sz="2400" b="1">
                <a:solidFill>
                  <a:schemeClr val="folHlink"/>
                </a:solidFill>
                <a:cs typeface="2  Zar" panose="00000400000000000000" pitchFamily="2" charset="-78"/>
              </a:rPr>
              <a:t>مبلغ هزینه بهره هر سال</a:t>
            </a:r>
          </a:p>
          <a:p>
            <a:pPr marL="117475" indent="169863">
              <a:lnSpc>
                <a:spcPct val="80000"/>
              </a:lnSpc>
              <a:buFont typeface="Wingdings" panose="05000000000000000000" pitchFamily="2" charset="2"/>
              <a:buNone/>
            </a:pPr>
            <a:r>
              <a:rPr lang="fa-IR" sz="2400" b="1">
                <a:solidFill>
                  <a:schemeClr val="folHlink"/>
                </a:solidFill>
                <a:cs typeface="2  Zar" panose="00000400000000000000" pitchFamily="2" charset="-78"/>
              </a:rPr>
              <a:t>8/2620922=2/379077-3000000</a:t>
            </a:r>
            <a:r>
              <a:rPr lang="en-US" sz="2400" b="1">
                <a:cs typeface="2  Zar" panose="00000400000000000000" pitchFamily="2" charset="-78"/>
              </a:rPr>
              <a:t> </a:t>
            </a:r>
          </a:p>
        </p:txBody>
      </p:sp>
    </p:spTree>
  </p:cSld>
  <p:clrMapOvr>
    <a:masterClrMapping/>
  </p:clrMapOvr>
  <p:transition>
    <p:wipe dir="d"/>
    <p:sndAc>
      <p:stSnd loop="1">
        <p:snd r:embed="rId3" name="chimes.wav"/>
      </p:stSnd>
    </p:sndAc>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6290" name="Rectangle 2"/>
          <p:cNvSpPr>
            <a:spLocks noGrp="1" noChangeArrowheads="1"/>
          </p:cNvSpPr>
          <p:nvPr>
            <p:ph type="body" idx="1"/>
          </p:nvPr>
        </p:nvSpPr>
        <p:spPr>
          <a:xfrm>
            <a:off x="63500" y="63500"/>
            <a:ext cx="8991600" cy="6705600"/>
          </a:xfrm>
        </p:spPr>
        <p:txBody>
          <a:bodyPr/>
          <a:lstStyle/>
          <a:p>
            <a:pPr marL="114300" indent="177800" algn="ctr">
              <a:buFont typeface="Wingdings" panose="05000000000000000000" pitchFamily="2" charset="2"/>
              <a:buNone/>
            </a:pPr>
            <a:r>
              <a:rPr lang="fa-IR" sz="2800" b="1">
                <a:solidFill>
                  <a:schemeClr val="tx2"/>
                </a:solidFill>
                <a:cs typeface="2  Titr" panose="00000700000000000000" pitchFamily="2" charset="-78"/>
              </a:rPr>
              <a:t>ثبت عملیات در دفتر روزنامه شرکت سهامی خاش:</a:t>
            </a:r>
          </a:p>
          <a:p>
            <a:pPr marL="114300" indent="177800" algn="ctr">
              <a:buFont typeface="Wingdings" panose="05000000000000000000" pitchFamily="2" charset="2"/>
              <a:buNone/>
            </a:pPr>
            <a:endParaRPr lang="fa-IR" sz="2800" b="1">
              <a:solidFill>
                <a:schemeClr val="tx2"/>
              </a:solidFill>
              <a:cs typeface="2  Titr" panose="00000700000000000000" pitchFamily="2" charset="-78"/>
            </a:endParaRPr>
          </a:p>
          <a:p>
            <a:pPr marL="114300" indent="177800">
              <a:buFont typeface="Wingdings" panose="05000000000000000000" pitchFamily="2" charset="2"/>
              <a:buNone/>
            </a:pPr>
            <a:r>
              <a:rPr lang="fa-IR" sz="2800" b="1">
                <a:solidFill>
                  <a:schemeClr val="hlink"/>
                </a:solidFill>
                <a:cs typeface="2  Titr" panose="00000700000000000000" pitchFamily="2" charset="-78"/>
              </a:rPr>
              <a:t>1/1/</a:t>
            </a:r>
            <a:r>
              <a:rPr lang="en-US" sz="2800" b="1">
                <a:solidFill>
                  <a:schemeClr val="hlink"/>
                </a:solidFill>
                <a:cs typeface="2  Titr" panose="00000700000000000000" pitchFamily="2" charset="-78"/>
              </a:rPr>
              <a:t>x1 </a:t>
            </a:r>
            <a:r>
              <a:rPr lang="fa-IR" sz="2800" b="1">
                <a:solidFill>
                  <a:schemeClr val="hlink"/>
                </a:solidFill>
                <a:cs typeface="2  Titr" panose="00000700000000000000" pitchFamily="2" charset="-78"/>
              </a:rPr>
              <a:t> :</a:t>
            </a:r>
          </a:p>
          <a:p>
            <a:pPr marL="114300" indent="177800">
              <a:buFont typeface="Wingdings" panose="05000000000000000000" pitchFamily="2" charset="2"/>
              <a:buNone/>
            </a:pPr>
            <a:r>
              <a:rPr lang="fa-IR" sz="2400" b="1">
                <a:solidFill>
                  <a:schemeClr val="folHlink"/>
                </a:solidFill>
                <a:cs typeface="2  Zar" panose="00000400000000000000" pitchFamily="2" charset="-78"/>
              </a:rPr>
              <a:t>هزینه بهره			8/2620992</a:t>
            </a:r>
          </a:p>
          <a:p>
            <a:pPr marL="114300" indent="177800">
              <a:buFont typeface="Wingdings" panose="05000000000000000000" pitchFamily="2" charset="2"/>
              <a:buNone/>
            </a:pPr>
            <a:r>
              <a:rPr lang="fa-IR" sz="2400" b="1">
                <a:solidFill>
                  <a:schemeClr val="folHlink"/>
                </a:solidFill>
                <a:cs typeface="2  Zar" panose="00000400000000000000" pitchFamily="2" charset="-78"/>
              </a:rPr>
              <a:t>صرف اوراق قرضه		   2/379077</a:t>
            </a:r>
          </a:p>
          <a:p>
            <a:pPr marL="114300" indent="177800">
              <a:buFont typeface="Wingdings" panose="05000000000000000000" pitchFamily="2" charset="2"/>
              <a:buNone/>
            </a:pPr>
            <a:r>
              <a:rPr lang="fa-IR" sz="2400" b="1">
                <a:solidFill>
                  <a:schemeClr val="folHlink"/>
                </a:solidFill>
                <a:cs typeface="2  Zar" panose="00000400000000000000" pitchFamily="2" charset="-78"/>
              </a:rPr>
              <a:t>وجه نقد			    3000000</a:t>
            </a:r>
          </a:p>
          <a:p>
            <a:pPr marL="114300" indent="177800">
              <a:buFont typeface="Wingdings" panose="05000000000000000000" pitchFamily="2" charset="2"/>
              <a:buNone/>
            </a:pPr>
            <a:r>
              <a:rPr lang="fa-IR" sz="2800" b="1">
                <a:solidFill>
                  <a:schemeClr val="hlink"/>
                </a:solidFill>
                <a:cs typeface="2  Titr" panose="00000700000000000000" pitchFamily="2" charset="-78"/>
              </a:rPr>
              <a:t>29/12/</a:t>
            </a:r>
            <a:r>
              <a:rPr lang="en-US" sz="2800" b="1">
                <a:solidFill>
                  <a:schemeClr val="hlink"/>
                </a:solidFill>
                <a:cs typeface="2  Titr" panose="00000700000000000000" pitchFamily="2" charset="-78"/>
              </a:rPr>
              <a:t>x2</a:t>
            </a:r>
            <a:r>
              <a:rPr lang="fa-IR" sz="2800" b="1">
                <a:solidFill>
                  <a:schemeClr val="hlink"/>
                </a:solidFill>
                <a:cs typeface="2  Titr" panose="00000700000000000000" pitchFamily="2" charset="-78"/>
              </a:rPr>
              <a:t> :</a:t>
            </a:r>
          </a:p>
          <a:p>
            <a:pPr marL="114300" indent="177800">
              <a:buFont typeface="Wingdings" panose="05000000000000000000" pitchFamily="2" charset="2"/>
              <a:buNone/>
            </a:pPr>
            <a:r>
              <a:rPr lang="fa-IR" sz="2400" b="1">
                <a:solidFill>
                  <a:schemeClr val="folHlink"/>
                </a:solidFill>
                <a:cs typeface="2  Zar" panose="00000400000000000000" pitchFamily="2" charset="-78"/>
              </a:rPr>
              <a:t>هزینه بهره			  8/2620992</a:t>
            </a:r>
          </a:p>
          <a:p>
            <a:pPr marL="114300" indent="177800">
              <a:buFont typeface="Wingdings" panose="05000000000000000000" pitchFamily="2" charset="2"/>
              <a:buNone/>
            </a:pPr>
            <a:r>
              <a:rPr lang="fa-IR" sz="2400" b="1">
                <a:solidFill>
                  <a:schemeClr val="folHlink"/>
                </a:solidFill>
                <a:cs typeface="2  Zar" panose="00000400000000000000" pitchFamily="2" charset="-78"/>
              </a:rPr>
              <a:t>صرف اوراق قرضه		    2/379077</a:t>
            </a:r>
          </a:p>
          <a:p>
            <a:pPr marL="114300" indent="177800">
              <a:buFont typeface="Wingdings" panose="05000000000000000000" pitchFamily="2" charset="2"/>
              <a:buNone/>
            </a:pPr>
            <a:r>
              <a:rPr lang="fa-IR" sz="2400" b="1">
                <a:solidFill>
                  <a:schemeClr val="folHlink"/>
                </a:solidFill>
                <a:cs typeface="2  Zar" panose="00000400000000000000" pitchFamily="2" charset="-78"/>
              </a:rPr>
              <a:t>وجه نقد			    3000000</a:t>
            </a:r>
            <a:r>
              <a:rPr lang="en-US" sz="2400" b="1">
                <a:cs typeface="2  Zar" panose="00000400000000000000" pitchFamily="2" charset="-78"/>
              </a:rPr>
              <a:t> </a:t>
            </a:r>
          </a:p>
          <a:p>
            <a:pPr marL="114300" indent="177800">
              <a:buFont typeface="Wingdings" panose="05000000000000000000" pitchFamily="2" charset="2"/>
              <a:buNone/>
            </a:pPr>
            <a:r>
              <a:rPr lang="fa-IR" sz="2800" b="1">
                <a:solidFill>
                  <a:schemeClr val="hlink"/>
                </a:solidFill>
                <a:cs typeface="2  Titr" panose="00000700000000000000" pitchFamily="2" charset="-78"/>
              </a:rPr>
              <a:t>29/12/‌ </a:t>
            </a:r>
            <a:r>
              <a:rPr lang="en-US" sz="2800" b="1">
                <a:solidFill>
                  <a:schemeClr val="hlink"/>
                </a:solidFill>
                <a:cs typeface="2  Titr" panose="00000700000000000000" pitchFamily="2" charset="-78"/>
              </a:rPr>
              <a:t> x3</a:t>
            </a:r>
            <a:r>
              <a:rPr lang="fa-IR" sz="2800" b="1">
                <a:solidFill>
                  <a:schemeClr val="hlink"/>
                </a:solidFill>
                <a:cs typeface="2  Titr" panose="00000700000000000000" pitchFamily="2" charset="-78"/>
              </a:rPr>
              <a:t> :</a:t>
            </a:r>
          </a:p>
          <a:p>
            <a:pPr marL="114300" indent="177800">
              <a:buFont typeface="Wingdings" panose="05000000000000000000" pitchFamily="2" charset="2"/>
              <a:buNone/>
            </a:pPr>
            <a:r>
              <a:rPr lang="fa-IR" sz="2400" b="1">
                <a:solidFill>
                  <a:schemeClr val="folHlink"/>
                </a:solidFill>
                <a:cs typeface="2  Zar" panose="00000400000000000000" pitchFamily="2" charset="-78"/>
              </a:rPr>
              <a:t>هزینه بهره			   8/2620992</a:t>
            </a:r>
          </a:p>
          <a:p>
            <a:pPr marL="114300" indent="177800">
              <a:buFont typeface="Wingdings" panose="05000000000000000000" pitchFamily="2" charset="2"/>
              <a:buNone/>
            </a:pPr>
            <a:r>
              <a:rPr lang="fa-IR" sz="2400" b="1">
                <a:solidFill>
                  <a:schemeClr val="folHlink"/>
                </a:solidFill>
                <a:cs typeface="2  Zar" panose="00000400000000000000" pitchFamily="2" charset="-78"/>
              </a:rPr>
              <a:t>صرف اوراق قرضه		     2/379077</a:t>
            </a:r>
          </a:p>
          <a:p>
            <a:pPr marL="114300" indent="177800">
              <a:buFont typeface="Wingdings" panose="05000000000000000000" pitchFamily="2" charset="2"/>
              <a:buNone/>
            </a:pPr>
            <a:r>
              <a:rPr lang="fa-IR" sz="2400" b="1">
                <a:solidFill>
                  <a:schemeClr val="folHlink"/>
                </a:solidFill>
                <a:cs typeface="2  Zar" panose="00000400000000000000" pitchFamily="2" charset="-78"/>
              </a:rPr>
              <a:t>وجه نقد			      3000000</a:t>
            </a:r>
            <a:endParaRPr lang="en-US" sz="2400" b="1">
              <a:solidFill>
                <a:schemeClr val="folHlink"/>
              </a:solidFill>
              <a:cs typeface="2  Zar" panose="00000400000000000000" pitchFamily="2" charset="-78"/>
            </a:endParaRPr>
          </a:p>
        </p:txBody>
      </p:sp>
      <p:sp>
        <p:nvSpPr>
          <p:cNvPr id="396291" name="Line 3"/>
          <p:cNvSpPr>
            <a:spLocks noChangeShapeType="1"/>
          </p:cNvSpPr>
          <p:nvPr/>
        </p:nvSpPr>
        <p:spPr bwMode="auto">
          <a:xfrm>
            <a:off x="990600" y="762000"/>
            <a:ext cx="6629400" cy="0"/>
          </a:xfrm>
          <a:prstGeom prst="line">
            <a:avLst/>
          </a:prstGeom>
          <a:noFill/>
          <a:ln w="57150">
            <a:solidFill>
              <a:schemeClr val="tx2"/>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Rectangle 2"/>
          <p:cNvSpPr>
            <a:spLocks noGrp="1" noChangeArrowheads="1"/>
          </p:cNvSpPr>
          <p:nvPr>
            <p:ph type="body" idx="1"/>
          </p:nvPr>
        </p:nvSpPr>
        <p:spPr>
          <a:xfrm>
            <a:off x="76200" y="101600"/>
            <a:ext cx="8991600" cy="6629400"/>
          </a:xfrm>
        </p:spPr>
        <p:txBody>
          <a:bodyPr/>
          <a:lstStyle/>
          <a:p>
            <a:pPr marL="114300" indent="177800">
              <a:buFont typeface="Wingdings" panose="05000000000000000000" pitchFamily="2" charset="2"/>
              <a:buNone/>
            </a:pPr>
            <a:r>
              <a:rPr lang="fa-IR" b="1">
                <a:solidFill>
                  <a:schemeClr val="hlink"/>
                </a:solidFill>
                <a:cs typeface="2  Titr" panose="00000700000000000000" pitchFamily="2" charset="-78"/>
              </a:rPr>
              <a:t>29/12/</a:t>
            </a:r>
            <a:r>
              <a:rPr lang="en-US" b="1">
                <a:solidFill>
                  <a:schemeClr val="hlink"/>
                </a:solidFill>
                <a:cs typeface="2  Titr" panose="00000700000000000000" pitchFamily="2" charset="-78"/>
              </a:rPr>
              <a:t>x4</a:t>
            </a:r>
            <a:r>
              <a:rPr lang="fa-IR" b="1">
                <a:solidFill>
                  <a:schemeClr val="hlink"/>
                </a:solidFill>
                <a:cs typeface="2  Titr" panose="00000700000000000000" pitchFamily="2" charset="-78"/>
              </a:rPr>
              <a:t> :</a:t>
            </a:r>
          </a:p>
          <a:p>
            <a:pPr marL="114300" indent="177800">
              <a:buFont typeface="Wingdings" panose="05000000000000000000" pitchFamily="2" charset="2"/>
              <a:buNone/>
            </a:pPr>
            <a:r>
              <a:rPr lang="fa-IR" sz="2400" b="1">
                <a:solidFill>
                  <a:schemeClr val="folHlink"/>
                </a:solidFill>
                <a:cs typeface="2  Zar" panose="00000400000000000000" pitchFamily="2" charset="-78"/>
              </a:rPr>
              <a:t>هزینه بهره			8/2620992</a:t>
            </a:r>
          </a:p>
          <a:p>
            <a:pPr marL="114300" indent="177800">
              <a:buFont typeface="Wingdings" panose="05000000000000000000" pitchFamily="2" charset="2"/>
              <a:buNone/>
            </a:pPr>
            <a:r>
              <a:rPr lang="fa-IR" sz="2400" b="1">
                <a:solidFill>
                  <a:schemeClr val="folHlink"/>
                </a:solidFill>
                <a:cs typeface="2  Zar" panose="00000400000000000000" pitchFamily="2" charset="-78"/>
              </a:rPr>
              <a:t>صرف اوراق قرضه		  2/379077</a:t>
            </a:r>
          </a:p>
          <a:p>
            <a:pPr marL="114300" indent="177800">
              <a:buFont typeface="Wingdings" panose="05000000000000000000" pitchFamily="2" charset="2"/>
              <a:buNone/>
            </a:pPr>
            <a:r>
              <a:rPr lang="fa-IR" sz="2400" b="1">
                <a:solidFill>
                  <a:schemeClr val="folHlink"/>
                </a:solidFill>
                <a:cs typeface="2  Zar" panose="00000400000000000000" pitchFamily="2" charset="-78"/>
              </a:rPr>
              <a:t>وجه نقد			   3000000</a:t>
            </a:r>
          </a:p>
          <a:p>
            <a:pPr marL="114300" indent="177800">
              <a:buFont typeface="Wingdings" panose="05000000000000000000" pitchFamily="2" charset="2"/>
              <a:buNone/>
            </a:pPr>
            <a:r>
              <a:rPr lang="fa-IR" b="1">
                <a:solidFill>
                  <a:schemeClr val="hlink"/>
                </a:solidFill>
                <a:cs typeface="2  Titr" panose="00000700000000000000" pitchFamily="2" charset="-78"/>
              </a:rPr>
              <a:t>29/12/</a:t>
            </a:r>
            <a:r>
              <a:rPr lang="en-US" b="1">
                <a:solidFill>
                  <a:schemeClr val="hlink"/>
                </a:solidFill>
                <a:cs typeface="2  Titr" panose="00000700000000000000" pitchFamily="2" charset="-78"/>
              </a:rPr>
              <a:t>x5</a:t>
            </a:r>
            <a:r>
              <a:rPr lang="fa-IR" b="1">
                <a:solidFill>
                  <a:schemeClr val="hlink"/>
                </a:solidFill>
                <a:cs typeface="2  Titr" panose="00000700000000000000" pitchFamily="2" charset="-78"/>
              </a:rPr>
              <a:t> :</a:t>
            </a:r>
          </a:p>
          <a:p>
            <a:pPr marL="114300" indent="177800">
              <a:buFont typeface="Wingdings" panose="05000000000000000000" pitchFamily="2" charset="2"/>
              <a:buNone/>
            </a:pPr>
            <a:r>
              <a:rPr lang="fa-IR" sz="2400" b="1">
                <a:solidFill>
                  <a:schemeClr val="folHlink"/>
                </a:solidFill>
                <a:cs typeface="2  Zar" panose="00000400000000000000" pitchFamily="2" charset="-78"/>
              </a:rPr>
              <a:t>اوراق قرضه پرداختی		  25000000</a:t>
            </a:r>
          </a:p>
          <a:p>
            <a:pPr marL="114300" indent="177800">
              <a:buFont typeface="Wingdings" panose="05000000000000000000" pitchFamily="2" charset="2"/>
              <a:buNone/>
            </a:pPr>
            <a:r>
              <a:rPr lang="fa-IR" sz="2400" b="1">
                <a:solidFill>
                  <a:schemeClr val="folHlink"/>
                </a:solidFill>
                <a:cs typeface="2  Zar" panose="00000400000000000000" pitchFamily="2" charset="-78"/>
              </a:rPr>
              <a:t>وجه نقد			  25000000</a:t>
            </a:r>
          </a:p>
          <a:p>
            <a:pPr marL="114300" indent="177800" algn="just">
              <a:buFont typeface="Wingdings" panose="05000000000000000000" pitchFamily="2" charset="2"/>
              <a:buNone/>
            </a:pPr>
            <a:r>
              <a:rPr lang="fa-IR" sz="2400" b="1">
                <a:solidFill>
                  <a:schemeClr val="folHlink"/>
                </a:solidFill>
                <a:cs typeface="2  Titr" panose="00000700000000000000" pitchFamily="2" charset="-78"/>
              </a:rPr>
              <a:t>استهلاک صرف اوراق قرضه به روش استهلاک بهره:</a:t>
            </a:r>
          </a:p>
          <a:p>
            <a:pPr marL="114300" indent="177800" algn="just">
              <a:buFont typeface="Wingdings" panose="05000000000000000000" pitchFamily="2" charset="2"/>
              <a:buNone/>
            </a:pPr>
            <a:r>
              <a:rPr lang="fa-IR" sz="2400" b="1">
                <a:cs typeface="2  Zar" panose="00000400000000000000" pitchFamily="2" charset="-78"/>
              </a:rPr>
              <a:t>در این روش ابتدا سهامی فروخته شده اوراق قرضه که در واقع ارزش دفتری میباشد را در نرخ بهره بازار ضرب میکنند و مبلغ هزینه به قیمت روز سال اول فروش اوراق قرضه به دست می آید.</a:t>
            </a:r>
          </a:p>
          <a:p>
            <a:pPr marL="114300" indent="177800" algn="just">
              <a:buFont typeface="Wingdings" panose="05000000000000000000" pitchFamily="2" charset="2"/>
              <a:buNone/>
            </a:pPr>
            <a:r>
              <a:rPr lang="fa-IR" sz="2400" b="1">
                <a:cs typeface="2  Zar" panose="00000400000000000000" pitchFamily="2" charset="-78"/>
              </a:rPr>
              <a:t>تفات هزینه بهره به نرخ بازار و نرخ بهره تعهد شده مبلغ استهلاک صرف اوراق قرضه در سال اول را معین میکند.</a:t>
            </a:r>
            <a:r>
              <a:rPr lang="en-US" sz="2400" b="1">
                <a:cs typeface="2  Zar" panose="00000400000000000000" pitchFamily="2" charset="-78"/>
              </a:rPr>
              <a:t> </a:t>
            </a:r>
            <a:r>
              <a:rPr lang="fa-IR" sz="2400" b="1">
                <a:cs typeface="2  Zar" panose="00000400000000000000" pitchFamily="2" charset="-78"/>
              </a:rPr>
              <a:t>مجدداً مبلغ استهلاک صرف اوراق قرضه در سال 1</a:t>
            </a:r>
            <a:r>
              <a:rPr lang="en-US" sz="2400" b="1">
                <a:cs typeface="2  Zar" panose="00000400000000000000" pitchFamily="2" charset="-78"/>
              </a:rPr>
              <a:t>x</a:t>
            </a:r>
            <a:r>
              <a:rPr lang="fa-IR" sz="2400" b="1">
                <a:cs typeface="2  Zar" panose="00000400000000000000" pitchFamily="2" charset="-78"/>
              </a:rPr>
              <a:t> را از ارزش دفتری سال کسر می کنند و ارزش دفتری اوراق قرضه در سال دوم معین می شود.</a:t>
            </a:r>
            <a:r>
              <a:rPr lang="fa-IR"/>
              <a:t> </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0386" name="Rectangle 2"/>
          <p:cNvSpPr>
            <a:spLocks noGrp="1" noChangeArrowheads="1"/>
          </p:cNvSpPr>
          <p:nvPr>
            <p:ph type="body" idx="1"/>
          </p:nvPr>
        </p:nvSpPr>
        <p:spPr>
          <a:xfrm>
            <a:off x="76200" y="152400"/>
            <a:ext cx="8991600" cy="6553200"/>
          </a:xfrm>
        </p:spPr>
        <p:txBody>
          <a:bodyPr/>
          <a:lstStyle/>
          <a:p>
            <a:pPr marL="114300" indent="177800" algn="just">
              <a:buFont typeface="Wingdings" panose="05000000000000000000" pitchFamily="2" charset="2"/>
              <a:buNone/>
            </a:pPr>
            <a:r>
              <a:rPr lang="fa-IR" sz="2000" b="1">
                <a:cs typeface="2  Zar" panose="00000400000000000000" pitchFamily="2" charset="-78"/>
              </a:rPr>
              <a:t>پس ارزش دفتری سال دوم را در نرخ بهره ضرب میکنند و هزینه بهره اوراق قرضه در سال دوم بدست می آید که تفاوت آن با بهره پرداخت شونده میزان استهلاک صرف اوراق قرضه را در سال دوم مشخص می نماید. مجدداً در سال سوم مبلغ استهلاک صرف اوراق قرضه در سال دوم را از ارزش دفتری سال دوم کسر میکنند و قیمت دفتری اوراق قرضه پرداختی برای سال سوم بدست می آید و به همین ترتیب در مدت این اوراق قرضه این عمل همه ساله تکرار می شود.</a:t>
            </a:r>
            <a:r>
              <a:rPr lang="en-US" sz="2000" b="1">
                <a:cs typeface="2  Zar" panose="00000400000000000000" pitchFamily="2" charset="-78"/>
              </a:rPr>
              <a:t> </a:t>
            </a:r>
            <a:endParaRPr lang="fa-IR" sz="2000" b="1">
              <a:cs typeface="2  Zar" panose="00000400000000000000" pitchFamily="2" charset="-78"/>
            </a:endParaRPr>
          </a:p>
          <a:p>
            <a:pPr marL="114300" indent="177800">
              <a:buFont typeface="Wingdings" panose="05000000000000000000" pitchFamily="2" charset="2"/>
              <a:buNone/>
            </a:pPr>
            <a:r>
              <a:rPr lang="fa-IR" sz="2400" b="1">
                <a:solidFill>
                  <a:schemeClr val="folHlink"/>
                </a:solidFill>
                <a:cs typeface="2  Titr" panose="00000700000000000000" pitchFamily="2" charset="-78"/>
              </a:rPr>
              <a:t>مثال عددی:</a:t>
            </a:r>
          </a:p>
          <a:p>
            <a:pPr marL="114300" indent="177800">
              <a:buFont typeface="Wingdings" panose="05000000000000000000" pitchFamily="2" charset="2"/>
              <a:buNone/>
            </a:pPr>
            <a:r>
              <a:rPr lang="fa-IR" sz="2400" b="1">
                <a:cs typeface="2  Zar" panose="00000400000000000000" pitchFamily="2" charset="-78"/>
              </a:rPr>
              <a:t>مفروضات مربوط به شرکت سهامی خاش را به روش استهلاک بهره حل نمائید.</a:t>
            </a:r>
          </a:p>
          <a:p>
            <a:pPr marL="114300" indent="177800">
              <a:buFont typeface="Wingdings" panose="05000000000000000000" pitchFamily="2" charset="2"/>
              <a:buNone/>
            </a:pPr>
            <a:r>
              <a:rPr lang="fa-IR" sz="2400" b="1">
                <a:solidFill>
                  <a:schemeClr val="folHlink"/>
                </a:solidFill>
                <a:cs typeface="2  Zar" panose="00000400000000000000" pitchFamily="2" charset="-78"/>
              </a:rPr>
              <a:t>بهای فروش اوراق قرضه					    26895386</a:t>
            </a:r>
          </a:p>
          <a:p>
            <a:pPr marL="114300" indent="177800">
              <a:buFont typeface="Wingdings" panose="05000000000000000000" pitchFamily="2" charset="2"/>
              <a:buNone/>
            </a:pPr>
            <a:r>
              <a:rPr lang="fa-IR" sz="2400" b="1">
                <a:solidFill>
                  <a:schemeClr val="folHlink"/>
                </a:solidFill>
                <a:cs typeface="2  Zar" panose="00000400000000000000" pitchFamily="2" charset="-78"/>
              </a:rPr>
              <a:t>هزینه بهره سال 1</a:t>
            </a:r>
            <a:r>
              <a:rPr lang="en-US" sz="2400" b="1">
                <a:solidFill>
                  <a:schemeClr val="folHlink"/>
                </a:solidFill>
                <a:cs typeface="2  Zar" panose="00000400000000000000" pitchFamily="2" charset="-78"/>
              </a:rPr>
              <a:t>x</a:t>
            </a:r>
            <a:r>
              <a:rPr lang="fa-IR" sz="2400" b="1">
                <a:solidFill>
                  <a:schemeClr val="folHlink"/>
                </a:solidFill>
                <a:cs typeface="2  Zar" panose="00000400000000000000" pitchFamily="2" charset="-78"/>
              </a:rPr>
              <a:t>:</a:t>
            </a:r>
          </a:p>
          <a:p>
            <a:pPr marL="114300" indent="177800">
              <a:buFont typeface="Wingdings" panose="05000000000000000000" pitchFamily="2" charset="2"/>
              <a:buNone/>
            </a:pPr>
            <a:r>
              <a:rPr lang="fa-IR" sz="2400" b="1">
                <a:solidFill>
                  <a:schemeClr val="folHlink"/>
                </a:solidFill>
                <a:cs typeface="2  Zar" panose="00000400000000000000" pitchFamily="2" charset="-78"/>
              </a:rPr>
              <a:t>2689538=10%×26895386</a:t>
            </a:r>
          </a:p>
          <a:p>
            <a:pPr marL="114300" indent="177800">
              <a:buFont typeface="Wingdings" panose="05000000000000000000" pitchFamily="2" charset="2"/>
              <a:buNone/>
            </a:pPr>
            <a:r>
              <a:rPr lang="fa-IR" sz="2400" b="1">
                <a:solidFill>
                  <a:schemeClr val="folHlink"/>
                </a:solidFill>
                <a:cs typeface="2  Zar" panose="00000400000000000000" pitchFamily="2" charset="-78"/>
              </a:rPr>
              <a:t>استهلاک صرف اوراق قرضه 1</a:t>
            </a:r>
            <a:r>
              <a:rPr lang="en-US" sz="2400" b="1">
                <a:solidFill>
                  <a:schemeClr val="folHlink"/>
                </a:solidFill>
                <a:cs typeface="2  Zar" panose="00000400000000000000" pitchFamily="2" charset="-78"/>
              </a:rPr>
              <a:t>x</a:t>
            </a:r>
            <a:r>
              <a:rPr lang="fa-IR" sz="2400" b="1">
                <a:solidFill>
                  <a:schemeClr val="folHlink"/>
                </a:solidFill>
                <a:cs typeface="2  Zar" panose="00000400000000000000" pitchFamily="2" charset="-78"/>
              </a:rPr>
              <a:t>:</a:t>
            </a:r>
          </a:p>
          <a:p>
            <a:pPr marL="114300" indent="177800">
              <a:buFont typeface="Wingdings" panose="05000000000000000000" pitchFamily="2" charset="2"/>
              <a:buNone/>
            </a:pPr>
            <a:r>
              <a:rPr lang="fa-IR" sz="2400" b="1">
                <a:solidFill>
                  <a:schemeClr val="folHlink"/>
                </a:solidFill>
                <a:cs typeface="2  Zar" panose="00000400000000000000" pitchFamily="2" charset="-78"/>
              </a:rPr>
              <a:t>310500=2689538-3000000</a:t>
            </a:r>
          </a:p>
          <a:p>
            <a:pPr marL="114300" indent="177800">
              <a:buFont typeface="Wingdings" panose="05000000000000000000" pitchFamily="2" charset="2"/>
              <a:buNone/>
            </a:pPr>
            <a:r>
              <a:rPr lang="fa-IR" sz="2400" b="1">
                <a:solidFill>
                  <a:schemeClr val="folHlink"/>
                </a:solidFill>
                <a:cs typeface="2  Zar" panose="00000400000000000000" pitchFamily="2" charset="-78"/>
              </a:rPr>
              <a:t>ارزش دفتری 2</a:t>
            </a:r>
            <a:r>
              <a:rPr lang="en-US" sz="2400" b="1">
                <a:solidFill>
                  <a:schemeClr val="folHlink"/>
                </a:solidFill>
                <a:cs typeface="2  Zar" panose="00000400000000000000" pitchFamily="2" charset="-78"/>
              </a:rPr>
              <a:t>x</a:t>
            </a:r>
            <a:r>
              <a:rPr lang="fa-IR" sz="2400" b="1">
                <a:solidFill>
                  <a:schemeClr val="folHlink"/>
                </a:solidFill>
                <a:cs typeface="2  Zar" panose="00000400000000000000" pitchFamily="2" charset="-78"/>
              </a:rPr>
              <a:t>:</a:t>
            </a:r>
          </a:p>
          <a:p>
            <a:pPr marL="114300" indent="177800">
              <a:buFont typeface="Wingdings" panose="05000000000000000000" pitchFamily="2" charset="2"/>
              <a:buNone/>
            </a:pPr>
            <a:r>
              <a:rPr lang="fa-IR" sz="2400" b="1">
                <a:solidFill>
                  <a:schemeClr val="folHlink"/>
                </a:solidFill>
                <a:cs typeface="2  Zar" panose="00000400000000000000" pitchFamily="2" charset="-78"/>
              </a:rPr>
              <a:t>26584886=310500-26895386</a:t>
            </a:r>
          </a:p>
          <a:p>
            <a:pPr marL="114300" indent="177800">
              <a:buFont typeface="Wingdings" panose="05000000000000000000" pitchFamily="2" charset="2"/>
              <a:buNone/>
            </a:pPr>
            <a:r>
              <a:rPr lang="fa-IR" sz="2400" b="1">
                <a:solidFill>
                  <a:schemeClr val="folHlink"/>
                </a:solidFill>
                <a:cs typeface="2  Zar" panose="00000400000000000000" pitchFamily="2" charset="-78"/>
              </a:rPr>
              <a:t>هزینه بهره 2</a:t>
            </a:r>
            <a:r>
              <a:rPr lang="en-US" sz="2400" b="1">
                <a:solidFill>
                  <a:schemeClr val="folHlink"/>
                </a:solidFill>
                <a:cs typeface="2  Zar" panose="00000400000000000000" pitchFamily="2" charset="-78"/>
              </a:rPr>
              <a:t>x</a:t>
            </a:r>
            <a:r>
              <a:rPr lang="fa-IR" sz="2400" b="1">
                <a:solidFill>
                  <a:schemeClr val="folHlink"/>
                </a:solidFill>
                <a:cs typeface="2  Zar" panose="00000400000000000000" pitchFamily="2" charset="-78"/>
              </a:rPr>
              <a:t>:</a:t>
            </a:r>
          </a:p>
          <a:p>
            <a:pPr marL="114300" indent="177800">
              <a:buFont typeface="Wingdings" panose="05000000000000000000" pitchFamily="2" charset="2"/>
              <a:buNone/>
            </a:pPr>
            <a:r>
              <a:rPr lang="fa-IR" sz="2400" b="1">
                <a:solidFill>
                  <a:schemeClr val="folHlink"/>
                </a:solidFill>
                <a:cs typeface="2  Zar" panose="00000400000000000000" pitchFamily="2" charset="-78"/>
              </a:rPr>
              <a:t>2685488=10%×26584886</a:t>
            </a:r>
            <a:endParaRPr lang="en-US" sz="2400" b="1">
              <a:solidFill>
                <a:schemeClr val="fo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Rectangle 2"/>
          <p:cNvSpPr>
            <a:spLocks noGrp="1" noChangeArrowheads="1"/>
          </p:cNvSpPr>
          <p:nvPr>
            <p:ph type="body" idx="1"/>
          </p:nvPr>
        </p:nvSpPr>
        <p:spPr>
          <a:xfrm>
            <a:off x="101600" y="88900"/>
            <a:ext cx="8991600" cy="6705600"/>
          </a:xfrm>
        </p:spPr>
        <p:txBody>
          <a:bodyPr/>
          <a:lstStyle/>
          <a:p>
            <a:pPr marL="114300" indent="177800" algn="just">
              <a:lnSpc>
                <a:spcPct val="80000"/>
              </a:lnSpc>
              <a:buFont typeface="Wingdings" panose="05000000000000000000" pitchFamily="2" charset="2"/>
              <a:buNone/>
            </a:pPr>
            <a:r>
              <a:rPr lang="fa-IR" sz="2000" b="1">
                <a:solidFill>
                  <a:schemeClr val="folHlink"/>
                </a:solidFill>
                <a:cs typeface="2  Zar" panose="00000400000000000000" pitchFamily="2" charset="-78"/>
              </a:rPr>
              <a:t>استهلاک صرف اوراق قرضه سال </a:t>
            </a:r>
            <a:r>
              <a:rPr lang="en-US" sz="2000" b="1">
                <a:solidFill>
                  <a:schemeClr val="folHlink"/>
                </a:solidFill>
                <a:cs typeface="2  Zar" panose="00000400000000000000" pitchFamily="2" charset="-78"/>
              </a:rPr>
              <a:t>x2</a:t>
            </a:r>
            <a:r>
              <a:rPr lang="fa-IR" sz="2000" b="1">
                <a:solidFill>
                  <a:schemeClr val="folHlink"/>
                </a:solidFill>
                <a:cs typeface="2  Zar" panose="00000400000000000000" pitchFamily="2" charset="-78"/>
              </a:rPr>
              <a:t>: </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340500=2658500-3000000</a:t>
            </a:r>
          </a:p>
          <a:p>
            <a:pPr marL="114300" indent="177800" algn="just">
              <a:lnSpc>
                <a:spcPct val="80000"/>
              </a:lnSpc>
              <a:buFont typeface="Wingdings" panose="05000000000000000000" pitchFamily="2" charset="2"/>
              <a:buNone/>
            </a:pPr>
            <a:r>
              <a:rPr lang="fa-IR" sz="2000" b="1">
                <a:solidFill>
                  <a:schemeClr val="folHlink"/>
                </a:solidFill>
                <a:cs typeface="2  Zar" panose="00000400000000000000" pitchFamily="2" charset="-78"/>
              </a:rPr>
              <a:t>ارزش دفتری اوراق قرضه سال </a:t>
            </a:r>
            <a:r>
              <a:rPr lang="en-US" sz="2000" b="1">
                <a:solidFill>
                  <a:schemeClr val="folHlink"/>
                </a:solidFill>
                <a:cs typeface="2  Zar" panose="00000400000000000000" pitchFamily="2" charset="-78"/>
              </a:rPr>
              <a:t>x3</a:t>
            </a:r>
            <a:r>
              <a:rPr lang="fa-IR" sz="2000" b="1">
                <a:solidFill>
                  <a:schemeClr val="folHlink"/>
                </a:solidFill>
                <a:cs typeface="2  Zar" panose="00000400000000000000" pitchFamily="2" charset="-78"/>
              </a:rPr>
              <a:t>:</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26243386=3401500-26584886</a:t>
            </a:r>
          </a:p>
          <a:p>
            <a:pPr marL="114300" indent="177800" algn="just">
              <a:lnSpc>
                <a:spcPct val="80000"/>
              </a:lnSpc>
              <a:buFont typeface="Wingdings" panose="05000000000000000000" pitchFamily="2" charset="2"/>
              <a:buNone/>
            </a:pPr>
            <a:r>
              <a:rPr lang="fa-IR" sz="2000" b="1">
                <a:solidFill>
                  <a:schemeClr val="folHlink"/>
                </a:solidFill>
                <a:cs typeface="2  Zar" panose="00000400000000000000" pitchFamily="2" charset="-78"/>
              </a:rPr>
              <a:t>هزینه بهره </a:t>
            </a:r>
            <a:r>
              <a:rPr lang="en-US" sz="2000" b="1">
                <a:solidFill>
                  <a:schemeClr val="folHlink"/>
                </a:solidFill>
                <a:cs typeface="2  Zar" panose="00000400000000000000" pitchFamily="2" charset="-78"/>
              </a:rPr>
              <a:t>x3</a:t>
            </a:r>
            <a:r>
              <a:rPr lang="fa-IR" sz="2000" b="1">
                <a:solidFill>
                  <a:schemeClr val="folHlink"/>
                </a:solidFill>
                <a:cs typeface="2  Zar" panose="00000400000000000000" pitchFamily="2" charset="-78"/>
              </a:rPr>
              <a:t> :</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2624338=10%×26243386</a:t>
            </a:r>
          </a:p>
          <a:p>
            <a:pPr marL="114300" indent="177800" algn="just">
              <a:lnSpc>
                <a:spcPct val="80000"/>
              </a:lnSpc>
              <a:buFont typeface="Wingdings" panose="05000000000000000000" pitchFamily="2" charset="2"/>
              <a:buNone/>
            </a:pPr>
            <a:r>
              <a:rPr lang="fa-IR" sz="2000" b="1">
                <a:solidFill>
                  <a:schemeClr val="folHlink"/>
                </a:solidFill>
                <a:cs typeface="2  Zar" panose="00000400000000000000" pitchFamily="2" charset="-78"/>
              </a:rPr>
              <a:t>استهلاک صرف اوراق قرضه </a:t>
            </a:r>
            <a:r>
              <a:rPr lang="en-US" sz="2000" b="1">
                <a:solidFill>
                  <a:schemeClr val="folHlink"/>
                </a:solidFill>
                <a:cs typeface="2  Zar" panose="00000400000000000000" pitchFamily="2" charset="-78"/>
              </a:rPr>
              <a:t>x3</a:t>
            </a:r>
            <a:r>
              <a:rPr lang="fa-IR" sz="2000" b="1">
                <a:solidFill>
                  <a:schemeClr val="folHlink"/>
                </a:solidFill>
                <a:cs typeface="2  Zar" panose="00000400000000000000" pitchFamily="2" charset="-78"/>
              </a:rPr>
              <a:t>:</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375700=2624338-3000000</a:t>
            </a:r>
          </a:p>
          <a:p>
            <a:pPr marL="114300" indent="177800" algn="just">
              <a:lnSpc>
                <a:spcPct val="80000"/>
              </a:lnSpc>
              <a:buFont typeface="Wingdings" panose="05000000000000000000" pitchFamily="2" charset="2"/>
              <a:buNone/>
            </a:pPr>
            <a:r>
              <a:rPr lang="fa-IR" sz="2000" b="1">
                <a:solidFill>
                  <a:schemeClr val="folHlink"/>
                </a:solidFill>
                <a:cs typeface="2  Zar" panose="00000400000000000000" pitchFamily="2" charset="-78"/>
              </a:rPr>
              <a:t>ارزش دفتری اوراق قرضه </a:t>
            </a:r>
            <a:r>
              <a:rPr lang="en-US" sz="2000" b="1">
                <a:solidFill>
                  <a:schemeClr val="folHlink"/>
                </a:solidFill>
                <a:cs typeface="2  Zar" panose="00000400000000000000" pitchFamily="2" charset="-78"/>
              </a:rPr>
              <a:t>x4</a:t>
            </a:r>
            <a:r>
              <a:rPr lang="fa-IR" sz="2000" b="1">
                <a:solidFill>
                  <a:schemeClr val="folHlink"/>
                </a:solidFill>
                <a:cs typeface="2  Zar" panose="00000400000000000000" pitchFamily="2" charset="-78"/>
              </a:rPr>
              <a:t>: </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25867686=37570-26243386</a:t>
            </a:r>
          </a:p>
          <a:p>
            <a:pPr marL="114300" indent="177800" algn="just">
              <a:lnSpc>
                <a:spcPct val="80000"/>
              </a:lnSpc>
              <a:buFont typeface="Wingdings" panose="05000000000000000000" pitchFamily="2" charset="2"/>
              <a:buNone/>
            </a:pPr>
            <a:r>
              <a:rPr lang="fa-IR" sz="2000" b="1">
                <a:solidFill>
                  <a:schemeClr val="folHlink"/>
                </a:solidFill>
                <a:cs typeface="2  Zar" panose="00000400000000000000" pitchFamily="2" charset="-78"/>
              </a:rPr>
              <a:t>هزینه بهره </a:t>
            </a:r>
            <a:r>
              <a:rPr lang="en-US" sz="2000" b="1">
                <a:solidFill>
                  <a:schemeClr val="folHlink"/>
                </a:solidFill>
                <a:cs typeface="2  Zar" panose="00000400000000000000" pitchFamily="2" charset="-78"/>
              </a:rPr>
              <a:t>x4</a:t>
            </a:r>
            <a:r>
              <a:rPr lang="fa-IR" sz="2000" b="1">
                <a:solidFill>
                  <a:schemeClr val="folHlink"/>
                </a:solidFill>
                <a:cs typeface="2  Zar" panose="00000400000000000000" pitchFamily="2" charset="-78"/>
              </a:rPr>
              <a:t>: </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2586768=10%×25867686</a:t>
            </a:r>
            <a:r>
              <a:rPr lang="en-US" sz="2000" b="1">
                <a:solidFill>
                  <a:schemeClr val="folHlink"/>
                </a:solidFill>
                <a:cs typeface="2  Zar" panose="00000400000000000000" pitchFamily="2" charset="-78"/>
              </a:rPr>
              <a:t> </a:t>
            </a:r>
            <a:endParaRPr lang="fa-IR" sz="2000" b="1">
              <a:solidFill>
                <a:schemeClr val="folHlink"/>
              </a:solidFill>
              <a:cs typeface="2  Zar" panose="00000400000000000000" pitchFamily="2" charset="-78"/>
            </a:endParaRP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استهلاک صرف اوراق قرضه 4</a:t>
            </a:r>
            <a:r>
              <a:rPr lang="en-US" sz="2000" b="1">
                <a:solidFill>
                  <a:schemeClr val="folHlink"/>
                </a:solidFill>
                <a:cs typeface="2  Zar" panose="00000400000000000000" pitchFamily="2" charset="-78"/>
              </a:rPr>
              <a:t>x</a:t>
            </a:r>
            <a:r>
              <a:rPr lang="fa-IR" sz="2000" b="1">
                <a:solidFill>
                  <a:schemeClr val="folHlink"/>
                </a:solidFill>
                <a:cs typeface="2  Zar" panose="00000400000000000000" pitchFamily="2" charset="-78"/>
              </a:rPr>
              <a:t>:</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413200=2586768-3000000</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ارزش دفتری 5</a:t>
            </a:r>
            <a:r>
              <a:rPr lang="en-US" sz="2000" b="1">
                <a:solidFill>
                  <a:schemeClr val="folHlink"/>
                </a:solidFill>
                <a:cs typeface="2  Zar" panose="00000400000000000000" pitchFamily="2" charset="-78"/>
              </a:rPr>
              <a:t>x</a:t>
            </a:r>
            <a:r>
              <a:rPr lang="fa-IR" sz="2000" b="1">
                <a:solidFill>
                  <a:schemeClr val="folHlink"/>
                </a:solidFill>
                <a:cs typeface="2  Zar" panose="00000400000000000000" pitchFamily="2" charset="-78"/>
              </a:rPr>
              <a:t>:</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25454486=413200-25867686</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هزینه بهره 5</a:t>
            </a:r>
            <a:r>
              <a:rPr lang="en-US" sz="2000" b="1">
                <a:solidFill>
                  <a:schemeClr val="folHlink"/>
                </a:solidFill>
                <a:cs typeface="2  Zar" panose="00000400000000000000" pitchFamily="2" charset="-78"/>
              </a:rPr>
              <a:t>x</a:t>
            </a:r>
            <a:r>
              <a:rPr lang="fa-IR" sz="2000" b="1">
                <a:solidFill>
                  <a:schemeClr val="folHlink"/>
                </a:solidFill>
                <a:cs typeface="2  Zar" panose="00000400000000000000" pitchFamily="2" charset="-78"/>
              </a:rPr>
              <a:t>:</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2545448=10%×25454486</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استهلاک صرف اوراق قرضه5</a:t>
            </a:r>
            <a:r>
              <a:rPr lang="en-US" sz="2000" b="1">
                <a:solidFill>
                  <a:schemeClr val="folHlink"/>
                </a:solidFill>
                <a:cs typeface="2  Zar" panose="00000400000000000000" pitchFamily="2" charset="-78"/>
              </a:rPr>
              <a:t>x</a:t>
            </a:r>
            <a:r>
              <a:rPr lang="fa-IR" sz="2000" b="1">
                <a:solidFill>
                  <a:schemeClr val="folHlink"/>
                </a:solidFill>
                <a:cs typeface="2  Zar" panose="00000400000000000000" pitchFamily="2" charset="-78"/>
              </a:rPr>
              <a:t>:</a:t>
            </a:r>
          </a:p>
          <a:p>
            <a:pPr marL="114300" indent="177800">
              <a:lnSpc>
                <a:spcPct val="80000"/>
              </a:lnSpc>
              <a:buFont typeface="Wingdings" panose="05000000000000000000" pitchFamily="2" charset="2"/>
              <a:buNone/>
            </a:pPr>
            <a:r>
              <a:rPr lang="fa-IR" sz="2000" b="1">
                <a:solidFill>
                  <a:schemeClr val="folHlink"/>
                </a:solidFill>
                <a:cs typeface="2  Zar" panose="00000400000000000000" pitchFamily="2" charset="-78"/>
              </a:rPr>
              <a:t>454500=2545448-3000000</a:t>
            </a:r>
          </a:p>
          <a:p>
            <a:pPr marL="114300" indent="177800" algn="ctr">
              <a:lnSpc>
                <a:spcPct val="80000"/>
              </a:lnSpc>
              <a:buFont typeface="Wingdings" panose="05000000000000000000" pitchFamily="2" charset="2"/>
              <a:buNone/>
            </a:pPr>
            <a:r>
              <a:rPr lang="fa-IR" sz="2800" b="1">
                <a:solidFill>
                  <a:schemeClr val="hlink"/>
                </a:solidFill>
                <a:cs typeface="2  Zar" panose="00000400000000000000" pitchFamily="2" charset="-78"/>
              </a:rPr>
              <a:t>1895500=45400+413200+25867686+375700+341500+310500</a:t>
            </a:r>
            <a:r>
              <a:rPr lang="en-US" sz="2800" b="1">
                <a:solidFill>
                  <a:schemeClr val="hlink"/>
                </a:solidFill>
                <a:cs typeface="2  Zar" panose="00000400000000000000" pitchFamily="2" charset="-78"/>
              </a:rPr>
              <a:t> </a:t>
            </a:r>
          </a:p>
        </p:txBody>
      </p:sp>
    </p:spTree>
  </p:cSld>
  <p:clrMapOvr>
    <a:masterClrMapping/>
  </p:clrMapOvr>
  <p:transition>
    <p:wipe dir="d"/>
    <p:sndAc>
      <p:stSnd loop="1">
        <p:snd r:embed="rId3" name="chimes.wav"/>
      </p:stSnd>
    </p:sndAc>
  </p:transition>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4482" name="Rectangle 2"/>
          <p:cNvSpPr>
            <a:spLocks noGrp="1" noChangeArrowheads="1"/>
          </p:cNvSpPr>
          <p:nvPr>
            <p:ph type="body" idx="1"/>
          </p:nvPr>
        </p:nvSpPr>
        <p:spPr>
          <a:xfrm>
            <a:off x="88900" y="88900"/>
            <a:ext cx="8991600" cy="6705600"/>
          </a:xfrm>
        </p:spPr>
        <p:txBody>
          <a:bodyPr/>
          <a:lstStyle/>
          <a:p>
            <a:pPr marL="114300" indent="177800" algn="just">
              <a:lnSpc>
                <a:spcPct val="90000"/>
              </a:lnSpc>
              <a:buFont typeface="Wingdings" panose="05000000000000000000" pitchFamily="2" charset="2"/>
              <a:buNone/>
            </a:pPr>
            <a:r>
              <a:rPr lang="fa-IR" sz="2400" b="1">
                <a:cs typeface="2  Zar" panose="00000400000000000000" pitchFamily="2" charset="-78"/>
              </a:rPr>
              <a:t>جمع استهلاک صرف اوراق قرضه مبلغ 12 ريال بیش از صرف اوراق است. صرف اوراق قرضه در طول 5 سال می باشد و 12 ريال مزبور از آخرین مبلغ استهلاک صرف اوراق قرضه کم میشود در نتیجه استهلاک صرف اوراق قرضه به شرح زیر می باشد:</a:t>
            </a:r>
          </a:p>
          <a:p>
            <a:pPr marL="114300" indent="177800" algn="just">
              <a:lnSpc>
                <a:spcPct val="90000"/>
              </a:lnSpc>
              <a:buFont typeface="Wingdings" panose="05000000000000000000" pitchFamily="2" charset="2"/>
              <a:buNone/>
            </a:pPr>
            <a:r>
              <a:rPr lang="fa-IR" sz="2000" b="1">
                <a:solidFill>
                  <a:schemeClr val="folHlink"/>
                </a:solidFill>
                <a:cs typeface="2  Zar" panose="00000400000000000000" pitchFamily="2" charset="-78"/>
              </a:rPr>
              <a:t>استهلاک صرف اوراق قرضه در سال </a:t>
            </a:r>
            <a:r>
              <a:rPr lang="en-US" sz="2000" b="1">
                <a:solidFill>
                  <a:schemeClr val="folHlink"/>
                </a:solidFill>
                <a:cs typeface="2  Zar" panose="00000400000000000000" pitchFamily="2" charset="-78"/>
              </a:rPr>
              <a:t>x5</a:t>
            </a:r>
            <a:r>
              <a:rPr lang="fa-IR" sz="2000" b="1">
                <a:solidFill>
                  <a:schemeClr val="folHlink"/>
                </a:solidFill>
                <a:cs typeface="2  Zar" panose="00000400000000000000" pitchFamily="2" charset="-78"/>
              </a:rPr>
              <a:t> :</a:t>
            </a:r>
          </a:p>
          <a:p>
            <a:pPr marL="114300" indent="177800">
              <a:lnSpc>
                <a:spcPct val="90000"/>
              </a:lnSpc>
              <a:buFont typeface="Wingdings" panose="05000000000000000000" pitchFamily="2" charset="2"/>
              <a:buNone/>
            </a:pPr>
            <a:r>
              <a:rPr lang="fa-IR" sz="2000" b="1">
                <a:solidFill>
                  <a:schemeClr val="folHlink"/>
                </a:solidFill>
                <a:cs typeface="2  Zar" panose="00000400000000000000" pitchFamily="2" charset="-78"/>
              </a:rPr>
              <a:t>454488=12-454500</a:t>
            </a:r>
          </a:p>
          <a:p>
            <a:pPr marL="114300" indent="177800" algn="ctr">
              <a:lnSpc>
                <a:spcPct val="90000"/>
              </a:lnSpc>
              <a:buFont typeface="Wingdings" panose="05000000000000000000" pitchFamily="2" charset="2"/>
              <a:buNone/>
            </a:pPr>
            <a:r>
              <a:rPr lang="fa-IR" sz="2400" b="1">
                <a:cs typeface="2  Zar" panose="00000400000000000000" pitchFamily="2" charset="-78"/>
              </a:rPr>
              <a:t>ثبت پرداخت بهره اوراق قرضه در دفتر </a:t>
            </a:r>
          </a:p>
          <a:p>
            <a:pPr marL="114300" indent="177800" algn="ctr">
              <a:lnSpc>
                <a:spcPct val="90000"/>
              </a:lnSpc>
              <a:buFont typeface="Wingdings" panose="05000000000000000000" pitchFamily="2" charset="2"/>
              <a:buNone/>
            </a:pPr>
            <a:r>
              <a:rPr lang="fa-IR" sz="2400" b="1">
                <a:cs typeface="2  Zar" panose="00000400000000000000" pitchFamily="2" charset="-78"/>
              </a:rPr>
              <a:t>روزنامه شرکت خاش به روش استهلاک بهره:</a:t>
            </a:r>
          </a:p>
          <a:p>
            <a:pPr marL="114300" indent="177800" algn="ctr">
              <a:lnSpc>
                <a:spcPct val="90000"/>
              </a:lnSpc>
              <a:buFont typeface="Wingdings" panose="05000000000000000000" pitchFamily="2" charset="2"/>
              <a:buNone/>
            </a:pPr>
            <a:endParaRPr lang="fa-IR" sz="2400" b="1">
              <a:cs typeface="2  Zar" panose="00000400000000000000" pitchFamily="2" charset="-78"/>
            </a:endParaRPr>
          </a:p>
          <a:p>
            <a:pPr marL="114300" indent="177800">
              <a:lnSpc>
                <a:spcPct val="90000"/>
              </a:lnSpc>
              <a:buFont typeface="Wingdings" panose="05000000000000000000" pitchFamily="2" charset="2"/>
              <a:buNone/>
            </a:pPr>
            <a:r>
              <a:rPr lang="fa-IR" sz="2800" b="1">
                <a:solidFill>
                  <a:schemeClr val="hlink"/>
                </a:solidFill>
                <a:cs typeface="2  Titr" panose="00000700000000000000" pitchFamily="2" charset="-78"/>
              </a:rPr>
              <a:t>29/12/1</a:t>
            </a:r>
            <a:r>
              <a:rPr lang="en-US" sz="2800" b="1">
                <a:solidFill>
                  <a:schemeClr val="hlink"/>
                </a:solidFill>
                <a:cs typeface="2  Titr" panose="00000700000000000000" pitchFamily="2" charset="-78"/>
              </a:rPr>
              <a:t>x</a:t>
            </a:r>
            <a:r>
              <a:rPr lang="fa-IR" sz="2800" b="1">
                <a:solidFill>
                  <a:schemeClr val="hlink"/>
                </a:solidFill>
                <a:cs typeface="2  Titr" panose="00000700000000000000" pitchFamily="2" charset="-78"/>
              </a:rPr>
              <a:t>:</a:t>
            </a:r>
          </a:p>
          <a:p>
            <a:pPr marL="114300" indent="177800">
              <a:lnSpc>
                <a:spcPct val="90000"/>
              </a:lnSpc>
              <a:buFont typeface="Wingdings" panose="05000000000000000000" pitchFamily="2" charset="2"/>
              <a:buNone/>
            </a:pPr>
            <a:r>
              <a:rPr lang="fa-IR" sz="2000" b="1">
                <a:solidFill>
                  <a:schemeClr val="folHlink"/>
                </a:solidFill>
                <a:cs typeface="2  Zar" panose="00000400000000000000" pitchFamily="2" charset="-78"/>
              </a:rPr>
              <a:t>هزینه بهره			  2689500</a:t>
            </a:r>
          </a:p>
          <a:p>
            <a:pPr marL="114300" indent="177800">
              <a:lnSpc>
                <a:spcPct val="90000"/>
              </a:lnSpc>
              <a:buFont typeface="Wingdings" panose="05000000000000000000" pitchFamily="2" charset="2"/>
              <a:buNone/>
            </a:pPr>
            <a:r>
              <a:rPr lang="fa-IR" sz="2000" b="1">
                <a:solidFill>
                  <a:schemeClr val="folHlink"/>
                </a:solidFill>
                <a:cs typeface="2  Zar" panose="00000400000000000000" pitchFamily="2" charset="-78"/>
              </a:rPr>
              <a:t>صرف اوراق قرضه		     310500</a:t>
            </a:r>
          </a:p>
          <a:p>
            <a:pPr marL="114300" indent="177800">
              <a:lnSpc>
                <a:spcPct val="90000"/>
              </a:lnSpc>
              <a:buFont typeface="Wingdings" panose="05000000000000000000" pitchFamily="2" charset="2"/>
              <a:buNone/>
            </a:pPr>
            <a:r>
              <a:rPr lang="fa-IR" sz="2000" b="1">
                <a:solidFill>
                  <a:schemeClr val="folHlink"/>
                </a:solidFill>
                <a:cs typeface="2  Zar" panose="00000400000000000000" pitchFamily="2" charset="-78"/>
              </a:rPr>
              <a:t>وجه نقد			000/000/3</a:t>
            </a:r>
          </a:p>
          <a:p>
            <a:pPr marL="114300" indent="177800" algn="just">
              <a:lnSpc>
                <a:spcPct val="90000"/>
              </a:lnSpc>
              <a:buFont typeface="Wingdings" panose="05000000000000000000" pitchFamily="2" charset="2"/>
              <a:buNone/>
            </a:pPr>
            <a:r>
              <a:rPr lang="fa-IR" sz="2400" b="1">
                <a:solidFill>
                  <a:schemeClr val="hlink"/>
                </a:solidFill>
                <a:cs typeface="2  Titr" panose="00000700000000000000" pitchFamily="2" charset="-78"/>
              </a:rPr>
              <a:t>29/12/2</a:t>
            </a:r>
            <a:r>
              <a:rPr lang="en-US" sz="2400" b="1">
                <a:solidFill>
                  <a:schemeClr val="hlink"/>
                </a:solidFill>
                <a:cs typeface="2  Titr" panose="00000700000000000000" pitchFamily="2" charset="-78"/>
              </a:rPr>
              <a:t>x</a:t>
            </a:r>
            <a:r>
              <a:rPr lang="fa-IR" sz="2400" b="1">
                <a:solidFill>
                  <a:schemeClr val="hlink"/>
                </a:solidFill>
                <a:cs typeface="2  Titr" panose="00000700000000000000" pitchFamily="2" charset="-78"/>
              </a:rPr>
              <a:t>:</a:t>
            </a:r>
          </a:p>
          <a:p>
            <a:pPr marL="114300" indent="177800">
              <a:lnSpc>
                <a:spcPct val="90000"/>
              </a:lnSpc>
              <a:buFont typeface="Wingdings" panose="05000000000000000000" pitchFamily="2" charset="2"/>
              <a:buNone/>
            </a:pPr>
            <a:r>
              <a:rPr lang="fa-IR" sz="2000" b="1">
                <a:solidFill>
                  <a:schemeClr val="folHlink"/>
                </a:solidFill>
                <a:cs typeface="2  Zar" panose="00000400000000000000" pitchFamily="2" charset="-78"/>
              </a:rPr>
              <a:t>هزینه بهره	 		   2658500</a:t>
            </a:r>
          </a:p>
          <a:p>
            <a:pPr marL="114300" indent="177800">
              <a:lnSpc>
                <a:spcPct val="90000"/>
              </a:lnSpc>
              <a:buFont typeface="Wingdings" panose="05000000000000000000" pitchFamily="2" charset="2"/>
              <a:buNone/>
            </a:pPr>
            <a:r>
              <a:rPr lang="fa-IR" sz="2000" b="1">
                <a:solidFill>
                  <a:schemeClr val="folHlink"/>
                </a:solidFill>
                <a:cs typeface="2  Zar" panose="00000400000000000000" pitchFamily="2" charset="-78"/>
              </a:rPr>
              <a:t>صرف اوراق قرضه		      341500</a:t>
            </a:r>
          </a:p>
          <a:p>
            <a:pPr marL="114300" indent="177800">
              <a:lnSpc>
                <a:spcPct val="90000"/>
              </a:lnSpc>
              <a:buFont typeface="Wingdings" panose="05000000000000000000" pitchFamily="2" charset="2"/>
              <a:buNone/>
            </a:pPr>
            <a:r>
              <a:rPr lang="fa-IR" sz="2000" b="1">
                <a:solidFill>
                  <a:schemeClr val="folHlink"/>
                </a:solidFill>
                <a:cs typeface="2  Zar" panose="00000400000000000000" pitchFamily="2" charset="-78"/>
              </a:rPr>
              <a:t>وجه نقد		 	 000/000/3</a:t>
            </a:r>
            <a:endParaRPr lang="en-US" sz="2000" b="1">
              <a:solidFill>
                <a:schemeClr val="folHlink"/>
              </a:solidFill>
              <a:cs typeface="2  Zar" panose="00000400000000000000" pitchFamily="2" charset="-78"/>
            </a:endParaRPr>
          </a:p>
        </p:txBody>
      </p:sp>
      <p:sp>
        <p:nvSpPr>
          <p:cNvPr id="404483" name="Line 3"/>
          <p:cNvSpPr>
            <a:spLocks noChangeShapeType="1"/>
          </p:cNvSpPr>
          <p:nvPr/>
        </p:nvSpPr>
        <p:spPr bwMode="auto">
          <a:xfrm>
            <a:off x="1295400" y="3048000"/>
            <a:ext cx="6400800" cy="0"/>
          </a:xfrm>
          <a:prstGeom prst="line">
            <a:avLst/>
          </a:prstGeom>
          <a:noFill/>
          <a:ln w="57150">
            <a:solidFill>
              <a:schemeClr val="tx2"/>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6530" name="Rectangle 2"/>
          <p:cNvSpPr>
            <a:spLocks noGrp="1" noChangeArrowheads="1"/>
          </p:cNvSpPr>
          <p:nvPr>
            <p:ph type="body" idx="1"/>
          </p:nvPr>
        </p:nvSpPr>
        <p:spPr>
          <a:xfrm>
            <a:off x="0" y="25400"/>
            <a:ext cx="9144000" cy="6705600"/>
          </a:xfrm>
        </p:spPr>
        <p:txBody>
          <a:bodyPr/>
          <a:lstStyle/>
          <a:p>
            <a:pPr marL="114300" indent="177800">
              <a:buFont typeface="Wingdings" panose="05000000000000000000" pitchFamily="2" charset="2"/>
              <a:buNone/>
            </a:pPr>
            <a:r>
              <a:rPr lang="fa-IR" b="1">
                <a:solidFill>
                  <a:schemeClr val="hlink"/>
                </a:solidFill>
                <a:cs typeface="2  Titr" panose="00000700000000000000" pitchFamily="2" charset="-78"/>
              </a:rPr>
              <a:t>29/12/3</a:t>
            </a:r>
            <a:r>
              <a:rPr lang="en-US" b="1">
                <a:solidFill>
                  <a:schemeClr val="hlink"/>
                </a:solidFill>
                <a:cs typeface="2  Titr" panose="00000700000000000000" pitchFamily="2" charset="-78"/>
              </a:rPr>
              <a:t>x</a:t>
            </a:r>
            <a:r>
              <a:rPr lang="fa-IR" b="1">
                <a:solidFill>
                  <a:schemeClr val="hlink"/>
                </a:solidFill>
                <a:cs typeface="2  Titr" panose="00000700000000000000" pitchFamily="2" charset="-78"/>
              </a:rPr>
              <a:t>:</a:t>
            </a:r>
          </a:p>
          <a:p>
            <a:pPr marL="114300" indent="177800">
              <a:buFont typeface="Wingdings" panose="05000000000000000000" pitchFamily="2" charset="2"/>
              <a:buNone/>
            </a:pPr>
            <a:r>
              <a:rPr lang="fa-IR" sz="2400" b="1">
                <a:solidFill>
                  <a:schemeClr val="folHlink"/>
                </a:solidFill>
                <a:cs typeface="2  Zar" panose="00000400000000000000" pitchFamily="2" charset="-78"/>
              </a:rPr>
              <a:t>هزینه بهره			   2624300</a:t>
            </a:r>
          </a:p>
          <a:p>
            <a:pPr marL="114300" indent="177800">
              <a:buFont typeface="Wingdings" panose="05000000000000000000" pitchFamily="2" charset="2"/>
              <a:buNone/>
            </a:pPr>
            <a:r>
              <a:rPr lang="fa-IR" sz="2400" b="1">
                <a:solidFill>
                  <a:schemeClr val="folHlink"/>
                </a:solidFill>
                <a:cs typeface="2  Zar" panose="00000400000000000000" pitchFamily="2" charset="-78"/>
              </a:rPr>
              <a:t>صرف اوراق قرضه		     375700</a:t>
            </a:r>
          </a:p>
          <a:p>
            <a:pPr marL="114300" indent="177800">
              <a:buFont typeface="Wingdings" panose="05000000000000000000" pitchFamily="2" charset="2"/>
              <a:buNone/>
            </a:pPr>
            <a:r>
              <a:rPr lang="fa-IR" sz="2400" b="1">
                <a:solidFill>
                  <a:schemeClr val="folHlink"/>
                </a:solidFill>
                <a:cs typeface="2  Zar" panose="00000400000000000000" pitchFamily="2" charset="-78"/>
              </a:rPr>
              <a:t>وجه نقد			 000/000/3</a:t>
            </a:r>
          </a:p>
          <a:p>
            <a:pPr marL="114300" indent="177800">
              <a:buFont typeface="Wingdings" panose="05000000000000000000" pitchFamily="2" charset="2"/>
              <a:buNone/>
            </a:pPr>
            <a:r>
              <a:rPr lang="fa-IR" b="1">
                <a:solidFill>
                  <a:schemeClr val="hlink"/>
                </a:solidFill>
                <a:cs typeface="2  Titr" panose="00000700000000000000" pitchFamily="2" charset="-78"/>
              </a:rPr>
              <a:t>29/12/4</a:t>
            </a:r>
            <a:r>
              <a:rPr lang="en-US" b="1">
                <a:solidFill>
                  <a:schemeClr val="hlink"/>
                </a:solidFill>
                <a:cs typeface="2  Titr" panose="00000700000000000000" pitchFamily="2" charset="-78"/>
              </a:rPr>
              <a:t>x</a:t>
            </a:r>
            <a:r>
              <a:rPr lang="fa-IR" b="1">
                <a:solidFill>
                  <a:schemeClr val="hlink"/>
                </a:solidFill>
                <a:cs typeface="2  Titr" panose="00000700000000000000" pitchFamily="2" charset="-78"/>
              </a:rPr>
              <a:t>:</a:t>
            </a:r>
          </a:p>
          <a:p>
            <a:pPr marL="114300" indent="177800">
              <a:buFont typeface="Wingdings" panose="05000000000000000000" pitchFamily="2" charset="2"/>
              <a:buNone/>
            </a:pPr>
            <a:r>
              <a:rPr lang="fa-IR" sz="2400" b="1">
                <a:solidFill>
                  <a:schemeClr val="folHlink"/>
                </a:solidFill>
                <a:cs typeface="2  Zar" panose="00000400000000000000" pitchFamily="2" charset="-78"/>
              </a:rPr>
              <a:t>هزینه بهره			    2586800</a:t>
            </a:r>
          </a:p>
          <a:p>
            <a:pPr marL="114300" indent="177800">
              <a:buFont typeface="Wingdings" panose="05000000000000000000" pitchFamily="2" charset="2"/>
              <a:buNone/>
            </a:pPr>
            <a:r>
              <a:rPr lang="fa-IR" sz="2400" b="1">
                <a:solidFill>
                  <a:schemeClr val="folHlink"/>
                </a:solidFill>
                <a:cs typeface="2  Zar" panose="00000400000000000000" pitchFamily="2" charset="-78"/>
              </a:rPr>
              <a:t>صرف اوراق قرضه		      413200</a:t>
            </a:r>
          </a:p>
          <a:p>
            <a:pPr marL="114300" indent="177800">
              <a:buFont typeface="Wingdings" panose="05000000000000000000" pitchFamily="2" charset="2"/>
              <a:buNone/>
            </a:pPr>
            <a:r>
              <a:rPr lang="fa-IR" sz="2400" b="1">
                <a:solidFill>
                  <a:schemeClr val="folHlink"/>
                </a:solidFill>
                <a:cs typeface="2  Zar" panose="00000400000000000000" pitchFamily="2" charset="-78"/>
              </a:rPr>
              <a:t>وجه نقد			  000/000/3</a:t>
            </a:r>
          </a:p>
          <a:p>
            <a:pPr marL="114300" indent="177800">
              <a:buFont typeface="Wingdings" panose="05000000000000000000" pitchFamily="2" charset="2"/>
              <a:buNone/>
            </a:pPr>
            <a:r>
              <a:rPr lang="fa-IR" b="1">
                <a:solidFill>
                  <a:schemeClr val="hlink"/>
                </a:solidFill>
                <a:cs typeface="2  Titr" panose="00000700000000000000" pitchFamily="2" charset="-78"/>
              </a:rPr>
              <a:t>29/12/5</a:t>
            </a:r>
            <a:r>
              <a:rPr lang="en-US" b="1">
                <a:solidFill>
                  <a:schemeClr val="hlink"/>
                </a:solidFill>
                <a:cs typeface="2  Titr" panose="00000700000000000000" pitchFamily="2" charset="-78"/>
              </a:rPr>
              <a:t>x</a:t>
            </a:r>
            <a:r>
              <a:rPr lang="fa-IR" b="1">
                <a:solidFill>
                  <a:schemeClr val="hlink"/>
                </a:solidFill>
                <a:cs typeface="2  Titr" panose="00000700000000000000" pitchFamily="2" charset="-78"/>
              </a:rPr>
              <a:t>:</a:t>
            </a:r>
          </a:p>
          <a:p>
            <a:pPr marL="114300" indent="177800">
              <a:buFont typeface="Wingdings" panose="05000000000000000000" pitchFamily="2" charset="2"/>
              <a:buNone/>
            </a:pPr>
            <a:r>
              <a:rPr lang="fa-IR" sz="2400" b="1">
                <a:solidFill>
                  <a:schemeClr val="folHlink"/>
                </a:solidFill>
                <a:cs typeface="2  Zar" panose="00000400000000000000" pitchFamily="2" charset="-78"/>
              </a:rPr>
              <a:t>هزینه بهره			     2545512</a:t>
            </a:r>
          </a:p>
          <a:p>
            <a:pPr marL="114300" indent="177800">
              <a:buFont typeface="Wingdings" panose="05000000000000000000" pitchFamily="2" charset="2"/>
              <a:buNone/>
            </a:pPr>
            <a:r>
              <a:rPr lang="fa-IR" sz="2400" b="1">
                <a:solidFill>
                  <a:schemeClr val="folHlink"/>
                </a:solidFill>
                <a:cs typeface="2  Zar" panose="00000400000000000000" pitchFamily="2" charset="-78"/>
              </a:rPr>
              <a:t>صرف اوراق قرضه		       454488</a:t>
            </a:r>
          </a:p>
          <a:p>
            <a:pPr marL="114300" indent="177800">
              <a:buFont typeface="Wingdings" panose="05000000000000000000" pitchFamily="2" charset="2"/>
              <a:buNone/>
            </a:pPr>
            <a:r>
              <a:rPr lang="fa-IR" sz="2400" b="1">
                <a:solidFill>
                  <a:schemeClr val="folHlink"/>
                </a:solidFill>
                <a:cs typeface="2  Zar" panose="00000400000000000000" pitchFamily="2" charset="-78"/>
              </a:rPr>
              <a:t>وجه نقد			   000/000/3</a:t>
            </a:r>
            <a:endParaRPr lang="en-US" sz="2400" b="1">
              <a:solidFill>
                <a:schemeClr val="fo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8578" name="Rectangle 2"/>
          <p:cNvSpPr>
            <a:spLocks noGrp="1" noChangeArrowheads="1"/>
          </p:cNvSpPr>
          <p:nvPr>
            <p:ph type="body" idx="1"/>
          </p:nvPr>
        </p:nvSpPr>
        <p:spPr>
          <a:xfrm>
            <a:off x="88900" y="76200"/>
            <a:ext cx="8991600" cy="6705600"/>
          </a:xfrm>
        </p:spPr>
        <p:txBody>
          <a:bodyPr/>
          <a:lstStyle/>
          <a:p>
            <a:pPr marL="114300" indent="177800" algn="ctr">
              <a:buFont typeface="Wingdings" panose="05000000000000000000" pitchFamily="2" charset="2"/>
              <a:buNone/>
            </a:pPr>
            <a:r>
              <a:rPr lang="fa-IR" b="1">
                <a:solidFill>
                  <a:schemeClr val="hlink"/>
                </a:solidFill>
                <a:cs typeface="2  Titr" panose="00000700000000000000" pitchFamily="2" charset="-78"/>
              </a:rPr>
              <a:t>حساب اوراق قرضه به روش استهلاک بهره </a:t>
            </a:r>
          </a:p>
          <a:p>
            <a:pPr marL="114300" indent="177800" algn="ctr">
              <a:buFont typeface="Wingdings" panose="05000000000000000000" pitchFamily="2" charset="2"/>
              <a:buNone/>
            </a:pPr>
            <a:endParaRPr lang="fa-IR" b="1">
              <a:solidFill>
                <a:schemeClr val="hlink"/>
              </a:solidFill>
              <a:cs typeface="2  Titr" panose="00000700000000000000" pitchFamily="2" charset="-78"/>
            </a:endParaRPr>
          </a:p>
          <a:p>
            <a:pPr marL="114300" indent="177800" algn="just">
              <a:buFont typeface="Wingdings" panose="05000000000000000000" pitchFamily="2" charset="2"/>
              <a:buNone/>
            </a:pPr>
            <a:r>
              <a:rPr lang="fa-IR" sz="2800" b="1">
                <a:solidFill>
                  <a:schemeClr val="folHlink"/>
                </a:solidFill>
                <a:cs typeface="2  Zar" panose="00000400000000000000" pitchFamily="2" charset="-78"/>
              </a:rPr>
              <a:t>صرف سال1</a:t>
            </a:r>
            <a:r>
              <a:rPr lang="en-US" sz="2800" b="1">
                <a:solidFill>
                  <a:schemeClr val="folHlink"/>
                </a:solidFill>
                <a:cs typeface="2  Zar" panose="00000400000000000000" pitchFamily="2" charset="-78"/>
              </a:rPr>
              <a:t>x</a:t>
            </a:r>
            <a:r>
              <a:rPr lang="fa-IR" sz="2800" b="1">
                <a:solidFill>
                  <a:schemeClr val="folHlink"/>
                </a:solidFill>
                <a:cs typeface="2  Zar" panose="00000400000000000000" pitchFamily="2" charset="-78"/>
              </a:rPr>
              <a:t>:                	310500	   1/1/1</a:t>
            </a:r>
            <a:r>
              <a:rPr lang="en-US" sz="2800" b="1">
                <a:solidFill>
                  <a:schemeClr val="folHlink"/>
                </a:solidFill>
                <a:cs typeface="2  Zar" panose="00000400000000000000" pitchFamily="2" charset="-78"/>
              </a:rPr>
              <a:t>x</a:t>
            </a:r>
            <a:r>
              <a:rPr lang="fa-IR" sz="2800" b="1">
                <a:solidFill>
                  <a:schemeClr val="folHlink"/>
                </a:solidFill>
                <a:cs typeface="2  Zar" panose="00000400000000000000" pitchFamily="2" charset="-78"/>
              </a:rPr>
              <a:t>:         1895388</a:t>
            </a:r>
          </a:p>
          <a:p>
            <a:pPr marL="114300" indent="177800" algn="just">
              <a:buFont typeface="Wingdings" panose="05000000000000000000" pitchFamily="2" charset="2"/>
              <a:buNone/>
            </a:pPr>
            <a:endParaRPr lang="fa-IR" sz="1400" b="1">
              <a:solidFill>
                <a:schemeClr val="folHlink"/>
              </a:solidFill>
              <a:cs typeface="2  Zar" panose="00000400000000000000" pitchFamily="2" charset="-78"/>
            </a:endParaRPr>
          </a:p>
          <a:p>
            <a:pPr marL="114300" indent="177800" algn="just">
              <a:buFont typeface="Wingdings" panose="05000000000000000000" pitchFamily="2" charset="2"/>
              <a:buNone/>
            </a:pPr>
            <a:r>
              <a:rPr lang="fa-IR" sz="2800" b="1">
                <a:solidFill>
                  <a:schemeClr val="folHlink"/>
                </a:solidFill>
                <a:cs typeface="2  Zar" panose="00000400000000000000" pitchFamily="2" charset="-78"/>
              </a:rPr>
              <a:t>صرف سال2</a:t>
            </a:r>
            <a:r>
              <a:rPr lang="en-US" sz="2800" b="1">
                <a:solidFill>
                  <a:schemeClr val="folHlink"/>
                </a:solidFill>
                <a:cs typeface="2  Zar" panose="00000400000000000000" pitchFamily="2" charset="-78"/>
              </a:rPr>
              <a:t>x</a:t>
            </a:r>
            <a:r>
              <a:rPr lang="fa-IR" sz="2800" b="1">
                <a:solidFill>
                  <a:schemeClr val="folHlink"/>
                </a:solidFill>
                <a:cs typeface="2  Zar" panose="00000400000000000000" pitchFamily="2" charset="-78"/>
              </a:rPr>
              <a:t>:                   341500</a:t>
            </a:r>
          </a:p>
          <a:p>
            <a:pPr marL="114300" indent="177800" algn="just">
              <a:buFont typeface="Wingdings" panose="05000000000000000000" pitchFamily="2" charset="2"/>
              <a:buNone/>
            </a:pPr>
            <a:endParaRPr lang="fa-IR" sz="1400" b="1">
              <a:solidFill>
                <a:schemeClr val="folHlink"/>
              </a:solidFill>
              <a:cs typeface="2  Zar" panose="00000400000000000000" pitchFamily="2" charset="-78"/>
            </a:endParaRPr>
          </a:p>
          <a:p>
            <a:pPr marL="114300" indent="177800" algn="just">
              <a:buFont typeface="Wingdings" panose="05000000000000000000" pitchFamily="2" charset="2"/>
              <a:buNone/>
            </a:pPr>
            <a:r>
              <a:rPr lang="fa-IR" sz="2800" b="1">
                <a:solidFill>
                  <a:schemeClr val="folHlink"/>
                </a:solidFill>
                <a:cs typeface="2  Zar" panose="00000400000000000000" pitchFamily="2" charset="-78"/>
              </a:rPr>
              <a:t>صرف سال3</a:t>
            </a:r>
            <a:r>
              <a:rPr lang="en-US" sz="2800" b="1">
                <a:solidFill>
                  <a:schemeClr val="folHlink"/>
                </a:solidFill>
                <a:cs typeface="2  Zar" panose="00000400000000000000" pitchFamily="2" charset="-78"/>
              </a:rPr>
              <a:t>x</a:t>
            </a:r>
            <a:r>
              <a:rPr lang="fa-IR" sz="2800" b="1">
                <a:solidFill>
                  <a:schemeClr val="folHlink"/>
                </a:solidFill>
                <a:cs typeface="2  Zar" panose="00000400000000000000" pitchFamily="2" charset="-78"/>
              </a:rPr>
              <a:t>:                   375700</a:t>
            </a:r>
          </a:p>
          <a:p>
            <a:pPr marL="114300" indent="177800" algn="just">
              <a:buFont typeface="Wingdings" panose="05000000000000000000" pitchFamily="2" charset="2"/>
              <a:buNone/>
            </a:pPr>
            <a:endParaRPr lang="fa-IR" sz="1400" b="1">
              <a:solidFill>
                <a:schemeClr val="folHlink"/>
              </a:solidFill>
              <a:cs typeface="2  Zar" panose="00000400000000000000" pitchFamily="2" charset="-78"/>
            </a:endParaRPr>
          </a:p>
          <a:p>
            <a:pPr marL="114300" indent="177800" algn="just">
              <a:buFont typeface="Wingdings" panose="05000000000000000000" pitchFamily="2" charset="2"/>
              <a:buNone/>
            </a:pPr>
            <a:r>
              <a:rPr lang="fa-IR" sz="2800" b="1">
                <a:solidFill>
                  <a:schemeClr val="folHlink"/>
                </a:solidFill>
                <a:cs typeface="2  Zar" panose="00000400000000000000" pitchFamily="2" charset="-78"/>
              </a:rPr>
              <a:t>صرف سال4</a:t>
            </a:r>
            <a:r>
              <a:rPr lang="en-US" sz="2800" b="1">
                <a:solidFill>
                  <a:schemeClr val="folHlink"/>
                </a:solidFill>
                <a:cs typeface="2  Zar" panose="00000400000000000000" pitchFamily="2" charset="-78"/>
              </a:rPr>
              <a:t>x</a:t>
            </a:r>
            <a:r>
              <a:rPr lang="fa-IR" sz="2800" b="1">
                <a:solidFill>
                  <a:schemeClr val="folHlink"/>
                </a:solidFill>
                <a:cs typeface="2  Zar" panose="00000400000000000000" pitchFamily="2" charset="-78"/>
              </a:rPr>
              <a:t>:                   413200</a:t>
            </a:r>
          </a:p>
          <a:p>
            <a:pPr marL="114300" indent="177800" algn="just">
              <a:buFont typeface="Wingdings" panose="05000000000000000000" pitchFamily="2" charset="2"/>
              <a:buNone/>
            </a:pPr>
            <a:endParaRPr lang="fa-IR" sz="1400" b="1">
              <a:solidFill>
                <a:schemeClr val="folHlink"/>
              </a:solidFill>
              <a:cs typeface="2  Zar" panose="00000400000000000000" pitchFamily="2" charset="-78"/>
            </a:endParaRPr>
          </a:p>
          <a:p>
            <a:pPr marL="114300" indent="177800" algn="just">
              <a:buFont typeface="Wingdings" panose="05000000000000000000" pitchFamily="2" charset="2"/>
              <a:buNone/>
            </a:pPr>
            <a:r>
              <a:rPr lang="fa-IR" sz="2800" b="1">
                <a:solidFill>
                  <a:schemeClr val="folHlink"/>
                </a:solidFill>
                <a:cs typeface="2  Zar" panose="00000400000000000000" pitchFamily="2" charset="-78"/>
              </a:rPr>
              <a:t>صرف سال5</a:t>
            </a:r>
            <a:r>
              <a:rPr lang="en-US" sz="2800" b="1">
                <a:solidFill>
                  <a:schemeClr val="folHlink"/>
                </a:solidFill>
                <a:cs typeface="2  Zar" panose="00000400000000000000" pitchFamily="2" charset="-78"/>
              </a:rPr>
              <a:t>x</a:t>
            </a:r>
            <a:r>
              <a:rPr lang="fa-IR" sz="2800" b="1">
                <a:solidFill>
                  <a:schemeClr val="folHlink"/>
                </a:solidFill>
                <a:cs typeface="2  Zar" panose="00000400000000000000" pitchFamily="2" charset="-78"/>
              </a:rPr>
              <a:t>:                   454488</a:t>
            </a:r>
          </a:p>
          <a:p>
            <a:pPr marL="114300" indent="177800" algn="just">
              <a:buFont typeface="Wingdings" panose="05000000000000000000" pitchFamily="2" charset="2"/>
              <a:buNone/>
            </a:pPr>
            <a:endParaRPr lang="fa-IR" sz="1400" b="1">
              <a:solidFill>
                <a:schemeClr val="folHlink"/>
              </a:solidFill>
              <a:cs typeface="2  Zar" panose="00000400000000000000" pitchFamily="2" charset="-78"/>
            </a:endParaRPr>
          </a:p>
          <a:p>
            <a:pPr marL="114300" indent="177800" algn="just">
              <a:buFont typeface="Wingdings" panose="05000000000000000000" pitchFamily="2" charset="2"/>
              <a:buNone/>
            </a:pPr>
            <a:r>
              <a:rPr lang="fa-IR" sz="2800" b="1">
                <a:solidFill>
                  <a:schemeClr val="folHlink"/>
                </a:solidFill>
                <a:cs typeface="2  Zar" panose="00000400000000000000" pitchFamily="2" charset="-78"/>
              </a:rPr>
              <a:t>جمع                                1895388</a:t>
            </a:r>
            <a:endParaRPr lang="en-US" sz="2800" b="1">
              <a:solidFill>
                <a:schemeClr val="folHlink"/>
              </a:solidFill>
              <a:cs typeface="2  Zar" panose="00000400000000000000" pitchFamily="2" charset="-78"/>
            </a:endParaRPr>
          </a:p>
        </p:txBody>
      </p:sp>
      <p:sp>
        <p:nvSpPr>
          <p:cNvPr id="408579" name="Line 3"/>
          <p:cNvSpPr>
            <a:spLocks noChangeShapeType="1"/>
          </p:cNvSpPr>
          <p:nvPr/>
        </p:nvSpPr>
        <p:spPr bwMode="auto">
          <a:xfrm flipV="1">
            <a:off x="304800" y="914400"/>
            <a:ext cx="8458200" cy="0"/>
          </a:xfrm>
          <a:prstGeom prst="line">
            <a:avLst/>
          </a:prstGeom>
          <a:noFill/>
          <a:ln w="57150">
            <a:solidFill>
              <a:schemeClr val="tx2"/>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08580" name="Line 4"/>
          <p:cNvSpPr>
            <a:spLocks noChangeShapeType="1"/>
          </p:cNvSpPr>
          <p:nvPr/>
        </p:nvSpPr>
        <p:spPr bwMode="auto">
          <a:xfrm flipV="1">
            <a:off x="304800" y="1828800"/>
            <a:ext cx="8458200" cy="0"/>
          </a:xfrm>
          <a:prstGeom prst="line">
            <a:avLst/>
          </a:prstGeom>
          <a:noFill/>
          <a:ln w="57150">
            <a:solidFill>
              <a:schemeClr val="tx2"/>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08581" name="Line 5"/>
          <p:cNvSpPr>
            <a:spLocks noChangeShapeType="1"/>
          </p:cNvSpPr>
          <p:nvPr/>
        </p:nvSpPr>
        <p:spPr bwMode="auto">
          <a:xfrm flipV="1">
            <a:off x="279400" y="2590800"/>
            <a:ext cx="8458200" cy="0"/>
          </a:xfrm>
          <a:prstGeom prst="line">
            <a:avLst/>
          </a:prstGeom>
          <a:noFill/>
          <a:ln w="57150">
            <a:solidFill>
              <a:schemeClr val="tx2"/>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08582" name="Line 6"/>
          <p:cNvSpPr>
            <a:spLocks noChangeShapeType="1"/>
          </p:cNvSpPr>
          <p:nvPr/>
        </p:nvSpPr>
        <p:spPr bwMode="auto">
          <a:xfrm flipV="1">
            <a:off x="342900" y="3378200"/>
            <a:ext cx="8458200" cy="0"/>
          </a:xfrm>
          <a:prstGeom prst="line">
            <a:avLst/>
          </a:prstGeom>
          <a:noFill/>
          <a:ln w="57150">
            <a:solidFill>
              <a:schemeClr val="tx2"/>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08583" name="Line 7"/>
          <p:cNvSpPr>
            <a:spLocks noChangeShapeType="1"/>
          </p:cNvSpPr>
          <p:nvPr/>
        </p:nvSpPr>
        <p:spPr bwMode="auto">
          <a:xfrm flipV="1">
            <a:off x="330200" y="4127500"/>
            <a:ext cx="8458200" cy="0"/>
          </a:xfrm>
          <a:prstGeom prst="line">
            <a:avLst/>
          </a:prstGeom>
          <a:noFill/>
          <a:ln w="57150">
            <a:solidFill>
              <a:schemeClr val="tx2"/>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08584" name="Line 8"/>
          <p:cNvSpPr>
            <a:spLocks noChangeShapeType="1"/>
          </p:cNvSpPr>
          <p:nvPr/>
        </p:nvSpPr>
        <p:spPr bwMode="auto">
          <a:xfrm flipV="1">
            <a:off x="330200" y="4953000"/>
            <a:ext cx="8458200" cy="0"/>
          </a:xfrm>
          <a:prstGeom prst="line">
            <a:avLst/>
          </a:prstGeom>
          <a:noFill/>
          <a:ln w="57150">
            <a:solidFill>
              <a:schemeClr val="tx2"/>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08585" name="Line 9"/>
          <p:cNvSpPr>
            <a:spLocks noChangeShapeType="1"/>
          </p:cNvSpPr>
          <p:nvPr/>
        </p:nvSpPr>
        <p:spPr bwMode="auto">
          <a:xfrm rot="16200000" flipV="1">
            <a:off x="1866900" y="3238500"/>
            <a:ext cx="4648200" cy="0"/>
          </a:xfrm>
          <a:prstGeom prst="line">
            <a:avLst/>
          </a:prstGeom>
          <a:noFill/>
          <a:ln w="57150">
            <a:solidFill>
              <a:schemeClr val="tx2"/>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08586" name="Line 10"/>
          <p:cNvSpPr>
            <a:spLocks noChangeShapeType="1"/>
          </p:cNvSpPr>
          <p:nvPr/>
        </p:nvSpPr>
        <p:spPr bwMode="auto">
          <a:xfrm flipV="1">
            <a:off x="292100" y="5588000"/>
            <a:ext cx="8458200" cy="0"/>
          </a:xfrm>
          <a:prstGeom prst="line">
            <a:avLst/>
          </a:prstGeom>
          <a:noFill/>
          <a:ln w="57150">
            <a:solidFill>
              <a:schemeClr val="tx2"/>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08587" name="Line 11"/>
          <p:cNvSpPr>
            <a:spLocks noChangeShapeType="1"/>
          </p:cNvSpPr>
          <p:nvPr/>
        </p:nvSpPr>
        <p:spPr bwMode="auto">
          <a:xfrm rot="16200000" flipV="1">
            <a:off x="-2095500" y="3238500"/>
            <a:ext cx="4800600" cy="0"/>
          </a:xfrm>
          <a:prstGeom prst="line">
            <a:avLst/>
          </a:prstGeom>
          <a:noFill/>
          <a:ln w="57150">
            <a:solidFill>
              <a:schemeClr val="tx2"/>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08588" name="Line 12"/>
          <p:cNvSpPr>
            <a:spLocks noChangeShapeType="1"/>
          </p:cNvSpPr>
          <p:nvPr/>
        </p:nvSpPr>
        <p:spPr bwMode="auto">
          <a:xfrm rot="-16200000" flipH="1" flipV="1">
            <a:off x="6381750" y="3219450"/>
            <a:ext cx="4800600" cy="38100"/>
          </a:xfrm>
          <a:prstGeom prst="line">
            <a:avLst/>
          </a:prstGeom>
          <a:noFill/>
          <a:ln w="57150">
            <a:solidFill>
              <a:schemeClr val="tx2"/>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76200" y="114300"/>
            <a:ext cx="89916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indent="1778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just" rtl="1"/>
            <a:r>
              <a:rPr lang="fa-IR">
                <a:latin typeface="Tahoma" panose="020B0604030504040204" pitchFamily="34" charset="0"/>
              </a:rPr>
              <a:t> </a:t>
            </a:r>
            <a:r>
              <a:rPr lang="fa-IR" sz="2400" b="1">
                <a:latin typeface="Tahoma" panose="020B0604030504040204" pitchFamily="34" charset="0"/>
                <a:cs typeface="2  Zar" panose="00000400000000000000" pitchFamily="2" charset="-78"/>
              </a:rPr>
              <a:t>كتبي </a:t>
            </a:r>
            <a:r>
              <a:rPr lang="fa-IR" sz="2400" b="1">
                <a:cs typeface="2  Zar" panose="00000400000000000000" pitchFamily="2" charset="-78"/>
              </a:rPr>
              <a:t>اولين جلسه را براي ثبت شركت به اداره ثبتشركتهاي قوه قضائيه ارائه نمايد .پس از اين عمل خلاصه تاسيس شركت درروزنامه رسمي و روزنامه كثير الانتشار به هزينه شركت سهامي عام به چاپ رسيد . </a:t>
            </a:r>
            <a:r>
              <a:rPr lang="fa-IR" sz="2400" b="1">
                <a:latin typeface="Tahoma" panose="020B0604030504040204" pitchFamily="34" charset="0"/>
                <a:cs typeface="2  Zar" panose="00000400000000000000" pitchFamily="2" charset="-78"/>
              </a:rPr>
              <a:t>وشركت مي تواند سرمايه دريافتي از موسسين وپذيره نويسان را براي هدف يا اهداف مقرر در اساسنامه شركت به كار اندازد .بنابراين هسته اصلي سرمايه پرداخته شده در شركتهاي خاص عبارتست از دارائي هايي كه موسسين شركت (نقد يا غير نقدي )بابت خريد سهام سرمايه پرداخته اند ودر شركت سهامي عام عبارتست از وجه نقد وغير نقدي كه توسط موسسين و پذيره نويسان (سهامداران غير موسس ) بابت خريد سهام سرمايه شركت سهامي عام به شركت پرداخته شده است. </a:t>
            </a:r>
            <a:endParaRPr lang="en-US" sz="2400" b="1">
              <a:latin typeface="Tahoma" panose="020B0604030504040204" pitchFamily="34" charset="0"/>
              <a:cs typeface="2  Zar" panose="00000400000000000000" pitchFamily="2" charset="-78"/>
            </a:endParaRPr>
          </a:p>
          <a:p>
            <a:pPr lvl="1" algn="just" rtl="1"/>
            <a:r>
              <a:rPr lang="fa-IR" sz="2400" b="1">
                <a:solidFill>
                  <a:schemeClr val="tx2"/>
                </a:solidFill>
                <a:latin typeface="Tahoma" panose="020B0604030504040204" pitchFamily="34" charset="0"/>
                <a:cs typeface="2  Titr" panose="00000700000000000000" pitchFamily="2" charset="-78"/>
              </a:rPr>
              <a:t>1- 3 - حقوق صاحبان سهام</a:t>
            </a:r>
            <a:endParaRPr lang="en-US" sz="2400" b="1">
              <a:solidFill>
                <a:schemeClr val="tx2"/>
              </a:solidFill>
              <a:latin typeface="Tahoma" panose="020B0604030504040204" pitchFamily="34" charset="0"/>
              <a:cs typeface="2  Titr" panose="00000700000000000000" pitchFamily="2" charset="-78"/>
            </a:endParaRPr>
          </a:p>
          <a:p>
            <a:pPr lvl="1" algn="just" rtl="1"/>
            <a:r>
              <a:rPr lang="fa-IR" sz="2400" b="1">
                <a:latin typeface="Tahoma" panose="020B0604030504040204" pitchFamily="34" charset="0"/>
                <a:cs typeface="2  Zar" panose="00000400000000000000" pitchFamily="2" charset="-78"/>
              </a:rPr>
              <a:t>در شركت معادله حسابداري يا تراز نامه عبارتست از:</a:t>
            </a:r>
            <a:endParaRPr lang="en-US" sz="2400" b="1">
              <a:latin typeface="Tahoma" panose="020B0604030504040204" pitchFamily="34" charset="0"/>
              <a:cs typeface="2  Zar" panose="00000400000000000000" pitchFamily="2" charset="-78"/>
            </a:endParaRPr>
          </a:p>
          <a:p>
            <a:pPr lvl="1" rtl="1"/>
            <a:r>
              <a:rPr lang="fa-IR" sz="2400" b="1">
                <a:solidFill>
                  <a:schemeClr val="hlink"/>
                </a:solidFill>
                <a:latin typeface="Tahoma" panose="020B0604030504040204" pitchFamily="34" charset="0"/>
                <a:cs typeface="2  Zar" panose="00000400000000000000" pitchFamily="2" charset="-78"/>
              </a:rPr>
              <a:t>بدهي ها – دارائي</a:t>
            </a:r>
          </a:p>
          <a:p>
            <a:pPr lvl="1" algn="just" rtl="1"/>
            <a:r>
              <a:rPr lang="fa-IR" sz="2400" b="1">
                <a:solidFill>
                  <a:schemeClr val="tx2"/>
                </a:solidFill>
                <a:latin typeface="Tahoma" panose="020B0604030504040204" pitchFamily="34" charset="0"/>
                <a:cs typeface="2  Zar" panose="00000400000000000000" pitchFamily="2" charset="-78"/>
              </a:rPr>
              <a:t>1-3- حقوق صاحبان سهام</a:t>
            </a:r>
          </a:p>
          <a:p>
            <a:pPr lvl="1" algn="just" rtl="1"/>
            <a:r>
              <a:rPr lang="fa-IR" sz="2400" b="1">
                <a:latin typeface="Tahoma" panose="020B0604030504040204" pitchFamily="34" charset="0"/>
                <a:cs typeface="2  Zar" panose="00000400000000000000" pitchFamily="2" charset="-78"/>
              </a:rPr>
              <a:t>در شركت معادله حسابداري يا تراز نامه عبارتست از:</a:t>
            </a:r>
            <a:endParaRPr lang="en-US" sz="2400" b="1">
              <a:latin typeface="Tahoma" panose="020B0604030504040204" pitchFamily="34" charset="0"/>
              <a:cs typeface="2  Zar" panose="00000400000000000000" pitchFamily="2" charset="-78"/>
            </a:endParaRPr>
          </a:p>
          <a:p>
            <a:pPr lvl="1" rtl="1"/>
            <a:r>
              <a:rPr lang="fa-IR" sz="2400" b="1">
                <a:solidFill>
                  <a:schemeClr val="hlink"/>
                </a:solidFill>
                <a:latin typeface="Tahoma" panose="020B0604030504040204" pitchFamily="34" charset="0"/>
                <a:cs typeface="2  Zar" panose="00000400000000000000" pitchFamily="2" charset="-78"/>
              </a:rPr>
              <a:t>بدهي ها – دارائي ها= حقوق صاحبان سرمايه يا سهام</a:t>
            </a:r>
          </a:p>
          <a:p>
            <a:pPr lvl="1" algn="just" rtl="1"/>
            <a:endParaRPr lang="en-US" sz="2400" b="1">
              <a:solidFill>
                <a:schemeClr val="hlink"/>
              </a:solidFill>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626" name="Rectangle 2"/>
          <p:cNvSpPr>
            <a:spLocks noGrp="1" noChangeArrowheads="1"/>
          </p:cNvSpPr>
          <p:nvPr>
            <p:ph type="body" idx="1"/>
          </p:nvPr>
        </p:nvSpPr>
        <p:spPr>
          <a:xfrm>
            <a:off x="88900" y="292100"/>
            <a:ext cx="8991600" cy="6489700"/>
          </a:xfrm>
        </p:spPr>
        <p:txBody>
          <a:bodyPr/>
          <a:lstStyle/>
          <a:p>
            <a:pPr marL="114300" indent="177800" algn="just">
              <a:lnSpc>
                <a:spcPct val="90000"/>
              </a:lnSpc>
              <a:buFont typeface="Wingdings" panose="05000000000000000000" pitchFamily="2" charset="2"/>
              <a:buNone/>
            </a:pPr>
            <a:r>
              <a:rPr lang="fa-IR" sz="2400" b="1">
                <a:solidFill>
                  <a:schemeClr val="hlink"/>
                </a:solidFill>
                <a:cs typeface="2  Titr" panose="00000700000000000000" pitchFamily="2" charset="-78"/>
              </a:rPr>
              <a:t>فروش اوراق قرضه با سر رسید متوالی به کسر یا صرف:</a:t>
            </a:r>
          </a:p>
          <a:p>
            <a:pPr marL="114300" indent="177800" algn="just">
              <a:lnSpc>
                <a:spcPct val="90000"/>
              </a:lnSpc>
              <a:buFont typeface="Wingdings" panose="05000000000000000000" pitchFamily="2" charset="2"/>
              <a:buNone/>
            </a:pPr>
            <a:endParaRPr lang="fa-IR" sz="2400" b="1">
              <a:solidFill>
                <a:schemeClr val="hlink"/>
              </a:solidFill>
              <a:cs typeface="2  Titr" panose="00000700000000000000" pitchFamily="2" charset="-78"/>
            </a:endParaRPr>
          </a:p>
          <a:p>
            <a:pPr marL="114300" indent="177800" algn="just">
              <a:lnSpc>
                <a:spcPct val="90000"/>
              </a:lnSpc>
              <a:buFont typeface="Wingdings" panose="05000000000000000000" pitchFamily="2" charset="2"/>
              <a:buNone/>
            </a:pPr>
            <a:r>
              <a:rPr lang="fa-IR" sz="2400" b="1">
                <a:cs typeface="2  Zar" panose="00000400000000000000" pitchFamily="2" charset="-78"/>
              </a:rPr>
              <a:t>ممکن است به جای سر رسید در اوراق قرضه سررسید متوالی تعیین شده باشد. در این حالت اوراق قرضه فروخته شده با سررسید متوالی را بصورت دسته بندی شده برای هر سررسید بایستی جدا از سررسید دیگر محاسبه و در حسابها ثبت نمایند.</a:t>
            </a:r>
            <a:endParaRPr lang="fa-IR" sz="2400" b="1" i="1" u="sng">
              <a:cs typeface="2  Zar" panose="00000400000000000000" pitchFamily="2" charset="-78"/>
            </a:endParaRPr>
          </a:p>
          <a:p>
            <a:pPr marL="114300" indent="177800" algn="just">
              <a:lnSpc>
                <a:spcPct val="90000"/>
              </a:lnSpc>
              <a:buFont typeface="Wingdings" panose="05000000000000000000" pitchFamily="2" charset="2"/>
              <a:buNone/>
            </a:pPr>
            <a:endParaRPr lang="fa-IR" sz="2400" b="1" u="sng">
              <a:solidFill>
                <a:schemeClr val="folHlink"/>
              </a:solidFill>
              <a:cs typeface="2  Titr" panose="00000700000000000000" pitchFamily="2" charset="-78"/>
            </a:endParaRPr>
          </a:p>
          <a:p>
            <a:pPr marL="114300" indent="177800" algn="just">
              <a:lnSpc>
                <a:spcPct val="90000"/>
              </a:lnSpc>
              <a:buFont typeface="Wingdings" panose="05000000000000000000" pitchFamily="2" charset="2"/>
              <a:buNone/>
            </a:pPr>
            <a:r>
              <a:rPr lang="fa-IR" sz="2400" b="1" u="sng">
                <a:solidFill>
                  <a:schemeClr val="folHlink"/>
                </a:solidFill>
                <a:cs typeface="2  Titr" panose="00000700000000000000" pitchFamily="2" charset="-78"/>
              </a:rPr>
              <a:t>مثال عددی:</a:t>
            </a:r>
            <a:endParaRPr lang="fa-IR" sz="2400" b="1">
              <a:solidFill>
                <a:schemeClr val="folHlink"/>
              </a:solidFill>
              <a:cs typeface="2  Titr" panose="00000700000000000000" pitchFamily="2" charset="-78"/>
            </a:endParaRPr>
          </a:p>
          <a:p>
            <a:pPr marL="114300" indent="177800" algn="just">
              <a:lnSpc>
                <a:spcPct val="90000"/>
              </a:lnSpc>
              <a:buFont typeface="Wingdings" panose="05000000000000000000" pitchFamily="2" charset="2"/>
              <a:buNone/>
            </a:pPr>
            <a:r>
              <a:rPr lang="fa-IR" sz="2400" b="1">
                <a:cs typeface="2  Zar" panose="00000400000000000000" pitchFamily="2" charset="-78"/>
              </a:rPr>
              <a:t>اگر شرکت سهامی الف 5 برگ اوراق قرضه با سررسید متوالی 10 برگ 3 ساله، با برگ 4 ساله، 10 برگ 5 ساله، 10 برگ 6 ساله و 10 برگ 7 ساله منتشر نموده و به فروش رسانیده باشد بهتر است برای 3 ساله جداگانه برای 4 ساله نیز جداگانه و به همین ترتیب برای هر سررسید جداگانه محاسبات مربوط به کسر یا صرف اوراق قرضه را به عمل آورده و هزینه بهره هر سررسید را با یکدیگر جمع نموده و بعنوان هزینه بهره دوره مالی منظور نمایند.</a:t>
            </a:r>
          </a:p>
          <a:p>
            <a:pPr marL="114300" indent="177800" algn="just">
              <a:lnSpc>
                <a:spcPct val="90000"/>
              </a:lnSpc>
              <a:buFont typeface="Wingdings" panose="05000000000000000000" pitchFamily="2" charset="2"/>
              <a:buNone/>
            </a:pPr>
            <a:r>
              <a:rPr lang="fa-IR" sz="2400" b="1">
                <a:cs typeface="2  Zar" panose="00000400000000000000" pitchFamily="2" charset="-78"/>
              </a:rPr>
              <a:t>کسر یا صرف اوراق قرضه با سررسید متوالی را نیز برای هر سررسیدجداگانه، محاسبه نموده و جمع استهلاک صرف یا کسر اوراق قرضه برای تمام سررسیدها را منظور نمایند.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2674" name="Rectangle 2"/>
          <p:cNvSpPr>
            <a:spLocks noGrp="1" noChangeArrowheads="1"/>
          </p:cNvSpPr>
          <p:nvPr>
            <p:ph type="body" idx="1"/>
          </p:nvPr>
        </p:nvSpPr>
        <p:spPr>
          <a:xfrm>
            <a:off x="101600" y="63500"/>
            <a:ext cx="8991600" cy="6705600"/>
          </a:xfrm>
        </p:spPr>
        <p:txBody>
          <a:bodyPr/>
          <a:lstStyle/>
          <a:p>
            <a:pPr marL="114300" indent="177800">
              <a:lnSpc>
                <a:spcPct val="90000"/>
              </a:lnSpc>
              <a:buFont typeface="Wingdings" panose="05000000000000000000" pitchFamily="2" charset="2"/>
              <a:buNone/>
            </a:pPr>
            <a:r>
              <a:rPr lang="fa-IR" sz="2400" b="1">
                <a:solidFill>
                  <a:schemeClr val="tx2"/>
                </a:solidFill>
                <a:cs typeface="2  Titr" panose="00000700000000000000" pitchFamily="2" charset="-78"/>
              </a:rPr>
              <a:t>بازپرداخت اوراق قرضه:</a:t>
            </a:r>
          </a:p>
          <a:p>
            <a:pPr marL="114300" indent="177800" algn="just">
              <a:lnSpc>
                <a:spcPct val="90000"/>
              </a:lnSpc>
              <a:buFont typeface="Wingdings" panose="05000000000000000000" pitchFamily="2" charset="2"/>
              <a:buNone/>
            </a:pPr>
            <a:r>
              <a:rPr lang="fa-IR" sz="2400" b="1">
                <a:solidFill>
                  <a:schemeClr val="hlink"/>
                </a:solidFill>
                <a:cs typeface="2  Titr" panose="00000700000000000000" pitchFamily="2" charset="-78"/>
              </a:rPr>
              <a:t>فروش و بازپرداخت اوراق قرضه صادر در تاریخ بهره:</a:t>
            </a:r>
          </a:p>
          <a:p>
            <a:pPr marL="114300" indent="177800" algn="just">
              <a:lnSpc>
                <a:spcPct val="90000"/>
              </a:lnSpc>
              <a:buFont typeface="Wingdings" panose="05000000000000000000" pitchFamily="2" charset="2"/>
              <a:buNone/>
            </a:pPr>
            <a:r>
              <a:rPr lang="fa-IR" sz="2400" b="1">
                <a:cs typeface="2  Zar" panose="00000400000000000000" pitchFamily="2" charset="-78"/>
              </a:rPr>
              <a:t>اوراق قرضه فروخته شده یا منطبق با موعد پرداخت بهره فروخته شده اند یا اینکه فاصله زمانی بین موعد پرداخت بهره آنها به فروش رفته اند. در حالت اول فرض میشود که اوراق قرضه درست در موعد پرداخت بهره به فروش رفته باشند. در این حالت به قیمت اسمی فروخته شده اند و در نتیجه به قسمت اسمی هم بازپرداخت میشوند.</a:t>
            </a:r>
            <a:endParaRPr lang="fa-IR" sz="2400" b="1" i="1" u="sng">
              <a:cs typeface="2  Zar" panose="00000400000000000000" pitchFamily="2" charset="-78"/>
            </a:endParaRPr>
          </a:p>
          <a:p>
            <a:pPr marL="114300" indent="177800" algn="just">
              <a:lnSpc>
                <a:spcPct val="90000"/>
              </a:lnSpc>
              <a:buFont typeface="Wingdings" panose="05000000000000000000" pitchFamily="2" charset="2"/>
              <a:buNone/>
            </a:pPr>
            <a:r>
              <a:rPr lang="fa-IR" sz="2400" b="1">
                <a:solidFill>
                  <a:schemeClr val="folHlink"/>
                </a:solidFill>
                <a:cs typeface="2  Zar" panose="00000400000000000000" pitchFamily="2" charset="-78"/>
              </a:rPr>
              <a:t>مثال عددی:</a:t>
            </a:r>
          </a:p>
          <a:p>
            <a:pPr marL="114300" indent="177800" algn="just">
              <a:lnSpc>
                <a:spcPct val="90000"/>
              </a:lnSpc>
              <a:buFont typeface="Wingdings" panose="05000000000000000000" pitchFamily="2" charset="2"/>
              <a:buNone/>
            </a:pPr>
            <a:r>
              <a:rPr lang="fa-IR" sz="2400" b="1">
                <a:cs typeface="2  Zar" panose="00000400000000000000" pitchFamily="2" charset="-78"/>
              </a:rPr>
              <a:t>شرکت سهامی عام زابل 10 برگ اوراق قر ضه 500000 ريالی به سررسید 5 سال را در تاریخ 1/4/1</a:t>
            </a:r>
            <a:r>
              <a:rPr lang="en-US" sz="2400" b="1">
                <a:cs typeface="2  Zar" panose="00000400000000000000" pitchFamily="2" charset="-78"/>
              </a:rPr>
              <a:t>x</a:t>
            </a:r>
            <a:r>
              <a:rPr lang="fa-IR" sz="2400" b="1">
                <a:cs typeface="2  Zar" panose="00000400000000000000" pitchFamily="2" charset="-78"/>
              </a:rPr>
              <a:t> (روز صدور) به فروش رسانید. بهره اوراق قرضه همه ساله به نرخ 20% در تاریخ 1/4/ هرسال پرداخت گردید و در تاریخ 1/4/6</a:t>
            </a:r>
            <a:r>
              <a:rPr lang="en-US" sz="2400" b="1">
                <a:cs typeface="2  Zar" panose="00000400000000000000" pitchFamily="2" charset="-78"/>
              </a:rPr>
              <a:t>x </a:t>
            </a:r>
            <a:r>
              <a:rPr lang="fa-IR" sz="2400" b="1">
                <a:cs typeface="2  Zar" panose="00000400000000000000" pitchFamily="2" charset="-78"/>
              </a:rPr>
              <a:t>بهای اوراق قرضه بازپرداخت شد. مطلوبست نمایش آخرین بهره در پایان سال پنجم و بازپرداخت اوراق در 1/4/6</a:t>
            </a:r>
            <a:r>
              <a:rPr lang="en-US" sz="2400" b="1">
                <a:cs typeface="2  Zar" panose="00000400000000000000" pitchFamily="2" charset="-78"/>
              </a:rPr>
              <a:t>x</a:t>
            </a:r>
            <a:r>
              <a:rPr lang="fa-IR" sz="2400" b="1">
                <a:cs typeface="2  Zar" panose="00000400000000000000" pitchFamily="2" charset="-78"/>
              </a:rPr>
              <a:t> در دفتر روزنامه شرکت زابل و نمایش بهره پرداختی اوراق قرضه از ابتدا تا پایان سال پنجم.</a:t>
            </a:r>
          </a:p>
          <a:p>
            <a:pPr marL="114300" indent="177800" algn="just">
              <a:lnSpc>
                <a:spcPct val="90000"/>
              </a:lnSpc>
              <a:buFont typeface="Wingdings" panose="05000000000000000000" pitchFamily="2" charset="2"/>
              <a:buNone/>
            </a:pPr>
            <a:r>
              <a:rPr lang="fa-IR" sz="2400" b="1">
                <a:cs typeface="2  Zar" panose="00000400000000000000" pitchFamily="2" charset="-78"/>
              </a:rPr>
              <a:t>چون اوراق قرضه در تاریخ 1/4 صادر و به فروش رسیده اند بنابراین در پایان هر سال 9 ماه بهره پرداختی باید ثبت شود و در تاریخ 1/4 حساب وجه نقد معادل بهره 12 ماه را پرداخت می کند لیکن سه ماه آن به حساب هزینه و 9 ماه آن به حساب بهره پرداختی بدهکار خواهد شد.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4722" name="Rectangle 2"/>
          <p:cNvSpPr>
            <a:spLocks noGrp="1" noChangeArrowheads="1"/>
          </p:cNvSpPr>
          <p:nvPr>
            <p:ph type="body" idx="1"/>
          </p:nvPr>
        </p:nvSpPr>
        <p:spPr>
          <a:xfrm>
            <a:off x="101600" y="88900"/>
            <a:ext cx="8991600" cy="6705600"/>
          </a:xfrm>
        </p:spPr>
        <p:txBody>
          <a:bodyPr/>
          <a:lstStyle/>
          <a:p>
            <a:pPr marL="114300" indent="177800" algn="just">
              <a:buFont typeface="Wingdings" panose="05000000000000000000" pitchFamily="2" charset="2"/>
              <a:buNone/>
            </a:pPr>
            <a:r>
              <a:rPr lang="fa-IR" sz="2400" b="1">
                <a:cs typeface="2  Zar" panose="00000400000000000000" pitchFamily="2" charset="-78"/>
              </a:rPr>
              <a:t>بنابراین در ابتدای سال 6</a:t>
            </a:r>
            <a:r>
              <a:rPr lang="en-US" sz="2400" b="1">
                <a:cs typeface="2  Zar" panose="00000400000000000000" pitchFamily="2" charset="-78"/>
              </a:rPr>
              <a:t>x</a:t>
            </a:r>
            <a:r>
              <a:rPr lang="fa-IR" sz="2400" b="1">
                <a:cs typeface="2  Zar" panose="00000400000000000000" pitchFamily="2" charset="-78"/>
              </a:rPr>
              <a:t> حساب بهره پرداختی با 9 ماه مانده بستنکار در دفتر کل شرکت زابل افتتاح شده است یعنی:</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کل اوراق قرضه شرکت زابل			            5000000=500000×10</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بهره هر سال اوراق قرضه			       1000000=20%×5000000</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بهره 9 ماه سال 5</a:t>
            </a:r>
            <a:r>
              <a:rPr lang="en-US" sz="2400" b="1">
                <a:solidFill>
                  <a:schemeClr val="folHlink"/>
                </a:solidFill>
                <a:cs typeface="2  Zar" panose="00000400000000000000" pitchFamily="2" charset="-78"/>
              </a:rPr>
              <a:t>x</a:t>
            </a:r>
            <a:r>
              <a:rPr lang="fa-IR" sz="2400" b="1">
                <a:solidFill>
                  <a:schemeClr val="folHlink"/>
                </a:solidFill>
                <a:cs typeface="2  Zar" panose="00000400000000000000" pitchFamily="2" charset="-78"/>
              </a:rPr>
              <a:t>که در 1/4/6</a:t>
            </a:r>
            <a:r>
              <a:rPr lang="en-US" sz="2400" b="1">
                <a:solidFill>
                  <a:schemeClr val="folHlink"/>
                </a:solidFill>
                <a:cs typeface="2  Zar" panose="00000400000000000000" pitchFamily="2" charset="-78"/>
              </a:rPr>
              <a:t>x</a:t>
            </a:r>
            <a:r>
              <a:rPr lang="fa-IR" sz="2400" b="1">
                <a:solidFill>
                  <a:schemeClr val="folHlink"/>
                </a:solidFill>
                <a:cs typeface="2  Zar" panose="00000400000000000000" pitchFamily="2" charset="-78"/>
              </a:rPr>
              <a:t> پرداخت می شود	   750000=×1000000</a:t>
            </a:r>
            <a:r>
              <a:rPr lang="en-US" sz="2400" b="1">
                <a:cs typeface="2  Zar" panose="00000400000000000000" pitchFamily="2" charset="-78"/>
              </a:rPr>
              <a:t> </a:t>
            </a:r>
          </a:p>
          <a:p>
            <a:pPr marL="114300" indent="177800">
              <a:buFont typeface="Wingdings" panose="05000000000000000000" pitchFamily="2" charset="2"/>
              <a:buNone/>
            </a:pPr>
            <a:r>
              <a:rPr lang="fa-IR" sz="2400" b="1">
                <a:solidFill>
                  <a:schemeClr val="tx2"/>
                </a:solidFill>
                <a:cs typeface="2  Zar" panose="00000400000000000000" pitchFamily="2" charset="-78"/>
              </a:rPr>
              <a:t>ثبت روزنامه زابل در تاریخ 1/4/6</a:t>
            </a:r>
            <a:r>
              <a:rPr lang="en-US" sz="2400" b="1">
                <a:solidFill>
                  <a:schemeClr val="tx2"/>
                </a:solidFill>
                <a:cs typeface="2  Zar" panose="00000400000000000000" pitchFamily="2" charset="-78"/>
              </a:rPr>
              <a:t>x</a:t>
            </a:r>
            <a:r>
              <a:rPr lang="fa-IR" sz="2400" b="1">
                <a:solidFill>
                  <a:schemeClr val="tx2"/>
                </a:solidFill>
                <a:cs typeface="2  Zar" panose="00000400000000000000" pitchFamily="2" charset="-78"/>
              </a:rPr>
              <a:t> :</a:t>
            </a:r>
          </a:p>
          <a:p>
            <a:pPr marL="114300" indent="177800">
              <a:buFont typeface="Wingdings" panose="05000000000000000000" pitchFamily="2" charset="2"/>
              <a:buNone/>
            </a:pPr>
            <a:r>
              <a:rPr lang="fa-IR" sz="2400" b="1">
                <a:solidFill>
                  <a:schemeClr val="hlink"/>
                </a:solidFill>
                <a:cs typeface="2  Zar" panose="00000400000000000000" pitchFamily="2" charset="-78"/>
              </a:rPr>
              <a:t>1/4/</a:t>
            </a:r>
            <a:r>
              <a:rPr lang="en-US" sz="2400" b="1">
                <a:solidFill>
                  <a:schemeClr val="hlink"/>
                </a:solidFill>
                <a:cs typeface="2  Zar" panose="00000400000000000000" pitchFamily="2" charset="-78"/>
              </a:rPr>
              <a:t>x6</a:t>
            </a:r>
            <a:r>
              <a:rPr lang="fa-IR" sz="2400" b="1">
                <a:solidFill>
                  <a:schemeClr val="hlink"/>
                </a:solidFill>
                <a:cs typeface="2  Zar" panose="00000400000000000000" pitchFamily="2" charset="-78"/>
              </a:rPr>
              <a:t>: </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بهره پرداختی							        750000</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هزینه بهره اوراق قرضه						        250000</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وجه نقد						                   1000000</a:t>
            </a:r>
            <a:r>
              <a:rPr lang="en-US">
                <a:solidFill>
                  <a:schemeClr val="folHlink"/>
                </a:solidFill>
              </a:rPr>
              <a:t> </a:t>
            </a:r>
            <a:endParaRPr lang="en-US" sz="2400" b="1">
              <a:solidFill>
                <a:schemeClr val="folHlink"/>
              </a:solidFill>
              <a:cs typeface="2  Zar" panose="00000400000000000000" pitchFamily="2" charset="-78"/>
            </a:endParaRPr>
          </a:p>
          <a:p>
            <a:pPr marL="114300" indent="177800">
              <a:buFont typeface="Wingdings" panose="05000000000000000000" pitchFamily="2" charset="2"/>
              <a:buNone/>
            </a:pPr>
            <a:r>
              <a:rPr lang="fa-IR" sz="2400" b="1">
                <a:solidFill>
                  <a:schemeClr val="tx2"/>
                </a:solidFill>
                <a:cs typeface="2  Zar" panose="00000400000000000000" pitchFamily="2" charset="-78"/>
              </a:rPr>
              <a:t>بابت پرداخت بهره سال پنجم اوراق قرضه</a:t>
            </a:r>
          </a:p>
          <a:p>
            <a:pPr marL="114300" indent="177800">
              <a:buFont typeface="Wingdings" panose="05000000000000000000" pitchFamily="2" charset="2"/>
              <a:buNone/>
            </a:pPr>
            <a:r>
              <a:rPr lang="fa-IR" sz="2400" b="1">
                <a:solidFill>
                  <a:schemeClr val="hlink"/>
                </a:solidFill>
                <a:cs typeface="2  Zar" panose="00000400000000000000" pitchFamily="2" charset="-78"/>
              </a:rPr>
              <a:t>1/4/6</a:t>
            </a:r>
            <a:r>
              <a:rPr lang="en-US"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 </a:t>
            </a:r>
          </a:p>
          <a:p>
            <a:pPr marL="114300" indent="177800">
              <a:buFont typeface="Wingdings" panose="05000000000000000000" pitchFamily="2" charset="2"/>
              <a:buNone/>
            </a:pPr>
            <a:r>
              <a:rPr lang="fa-IR" sz="2400" b="1">
                <a:solidFill>
                  <a:schemeClr val="folHlink"/>
                </a:solidFill>
                <a:cs typeface="2  Zar" panose="00000400000000000000" pitchFamily="2" charset="-78"/>
              </a:rPr>
              <a:t>اوراق قرضه پرداختی						      5000000</a:t>
            </a:r>
          </a:p>
          <a:p>
            <a:pPr marL="114300" indent="177800">
              <a:buFont typeface="Wingdings" panose="05000000000000000000" pitchFamily="2" charset="2"/>
              <a:buNone/>
            </a:pPr>
            <a:r>
              <a:rPr lang="fa-IR" sz="2400" b="1">
                <a:solidFill>
                  <a:schemeClr val="folHlink"/>
                </a:solidFill>
                <a:cs typeface="2  Zar" panose="00000400000000000000" pitchFamily="2" charset="-78"/>
              </a:rPr>
              <a:t>وجه نقد							      5000000</a:t>
            </a:r>
          </a:p>
          <a:p>
            <a:pPr marL="114300" indent="177800" algn="ctr">
              <a:buFont typeface="Wingdings" panose="05000000000000000000" pitchFamily="2" charset="2"/>
              <a:buNone/>
            </a:pPr>
            <a:r>
              <a:rPr lang="fa-IR" sz="2400" b="1">
                <a:solidFill>
                  <a:schemeClr val="hlink"/>
                </a:solidFill>
                <a:cs typeface="2  Titr" panose="00000700000000000000" pitchFamily="2" charset="-78"/>
              </a:rPr>
              <a:t>بابت بازپرداخت اوراق قرضه فروخه شده در 1/4/</a:t>
            </a:r>
            <a:r>
              <a:rPr lang="en-US" sz="2400" b="1">
                <a:solidFill>
                  <a:schemeClr val="hlink"/>
                </a:solidFill>
                <a:cs typeface="2  Titr" panose="00000700000000000000" pitchFamily="2" charset="-78"/>
              </a:rPr>
              <a:t>x1</a:t>
            </a:r>
          </a:p>
        </p:txBody>
      </p:sp>
    </p:spTree>
  </p:cSld>
  <p:clrMapOvr>
    <a:masterClrMapping/>
  </p:clrMapOvr>
  <p:transition>
    <p:wipe dir="d"/>
    <p:sndAc>
      <p:stSnd loop="1">
        <p:snd r:embed="rId3" name="chimes.wav"/>
      </p:stSnd>
    </p:sndAc>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6770" name="Rectangle 2"/>
          <p:cNvSpPr>
            <a:spLocks noGrp="1" noChangeArrowheads="1"/>
          </p:cNvSpPr>
          <p:nvPr>
            <p:ph type="body" idx="1"/>
          </p:nvPr>
        </p:nvSpPr>
        <p:spPr>
          <a:xfrm>
            <a:off x="114300" y="88900"/>
            <a:ext cx="8991600" cy="6705600"/>
          </a:xfrm>
        </p:spPr>
        <p:txBody>
          <a:bodyPr/>
          <a:lstStyle/>
          <a:p>
            <a:pPr marL="114300" indent="177800" algn="ctr">
              <a:buFont typeface="Wingdings" panose="05000000000000000000" pitchFamily="2" charset="2"/>
              <a:buNone/>
            </a:pPr>
            <a:endParaRPr lang="fa-IR" sz="2400" b="1">
              <a:solidFill>
                <a:schemeClr val="hlink"/>
              </a:solidFill>
            </a:endParaRPr>
          </a:p>
          <a:p>
            <a:pPr marL="114300" indent="177800" algn="ctr">
              <a:buFont typeface="Wingdings" panose="05000000000000000000" pitchFamily="2" charset="2"/>
              <a:buNone/>
            </a:pPr>
            <a:r>
              <a:rPr lang="fa-IR" sz="2400" b="1">
                <a:solidFill>
                  <a:schemeClr val="hlink"/>
                </a:solidFill>
                <a:cs typeface="2  Titr" panose="00000700000000000000" pitchFamily="2" charset="-78"/>
              </a:rPr>
              <a:t>حساب بهره پرداختی اوراق قرضه در دفتر کل شرکت زابل</a:t>
            </a:r>
            <a:r>
              <a:rPr lang="en-US" sz="2400" b="1">
                <a:solidFill>
                  <a:schemeClr val="hlink"/>
                </a:solidFill>
              </a:rPr>
              <a:t> </a:t>
            </a:r>
          </a:p>
          <a:p>
            <a:pPr marL="114300" indent="177800" algn="ctr">
              <a:buFont typeface="Wingdings" panose="05000000000000000000" pitchFamily="2" charset="2"/>
              <a:buNone/>
            </a:pPr>
            <a:endParaRPr lang="en-US" sz="2400" b="1">
              <a:solidFill>
                <a:schemeClr val="hlink"/>
              </a:solidFill>
            </a:endParaRPr>
          </a:p>
          <a:p>
            <a:pPr marL="114300" indent="177800">
              <a:buFont typeface="Wingdings" panose="05000000000000000000" pitchFamily="2" charset="2"/>
              <a:buNone/>
            </a:pPr>
            <a:r>
              <a:rPr lang="fa-IR" sz="2400" b="1">
                <a:solidFill>
                  <a:srgbClr val="99CC00"/>
                </a:solidFill>
                <a:cs typeface="2  Zar" panose="00000400000000000000" pitchFamily="2" charset="-78"/>
              </a:rPr>
              <a:t>1/4/2</a:t>
            </a:r>
            <a:r>
              <a:rPr lang="en-US" sz="2400" b="1">
                <a:solidFill>
                  <a:srgbClr val="99CC00"/>
                </a:solidFill>
                <a:cs typeface="2  Zar" panose="00000400000000000000" pitchFamily="2" charset="-78"/>
              </a:rPr>
              <a:t>x</a:t>
            </a:r>
            <a:r>
              <a:rPr lang="fa-IR" sz="2400" b="1">
                <a:solidFill>
                  <a:srgbClr val="99CC00"/>
                </a:solidFill>
                <a:cs typeface="2  Zar" panose="00000400000000000000" pitchFamily="2" charset="-78"/>
              </a:rPr>
              <a:t>     750000			29/12/1</a:t>
            </a:r>
            <a:r>
              <a:rPr lang="en-US" sz="2400" b="1">
                <a:solidFill>
                  <a:srgbClr val="99CC00"/>
                </a:solidFill>
                <a:cs typeface="2  Zar" panose="00000400000000000000" pitchFamily="2" charset="-78"/>
              </a:rPr>
              <a:t>x</a:t>
            </a:r>
            <a:r>
              <a:rPr lang="fa-IR" sz="2400" b="1">
                <a:solidFill>
                  <a:srgbClr val="99CC00"/>
                </a:solidFill>
                <a:cs typeface="2  Zar" panose="00000400000000000000" pitchFamily="2" charset="-78"/>
              </a:rPr>
              <a:t>     750000</a:t>
            </a:r>
          </a:p>
          <a:p>
            <a:pPr marL="114300" indent="177800">
              <a:buFont typeface="Wingdings" panose="05000000000000000000" pitchFamily="2" charset="2"/>
              <a:buNone/>
            </a:pPr>
            <a:r>
              <a:rPr lang="fa-IR" sz="2400" b="1">
                <a:solidFill>
                  <a:srgbClr val="99CC00"/>
                </a:solidFill>
                <a:cs typeface="2  Zar" panose="00000400000000000000" pitchFamily="2" charset="-78"/>
              </a:rPr>
              <a:t>1/4/3</a:t>
            </a:r>
            <a:r>
              <a:rPr lang="en-US" sz="2400" b="1">
                <a:solidFill>
                  <a:srgbClr val="99CC00"/>
                </a:solidFill>
                <a:cs typeface="2  Zar" panose="00000400000000000000" pitchFamily="2" charset="-78"/>
              </a:rPr>
              <a:t>x</a:t>
            </a:r>
            <a:r>
              <a:rPr lang="fa-IR" sz="2400" b="1">
                <a:solidFill>
                  <a:srgbClr val="99CC00"/>
                </a:solidFill>
                <a:cs typeface="2  Zar" panose="00000400000000000000" pitchFamily="2" charset="-78"/>
              </a:rPr>
              <a:t>     750000			 29/12/2</a:t>
            </a:r>
            <a:r>
              <a:rPr lang="en-US" sz="2400" b="1">
                <a:solidFill>
                  <a:srgbClr val="99CC00"/>
                </a:solidFill>
                <a:cs typeface="2  Zar" panose="00000400000000000000" pitchFamily="2" charset="-78"/>
              </a:rPr>
              <a:t>x</a:t>
            </a:r>
            <a:r>
              <a:rPr lang="fa-IR" sz="2400" b="1">
                <a:solidFill>
                  <a:srgbClr val="99CC00"/>
                </a:solidFill>
                <a:cs typeface="2  Zar" panose="00000400000000000000" pitchFamily="2" charset="-78"/>
              </a:rPr>
              <a:t>     750000</a:t>
            </a:r>
            <a:endParaRPr lang="fa-IR" sz="1800" b="1">
              <a:solidFill>
                <a:srgbClr val="99CC00"/>
              </a:solidFill>
              <a:cs typeface="2  Zar" panose="00000400000000000000" pitchFamily="2" charset="-78"/>
            </a:endParaRPr>
          </a:p>
          <a:p>
            <a:pPr marL="114300" indent="177800">
              <a:buFont typeface="Wingdings" panose="05000000000000000000" pitchFamily="2" charset="2"/>
              <a:buNone/>
            </a:pPr>
            <a:r>
              <a:rPr lang="fa-IR" sz="2400" b="1">
                <a:solidFill>
                  <a:srgbClr val="99CC00"/>
                </a:solidFill>
                <a:cs typeface="2  Zar" panose="00000400000000000000" pitchFamily="2" charset="-78"/>
              </a:rPr>
              <a:t>1/4/4</a:t>
            </a:r>
            <a:r>
              <a:rPr lang="en-US" sz="2400" b="1">
                <a:solidFill>
                  <a:srgbClr val="99CC00"/>
                </a:solidFill>
                <a:cs typeface="2  Zar" panose="00000400000000000000" pitchFamily="2" charset="-78"/>
              </a:rPr>
              <a:t>x</a:t>
            </a:r>
            <a:r>
              <a:rPr lang="fa-IR" sz="2400" b="1">
                <a:solidFill>
                  <a:srgbClr val="99CC00"/>
                </a:solidFill>
                <a:cs typeface="2  Zar" panose="00000400000000000000" pitchFamily="2" charset="-78"/>
              </a:rPr>
              <a:t>     750000			29/12/3</a:t>
            </a:r>
            <a:r>
              <a:rPr lang="en-US" sz="2400" b="1">
                <a:solidFill>
                  <a:srgbClr val="99CC00"/>
                </a:solidFill>
                <a:cs typeface="2  Zar" panose="00000400000000000000" pitchFamily="2" charset="-78"/>
              </a:rPr>
              <a:t>x</a:t>
            </a:r>
            <a:r>
              <a:rPr lang="fa-IR" sz="2400" b="1">
                <a:solidFill>
                  <a:srgbClr val="99CC00"/>
                </a:solidFill>
                <a:cs typeface="2  Zar" panose="00000400000000000000" pitchFamily="2" charset="-78"/>
              </a:rPr>
              <a:t>     750000</a:t>
            </a:r>
            <a:endParaRPr lang="fa-IR" sz="1800" b="1">
              <a:solidFill>
                <a:srgbClr val="99CC00"/>
              </a:solidFill>
              <a:cs typeface="2  Zar" panose="00000400000000000000" pitchFamily="2" charset="-78"/>
            </a:endParaRPr>
          </a:p>
          <a:p>
            <a:pPr marL="114300" indent="177800">
              <a:buFont typeface="Wingdings" panose="05000000000000000000" pitchFamily="2" charset="2"/>
              <a:buNone/>
            </a:pPr>
            <a:r>
              <a:rPr lang="fa-IR" sz="2400" b="1">
                <a:solidFill>
                  <a:srgbClr val="99CC00"/>
                </a:solidFill>
                <a:cs typeface="2  Zar" panose="00000400000000000000" pitchFamily="2" charset="-78"/>
              </a:rPr>
              <a:t>1/4/5</a:t>
            </a:r>
            <a:r>
              <a:rPr lang="en-US" sz="2400" b="1">
                <a:solidFill>
                  <a:srgbClr val="99CC00"/>
                </a:solidFill>
                <a:cs typeface="2  Zar" panose="00000400000000000000" pitchFamily="2" charset="-78"/>
              </a:rPr>
              <a:t>x</a:t>
            </a:r>
            <a:r>
              <a:rPr lang="fa-IR" sz="2400" b="1">
                <a:solidFill>
                  <a:srgbClr val="99CC00"/>
                </a:solidFill>
                <a:cs typeface="2  Zar" panose="00000400000000000000" pitchFamily="2" charset="-78"/>
              </a:rPr>
              <a:t>     750000			 29/12/4</a:t>
            </a:r>
            <a:r>
              <a:rPr lang="en-US" sz="2400" b="1">
                <a:solidFill>
                  <a:srgbClr val="99CC00"/>
                </a:solidFill>
                <a:cs typeface="2  Zar" panose="00000400000000000000" pitchFamily="2" charset="-78"/>
              </a:rPr>
              <a:t>x</a:t>
            </a:r>
            <a:r>
              <a:rPr lang="fa-IR" sz="2400" b="1">
                <a:solidFill>
                  <a:srgbClr val="99CC00"/>
                </a:solidFill>
                <a:cs typeface="2  Zar" panose="00000400000000000000" pitchFamily="2" charset="-78"/>
              </a:rPr>
              <a:t>     750000</a:t>
            </a:r>
            <a:endParaRPr lang="fa-IR" sz="1800" b="1">
              <a:solidFill>
                <a:srgbClr val="99CC00"/>
              </a:solidFill>
              <a:cs typeface="2  Zar" panose="00000400000000000000" pitchFamily="2" charset="-78"/>
            </a:endParaRPr>
          </a:p>
          <a:p>
            <a:pPr marL="114300" indent="177800">
              <a:buFont typeface="Wingdings" panose="05000000000000000000" pitchFamily="2" charset="2"/>
              <a:buNone/>
            </a:pPr>
            <a:r>
              <a:rPr lang="fa-IR" sz="2400" b="1">
                <a:solidFill>
                  <a:srgbClr val="99CC00"/>
                </a:solidFill>
                <a:cs typeface="2  Zar" panose="00000400000000000000" pitchFamily="2" charset="-78"/>
              </a:rPr>
              <a:t>1/4/6</a:t>
            </a:r>
            <a:r>
              <a:rPr lang="en-US" sz="2400" b="1">
                <a:solidFill>
                  <a:srgbClr val="99CC00"/>
                </a:solidFill>
                <a:cs typeface="2  Zar" panose="00000400000000000000" pitchFamily="2" charset="-78"/>
              </a:rPr>
              <a:t>x</a:t>
            </a:r>
            <a:r>
              <a:rPr lang="fa-IR" sz="2400" b="1">
                <a:solidFill>
                  <a:srgbClr val="99CC00"/>
                </a:solidFill>
                <a:cs typeface="2  Zar" panose="00000400000000000000" pitchFamily="2" charset="-78"/>
              </a:rPr>
              <a:t>     750000</a:t>
            </a:r>
            <a:r>
              <a:rPr lang="en-US" sz="2400">
                <a:solidFill>
                  <a:schemeClr val="folHlink"/>
                </a:solidFill>
                <a:cs typeface="2  Zar" panose="00000400000000000000" pitchFamily="2" charset="-78"/>
              </a:rPr>
              <a:t> 			 </a:t>
            </a:r>
            <a:r>
              <a:rPr lang="fa-IR" sz="2400" b="1">
                <a:solidFill>
                  <a:srgbClr val="99CC00"/>
                </a:solidFill>
                <a:cs typeface="2  Zar" panose="00000400000000000000" pitchFamily="2" charset="-78"/>
              </a:rPr>
              <a:t>29/12/5</a:t>
            </a:r>
            <a:r>
              <a:rPr lang="en-US" sz="2400" b="1">
                <a:solidFill>
                  <a:srgbClr val="99CC00"/>
                </a:solidFill>
                <a:cs typeface="2  Zar" panose="00000400000000000000" pitchFamily="2" charset="-78"/>
              </a:rPr>
              <a:t>x</a:t>
            </a:r>
            <a:r>
              <a:rPr lang="fa-IR" sz="2400" b="1">
                <a:solidFill>
                  <a:srgbClr val="99CC00"/>
                </a:solidFill>
                <a:cs typeface="2  Zar" panose="00000400000000000000" pitchFamily="2" charset="-78"/>
              </a:rPr>
              <a:t>     750000</a:t>
            </a:r>
            <a:r>
              <a:rPr lang="en-US"/>
              <a:t> </a:t>
            </a:r>
            <a:endParaRPr lang="en-US" sz="2400">
              <a:solidFill>
                <a:schemeClr val="folHlink"/>
              </a:solidFill>
              <a:cs typeface="2  Zar" panose="00000400000000000000" pitchFamily="2" charset="-78"/>
            </a:endParaRPr>
          </a:p>
          <a:p>
            <a:pPr marL="114300" indent="177800" algn="just">
              <a:buFont typeface="Wingdings" panose="05000000000000000000" pitchFamily="2" charset="2"/>
              <a:buNone/>
            </a:pPr>
            <a:endParaRPr lang="en-US" sz="2400">
              <a:solidFill>
                <a:schemeClr val="folHlink"/>
              </a:solidFill>
              <a:cs typeface="2  Zar" panose="00000400000000000000" pitchFamily="2" charset="-78"/>
            </a:endParaRPr>
          </a:p>
        </p:txBody>
      </p:sp>
      <p:sp>
        <p:nvSpPr>
          <p:cNvPr id="416771" name="Line 3"/>
          <p:cNvSpPr>
            <a:spLocks noChangeShapeType="1"/>
          </p:cNvSpPr>
          <p:nvPr/>
        </p:nvSpPr>
        <p:spPr bwMode="auto">
          <a:xfrm>
            <a:off x="533400" y="762000"/>
            <a:ext cx="8305800" cy="0"/>
          </a:xfrm>
          <a:prstGeom prst="line">
            <a:avLst/>
          </a:prstGeom>
          <a:noFill/>
          <a:ln w="57150">
            <a:solidFill>
              <a:srgbClr val="99CC00"/>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16772" name="Line 4"/>
          <p:cNvSpPr>
            <a:spLocks noChangeShapeType="1"/>
          </p:cNvSpPr>
          <p:nvPr/>
        </p:nvSpPr>
        <p:spPr bwMode="auto">
          <a:xfrm>
            <a:off x="533400" y="1600200"/>
            <a:ext cx="8305800" cy="0"/>
          </a:xfrm>
          <a:prstGeom prst="line">
            <a:avLst/>
          </a:prstGeom>
          <a:noFill/>
          <a:ln w="57150">
            <a:solidFill>
              <a:srgbClr val="99CC00"/>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16773" name="Line 5"/>
          <p:cNvSpPr>
            <a:spLocks noChangeShapeType="1"/>
          </p:cNvSpPr>
          <p:nvPr/>
        </p:nvSpPr>
        <p:spPr bwMode="auto">
          <a:xfrm>
            <a:off x="584200" y="4279900"/>
            <a:ext cx="8305800" cy="0"/>
          </a:xfrm>
          <a:prstGeom prst="line">
            <a:avLst/>
          </a:prstGeom>
          <a:noFill/>
          <a:ln w="57150">
            <a:solidFill>
              <a:srgbClr val="99CC00"/>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16774" name="Line 6"/>
          <p:cNvSpPr>
            <a:spLocks noChangeShapeType="1"/>
          </p:cNvSpPr>
          <p:nvPr/>
        </p:nvSpPr>
        <p:spPr bwMode="auto">
          <a:xfrm rot="16074205">
            <a:off x="3192462" y="2900363"/>
            <a:ext cx="2670175" cy="63500"/>
          </a:xfrm>
          <a:prstGeom prst="line">
            <a:avLst/>
          </a:prstGeom>
          <a:noFill/>
          <a:ln w="57150">
            <a:solidFill>
              <a:srgbClr val="99CC00"/>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16775" name="Line 7"/>
          <p:cNvSpPr>
            <a:spLocks noChangeShapeType="1"/>
          </p:cNvSpPr>
          <p:nvPr/>
        </p:nvSpPr>
        <p:spPr bwMode="auto">
          <a:xfrm rot="16074205">
            <a:off x="7021513" y="2444750"/>
            <a:ext cx="3657600" cy="139700"/>
          </a:xfrm>
          <a:prstGeom prst="line">
            <a:avLst/>
          </a:prstGeom>
          <a:noFill/>
          <a:ln w="57150">
            <a:solidFill>
              <a:srgbClr val="99CC00"/>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416776" name="Line 8"/>
          <p:cNvSpPr>
            <a:spLocks noChangeShapeType="1"/>
          </p:cNvSpPr>
          <p:nvPr/>
        </p:nvSpPr>
        <p:spPr bwMode="auto">
          <a:xfrm rot="16074205">
            <a:off x="-1304925" y="2519363"/>
            <a:ext cx="3736975" cy="60325"/>
          </a:xfrm>
          <a:prstGeom prst="line">
            <a:avLst/>
          </a:prstGeom>
          <a:noFill/>
          <a:ln w="57150">
            <a:solidFill>
              <a:srgbClr val="99CC00"/>
            </a:solidFill>
            <a:round/>
            <a:headEnd/>
            <a:tailEnd/>
          </a:ln>
          <a:effectLst>
            <a:outerShdw dist="107763" dir="2700000" algn="ctr" rotWithShape="0">
              <a:schemeClr va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8818" name="Rectangle 2"/>
          <p:cNvSpPr>
            <a:spLocks noGrp="1" noChangeArrowheads="1"/>
          </p:cNvSpPr>
          <p:nvPr>
            <p:ph type="body" idx="1"/>
          </p:nvPr>
        </p:nvSpPr>
        <p:spPr>
          <a:xfrm>
            <a:off x="88900" y="88900"/>
            <a:ext cx="8991600" cy="6705600"/>
          </a:xfrm>
        </p:spPr>
        <p:txBody>
          <a:bodyPr/>
          <a:lstStyle/>
          <a:p>
            <a:pPr marL="114300" indent="177800" algn="just">
              <a:buFont typeface="Wingdings" panose="05000000000000000000" pitchFamily="2" charset="2"/>
              <a:buNone/>
            </a:pPr>
            <a:r>
              <a:rPr lang="fa-IR" sz="2400" b="1">
                <a:solidFill>
                  <a:schemeClr val="tx2"/>
                </a:solidFill>
                <a:cs typeface="2  Titr" panose="00000700000000000000" pitchFamily="2" charset="-78"/>
              </a:rPr>
              <a:t>فروش و بازپرداخت اوراق قرضه صادره در بین موعد مقرر:</a:t>
            </a:r>
          </a:p>
          <a:p>
            <a:pPr marL="114300" indent="177800" algn="just">
              <a:buFont typeface="Wingdings" panose="05000000000000000000" pitchFamily="2" charset="2"/>
              <a:buNone/>
            </a:pPr>
            <a:r>
              <a:rPr lang="fa-IR" sz="2400" b="1">
                <a:cs typeface="2  Zar" panose="00000400000000000000" pitchFamily="2" charset="-78"/>
              </a:rPr>
              <a:t>در صورتی که اوراق قرضه بعد از موعد پرداخت بهره فروخته شده باشند رسم بر این است که علاوه بر دریافت اصل مبلغ ورقه قرضه، بهره مدت سپری شده نیز از خریدار وصول می گردد و پس در موعد پرداخت بهره ، بهره یکسال کامل به وی پرداخت خواهد شد.</a:t>
            </a:r>
            <a:endParaRPr lang="fa-IR" sz="2400" b="1" u="sng">
              <a:cs typeface="2  Zar" panose="00000400000000000000" pitchFamily="2" charset="-78"/>
            </a:endParaRPr>
          </a:p>
          <a:p>
            <a:pPr marL="114300" indent="177800" algn="just">
              <a:buFont typeface="Wingdings" panose="05000000000000000000" pitchFamily="2" charset="2"/>
              <a:buNone/>
            </a:pPr>
            <a:r>
              <a:rPr lang="fa-IR" sz="2400" b="1">
                <a:solidFill>
                  <a:schemeClr val="folHlink"/>
                </a:solidFill>
                <a:cs typeface="2  Titr" panose="00000700000000000000" pitchFamily="2" charset="-78"/>
              </a:rPr>
              <a:t>مثال عددی:</a:t>
            </a:r>
          </a:p>
          <a:p>
            <a:pPr marL="114300" indent="177800" algn="just">
              <a:buFont typeface="Wingdings" panose="05000000000000000000" pitchFamily="2" charset="2"/>
              <a:buNone/>
            </a:pPr>
            <a:r>
              <a:rPr lang="fa-IR" sz="2400" b="1">
                <a:cs typeface="2  Zar" panose="00000400000000000000" pitchFamily="2" charset="-78"/>
              </a:rPr>
              <a:t>شرکت سهامی ایرانشهر 5 برگ اوراق قرضه 500000 ريالی خود را که در تاریخ 1/4 هر سال سررسید پرداخت بهره آن بود در تاریخ 15/5/1</a:t>
            </a:r>
            <a:r>
              <a:rPr lang="en-US" sz="2400" b="1">
                <a:cs typeface="2  Zar" panose="00000400000000000000" pitchFamily="2" charset="-78"/>
              </a:rPr>
              <a:t>x</a:t>
            </a:r>
            <a:r>
              <a:rPr lang="fa-IR" sz="2400" b="1">
                <a:cs typeface="2  Zar" panose="00000400000000000000" pitchFamily="2" charset="-78"/>
              </a:rPr>
              <a:t> فروخت بهره اوراق قرضه همه ساله در تاریخ 1/4 هر سال پرداخت گردید و در پایان سال پنجم یعنی 1/4/6</a:t>
            </a:r>
            <a:r>
              <a:rPr lang="en-US" sz="2400" b="1">
                <a:cs typeface="2  Zar" panose="00000400000000000000" pitchFamily="2" charset="-78"/>
              </a:rPr>
              <a:t>x</a:t>
            </a:r>
            <a:r>
              <a:rPr lang="fa-IR" sz="2400" b="1">
                <a:cs typeface="2  Zar" panose="00000400000000000000" pitchFamily="2" charset="-78"/>
              </a:rPr>
              <a:t> ضمن پرداخت آخرین بهره بهای اوراق قرضه نیز بازپرداخت شد.</a:t>
            </a:r>
          </a:p>
          <a:p>
            <a:pPr marL="114300" indent="177800" algn="just">
              <a:buFont typeface="Wingdings" panose="05000000000000000000" pitchFamily="2" charset="2"/>
              <a:buNone/>
            </a:pPr>
            <a:r>
              <a:rPr lang="fa-IR" sz="2400" b="1">
                <a:cs typeface="2  Zar" panose="00000400000000000000" pitchFamily="2" charset="-78"/>
              </a:rPr>
              <a:t>مطلوبست ثبت فروش اوراق قرضه در 15/5/1</a:t>
            </a:r>
            <a:r>
              <a:rPr lang="en-US" sz="2400" b="1">
                <a:cs typeface="2  Zar" panose="00000400000000000000" pitchFamily="2" charset="-78"/>
              </a:rPr>
              <a:t>x</a:t>
            </a:r>
            <a:r>
              <a:rPr lang="fa-IR" sz="2400" b="1">
                <a:cs typeface="2  Zar" panose="00000400000000000000" pitchFamily="2" charset="-78"/>
              </a:rPr>
              <a:t> و پرداخت اولین بهره اوراق قرضه در 1/4/2</a:t>
            </a:r>
            <a:r>
              <a:rPr lang="en-US" sz="2400" b="1">
                <a:cs typeface="2  Zar" panose="00000400000000000000" pitchFamily="2" charset="-78"/>
              </a:rPr>
              <a:t>x</a:t>
            </a:r>
            <a:r>
              <a:rPr lang="fa-IR" sz="2400" b="1">
                <a:cs typeface="2  Zar" panose="00000400000000000000" pitchFamily="2" charset="-78"/>
              </a:rPr>
              <a:t> و بازپرداخت اوراق قرضه در 1/4/6</a:t>
            </a:r>
            <a:r>
              <a:rPr lang="en-US" sz="2400" b="1">
                <a:cs typeface="2  Zar" panose="00000400000000000000" pitchFamily="2" charset="-78"/>
              </a:rPr>
              <a:t>x</a:t>
            </a:r>
            <a:r>
              <a:rPr lang="fa-IR" sz="2400" b="1">
                <a:cs typeface="2  Zar" panose="00000400000000000000" pitchFamily="2" charset="-78"/>
              </a:rPr>
              <a:t> در دفتر روزنامه شرکت ایرانشهر. ضمناً بهره اوراق قرضه 20% در سال بود.</a:t>
            </a:r>
            <a:endParaRPr lang="en-US" sz="2400" b="1">
              <a:cs typeface="2  Zar" panose="00000400000000000000" pitchFamily="2" charset="-78"/>
            </a:endParaRPr>
          </a:p>
          <a:p>
            <a:pPr marL="114300" indent="177800">
              <a:buFont typeface="Wingdings" panose="05000000000000000000" pitchFamily="2" charset="2"/>
              <a:buNone/>
            </a:pPr>
            <a:r>
              <a:rPr lang="fa-IR" sz="2400" b="1">
                <a:cs typeface="2  Zar" panose="00000400000000000000" pitchFamily="2" charset="-78"/>
              </a:rPr>
              <a:t>بهای 5 برگ اوراق قرضه بدون کسر یا صرف             2500000=500000×5</a:t>
            </a:r>
          </a:p>
          <a:p>
            <a:pPr marL="114300" indent="177800">
              <a:buFont typeface="Wingdings" panose="05000000000000000000" pitchFamily="2" charset="2"/>
              <a:buNone/>
            </a:pPr>
            <a:r>
              <a:rPr lang="fa-IR" sz="2400" b="1">
                <a:cs typeface="2  Zar" panose="00000400000000000000" pitchFamily="2" charset="-78"/>
              </a:rPr>
              <a:t>بهره اوراق قرضه از 1/4/1</a:t>
            </a:r>
            <a:r>
              <a:rPr lang="en-US" sz="2400" b="1">
                <a:cs typeface="2  Zar" panose="00000400000000000000" pitchFamily="2" charset="-78"/>
              </a:rPr>
              <a:t>x</a:t>
            </a:r>
            <a:r>
              <a:rPr lang="fa-IR" sz="2400" b="1">
                <a:cs typeface="2  Zar" panose="00000400000000000000" pitchFamily="2" charset="-78"/>
              </a:rPr>
              <a:t> تا 15/5/1</a:t>
            </a:r>
            <a:r>
              <a:rPr lang="en-US" sz="2400" b="1">
                <a:cs typeface="2  Zar" panose="00000400000000000000" pitchFamily="2" charset="-78"/>
              </a:rPr>
              <a:t>x</a:t>
            </a:r>
            <a:r>
              <a:rPr lang="fa-IR" sz="2400" b="1">
                <a:cs typeface="2  Zar" panose="00000400000000000000" pitchFamily="2" charset="-78"/>
              </a:rPr>
              <a:t>         62500= 45×20%×2500000</a:t>
            </a:r>
          </a:p>
          <a:p>
            <a:pPr marL="114300" indent="177800">
              <a:buFont typeface="Wingdings" panose="05000000000000000000" pitchFamily="2" charset="2"/>
              <a:buNone/>
            </a:pPr>
            <a:r>
              <a:rPr lang="fa-IR" sz="2400" b="1">
                <a:cs typeface="2  Zar" panose="00000400000000000000" pitchFamily="2" charset="-78"/>
              </a:rPr>
              <a:t>						     360</a:t>
            </a:r>
            <a:endParaRPr lang="en-US" sz="2400" b="1">
              <a:cs typeface="2  Zar" panose="00000400000000000000" pitchFamily="2" charset="-78"/>
            </a:endParaRPr>
          </a:p>
        </p:txBody>
      </p:sp>
      <p:sp>
        <p:nvSpPr>
          <p:cNvPr id="41881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418820" name="Rectangle 4"/>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41882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418822" name="Rectangle 6"/>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41882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418824" name="Rectangle 8"/>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418825" name="Line 9"/>
          <p:cNvSpPr>
            <a:spLocks noChangeShapeType="1"/>
          </p:cNvSpPr>
          <p:nvPr/>
        </p:nvSpPr>
        <p:spPr bwMode="auto">
          <a:xfrm>
            <a:off x="2667000" y="6045200"/>
            <a:ext cx="381000" cy="0"/>
          </a:xfrm>
          <a:prstGeom prst="line">
            <a:avLst/>
          </a:prstGeom>
          <a:noFill/>
          <a:ln w="28575">
            <a:solidFill>
              <a:schemeClr val="folHlink"/>
            </a:solidFill>
            <a:round/>
            <a:headEnd/>
            <a:tailEnd/>
          </a:ln>
          <a:effectLst>
            <a:outerShdw dist="35921" dir="2700000" algn="ctr" rotWithShape="0">
              <a:schemeClr val="hlink"/>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0866" name="Rectangle 2"/>
          <p:cNvSpPr>
            <a:spLocks noGrp="1" noChangeArrowheads="1"/>
          </p:cNvSpPr>
          <p:nvPr>
            <p:ph type="body" idx="1"/>
          </p:nvPr>
        </p:nvSpPr>
        <p:spPr>
          <a:xfrm>
            <a:off x="88900" y="127000"/>
            <a:ext cx="8991600" cy="6629400"/>
          </a:xfrm>
        </p:spPr>
        <p:txBody>
          <a:bodyPr/>
          <a:lstStyle/>
          <a:p>
            <a:pPr marL="114300" indent="177800" algn="just">
              <a:lnSpc>
                <a:spcPct val="90000"/>
              </a:lnSpc>
              <a:buFont typeface="Wingdings" panose="05000000000000000000" pitchFamily="2" charset="2"/>
              <a:buNone/>
            </a:pPr>
            <a:r>
              <a:rPr lang="fa-IR" sz="2400" b="1">
                <a:cs typeface="2  Zar" panose="00000400000000000000" pitchFamily="2" charset="-78"/>
              </a:rPr>
              <a:t>مبلغ 62500 ريال بهره اوراق قرضه از خریداران وصول می شود و لیکن بایستی در حساب بهره پرداختی بستانکار شود و ثبت زیر بابت فروش اوراق قرضه در 15/51</a:t>
            </a:r>
            <a:r>
              <a:rPr lang="en-US" sz="2400" b="1">
                <a:cs typeface="2  Zar" panose="00000400000000000000" pitchFamily="2" charset="-78"/>
              </a:rPr>
              <a:t>x</a:t>
            </a:r>
            <a:r>
              <a:rPr lang="fa-IR" sz="2400" b="1">
                <a:cs typeface="2  Zar" panose="00000400000000000000" pitchFamily="2" charset="-78"/>
              </a:rPr>
              <a:t> انجام می شود.</a:t>
            </a:r>
          </a:p>
          <a:p>
            <a:pPr marL="114300" indent="177800" algn="just">
              <a:lnSpc>
                <a:spcPct val="90000"/>
              </a:lnSpc>
              <a:buFont typeface="Wingdings" panose="05000000000000000000" pitchFamily="2" charset="2"/>
              <a:buNone/>
            </a:pPr>
            <a:r>
              <a:rPr lang="fa-IR" sz="2400" b="1">
                <a:solidFill>
                  <a:schemeClr val="hlink"/>
                </a:solidFill>
                <a:cs typeface="2  Zar" panose="00000400000000000000" pitchFamily="2" charset="-78"/>
              </a:rPr>
              <a:t>15/5/1</a:t>
            </a:r>
            <a:r>
              <a:rPr lang="en-US"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 </a:t>
            </a:r>
          </a:p>
          <a:p>
            <a:pPr marL="114300" indent="177800" algn="just">
              <a:lnSpc>
                <a:spcPct val="90000"/>
              </a:lnSpc>
              <a:buFont typeface="Wingdings" panose="05000000000000000000" pitchFamily="2" charset="2"/>
              <a:buNone/>
            </a:pPr>
            <a:r>
              <a:rPr lang="fa-IR" sz="2400" b="1">
                <a:solidFill>
                  <a:schemeClr val="folHlink"/>
                </a:solidFill>
                <a:cs typeface="2  Zar" panose="00000400000000000000" pitchFamily="2" charset="-78"/>
              </a:rPr>
              <a:t>وجه نقد							      2562500</a:t>
            </a:r>
          </a:p>
          <a:p>
            <a:pPr marL="114300" indent="177800" algn="just">
              <a:lnSpc>
                <a:spcPct val="90000"/>
              </a:lnSpc>
              <a:buFont typeface="Wingdings" panose="05000000000000000000" pitchFamily="2" charset="2"/>
              <a:buNone/>
            </a:pPr>
            <a:r>
              <a:rPr lang="fa-IR" sz="2400" b="1">
                <a:solidFill>
                  <a:schemeClr val="folHlink"/>
                </a:solidFill>
                <a:cs typeface="2  Zar" panose="00000400000000000000" pitchFamily="2" charset="-78"/>
              </a:rPr>
              <a:t>بهره پرداختی							          62500</a:t>
            </a:r>
          </a:p>
          <a:p>
            <a:pPr marL="114300" indent="177800" algn="just">
              <a:lnSpc>
                <a:spcPct val="90000"/>
              </a:lnSpc>
              <a:buFont typeface="Wingdings" panose="05000000000000000000" pitchFamily="2" charset="2"/>
              <a:buNone/>
            </a:pPr>
            <a:r>
              <a:rPr lang="fa-IR" sz="2400" b="1">
                <a:solidFill>
                  <a:schemeClr val="folHlink"/>
                </a:solidFill>
                <a:cs typeface="2  Zar" panose="00000400000000000000" pitchFamily="2" charset="-78"/>
              </a:rPr>
              <a:t>اوراق قرضه پرداختی						      2500000</a:t>
            </a:r>
          </a:p>
          <a:p>
            <a:pPr marL="114300" indent="177800" algn="just">
              <a:lnSpc>
                <a:spcPct val="90000"/>
              </a:lnSpc>
              <a:buFont typeface="Wingdings" panose="05000000000000000000" pitchFamily="2" charset="2"/>
              <a:buNone/>
            </a:pPr>
            <a:r>
              <a:rPr lang="fa-IR" sz="2400" b="1">
                <a:cs typeface="2  Zar" panose="00000400000000000000" pitchFamily="2" charset="-78"/>
              </a:rPr>
              <a:t>در 29/12/1</a:t>
            </a:r>
            <a:r>
              <a:rPr lang="en-US" sz="2400" b="1">
                <a:cs typeface="2  Zar" panose="00000400000000000000" pitchFamily="2" charset="-78"/>
              </a:rPr>
              <a:t>x</a:t>
            </a:r>
            <a:r>
              <a:rPr lang="fa-IR" sz="2400" b="1">
                <a:cs typeface="2  Zar" panose="00000400000000000000" pitchFamily="2" charset="-78"/>
              </a:rPr>
              <a:t> بهره پرداختی 9 ماه سال </a:t>
            </a:r>
            <a:r>
              <a:rPr lang="en-US" sz="2400" b="1">
                <a:cs typeface="2  Zar" panose="00000400000000000000" pitchFamily="2" charset="-78"/>
              </a:rPr>
              <a:t>x</a:t>
            </a:r>
            <a:r>
              <a:rPr lang="fa-IR" sz="2400" b="1">
                <a:cs typeface="2  Zar" panose="00000400000000000000" pitchFamily="2" charset="-78"/>
              </a:rPr>
              <a:t> محاسبه می شود</a:t>
            </a:r>
          </a:p>
          <a:p>
            <a:pPr marL="114300" indent="177800">
              <a:lnSpc>
                <a:spcPct val="90000"/>
              </a:lnSpc>
              <a:buFont typeface="Wingdings" panose="05000000000000000000" pitchFamily="2" charset="2"/>
              <a:buNone/>
            </a:pPr>
            <a:r>
              <a:rPr lang="fa-IR" sz="2400" b="1">
                <a:solidFill>
                  <a:schemeClr val="folHlink"/>
                </a:solidFill>
                <a:cs typeface="2  Zar" panose="00000400000000000000" pitchFamily="2" charset="-78"/>
              </a:rPr>
              <a:t>275000=9×20%×2500000</a:t>
            </a:r>
          </a:p>
          <a:p>
            <a:pPr marL="114300" indent="177800" algn="ctr">
              <a:lnSpc>
                <a:spcPct val="90000"/>
              </a:lnSpc>
              <a:buFont typeface="Wingdings" panose="05000000000000000000" pitchFamily="2" charset="2"/>
              <a:buNone/>
            </a:pPr>
            <a:r>
              <a:rPr lang="fa-IR" sz="2400" b="1">
                <a:cs typeface="2  Zar" panose="00000400000000000000" pitchFamily="2" charset="-78"/>
              </a:rPr>
              <a:t>					       </a:t>
            </a:r>
            <a:r>
              <a:rPr lang="fa-IR" sz="2400" b="1">
                <a:solidFill>
                  <a:schemeClr val="folHlink"/>
                </a:solidFill>
                <a:cs typeface="2  Zar" panose="00000400000000000000" pitchFamily="2" charset="-78"/>
              </a:rPr>
              <a:t>12</a:t>
            </a:r>
          </a:p>
          <a:p>
            <a:pPr marL="114300" indent="177800" algn="just">
              <a:lnSpc>
                <a:spcPct val="90000"/>
              </a:lnSpc>
              <a:buFont typeface="Wingdings" panose="05000000000000000000" pitchFamily="2" charset="2"/>
              <a:buNone/>
            </a:pPr>
            <a:r>
              <a:rPr lang="fa-IR" sz="2400" b="1">
                <a:cs typeface="2  Zar" panose="00000400000000000000" pitchFamily="2" charset="-78"/>
              </a:rPr>
              <a:t>پس مبلغ 62500 ريال دریافتی از خریدار از آن کسر در حساب بهره پرداختی ثبت خواهد شد یعنی:</a:t>
            </a:r>
          </a:p>
          <a:p>
            <a:pPr marL="114300" indent="177800">
              <a:lnSpc>
                <a:spcPct val="90000"/>
              </a:lnSpc>
              <a:buFont typeface="Wingdings" panose="05000000000000000000" pitchFamily="2" charset="2"/>
              <a:buNone/>
            </a:pPr>
            <a:r>
              <a:rPr lang="fa-IR" sz="2400" b="1">
                <a:solidFill>
                  <a:schemeClr val="hlink"/>
                </a:solidFill>
                <a:cs typeface="2  Zar" panose="00000400000000000000" pitchFamily="2" charset="-78"/>
              </a:rPr>
              <a:t>29/12/1</a:t>
            </a:r>
            <a:r>
              <a:rPr lang="en-US"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a:t>
            </a:r>
          </a:p>
          <a:p>
            <a:pPr marL="114300" indent="177800">
              <a:lnSpc>
                <a:spcPct val="90000"/>
              </a:lnSpc>
              <a:buFont typeface="Wingdings" panose="05000000000000000000" pitchFamily="2" charset="2"/>
              <a:buNone/>
            </a:pPr>
            <a:r>
              <a:rPr lang="fa-IR" sz="2400" b="1">
                <a:solidFill>
                  <a:schemeClr val="folHlink"/>
                </a:solidFill>
                <a:cs typeface="2  Zar" panose="00000400000000000000" pitchFamily="2" charset="-78"/>
              </a:rPr>
              <a:t>هزینه بهره							        312500</a:t>
            </a:r>
          </a:p>
          <a:p>
            <a:pPr marL="114300" indent="177800">
              <a:lnSpc>
                <a:spcPct val="90000"/>
              </a:lnSpc>
              <a:buFont typeface="Wingdings" panose="05000000000000000000" pitchFamily="2" charset="2"/>
              <a:buNone/>
            </a:pPr>
            <a:r>
              <a:rPr lang="fa-IR" sz="2400" b="1">
                <a:solidFill>
                  <a:schemeClr val="folHlink"/>
                </a:solidFill>
                <a:cs typeface="2  Zar" panose="00000400000000000000" pitchFamily="2" charset="-78"/>
              </a:rPr>
              <a:t>بهره پرداختی							        312500</a:t>
            </a:r>
          </a:p>
          <a:p>
            <a:pPr marL="114300" indent="177800">
              <a:lnSpc>
                <a:spcPct val="90000"/>
              </a:lnSpc>
              <a:buFont typeface="Wingdings" panose="05000000000000000000" pitchFamily="2" charset="2"/>
              <a:buNone/>
            </a:pPr>
            <a:r>
              <a:rPr lang="fa-IR" sz="2400" b="1">
                <a:solidFill>
                  <a:schemeClr val="folHlink"/>
                </a:solidFill>
                <a:cs typeface="2  Zar" panose="00000400000000000000" pitchFamily="2" charset="-78"/>
              </a:rPr>
              <a:t>ثبت بهره اوراق قرضه فروخته شده در 15/5/1</a:t>
            </a:r>
            <a:r>
              <a:rPr lang="en-US" sz="2400" b="1">
                <a:solidFill>
                  <a:schemeClr val="folHlink"/>
                </a:solidFill>
                <a:cs typeface="2  Zar" panose="00000400000000000000" pitchFamily="2" charset="-78"/>
              </a:rPr>
              <a:t>x</a:t>
            </a:r>
          </a:p>
        </p:txBody>
      </p:sp>
      <p:sp>
        <p:nvSpPr>
          <p:cNvPr id="420867" name="Line 3"/>
          <p:cNvSpPr>
            <a:spLocks noChangeShapeType="1"/>
          </p:cNvSpPr>
          <p:nvPr/>
        </p:nvSpPr>
        <p:spPr bwMode="auto">
          <a:xfrm>
            <a:off x="1866900" y="3543300"/>
            <a:ext cx="381000" cy="0"/>
          </a:xfrm>
          <a:prstGeom prst="line">
            <a:avLst/>
          </a:prstGeom>
          <a:noFill/>
          <a:ln w="28575">
            <a:solidFill>
              <a:schemeClr val="folHlink"/>
            </a:solidFill>
            <a:round/>
            <a:headEnd/>
            <a:tailEnd/>
          </a:ln>
          <a:effectLst>
            <a:outerShdw dist="35921" dir="2700000" algn="ctr" rotWithShape="0">
              <a:schemeClr val="hlink"/>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2914" name="Rectangle 2"/>
          <p:cNvSpPr>
            <a:spLocks noGrp="1" noChangeArrowheads="1"/>
          </p:cNvSpPr>
          <p:nvPr>
            <p:ph type="body" idx="1"/>
          </p:nvPr>
        </p:nvSpPr>
        <p:spPr>
          <a:xfrm>
            <a:off x="101600" y="101600"/>
            <a:ext cx="8991600" cy="6705600"/>
          </a:xfrm>
        </p:spPr>
        <p:txBody>
          <a:bodyPr/>
          <a:lstStyle/>
          <a:p>
            <a:pPr marL="114300" indent="177800" algn="just">
              <a:buFont typeface="Wingdings" panose="05000000000000000000" pitchFamily="2" charset="2"/>
              <a:buNone/>
            </a:pPr>
            <a:r>
              <a:rPr lang="fa-IR" sz="2400" b="1">
                <a:cs typeface="2  Zar" panose="00000400000000000000" pitchFamily="2" charset="-78"/>
              </a:rPr>
              <a:t>مانده حساب بهره پرداختی در پایان سال 1</a:t>
            </a:r>
            <a:r>
              <a:rPr lang="en-US" sz="2400" b="1">
                <a:cs typeface="2  Zar" panose="00000400000000000000" pitchFamily="2" charset="-78"/>
              </a:rPr>
              <a:t>x</a:t>
            </a:r>
            <a:r>
              <a:rPr lang="fa-IR" sz="2400" b="1">
                <a:cs typeface="2  Zar" panose="00000400000000000000" pitchFamily="2" charset="-78"/>
              </a:rPr>
              <a:t> مبلغ 375000 است. در تاریخ 1/4/2</a:t>
            </a:r>
            <a:r>
              <a:rPr lang="en-US" sz="2400" b="1">
                <a:cs typeface="2  Zar" panose="00000400000000000000" pitchFamily="2" charset="-78"/>
              </a:rPr>
              <a:t>x</a:t>
            </a:r>
            <a:r>
              <a:rPr lang="fa-IR" sz="2400" b="1">
                <a:cs typeface="2  Zar" panose="00000400000000000000" pitchFamily="2" charset="-78"/>
              </a:rPr>
              <a:t> که اولین بهره یکساله پرداخت شد ثبت زیر به عمل می آید.</a:t>
            </a:r>
          </a:p>
          <a:p>
            <a:pPr marL="114300" indent="177800" algn="just">
              <a:buFont typeface="Wingdings" panose="05000000000000000000" pitchFamily="2" charset="2"/>
              <a:buNone/>
            </a:pPr>
            <a:r>
              <a:rPr lang="fa-IR" sz="2400" b="1">
                <a:solidFill>
                  <a:schemeClr val="hlink"/>
                </a:solidFill>
                <a:cs typeface="2  Zar" panose="00000400000000000000" pitchFamily="2" charset="-78"/>
              </a:rPr>
              <a:t>1/4/2</a:t>
            </a:r>
            <a:r>
              <a:rPr lang="en-US"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 </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بهره پرداختی							        375000</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هزینه بهره اوراق قرضه						        125000</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وجه نقد							        500000</a:t>
            </a:r>
          </a:p>
          <a:p>
            <a:pPr marL="114300" indent="177800" algn="ctr">
              <a:buFont typeface="Wingdings" panose="05000000000000000000" pitchFamily="2" charset="2"/>
              <a:buNone/>
            </a:pPr>
            <a:r>
              <a:rPr lang="fa-IR" sz="2400" b="1">
                <a:solidFill>
                  <a:schemeClr val="hlink"/>
                </a:solidFill>
                <a:cs typeface="2  Titr" panose="00000700000000000000" pitchFamily="2" charset="-78"/>
              </a:rPr>
              <a:t>بابت پرداخت بهره سال اول اوراق قرضه</a:t>
            </a:r>
          </a:p>
          <a:p>
            <a:pPr marL="114300" indent="177800" algn="ctr">
              <a:buFont typeface="Wingdings" panose="05000000000000000000" pitchFamily="2" charset="2"/>
              <a:buNone/>
            </a:pPr>
            <a:endParaRPr lang="fa-IR" sz="2400" b="1">
              <a:solidFill>
                <a:schemeClr val="hlink"/>
              </a:solidFill>
              <a:cs typeface="2  Titr" panose="00000700000000000000" pitchFamily="2" charset="-78"/>
            </a:endParaRPr>
          </a:p>
          <a:p>
            <a:pPr marL="114300" indent="177800" algn="just">
              <a:buFont typeface="Wingdings" panose="05000000000000000000" pitchFamily="2" charset="2"/>
              <a:buNone/>
            </a:pPr>
            <a:r>
              <a:rPr lang="fa-IR" sz="2400" b="1">
                <a:cs typeface="2  Zar" panose="00000400000000000000" pitchFamily="2" charset="-78"/>
              </a:rPr>
              <a:t>در پایان سال پنجم بابت بازپرداخت اوراق قرضه اصل بهای اوراق قرضه باید بازپس داده شود</a:t>
            </a:r>
          </a:p>
          <a:p>
            <a:pPr marL="114300" indent="177800">
              <a:buFont typeface="Wingdings" panose="05000000000000000000" pitchFamily="2" charset="2"/>
              <a:buNone/>
            </a:pPr>
            <a:r>
              <a:rPr lang="fa-IR" sz="2400" b="1">
                <a:solidFill>
                  <a:schemeClr val="hlink"/>
                </a:solidFill>
                <a:cs typeface="2  Zar" panose="00000400000000000000" pitchFamily="2" charset="-78"/>
              </a:rPr>
              <a:t>1/4/6</a:t>
            </a:r>
            <a:r>
              <a:rPr lang="en-US" sz="2400" b="1">
                <a:solidFill>
                  <a:schemeClr val="hlink"/>
                </a:solidFill>
                <a:cs typeface="2  Zar" panose="00000400000000000000" pitchFamily="2" charset="-78"/>
              </a:rPr>
              <a:t>x</a:t>
            </a:r>
            <a:r>
              <a:rPr lang="fa-IR" sz="2400" b="1">
                <a:solidFill>
                  <a:schemeClr val="hlink"/>
                </a:solidFill>
                <a:cs typeface="2  Zar" panose="00000400000000000000" pitchFamily="2" charset="-78"/>
              </a:rPr>
              <a:t> :</a:t>
            </a:r>
          </a:p>
          <a:p>
            <a:pPr marL="114300" indent="177800">
              <a:buFont typeface="Wingdings" panose="05000000000000000000" pitchFamily="2" charset="2"/>
              <a:buNone/>
            </a:pPr>
            <a:r>
              <a:rPr lang="fa-IR" sz="2400" b="1">
                <a:solidFill>
                  <a:schemeClr val="folHlink"/>
                </a:solidFill>
                <a:cs typeface="2  Zar" panose="00000400000000000000" pitchFamily="2" charset="-78"/>
              </a:rPr>
              <a:t>اوراق قرضه پرداختی	2500000</a:t>
            </a:r>
          </a:p>
          <a:p>
            <a:pPr marL="114300" indent="177800">
              <a:buFont typeface="Wingdings" panose="05000000000000000000" pitchFamily="2" charset="2"/>
              <a:buNone/>
            </a:pPr>
            <a:r>
              <a:rPr lang="fa-IR" sz="2400" b="1">
                <a:solidFill>
                  <a:schemeClr val="folHlink"/>
                </a:solidFill>
                <a:cs typeface="2  Zar" panose="00000400000000000000" pitchFamily="2" charset="-78"/>
              </a:rPr>
              <a:t>وجه نقد		2500000</a:t>
            </a:r>
          </a:p>
          <a:p>
            <a:pPr marL="114300" indent="177800" algn="ctr">
              <a:buFont typeface="Wingdings" panose="05000000000000000000" pitchFamily="2" charset="2"/>
              <a:buNone/>
            </a:pPr>
            <a:r>
              <a:rPr lang="fa-IR" sz="2400" b="1">
                <a:solidFill>
                  <a:schemeClr val="hlink"/>
                </a:solidFill>
                <a:cs typeface="2  Titr" panose="00000700000000000000" pitchFamily="2" charset="-78"/>
              </a:rPr>
              <a:t>بازپرداخت اوراق قرضه فروخته شده در 15/5/1</a:t>
            </a:r>
            <a:r>
              <a:rPr lang="en-US" sz="2400" b="1">
                <a:solidFill>
                  <a:schemeClr val="hlink"/>
                </a:solidFill>
                <a:cs typeface="2  Titr" panose="00000700000000000000" pitchFamily="2" charset="-78"/>
              </a:rPr>
              <a:t>x</a:t>
            </a:r>
            <a:r>
              <a:rPr lang="fa-IR"/>
              <a:t> </a:t>
            </a:r>
          </a:p>
          <a:p>
            <a:pPr marL="114300" indent="177800" algn="ctr">
              <a:buFont typeface="Wingdings" panose="05000000000000000000" pitchFamily="2" charset="2"/>
              <a:buNone/>
            </a:pPr>
            <a:endParaRPr lang="en-US"/>
          </a:p>
        </p:txBody>
      </p:sp>
    </p:spTree>
  </p:cSld>
  <p:clrMapOvr>
    <a:masterClrMapping/>
  </p:clrMapOvr>
  <p:transition>
    <p:wipe dir="d"/>
    <p:sndAc>
      <p:stSnd loop="1">
        <p:snd r:embed="rId3" name="chimes.wav"/>
      </p:stSnd>
    </p:sndAc>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4962" name="Rectangle 2"/>
          <p:cNvSpPr>
            <a:spLocks noGrp="1" noChangeArrowheads="1"/>
          </p:cNvSpPr>
          <p:nvPr>
            <p:ph type="body" idx="1"/>
          </p:nvPr>
        </p:nvSpPr>
        <p:spPr>
          <a:xfrm>
            <a:off x="88900" y="114300"/>
            <a:ext cx="8991600" cy="6629400"/>
          </a:xfrm>
        </p:spPr>
        <p:txBody>
          <a:bodyPr/>
          <a:lstStyle/>
          <a:p>
            <a:pPr marL="114300" indent="177800" algn="just">
              <a:lnSpc>
                <a:spcPct val="90000"/>
              </a:lnSpc>
              <a:buFont typeface="Wingdings" panose="05000000000000000000" pitchFamily="2" charset="2"/>
              <a:buNone/>
            </a:pPr>
            <a:r>
              <a:rPr lang="fa-IR" sz="2400" b="1">
                <a:solidFill>
                  <a:schemeClr val="tx2"/>
                </a:solidFill>
                <a:cs typeface="2  Titr" panose="00000700000000000000" pitchFamily="2" charset="-78"/>
              </a:rPr>
              <a:t>بازپرداخت اوراق قرضه قبل از سررسید:</a:t>
            </a:r>
          </a:p>
          <a:p>
            <a:pPr marL="114300" indent="177800" algn="just">
              <a:lnSpc>
                <a:spcPct val="90000"/>
              </a:lnSpc>
              <a:buFont typeface="Wingdings" panose="05000000000000000000" pitchFamily="2" charset="2"/>
              <a:buNone/>
            </a:pPr>
            <a:r>
              <a:rPr lang="fa-IR" sz="2400" b="1">
                <a:cs typeface="2  Zar" panose="00000400000000000000" pitchFamily="2" charset="-78"/>
              </a:rPr>
              <a:t>در صورتی که شرکت سهامی عام صادرکننده اوراق قرضه برابر تصمیم هیئت  مدیره و مجمع عمومی خود زودتر تراز سررسید اوراق قرضه وجه آن به خریداران اوراق قرضه بازپرداخت نماید چنانچه این اوراق بدون کسر یا صرف فروخته شده باشند بهره اوراق قرضه تا تاریخ بازپرداخت بر اساس نرخ مندرج در اوراق قرضه محاسبه و همراه بهای اوراق قرضه بازپس داده میشود.</a:t>
            </a:r>
          </a:p>
          <a:p>
            <a:pPr marL="114300" indent="177800" algn="just">
              <a:lnSpc>
                <a:spcPct val="90000"/>
              </a:lnSpc>
              <a:buFont typeface="Wingdings" panose="05000000000000000000" pitchFamily="2" charset="2"/>
              <a:buNone/>
            </a:pPr>
            <a:r>
              <a:rPr lang="fa-IR" sz="2400" b="1">
                <a:cs typeface="2  Zar" panose="00000400000000000000" pitchFamily="2" charset="-78"/>
              </a:rPr>
              <a:t>مثال:	اگر اوراق قرضه با سررسید 5 سال با نرخ 20% به مبلغ 1000000 ريال که بهره آن هر 6 ماه یکبار پرداخت می شود بعد از 33 ماه پس از فروش یعنی 27 ماه قبل از سررسید باز پس داده شود شرکت نمی تواند ادعای کاهش بهره اوراق قرضه را از خریدار بنماید مگر آنکه روی برگ اوراق قرضه چنین شرطی را قید کرده باشد که چنین شرطی از جلب مشتری برای خرید اوراق قرضه شرکت می کاهد لذا 20% بهره با فرض اینکه آخرین دفعه پرداخت بهره در ماه 30 درصد در صورت گرفته لذا شرکت فقط برای 3 ماه دیگر باید بهره اوراق قرضه را همراه 1000000 ريال بهای اوراق قرضه به خرید آن باز پس دهد یعنی:</a:t>
            </a:r>
            <a:r>
              <a:rPr lang="en-US" sz="2400" b="1">
                <a:cs typeface="2  Zar" panose="00000400000000000000" pitchFamily="2" charset="-78"/>
              </a:rPr>
              <a:t> </a:t>
            </a:r>
            <a:endParaRPr lang="fa-IR" sz="2400" b="1">
              <a:cs typeface="2  Zar" panose="00000400000000000000" pitchFamily="2" charset="-78"/>
            </a:endParaRPr>
          </a:p>
          <a:p>
            <a:pPr marL="114300" indent="177800" algn="just">
              <a:lnSpc>
                <a:spcPct val="90000"/>
              </a:lnSpc>
              <a:buFont typeface="Wingdings" panose="05000000000000000000" pitchFamily="2" charset="2"/>
              <a:buNone/>
            </a:pPr>
            <a:r>
              <a:rPr lang="fa-IR" sz="2400" b="1">
                <a:solidFill>
                  <a:schemeClr val="hlink"/>
                </a:solidFill>
                <a:cs typeface="2  Zar" panose="00000400000000000000" pitchFamily="2" charset="-78"/>
              </a:rPr>
              <a:t>به همراه 3 ماهه اوراق قرضه			50000= 3×20%×1000000</a:t>
            </a:r>
          </a:p>
          <a:p>
            <a:pPr marL="114300" indent="177800" algn="ctr">
              <a:lnSpc>
                <a:spcPct val="90000"/>
              </a:lnSpc>
              <a:buFont typeface="Wingdings" panose="05000000000000000000" pitchFamily="2" charset="2"/>
              <a:buNone/>
            </a:pPr>
            <a:r>
              <a:rPr lang="fa-IR" sz="2400" b="1">
                <a:solidFill>
                  <a:schemeClr val="hlink"/>
                </a:solidFill>
                <a:cs typeface="2  Zar" panose="00000400000000000000" pitchFamily="2" charset="-78"/>
              </a:rPr>
              <a:t>				        12</a:t>
            </a:r>
          </a:p>
          <a:p>
            <a:pPr marL="114300" indent="177800" algn="ctr">
              <a:lnSpc>
                <a:spcPct val="90000"/>
              </a:lnSpc>
              <a:buFont typeface="Wingdings" panose="05000000000000000000" pitchFamily="2" charset="2"/>
              <a:buNone/>
            </a:pPr>
            <a:endParaRPr lang="en-US" sz="2400" b="1">
              <a:solidFill>
                <a:schemeClr val="hlink"/>
              </a:solidFill>
              <a:cs typeface="2  Zar" panose="00000400000000000000" pitchFamily="2" charset="-78"/>
            </a:endParaRPr>
          </a:p>
        </p:txBody>
      </p:sp>
      <p:sp>
        <p:nvSpPr>
          <p:cNvPr id="424963" name="Line 3"/>
          <p:cNvSpPr>
            <a:spLocks noChangeShapeType="1"/>
          </p:cNvSpPr>
          <p:nvPr/>
        </p:nvSpPr>
        <p:spPr bwMode="auto">
          <a:xfrm>
            <a:off x="2311400" y="5283200"/>
            <a:ext cx="381000" cy="0"/>
          </a:xfrm>
          <a:prstGeom prst="line">
            <a:avLst/>
          </a:prstGeom>
          <a:noFill/>
          <a:ln w="38100">
            <a:solidFill>
              <a:schemeClr val="folHlink"/>
            </a:solidFill>
            <a:round/>
            <a:headEnd/>
            <a:tailEnd/>
          </a:ln>
          <a:effectLst>
            <a:outerShdw dist="35921" dir="2700000" algn="ctr" rotWithShape="0">
              <a:srgbClr val="99CC00"/>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7010" name="Rectangle 2"/>
          <p:cNvSpPr>
            <a:spLocks noGrp="1" noChangeArrowheads="1"/>
          </p:cNvSpPr>
          <p:nvPr>
            <p:ph type="body" idx="1"/>
          </p:nvPr>
        </p:nvSpPr>
        <p:spPr>
          <a:xfrm>
            <a:off x="139700" y="101600"/>
            <a:ext cx="8915400" cy="6642100"/>
          </a:xfrm>
        </p:spPr>
        <p:txBody>
          <a:bodyPr/>
          <a:lstStyle/>
          <a:p>
            <a:pPr marL="114300" indent="177800">
              <a:buFont typeface="Wingdings" panose="05000000000000000000" pitchFamily="2" charset="2"/>
              <a:buNone/>
            </a:pPr>
            <a:r>
              <a:rPr lang="fa-IR" sz="2800" b="1">
                <a:solidFill>
                  <a:schemeClr val="tx2"/>
                </a:solidFill>
                <a:cs typeface="2  Titr" panose="00000700000000000000" pitchFamily="2" charset="-78"/>
              </a:rPr>
              <a:t>ثبت روزنامه:</a:t>
            </a:r>
          </a:p>
          <a:p>
            <a:pPr marL="114300" indent="177800">
              <a:buFont typeface="Wingdings" panose="05000000000000000000" pitchFamily="2" charset="2"/>
              <a:buNone/>
            </a:pPr>
            <a:endParaRPr lang="fa-IR" sz="2400" b="1">
              <a:solidFill>
                <a:schemeClr val="tx2"/>
              </a:solidFill>
              <a:cs typeface="2  Titr" panose="00000700000000000000" pitchFamily="2" charset="-78"/>
            </a:endParaRPr>
          </a:p>
          <a:p>
            <a:pPr marL="114300" indent="177800" algn="just">
              <a:buFont typeface="Wingdings" panose="05000000000000000000" pitchFamily="2" charset="2"/>
              <a:buNone/>
            </a:pPr>
            <a:r>
              <a:rPr lang="fa-IR" sz="2400" b="1">
                <a:solidFill>
                  <a:schemeClr val="hlink"/>
                </a:solidFill>
                <a:cs typeface="2  Zar" panose="00000400000000000000" pitchFamily="2" charset="-78"/>
              </a:rPr>
              <a:t>در تاریخ باز پرداخت:</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اوراق قرضه پرداختی						     1000000</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هزینه بهره							         50000</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وجه نقد							     1050000</a:t>
            </a:r>
          </a:p>
          <a:p>
            <a:pPr marL="114300" indent="177800" algn="ctr">
              <a:buFont typeface="Wingdings" panose="05000000000000000000" pitchFamily="2" charset="2"/>
              <a:buNone/>
            </a:pPr>
            <a:r>
              <a:rPr lang="fa-IR" sz="2400" b="1">
                <a:solidFill>
                  <a:schemeClr val="hlink"/>
                </a:solidFill>
                <a:cs typeface="2  Titr" panose="00000700000000000000" pitchFamily="2" charset="-78"/>
              </a:rPr>
              <a:t>بابت بازپرداخت اصل و بهره 3 ماه آخر</a:t>
            </a:r>
          </a:p>
          <a:p>
            <a:pPr marL="114300" indent="177800" algn="ctr">
              <a:buFont typeface="Wingdings" panose="05000000000000000000" pitchFamily="2" charset="2"/>
              <a:buNone/>
            </a:pPr>
            <a:endParaRPr lang="en-US" sz="2400" b="1">
              <a:solidFill>
                <a:schemeClr val="hlink"/>
              </a:solidFill>
              <a:cs typeface="2  Titr" panose="00000700000000000000" pitchFamily="2" charset="-78"/>
            </a:endParaRPr>
          </a:p>
          <a:p>
            <a:pPr marL="114300" indent="177800" algn="just">
              <a:buFont typeface="Wingdings" panose="05000000000000000000" pitchFamily="2" charset="2"/>
              <a:buNone/>
            </a:pPr>
            <a:r>
              <a:rPr lang="en-US"/>
              <a:t> </a:t>
            </a:r>
            <a:r>
              <a:rPr lang="fa-IR" sz="2800" b="1">
                <a:cs typeface="2  Zar" panose="00000400000000000000" pitchFamily="2" charset="-78"/>
              </a:rPr>
              <a:t>بدیهی است اگر اوراق قرضه به صرف یا کسر فروخته شده باشند ابتدا حساب صرف یا کسر اوراق قرضه اصلاح می شود پس ضمن بازپرداخت بهای اوراق قرضه و استهلاک باقیمانده حساب صرف یا کسر اوراق قرضه سود یا زیان بازپرداخت اوراق قرضه در حسابها ثبت می شود.</a:t>
            </a:r>
            <a:endParaRPr lang="en-US" sz="28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9058" name="Rectangle 2"/>
          <p:cNvSpPr>
            <a:spLocks noGrp="1" noChangeArrowheads="1"/>
          </p:cNvSpPr>
          <p:nvPr>
            <p:ph type="body" idx="1"/>
          </p:nvPr>
        </p:nvSpPr>
        <p:spPr>
          <a:xfrm>
            <a:off x="114300" y="50800"/>
            <a:ext cx="8991600" cy="6705600"/>
          </a:xfrm>
        </p:spPr>
        <p:txBody>
          <a:bodyPr/>
          <a:lstStyle/>
          <a:p>
            <a:pPr marL="114300" indent="177800" algn="just">
              <a:lnSpc>
                <a:spcPct val="80000"/>
              </a:lnSpc>
              <a:buFont typeface="Wingdings" panose="05000000000000000000" pitchFamily="2" charset="2"/>
              <a:buNone/>
            </a:pPr>
            <a:r>
              <a:rPr lang="fa-IR" sz="2400" b="1">
                <a:cs typeface="2  Zar" panose="00000400000000000000" pitchFamily="2" charset="-78"/>
              </a:rPr>
              <a:t>بدیهی است که سود یا زیان بازپرداخت اوراق قرضه در زمانی بوجود می آید که شرکت صادر کننده اوراق قرضه خود را به قیمتی غیر از مبلغ اسمی خریداری نماید. اگر بیش از مبلغ اسمی یا بهای فروخته شده بازپرداخت کند زیان و در صورتیکه کمتر از مبلغ اسمی یا بهای فروخته شده بازپرداخت کندسود پرداخت حاصل می شود. در حین عمل یعنی بازخریداوراق قرضه به مبلغی کمتر یا بیشتر در صورتی اتفاق می افتد که اوراق قرضه خود را از بازار یا بورس باز خرید کند.</a:t>
            </a:r>
          </a:p>
          <a:p>
            <a:pPr marL="114300" indent="177800" algn="just">
              <a:lnSpc>
                <a:spcPct val="80000"/>
              </a:lnSpc>
              <a:buFont typeface="Wingdings" panose="05000000000000000000" pitchFamily="2" charset="2"/>
              <a:buNone/>
            </a:pPr>
            <a:r>
              <a:rPr lang="fa-IR" sz="2400" b="1">
                <a:solidFill>
                  <a:schemeClr val="folHlink"/>
                </a:solidFill>
                <a:cs typeface="2  Titr" panose="00000700000000000000" pitchFamily="2" charset="-78"/>
              </a:rPr>
              <a:t>مثلاً:</a:t>
            </a:r>
            <a:r>
              <a:rPr lang="fa-IR" sz="2000" b="1">
                <a:cs typeface="2  Zar" panose="00000400000000000000" pitchFamily="2" charset="-78"/>
              </a:rPr>
              <a:t>	</a:t>
            </a:r>
            <a:r>
              <a:rPr lang="fa-IR" sz="2400" b="1">
                <a:cs typeface="2  Zar" panose="00000400000000000000" pitchFamily="2" charset="-78"/>
              </a:rPr>
              <a:t>فرض کنید شرکت سهامی خاش 50 برگ اوراق قرضه 5 ساله 500000 ريالی را که با بهره 12% منتشر نموده و چون نرخ بهره در بازار 10% بوده است آنها را به صرف فروخته است در پایان سال سوم باز خرید نماید. اگر قیمت 500000 ريال و صرفی که فروخته بود بازپرداخت کند که سود یا زیان بازپرداخت نخواهدداشت فقط باید صرف اوراق قرضه در پایان سال سوم ابتدا تعدیل گردد. یعنی با فرض اینکه صرف اوراق قرضه با روش مستقیم صورت گرفته باشد در پایان سال سوم انتشار اوراق قرضه یعنی در 21/12/3</a:t>
            </a:r>
            <a:r>
              <a:rPr lang="en-GB" sz="2400" b="1">
                <a:cs typeface="2  Zar" panose="00000400000000000000" pitchFamily="2" charset="-78"/>
              </a:rPr>
              <a:t>x</a:t>
            </a:r>
            <a:r>
              <a:rPr lang="fa-IR" sz="2400" b="1">
                <a:cs typeface="2  Zar" panose="00000400000000000000" pitchFamily="2" charset="-78"/>
              </a:rPr>
              <a:t> هزینه بهره اوراق قرضه در پایان سال سوم به شرح زیر ثبت میشود.</a:t>
            </a:r>
          </a:p>
          <a:p>
            <a:pPr marL="114300" indent="177800">
              <a:lnSpc>
                <a:spcPct val="80000"/>
              </a:lnSpc>
              <a:buFont typeface="Wingdings" panose="05000000000000000000" pitchFamily="2" charset="2"/>
              <a:buNone/>
            </a:pPr>
            <a:r>
              <a:rPr lang="fa-IR" sz="2400" b="1">
                <a:solidFill>
                  <a:schemeClr val="hlink"/>
                </a:solidFill>
                <a:cs typeface="2  Titr" panose="00000700000000000000" pitchFamily="2" charset="-78"/>
              </a:rPr>
              <a:t>29/12/3</a:t>
            </a:r>
            <a:r>
              <a:rPr lang="en-GB" sz="2400" b="1">
                <a:solidFill>
                  <a:schemeClr val="hlink"/>
                </a:solidFill>
                <a:cs typeface="2  Titr" panose="00000700000000000000" pitchFamily="2" charset="-78"/>
              </a:rPr>
              <a:t>x</a:t>
            </a:r>
            <a:r>
              <a:rPr lang="fa-IR" sz="2400" b="1">
                <a:solidFill>
                  <a:schemeClr val="hlink"/>
                </a:solidFill>
                <a:cs typeface="2  Titr" panose="00000700000000000000" pitchFamily="2" charset="-78"/>
              </a:rPr>
              <a:t> :</a:t>
            </a:r>
          </a:p>
          <a:p>
            <a:pPr marL="114300" indent="177800">
              <a:lnSpc>
                <a:spcPct val="80000"/>
              </a:lnSpc>
              <a:buFont typeface="Wingdings" panose="05000000000000000000" pitchFamily="2" charset="2"/>
              <a:buNone/>
            </a:pPr>
            <a:r>
              <a:rPr lang="fa-IR" sz="2400" b="1">
                <a:solidFill>
                  <a:schemeClr val="folHlink"/>
                </a:solidFill>
                <a:cs typeface="2  Zar" panose="00000400000000000000" pitchFamily="2" charset="-78"/>
              </a:rPr>
              <a:t>هزینه بهره اوراق قرضه						   8/2620992</a:t>
            </a:r>
          </a:p>
          <a:p>
            <a:pPr marL="114300" indent="177800">
              <a:lnSpc>
                <a:spcPct val="80000"/>
              </a:lnSpc>
              <a:buFont typeface="Wingdings" panose="05000000000000000000" pitchFamily="2" charset="2"/>
              <a:buNone/>
            </a:pPr>
            <a:r>
              <a:rPr lang="fa-IR" sz="2400" b="1">
                <a:solidFill>
                  <a:schemeClr val="folHlink"/>
                </a:solidFill>
                <a:cs typeface="2  Zar" panose="00000400000000000000" pitchFamily="2" charset="-78"/>
              </a:rPr>
              <a:t>صرف اوراق قرضه						     2/379077</a:t>
            </a:r>
          </a:p>
          <a:p>
            <a:pPr marL="114300" indent="177800">
              <a:lnSpc>
                <a:spcPct val="80000"/>
              </a:lnSpc>
              <a:buFont typeface="Wingdings" panose="05000000000000000000" pitchFamily="2" charset="2"/>
              <a:buNone/>
            </a:pPr>
            <a:r>
              <a:rPr lang="fa-IR" sz="2400" b="1">
                <a:solidFill>
                  <a:schemeClr val="folHlink"/>
                </a:solidFill>
                <a:cs typeface="2  Zar" panose="00000400000000000000" pitchFamily="2" charset="-78"/>
              </a:rPr>
              <a:t>وجه نقد							      3000000</a:t>
            </a:r>
          </a:p>
          <a:p>
            <a:pPr marL="114300" indent="177800" algn="ctr">
              <a:lnSpc>
                <a:spcPct val="80000"/>
              </a:lnSpc>
              <a:buFont typeface="Wingdings" panose="05000000000000000000" pitchFamily="2" charset="2"/>
              <a:buNone/>
            </a:pPr>
            <a:r>
              <a:rPr lang="fa-IR" sz="2400" b="1">
                <a:cs typeface="2  Zar" panose="00000400000000000000" pitchFamily="2" charset="-78"/>
              </a:rPr>
              <a:t>بابت پرداخت بهره اوراق قرضه در پایان سال سوم</a:t>
            </a:r>
            <a:r>
              <a:rPr lang="en-US" sz="2400" b="1">
                <a:cs typeface="2  Zar" panose="00000400000000000000" pitchFamily="2" charset="-78"/>
              </a:rPr>
              <a:t> </a:t>
            </a:r>
          </a:p>
        </p:txBody>
      </p:sp>
    </p:spTree>
  </p:cSld>
  <p:clrMapOvr>
    <a:masterClrMapping/>
  </p:clrMapOvr>
  <p:transition>
    <p:wipe dir="d"/>
    <p:sndAc>
      <p:stSnd loop="1">
        <p:snd r:embed="rId3"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2" name="Rectangle 4"/>
          <p:cNvSpPr>
            <a:spLocks noChangeArrowheads="1"/>
          </p:cNvSpPr>
          <p:nvPr/>
        </p:nvSpPr>
        <p:spPr bwMode="auto">
          <a:xfrm>
            <a:off x="0" y="146050"/>
            <a:ext cx="91440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indent="1778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rtl="1">
              <a:buSzPct val="125000"/>
            </a:pPr>
            <a:r>
              <a:rPr lang="fa-IR" sz="2400" b="1">
                <a:cs typeface="2  Zar" panose="00000400000000000000" pitchFamily="2" charset="-78"/>
              </a:rPr>
              <a:t>در شركت هاي سهامي چنانچه بدهي ها از دارائي ها كسر گردد ارزش ويژه ويا حقوق صاحبان سهام در شركت عبارتست از :</a:t>
            </a:r>
            <a:endParaRPr lang="en-US" sz="2400" b="1">
              <a:cs typeface="2  Zar" panose="00000400000000000000" pitchFamily="2" charset="-78"/>
            </a:endParaRPr>
          </a:p>
          <a:p>
            <a:pPr lvl="1" algn="just" rtl="1">
              <a:buSzPct val="125000"/>
            </a:pPr>
            <a:r>
              <a:rPr lang="fa-IR" b="1">
                <a:solidFill>
                  <a:schemeClr val="hlink"/>
                </a:solidFill>
                <a:cs typeface="2  Zar" panose="00000400000000000000" pitchFamily="2" charset="-78"/>
              </a:rPr>
              <a:t>1-سرمايه مجاز يا قانوني </a:t>
            </a:r>
            <a:endParaRPr lang="en-US" b="1">
              <a:solidFill>
                <a:schemeClr val="hlink"/>
              </a:solidFill>
              <a:cs typeface="2  Zar" panose="00000400000000000000" pitchFamily="2" charset="-78"/>
            </a:endParaRPr>
          </a:p>
          <a:p>
            <a:pPr lvl="1" algn="just" rtl="1">
              <a:buSzPct val="125000"/>
            </a:pPr>
            <a:r>
              <a:rPr lang="fa-IR" b="1">
                <a:solidFill>
                  <a:schemeClr val="hlink"/>
                </a:solidFill>
                <a:cs typeface="2  Zar" panose="00000400000000000000" pitchFamily="2" charset="-78"/>
              </a:rPr>
              <a:t>2-افزايش سرمايه يا سرمايه پرداخت شده اضافي </a:t>
            </a:r>
            <a:endParaRPr lang="en-US" b="1">
              <a:solidFill>
                <a:schemeClr val="hlink"/>
              </a:solidFill>
              <a:cs typeface="2  Zar" panose="00000400000000000000" pitchFamily="2" charset="-78"/>
            </a:endParaRPr>
          </a:p>
          <a:p>
            <a:pPr lvl="1" algn="just" rtl="1">
              <a:buSzPct val="125000"/>
            </a:pPr>
            <a:r>
              <a:rPr lang="fa-IR" b="1">
                <a:solidFill>
                  <a:schemeClr val="hlink"/>
                </a:solidFill>
                <a:cs typeface="2  Zar" panose="00000400000000000000" pitchFamily="2" charset="-78"/>
              </a:rPr>
              <a:t>3-اندوخته ها </a:t>
            </a:r>
            <a:endParaRPr lang="en-US" b="1">
              <a:solidFill>
                <a:schemeClr val="hlink"/>
              </a:solidFill>
              <a:cs typeface="2  Zar" panose="00000400000000000000" pitchFamily="2" charset="-78"/>
            </a:endParaRPr>
          </a:p>
          <a:p>
            <a:pPr lvl="1" algn="just" rtl="1">
              <a:buSzPct val="125000"/>
            </a:pPr>
            <a:r>
              <a:rPr lang="fa-IR" b="1">
                <a:solidFill>
                  <a:schemeClr val="hlink"/>
                </a:solidFill>
                <a:cs typeface="2  Zar" panose="00000400000000000000" pitchFamily="2" charset="-78"/>
              </a:rPr>
              <a:t>4-سود انباشته (تقسيم نشده )</a:t>
            </a:r>
            <a:endParaRPr lang="en-US" b="1">
              <a:solidFill>
                <a:schemeClr val="hlink"/>
              </a:solidFill>
              <a:cs typeface="2  Zar" panose="00000400000000000000" pitchFamily="2" charset="-78"/>
            </a:endParaRPr>
          </a:p>
          <a:p>
            <a:pPr lvl="1" algn="just" rtl="1">
              <a:buSzPct val="125000"/>
            </a:pPr>
            <a:r>
              <a:rPr lang="fa-IR" sz="2400" b="1">
                <a:cs typeface="2  Zar" panose="00000400000000000000" pitchFamily="2" charset="-78"/>
              </a:rPr>
              <a:t>سرمايه مجاز يا قانوني شامل آن بخش از حقوق صاحبان سهام است كه توسط سهامداران يا </a:t>
            </a:r>
            <a:r>
              <a:rPr lang="fa-IR" sz="2400" b="1">
                <a:latin typeface="Tahoma" panose="020B0604030504040204" pitchFamily="34" charset="0"/>
                <a:cs typeface="2  Zar" panose="00000400000000000000" pitchFamily="2" charset="-78"/>
              </a:rPr>
              <a:t>صاحبان شركت خريداري يا از محل سودهاي مكتب شركت به صورت سهام سود سهمي به مالكيت سهامداران درآمده است و به شكا سهام عادي وسهام ممتاز مي تواند وجود داشته باشد .معمولاً سهام عادي داراي حق راي         مي باشد و به ندرت سها ممتاز نيز داراي حق راي خواهند بود ودر بيشتر شركتها سهام ممتاز فاقد حق راي هستند و در اكثر شركتهاي سهامي مقرارت مربوط به بازخريد سهام ممتاز يا تبديل آنها به سهام عادي پيش بيني شده است سهام عادي سرمايه سهامي هستند كه در مقابل هر سهم يك حق راي براي دارنده سهم وجود دارد (بجز شركتهاي تعاوني كه هر سهامدار يا عضو فقط يم حق راي دارد )و ضمناً صاحبان سهام عادي فاقد سود تضمين شده هستند وبه طور معمول در سود شركت سهيم خواهند بود .در مباحث بعدي حقوق صاحبان سهام به تفصيل گفته مي شود ليكن در اين بخش مطالبي در مورد گزارش حقوق صاحبان سهام در ترازنامه شركت معروض مي گردد.</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1106" name="Rectangle 2"/>
          <p:cNvSpPr>
            <a:spLocks noGrp="1" noChangeArrowheads="1"/>
          </p:cNvSpPr>
          <p:nvPr>
            <p:ph type="body" idx="1"/>
          </p:nvPr>
        </p:nvSpPr>
        <p:spPr>
          <a:xfrm>
            <a:off x="101600" y="88900"/>
            <a:ext cx="8991600" cy="6705600"/>
          </a:xfrm>
        </p:spPr>
        <p:txBody>
          <a:bodyPr/>
          <a:lstStyle/>
          <a:p>
            <a:pPr marL="114300" indent="177800" algn="ctr">
              <a:buFont typeface="Wingdings" panose="05000000000000000000" pitchFamily="2" charset="2"/>
              <a:buNone/>
            </a:pPr>
            <a:r>
              <a:rPr lang="fa-IR" sz="2800" b="1">
                <a:solidFill>
                  <a:schemeClr val="hlink"/>
                </a:solidFill>
                <a:cs typeface="2  Titr" panose="00000700000000000000" pitchFamily="2" charset="-78"/>
              </a:rPr>
              <a:t>حساب صرف اوراق قرضه</a:t>
            </a:r>
            <a:r>
              <a:rPr lang="en-US"/>
              <a:t> </a:t>
            </a:r>
          </a:p>
          <a:p>
            <a:pPr marL="114300" indent="177800" algn="ctr">
              <a:buFont typeface="Wingdings" panose="05000000000000000000" pitchFamily="2" charset="2"/>
              <a:buNone/>
            </a:pPr>
            <a:endParaRPr lang="fa-IR"/>
          </a:p>
          <a:p>
            <a:pPr marL="114300" indent="177800">
              <a:buFont typeface="Wingdings" panose="05000000000000000000" pitchFamily="2" charset="2"/>
              <a:buNone/>
            </a:pPr>
            <a:r>
              <a:rPr lang="fa-IR" sz="2400" b="1">
                <a:solidFill>
                  <a:srgbClr val="99CC00"/>
                </a:solidFill>
                <a:cs typeface="2  Zar" panose="00000400000000000000" pitchFamily="2" charset="-78"/>
              </a:rPr>
              <a:t>1/4/2</a:t>
            </a:r>
            <a:r>
              <a:rPr lang="en-US" sz="2400" b="1">
                <a:solidFill>
                  <a:srgbClr val="99CC00"/>
                </a:solidFill>
                <a:cs typeface="2  Zar" panose="00000400000000000000" pitchFamily="2" charset="-78"/>
              </a:rPr>
              <a:t>x</a:t>
            </a:r>
            <a:r>
              <a:rPr lang="fa-IR" sz="2400" b="1">
                <a:solidFill>
                  <a:srgbClr val="99CC00"/>
                </a:solidFill>
                <a:cs typeface="2  Zar" panose="00000400000000000000" pitchFamily="2" charset="-78"/>
              </a:rPr>
              <a:t>        2/379077		1/1/1</a:t>
            </a:r>
            <a:r>
              <a:rPr lang="en-US" sz="2400" b="1">
                <a:solidFill>
                  <a:srgbClr val="99CC00"/>
                </a:solidFill>
                <a:cs typeface="2  Zar" panose="00000400000000000000" pitchFamily="2" charset="-78"/>
              </a:rPr>
              <a:t>x</a:t>
            </a:r>
            <a:r>
              <a:rPr lang="fa-IR" sz="2400" b="1">
                <a:solidFill>
                  <a:srgbClr val="99CC00"/>
                </a:solidFill>
                <a:cs typeface="2  Zar" panose="00000400000000000000" pitchFamily="2" charset="-78"/>
              </a:rPr>
              <a:t>     1895386</a:t>
            </a:r>
            <a:r>
              <a:rPr lang="en-US">
                <a:solidFill>
                  <a:srgbClr val="99CC00"/>
                </a:solidFill>
              </a:rPr>
              <a:t> </a:t>
            </a:r>
          </a:p>
          <a:p>
            <a:pPr marL="114300" indent="177800">
              <a:buFont typeface="Wingdings" panose="05000000000000000000" pitchFamily="2" charset="2"/>
              <a:buNone/>
            </a:pPr>
            <a:endParaRPr lang="fa-IR" sz="1400" b="1">
              <a:solidFill>
                <a:srgbClr val="99CC00"/>
              </a:solidFill>
              <a:cs typeface="2  Zar" panose="00000400000000000000" pitchFamily="2" charset="-78"/>
            </a:endParaRPr>
          </a:p>
          <a:p>
            <a:pPr marL="114300" indent="177800">
              <a:buFont typeface="Wingdings" panose="05000000000000000000" pitchFamily="2" charset="2"/>
              <a:buNone/>
            </a:pPr>
            <a:r>
              <a:rPr lang="fa-IR" sz="2400" b="1">
                <a:solidFill>
                  <a:srgbClr val="99CC00"/>
                </a:solidFill>
                <a:cs typeface="2  Zar" panose="00000400000000000000" pitchFamily="2" charset="-78"/>
              </a:rPr>
              <a:t>1/4/2</a:t>
            </a:r>
            <a:r>
              <a:rPr lang="en-US" sz="2400" b="1">
                <a:solidFill>
                  <a:srgbClr val="99CC00"/>
                </a:solidFill>
                <a:cs typeface="2  Zar" panose="00000400000000000000" pitchFamily="2" charset="-78"/>
              </a:rPr>
              <a:t>x </a:t>
            </a:r>
            <a:r>
              <a:rPr lang="fa-IR" sz="2400" b="1">
                <a:solidFill>
                  <a:srgbClr val="99CC00"/>
                </a:solidFill>
                <a:cs typeface="2  Zar" panose="00000400000000000000" pitchFamily="2" charset="-78"/>
              </a:rPr>
              <a:t>       2/379077		</a:t>
            </a:r>
          </a:p>
          <a:p>
            <a:pPr marL="114300" indent="177800">
              <a:buFont typeface="Wingdings" panose="05000000000000000000" pitchFamily="2" charset="2"/>
              <a:buNone/>
            </a:pPr>
            <a:endParaRPr lang="fa-IR" sz="1000" b="1">
              <a:solidFill>
                <a:srgbClr val="99CC00"/>
              </a:solidFill>
              <a:cs typeface="2  Zar" panose="00000400000000000000" pitchFamily="2" charset="-78"/>
            </a:endParaRPr>
          </a:p>
          <a:p>
            <a:pPr marL="114300" indent="177800">
              <a:buFont typeface="Wingdings" panose="05000000000000000000" pitchFamily="2" charset="2"/>
              <a:buNone/>
            </a:pPr>
            <a:r>
              <a:rPr lang="fa-IR" sz="2400" b="1">
                <a:solidFill>
                  <a:srgbClr val="99CC00"/>
                </a:solidFill>
                <a:cs typeface="2  Zar" panose="00000400000000000000" pitchFamily="2" charset="-78"/>
              </a:rPr>
              <a:t>1/4/2</a:t>
            </a:r>
            <a:r>
              <a:rPr lang="en-US" sz="2400" b="1">
                <a:solidFill>
                  <a:srgbClr val="99CC00"/>
                </a:solidFill>
                <a:cs typeface="2  Zar" panose="00000400000000000000" pitchFamily="2" charset="-78"/>
              </a:rPr>
              <a:t>x </a:t>
            </a:r>
            <a:r>
              <a:rPr lang="fa-IR" sz="2400" b="1">
                <a:solidFill>
                  <a:srgbClr val="99CC00"/>
                </a:solidFill>
                <a:cs typeface="2  Zar" panose="00000400000000000000" pitchFamily="2" charset="-78"/>
              </a:rPr>
              <a:t>       2/379077</a:t>
            </a:r>
            <a:r>
              <a:rPr lang="en-US">
                <a:solidFill>
                  <a:srgbClr val="99CC00"/>
                </a:solidFill>
              </a:rPr>
              <a:t> 		</a:t>
            </a:r>
          </a:p>
          <a:p>
            <a:pPr marL="114300" indent="177800" algn="just">
              <a:buFont typeface="Wingdings" panose="05000000000000000000" pitchFamily="2" charset="2"/>
              <a:buNone/>
            </a:pPr>
            <a:endParaRPr lang="fa-IR" sz="1200" b="1">
              <a:solidFill>
                <a:srgbClr val="99CC00"/>
              </a:solidFill>
              <a:cs typeface="2  Zar" panose="00000400000000000000" pitchFamily="2" charset="-78"/>
            </a:endParaRPr>
          </a:p>
          <a:p>
            <a:pPr marL="114300" indent="177800" algn="just">
              <a:buFont typeface="Wingdings" panose="05000000000000000000" pitchFamily="2" charset="2"/>
              <a:buNone/>
            </a:pPr>
            <a:r>
              <a:rPr lang="fa-IR" sz="2400" b="1">
                <a:solidFill>
                  <a:srgbClr val="99CC00"/>
                </a:solidFill>
                <a:cs typeface="2  Zar" panose="00000400000000000000" pitchFamily="2" charset="-78"/>
              </a:rPr>
              <a:t>جمع بدهکار   6/1137231		جمع بستانکار    1895386</a:t>
            </a:r>
          </a:p>
          <a:p>
            <a:pPr marL="114300" indent="177800" algn="ctr">
              <a:buFont typeface="Wingdings" panose="05000000000000000000" pitchFamily="2" charset="2"/>
              <a:buNone/>
            </a:pPr>
            <a:endParaRPr lang="fa-IR" sz="1200"/>
          </a:p>
          <a:p>
            <a:pPr marL="114300" indent="177800" algn="ctr">
              <a:buFont typeface="Wingdings" panose="05000000000000000000" pitchFamily="2" charset="2"/>
              <a:buNone/>
            </a:pPr>
            <a:r>
              <a:rPr lang="fa-IR"/>
              <a:t>			   </a:t>
            </a:r>
            <a:r>
              <a:rPr lang="fa-IR" sz="2400" b="1">
                <a:solidFill>
                  <a:srgbClr val="99CC00"/>
                </a:solidFill>
                <a:cs typeface="2  Zar" panose="00000400000000000000" pitchFamily="2" charset="-78"/>
              </a:rPr>
              <a:t>مانده بستانکار    4/758154</a:t>
            </a:r>
            <a:r>
              <a:rPr lang="en-US" sz="2400" b="1">
                <a:solidFill>
                  <a:srgbClr val="99CC00"/>
                </a:solidFill>
                <a:cs typeface="2  Zar" panose="00000400000000000000" pitchFamily="2" charset="-78"/>
              </a:rPr>
              <a:t> </a:t>
            </a:r>
          </a:p>
        </p:txBody>
      </p:sp>
      <p:sp>
        <p:nvSpPr>
          <p:cNvPr id="431107" name="Line 3"/>
          <p:cNvSpPr>
            <a:spLocks noChangeShapeType="1"/>
          </p:cNvSpPr>
          <p:nvPr/>
        </p:nvSpPr>
        <p:spPr bwMode="auto">
          <a:xfrm>
            <a:off x="533400" y="1143000"/>
            <a:ext cx="82296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431108" name="Line 4"/>
          <p:cNvSpPr>
            <a:spLocks noChangeShapeType="1"/>
          </p:cNvSpPr>
          <p:nvPr/>
        </p:nvSpPr>
        <p:spPr bwMode="auto">
          <a:xfrm>
            <a:off x="533400" y="1905000"/>
            <a:ext cx="82296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431109" name="Line 5"/>
          <p:cNvSpPr>
            <a:spLocks noChangeShapeType="1"/>
          </p:cNvSpPr>
          <p:nvPr/>
        </p:nvSpPr>
        <p:spPr bwMode="auto">
          <a:xfrm>
            <a:off x="533400" y="2616200"/>
            <a:ext cx="82296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431110" name="Line 6"/>
          <p:cNvSpPr>
            <a:spLocks noChangeShapeType="1"/>
          </p:cNvSpPr>
          <p:nvPr/>
        </p:nvSpPr>
        <p:spPr bwMode="auto">
          <a:xfrm>
            <a:off x="533400" y="3352800"/>
            <a:ext cx="82296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431111" name="Line 7"/>
          <p:cNvSpPr>
            <a:spLocks noChangeShapeType="1"/>
          </p:cNvSpPr>
          <p:nvPr/>
        </p:nvSpPr>
        <p:spPr bwMode="auto">
          <a:xfrm>
            <a:off x="533400" y="4114800"/>
            <a:ext cx="82296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431112" name="Line 8"/>
          <p:cNvSpPr>
            <a:spLocks noChangeShapeType="1"/>
          </p:cNvSpPr>
          <p:nvPr/>
        </p:nvSpPr>
        <p:spPr bwMode="auto">
          <a:xfrm>
            <a:off x="609600" y="4876800"/>
            <a:ext cx="82296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431113" name="Line 9"/>
          <p:cNvSpPr>
            <a:spLocks noChangeShapeType="1"/>
          </p:cNvSpPr>
          <p:nvPr/>
        </p:nvSpPr>
        <p:spPr bwMode="auto">
          <a:xfrm rot="16200000">
            <a:off x="-1332706" y="3009106"/>
            <a:ext cx="3733800" cy="1588"/>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431114" name="Line 10"/>
          <p:cNvSpPr>
            <a:spLocks noChangeShapeType="1"/>
          </p:cNvSpPr>
          <p:nvPr/>
        </p:nvSpPr>
        <p:spPr bwMode="auto">
          <a:xfrm rot="16200000">
            <a:off x="6896894" y="3009106"/>
            <a:ext cx="3733800" cy="1588"/>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3154" name="Rectangle 2"/>
          <p:cNvSpPr>
            <a:spLocks noGrp="1" noChangeArrowheads="1"/>
          </p:cNvSpPr>
          <p:nvPr>
            <p:ph type="body" idx="1"/>
          </p:nvPr>
        </p:nvSpPr>
        <p:spPr>
          <a:xfrm>
            <a:off x="88900" y="63500"/>
            <a:ext cx="8991600" cy="6705600"/>
          </a:xfrm>
        </p:spPr>
        <p:txBody>
          <a:bodyPr/>
          <a:lstStyle/>
          <a:p>
            <a:pPr marL="114300" indent="177800" algn="just">
              <a:buFont typeface="Wingdings" panose="05000000000000000000" pitchFamily="2" charset="2"/>
              <a:buNone/>
            </a:pPr>
            <a:r>
              <a:rPr lang="fa-IR" sz="2400" b="1">
                <a:cs typeface="2  Zar" panose="00000400000000000000" pitchFamily="2" charset="-78"/>
              </a:rPr>
              <a:t>پس ضمن پرداخت بهای اوراق قرضه به مبلغ اسمی به اضافه صرف اوراق قرضه تمام مانده حساب صرف اوراق قرضه نیز بدهکار می شود یعنی: </a:t>
            </a:r>
          </a:p>
          <a:p>
            <a:pPr marL="114300" indent="177800" algn="just">
              <a:buFont typeface="Wingdings" panose="05000000000000000000" pitchFamily="2" charset="2"/>
              <a:buNone/>
            </a:pPr>
            <a:r>
              <a:rPr lang="fa-IR" sz="2800" b="1">
                <a:solidFill>
                  <a:schemeClr val="hlink"/>
                </a:solidFill>
                <a:cs typeface="2  Titr" panose="00000700000000000000" pitchFamily="2" charset="-78"/>
              </a:rPr>
              <a:t>29/12/3</a:t>
            </a:r>
            <a:r>
              <a:rPr lang="en-GB" sz="2800" b="1">
                <a:solidFill>
                  <a:schemeClr val="hlink"/>
                </a:solidFill>
                <a:cs typeface="2  Titr" panose="00000700000000000000" pitchFamily="2" charset="-78"/>
              </a:rPr>
              <a:t>x</a:t>
            </a:r>
            <a:r>
              <a:rPr lang="fa-IR" sz="2800" b="1">
                <a:solidFill>
                  <a:schemeClr val="hlink"/>
                </a:solidFill>
                <a:cs typeface="2  Titr" panose="00000700000000000000" pitchFamily="2" charset="-78"/>
              </a:rPr>
              <a:t> :</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اوراق قرضه پرداختی	25000000</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صرف اوراق قرضه	4/758154</a:t>
            </a:r>
          </a:p>
          <a:p>
            <a:pPr marL="114300" indent="177800" algn="just">
              <a:buFont typeface="Wingdings" panose="05000000000000000000" pitchFamily="2" charset="2"/>
              <a:buNone/>
            </a:pPr>
            <a:r>
              <a:rPr lang="fa-IR" sz="2400" b="1">
                <a:solidFill>
                  <a:schemeClr val="folHlink"/>
                </a:solidFill>
                <a:cs typeface="2  Zar" panose="00000400000000000000" pitchFamily="2" charset="-78"/>
              </a:rPr>
              <a:t>وجه نقد		4/25758154</a:t>
            </a:r>
          </a:p>
          <a:p>
            <a:pPr marL="114300" indent="177800" algn="ctr">
              <a:buFont typeface="Wingdings" panose="05000000000000000000" pitchFamily="2" charset="2"/>
              <a:buNone/>
            </a:pPr>
            <a:r>
              <a:rPr lang="fa-IR" sz="2800" b="1">
                <a:solidFill>
                  <a:schemeClr val="hlink"/>
                </a:solidFill>
                <a:cs typeface="2  Titr" panose="00000700000000000000" pitchFamily="2" charset="-78"/>
              </a:rPr>
              <a:t>بازپرداخت اوراق قرضه به همان قسمتی که فروخته شده بود</a:t>
            </a:r>
          </a:p>
          <a:p>
            <a:pPr marL="114300" indent="177800" algn="ctr">
              <a:buFont typeface="Wingdings" panose="05000000000000000000" pitchFamily="2" charset="2"/>
              <a:buNone/>
            </a:pPr>
            <a:endParaRPr lang="fa-IR" sz="2800" b="1">
              <a:solidFill>
                <a:schemeClr val="hlink"/>
              </a:solidFill>
              <a:cs typeface="2  Titr" panose="00000700000000000000" pitchFamily="2" charset="-78"/>
            </a:endParaRPr>
          </a:p>
          <a:p>
            <a:pPr marL="114300" indent="177800" algn="just">
              <a:buFont typeface="Wingdings" panose="05000000000000000000" pitchFamily="2" charset="2"/>
              <a:buNone/>
            </a:pPr>
            <a:r>
              <a:rPr lang="fa-IR" sz="2400" b="1">
                <a:cs typeface="2  Zar" panose="00000400000000000000" pitchFamily="2" charset="-78"/>
              </a:rPr>
              <a:t>در صورتیکه اگر شرکت خاش در پایان سال سوم اوراق قرضه خود را به قسمت 1% بیشتر از قسمت اسمی بازپرداخت می نمود در آن صورت:</a:t>
            </a:r>
          </a:p>
          <a:p>
            <a:pPr marL="114300" indent="177800">
              <a:buFont typeface="Wingdings" panose="05000000000000000000" pitchFamily="2" charset="2"/>
              <a:buNone/>
            </a:pPr>
            <a:r>
              <a:rPr lang="fa-IR" sz="2400" b="1">
                <a:solidFill>
                  <a:schemeClr val="folHlink"/>
                </a:solidFill>
                <a:cs typeface="2  Zar" panose="00000400000000000000" pitchFamily="2" charset="-78"/>
              </a:rPr>
              <a:t>مبلغ اضافی نسبت به قیمت اسمی		         250000=1%×25000000</a:t>
            </a:r>
          </a:p>
          <a:p>
            <a:pPr marL="114300" indent="177800">
              <a:buFont typeface="Wingdings" panose="05000000000000000000" pitchFamily="2" charset="2"/>
              <a:buNone/>
            </a:pPr>
            <a:r>
              <a:rPr lang="fa-IR" sz="2400" b="1">
                <a:solidFill>
                  <a:schemeClr val="folHlink"/>
                </a:solidFill>
                <a:cs typeface="2  Zar" panose="00000400000000000000" pitchFamily="2" charset="-78"/>
              </a:rPr>
              <a:t>بهای بازپرداختی بابت خرید اوراق قرضه         25250000=250000+25000000</a:t>
            </a:r>
          </a:p>
          <a:p>
            <a:pPr marL="114300" indent="177800">
              <a:buFont typeface="Wingdings" panose="05000000000000000000" pitchFamily="2" charset="2"/>
              <a:buNone/>
            </a:pPr>
            <a:r>
              <a:rPr lang="fa-IR" sz="2400" b="1">
                <a:solidFill>
                  <a:schemeClr val="folHlink"/>
                </a:solidFill>
                <a:cs typeface="2  Zar" panose="00000400000000000000" pitchFamily="2" charset="-78"/>
              </a:rPr>
              <a:t>سود بازپرداخت اوراق قرضه		508154040=25250000-4/25758154</a:t>
            </a:r>
          </a:p>
          <a:p>
            <a:pPr marL="114300" indent="177800">
              <a:buFont typeface="Wingdings" panose="05000000000000000000" pitchFamily="2" charset="2"/>
              <a:buNone/>
            </a:pPr>
            <a:endParaRPr lang="fa-IR" sz="2400" b="1">
              <a:solidFill>
                <a:schemeClr val="folHlink"/>
              </a:solidFill>
              <a:cs typeface="2  Zar" panose="00000400000000000000" pitchFamily="2" charset="-78"/>
            </a:endParaRPr>
          </a:p>
          <a:p>
            <a:pPr marL="114300" indent="177800">
              <a:buFont typeface="Wingdings" panose="05000000000000000000" pitchFamily="2" charset="2"/>
              <a:buNone/>
            </a:pPr>
            <a:endParaRPr lang="en-US" sz="2400" b="1">
              <a:solidFill>
                <a:schemeClr val="fo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5202" name="Rectangle 2"/>
          <p:cNvSpPr>
            <a:spLocks noGrp="1" noChangeArrowheads="1"/>
          </p:cNvSpPr>
          <p:nvPr>
            <p:ph type="body" idx="1"/>
          </p:nvPr>
        </p:nvSpPr>
        <p:spPr>
          <a:xfrm>
            <a:off x="88900" y="88900"/>
            <a:ext cx="8991600" cy="6705600"/>
          </a:xfrm>
        </p:spPr>
        <p:txBody>
          <a:bodyPr/>
          <a:lstStyle/>
          <a:p>
            <a:pPr marL="114300" indent="177800">
              <a:buFont typeface="Wingdings" panose="05000000000000000000" pitchFamily="2" charset="2"/>
              <a:buNone/>
            </a:pPr>
            <a:r>
              <a:rPr lang="fa-IR" sz="2400" b="1">
                <a:cs typeface="2  Zar" panose="00000400000000000000" pitchFamily="2" charset="-78"/>
              </a:rPr>
              <a:t>ودر دفاتر شرکت خاش ثبت صفحه بعد در پایان سال 3</a:t>
            </a:r>
            <a:r>
              <a:rPr lang="en-GB" sz="2400" b="1">
                <a:cs typeface="2  Zar" panose="00000400000000000000" pitchFamily="2" charset="-78"/>
              </a:rPr>
              <a:t>x</a:t>
            </a:r>
            <a:r>
              <a:rPr lang="fa-IR" sz="2400" b="1">
                <a:cs typeface="2  Zar" panose="00000400000000000000" pitchFamily="2" charset="-78"/>
              </a:rPr>
              <a:t> به عمل می آید.</a:t>
            </a:r>
          </a:p>
          <a:p>
            <a:pPr marL="114300" indent="177800">
              <a:buFont typeface="Wingdings" panose="05000000000000000000" pitchFamily="2" charset="2"/>
              <a:buNone/>
            </a:pPr>
            <a:r>
              <a:rPr lang="fa-IR" sz="2800" b="1">
                <a:solidFill>
                  <a:schemeClr val="hlink"/>
                </a:solidFill>
                <a:cs typeface="2  Titr" panose="00000700000000000000" pitchFamily="2" charset="-78"/>
              </a:rPr>
              <a:t>29/12/3</a:t>
            </a:r>
            <a:r>
              <a:rPr lang="en-GB" sz="2800" b="1">
                <a:solidFill>
                  <a:schemeClr val="hlink"/>
                </a:solidFill>
                <a:cs typeface="2  Titr" panose="00000700000000000000" pitchFamily="2" charset="-78"/>
              </a:rPr>
              <a:t>x</a:t>
            </a:r>
            <a:r>
              <a:rPr lang="fa-IR" sz="2800" b="1">
                <a:solidFill>
                  <a:schemeClr val="hlink"/>
                </a:solidFill>
                <a:cs typeface="2  Titr" panose="00000700000000000000" pitchFamily="2" charset="-78"/>
              </a:rPr>
              <a:t> :</a:t>
            </a:r>
          </a:p>
          <a:p>
            <a:pPr marL="114300" indent="177800">
              <a:buFont typeface="Wingdings" panose="05000000000000000000" pitchFamily="2" charset="2"/>
              <a:buNone/>
            </a:pPr>
            <a:r>
              <a:rPr lang="fa-IR" sz="2400" b="1">
                <a:solidFill>
                  <a:schemeClr val="folHlink"/>
                </a:solidFill>
                <a:cs typeface="2  Zar" panose="00000400000000000000" pitchFamily="2" charset="-78"/>
              </a:rPr>
              <a:t>اوراق قرضه پرداختی						    25000000</a:t>
            </a:r>
          </a:p>
          <a:p>
            <a:pPr marL="114300" indent="177800">
              <a:buFont typeface="Wingdings" panose="05000000000000000000" pitchFamily="2" charset="2"/>
              <a:buNone/>
            </a:pPr>
            <a:r>
              <a:rPr lang="fa-IR" sz="2400" b="1">
                <a:solidFill>
                  <a:schemeClr val="folHlink"/>
                </a:solidFill>
                <a:cs typeface="2  Zar" panose="00000400000000000000" pitchFamily="2" charset="-78"/>
              </a:rPr>
              <a:t>صرف اوراق قرضه						     4/758154</a:t>
            </a:r>
          </a:p>
          <a:p>
            <a:pPr marL="114300" indent="177800">
              <a:buFont typeface="Wingdings" panose="05000000000000000000" pitchFamily="2" charset="2"/>
              <a:buNone/>
            </a:pPr>
            <a:r>
              <a:rPr lang="fa-IR" sz="2400" b="1">
                <a:solidFill>
                  <a:schemeClr val="folHlink"/>
                </a:solidFill>
                <a:cs typeface="2  Zar" panose="00000400000000000000" pitchFamily="2" charset="-78"/>
              </a:rPr>
              <a:t>وجه نقد							     4/508154</a:t>
            </a:r>
          </a:p>
          <a:p>
            <a:pPr marL="114300" indent="177800" algn="just">
              <a:buFont typeface="Wingdings" panose="05000000000000000000" pitchFamily="2" charset="2"/>
              <a:buNone/>
            </a:pPr>
            <a:r>
              <a:rPr lang="fa-IR" sz="2400" b="1">
                <a:cs typeface="2  Zar" panose="00000400000000000000" pitchFamily="2" charset="-78"/>
              </a:rPr>
              <a:t>بدیهی است شرکت خاش بیشتر از 3% ارزش اسمی اوراق قرضه، اوراق خود را بازخرید نماید زیان بازپرداخت اوراق قرضه برای شرکت ایجاد می شود.</a:t>
            </a:r>
          </a:p>
          <a:p>
            <a:pPr marL="114300" indent="177800" algn="just">
              <a:buFont typeface="Wingdings" panose="05000000000000000000" pitchFamily="2" charset="2"/>
              <a:buNone/>
            </a:pPr>
            <a:endParaRPr lang="fa-IR" sz="2400" b="1">
              <a:solidFill>
                <a:schemeClr val="folHlink"/>
              </a:solidFill>
              <a:cs typeface="2  Zar" panose="00000400000000000000" pitchFamily="2" charset="-78"/>
            </a:endParaRPr>
          </a:p>
          <a:p>
            <a:pPr marL="114300" indent="177800" algn="just">
              <a:buFont typeface="Wingdings" panose="05000000000000000000" pitchFamily="2" charset="2"/>
              <a:buNone/>
            </a:pPr>
            <a:r>
              <a:rPr lang="fa-IR" sz="2800" b="1">
                <a:solidFill>
                  <a:schemeClr val="tx2"/>
                </a:solidFill>
                <a:cs typeface="2  Titr" panose="00000700000000000000" pitchFamily="2" charset="-78"/>
              </a:rPr>
              <a:t>سپرده وجوه استهلاکی اوراق قرضه:</a:t>
            </a:r>
          </a:p>
          <a:p>
            <a:pPr marL="114300" indent="177800" algn="just">
              <a:buFont typeface="Wingdings" panose="05000000000000000000" pitchFamily="2" charset="2"/>
              <a:buNone/>
            </a:pPr>
            <a:r>
              <a:rPr lang="fa-IR" sz="2400" b="1">
                <a:cs typeface="2  Zar" panose="00000400000000000000" pitchFamily="2" charset="-78"/>
              </a:rPr>
              <a:t>در حالت نتشار و فروش اوراق قرضه با سررسد ثابت بعضی از شرکتها به تقاضای خریداران اوراق قرضه یا جهت جلب نظر خریداران اوراق قرضه همه ساله مبلغی از درآمد شرکت را بنام اندوخته وجوه استهلاکی تخصیص میدهند که به هنگام این تخصیص حساب تقسیم سود انباشته بدهکار و حساب اندوخته وجوه استهلاکی بستانکار میشود. در نتیجه این اندوخته در دارائیهای شرکت به کار گرفته می شود و سود قابل تقسیم بین سهامداران را کاهش می دهد.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7250" name="Rectangle 2"/>
          <p:cNvSpPr>
            <a:spLocks noGrp="1" noChangeArrowheads="1"/>
          </p:cNvSpPr>
          <p:nvPr>
            <p:ph type="body" idx="1"/>
          </p:nvPr>
        </p:nvSpPr>
        <p:spPr>
          <a:xfrm>
            <a:off x="101600" y="127000"/>
            <a:ext cx="8991600" cy="6502400"/>
          </a:xfrm>
        </p:spPr>
        <p:txBody>
          <a:bodyPr/>
          <a:lstStyle/>
          <a:p>
            <a:pPr marL="114300" indent="177800" algn="just">
              <a:buFont typeface="Wingdings" panose="05000000000000000000" pitchFamily="2" charset="2"/>
              <a:buNone/>
            </a:pPr>
            <a:r>
              <a:rPr lang="fa-IR" sz="2400" b="1">
                <a:cs typeface="2  Zar" panose="00000400000000000000" pitchFamily="2" charset="-78"/>
              </a:rPr>
              <a:t>معادل مبلغ این اندوخته مجدداً سرمایه گذاری می شود یعنی اصل و فرع دوباره سرمایه گذاری می شود بطوریکه در سرسید این سرمایه گذاری ابطال وجوه آن بابت بازخرید اوراق قرضه پرداخت میشود.</a:t>
            </a:r>
          </a:p>
          <a:p>
            <a:pPr marL="114300" indent="177800" algn="just">
              <a:buFont typeface="Wingdings" panose="05000000000000000000" pitchFamily="2" charset="2"/>
              <a:buNone/>
            </a:pPr>
            <a:endParaRPr lang="fa-IR" sz="1400" b="1">
              <a:cs typeface="2  Zar" panose="00000400000000000000" pitchFamily="2" charset="-78"/>
            </a:endParaRPr>
          </a:p>
          <a:p>
            <a:pPr marL="114300" indent="177800" algn="just">
              <a:buFont typeface="Wingdings" panose="05000000000000000000" pitchFamily="2" charset="2"/>
              <a:buNone/>
            </a:pPr>
            <a:r>
              <a:rPr lang="fa-IR" sz="2400" b="1">
                <a:cs typeface="2  Zar" panose="00000400000000000000" pitchFamily="2" charset="-78"/>
              </a:rPr>
              <a:t>بعد از بازپرداخت اوراق قرضه اندوخته وجوه استهلاکی به حساب سود سنواتی یا اندوخته های دیگر منتقل میشودو ممکن است هیئت مدیره شرکت با تصویب مجمع عمومی قسمتی از دارایی نقد خود را بابت تضمین بازپرداخت اوراق قرضه در حساب سپرده های بانکی در نزد شعبه بانک سپرده نمایند. در این حالت حساب سپرده وجوه استهلاکی بدهکار و حساب جاری بانکی شرکت بستانکار میگردد.</a:t>
            </a:r>
          </a:p>
          <a:p>
            <a:pPr marL="114300" indent="177800" algn="just">
              <a:buFont typeface="Wingdings" panose="05000000000000000000" pitchFamily="2" charset="2"/>
              <a:buNone/>
            </a:pPr>
            <a:r>
              <a:rPr lang="fa-IR" sz="2400" b="1">
                <a:cs typeface="2  Zar" panose="00000400000000000000" pitchFamily="2" charset="-78"/>
              </a:rPr>
              <a:t>در موقع بازپرداخت اوراق قرضه به جای بستانکار شدن وجه نقد شرکت مستقیماً حساب سپرده وجوه استهلاکی بستانکار و حساب اوراق قرضه بدهکار میشود.</a:t>
            </a:r>
          </a:p>
          <a:p>
            <a:pPr marL="114300" indent="177800" algn="just">
              <a:buFont typeface="Wingdings" panose="05000000000000000000" pitchFamily="2" charset="2"/>
              <a:buNone/>
            </a:pPr>
            <a:endParaRPr lang="fa-IR" sz="1400" b="1">
              <a:cs typeface="2  Zar" panose="00000400000000000000" pitchFamily="2" charset="-78"/>
            </a:endParaRPr>
          </a:p>
          <a:p>
            <a:pPr marL="114300" indent="177800" algn="just">
              <a:buFont typeface="Wingdings" panose="05000000000000000000" pitchFamily="2" charset="2"/>
              <a:buNone/>
            </a:pPr>
            <a:r>
              <a:rPr lang="fa-IR" sz="2400" b="1">
                <a:cs typeface="2  Zar" panose="00000400000000000000" pitchFamily="2" charset="-78"/>
              </a:rPr>
              <a:t>در صورتیکه شرکت اختیار داشته باشد یا زمانی که بدون اجبار اقدام به افتتاح حساب سپرده وجوه استهلاکی نموده است شرکت می تواند تا فرارسیدن سررسید بازپرداخت اوراق قرضه، سپرده وجوه استهلاکی را به کار انداخته و صرف خرید یا سرمایه گذاری سودآور بنماید. در صورت سرمایه گذاری سپرده وجوه استهلاکی را به کار اندوخته و صرف خرید یا سرمایه گذاری سودآور بنماید. </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9298" name="Rectangle 2"/>
          <p:cNvSpPr>
            <a:spLocks noGrp="1" noChangeArrowheads="1"/>
          </p:cNvSpPr>
          <p:nvPr>
            <p:ph type="body" idx="1"/>
          </p:nvPr>
        </p:nvSpPr>
        <p:spPr>
          <a:xfrm>
            <a:off x="101600" y="76200"/>
            <a:ext cx="8991600" cy="6705600"/>
          </a:xfrm>
        </p:spPr>
        <p:txBody>
          <a:bodyPr/>
          <a:lstStyle/>
          <a:p>
            <a:pPr marL="114300" indent="177800" algn="just">
              <a:buFont typeface="Wingdings" panose="05000000000000000000" pitchFamily="2" charset="2"/>
              <a:buNone/>
            </a:pPr>
            <a:r>
              <a:rPr lang="fa-IR" sz="2400" b="1">
                <a:cs typeface="2  Zar" panose="00000400000000000000" pitchFamily="2" charset="-78"/>
              </a:rPr>
              <a:t>در صورت سرمایه گذاری سپرده وجوه استهلاکی بایستی حساب سرمایه گذاری وجوه استهلاکی را بدهکار و حساب سپرده وجوه استهلاکی بستانکار شود و هر بار که سود سرمایه گذاری کسب شود باید حساب سپرده وجوه استهلاکی بدهکار و حساب درآمد سرمایه گذاری وجوه استهلاکی بستانکار گردد.</a:t>
            </a:r>
          </a:p>
          <a:p>
            <a:pPr marL="114300" indent="177800" algn="just">
              <a:buFont typeface="Wingdings" panose="05000000000000000000" pitchFamily="2" charset="2"/>
              <a:buNone/>
            </a:pPr>
            <a:r>
              <a:rPr lang="fa-IR" sz="2400" b="1">
                <a:cs typeface="2  Zar" panose="00000400000000000000" pitchFamily="2" charset="-78"/>
              </a:rPr>
              <a:t>بدیهی است که به هنگام فروش اصل سرمایه گذاری وجوه استهلاکی به حساب سپرده وجوه استهلاکی به مبلغ فروش بدهکار و حساب سرمایه گذاری وجوه استهلاکی بدهکار و درآمد سرمایه گذاری وجوه استهلاکی بستانکار خواهد شد.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1346" name="Rectangle 2"/>
          <p:cNvSpPr>
            <a:spLocks noGrp="1" noChangeArrowheads="1"/>
          </p:cNvSpPr>
          <p:nvPr>
            <p:ph type="subTitle" idx="1"/>
          </p:nvPr>
        </p:nvSpPr>
        <p:spPr>
          <a:xfrm>
            <a:off x="114300" y="101600"/>
            <a:ext cx="8915400" cy="6527800"/>
          </a:xfrm>
        </p:spPr>
        <p:txBody>
          <a:bodyPr/>
          <a:lstStyle/>
          <a:p>
            <a:endParaRPr lang="fa-IR" sz="2800">
              <a:cs typeface="2  Zar" panose="00000400000000000000" pitchFamily="2" charset="-78"/>
            </a:endParaRPr>
          </a:p>
        </p:txBody>
      </p:sp>
      <p:sp>
        <p:nvSpPr>
          <p:cNvPr id="441347" name="WordArt 3" descr="White marble"/>
          <p:cNvSpPr>
            <a:spLocks noChangeArrowheads="1" noChangeShapeType="1" noTextEdit="1"/>
          </p:cNvSpPr>
          <p:nvPr/>
        </p:nvSpPr>
        <p:spPr bwMode="auto">
          <a:xfrm>
            <a:off x="228600" y="1244600"/>
            <a:ext cx="8610600" cy="3403600"/>
          </a:xfrm>
          <a:prstGeom prst="rect">
            <a:avLst/>
          </a:prstGeom>
        </p:spPr>
        <p:txBody>
          <a:bodyPr wrap="none" fromWordArt="1">
            <a:prstTxWarp prst="textPlain">
              <a:avLst>
                <a:gd name="adj" fmla="val 50000"/>
              </a:avLst>
            </a:prstTxWarp>
          </a:bodyPr>
          <a:lstStyle/>
          <a:p>
            <a:pPr algn="ctr" rtl="1"/>
            <a:r>
              <a:rPr lang="fa-IR" sz="3600" kern="10">
                <a:ln w="38100">
                  <a:solidFill>
                    <a:srgbClr val="000000"/>
                  </a:solidFill>
                  <a:round/>
                  <a:headEnd/>
                  <a:tailEnd/>
                </a:ln>
                <a:blipFill dpi="0" rotWithShape="0">
                  <a:blip r:embed="rId4"/>
                  <a:srcRect/>
                  <a:tile tx="0" ty="0" sx="100000" sy="100000" flip="none" algn="tl"/>
                </a:blipFill>
                <a:effectLst>
                  <a:outerShdw dist="107763" dir="2700000" algn="ctr" rotWithShape="0">
                    <a:srgbClr val="CCCCFF">
                      <a:alpha val="50000"/>
                    </a:srgbClr>
                  </a:outerShdw>
                </a:effectLst>
                <a:cs typeface="B Titr" panose="00000700000000000000" pitchFamily="2" charset="-78"/>
              </a:rPr>
              <a:t>حسابداري ميانه 2 فصل پنجم </a:t>
            </a:r>
          </a:p>
        </p:txBody>
      </p:sp>
    </p:spTree>
  </p:cSld>
  <p:clrMapOvr>
    <a:masterClrMapping/>
  </p:clrMapOvr>
  <p:transition>
    <p:wipe dir="d"/>
    <p:sndAc>
      <p:stSnd loop="1">
        <p:snd r:embed="rId3" name="chimes.wav"/>
      </p:stSnd>
    </p:sndAc>
  </p:transition>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3394" name="Rectangle 2"/>
          <p:cNvSpPr>
            <a:spLocks noGrp="1" noChangeArrowheads="1"/>
          </p:cNvSpPr>
          <p:nvPr>
            <p:ph type="body" idx="1"/>
          </p:nvPr>
        </p:nvSpPr>
        <p:spPr>
          <a:xfrm>
            <a:off x="63500" y="101600"/>
            <a:ext cx="8991600" cy="6604000"/>
          </a:xfrm>
        </p:spPr>
        <p:txBody>
          <a:bodyPr/>
          <a:lstStyle/>
          <a:p>
            <a:pPr marL="111125" indent="223838">
              <a:buFont typeface="Wingdings" panose="05000000000000000000" pitchFamily="2" charset="2"/>
              <a:buNone/>
            </a:pPr>
            <a:r>
              <a:rPr lang="fa-IR" sz="3600" b="1">
                <a:solidFill>
                  <a:srgbClr val="FFFF66"/>
                </a:solidFill>
                <a:cs typeface="2  Titr" panose="00000700000000000000" pitchFamily="2" charset="-78"/>
              </a:rPr>
              <a:t>سرمايه گذاري بلند مدت در سهام واوراق قرضه .</a:t>
            </a:r>
            <a:r>
              <a:rPr lang="fa-IR" sz="3600" b="1">
                <a:cs typeface="2  Zar" panose="00000400000000000000" pitchFamily="2" charset="-78"/>
              </a:rPr>
              <a:t> </a:t>
            </a:r>
          </a:p>
          <a:p>
            <a:pPr marL="111125" indent="223838" algn="just">
              <a:buFont typeface="Wingdings" panose="05000000000000000000" pitchFamily="2" charset="2"/>
              <a:buNone/>
            </a:pPr>
            <a:r>
              <a:rPr lang="fa-IR" sz="5400" b="1">
                <a:cs typeface="2  Zar" panose="00000400000000000000" pitchFamily="2" charset="-78"/>
              </a:rPr>
              <a:t>سرمايه گذاري شركتي در شركت ديگر از طريق خريد سهام شركت ( اگر شركت سهامي باشد ) و يا مشاركت در سرمايه شركت ( اگر شركت غير سهامي باشد ) و يا خريد اوراق قرضه از شركت سهامي عامي صورت مي گيرد.</a:t>
            </a:r>
            <a:endParaRPr lang="en-US" sz="5400">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5442" name="Rectangle 2"/>
          <p:cNvSpPr>
            <a:spLocks noGrp="1" noChangeArrowheads="1"/>
          </p:cNvSpPr>
          <p:nvPr>
            <p:ph type="body" idx="1"/>
          </p:nvPr>
        </p:nvSpPr>
        <p:spPr>
          <a:xfrm>
            <a:off x="228600" y="228600"/>
            <a:ext cx="8763000" cy="6324600"/>
          </a:xfrm>
        </p:spPr>
        <p:txBody>
          <a:bodyPr/>
          <a:lstStyle/>
          <a:p>
            <a:pPr marL="52388" indent="234950" algn="just">
              <a:buFont typeface="Wingdings" panose="05000000000000000000" pitchFamily="2" charset="2"/>
              <a:buNone/>
            </a:pPr>
            <a:r>
              <a:rPr lang="fa-IR" sz="4800" b="1">
                <a:cs typeface="2  Zar" panose="00000400000000000000" pitchFamily="2" charset="-78"/>
              </a:rPr>
              <a:t>اگر سرمايه گذاري شركت براي حداكثر مدت يك سال دوام داشته باشد آن را سرمايه گذاري موقت يا كوتاه مدت مي گويند ولي اگر سرمايه گذاري شركت در سهام و اوراق قرضه شركت ديگر براي ساليان متمادي دوام داشته باشد در اين صورت آن را سرمايه گذاري بلند مدت مي نامند . </a:t>
            </a:r>
            <a:endParaRPr lang="en-US" sz="4800"/>
          </a:p>
        </p:txBody>
      </p:sp>
    </p:spTree>
  </p:cSld>
  <p:clrMapOvr>
    <a:masterClrMapping/>
  </p:clrMapOvr>
  <p:transition>
    <p:wipe dir="d"/>
    <p:sndAc>
      <p:stSnd loop="1">
        <p:snd r:embed="rId3" name="chimes.wav"/>
      </p:stSnd>
    </p:sndAc>
  </p:transition>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7490" name="Rectangle 2"/>
          <p:cNvSpPr>
            <a:spLocks noGrp="1" noChangeArrowheads="1"/>
          </p:cNvSpPr>
          <p:nvPr>
            <p:ph type="body" idx="1"/>
          </p:nvPr>
        </p:nvSpPr>
        <p:spPr>
          <a:xfrm>
            <a:off x="228600" y="228600"/>
            <a:ext cx="8686800" cy="6324600"/>
          </a:xfrm>
        </p:spPr>
        <p:txBody>
          <a:bodyPr/>
          <a:lstStyle/>
          <a:p>
            <a:pPr marL="52388" indent="182563" algn="just">
              <a:buFont typeface="Wingdings" panose="05000000000000000000" pitchFamily="2" charset="2"/>
              <a:buNone/>
            </a:pPr>
            <a:r>
              <a:rPr lang="fa-IR" sz="5400" b="1">
                <a:cs typeface="2  Zar" panose="00000400000000000000" pitchFamily="2" charset="-78"/>
              </a:rPr>
              <a:t>سرمايه گذاري بلند مدت مانند دارايي جاري مي باشد ليكن سرمايه گذاري بلند مدت مانند دارايي غير جاري يا بلند مدت مي باشد امروزه هدف از سرمايه گذاري بلند مدت ، شامل چندين منظور است . </a:t>
            </a:r>
            <a:endParaRPr lang="en-US" sz="5400"/>
          </a:p>
        </p:txBody>
      </p:sp>
    </p:spTree>
  </p:cSld>
  <p:clrMapOvr>
    <a:masterClrMapping/>
  </p:clrMapOvr>
  <p:transition>
    <p:wipe dir="d"/>
    <p:sndAc>
      <p:stSnd loop="1">
        <p:snd r:embed="rId3" name="chimes.wav"/>
      </p:stSnd>
    </p:sndAc>
  </p:transition>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9538" name="Rectangle 2"/>
          <p:cNvSpPr>
            <a:spLocks noGrp="1" noChangeArrowheads="1"/>
          </p:cNvSpPr>
          <p:nvPr>
            <p:ph type="body" idx="1"/>
          </p:nvPr>
        </p:nvSpPr>
        <p:spPr>
          <a:xfrm>
            <a:off x="228600" y="228600"/>
            <a:ext cx="8763000" cy="6400800"/>
          </a:xfrm>
        </p:spPr>
        <p:txBody>
          <a:bodyPr/>
          <a:lstStyle/>
          <a:p>
            <a:pPr marL="52388" indent="-52388" algn="just">
              <a:buFont typeface="Wingdings" panose="05000000000000000000" pitchFamily="2" charset="2"/>
              <a:buNone/>
            </a:pPr>
            <a:r>
              <a:rPr lang="fa-IR" sz="4800" b="1">
                <a:cs typeface="2  Zar" panose="00000400000000000000" pitchFamily="2" charset="-78"/>
              </a:rPr>
              <a:t>و در واقع ، سرمايه گذاري بلند مدت سرمايه گذاري داراي چندين هدف است كه مهمترين آنها عبارتند از :  </a:t>
            </a:r>
          </a:p>
          <a:p>
            <a:pPr marL="52388" indent="-52388" algn="just">
              <a:buFont typeface="Wingdings" panose="05000000000000000000" pitchFamily="2" charset="2"/>
              <a:buNone/>
            </a:pPr>
            <a:r>
              <a:rPr lang="fa-IR" sz="4800" b="1">
                <a:cs typeface="2  Zar" panose="00000400000000000000" pitchFamily="2" charset="-78"/>
              </a:rPr>
              <a:t>كسب سود از طريق سود سهام يا سود اوراق قرضه ياافزايش بهاي آنها دربازار .</a:t>
            </a:r>
          </a:p>
          <a:p>
            <a:pPr marL="52388" indent="-52388" algn="just">
              <a:buFont typeface="Wingdings" panose="05000000000000000000" pitchFamily="2" charset="2"/>
              <a:buNone/>
            </a:pPr>
            <a:r>
              <a:rPr lang="fa-IR" sz="4800" b="1">
                <a:cs typeface="2  Zar" panose="00000400000000000000" pitchFamily="2" charset="-78"/>
              </a:rPr>
              <a:t>اعمال نفوذ وكنترل مديريت  در شركت سرمايه پذير . </a:t>
            </a:r>
          </a:p>
        </p:txBody>
      </p:sp>
    </p:spTree>
  </p:cSld>
  <p:clrMapOvr>
    <a:masterClrMapping/>
  </p:clrMapOvr>
  <p:transition>
    <p:wipe dir="d"/>
    <p:sndAc>
      <p:stSnd loop="1">
        <p:snd r:embed="rId3"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1" name="Rectangle 5"/>
          <p:cNvSpPr>
            <a:spLocks noChangeArrowheads="1"/>
          </p:cNvSpPr>
          <p:nvPr/>
        </p:nvSpPr>
        <p:spPr bwMode="auto">
          <a:xfrm>
            <a:off x="76200" y="101600"/>
            <a:ext cx="89916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indent="1778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rtl="1">
              <a:buSzPct val="125000"/>
            </a:pPr>
            <a:r>
              <a:rPr lang="fa-IR" sz="2400" b="1">
                <a:solidFill>
                  <a:schemeClr val="hlink"/>
                </a:solidFill>
                <a:cs typeface="2  Titr" panose="00000700000000000000" pitchFamily="2" charset="-78"/>
              </a:rPr>
              <a:t>1-3-1-گزارش سرمايه قانوني يا مجاز :</a:t>
            </a:r>
          </a:p>
          <a:p>
            <a:pPr lvl="1" algn="just" rtl="1">
              <a:buSzPct val="125000"/>
            </a:pPr>
            <a:endParaRPr lang="en-US" sz="2400" b="1">
              <a:solidFill>
                <a:schemeClr val="hlink"/>
              </a:solidFill>
              <a:cs typeface="2  Titr" panose="00000700000000000000" pitchFamily="2" charset="-78"/>
            </a:endParaRPr>
          </a:p>
          <a:p>
            <a:pPr lvl="1" algn="just" rtl="1"/>
            <a:r>
              <a:rPr lang="fa-IR" sz="2400" b="1">
                <a:cs typeface="2  Zar" panose="00000400000000000000" pitchFamily="2" charset="-78"/>
              </a:rPr>
              <a:t>در ترازنامه شركت سهامي بايستي تعدا سهام و مبلغ آن به تفكيك درج شود هر گاه تعدادي از سهام فروخته نشده باشند بايد در يادداشتهاي پيوست ترازنامه گزارش گردند علاوه بر آن بايستي سهام كه داراي راي غير معمول (فوق العاده) هستند در زير نويس ترازنامه </a:t>
            </a:r>
            <a:r>
              <a:rPr lang="fa-IR" sz="2400" b="1">
                <a:latin typeface="Tahoma" panose="020B0604030504040204" pitchFamily="34" charset="0"/>
                <a:cs typeface="2  Zar" panose="00000400000000000000" pitchFamily="2" charset="-78"/>
              </a:rPr>
              <a:t>افشاءشوند پس از مشخص كردن سهام سرمايه بايستي هرگونه صرف سهام ومبالغ مازادي كه نسبت به بهاي اسمي و يا بهاي اعلام شده سهام از سهامداران وصول شده در بخش حقوق صاحبان سهام ذكر گردد .در صورتي كه سهام خزانه فروش رفته باشد اين مازاد حاصل از فروش سهام خزانه (در اين فصل خواهد آمد)بايستي در بخش حقوق صاحبان سهام در ترازنامه افشا شود .در صورتي كه كمك هاي بلاعوض (خودياري )توسط مردم (بخش غير دولتي )به شركت پرداخته شده باشد اين كنمكهاي مردمي تحت عنوان سرمايه پرداخت شده اضافي در بخش حقوق صاحبان سهام درج شود (كمكهاي دولتي بلاعوض به عنوان درآمد دوره هاي منظور مي شود) </a:t>
            </a:r>
            <a:endParaRPr lang="en-US" sz="2400" b="1">
              <a:latin typeface="Tahoma" panose="020B0604030504040204" pitchFamily="34" charset="0"/>
              <a:cs typeface="2  Zar" panose="00000400000000000000" pitchFamily="2" charset="-78"/>
            </a:endParaRPr>
          </a:p>
          <a:p>
            <a:pPr lvl="2" algn="just" rtl="1"/>
            <a:r>
              <a:rPr lang="fa-IR" sz="2400" b="1">
                <a:latin typeface="Tahoma" panose="020B0604030504040204" pitchFamily="34" charset="0"/>
                <a:cs typeface="2  Zar" panose="00000400000000000000" pitchFamily="2" charset="-78"/>
              </a:rPr>
              <a:t>در بخش حقوق صاحبان سهام در صورت امكان تفكيك حقوق صاحبان سهام سهم سهم اكثريت و سهم اقليت ارزش گزارشگري حقوق صاحبان سهام را به نحو چشمگيري افزايش مي دهد هر چند كه تاكنون كمتر به آن توجه شده است .</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1586" name="Rectangle 2"/>
          <p:cNvSpPr>
            <a:spLocks noGrp="1" noChangeArrowheads="1"/>
          </p:cNvSpPr>
          <p:nvPr>
            <p:ph type="body" idx="1"/>
          </p:nvPr>
        </p:nvSpPr>
        <p:spPr>
          <a:xfrm>
            <a:off x="228600" y="228600"/>
            <a:ext cx="8686800" cy="6324600"/>
          </a:xfrm>
        </p:spPr>
        <p:txBody>
          <a:bodyPr/>
          <a:lstStyle/>
          <a:p>
            <a:pPr marL="52388" indent="-52388" algn="just">
              <a:buFont typeface="Wingdings" panose="05000000000000000000" pitchFamily="2" charset="2"/>
              <a:buNone/>
            </a:pPr>
            <a:r>
              <a:rPr lang="fa-IR" sz="4800" b="1">
                <a:cs typeface="2  Zar" panose="00000400000000000000" pitchFamily="2" charset="-78"/>
              </a:rPr>
              <a:t>تأمين مالي شركت سرمايه پذير به منظور استفاده منظم از توليدات شركت سرمايه پذير جهت دوام شركت سرمايه گذار . </a:t>
            </a:r>
          </a:p>
          <a:p>
            <a:pPr marL="52388" indent="-52388" algn="just">
              <a:buFont typeface="Wingdings" panose="05000000000000000000" pitchFamily="2" charset="2"/>
              <a:buNone/>
            </a:pPr>
            <a:r>
              <a:rPr lang="fa-IR" sz="4000" b="1">
                <a:solidFill>
                  <a:srgbClr val="FFFF66"/>
                </a:solidFill>
                <a:cs typeface="2  Titr" panose="00000700000000000000" pitchFamily="2" charset="-78"/>
              </a:rPr>
              <a:t>1-5- سرمايه گذاري در سهام ساير شركت ها .</a:t>
            </a:r>
          </a:p>
          <a:p>
            <a:pPr marL="52388" indent="-52388" algn="just">
              <a:buFont typeface="Wingdings" panose="05000000000000000000" pitchFamily="2" charset="2"/>
              <a:buNone/>
            </a:pPr>
            <a:r>
              <a:rPr lang="fa-IR" sz="4800" b="1">
                <a:cs typeface="2  Zar" panose="00000400000000000000" pitchFamily="2" charset="-78"/>
              </a:rPr>
              <a:t>خريد سهام ساير شركت ها توسط شركت سهامي ديگر در بلند مدت ، بيشتر براي نفوذ و كنترل شركت سرمايه گذار در شركت سرمايه پذير است .</a:t>
            </a:r>
            <a:r>
              <a:rPr lang="en-US" sz="4800">
                <a:cs typeface="2  Zar" panose="00000400000000000000" pitchFamily="2" charset="-78"/>
              </a:rPr>
              <a:t> </a:t>
            </a:r>
            <a:endParaRPr lang="en-US" sz="4800"/>
          </a:p>
        </p:txBody>
      </p:sp>
    </p:spTree>
  </p:cSld>
  <p:clrMapOvr>
    <a:masterClrMapping/>
  </p:clrMapOvr>
  <p:transition>
    <p:wipe dir="d"/>
    <p:sndAc>
      <p:stSnd loop="1">
        <p:snd r:embed="rId3" name="chimes.wav"/>
      </p:stSnd>
    </p:sndAc>
  </p:transition>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3634" name="Rectangle 2"/>
          <p:cNvSpPr>
            <a:spLocks noGrp="1" noChangeArrowheads="1"/>
          </p:cNvSpPr>
          <p:nvPr>
            <p:ph type="body" idx="1"/>
          </p:nvPr>
        </p:nvSpPr>
        <p:spPr>
          <a:xfrm>
            <a:off x="304800" y="152400"/>
            <a:ext cx="8610600" cy="6400800"/>
          </a:xfrm>
        </p:spPr>
        <p:txBody>
          <a:bodyPr/>
          <a:lstStyle/>
          <a:p>
            <a:pPr marL="117475" indent="222250" algn="just">
              <a:buFont typeface="Wingdings" panose="05000000000000000000" pitchFamily="2" charset="2"/>
              <a:buNone/>
            </a:pPr>
            <a:r>
              <a:rPr lang="fa-IR" sz="4800" b="1">
                <a:cs typeface="2  Zar" panose="00000400000000000000" pitchFamily="2" charset="-78"/>
              </a:rPr>
              <a:t>در نتيجه حسابداري سرمايه گذاري بلند مدت در سهام شركتهاي ديگر تابع نفوذ و كنترل سرمايه گذار در سرمايه پذير است . براي مثال اگر شركت سهامي ركن آباد 15% از سهام شركت سهامي عام شيراز را خريداري كرده باشد  ميزان نفوذ شركت ركن آباد در شركت شيراز قابل ملاحظه نمي باشد</a:t>
            </a:r>
            <a:r>
              <a:rPr lang="fa-IR" b="1">
                <a:cs typeface="2  Zar" panose="00000400000000000000" pitchFamily="2" charset="-78"/>
              </a:rPr>
              <a:t> .</a:t>
            </a:r>
            <a:endParaRPr lang="en-US"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5682" name="Rectangle 2"/>
          <p:cNvSpPr>
            <a:spLocks noGrp="1" noChangeArrowheads="1"/>
          </p:cNvSpPr>
          <p:nvPr>
            <p:ph type="body" idx="1"/>
          </p:nvPr>
        </p:nvSpPr>
        <p:spPr>
          <a:xfrm>
            <a:off x="152400" y="152400"/>
            <a:ext cx="8763000" cy="6400800"/>
          </a:xfrm>
        </p:spPr>
        <p:txBody>
          <a:bodyPr/>
          <a:lstStyle/>
          <a:p>
            <a:pPr marL="117475" indent="222250" algn="just">
              <a:buFont typeface="Wingdings" panose="05000000000000000000" pitchFamily="2" charset="2"/>
              <a:buNone/>
            </a:pPr>
            <a:r>
              <a:rPr lang="fa-IR" sz="6000" b="1">
                <a:cs typeface="2  Zar" panose="00000400000000000000" pitchFamily="2" charset="-78"/>
              </a:rPr>
              <a:t>در شركت مزبور عملاً نمي تواند در برنامه ريزيها و سياست كاري شركت شيراز تأثير مورد نظر را بگذارد و تصميم گيريهاي مجمع عمومي، رأي شركت ركن آباد نقش رهبري كننده را ايفاء نخواهد كرد</a:t>
            </a:r>
            <a:endParaRPr lang="en-US" sz="60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7730" name="Rectangle 2"/>
          <p:cNvSpPr>
            <a:spLocks noGrp="1" noChangeArrowheads="1"/>
          </p:cNvSpPr>
          <p:nvPr>
            <p:ph type="body" idx="1"/>
          </p:nvPr>
        </p:nvSpPr>
        <p:spPr>
          <a:xfrm>
            <a:off x="228600" y="228600"/>
            <a:ext cx="8763000" cy="6400800"/>
          </a:xfrm>
        </p:spPr>
        <p:txBody>
          <a:bodyPr/>
          <a:lstStyle/>
          <a:p>
            <a:pPr marL="52388" indent="234950" algn="just">
              <a:buFont typeface="Wingdings" panose="05000000000000000000" pitchFamily="2" charset="2"/>
              <a:buNone/>
            </a:pPr>
            <a:r>
              <a:rPr lang="fa-IR" sz="4400" b="1">
                <a:cs typeface="2  Zar" panose="00000400000000000000" pitchFamily="2" charset="-78"/>
              </a:rPr>
              <a:t>و لذا سهامي كه شركت ركن آباد از شركت شيراز خريده بيشتر از بازده سرمايه گذاري مورد توجه قرار مي گيرد و بدين لحاظ، حسابداري سرمايه گذاري در سهام عادي شركت ديگر در مواردي كه سرمايه گذار كمتر از 20% سهام شركت ديگر را خريداري نموده باشد ، بايد از روش اقل قيمت تمام شده يا بازار انجام شود .</a:t>
            </a:r>
            <a:endParaRPr lang="en-US" sz="4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9778" name="Rectangle 2"/>
          <p:cNvSpPr>
            <a:spLocks noGrp="1" noChangeArrowheads="1"/>
          </p:cNvSpPr>
          <p:nvPr>
            <p:ph type="body" idx="1"/>
          </p:nvPr>
        </p:nvSpPr>
        <p:spPr>
          <a:xfrm>
            <a:off x="228600" y="228600"/>
            <a:ext cx="8686800" cy="6324600"/>
          </a:xfrm>
        </p:spPr>
        <p:txBody>
          <a:bodyPr/>
          <a:lstStyle/>
          <a:p>
            <a:pPr marL="52388" indent="287338" algn="just">
              <a:buFont typeface="Wingdings" panose="05000000000000000000" pitchFamily="2" charset="2"/>
              <a:buNone/>
            </a:pPr>
            <a:r>
              <a:rPr lang="fa-IR" sz="5400" b="1">
                <a:cs typeface="2  Zar" panose="00000400000000000000" pitchFamily="2" charset="-78"/>
              </a:rPr>
              <a:t>در صورتي كه شركت سرمايه گذاري بيش از 20% سهام شركت ديگر را خريداري كرده باشد و آن ميزان حداكثر كمتر از 50% باشد ، در مجامع عمومي با توجه به اينكه 30% آرا غيبت دارند</a:t>
            </a:r>
            <a:endParaRPr lang="en-US" sz="5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1826" name="Rectangle 2"/>
          <p:cNvSpPr>
            <a:spLocks noGrp="1" noChangeArrowheads="1"/>
          </p:cNvSpPr>
          <p:nvPr>
            <p:ph type="body" idx="1"/>
          </p:nvPr>
        </p:nvSpPr>
        <p:spPr>
          <a:xfrm>
            <a:off x="228600" y="228600"/>
            <a:ext cx="8686800" cy="6400800"/>
          </a:xfrm>
        </p:spPr>
        <p:txBody>
          <a:bodyPr/>
          <a:lstStyle/>
          <a:p>
            <a:pPr marL="52388" indent="234950" algn="just">
              <a:buFont typeface="Wingdings" panose="05000000000000000000" pitchFamily="2" charset="2"/>
              <a:buNone/>
            </a:pPr>
            <a:r>
              <a:rPr lang="fa-IR" sz="5400" b="1">
                <a:cs typeface="2  Zar" panose="00000400000000000000" pitchFamily="2" charset="-78"/>
              </a:rPr>
              <a:t>لذا حضور شركت سرمايه گذار و نفوذ وي در شركت از طريق داشتن اكثريت نسبي در مجامع كاملاً محسوس خواهد بود و ساير سهامداران شركت سعي مي كنند كه تا اندازه اي نظرات شركت سرمايه گذار را قبول كنند</a:t>
            </a:r>
            <a:endParaRPr lang="en-US" sz="5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3874" name="Rectangle 2"/>
          <p:cNvSpPr>
            <a:spLocks noGrp="1" noChangeArrowheads="1"/>
          </p:cNvSpPr>
          <p:nvPr>
            <p:ph type="body" idx="1"/>
          </p:nvPr>
        </p:nvSpPr>
        <p:spPr>
          <a:xfrm>
            <a:off x="38100" y="101600"/>
            <a:ext cx="9029700" cy="6604000"/>
          </a:xfrm>
        </p:spPr>
        <p:txBody>
          <a:bodyPr/>
          <a:lstStyle/>
          <a:p>
            <a:pPr marL="117475" indent="107950" algn="just">
              <a:buFont typeface="Wingdings" panose="05000000000000000000" pitchFamily="2" charset="2"/>
              <a:buNone/>
            </a:pPr>
            <a:r>
              <a:rPr lang="fa-IR" sz="6000" b="1">
                <a:cs typeface="2  Zar" panose="00000400000000000000" pitchFamily="2" charset="-78"/>
              </a:rPr>
              <a:t>و لذا در تصميم گيريهاي شركت سرمايه پذير نفوذ قابل ملاحظه اي خواهند داشت ، در اين حالت ، حسابداري سرمايه گذاري در سهام شركت ديگر بر اساس روش ارزش ويژه انجام خواهد شد .</a:t>
            </a:r>
            <a:r>
              <a:rPr lang="fa-IR" sz="6000">
                <a:cs typeface="2  Zar" panose="00000400000000000000" pitchFamily="2" charset="-78"/>
              </a:rPr>
              <a:t> </a:t>
            </a:r>
            <a:endParaRPr lang="en-US" sz="6000">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2" name="Rectangle 2"/>
          <p:cNvSpPr>
            <a:spLocks noGrp="1" noChangeArrowheads="1"/>
          </p:cNvSpPr>
          <p:nvPr>
            <p:ph type="body" idx="1"/>
          </p:nvPr>
        </p:nvSpPr>
        <p:spPr>
          <a:xfrm>
            <a:off x="127000" y="228600"/>
            <a:ext cx="8864600" cy="6400800"/>
          </a:xfrm>
        </p:spPr>
        <p:txBody>
          <a:bodyPr/>
          <a:lstStyle/>
          <a:p>
            <a:pPr marL="117475" indent="120650" algn="just">
              <a:lnSpc>
                <a:spcPct val="90000"/>
              </a:lnSpc>
              <a:buFont typeface="Wingdings" panose="05000000000000000000" pitchFamily="2" charset="2"/>
              <a:buNone/>
            </a:pPr>
            <a:r>
              <a:rPr lang="fa-IR" sz="6000" b="1">
                <a:cs typeface="2  Zar" panose="00000400000000000000" pitchFamily="2" charset="-78"/>
              </a:rPr>
              <a:t>اما اگر شركت سرمايه گذار بيش از 50% سهام شركت سرمايه پذير را خريده باشد ، چون در مجامع اكثريت مطلق را دارد ، لذا تصميم گيريهاي شركت سرمايه پذير كلاً با رأي شركت سرمايه گذار انجام مي گيرد .</a:t>
            </a:r>
            <a:r>
              <a:rPr lang="fa-IR" b="1">
                <a:cs typeface="2  Zar" panose="00000400000000000000" pitchFamily="2" charset="-78"/>
              </a:rPr>
              <a:t>  </a:t>
            </a:r>
            <a:endParaRPr lang="en-US"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0" name="Rectangle 2"/>
          <p:cNvSpPr>
            <a:spLocks noGrp="1" noChangeArrowheads="1"/>
          </p:cNvSpPr>
          <p:nvPr>
            <p:ph type="body" idx="1"/>
          </p:nvPr>
        </p:nvSpPr>
        <p:spPr>
          <a:xfrm>
            <a:off x="381000" y="228600"/>
            <a:ext cx="8534400" cy="6400800"/>
          </a:xfrm>
        </p:spPr>
        <p:txBody>
          <a:bodyPr/>
          <a:lstStyle/>
          <a:p>
            <a:pPr marL="52388" indent="287338" algn="just">
              <a:buFont typeface="Wingdings" panose="05000000000000000000" pitchFamily="2" charset="2"/>
              <a:buNone/>
            </a:pPr>
            <a:r>
              <a:rPr lang="fa-IR" sz="4800" b="1">
                <a:cs typeface="2  Zar" panose="00000400000000000000" pitchFamily="2" charset="-78"/>
              </a:rPr>
              <a:t>در </a:t>
            </a:r>
            <a:r>
              <a:rPr lang="fa-IR" sz="4800" b="1">
                <a:latin typeface="Wingdings 2" panose="05020102010507070707" pitchFamily="18" charset="2"/>
                <a:cs typeface="2  Zar" panose="00000400000000000000" pitchFamily="2" charset="-78"/>
              </a:rPr>
              <a:t>نتيجه شركت سرمايه گذار شركت اصلي و شركت سرمايه پذير شركت فرعي خواهد بود . و معمولاً ضمن تهيه صورت هاي مالي تلفيقي از روش حسابداري خريد و يا ارزش ويژه</a:t>
            </a:r>
            <a:r>
              <a:rPr lang="fa-IR" sz="4800" b="1">
                <a:cs typeface="2  Zar" panose="00000400000000000000" pitchFamily="2" charset="-78"/>
              </a:rPr>
              <a:t> ويا اتحاد منابع در حسابداري سرمايه گذاري سهام استفاده مي گردد .</a:t>
            </a:r>
            <a:endParaRPr lang="en-US" sz="4800"/>
          </a:p>
        </p:txBody>
      </p:sp>
    </p:spTree>
  </p:cSld>
  <p:clrMapOvr>
    <a:masterClrMapping/>
  </p:clrMapOvr>
  <p:transition>
    <p:wipe dir="d"/>
    <p:sndAc>
      <p:stSnd loop="1">
        <p:snd r:embed="rId3" name="chimes.wav"/>
      </p:stSnd>
    </p:sndAc>
  </p:transition>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Rectangle 2"/>
          <p:cNvSpPr>
            <a:spLocks noGrp="1" noChangeArrowheads="1"/>
          </p:cNvSpPr>
          <p:nvPr>
            <p:ph type="body" idx="1"/>
          </p:nvPr>
        </p:nvSpPr>
        <p:spPr>
          <a:xfrm>
            <a:off x="228600" y="304800"/>
            <a:ext cx="8763000" cy="6400800"/>
          </a:xfrm>
        </p:spPr>
        <p:txBody>
          <a:bodyPr/>
          <a:lstStyle/>
          <a:p>
            <a:pPr>
              <a:buFont typeface="Wingdings" panose="05000000000000000000" pitchFamily="2" charset="2"/>
              <a:buNone/>
            </a:pPr>
            <a:r>
              <a:rPr lang="fa-IR" sz="5400" b="1">
                <a:solidFill>
                  <a:srgbClr val="FFFF66"/>
                </a:solidFill>
                <a:cs typeface="2  Titr" panose="00000700000000000000" pitchFamily="2" charset="-78"/>
              </a:rPr>
              <a:t>1-1-5- روش بهاي تمام شده :</a:t>
            </a:r>
          </a:p>
          <a:p>
            <a:pPr algn="just">
              <a:buFont typeface="Wingdings" panose="05000000000000000000" pitchFamily="2" charset="2"/>
              <a:buNone/>
            </a:pPr>
            <a:r>
              <a:rPr lang="fa-IR" sz="5400" b="1">
                <a:cs typeface="2  Zar" panose="00000400000000000000" pitchFamily="2" charset="-78"/>
              </a:rPr>
              <a:t>در روش بهاي تمام شده، سرمايه گذاري به بهاي تمام شده يا تحصيل سهام ثبت مي شود و سود سرمايه گذاري نيز محدود به سود بهاي سرمايه گذاري شده در هر دوره مالي مي باشد</a:t>
            </a:r>
            <a:endParaRPr lang="en-US" sz="5400"/>
          </a:p>
        </p:txBody>
      </p:sp>
    </p:spTree>
  </p:cSld>
  <p:clrMapOvr>
    <a:masterClrMapping/>
  </p:clrMapOvr>
  <p:transition>
    <p:wipe dir="d"/>
    <p:sndAc>
      <p:stSnd loop="1">
        <p:snd r:embed="rId3"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101600" y="114300"/>
            <a:ext cx="8991600" cy="657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77800" indent="1778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rtl="1">
              <a:buSzPct val="125000"/>
            </a:pPr>
            <a:r>
              <a:rPr lang="fa-IR" sz="2800" b="1">
                <a:solidFill>
                  <a:schemeClr val="hlink"/>
                </a:solidFill>
                <a:cs typeface="2  Titr" panose="00000700000000000000" pitchFamily="2" charset="-78"/>
              </a:rPr>
              <a:t>2-3-1- اندوخته ها</a:t>
            </a:r>
            <a:r>
              <a:rPr lang="fa-IR" sz="3800" b="1">
                <a:solidFill>
                  <a:schemeClr val="hlink"/>
                </a:solidFill>
                <a:cs typeface="2  Titr" panose="00000700000000000000" pitchFamily="2" charset="-78"/>
              </a:rPr>
              <a:t> </a:t>
            </a:r>
            <a:endParaRPr lang="en-US" sz="3800" b="1">
              <a:solidFill>
                <a:schemeClr val="hlink"/>
              </a:solidFill>
              <a:cs typeface="2  Titr" panose="00000700000000000000" pitchFamily="2" charset="-78"/>
            </a:endParaRPr>
          </a:p>
          <a:p>
            <a:pPr lvl="1" algn="r" rtl="1"/>
            <a:r>
              <a:rPr lang="fa-IR" sz="2400" b="1">
                <a:cs typeface="2  Zar" panose="00000400000000000000" pitchFamily="2" charset="-78"/>
              </a:rPr>
              <a:t>همانطوري كه در بخش سود تقسيم نشده مي آيد اندوخته ها در واقع بخش تحديد شده از انباشت سود تقسيم شده هستند ودر ترازنامه در بخش حقوق صاحبان سهان تحت سرفصل اندوخته ها افشا مي شوند .در درج اندوخته ها در ترازنامه شايسته است كه هر يك از اونواع اندوخته ها در ترازنامه به صورت جدا از يكديگر در ترازنامه ذكر شوند. </a:t>
            </a:r>
          </a:p>
          <a:p>
            <a:pPr lvl="1" algn="just" rtl="1"/>
            <a:r>
              <a:rPr lang="fa-IR" b="1">
                <a:latin typeface="Tahoma" panose="020B0604030504040204" pitchFamily="34" charset="0"/>
              </a:rPr>
              <a:t>-</a:t>
            </a:r>
            <a:r>
              <a:rPr lang="fa-IR" sz="2800" b="1">
                <a:solidFill>
                  <a:schemeClr val="hlink"/>
                </a:solidFill>
                <a:latin typeface="Tahoma" panose="020B0604030504040204" pitchFamily="34" charset="0"/>
                <a:cs typeface="2  Zar" panose="00000400000000000000" pitchFamily="2" charset="-78"/>
              </a:rPr>
              <a:t>3-1- سود انباشته شده يا تقسيم نشده</a:t>
            </a:r>
            <a:r>
              <a:rPr lang="fa-IR" sz="2400" b="1" u="sng">
                <a:latin typeface="Tahoma" panose="020B0604030504040204" pitchFamily="34" charset="0"/>
                <a:cs typeface="2  Zar" panose="00000400000000000000" pitchFamily="2" charset="-78"/>
              </a:rPr>
              <a:t> </a:t>
            </a:r>
            <a:endParaRPr lang="en-US" sz="2400" b="1" u="sng">
              <a:latin typeface="Tahoma" panose="020B0604030504040204" pitchFamily="34" charset="0"/>
              <a:cs typeface="2  Zar" panose="00000400000000000000" pitchFamily="2" charset="-78"/>
            </a:endParaRPr>
          </a:p>
          <a:p>
            <a:pPr lvl="1" algn="just" rtl="1"/>
            <a:r>
              <a:rPr lang="fa-IR" sz="2400" b="1">
                <a:latin typeface="Tahoma" panose="020B0604030504040204" pitchFamily="34" charset="0"/>
                <a:cs typeface="2  Zar" panose="00000400000000000000" pitchFamily="2" charset="-78"/>
              </a:rPr>
              <a:t>پس از تخصيص اندوخته ها و تقسيم سود صاحبان سهام در صورت وجود باقيمانده از سود ويژه دوره جاري ودوره هاي گذشته سود انباشته يا سود تقسيم نشده يا سور سنواتي وجود خواهد يافت .سورسنواتي يا سود انباشته كه حاصل انباشت سودهاي تقسيم نشده دردوره جاري و سنوات قبل است بهعنوان بخشي از حقوق صاحبان سهام بايستي در ترازنامه درج شودسود انباشته سود تقسيم نشده اي است كه بدون كمترين محدوديت در سنوات بعدي قابل تقسيم خواهد بود .</a:t>
            </a:r>
            <a:endParaRPr lang="en-US" sz="2400" b="1">
              <a:latin typeface="Tahoma" panose="020B0604030504040204" pitchFamily="34" charset="0"/>
              <a:cs typeface="2  Zar" panose="00000400000000000000" pitchFamily="2" charset="-78"/>
            </a:endParaRPr>
          </a:p>
          <a:p>
            <a:pPr lvl="1" algn="just" rtl="1"/>
            <a:r>
              <a:rPr lang="fa-IR" sz="2400" b="1">
                <a:solidFill>
                  <a:schemeClr val="hlink"/>
                </a:solidFill>
                <a:latin typeface="Tahoma" panose="020B0604030504040204" pitchFamily="34" charset="0"/>
                <a:cs typeface="2  Titr" panose="00000700000000000000" pitchFamily="2" charset="-78"/>
              </a:rPr>
              <a:t>4-3-1- سهام خزانه </a:t>
            </a:r>
            <a:endParaRPr lang="en-US" sz="2400" b="1">
              <a:solidFill>
                <a:schemeClr val="hlink"/>
              </a:solidFill>
              <a:latin typeface="Tahoma" panose="020B0604030504040204" pitchFamily="34" charset="0"/>
              <a:cs typeface="2  Titr" panose="00000700000000000000" pitchFamily="2" charset="-78"/>
            </a:endParaRPr>
          </a:p>
          <a:p>
            <a:pPr lvl="1" algn="just" rtl="1"/>
            <a:r>
              <a:rPr lang="fa-IR" sz="2400" b="1">
                <a:latin typeface="Tahoma" panose="020B0604030504040204" pitchFamily="34" charset="0"/>
                <a:cs typeface="2  Zar" panose="00000400000000000000" pitchFamily="2" charset="-78"/>
              </a:rPr>
              <a:t>هرگاه شركت سهامي مانند افراد عادي نسبت به خريد سهام خود از سهامداران جهت انباشت آن و سپس فروش در مواقعي كه افزايش قيمت مناسب حاصل شده باشد اقدام نمايد سهامي كه بدين ترتيب خريداري مي كند</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2066" name="Rectangle 2"/>
          <p:cNvSpPr>
            <a:spLocks noGrp="1" noChangeArrowheads="1"/>
          </p:cNvSpPr>
          <p:nvPr>
            <p:ph type="body" idx="1"/>
          </p:nvPr>
        </p:nvSpPr>
        <p:spPr>
          <a:xfrm>
            <a:off x="304800" y="228600"/>
            <a:ext cx="8686800" cy="6477000"/>
          </a:xfrm>
        </p:spPr>
        <p:txBody>
          <a:bodyPr/>
          <a:lstStyle/>
          <a:p>
            <a:pPr marL="52388" indent="234950" algn="just">
              <a:buFont typeface="Wingdings" panose="05000000000000000000" pitchFamily="2" charset="2"/>
              <a:buNone/>
            </a:pPr>
            <a:r>
              <a:rPr lang="fa-IR" sz="6000" b="1">
                <a:cs typeface="2  Zar" panose="00000400000000000000" pitchFamily="2" charset="-78"/>
              </a:rPr>
              <a:t>بنابراين چنانچه سود سهام دريافت شده، فقط از سود ويژه دوره مالي صورت نگرفته باشد و بخشي از سود سهام شامل سود تقسيم نشده ساليان قبل يا اندوخته هاي قبلي شركت سرمايه پذير باشد</a:t>
            </a:r>
            <a:endParaRPr lang="en-US" sz="6000"/>
          </a:p>
        </p:txBody>
      </p:sp>
    </p:spTree>
  </p:cSld>
  <p:clrMapOvr>
    <a:masterClrMapping/>
  </p:clrMapOvr>
  <p:transition>
    <p:wipe dir="d"/>
    <p:sndAc>
      <p:stSnd loop="1">
        <p:snd r:embed="rId3" name="chimes.wav"/>
      </p:stSnd>
    </p:sndAc>
  </p:transition>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114" name="Rectangle 2"/>
          <p:cNvSpPr>
            <a:spLocks noGrp="1" noChangeArrowheads="1"/>
          </p:cNvSpPr>
          <p:nvPr>
            <p:ph type="body" idx="1"/>
          </p:nvPr>
        </p:nvSpPr>
        <p:spPr>
          <a:xfrm>
            <a:off x="228600" y="304800"/>
            <a:ext cx="8686800" cy="5105400"/>
          </a:xfrm>
        </p:spPr>
        <p:txBody>
          <a:bodyPr/>
          <a:lstStyle/>
          <a:p>
            <a:pPr marL="52388" indent="182563" algn="just">
              <a:buFont typeface="Wingdings" panose="05000000000000000000" pitchFamily="2" charset="2"/>
              <a:buNone/>
            </a:pPr>
            <a:r>
              <a:rPr lang="fa-IR" sz="5400" b="1">
                <a:cs typeface="2  Zar" panose="00000400000000000000" pitchFamily="2" charset="-78"/>
              </a:rPr>
              <a:t>در آن صورت سود سهام را به نسبت سود ويژه دوره مالي منظور مي كنند و فقط در مواقعي كه بهاي سهام خريده شده دائمي و مهمي نسبت به قيمت تمام شده خريد، رخ مي دهد</a:t>
            </a:r>
            <a:endParaRPr lang="en-US" sz="5400"/>
          </a:p>
        </p:txBody>
      </p:sp>
    </p:spTree>
  </p:cSld>
  <p:clrMapOvr>
    <a:masterClrMapping/>
  </p:clrMapOvr>
  <p:transition>
    <p:wipe dir="d"/>
    <p:sndAc>
      <p:stSnd loop="1">
        <p:snd r:embed="rId3" name="chimes.wav"/>
      </p:stSnd>
    </p:sndAc>
  </p:transition>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Rectangle 2"/>
          <p:cNvSpPr>
            <a:spLocks noGrp="1" noChangeArrowheads="1"/>
          </p:cNvSpPr>
          <p:nvPr>
            <p:ph type="body" idx="1"/>
          </p:nvPr>
        </p:nvSpPr>
        <p:spPr>
          <a:xfrm>
            <a:off x="304800" y="228600"/>
            <a:ext cx="8534400" cy="5105400"/>
          </a:xfrm>
        </p:spPr>
        <p:txBody>
          <a:bodyPr/>
          <a:lstStyle/>
          <a:p>
            <a:pPr marL="52388" indent="234950" algn="just">
              <a:buFont typeface="Wingdings" panose="05000000000000000000" pitchFamily="2" charset="2"/>
              <a:buNone/>
            </a:pPr>
            <a:r>
              <a:rPr lang="fa-IR" sz="5400" b="1">
                <a:cs typeface="2  Zar" panose="00000400000000000000" pitchFamily="2" charset="-78"/>
              </a:rPr>
              <a:t>مي توان كاهش ارزش سرمايه گذاري را به بهاي بازار در حسابها ثبت نمود و در نتيجه تغيير روش قيمت تمام شده به روش اقل قيمت بين بهاي تمام شده و بهاي بازار جايز خواهد بود</a:t>
            </a:r>
            <a:endParaRPr lang="en-US" sz="5400"/>
          </a:p>
        </p:txBody>
      </p:sp>
    </p:spTree>
  </p:cSld>
  <p:clrMapOvr>
    <a:masterClrMapping/>
  </p:clrMapOvr>
  <p:transition>
    <p:wipe dir="d"/>
    <p:sndAc>
      <p:stSnd loop="1">
        <p:snd r:embed="rId3" name="chimes.wav"/>
      </p:stSnd>
    </p:sndAc>
  </p:transition>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Rectangle 2"/>
          <p:cNvSpPr>
            <a:spLocks noGrp="1" noChangeArrowheads="1"/>
          </p:cNvSpPr>
          <p:nvPr>
            <p:ph type="body" idx="1"/>
          </p:nvPr>
        </p:nvSpPr>
        <p:spPr>
          <a:xfrm>
            <a:off x="228600" y="228600"/>
            <a:ext cx="8763000" cy="6400800"/>
          </a:xfrm>
        </p:spPr>
        <p:txBody>
          <a:bodyPr/>
          <a:lstStyle/>
          <a:p>
            <a:pPr marL="52388" indent="234950" algn="just">
              <a:buFont typeface="Wingdings" panose="05000000000000000000" pitchFamily="2" charset="2"/>
              <a:buNone/>
            </a:pPr>
            <a:r>
              <a:rPr lang="fa-IR" sz="5400" b="1">
                <a:cs typeface="2  Zar" panose="00000400000000000000" pitchFamily="2" charset="-78"/>
              </a:rPr>
              <a:t>بنابراين در ثبت خريد سهام شركت هاي ديگر كمتر از 20% سهام بايد قيمت تمام شده واصل سود سهام دريافتي به عنوان درآمد ثبت شركت شود . وتغييرات موارد فوق به شرح زير قابل شناسايي وثبت در دفاتر    مي باشد .</a:t>
            </a:r>
            <a:endParaRPr lang="en-US" sz="5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0258" name="Rectangle 2"/>
          <p:cNvSpPr>
            <a:spLocks noGrp="1" noChangeArrowheads="1"/>
          </p:cNvSpPr>
          <p:nvPr>
            <p:ph type="body" idx="1"/>
          </p:nvPr>
        </p:nvSpPr>
        <p:spPr>
          <a:xfrm>
            <a:off x="88900" y="127000"/>
            <a:ext cx="8991600" cy="6502400"/>
          </a:xfrm>
        </p:spPr>
        <p:txBody>
          <a:bodyPr/>
          <a:lstStyle/>
          <a:p>
            <a:pPr marL="117475" indent="120650" algn="just">
              <a:lnSpc>
                <a:spcPct val="80000"/>
              </a:lnSpc>
              <a:buFont typeface="Wingdings" panose="05000000000000000000" pitchFamily="2" charset="2"/>
              <a:buNone/>
            </a:pPr>
            <a:r>
              <a:rPr lang="fa-IR" sz="4400" b="1">
                <a:solidFill>
                  <a:srgbClr val="FFFF66"/>
                </a:solidFill>
                <a:cs typeface="2  Titr" panose="00000700000000000000" pitchFamily="2" charset="-78"/>
              </a:rPr>
              <a:t>الف : اگر سود سهام شامل سود ويژه دوره و سودهاي دوره قبل باشد .</a:t>
            </a:r>
            <a:r>
              <a:rPr lang="fa-IR" sz="4400" b="1">
                <a:cs typeface="2  Zar" panose="00000400000000000000" pitchFamily="2" charset="-78"/>
              </a:rPr>
              <a:t> </a:t>
            </a:r>
          </a:p>
          <a:p>
            <a:pPr marL="117475" indent="120650" algn="just">
              <a:lnSpc>
                <a:spcPct val="80000"/>
              </a:lnSpc>
              <a:buFont typeface="Wingdings" panose="05000000000000000000" pitchFamily="2" charset="2"/>
              <a:buNone/>
            </a:pPr>
            <a:r>
              <a:rPr lang="fa-IR" sz="6600" b="1">
                <a:cs typeface="2  Zar" panose="00000400000000000000" pitchFamily="2" charset="-78"/>
              </a:rPr>
              <a:t>چنان چه سود سهام پرداختي به سرمايه گذار شامل سود ويژة دورة مالي و بخشي نيز از سود تقسيم نشده يا اندوخته هاي سالهاي قبل شركت سرمايه پذير بوده باشد</a:t>
            </a:r>
            <a:endParaRPr lang="en-US" sz="66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2306" name="Rectangle 2"/>
          <p:cNvSpPr>
            <a:spLocks noGrp="1" noChangeArrowheads="1"/>
          </p:cNvSpPr>
          <p:nvPr>
            <p:ph type="body" idx="1"/>
          </p:nvPr>
        </p:nvSpPr>
        <p:spPr>
          <a:xfrm>
            <a:off x="228600" y="228600"/>
            <a:ext cx="8686800" cy="6172200"/>
          </a:xfrm>
        </p:spPr>
        <p:txBody>
          <a:bodyPr/>
          <a:lstStyle/>
          <a:p>
            <a:pPr marL="0" indent="234950" algn="just">
              <a:buFont typeface="Wingdings" panose="05000000000000000000" pitchFamily="2" charset="2"/>
              <a:buNone/>
            </a:pPr>
            <a:r>
              <a:rPr lang="fa-IR" sz="4800" b="1">
                <a:cs typeface="2  Zar" panose="00000400000000000000" pitchFamily="2" charset="-78"/>
              </a:rPr>
              <a:t>در اين حالت شركت سرمايه گذار مبلغ اضافه دريافتي نسبت به سود ويژه دوره مالي را بايد برگشت سرمايه تلقي نمود وحساب سرمايه گذاري را بستانكار سازد ودرآمد سرمايه گذاري را به اندازه سود سهام از سود ويژه دوره مالي شركت سرمايه گذار بستانكارنمايد .</a:t>
            </a:r>
            <a:endParaRPr lang="fa-IR" sz="4800" b="1">
              <a:solidFill>
                <a:srgbClr val="FF0000"/>
              </a:solidFill>
              <a:cs typeface="2  Titr" panose="00000700000000000000" pitchFamily="2" charset="-78"/>
            </a:endParaRPr>
          </a:p>
        </p:txBody>
      </p:sp>
    </p:spTree>
  </p:cSld>
  <p:clrMapOvr>
    <a:masterClrMapping/>
  </p:clrMapOvr>
  <p:transition>
    <p:wipe dir="d"/>
    <p:sndAc>
      <p:stSnd loop="1">
        <p:snd r:embed="rId3" name="chimes.wav"/>
      </p:stSnd>
    </p:sndAc>
  </p:transition>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4354" name="Rectangle 2"/>
          <p:cNvSpPr>
            <a:spLocks noGrp="1" noChangeArrowheads="1"/>
          </p:cNvSpPr>
          <p:nvPr>
            <p:ph type="body" idx="1"/>
          </p:nvPr>
        </p:nvSpPr>
        <p:spPr>
          <a:xfrm>
            <a:off x="152400" y="304800"/>
            <a:ext cx="8915400" cy="6400800"/>
          </a:xfrm>
        </p:spPr>
        <p:txBody>
          <a:bodyPr/>
          <a:lstStyle/>
          <a:p>
            <a:pPr marL="52388" indent="234950" algn="just">
              <a:buFont typeface="Wingdings" panose="05000000000000000000" pitchFamily="2" charset="2"/>
              <a:buNone/>
            </a:pPr>
            <a:r>
              <a:rPr lang="fa-IR" sz="5400" b="1">
                <a:solidFill>
                  <a:srgbClr val="FFFF66"/>
                </a:solidFill>
                <a:cs typeface="2  Titr" panose="00000700000000000000" pitchFamily="2" charset="-78"/>
              </a:rPr>
              <a:t>مثال : </a:t>
            </a:r>
          </a:p>
          <a:p>
            <a:pPr marL="52388" indent="234950" algn="just">
              <a:buFont typeface="Wingdings" panose="05000000000000000000" pitchFamily="2" charset="2"/>
              <a:buNone/>
            </a:pPr>
            <a:r>
              <a:rPr lang="fa-IR" sz="5400" b="1">
                <a:cs typeface="2  Zar" panose="00000400000000000000" pitchFamily="2" charset="-78"/>
              </a:rPr>
              <a:t>شركت ركن آباد در تاريخ 5/2/2</a:t>
            </a:r>
            <a:r>
              <a:rPr lang="en-US" sz="5400" b="1">
                <a:cs typeface="2  Zar" panose="00000400000000000000" pitchFamily="2" charset="-78"/>
              </a:rPr>
              <a:t>N </a:t>
            </a:r>
            <a:r>
              <a:rPr lang="fa-IR" sz="5400" b="1">
                <a:cs typeface="2  Zar" panose="00000400000000000000" pitchFamily="2" charset="-78"/>
              </a:rPr>
              <a:t> تعداد صد سهام 10000ريالي شركت سهامي عام شيراز را به قرار هر سهم 000/13 ريال خريداري كرد و بابت خريد سهام 000/40 ريال نيز كارمزد پرداخت نمود .</a:t>
            </a:r>
            <a:r>
              <a:rPr lang="fa-IR" sz="4400" b="1">
                <a:cs typeface="2  Zar" panose="00000400000000000000" pitchFamily="2" charset="-78"/>
              </a:rPr>
              <a:t> </a:t>
            </a:r>
            <a:endParaRPr lang="en-US" sz="4400"/>
          </a:p>
        </p:txBody>
      </p:sp>
    </p:spTree>
  </p:cSld>
  <p:clrMapOvr>
    <a:masterClrMapping/>
  </p:clrMapOvr>
  <p:transition>
    <p:wipe dir="d"/>
    <p:sndAc>
      <p:stSnd loop="1">
        <p:snd r:embed="rId3" name="chimes.wav"/>
      </p:stSnd>
    </p:sndAc>
  </p:transition>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6402" name="Rectangle 2"/>
          <p:cNvSpPr>
            <a:spLocks noGrp="1" noChangeArrowheads="1"/>
          </p:cNvSpPr>
          <p:nvPr>
            <p:ph type="body" idx="1"/>
          </p:nvPr>
        </p:nvSpPr>
        <p:spPr>
          <a:xfrm>
            <a:off x="228600" y="228600"/>
            <a:ext cx="8763000" cy="6477000"/>
          </a:xfrm>
        </p:spPr>
        <p:txBody>
          <a:bodyPr/>
          <a:lstStyle/>
          <a:p>
            <a:pPr marL="52388" indent="234950" algn="just">
              <a:buFont typeface="Wingdings" panose="05000000000000000000" pitchFamily="2" charset="2"/>
              <a:buNone/>
            </a:pPr>
            <a:r>
              <a:rPr lang="fa-IR" sz="4800" b="1">
                <a:cs typeface="2  Zar" panose="00000400000000000000" pitchFamily="2" charset="-78"/>
              </a:rPr>
              <a:t>و در تاريخ 10/9/72 شركت سهامي عام شيراز سود سهامي معادل 50% بهاي اصلي سهام شركت به شركت ركن آباد پراخت نمود نيمي از سود دريافتي از شركت شيراز از محل سود تقسيم نشده سالهاي قبل مي باشد مطلوب است ثبت خريد سهام ودريافت سود سهام در دفتر روزنامه شركت ركن آباد .</a:t>
            </a:r>
            <a:endParaRPr lang="en-US" sz="4800"/>
          </a:p>
        </p:txBody>
      </p:sp>
    </p:spTree>
  </p:cSld>
  <p:clrMapOvr>
    <a:masterClrMapping/>
  </p:clrMapOvr>
  <p:transition>
    <p:wipe dir="d"/>
    <p:sndAc>
      <p:stSnd loop="1">
        <p:snd r:embed="rId3" name="chimes.wav"/>
      </p:stSnd>
    </p:sndAc>
  </p:transition>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8450" name="Rectangle 2"/>
          <p:cNvSpPr>
            <a:spLocks noGrp="1" noChangeArrowheads="1"/>
          </p:cNvSpPr>
          <p:nvPr>
            <p:ph type="body" idx="1"/>
          </p:nvPr>
        </p:nvSpPr>
        <p:spPr>
          <a:xfrm>
            <a:off x="88900" y="101600"/>
            <a:ext cx="8991600" cy="6604000"/>
          </a:xfrm>
        </p:spPr>
        <p:txBody>
          <a:bodyPr/>
          <a:lstStyle/>
          <a:p>
            <a:pPr marL="111125" indent="120650" algn="just">
              <a:buFont typeface="Wingdings" panose="05000000000000000000" pitchFamily="2" charset="2"/>
              <a:buNone/>
            </a:pPr>
            <a:r>
              <a:rPr lang="fa-IR" b="1">
                <a:cs typeface="2  Zar" panose="00000400000000000000" pitchFamily="2" charset="-78"/>
              </a:rPr>
              <a:t>بهاي خريد 100 سهم </a:t>
            </a:r>
          </a:p>
          <a:p>
            <a:pPr marL="111125" indent="120650">
              <a:buFont typeface="Wingdings" panose="05000000000000000000" pitchFamily="2" charset="2"/>
              <a:buNone/>
            </a:pPr>
            <a:r>
              <a:rPr lang="fa-IR" b="1">
                <a:cs typeface="2  Zar" panose="00000400000000000000" pitchFamily="2" charset="-78"/>
              </a:rPr>
              <a:t>1300000=100</a:t>
            </a:r>
            <a:r>
              <a:rPr lang="en-US" b="1"/>
              <a:t>‌‍</a:t>
            </a:r>
            <a:r>
              <a:rPr lang="fa-IR" b="1">
                <a:cs typeface="2  Zar" panose="00000400000000000000" pitchFamily="2" charset="-78"/>
              </a:rPr>
              <a:t>×13000</a:t>
            </a:r>
          </a:p>
          <a:p>
            <a:pPr marL="111125" indent="120650" algn="just">
              <a:buFont typeface="Wingdings" panose="05000000000000000000" pitchFamily="2" charset="2"/>
              <a:buNone/>
            </a:pPr>
            <a:r>
              <a:rPr lang="fa-IR" b="1">
                <a:cs typeface="2  Zar" panose="00000400000000000000" pitchFamily="2" charset="-78"/>
              </a:rPr>
              <a:t>قيمت تمام شده ، خريد 100 سهم</a:t>
            </a:r>
          </a:p>
          <a:p>
            <a:pPr marL="111125" indent="120650">
              <a:buFont typeface="Wingdings" panose="05000000000000000000" pitchFamily="2" charset="2"/>
              <a:buNone/>
            </a:pPr>
            <a:r>
              <a:rPr lang="fa-IR" b="1">
                <a:cs typeface="2  Zar" panose="00000400000000000000" pitchFamily="2" charset="-78"/>
              </a:rPr>
              <a:t>340000=40000+1300000</a:t>
            </a:r>
            <a:endParaRPr lang="fa-IR" b="1">
              <a:solidFill>
                <a:srgbClr val="FF0000"/>
              </a:solidFill>
              <a:cs typeface="2  Titr" panose="00000700000000000000" pitchFamily="2" charset="-78"/>
            </a:endParaRPr>
          </a:p>
          <a:p>
            <a:pPr marL="111125" indent="120650" algn="just">
              <a:buFont typeface="Wingdings" panose="05000000000000000000" pitchFamily="2" charset="2"/>
              <a:buNone/>
            </a:pPr>
            <a:r>
              <a:rPr lang="fa-IR" sz="4800" b="1">
                <a:solidFill>
                  <a:srgbClr val="FFFF66"/>
                </a:solidFill>
                <a:cs typeface="2  Titr" panose="00000700000000000000" pitchFamily="2" charset="-78"/>
              </a:rPr>
              <a:t>ثبت روزنامه در تاريخ 5/2/2</a:t>
            </a:r>
            <a:r>
              <a:rPr lang="en-US" sz="4800" b="1">
                <a:solidFill>
                  <a:srgbClr val="FFFF66"/>
                </a:solidFill>
                <a:cs typeface="2  Titr" panose="00000700000000000000" pitchFamily="2" charset="-78"/>
              </a:rPr>
              <a:t>N</a:t>
            </a:r>
            <a:r>
              <a:rPr lang="fa-IR" sz="4800" b="1">
                <a:solidFill>
                  <a:srgbClr val="FFFF66"/>
                </a:solidFill>
                <a:cs typeface="2  Titr" panose="00000700000000000000" pitchFamily="2" charset="-78"/>
              </a:rPr>
              <a:t> :</a:t>
            </a:r>
            <a:r>
              <a:rPr lang="fa-IR" sz="3600" b="1">
                <a:solidFill>
                  <a:srgbClr val="FFFF66"/>
                </a:solidFill>
                <a:cs typeface="2  Titr" panose="00000700000000000000" pitchFamily="2" charset="-78"/>
              </a:rPr>
              <a:t> </a:t>
            </a:r>
          </a:p>
          <a:p>
            <a:pPr marL="111125" indent="120650" algn="just">
              <a:buFont typeface="Wingdings" panose="05000000000000000000" pitchFamily="2" charset="2"/>
              <a:buNone/>
            </a:pPr>
            <a:endParaRPr lang="fa-IR" sz="2000" b="1">
              <a:solidFill>
                <a:srgbClr val="FFFF66"/>
              </a:solidFill>
              <a:cs typeface="2  Titr" panose="00000700000000000000" pitchFamily="2" charset="-78"/>
            </a:endParaRPr>
          </a:p>
          <a:p>
            <a:pPr marL="111125" indent="120650" algn="just">
              <a:buFont typeface="Wingdings" panose="05000000000000000000" pitchFamily="2" charset="2"/>
              <a:buNone/>
            </a:pPr>
            <a:r>
              <a:rPr lang="fa-IR" b="1">
                <a:cs typeface="2  Zar" panose="00000400000000000000" pitchFamily="2" charset="-78"/>
              </a:rPr>
              <a:t>(5/2/2</a:t>
            </a:r>
            <a:r>
              <a:rPr lang="en-US" b="1">
                <a:cs typeface="2  Zar" panose="00000400000000000000" pitchFamily="2" charset="-78"/>
              </a:rPr>
              <a:t>N </a:t>
            </a:r>
            <a:r>
              <a:rPr lang="fa-IR" b="1">
                <a:cs typeface="2  Zar" panose="00000400000000000000" pitchFamily="2" charset="-78"/>
              </a:rPr>
              <a:t>) سرمايه گذاري بلند مدت ( سهام شركت شيراز ) </a:t>
            </a:r>
          </a:p>
          <a:p>
            <a:pPr marL="111125" indent="120650">
              <a:buFont typeface="Wingdings" panose="05000000000000000000" pitchFamily="2" charset="2"/>
              <a:buNone/>
            </a:pPr>
            <a:r>
              <a:rPr lang="fa-IR" b="1">
                <a:cs typeface="2  Zar" panose="00000400000000000000" pitchFamily="2" charset="-78"/>
              </a:rPr>
              <a:t>1340000</a:t>
            </a:r>
          </a:p>
          <a:p>
            <a:pPr marL="111125" indent="120650" algn="just">
              <a:buFont typeface="Wingdings" panose="05000000000000000000" pitchFamily="2" charset="2"/>
              <a:buNone/>
            </a:pPr>
            <a:r>
              <a:rPr lang="fa-IR" b="1">
                <a:cs typeface="2  Zar" panose="00000400000000000000" pitchFamily="2" charset="-78"/>
              </a:rPr>
              <a:t>وجه نقد (صندوق يا بانك)</a:t>
            </a:r>
          </a:p>
          <a:p>
            <a:pPr marL="111125" indent="120650">
              <a:buFont typeface="Wingdings" panose="05000000000000000000" pitchFamily="2" charset="2"/>
              <a:buNone/>
            </a:pPr>
            <a:r>
              <a:rPr lang="fa-IR" b="1">
                <a:cs typeface="2  Zar" panose="00000400000000000000" pitchFamily="2" charset="-78"/>
              </a:rPr>
              <a:t> 1340000</a:t>
            </a:r>
          </a:p>
        </p:txBody>
      </p:sp>
    </p:spTree>
  </p:cSld>
  <p:clrMapOvr>
    <a:masterClrMapping/>
  </p:clrMapOvr>
  <p:transition>
    <p:wipe dir="d"/>
    <p:sndAc>
      <p:stSnd loop="1">
        <p:snd r:embed="rId3" name="chimes.wav"/>
      </p:stSnd>
    </p:sndAc>
  </p:transition>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0498" name="Rectangle 2"/>
          <p:cNvSpPr>
            <a:spLocks noGrp="1" noChangeArrowheads="1"/>
          </p:cNvSpPr>
          <p:nvPr>
            <p:ph type="body" idx="1"/>
          </p:nvPr>
        </p:nvSpPr>
        <p:spPr>
          <a:xfrm>
            <a:off x="304800" y="228600"/>
            <a:ext cx="8686800" cy="6477000"/>
          </a:xfrm>
        </p:spPr>
        <p:txBody>
          <a:bodyPr/>
          <a:lstStyle/>
          <a:p>
            <a:pPr algn="just">
              <a:buFont typeface="Wingdings" panose="05000000000000000000" pitchFamily="2" charset="2"/>
              <a:buNone/>
            </a:pPr>
            <a:r>
              <a:rPr lang="fa-IR" sz="4800" b="1">
                <a:cs typeface="2  Zar" panose="00000400000000000000" pitchFamily="2" charset="-78"/>
              </a:rPr>
              <a:t>بابت خريد 100 سهم 10000 ريالي شركت سهامي شيراز </a:t>
            </a:r>
          </a:p>
          <a:p>
            <a:pPr>
              <a:buFont typeface="Wingdings" panose="05000000000000000000" pitchFamily="2" charset="2"/>
              <a:buNone/>
            </a:pPr>
            <a:r>
              <a:rPr lang="fa-IR" sz="4800" b="1">
                <a:cs typeface="2  Zar" panose="00000400000000000000" pitchFamily="2" charset="-78"/>
              </a:rPr>
              <a:t>سود سهام دريافتي از شركت شيراز</a:t>
            </a:r>
          </a:p>
          <a:p>
            <a:pPr>
              <a:buFont typeface="Wingdings" panose="05000000000000000000" pitchFamily="2" charset="2"/>
              <a:buNone/>
            </a:pPr>
            <a:r>
              <a:rPr lang="fa-IR" sz="4800" b="1">
                <a:cs typeface="2  Zar" panose="00000400000000000000" pitchFamily="2" charset="-78"/>
              </a:rPr>
              <a:t>500000=50%×1000000</a:t>
            </a:r>
          </a:p>
          <a:p>
            <a:pPr algn="just">
              <a:buFont typeface="Wingdings" panose="05000000000000000000" pitchFamily="2" charset="2"/>
              <a:buNone/>
            </a:pPr>
            <a:r>
              <a:rPr lang="fa-IR" sz="4800" b="1">
                <a:cs typeface="2  Zar" panose="00000400000000000000" pitchFamily="2" charset="-78"/>
              </a:rPr>
              <a:t>بخشي از سود دريافتي كه از سود سالهاي گذشته است</a:t>
            </a:r>
          </a:p>
          <a:p>
            <a:pPr>
              <a:buFont typeface="Wingdings" panose="05000000000000000000" pitchFamily="2" charset="2"/>
              <a:buNone/>
            </a:pPr>
            <a:r>
              <a:rPr lang="fa-IR" sz="4800" b="1">
                <a:cs typeface="2  Zar" panose="00000400000000000000" pitchFamily="2" charset="-78"/>
              </a:rPr>
              <a:t>250000=2/×500000</a:t>
            </a:r>
          </a:p>
        </p:txBody>
      </p:sp>
    </p:spTree>
  </p:cSld>
  <p:clrMapOvr>
    <a:masterClrMapping/>
  </p:clrMapOvr>
  <p:transition>
    <p:wipe dir="d"/>
    <p:sndAc>
      <p:stSnd loop="1">
        <p:snd r:embed="rId3"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139700" y="114300"/>
            <a:ext cx="89154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indent="1778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rtl="1"/>
            <a:r>
              <a:rPr lang="fa-IR" sz="2400" b="1">
                <a:cs typeface="2  Zar" panose="00000400000000000000" pitchFamily="2" charset="-78"/>
              </a:rPr>
              <a:t>سهام خزانه ميگويند .فرق سهام خزانه يا سهام باقيمانده شركت در اين است كه سهام باقيمانده در شركت دست اول هستند يعني قبلاً فروخته نشده اند در </a:t>
            </a:r>
            <a:r>
              <a:rPr lang="fa-IR" sz="2400" b="1">
                <a:latin typeface="Tahoma" panose="020B0604030504040204" pitchFamily="34" charset="0"/>
                <a:cs typeface="2  Zar" panose="00000400000000000000" pitchFamily="2" charset="-78"/>
              </a:rPr>
              <a:t>حاليكه سهام خزانه براي شركت سهام دست دوم هستند يعني يكبار قبلاً توسط شركت به سهامدار فروخته شده وبار ديگر شركت از سهامداران خريداري نموده است تا در وقت مقتضي مجدداً آنها را با بهائي بيشتر بفروشد .از نظر حسابداري سهام</a:t>
            </a:r>
            <a:r>
              <a:rPr lang="en-US" sz="2400" b="1">
                <a:latin typeface="Tahoma" panose="020B0604030504040204" pitchFamily="34" charset="0"/>
                <a:cs typeface="2  Zar" panose="00000400000000000000" pitchFamily="2" charset="-78"/>
              </a:rPr>
              <a:t> </a:t>
            </a:r>
            <a:r>
              <a:rPr lang="fa-IR" sz="2400" b="1">
                <a:latin typeface="Tahoma" panose="020B0604030504040204" pitchFamily="34" charset="0"/>
                <a:cs typeface="2  Zar" panose="00000400000000000000" pitchFamily="2" charset="-78"/>
              </a:rPr>
              <a:t>خزانه معمولاًبهاي سهام خزانه مبناي ثبت سهام خزانه تحصيل شده قرار ميگيرد ودر موقع فروش سهام خزانه نيز سود حاصل از فروش سهام خزانه زماني عايد شركت گردد حساب</a:t>
            </a:r>
            <a:r>
              <a:rPr lang="en-US" sz="2400" b="1">
                <a:latin typeface="Tahoma" panose="020B0604030504040204" pitchFamily="34" charset="0"/>
                <a:cs typeface="2  Zar" panose="00000400000000000000" pitchFamily="2" charset="-78"/>
              </a:rPr>
              <a:t> </a:t>
            </a:r>
            <a:r>
              <a:rPr lang="fa-IR" sz="2400" b="1">
                <a:latin typeface="Tahoma" panose="020B0604030504040204" pitchFamily="34" charset="0"/>
                <a:cs typeface="2  Zar" panose="00000400000000000000" pitchFamily="2" charset="-78"/>
              </a:rPr>
              <a:t>سود انباشته يا سورسنواتي بدهكار مي گردد .لازم به توضيح است كه سهام خزانه را مي توان به ارزش اسمي نيز ثبت نمود در اين حالت اگر حساب صرف سهام مانده بستانكار داشته باشد مبلغ اضافه پرداختي نسبت به بهاي اسمي سهام خزانه را در حساب سهام بدهكار مي كنند و ما به التفات را در حساب سود انباشته يا سنواتي بدهكار مي سازند.</a:t>
            </a:r>
          </a:p>
          <a:p>
            <a:pPr lvl="1" algn="just" rtl="1"/>
            <a:endParaRPr lang="en-US" sz="2400" b="1">
              <a:latin typeface="Tahoma" panose="020B0604030504040204" pitchFamily="34" charset="0"/>
              <a:cs typeface="2  Zar" panose="00000400000000000000" pitchFamily="2" charset="-78"/>
            </a:endParaRPr>
          </a:p>
          <a:p>
            <a:pPr algn="just" rtl="1"/>
            <a:r>
              <a:rPr lang="fa-IR" sz="2400" b="1">
                <a:latin typeface="Tahoma" panose="020B0604030504040204" pitchFamily="34" charset="0"/>
                <a:cs typeface="2  Zar" panose="00000400000000000000" pitchFamily="2" charset="-78"/>
              </a:rPr>
              <a:t>در بخش حقوق صاحبان سهام بايستي مانده حساب سهام خزانه را از حقوق صاحبان سهام </a:t>
            </a:r>
            <a:r>
              <a:rPr lang="fa-IR" sz="2400" b="1" i="1">
                <a:latin typeface="Tahoma" panose="020B0604030504040204" pitchFamily="34" charset="0"/>
                <a:cs typeface="2  Zar" panose="00000400000000000000" pitchFamily="2" charset="-78"/>
              </a:rPr>
              <a:t>كسر نمود .بعضي از حسابداران آن را بعنوان سرمايه گذاري بلند مدت يا كوتاه مدت(با توجه به برنامه خريدوفروش سهام خزانه ) منظور مي كنند .</a:t>
            </a:r>
            <a:endParaRPr lang="en-US" sz="2400" b="1" i="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2546" name="Rectangle 2"/>
          <p:cNvSpPr>
            <a:spLocks noGrp="1" noChangeArrowheads="1"/>
          </p:cNvSpPr>
          <p:nvPr>
            <p:ph type="body" idx="1"/>
          </p:nvPr>
        </p:nvSpPr>
        <p:spPr>
          <a:xfrm>
            <a:off x="228600" y="228600"/>
            <a:ext cx="8686800" cy="6400800"/>
          </a:xfrm>
        </p:spPr>
        <p:txBody>
          <a:bodyPr/>
          <a:lstStyle/>
          <a:p>
            <a:pPr marL="52388" indent="234950" algn="just">
              <a:buFont typeface="Wingdings" panose="05000000000000000000" pitchFamily="2" charset="2"/>
              <a:buNone/>
            </a:pPr>
            <a:r>
              <a:rPr lang="fa-IR" sz="6000" b="1">
                <a:cs typeface="2  Zar" panose="00000400000000000000" pitchFamily="2" charset="-78"/>
              </a:rPr>
              <a:t>مبلغ 250000 سود سهام از سود ويژه سال </a:t>
            </a:r>
            <a:r>
              <a:rPr lang="en-US" sz="6000" b="1">
                <a:cs typeface="2  Zar" panose="00000400000000000000" pitchFamily="2" charset="-78"/>
              </a:rPr>
              <a:t>N1</a:t>
            </a:r>
            <a:r>
              <a:rPr lang="fa-IR" sz="6000" b="1">
                <a:cs typeface="2  Zar" panose="00000400000000000000" pitchFamily="2" charset="-78"/>
              </a:rPr>
              <a:t> و بخشي ديگر يعني  250000ريال از محل سود سنواتي يا سود سالهاي قبل مي باشدكه برگشت سرمايه حساب   مي شود . </a:t>
            </a:r>
          </a:p>
        </p:txBody>
      </p:sp>
    </p:spTree>
  </p:cSld>
  <p:clrMapOvr>
    <a:masterClrMapping/>
  </p:clrMapOvr>
  <p:transition>
    <p:wipe dir="d"/>
    <p:sndAc>
      <p:stSnd loop="1">
        <p:snd r:embed="rId3" name="chimes.wav"/>
      </p:stSnd>
    </p:sndAc>
  </p:transition>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4" name="Rectangle 2"/>
          <p:cNvSpPr>
            <a:spLocks noGrp="1" noChangeArrowheads="1"/>
          </p:cNvSpPr>
          <p:nvPr>
            <p:ph type="body" idx="1"/>
          </p:nvPr>
        </p:nvSpPr>
        <p:spPr>
          <a:xfrm>
            <a:off x="228600" y="152400"/>
            <a:ext cx="8763000" cy="6477000"/>
          </a:xfrm>
        </p:spPr>
        <p:txBody>
          <a:bodyPr/>
          <a:lstStyle/>
          <a:p>
            <a:pPr marL="0" indent="52388" algn="ctr">
              <a:buFont typeface="Wingdings" panose="05000000000000000000" pitchFamily="2" charset="2"/>
              <a:buNone/>
            </a:pPr>
            <a:r>
              <a:rPr lang="fa-IR" sz="6000" b="1">
                <a:cs typeface="2  Zar" panose="00000400000000000000" pitchFamily="2" charset="-78"/>
              </a:rPr>
              <a:t>ثبت در دفتر روزنامه شركت ركن آباد در 10/9/2</a:t>
            </a:r>
            <a:r>
              <a:rPr lang="en-US" sz="6000" b="1">
                <a:cs typeface="2  Zar" panose="00000400000000000000" pitchFamily="2" charset="-78"/>
              </a:rPr>
              <a:t>N</a:t>
            </a:r>
          </a:p>
          <a:p>
            <a:pPr marL="0" indent="52388" algn="just">
              <a:buFont typeface="Wingdings" panose="05000000000000000000" pitchFamily="2" charset="2"/>
              <a:buNone/>
            </a:pPr>
            <a:r>
              <a:rPr lang="fa-IR" sz="4000" b="1">
                <a:cs typeface="2  Zar" panose="00000400000000000000" pitchFamily="2" charset="-78"/>
              </a:rPr>
              <a:t>10/9/2</a:t>
            </a:r>
            <a:r>
              <a:rPr lang="en-US" sz="4000" b="1">
                <a:cs typeface="2  Zar" panose="00000400000000000000" pitchFamily="2" charset="-78"/>
              </a:rPr>
              <a:t>N</a:t>
            </a:r>
            <a:r>
              <a:rPr lang="fa-IR" sz="4000" b="1">
                <a:cs typeface="2  Zar" panose="00000400000000000000" pitchFamily="2" charset="-78"/>
              </a:rPr>
              <a:t> وجوه نقد ( صندوق يا بانك)</a:t>
            </a:r>
          </a:p>
          <a:p>
            <a:pPr marL="0" indent="52388">
              <a:buFont typeface="Wingdings" panose="05000000000000000000" pitchFamily="2" charset="2"/>
              <a:buNone/>
            </a:pPr>
            <a:r>
              <a:rPr lang="fa-IR" sz="4000" b="1">
                <a:cs typeface="2  Zar" panose="00000400000000000000" pitchFamily="2" charset="-78"/>
              </a:rPr>
              <a:t>500000</a:t>
            </a:r>
          </a:p>
          <a:p>
            <a:pPr marL="0" indent="52388" algn="just">
              <a:buFont typeface="Wingdings" panose="05000000000000000000" pitchFamily="2" charset="2"/>
              <a:buNone/>
            </a:pPr>
            <a:r>
              <a:rPr lang="fa-IR" sz="4000" b="1">
                <a:cs typeface="2  Zar" panose="00000400000000000000" pitchFamily="2" charset="-78"/>
              </a:rPr>
              <a:t>درآمد سرمايه گذاري در سهام</a:t>
            </a:r>
          </a:p>
          <a:p>
            <a:pPr marL="0" indent="52388">
              <a:buFont typeface="Wingdings" panose="05000000000000000000" pitchFamily="2" charset="2"/>
              <a:buNone/>
            </a:pPr>
            <a:r>
              <a:rPr lang="fa-IR" sz="4000" b="1">
                <a:cs typeface="2  Zar" panose="00000400000000000000" pitchFamily="2" charset="-78"/>
              </a:rPr>
              <a:t>250000 </a:t>
            </a:r>
          </a:p>
          <a:p>
            <a:pPr marL="0" indent="52388" algn="just">
              <a:buFont typeface="Wingdings" panose="05000000000000000000" pitchFamily="2" charset="2"/>
              <a:buNone/>
            </a:pPr>
            <a:r>
              <a:rPr lang="fa-IR" sz="4000" b="1">
                <a:cs typeface="2  Zar" panose="00000400000000000000" pitchFamily="2" charset="-78"/>
              </a:rPr>
              <a:t>سرمايه گذاري بلند مدت ( سهام شركت شيراز )</a:t>
            </a:r>
          </a:p>
          <a:p>
            <a:pPr marL="0" indent="52388">
              <a:buFont typeface="Wingdings" panose="05000000000000000000" pitchFamily="2" charset="2"/>
              <a:buNone/>
            </a:pPr>
            <a:r>
              <a:rPr lang="fa-IR" sz="4000" b="1">
                <a:cs typeface="2  Zar" panose="00000400000000000000" pitchFamily="2" charset="-78"/>
              </a:rPr>
              <a:t>250000</a:t>
            </a:r>
            <a:endParaRPr lang="en-US" sz="4000"/>
          </a:p>
        </p:txBody>
      </p:sp>
    </p:spTree>
  </p:cSld>
  <p:clrMapOvr>
    <a:masterClrMapping/>
  </p:clrMapOvr>
  <p:transition>
    <p:wipe dir="d"/>
    <p:sndAc>
      <p:stSnd loop="1">
        <p:snd r:embed="rId3" name="chimes.wav"/>
      </p:stSnd>
    </p:sndAc>
  </p:transition>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2" name="Rectangle 2"/>
          <p:cNvSpPr>
            <a:spLocks noGrp="1" noChangeArrowheads="1"/>
          </p:cNvSpPr>
          <p:nvPr>
            <p:ph type="body" idx="1"/>
          </p:nvPr>
        </p:nvSpPr>
        <p:spPr>
          <a:xfrm>
            <a:off x="101600" y="101600"/>
            <a:ext cx="8915400" cy="6756400"/>
          </a:xfrm>
        </p:spPr>
        <p:txBody>
          <a:bodyPr/>
          <a:lstStyle/>
          <a:p>
            <a:pPr algn="ctr">
              <a:buFont typeface="Wingdings" panose="05000000000000000000" pitchFamily="2" charset="2"/>
              <a:buNone/>
            </a:pPr>
            <a:endParaRPr lang="fa-IR" sz="2400" b="1">
              <a:cs typeface="2  Titr" panose="00000700000000000000" pitchFamily="2" charset="-78"/>
            </a:endParaRPr>
          </a:p>
          <a:p>
            <a:pPr algn="ctr">
              <a:buFont typeface="Wingdings" panose="05000000000000000000" pitchFamily="2" charset="2"/>
              <a:buNone/>
            </a:pPr>
            <a:r>
              <a:rPr lang="fa-IR" sz="2800" b="1">
                <a:solidFill>
                  <a:srgbClr val="FFFF66"/>
                </a:solidFill>
                <a:cs typeface="2  Titr" panose="00000700000000000000" pitchFamily="2" charset="-78"/>
              </a:rPr>
              <a:t>ثبت دريافت سود سهام كه نيمي از آن مربوط به سود سالهاي قبل است .</a:t>
            </a:r>
          </a:p>
          <a:p>
            <a:pPr>
              <a:buFont typeface="Wingdings" panose="05000000000000000000" pitchFamily="2" charset="2"/>
              <a:buNone/>
            </a:pPr>
            <a:endParaRPr lang="fa-IR" sz="4400" b="1">
              <a:solidFill>
                <a:srgbClr val="FF0000"/>
              </a:solidFill>
              <a:cs typeface="2  Titr" panose="00000700000000000000" pitchFamily="2" charset="-78"/>
            </a:endParaRPr>
          </a:p>
          <a:p>
            <a:pPr algn="ctr">
              <a:buFont typeface="Wingdings" panose="05000000000000000000" pitchFamily="2" charset="2"/>
              <a:buNone/>
            </a:pPr>
            <a:r>
              <a:rPr lang="fa-IR" sz="2000" b="1">
                <a:solidFill>
                  <a:srgbClr val="FFFF66"/>
                </a:solidFill>
                <a:cs typeface="2  Titr" panose="00000700000000000000" pitchFamily="2" charset="-78"/>
              </a:rPr>
              <a:t>نمايش حساب سرمايه گذاري بلند مدت (سهام شركت شيراز در دفتر كل شركت ركن آباد 5/2/2</a:t>
            </a:r>
            <a:r>
              <a:rPr lang="en-US" sz="2000" b="1">
                <a:solidFill>
                  <a:srgbClr val="FFFF66"/>
                </a:solidFill>
                <a:cs typeface="2  Titr" panose="00000700000000000000" pitchFamily="2" charset="-78"/>
              </a:rPr>
              <a:t>N</a:t>
            </a:r>
            <a:r>
              <a:rPr lang="fa-IR" sz="2000" b="1">
                <a:solidFill>
                  <a:srgbClr val="FFFF66"/>
                </a:solidFill>
                <a:cs typeface="2  Titr" panose="00000700000000000000" pitchFamily="2" charset="-78"/>
              </a:rPr>
              <a:t>)</a:t>
            </a:r>
          </a:p>
          <a:p>
            <a:pPr algn="ctr">
              <a:buFont typeface="Wingdings" panose="05000000000000000000" pitchFamily="2" charset="2"/>
              <a:buNone/>
            </a:pPr>
            <a:endParaRPr lang="fa-IR" sz="2000" b="1">
              <a:solidFill>
                <a:srgbClr val="FF0000"/>
              </a:solidFill>
              <a:cs typeface="2  Titr" panose="00000700000000000000" pitchFamily="2" charset="-78"/>
            </a:endParaRPr>
          </a:p>
          <a:p>
            <a:pPr algn="ctr">
              <a:buFont typeface="Wingdings" panose="05000000000000000000" pitchFamily="2" charset="2"/>
              <a:buNone/>
            </a:pPr>
            <a:endParaRPr lang="fa-IR" sz="2000" b="1">
              <a:cs typeface="2  Titr" panose="00000700000000000000" pitchFamily="2" charset="-78"/>
            </a:endParaRPr>
          </a:p>
          <a:p>
            <a:pPr>
              <a:buFont typeface="Wingdings" panose="05000000000000000000" pitchFamily="2" charset="2"/>
              <a:buNone/>
            </a:pPr>
            <a:r>
              <a:rPr lang="fa-IR" sz="2400" b="1">
                <a:cs typeface="2  Titr" panose="00000700000000000000" pitchFamily="2" charset="-78"/>
              </a:rPr>
              <a:t>		</a:t>
            </a:r>
            <a:r>
              <a:rPr lang="fa-IR" sz="4000" b="1">
                <a:solidFill>
                  <a:srgbClr val="FF0000"/>
                </a:solidFill>
                <a:cs typeface="2  Titr" panose="00000700000000000000" pitchFamily="2" charset="-78"/>
              </a:rPr>
              <a:t>	</a:t>
            </a:r>
            <a:r>
              <a:rPr lang="fa-IR" sz="4000" b="1">
                <a:solidFill>
                  <a:srgbClr val="FFFF66"/>
                </a:solidFill>
                <a:cs typeface="2  Titr" panose="00000700000000000000" pitchFamily="2" charset="-78"/>
              </a:rPr>
              <a:t>1340000		(10/9/2</a:t>
            </a:r>
            <a:r>
              <a:rPr lang="en-US" sz="4000" b="1">
                <a:solidFill>
                  <a:srgbClr val="FFFF66"/>
                </a:solidFill>
                <a:cs typeface="2  Titr" panose="00000700000000000000" pitchFamily="2" charset="-78"/>
              </a:rPr>
              <a:t>N </a:t>
            </a:r>
            <a:r>
              <a:rPr lang="fa-IR" sz="4000" b="1">
                <a:solidFill>
                  <a:srgbClr val="FFFF66"/>
                </a:solidFill>
                <a:cs typeface="2  Titr" panose="00000700000000000000" pitchFamily="2" charset="-78"/>
              </a:rPr>
              <a:t>)  250000</a:t>
            </a:r>
          </a:p>
          <a:p>
            <a:pPr algn="just">
              <a:buFont typeface="Wingdings" panose="05000000000000000000" pitchFamily="2" charset="2"/>
              <a:buNone/>
            </a:pPr>
            <a:endParaRPr lang="fa-IR" sz="4000" b="1">
              <a:solidFill>
                <a:srgbClr val="FF0000"/>
              </a:solidFill>
              <a:cs typeface="2  Titr" panose="00000700000000000000" pitchFamily="2" charset="-78"/>
            </a:endParaRPr>
          </a:p>
          <a:p>
            <a:pPr algn="just">
              <a:buFont typeface="Wingdings" panose="05000000000000000000" pitchFamily="2" charset="2"/>
              <a:buNone/>
            </a:pPr>
            <a:r>
              <a:rPr lang="fa-IR" sz="4000" b="1">
                <a:solidFill>
                  <a:srgbClr val="FF0000"/>
                </a:solidFill>
                <a:cs typeface="2  Titr" panose="00000700000000000000" pitchFamily="2" charset="-78"/>
              </a:rPr>
              <a:t>	</a:t>
            </a:r>
            <a:r>
              <a:rPr lang="fa-IR" sz="4000" b="1">
                <a:solidFill>
                  <a:srgbClr val="FFFF66"/>
                </a:solidFill>
                <a:cs typeface="2  Titr" panose="00000700000000000000" pitchFamily="2" charset="-78"/>
              </a:rPr>
              <a:t>مانده حساب					       1090000</a:t>
            </a:r>
            <a:endParaRPr lang="en-US" sz="4000" b="1">
              <a:solidFill>
                <a:srgbClr val="FFFF66"/>
              </a:solidFill>
              <a:cs typeface="2  Titr" panose="00000700000000000000" pitchFamily="2" charset="-78"/>
            </a:endParaRPr>
          </a:p>
        </p:txBody>
      </p:sp>
      <p:sp>
        <p:nvSpPr>
          <p:cNvPr id="496643" name="Line 3"/>
          <p:cNvSpPr>
            <a:spLocks noChangeShapeType="1"/>
          </p:cNvSpPr>
          <p:nvPr/>
        </p:nvSpPr>
        <p:spPr bwMode="auto">
          <a:xfrm>
            <a:off x="304800" y="1219200"/>
            <a:ext cx="8394700" cy="0"/>
          </a:xfrm>
          <a:prstGeom prst="line">
            <a:avLst/>
          </a:prstGeom>
          <a:noFill/>
          <a:ln w="57150">
            <a:solidFill>
              <a:schemeClr val="tx1"/>
            </a:solidFill>
            <a:round/>
            <a:headEnd/>
            <a:tailEnd/>
          </a:ln>
          <a:effectLst>
            <a:outerShdw dist="107763" dir="2700000" algn="ctr" rotWithShape="0">
              <a:srgbClr val="FFFFAF">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496644" name="Line 4"/>
          <p:cNvSpPr>
            <a:spLocks noChangeShapeType="1"/>
          </p:cNvSpPr>
          <p:nvPr/>
        </p:nvSpPr>
        <p:spPr bwMode="auto">
          <a:xfrm>
            <a:off x="152400" y="2590800"/>
            <a:ext cx="8902700" cy="0"/>
          </a:xfrm>
          <a:prstGeom prst="line">
            <a:avLst/>
          </a:prstGeom>
          <a:noFill/>
          <a:ln w="57150">
            <a:solidFill>
              <a:schemeClr val="tx1"/>
            </a:solidFill>
            <a:round/>
            <a:headEnd/>
            <a:tailEnd/>
          </a:ln>
          <a:effectLst>
            <a:outerShdw dist="107763" dir="2700000" algn="ctr" rotWithShape="0">
              <a:srgbClr val="FFFFAF">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496645" name="Line 5"/>
          <p:cNvSpPr>
            <a:spLocks noChangeShapeType="1"/>
          </p:cNvSpPr>
          <p:nvPr/>
        </p:nvSpPr>
        <p:spPr bwMode="auto">
          <a:xfrm rot="16200000" flipH="1">
            <a:off x="3416300" y="3949700"/>
            <a:ext cx="2743200" cy="25400"/>
          </a:xfrm>
          <a:prstGeom prst="line">
            <a:avLst/>
          </a:prstGeom>
          <a:noFill/>
          <a:ln w="57150">
            <a:solidFill>
              <a:schemeClr val="tx1"/>
            </a:solidFill>
            <a:round/>
            <a:headEnd/>
            <a:tailEnd/>
          </a:ln>
          <a:effectLst>
            <a:outerShdw dist="107763" dir="2700000" algn="ctr" rotWithShape="0">
              <a:srgbClr val="FFFFAF">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8690" name="Rectangle 2"/>
          <p:cNvSpPr>
            <a:spLocks noGrp="1" noChangeArrowheads="1"/>
          </p:cNvSpPr>
          <p:nvPr>
            <p:ph type="body" idx="1"/>
          </p:nvPr>
        </p:nvSpPr>
        <p:spPr>
          <a:xfrm>
            <a:off x="101600" y="127000"/>
            <a:ext cx="8928100" cy="6731000"/>
          </a:xfrm>
        </p:spPr>
        <p:txBody>
          <a:bodyPr/>
          <a:lstStyle/>
          <a:p>
            <a:pPr marL="111125" indent="173038">
              <a:buFont typeface="Wingdings" panose="05000000000000000000" pitchFamily="2" charset="2"/>
              <a:buNone/>
            </a:pPr>
            <a:r>
              <a:rPr lang="fa-IR" sz="4000" b="1">
                <a:solidFill>
                  <a:srgbClr val="FFFF66"/>
                </a:solidFill>
                <a:cs typeface="2  Titr" panose="00000700000000000000" pitchFamily="2" charset="-78"/>
              </a:rPr>
              <a:t>ب: درحالت سقوط ثابت ارزش سرمايه گذاري  </a:t>
            </a:r>
          </a:p>
          <a:p>
            <a:pPr marL="111125" indent="173038" algn="just">
              <a:buFont typeface="Wingdings" panose="05000000000000000000" pitchFamily="2" charset="2"/>
              <a:buNone/>
            </a:pPr>
            <a:r>
              <a:rPr lang="fa-IR" sz="5400" b="1">
                <a:cs typeface="2  Zar" panose="00000400000000000000" pitchFamily="2" charset="-78"/>
              </a:rPr>
              <a:t>در صورتي كه در اثر عوامل متعدد شركت سرمايه پذير دچار ركود اقتصادي و در نتيجه زيان مي شود ، بهاي سهام شركت سرمايه پذير به طور محسوس مبلغي كمتر از ارزش اسمي سقوط خواهد نمود</a:t>
            </a:r>
            <a:endParaRPr lang="en-US" sz="5400">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0738" name="Rectangle 2"/>
          <p:cNvSpPr>
            <a:spLocks noGrp="1" noChangeArrowheads="1"/>
          </p:cNvSpPr>
          <p:nvPr>
            <p:ph type="body" idx="1"/>
          </p:nvPr>
        </p:nvSpPr>
        <p:spPr>
          <a:xfrm>
            <a:off x="304800" y="228600"/>
            <a:ext cx="8610600" cy="6629400"/>
          </a:xfrm>
        </p:spPr>
        <p:txBody>
          <a:bodyPr/>
          <a:lstStyle/>
          <a:p>
            <a:pPr marL="52388" indent="287338" algn="just">
              <a:buFont typeface="Wingdings" panose="05000000000000000000" pitchFamily="2" charset="2"/>
              <a:buNone/>
            </a:pPr>
            <a:r>
              <a:rPr lang="fa-IR" sz="5400" b="1">
                <a:cs typeface="2  Zar" panose="00000400000000000000" pitchFamily="2" charset="-78"/>
              </a:rPr>
              <a:t>مثلاً شركت توليد كاغذ كه با سهام سرمايه اي به مبلغ 50000000 ريال شامل 50000 سهم يك هزار ريالي براي توليد  كاغذ تاسيس شده بود ، به علت خريد زمين جهت كارخانه در محلي كه از نظر محيط زيست ممنوع تشخيص داده شده ، دچار ركود شد</a:t>
            </a:r>
            <a:endParaRPr lang="en-US" sz="5400"/>
          </a:p>
        </p:txBody>
      </p:sp>
    </p:spTree>
  </p:cSld>
  <p:clrMapOvr>
    <a:masterClrMapping/>
  </p:clrMapOvr>
  <p:transition>
    <p:wipe dir="d"/>
    <p:sndAc>
      <p:stSnd loop="1">
        <p:snd r:embed="rId3" name="chimes.wav"/>
      </p:stSnd>
    </p:sndAc>
  </p:transition>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2786" name="Rectangle 2"/>
          <p:cNvSpPr>
            <a:spLocks noGrp="1" noChangeArrowheads="1"/>
          </p:cNvSpPr>
          <p:nvPr>
            <p:ph type="body" idx="1"/>
          </p:nvPr>
        </p:nvSpPr>
        <p:spPr>
          <a:xfrm>
            <a:off x="152400" y="152400"/>
            <a:ext cx="8839200" cy="6553200"/>
          </a:xfrm>
        </p:spPr>
        <p:txBody>
          <a:bodyPr/>
          <a:lstStyle/>
          <a:p>
            <a:pPr marL="52388" indent="-52388" algn="just">
              <a:buFont typeface="Wingdings" panose="05000000000000000000" pitchFamily="2" charset="2"/>
              <a:buNone/>
            </a:pPr>
            <a:r>
              <a:rPr lang="fa-IR" sz="6000" b="1">
                <a:cs typeface="2  Zar" panose="00000400000000000000" pitchFamily="2" charset="-78"/>
              </a:rPr>
              <a:t>و در نتيجه ارزش سهام شركت كاغذ در بازار كاهش يافت و ارزش سهام 1000 ريالي به هر سهم 800 ريال سقوط نمود و شركت كاغذ سهام شركت را رسماً هر سهم 800 ريال تغيير داد . </a:t>
            </a:r>
            <a:endParaRPr lang="en-US" sz="6000"/>
          </a:p>
        </p:txBody>
      </p:sp>
    </p:spTree>
  </p:cSld>
  <p:clrMapOvr>
    <a:masterClrMapping/>
  </p:clrMapOvr>
  <p:transition>
    <p:wipe dir="d"/>
    <p:sndAc>
      <p:stSnd loop="1">
        <p:snd r:embed="rId3" name="chimes.wav"/>
      </p:stSnd>
    </p:sndAc>
  </p:transition>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4834" name="Rectangle 2"/>
          <p:cNvSpPr>
            <a:spLocks noGrp="1" noChangeArrowheads="1"/>
          </p:cNvSpPr>
          <p:nvPr>
            <p:ph type="body" idx="1"/>
          </p:nvPr>
        </p:nvSpPr>
        <p:spPr>
          <a:xfrm>
            <a:off x="228600" y="228600"/>
            <a:ext cx="8686800" cy="5257800"/>
          </a:xfrm>
        </p:spPr>
        <p:txBody>
          <a:bodyPr/>
          <a:lstStyle/>
          <a:p>
            <a:pPr marL="117475" indent="222250" algn="just">
              <a:buFont typeface="Wingdings" panose="05000000000000000000" pitchFamily="2" charset="2"/>
              <a:buNone/>
            </a:pPr>
            <a:r>
              <a:rPr lang="fa-IR" sz="4800" b="1">
                <a:cs typeface="2  Zar" panose="00000400000000000000" pitchFamily="2" charset="-78"/>
              </a:rPr>
              <a:t>شركت لوازم التحرير كه 20% سهام شركت كاغذ را در اختيار داشت ناچار شد 20% قيمت سهام خريداري شده را در دفاتر تقليل دهد در صورتي كه شركت لوازم التحرير سهام شركت كاغذ را با پرداخت يك درصد كارمزد خريداري نموده باشد</a:t>
            </a:r>
            <a:endParaRPr lang="en-US" sz="48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6882" name="Rectangle 2"/>
          <p:cNvSpPr>
            <a:spLocks noGrp="1" noChangeArrowheads="1"/>
          </p:cNvSpPr>
          <p:nvPr>
            <p:ph type="body" idx="1"/>
          </p:nvPr>
        </p:nvSpPr>
        <p:spPr>
          <a:xfrm>
            <a:off x="228600" y="228600"/>
            <a:ext cx="8610600" cy="6019800"/>
          </a:xfrm>
        </p:spPr>
        <p:txBody>
          <a:bodyPr/>
          <a:lstStyle/>
          <a:p>
            <a:pPr marL="0" indent="0" algn="just">
              <a:buFont typeface="Wingdings" panose="05000000000000000000" pitchFamily="2" charset="2"/>
              <a:buNone/>
            </a:pPr>
            <a:r>
              <a:rPr lang="fa-IR" sz="4400" b="1">
                <a:cs typeface="2  Zar" panose="00000400000000000000" pitchFamily="2" charset="-78"/>
              </a:rPr>
              <a:t>مطلوبست ثبت سقوط رسمي ارزش سهام شركت كاغذ در دفاتر شركت لوازم التحرير .</a:t>
            </a:r>
            <a:endParaRPr lang="en-US" sz="4400" b="1">
              <a:cs typeface="2  Zar" panose="00000400000000000000" pitchFamily="2" charset="-78"/>
            </a:endParaRPr>
          </a:p>
          <a:p>
            <a:pPr marL="0" indent="0" algn="just">
              <a:buFont typeface="Wingdings" panose="05000000000000000000" pitchFamily="2" charset="2"/>
              <a:buNone/>
            </a:pPr>
            <a:r>
              <a:rPr lang="fa-IR" sz="4400" b="1">
                <a:cs typeface="2  Zar" panose="00000400000000000000" pitchFamily="2" charset="-78"/>
              </a:rPr>
              <a:t>بهاي سهام خريده شده از شركت كاغذ  </a:t>
            </a:r>
          </a:p>
          <a:p>
            <a:pPr marL="0" indent="0">
              <a:buFont typeface="Wingdings" panose="05000000000000000000" pitchFamily="2" charset="2"/>
              <a:buNone/>
            </a:pPr>
            <a:r>
              <a:rPr lang="fa-IR" sz="4400" b="1">
                <a:cs typeface="2  Zar" panose="00000400000000000000" pitchFamily="2" charset="-78"/>
              </a:rPr>
              <a:t>10000000=20% × 50000000</a:t>
            </a:r>
          </a:p>
          <a:p>
            <a:pPr marL="0" indent="0" algn="just">
              <a:buFont typeface="Wingdings" panose="05000000000000000000" pitchFamily="2" charset="2"/>
              <a:buNone/>
            </a:pPr>
            <a:r>
              <a:rPr lang="fa-IR" sz="4400" b="1">
                <a:cs typeface="2  Zar" panose="00000400000000000000" pitchFamily="2" charset="-78"/>
              </a:rPr>
              <a:t>كارمزد خريد سهام</a:t>
            </a:r>
          </a:p>
          <a:p>
            <a:pPr marL="0" indent="0">
              <a:buFont typeface="Wingdings" panose="05000000000000000000" pitchFamily="2" charset="2"/>
              <a:buNone/>
            </a:pPr>
            <a:r>
              <a:rPr lang="fa-IR" sz="4400" b="1">
                <a:cs typeface="2  Zar" panose="00000400000000000000" pitchFamily="2" charset="-78"/>
              </a:rPr>
              <a:t>100000 = 1% × 10000000</a:t>
            </a:r>
            <a:endParaRPr lang="en-US" sz="4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8930" name="Rectangle 2"/>
          <p:cNvSpPr>
            <a:spLocks noGrp="1" noChangeArrowheads="1"/>
          </p:cNvSpPr>
          <p:nvPr>
            <p:ph type="body" idx="1"/>
          </p:nvPr>
        </p:nvSpPr>
        <p:spPr>
          <a:xfrm>
            <a:off x="101600" y="114300"/>
            <a:ext cx="8991600" cy="6629400"/>
          </a:xfrm>
        </p:spPr>
        <p:txBody>
          <a:bodyPr/>
          <a:lstStyle/>
          <a:p>
            <a:pPr marL="115888" indent="1588">
              <a:buFont typeface="Wingdings" panose="05000000000000000000" pitchFamily="2" charset="2"/>
              <a:buNone/>
            </a:pPr>
            <a:endParaRPr lang="fa-IR" b="1">
              <a:cs typeface="2  Zar" panose="00000400000000000000" pitchFamily="2" charset="-78"/>
            </a:endParaRPr>
          </a:p>
          <a:p>
            <a:pPr marL="115888" indent="1588">
              <a:buFont typeface="Wingdings" panose="05000000000000000000" pitchFamily="2" charset="2"/>
              <a:buNone/>
            </a:pPr>
            <a:r>
              <a:rPr lang="fa-IR" sz="4400" b="1">
                <a:cs typeface="2  Zar" panose="00000400000000000000" pitchFamily="2" charset="-78"/>
              </a:rPr>
              <a:t>قيمت تمام شده سهم خريده شده</a:t>
            </a:r>
          </a:p>
          <a:p>
            <a:pPr marL="115888" indent="1588">
              <a:buFont typeface="Wingdings" panose="05000000000000000000" pitchFamily="2" charset="2"/>
              <a:buNone/>
            </a:pPr>
            <a:r>
              <a:rPr lang="fa-IR" sz="4400" b="1">
                <a:cs typeface="2  Zar" panose="00000400000000000000" pitchFamily="2" charset="-78"/>
              </a:rPr>
              <a:t> 10100000 = 100000 + 10000000</a:t>
            </a:r>
          </a:p>
          <a:p>
            <a:pPr marL="115888" indent="1588">
              <a:buFont typeface="Wingdings" panose="05000000000000000000" pitchFamily="2" charset="2"/>
              <a:buNone/>
            </a:pPr>
            <a:r>
              <a:rPr lang="fa-IR" sz="4400" b="1">
                <a:cs typeface="2  Zar" panose="00000400000000000000" pitchFamily="2" charset="-78"/>
              </a:rPr>
              <a:t>تعداد سهام خريده شده از شركت كاغذ</a:t>
            </a:r>
          </a:p>
          <a:p>
            <a:pPr marL="115888" indent="1588">
              <a:buFont typeface="Wingdings" panose="05000000000000000000" pitchFamily="2" charset="2"/>
              <a:buNone/>
            </a:pPr>
            <a:r>
              <a:rPr lang="fa-IR" sz="4400" b="1">
                <a:cs typeface="2  Zar" panose="00000400000000000000" pitchFamily="2" charset="-78"/>
              </a:rPr>
              <a:t>10000=20% × 50000</a:t>
            </a:r>
          </a:p>
          <a:p>
            <a:pPr marL="115888" indent="1588" algn="just">
              <a:buFont typeface="Wingdings" panose="05000000000000000000" pitchFamily="2" charset="2"/>
              <a:buNone/>
            </a:pPr>
            <a:r>
              <a:rPr lang="fa-IR" sz="4400" b="1">
                <a:cs typeface="2  Zar" panose="00000400000000000000" pitchFamily="2" charset="-78"/>
              </a:rPr>
              <a:t>بهاي سهام شركت كاغذ بعد از سقوط ارزش</a:t>
            </a:r>
          </a:p>
          <a:p>
            <a:pPr marL="115888" indent="1588">
              <a:buFont typeface="Wingdings" panose="05000000000000000000" pitchFamily="2" charset="2"/>
              <a:buNone/>
            </a:pPr>
            <a:r>
              <a:rPr lang="fa-IR" sz="4400" b="1">
                <a:cs typeface="2  Zar" panose="00000400000000000000" pitchFamily="2" charset="-78"/>
              </a:rPr>
              <a:t>8000000 = 800 × 10000</a:t>
            </a:r>
          </a:p>
        </p:txBody>
      </p:sp>
      <p:sp>
        <p:nvSpPr>
          <p:cNvPr id="508931" name="Line 3"/>
          <p:cNvSpPr>
            <a:spLocks noChangeShapeType="1"/>
          </p:cNvSpPr>
          <p:nvPr/>
        </p:nvSpPr>
        <p:spPr bwMode="auto">
          <a:xfrm>
            <a:off x="304800" y="5715000"/>
            <a:ext cx="8394700" cy="0"/>
          </a:xfrm>
          <a:prstGeom prst="line">
            <a:avLst/>
          </a:prstGeom>
          <a:noFill/>
          <a:ln w="57150">
            <a:solidFill>
              <a:schemeClr val="tx1"/>
            </a:solidFill>
            <a:round/>
            <a:headEnd/>
            <a:tailEnd/>
          </a:ln>
          <a:effectLst>
            <a:outerShdw dist="107763" dir="2700000" algn="ctr" rotWithShape="0">
              <a:srgbClr val="FFFFAF">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0978" name="Rectangle 2"/>
          <p:cNvSpPr>
            <a:spLocks noGrp="1" noChangeArrowheads="1"/>
          </p:cNvSpPr>
          <p:nvPr>
            <p:ph type="body" idx="1"/>
          </p:nvPr>
        </p:nvSpPr>
        <p:spPr>
          <a:xfrm>
            <a:off x="304800" y="152400"/>
            <a:ext cx="8229600" cy="6705600"/>
          </a:xfrm>
        </p:spPr>
        <p:txBody>
          <a:bodyPr/>
          <a:lstStyle/>
          <a:p>
            <a:pPr marL="52388" indent="234950" algn="just">
              <a:buFont typeface="Wingdings" panose="05000000000000000000" pitchFamily="2" charset="2"/>
              <a:buNone/>
            </a:pPr>
            <a:r>
              <a:rPr lang="fa-IR" sz="4400" b="1">
                <a:cs typeface="2  Zar" panose="00000400000000000000" pitchFamily="2" charset="-78"/>
              </a:rPr>
              <a:t>مبلغ سقوط ارزش سهام شركت كاغذ</a:t>
            </a:r>
            <a:r>
              <a:rPr lang="fa-IR" sz="4000" b="1">
                <a:cs typeface="2  Zar" panose="00000400000000000000" pitchFamily="2" charset="-78"/>
              </a:rPr>
              <a:t> </a:t>
            </a:r>
          </a:p>
          <a:p>
            <a:pPr marL="52388" indent="234950">
              <a:buFont typeface="Wingdings" panose="05000000000000000000" pitchFamily="2" charset="2"/>
              <a:buNone/>
            </a:pPr>
            <a:r>
              <a:rPr lang="fa-IR" sz="4000" b="1">
                <a:cs typeface="2  Zar" panose="00000400000000000000" pitchFamily="2" charset="-78"/>
              </a:rPr>
              <a:t>2100000 = 8000000 – 10100000</a:t>
            </a:r>
          </a:p>
          <a:p>
            <a:pPr marL="52388" indent="234950" algn="just">
              <a:buFont typeface="Wingdings" panose="05000000000000000000" pitchFamily="2" charset="2"/>
              <a:buNone/>
            </a:pPr>
            <a:r>
              <a:rPr lang="fa-IR" sz="4400" b="1">
                <a:cs typeface="2  Zar" panose="00000400000000000000" pitchFamily="2" charset="-78"/>
              </a:rPr>
              <a:t>ثبت روزنامه در دفتر شركت لوازم التحرير بعد از سقوط قطعي بهاي سهام شركت كاغذ : </a:t>
            </a:r>
          </a:p>
          <a:p>
            <a:pPr marL="52388" indent="234950" algn="just">
              <a:buFont typeface="Wingdings" panose="05000000000000000000" pitchFamily="2" charset="2"/>
              <a:buNone/>
            </a:pPr>
            <a:r>
              <a:rPr lang="fa-IR" sz="4400" b="1">
                <a:cs typeface="2  Zar" panose="00000400000000000000" pitchFamily="2" charset="-78"/>
              </a:rPr>
              <a:t>شماره سند الف ) زيان كاهش ارزش سرمايه گذاري</a:t>
            </a:r>
          </a:p>
          <a:p>
            <a:pPr marL="52388" indent="234950">
              <a:buFont typeface="Wingdings" panose="05000000000000000000" pitchFamily="2" charset="2"/>
              <a:buNone/>
            </a:pPr>
            <a:r>
              <a:rPr lang="fa-IR" sz="4000" b="1">
                <a:cs typeface="2  Zar" panose="00000400000000000000" pitchFamily="2" charset="-78"/>
              </a:rPr>
              <a:t>2100000</a:t>
            </a:r>
          </a:p>
        </p:txBody>
      </p:sp>
    </p:spTree>
  </p:cSld>
  <p:clrMapOvr>
    <a:masterClrMapping/>
  </p:clrMapOvr>
  <p:transition>
    <p:wipe dir="d"/>
    <p:sndAc>
      <p:stSnd loop="1">
        <p:snd r:embed="rId3"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09600" y="3079750"/>
            <a:ext cx="92964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2" algn="r"/>
            <a:endParaRPr lang="fa-IR" sz="3800" b="1" i="1">
              <a:latin typeface="Arial" panose="020B0604020202020204" pitchFamily="34" charset="0"/>
            </a:endParaRPr>
          </a:p>
        </p:txBody>
      </p:sp>
      <p:sp>
        <p:nvSpPr>
          <p:cNvPr id="63491" name="Rectangle 3"/>
          <p:cNvSpPr>
            <a:spLocks noChangeArrowheads="1"/>
          </p:cNvSpPr>
          <p:nvPr/>
        </p:nvSpPr>
        <p:spPr bwMode="auto">
          <a:xfrm>
            <a:off x="76200" y="127000"/>
            <a:ext cx="8991600" cy="636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indent="1778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just" rtl="1"/>
            <a:r>
              <a:rPr lang="fa-IR" sz="2800" b="1">
                <a:solidFill>
                  <a:schemeClr val="hlink"/>
                </a:solidFill>
                <a:latin typeface="Tahoma" panose="020B0604030504040204" pitchFamily="34" charset="0"/>
                <a:cs typeface="2  Titr" panose="00000700000000000000" pitchFamily="2" charset="-78"/>
              </a:rPr>
              <a:t>4-1- سرمایه پرداخت شده</a:t>
            </a:r>
            <a:r>
              <a:rPr lang="fa-IR" sz="2400" b="1">
                <a:latin typeface="Tahoma" panose="020B0604030504040204" pitchFamily="34" charset="0"/>
                <a:cs typeface="2  Zar" panose="00000400000000000000" pitchFamily="2" charset="-78"/>
              </a:rPr>
              <a:t> </a:t>
            </a:r>
            <a:endParaRPr lang="en-US" sz="2400" b="1">
              <a:latin typeface="Tahoma" panose="020B0604030504040204" pitchFamily="34" charset="0"/>
              <a:cs typeface="2  Zar" panose="00000400000000000000" pitchFamily="2" charset="-78"/>
            </a:endParaRPr>
          </a:p>
          <a:p>
            <a:pPr lvl="2" algn="just" rtl="1"/>
            <a:r>
              <a:rPr lang="fa-IR" sz="2400" b="1">
                <a:latin typeface="Tahoma" panose="020B0604030504040204" pitchFamily="34" charset="0"/>
                <a:cs typeface="2  Zar" panose="00000400000000000000" pitchFamily="2" charset="-78"/>
              </a:rPr>
              <a:t>بطور کلی سرمایه هر موسسه ای عبارت است از مجموع مبالغ نقدی یا دارائی های غیرنقدی که توسط صاحب یا صاحبان موسسه جهت تأسیس موسسه به کار انداخته شده ویا اختصاص داده شده است.مسلم است که این سرمایه ، سرمایه اولیه واحد انتفاعی بوده وبه مرور زمان در صورت کارکرد موفق،شرکت نائل به کسب سود شده ومازاد سودهای حاصله نیز در واقع همراه با سرمایه اولیه جهت کسب درآمد وفعالیت موسسه بکار خواهد رفت وعلاوه بر آن وجوه استقراضی واحد انتفاعی از اشخاص حقیقی وحقوقی دیگر نیز نوعی سرمایه گذاری موقت در موسسه است ودر کنار سرمایه اولیه ومازاد سود تقسیم نشده، برای فعالیت وکسب سود به کار گرفته می شود. واضح است که استقراض های واحد انتفاعی ممکن است به صورت جاری (کوتاه مدت) ویابلند مدت انجام شود. دیون جاری یا کوتاه مدت یعنی بدهی هائی که طی یکسال (یکدوره مالی) باید بازپرداخت شوند در صورتی که استقراض های بلند مدت یعنی بدهی هائی که باید طی چند سال (چنددوره مالی )به اقساط یا بصورت یکجا باز پرداخت می شوند ولذا استقراض های </a:t>
            </a:r>
            <a:r>
              <a:rPr lang="fa-IR" sz="2400" b="1" i="1">
                <a:latin typeface="Tahoma" panose="020B0604030504040204" pitchFamily="34" charset="0"/>
                <a:cs typeface="2  Zar" panose="00000400000000000000" pitchFamily="2" charset="-78"/>
              </a:rPr>
              <a:t>کوتاه مدت یا بدهی های جاری را نمی توان بعنوان نوعی سرمایه موقت برای واحد انتفاعی در نظر گرفت، زیرا بازپرداخت آنها در تاریخهای مقرر در طی یک دوره(بجز بانکها وموسسات طرفی) نقش موثری در کسب درآمد برای موسسه نخواهد داشت.</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026" name="Rectangle 2"/>
          <p:cNvSpPr>
            <a:spLocks noGrp="1" noChangeArrowheads="1"/>
          </p:cNvSpPr>
          <p:nvPr>
            <p:ph type="body" idx="1"/>
          </p:nvPr>
        </p:nvSpPr>
        <p:spPr>
          <a:xfrm>
            <a:off x="228600" y="152400"/>
            <a:ext cx="8229600" cy="6477000"/>
          </a:xfrm>
        </p:spPr>
        <p:txBody>
          <a:bodyPr/>
          <a:lstStyle/>
          <a:p>
            <a:pPr algn="just">
              <a:buFont typeface="Wingdings" panose="05000000000000000000" pitchFamily="2" charset="2"/>
              <a:buNone/>
            </a:pPr>
            <a:r>
              <a:rPr lang="fa-IR" sz="4800" b="1">
                <a:cs typeface="2  Zar" panose="00000400000000000000" pitchFamily="2" charset="-78"/>
              </a:rPr>
              <a:t>سرمايه گذاري بلند مدت سهام شركت كاغذ    2100000</a:t>
            </a:r>
            <a:endParaRPr lang="fa-IR" sz="4800" b="1">
              <a:solidFill>
                <a:srgbClr val="FF0000"/>
              </a:solidFill>
              <a:cs typeface="2  Titr" panose="00000700000000000000" pitchFamily="2" charset="-78"/>
            </a:endParaRPr>
          </a:p>
          <a:p>
            <a:pPr algn="ctr">
              <a:buFont typeface="Wingdings" panose="05000000000000000000" pitchFamily="2" charset="2"/>
              <a:buNone/>
            </a:pPr>
            <a:r>
              <a:rPr lang="fa-IR" sz="4800" b="1">
                <a:solidFill>
                  <a:srgbClr val="FFFF66"/>
                </a:solidFill>
                <a:cs typeface="2  Titr" panose="00000700000000000000" pitchFamily="2" charset="-78"/>
              </a:rPr>
              <a:t>بابت سقوط ارزش سهام خريده شده از شركت كاغذ</a:t>
            </a:r>
            <a:endParaRPr lang="fa-IR" sz="4800" b="1">
              <a:solidFill>
                <a:srgbClr val="FF0000"/>
              </a:solidFill>
              <a:cs typeface="2  Titr" panose="00000700000000000000" pitchFamily="2" charset="-78"/>
            </a:endParaRPr>
          </a:p>
          <a:p>
            <a:pPr algn="just">
              <a:buFont typeface="Wingdings" panose="05000000000000000000" pitchFamily="2" charset="2"/>
              <a:buNone/>
            </a:pPr>
            <a:r>
              <a:rPr lang="fa-IR" sz="4800" b="1">
                <a:solidFill>
                  <a:srgbClr val="FFFF66"/>
                </a:solidFill>
                <a:cs typeface="2  Titr" panose="00000700000000000000" pitchFamily="2" charset="-78"/>
              </a:rPr>
              <a:t>نمايش حساب سرمايه گذاري بلند مدت ( سهامي شركت كاغذ) </a:t>
            </a:r>
          </a:p>
          <a:p>
            <a:pPr algn="ctr">
              <a:buFont typeface="Wingdings" panose="05000000000000000000" pitchFamily="2" charset="2"/>
              <a:buNone/>
            </a:pPr>
            <a:r>
              <a:rPr lang="fa-IR" sz="4800" b="1">
                <a:solidFill>
                  <a:srgbClr val="FFFF66"/>
                </a:solidFill>
                <a:cs typeface="2  Titr" panose="00000700000000000000" pitchFamily="2" charset="-78"/>
              </a:rPr>
              <a:t>در دفتر كل شركت لوازم التحرير</a:t>
            </a:r>
            <a:endParaRPr lang="en-US" sz="4800"/>
          </a:p>
        </p:txBody>
      </p:sp>
    </p:spTree>
  </p:cSld>
  <p:clrMapOvr>
    <a:masterClrMapping/>
  </p:clrMapOvr>
  <p:transition>
    <p:wipe dir="d"/>
    <p:sndAc>
      <p:stSnd loop="1">
        <p:snd r:embed="rId3" name="chimes.wav"/>
      </p:stSnd>
    </p:sndAc>
  </p:transition>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074" name="Rectangle 2"/>
          <p:cNvSpPr>
            <a:spLocks noGrp="1" noChangeArrowheads="1"/>
          </p:cNvSpPr>
          <p:nvPr>
            <p:ph type="body" idx="1"/>
          </p:nvPr>
        </p:nvSpPr>
        <p:spPr>
          <a:xfrm>
            <a:off x="88900" y="101600"/>
            <a:ext cx="8991600" cy="6756400"/>
          </a:xfrm>
        </p:spPr>
        <p:txBody>
          <a:bodyPr/>
          <a:lstStyle/>
          <a:p>
            <a:pPr marL="111125" indent="171450">
              <a:lnSpc>
                <a:spcPct val="90000"/>
              </a:lnSpc>
              <a:buFont typeface="Wingdings" panose="05000000000000000000" pitchFamily="2" charset="2"/>
              <a:buNone/>
            </a:pPr>
            <a:endParaRPr lang="fa-IR" sz="4000" b="1"/>
          </a:p>
          <a:p>
            <a:pPr marL="111125" indent="171450">
              <a:lnSpc>
                <a:spcPct val="90000"/>
              </a:lnSpc>
              <a:buFont typeface="Wingdings" panose="05000000000000000000" pitchFamily="2" charset="2"/>
              <a:buNone/>
            </a:pPr>
            <a:endParaRPr lang="fa-IR" sz="4000" b="1"/>
          </a:p>
          <a:p>
            <a:pPr marL="111125" indent="171450">
              <a:lnSpc>
                <a:spcPct val="90000"/>
              </a:lnSpc>
              <a:buFont typeface="Wingdings" panose="05000000000000000000" pitchFamily="2" charset="2"/>
              <a:buNone/>
            </a:pPr>
            <a:endParaRPr lang="fa-IR" sz="4000" b="1"/>
          </a:p>
          <a:p>
            <a:pPr marL="111125" indent="171450">
              <a:lnSpc>
                <a:spcPct val="90000"/>
              </a:lnSpc>
              <a:buFont typeface="Wingdings" panose="05000000000000000000" pitchFamily="2" charset="2"/>
              <a:buNone/>
            </a:pPr>
            <a:r>
              <a:rPr lang="fa-IR" sz="4800" b="1">
                <a:solidFill>
                  <a:srgbClr val="FFFF00"/>
                </a:solidFill>
                <a:cs typeface="2  Titr" panose="00000700000000000000" pitchFamily="2" charset="-78"/>
              </a:rPr>
              <a:t>پ: جايگزيني قاعده اقل قيمت بين قيمت تمام شده و بهاي بازار</a:t>
            </a:r>
            <a:r>
              <a:rPr lang="fa-IR" sz="4800" b="1">
                <a:cs typeface="2  Zar" panose="00000400000000000000" pitchFamily="2" charset="-78"/>
              </a:rPr>
              <a:t> </a:t>
            </a:r>
          </a:p>
          <a:p>
            <a:pPr marL="111125" indent="171450" algn="just">
              <a:lnSpc>
                <a:spcPct val="90000"/>
              </a:lnSpc>
              <a:buFont typeface="Wingdings" panose="05000000000000000000" pitchFamily="2" charset="2"/>
              <a:buNone/>
            </a:pPr>
            <a:r>
              <a:rPr lang="fa-IR" sz="5400" b="1">
                <a:cs typeface="2  Zar" panose="00000400000000000000" pitchFamily="2" charset="-78"/>
              </a:rPr>
              <a:t>در سرمايه گذاري بلند مدت در سهام ساير شركتها در صورتي كه كمتر از 20% از سهام شركت سرمايه پذير باشد</a:t>
            </a:r>
            <a:endParaRPr lang="en-US" sz="5400">
              <a:cs typeface="2  Zar" panose="00000400000000000000" pitchFamily="2" charset="-78"/>
            </a:endParaRPr>
          </a:p>
        </p:txBody>
      </p:sp>
      <p:sp>
        <p:nvSpPr>
          <p:cNvPr id="515075" name="AutoShape 3"/>
          <p:cNvSpPr>
            <a:spLocks noChangeArrowheads="1"/>
          </p:cNvSpPr>
          <p:nvPr/>
        </p:nvSpPr>
        <p:spPr bwMode="auto">
          <a:xfrm>
            <a:off x="241300" y="152400"/>
            <a:ext cx="8610600" cy="1524000"/>
          </a:xfrm>
          <a:prstGeom prst="flowChartAlternateProcess">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sz="2800" b="1">
                <a:solidFill>
                  <a:srgbClr val="FFFF00"/>
                </a:solidFill>
                <a:effectLst>
                  <a:outerShdw blurRad="38100" dist="38100" dir="2700000" algn="tl">
                    <a:srgbClr val="000000"/>
                  </a:outerShdw>
                </a:effectLst>
                <a:latin typeface="Tahoma" panose="020B0604030504040204" pitchFamily="34" charset="0"/>
                <a:cs typeface="2  Titr" panose="00000700000000000000" pitchFamily="2" charset="-78"/>
              </a:rPr>
              <a:t>مانده قبل از سقوط                  10100000سند الف                 2100000</a:t>
            </a:r>
          </a:p>
          <a:p>
            <a:pPr algn="ctr" rtl="1"/>
            <a:endParaRPr lang="fa-IR" sz="2400" b="1">
              <a:solidFill>
                <a:srgbClr val="FFFF00"/>
              </a:solidFill>
              <a:effectLst>
                <a:outerShdw blurRad="38100" dist="38100" dir="2700000" algn="tl">
                  <a:srgbClr val="000000"/>
                </a:outerShdw>
              </a:effectLst>
              <a:latin typeface="Tahoma" panose="020B0604030504040204" pitchFamily="34" charset="0"/>
              <a:cs typeface="2  Titr" panose="00000700000000000000" pitchFamily="2" charset="-78"/>
            </a:endParaRPr>
          </a:p>
          <a:p>
            <a:pPr algn="ctr" rtl="1"/>
            <a:r>
              <a:rPr lang="fa-IR" sz="2800" b="1">
                <a:solidFill>
                  <a:srgbClr val="FFFF00"/>
                </a:solidFill>
                <a:effectLst>
                  <a:outerShdw blurRad="38100" dist="38100" dir="2700000" algn="tl">
                    <a:srgbClr val="000000"/>
                  </a:outerShdw>
                </a:effectLst>
                <a:latin typeface="Tahoma" panose="020B0604030504040204" pitchFamily="34" charset="0"/>
                <a:cs typeface="2  Titr" panose="00000700000000000000" pitchFamily="2" charset="-78"/>
              </a:rPr>
              <a:t>مانده بعد از سقوط قمت سهام      8000000</a:t>
            </a:r>
            <a:endParaRPr lang="en-US" sz="2800" b="1">
              <a:solidFill>
                <a:srgbClr val="FFFF00"/>
              </a:solidFill>
              <a:effectLst>
                <a:outerShdw blurRad="38100" dist="38100" dir="2700000" algn="tl">
                  <a:srgbClr val="000000"/>
                </a:outerShdw>
              </a:effectLst>
              <a:latin typeface="Tahoma" panose="020B0604030504040204" pitchFamily="34" charset="0"/>
              <a:cs typeface="2  Titr" panose="00000700000000000000" pitchFamily="2" charset="-78"/>
            </a:endParaRPr>
          </a:p>
        </p:txBody>
      </p:sp>
      <p:sp>
        <p:nvSpPr>
          <p:cNvPr id="515076" name="Line 4"/>
          <p:cNvSpPr>
            <a:spLocks noChangeShapeType="1"/>
          </p:cNvSpPr>
          <p:nvPr/>
        </p:nvSpPr>
        <p:spPr bwMode="auto">
          <a:xfrm>
            <a:off x="228600" y="850900"/>
            <a:ext cx="8585200" cy="0"/>
          </a:xfrm>
          <a:prstGeom prst="line">
            <a:avLst/>
          </a:prstGeom>
          <a:noFill/>
          <a:ln w="57150">
            <a:solidFill>
              <a:schemeClr val="tx1"/>
            </a:solidFill>
            <a:round/>
            <a:headEnd/>
            <a:tailEnd/>
          </a:ln>
          <a:effectLst>
            <a:outerShdw dist="107763" dir="2700000" algn="ctr" rotWithShape="0">
              <a:srgbClr val="FFFF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7122" name="Rectangle 2"/>
          <p:cNvSpPr>
            <a:spLocks noGrp="1" noChangeArrowheads="1"/>
          </p:cNvSpPr>
          <p:nvPr>
            <p:ph type="body" idx="1"/>
          </p:nvPr>
        </p:nvSpPr>
        <p:spPr>
          <a:xfrm>
            <a:off x="304800" y="228600"/>
            <a:ext cx="8229600" cy="6096000"/>
          </a:xfrm>
        </p:spPr>
        <p:txBody>
          <a:bodyPr/>
          <a:lstStyle/>
          <a:p>
            <a:pPr marL="0" indent="287338" algn="just">
              <a:buFont typeface="Wingdings" panose="05000000000000000000" pitchFamily="2" charset="2"/>
              <a:buNone/>
            </a:pPr>
            <a:r>
              <a:rPr lang="fa-IR" sz="6000" b="1">
                <a:cs typeface="2  Zar" panose="00000400000000000000" pitchFamily="2" charset="-78"/>
              </a:rPr>
              <a:t>در صورت كاهش ارزش سهام شركت سرمايه پذير در بازار چون به قيمت تمام شده بازار در دفاتر سرمايه گذار ثبت شده اند بايد به قيمت كاهش يافته بازار تبديل شوند</a:t>
            </a:r>
            <a:endParaRPr lang="en-US" sz="6000"/>
          </a:p>
        </p:txBody>
      </p:sp>
    </p:spTree>
  </p:cSld>
  <p:clrMapOvr>
    <a:masterClrMapping/>
  </p:clrMapOvr>
  <p:transition>
    <p:wipe dir="d"/>
    <p:sndAc>
      <p:stSnd loop="1">
        <p:snd r:embed="rId3" name="chimes.wav"/>
      </p:stSnd>
    </p:sndAc>
  </p:transition>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9170" name="Rectangle 2"/>
          <p:cNvSpPr>
            <a:spLocks noGrp="1" noChangeArrowheads="1"/>
          </p:cNvSpPr>
          <p:nvPr>
            <p:ph type="body" idx="1"/>
          </p:nvPr>
        </p:nvSpPr>
        <p:spPr>
          <a:xfrm>
            <a:off x="457200" y="381000"/>
            <a:ext cx="8229600" cy="5749925"/>
          </a:xfrm>
        </p:spPr>
        <p:txBody>
          <a:bodyPr/>
          <a:lstStyle/>
          <a:p>
            <a:pPr algn="just">
              <a:buFont typeface="Wingdings" panose="05000000000000000000" pitchFamily="2" charset="2"/>
              <a:buNone/>
            </a:pPr>
            <a:r>
              <a:rPr lang="fa-IR" sz="5400" b="1">
                <a:cs typeface="2  Zar" panose="00000400000000000000" pitchFamily="2" charset="-78"/>
              </a:rPr>
              <a:t>و چون كاهش قيمت سهام به علت عدم فروش سرمايه گذاري به بهاي بازار ، يك نوع پيش بيني زيان است پس بايد مانند مطالبات مشكوك الوصول براي اين زيان پيش بيني شده ذخيره در نظر گرفته مي شود</a:t>
            </a:r>
            <a:endParaRPr lang="en-US" sz="5400"/>
          </a:p>
        </p:txBody>
      </p:sp>
    </p:spTree>
  </p:cSld>
  <p:clrMapOvr>
    <a:masterClrMapping/>
  </p:clrMapOvr>
  <p:transition>
    <p:wipe dir="d"/>
    <p:sndAc>
      <p:stSnd loop="1">
        <p:snd r:embed="rId3" name="chimes.wav"/>
      </p:stSnd>
    </p:sndAc>
  </p:transition>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1218" name="Rectangle 2"/>
          <p:cNvSpPr>
            <a:spLocks noGrp="1" noChangeArrowheads="1"/>
          </p:cNvSpPr>
          <p:nvPr>
            <p:ph type="body" idx="1"/>
          </p:nvPr>
        </p:nvSpPr>
        <p:spPr>
          <a:xfrm>
            <a:off x="228600" y="228600"/>
            <a:ext cx="8686800" cy="6400800"/>
          </a:xfrm>
        </p:spPr>
        <p:txBody>
          <a:bodyPr/>
          <a:lstStyle/>
          <a:p>
            <a:pPr marL="0" indent="339725" algn="just">
              <a:buFont typeface="Wingdings" panose="05000000000000000000" pitchFamily="2" charset="2"/>
              <a:buNone/>
            </a:pPr>
            <a:r>
              <a:rPr lang="fa-IR" sz="6000" b="1">
                <a:cs typeface="2  Zar" panose="00000400000000000000" pitchFamily="2" charset="-78"/>
              </a:rPr>
              <a:t>و هر سال ذخيرة مزبور با توجه به اقل قيمت بين بازار و قيمت تمام شده تعديل خواهد شد  و پس از فروش سرمايه گذاري بلند مدت تعديل نهايي به عمل خواهد آمد .</a:t>
            </a:r>
            <a:endParaRPr lang="en-US" sz="60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266" name="Rectangle 2"/>
          <p:cNvSpPr>
            <a:spLocks noGrp="1" noChangeArrowheads="1"/>
          </p:cNvSpPr>
          <p:nvPr>
            <p:ph type="body" idx="1"/>
          </p:nvPr>
        </p:nvSpPr>
        <p:spPr>
          <a:xfrm>
            <a:off x="88900" y="101600"/>
            <a:ext cx="8991600" cy="6527800"/>
          </a:xfrm>
        </p:spPr>
        <p:txBody>
          <a:bodyPr/>
          <a:lstStyle/>
          <a:p>
            <a:pPr marL="111125" indent="173038" algn="just">
              <a:buFont typeface="Wingdings" panose="05000000000000000000" pitchFamily="2" charset="2"/>
              <a:buNone/>
            </a:pPr>
            <a:r>
              <a:rPr lang="fa-IR" sz="4400" b="1">
                <a:solidFill>
                  <a:schemeClr val="accent1"/>
                </a:solidFill>
                <a:cs typeface="2  Titr" panose="00000700000000000000" pitchFamily="2" charset="-78"/>
              </a:rPr>
              <a:t>2-1-5  حسابداري سرمايه گذاري بلند مدت به روش ويژه .</a:t>
            </a:r>
          </a:p>
          <a:p>
            <a:pPr marL="111125" indent="173038" algn="just">
              <a:buFont typeface="Wingdings" panose="05000000000000000000" pitchFamily="2" charset="2"/>
              <a:buNone/>
            </a:pPr>
            <a:endParaRPr lang="fa-IR" sz="4400" b="1">
              <a:solidFill>
                <a:schemeClr val="accent1"/>
              </a:solidFill>
              <a:cs typeface="2  Titr" panose="00000700000000000000" pitchFamily="2" charset="-78"/>
            </a:endParaRPr>
          </a:p>
          <a:p>
            <a:pPr marL="111125" indent="173038" algn="just">
              <a:buFont typeface="Wingdings" panose="05000000000000000000" pitchFamily="2" charset="2"/>
              <a:buNone/>
            </a:pPr>
            <a:r>
              <a:rPr lang="fa-IR" sz="4800" b="1">
                <a:cs typeface="2  Zar" panose="00000400000000000000" pitchFamily="2" charset="-78"/>
              </a:rPr>
              <a:t>همان طوريكه قبلاً توضيح داده شد خريد سهام يك شركت توسط شركت ديگر بيش از 20% منجر به نفوذ قابل ملاحظه شركت سرمايه گذار در شركت سرمايه پذير خواهد شد ، </a:t>
            </a:r>
            <a:endParaRPr lang="en-US" sz="48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5314" name="Rectangle 2"/>
          <p:cNvSpPr>
            <a:spLocks noGrp="1" noChangeArrowheads="1"/>
          </p:cNvSpPr>
          <p:nvPr>
            <p:ph type="body" idx="1"/>
          </p:nvPr>
        </p:nvSpPr>
        <p:spPr>
          <a:xfrm>
            <a:off x="457200" y="228600"/>
            <a:ext cx="8229600" cy="6324600"/>
          </a:xfrm>
        </p:spPr>
        <p:txBody>
          <a:bodyPr/>
          <a:lstStyle/>
          <a:p>
            <a:pPr marL="52388" indent="234950" algn="just">
              <a:buFont typeface="Wingdings" panose="05000000000000000000" pitchFamily="2" charset="2"/>
              <a:buNone/>
            </a:pPr>
            <a:r>
              <a:rPr lang="fa-IR" sz="4800" b="1">
                <a:cs typeface="2  Zar" panose="00000400000000000000" pitchFamily="2" charset="-78"/>
              </a:rPr>
              <a:t>در نتيجه شركت سرمايه گذار مي تواند با استفاده از نفوذ خود در شركت سرمايه پذير علاوه بر استفاده از سود سهام به امتيازات ديگري دست يابد زيرا سرمايه گذاري با داشتن بيش از 20% سهام شركت سرمايه پذير نفوذي معادل مؤسسين شركت سهامي عام پيدا خواهد كرد</a:t>
            </a:r>
            <a:endParaRPr lang="en-US" sz="4800"/>
          </a:p>
        </p:txBody>
      </p:sp>
    </p:spTree>
  </p:cSld>
  <p:clrMapOvr>
    <a:masterClrMapping/>
  </p:clrMapOvr>
  <p:transition>
    <p:wipe dir="d"/>
    <p:sndAc>
      <p:stSnd loop="1">
        <p:snd r:embed="rId3" name="chimes.wav"/>
      </p:stSnd>
    </p:sndAc>
  </p:transition>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7362" name="Rectangle 2"/>
          <p:cNvSpPr>
            <a:spLocks noGrp="1" noChangeArrowheads="1"/>
          </p:cNvSpPr>
          <p:nvPr>
            <p:ph type="body" idx="1"/>
          </p:nvPr>
        </p:nvSpPr>
        <p:spPr>
          <a:xfrm>
            <a:off x="457200" y="127000"/>
            <a:ext cx="8229600" cy="6553200"/>
          </a:xfrm>
        </p:spPr>
        <p:txBody>
          <a:bodyPr/>
          <a:lstStyle/>
          <a:p>
            <a:pPr marL="0" indent="287338" algn="just">
              <a:buFont typeface="Wingdings" panose="05000000000000000000" pitchFamily="2" charset="2"/>
              <a:buNone/>
            </a:pPr>
            <a:r>
              <a:rPr lang="fa-IR" sz="6000" b="1">
                <a:cs typeface="2  Zar" panose="00000400000000000000" pitchFamily="2" charset="-78"/>
              </a:rPr>
              <a:t>و ديگر سهامداران يا نظر او را خواهند يافت يا پذيرفت و يا به ندرت نظرات سهامداران ديگر غالب مي گردد ، لذا در اين حالت سود سرمايه گذاري نمي تواند فقط محدود به سود سهام باشد</a:t>
            </a:r>
            <a:endParaRPr lang="en-US" sz="6000"/>
          </a:p>
        </p:txBody>
      </p:sp>
    </p:spTree>
  </p:cSld>
  <p:clrMapOvr>
    <a:masterClrMapping/>
  </p:clrMapOvr>
  <p:transition>
    <p:wipe dir="d"/>
    <p:sndAc>
      <p:stSnd loop="1">
        <p:snd r:embed="rId3" name="chimes.wav"/>
      </p:stSnd>
    </p:sndAc>
  </p:transition>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457200" y="228600"/>
            <a:ext cx="8229600" cy="5902325"/>
          </a:xfrm>
        </p:spPr>
        <p:txBody>
          <a:bodyPr/>
          <a:lstStyle/>
          <a:p>
            <a:pPr marL="0" indent="287338" algn="just">
              <a:buFont typeface="Wingdings" panose="05000000000000000000" pitchFamily="2" charset="2"/>
              <a:buNone/>
            </a:pPr>
            <a:r>
              <a:rPr lang="fa-IR" sz="4800" b="1">
                <a:cs typeface="2  Zar" panose="00000400000000000000" pitchFamily="2" charset="-78"/>
              </a:rPr>
              <a:t>و لذا سرمايه گذاري بيش از 20% در سهام شركت ديگر مستلزم ثبت موارد مربوط به سرمايه گذاري به روش ارزش ويژه در دفاتر شركت سرمايه گذار را ايجاب مي كند بنابراين قاعده خريد سهام از شركت سرمايه پذير در ابتدا به قيمت تمام شده خريد در حسابها ثبت مي شود . </a:t>
            </a:r>
            <a:endParaRPr lang="en-US" sz="4800"/>
          </a:p>
        </p:txBody>
      </p:sp>
    </p:spTree>
  </p:cSld>
  <p:clrMapOvr>
    <a:masterClrMapping/>
  </p:clrMapOvr>
  <p:transition>
    <p:wipe dir="d"/>
    <p:sndAc>
      <p:stSnd loop="1">
        <p:snd r:embed="rId3" name="chimes.wav"/>
      </p:stSnd>
    </p:sndAc>
  </p:transition>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1458" name="Rectangle 2"/>
          <p:cNvSpPr>
            <a:spLocks noGrp="1" noChangeArrowheads="1"/>
          </p:cNvSpPr>
          <p:nvPr>
            <p:ph type="body" idx="1"/>
          </p:nvPr>
        </p:nvSpPr>
        <p:spPr>
          <a:xfrm>
            <a:off x="228600" y="228600"/>
            <a:ext cx="8229600" cy="6400800"/>
          </a:xfrm>
        </p:spPr>
        <p:txBody>
          <a:bodyPr/>
          <a:lstStyle/>
          <a:p>
            <a:pPr marL="0" indent="287338" algn="just">
              <a:buFont typeface="Wingdings" panose="05000000000000000000" pitchFamily="2" charset="2"/>
              <a:buNone/>
            </a:pPr>
            <a:r>
              <a:rPr lang="fa-IR" sz="6000" b="1">
                <a:cs typeface="2  Zar" panose="00000400000000000000" pitchFamily="2" charset="-78"/>
              </a:rPr>
              <a:t>ليكن در پايان هر سال ، برابر درصدي كه از سهام شركت سرمايه پذير دارد بايستي ارزش سرمايه گذاري را برابر درصد سرمايه گذاري نسبت به ارزش ويژه شركت سرمايه پذير تعديل نمايد</a:t>
            </a:r>
            <a:endParaRPr lang="en-US" sz="6000"/>
          </a:p>
        </p:txBody>
      </p:sp>
    </p:spTree>
  </p:cSld>
  <p:clrMapOvr>
    <a:masterClrMapping/>
  </p:clrMapOvr>
  <p:transition>
    <p:wipe dir="d"/>
    <p:sndAc>
      <p:stSnd loop="1">
        <p:snd r:embed="rId3"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457200" y="681038"/>
            <a:ext cx="8077200"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endParaRPr lang="en-US" sz="3800" i="1">
              <a:latin typeface="Arial" panose="020B0604020202020204" pitchFamily="34" charset="0"/>
            </a:endParaRPr>
          </a:p>
          <a:p>
            <a:pPr algn="r">
              <a:spcBef>
                <a:spcPct val="50000"/>
              </a:spcBef>
            </a:pPr>
            <a:endParaRPr lang="en-US" sz="3800" i="1">
              <a:latin typeface="Arial" panose="020B0604020202020204" pitchFamily="34" charset="0"/>
            </a:endParaRPr>
          </a:p>
        </p:txBody>
      </p:sp>
      <p:sp>
        <p:nvSpPr>
          <p:cNvPr id="109573" name="Rectangle 5"/>
          <p:cNvSpPr>
            <a:spLocks noChangeArrowheads="1"/>
          </p:cNvSpPr>
          <p:nvPr/>
        </p:nvSpPr>
        <p:spPr bwMode="auto">
          <a:xfrm>
            <a:off x="101600" y="101600"/>
            <a:ext cx="8991600" cy="636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just" rtl="1"/>
            <a:r>
              <a:rPr lang="fa-IR" sz="2400" b="1">
                <a:latin typeface="Tahoma" panose="020B0604030504040204" pitchFamily="34" charset="0"/>
                <a:cs typeface="2  Zar" panose="00000400000000000000" pitchFamily="2" charset="-78"/>
              </a:rPr>
              <a:t>در صورتی که بدهی های بلند مدت (استقراض های بلند مدت ) برای همه موسسات کاملاً سودآور خواهد بود (با فرض وجود مدیریت کارآمد وموفق)</a:t>
            </a:r>
            <a:r>
              <a:rPr lang="fa-IR" sz="2400">
                <a:latin typeface="Tahoma" panose="020B0604030504040204" pitchFamily="34" charset="0"/>
                <a:cs typeface="2  Zar" panose="00000400000000000000" pitchFamily="2" charset="-78"/>
              </a:rPr>
              <a:t> </a:t>
            </a:r>
            <a:r>
              <a:rPr lang="fa-IR" sz="2400" b="1">
                <a:latin typeface="Tahoma" panose="020B0604030504040204" pitchFamily="34" charset="0"/>
                <a:cs typeface="2  Zar" panose="00000400000000000000" pitchFamily="2" charset="-78"/>
              </a:rPr>
              <a:t>در نتیجه استقراض های بلند مدت را در کنار سرمایه اولیه ومازاد سودهای تقسیم نشده از شرکت میتوان یک نوع سرمایه موقت محسوب نمود دراین فصل منظور از سرمایه پرداخت شده استقراض های بلند مدت موسسه نبوده وبحث در مورد سرمایه اولیه ومازاد سود تقسیم نشده از شرکت توسط سهامداران (صاحبان ) شرکت در شرکتهای سهامی می باشد که معمولاً تا پایان عمر شرکت (تا انحلال )در موسسه دوام داشته وبرای انجام فعالیتهای شرکت وکسب درآمد بکار گرفته می شوند.در مورد سرمایهع موقت یا استقراض های بلند مدت در مباحث اوراق قرضه پرداختنی وسرمایه گذاری ها یا سرمایه پذیری هنا مطالب مربوط تشریح خواهند گردید.</a:t>
            </a:r>
            <a:endParaRPr lang="en-US" sz="2400" b="1">
              <a:latin typeface="Tahoma" panose="020B0604030504040204" pitchFamily="34" charset="0"/>
              <a:cs typeface="2  Zar" panose="00000400000000000000" pitchFamily="2" charset="-78"/>
            </a:endParaRPr>
          </a:p>
          <a:p>
            <a:pPr algn="just" rtl="1"/>
            <a:r>
              <a:rPr lang="fa-IR" sz="2800" b="1">
                <a:solidFill>
                  <a:schemeClr val="hlink"/>
                </a:solidFill>
                <a:latin typeface="Tahoma" panose="020B0604030504040204" pitchFamily="34" charset="0"/>
                <a:cs typeface="2  Titr" panose="00000700000000000000" pitchFamily="2" charset="-78"/>
              </a:rPr>
              <a:t>1-4-1 انواع سرمایه پرداخت شده :</a:t>
            </a:r>
            <a:endParaRPr lang="en-US" sz="2800" b="1">
              <a:solidFill>
                <a:schemeClr val="hlink"/>
              </a:solidFill>
              <a:latin typeface="Tahoma" panose="020B0604030504040204" pitchFamily="34" charset="0"/>
              <a:cs typeface="2  Titr" panose="00000700000000000000" pitchFamily="2" charset="-78"/>
            </a:endParaRPr>
          </a:p>
          <a:p>
            <a:pPr algn="just" rtl="1"/>
            <a:r>
              <a:rPr lang="fa-IR" sz="2400" b="1">
                <a:latin typeface="Tahoma" panose="020B0604030504040204" pitchFamily="34" charset="0"/>
                <a:cs typeface="2  Zar" panose="00000400000000000000" pitchFamily="2" charset="-78"/>
              </a:rPr>
              <a:t>سرمایه پرداخت شده از نظر ماهیت، جنس آن حداکثر دو نوع است، نقدی وغیرنقدی در موسسات انفرادی میزان نقدی وغیرنقدی بودن سرمایه توسط مالک موسسه تعیین می شود اما درشرکتها باستثنای شرکتهای سهامی عام وشرکتهای تعاونی میزان سرمایه نقدی وغیرنقدی بنا به توافق بین شرکاء وسهامداران تعیین خواهد شد. حتی قیمت سرمایه غیرنقدی که ازنظرقانون تجارت«آورده غیر نقدی » نامیده می شود می تواند بنا به توافق شرکاء یا سهامداران شرکت  سهامی تقویم گردد.</a:t>
            </a:r>
            <a:endParaRPr lang="en-US">
              <a:latin typeface="Tahoma" panose="020B0604030504040204" pitchFamily="34" charset="0"/>
            </a:endParaRPr>
          </a:p>
        </p:txBody>
      </p:sp>
    </p:spTree>
  </p:cSld>
  <p:clrMapOvr>
    <a:masterClrMapping/>
  </p:clrMapOvr>
  <p:transition advTm="1000">
    <p:wipe dir="d"/>
    <p:sndAc>
      <p:stSnd>
        <p:snd r:embed="rId3" name="chimes.wav"/>
      </p:stSnd>
    </p:sndAc>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506" name="Rectangle 2"/>
          <p:cNvSpPr>
            <a:spLocks noGrp="1" noChangeArrowheads="1"/>
          </p:cNvSpPr>
          <p:nvPr>
            <p:ph type="body" idx="1"/>
          </p:nvPr>
        </p:nvSpPr>
        <p:spPr>
          <a:xfrm>
            <a:off x="457200" y="152400"/>
            <a:ext cx="8229600" cy="6477000"/>
          </a:xfrm>
        </p:spPr>
        <p:txBody>
          <a:bodyPr/>
          <a:lstStyle/>
          <a:p>
            <a:pPr marL="52388" indent="234950" algn="just">
              <a:buFont typeface="Wingdings" panose="05000000000000000000" pitchFamily="2" charset="2"/>
              <a:buNone/>
            </a:pPr>
            <a:r>
              <a:rPr lang="fa-IR" sz="6600" b="1">
                <a:cs typeface="2  Zar" panose="00000400000000000000" pitchFamily="2" charset="-78"/>
              </a:rPr>
              <a:t>و پس به هنگام دريافت سود سهام، معادل سود سهام دريافتي وجوه نقد خود را بدهكار و حساب سرمايه گذاري را بستانكار نمايد،</a:t>
            </a:r>
            <a:endParaRPr lang="en-US" sz="6600"/>
          </a:p>
        </p:txBody>
      </p:sp>
    </p:spTree>
  </p:cSld>
  <p:clrMapOvr>
    <a:masterClrMapping/>
  </p:clrMapOvr>
  <p:transition>
    <p:wipe dir="d"/>
    <p:sndAc>
      <p:stSnd loop="1">
        <p:snd r:embed="rId3" name="chimes.wav"/>
      </p:stSnd>
    </p:sndAc>
  </p:transition>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5554" name="Rectangle 2"/>
          <p:cNvSpPr>
            <a:spLocks noGrp="1" noChangeArrowheads="1"/>
          </p:cNvSpPr>
          <p:nvPr>
            <p:ph type="body" idx="1"/>
          </p:nvPr>
        </p:nvSpPr>
        <p:spPr>
          <a:xfrm>
            <a:off x="457200" y="228600"/>
            <a:ext cx="8229600" cy="5638800"/>
          </a:xfrm>
        </p:spPr>
        <p:txBody>
          <a:bodyPr/>
          <a:lstStyle/>
          <a:p>
            <a:pPr marL="0" indent="339725" algn="just">
              <a:buFont typeface="Wingdings" panose="05000000000000000000" pitchFamily="2" charset="2"/>
              <a:buNone/>
            </a:pPr>
            <a:r>
              <a:rPr lang="fa-IR" sz="5400" b="1">
                <a:cs typeface="2  Zar" panose="00000400000000000000" pitchFamily="2" charset="-78"/>
              </a:rPr>
              <a:t>لذا بعد از پايان اولين سال خريد سهام از شركت سرمايه پذير ، بايستي ارزش ويژه با قيمت خالص دارائيهاي شركت سرمايه پذير توسط شركت سرمايه گذار بررسي شود</a:t>
            </a:r>
            <a:endParaRPr lang="en-US" sz="5400"/>
          </a:p>
        </p:txBody>
      </p:sp>
    </p:spTree>
  </p:cSld>
  <p:clrMapOvr>
    <a:masterClrMapping/>
  </p:clrMapOvr>
  <p:transition>
    <p:wipe dir="d"/>
    <p:sndAc>
      <p:stSnd loop="1">
        <p:snd r:embed="rId3" name="chimes.wav"/>
      </p:stSnd>
    </p:sndAc>
  </p:transition>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7602" name="Rectangle 2"/>
          <p:cNvSpPr>
            <a:spLocks noGrp="1" noChangeArrowheads="1"/>
          </p:cNvSpPr>
          <p:nvPr>
            <p:ph type="body" idx="1"/>
          </p:nvPr>
        </p:nvSpPr>
        <p:spPr>
          <a:xfrm>
            <a:off x="457200" y="228600"/>
            <a:ext cx="8229600" cy="6477000"/>
          </a:xfrm>
        </p:spPr>
        <p:txBody>
          <a:bodyPr/>
          <a:lstStyle/>
          <a:p>
            <a:pPr marL="52388" indent="234950" algn="just">
              <a:buFont typeface="Wingdings" panose="05000000000000000000" pitchFamily="2" charset="2"/>
              <a:buNone/>
            </a:pPr>
            <a:r>
              <a:rPr lang="fa-IR" sz="4800" b="1">
                <a:cs typeface="2  Zar" panose="00000400000000000000" pitchFamily="2" charset="-78"/>
              </a:rPr>
              <a:t>و حساب سرمايه گذاري به نسبت ارزش ويژه داراييهاي شركت سرمايه پذير در دفاتر سرمايه گذار تعديل گردد . مثلاً فرض كنيد شركت برازجان معادل 30% از سهام شركت سهامي عام بندر را در تاريخ 1/7/2</a:t>
            </a:r>
            <a:r>
              <a:rPr lang="en-US" sz="4800" b="1">
                <a:cs typeface="2  Zar" panose="00000400000000000000" pitchFamily="2" charset="-78"/>
              </a:rPr>
              <a:t>N</a:t>
            </a:r>
            <a:r>
              <a:rPr lang="fa-IR" sz="4800" b="1">
                <a:cs typeface="2  Zar" panose="00000400000000000000" pitchFamily="2" charset="-78"/>
              </a:rPr>
              <a:t> به بهاي 4500000 ريال خريداري نمود ، </a:t>
            </a:r>
            <a:endParaRPr lang="en-US" sz="48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9650" name="Rectangle 2"/>
          <p:cNvSpPr>
            <a:spLocks noGrp="1" noChangeArrowheads="1"/>
          </p:cNvSpPr>
          <p:nvPr>
            <p:ph type="body" idx="1"/>
          </p:nvPr>
        </p:nvSpPr>
        <p:spPr>
          <a:xfrm>
            <a:off x="152400" y="228600"/>
            <a:ext cx="8839200" cy="5902325"/>
          </a:xfrm>
        </p:spPr>
        <p:txBody>
          <a:bodyPr/>
          <a:lstStyle/>
          <a:p>
            <a:pPr marL="0" indent="52388" algn="just">
              <a:buFont typeface="Wingdings" panose="05000000000000000000" pitchFamily="2" charset="2"/>
              <a:buNone/>
            </a:pPr>
            <a:r>
              <a:rPr lang="fa-IR" sz="5400" b="1">
                <a:cs typeface="2  Zar" panose="00000400000000000000" pitchFamily="2" charset="-78"/>
              </a:rPr>
              <a:t>مبلغ پرداختي شركت برازجان برابر 30% ارزش ويژه شركت بندر مي باشد .</a:t>
            </a:r>
          </a:p>
          <a:p>
            <a:pPr marL="0" indent="52388" algn="just">
              <a:buFont typeface="Wingdings" panose="05000000000000000000" pitchFamily="2" charset="2"/>
              <a:buNone/>
            </a:pPr>
            <a:endParaRPr lang="en-US" sz="5400" b="1">
              <a:cs typeface="2  Zar" panose="00000400000000000000" pitchFamily="2" charset="-78"/>
            </a:endParaRPr>
          </a:p>
          <a:p>
            <a:pPr marL="0" indent="52388" algn="ctr">
              <a:buFont typeface="Wingdings" panose="05000000000000000000" pitchFamily="2" charset="2"/>
              <a:buNone/>
            </a:pPr>
            <a:r>
              <a:rPr lang="fa-IR" sz="2400" b="1">
                <a:solidFill>
                  <a:srgbClr val="FFFF00"/>
                </a:solidFill>
                <a:cs typeface="2  Titr" panose="00000700000000000000" pitchFamily="2" charset="-78"/>
              </a:rPr>
              <a:t>مجموع حقوق     ارزش ويژه      بدهي بلند      دارائي غير       بدهي       دارايي</a:t>
            </a:r>
          </a:p>
          <a:p>
            <a:pPr marL="0" indent="52388" algn="ctr">
              <a:buFont typeface="Wingdings" panose="05000000000000000000" pitchFamily="2" charset="2"/>
              <a:buNone/>
            </a:pPr>
            <a:r>
              <a:rPr lang="fa-IR" sz="2400" b="1">
                <a:solidFill>
                  <a:srgbClr val="FFFF00"/>
                </a:solidFill>
                <a:cs typeface="2  Titr" panose="00000700000000000000" pitchFamily="2" charset="-78"/>
              </a:rPr>
              <a:t>	              =	         =		   -	             +	 -</a:t>
            </a:r>
          </a:p>
          <a:p>
            <a:pPr marL="0" indent="52388" algn="ctr">
              <a:buFont typeface="Wingdings" panose="05000000000000000000" pitchFamily="2" charset="2"/>
              <a:buNone/>
            </a:pPr>
            <a:r>
              <a:rPr lang="fa-IR" sz="2400" b="1">
                <a:solidFill>
                  <a:srgbClr val="FFFF00"/>
                </a:solidFill>
                <a:cs typeface="2  Titr" panose="00000700000000000000" pitchFamily="2" charset="-78"/>
              </a:rPr>
              <a:t>صاحبان سهام        شركت               مدت               جاري            جاري         جاري</a:t>
            </a:r>
            <a:r>
              <a:rPr lang="fa-IR" sz="2000" b="1">
                <a:cs typeface="2  Zar" panose="00000400000000000000" pitchFamily="2" charset="-78"/>
              </a:rPr>
              <a:t> </a:t>
            </a:r>
          </a:p>
          <a:p>
            <a:pPr marL="0" indent="52388">
              <a:buFont typeface="Wingdings" panose="05000000000000000000" pitchFamily="2" charset="2"/>
              <a:buNone/>
            </a:pPr>
            <a:endParaRPr lang="fa-IR" sz="2000" b="1">
              <a:cs typeface="2  Zar" panose="00000400000000000000" pitchFamily="2" charset="-78"/>
            </a:endParaRPr>
          </a:p>
          <a:p>
            <a:pPr marL="0" indent="52388">
              <a:buFont typeface="Wingdings" panose="05000000000000000000" pitchFamily="2" charset="2"/>
              <a:buNone/>
            </a:pPr>
            <a:endParaRPr lang="en-US"/>
          </a:p>
        </p:txBody>
      </p:sp>
    </p:spTree>
  </p:cSld>
  <p:clrMapOvr>
    <a:masterClrMapping/>
  </p:clrMapOvr>
  <p:transition>
    <p:wipe dir="d"/>
    <p:sndAc>
      <p:stSnd loop="1">
        <p:snd r:embed="rId3" name="chimes.wav"/>
      </p:stSnd>
    </p:sndAc>
  </p:transition>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1698" name="Rectangle 2"/>
          <p:cNvSpPr>
            <a:spLocks noGrp="1" noChangeArrowheads="1"/>
          </p:cNvSpPr>
          <p:nvPr>
            <p:ph type="body" idx="1"/>
          </p:nvPr>
        </p:nvSpPr>
        <p:spPr>
          <a:xfrm>
            <a:off x="76200" y="609600"/>
            <a:ext cx="8991600" cy="5638800"/>
          </a:xfrm>
        </p:spPr>
        <p:txBody>
          <a:bodyPr/>
          <a:lstStyle/>
          <a:p>
            <a:pPr marL="111125" indent="173038" algn="just">
              <a:buFont typeface="Wingdings" panose="05000000000000000000" pitchFamily="2" charset="2"/>
              <a:buNone/>
            </a:pPr>
            <a:r>
              <a:rPr lang="fa-IR" sz="4800" b="1">
                <a:cs typeface="2  Zar" panose="00000400000000000000" pitchFamily="2" charset="-78"/>
              </a:rPr>
              <a:t>از مهر ماه به بعد شركت بندر تحت نفوذ شركت برازجان درآمد . در پايان سال 2</a:t>
            </a:r>
            <a:r>
              <a:rPr lang="en-US" sz="4800" b="1">
                <a:cs typeface="2  Zar" panose="00000400000000000000" pitchFamily="2" charset="-78"/>
              </a:rPr>
              <a:t>N</a:t>
            </a:r>
            <a:r>
              <a:rPr lang="fa-IR" sz="4800" b="1">
                <a:cs typeface="2  Zar" panose="00000400000000000000" pitchFamily="2" charset="-78"/>
              </a:rPr>
              <a:t> شركت برازجان سود ويژه اي معادل 4000000 ريال تحصيل كرده است كه قرار شد مبلغ 1000000 ريال به سهامداران پرداخت شده و بقيه به عنوان اندوخته ها منظور شود . </a:t>
            </a:r>
          </a:p>
        </p:txBody>
      </p:sp>
    </p:spTree>
  </p:cSld>
  <p:clrMapOvr>
    <a:masterClrMapping/>
  </p:clrMapOvr>
  <p:transition>
    <p:wipe dir="d"/>
    <p:sndAc>
      <p:stSnd loop="1">
        <p:snd r:embed="rId3" name="chimes.wav"/>
      </p:stSnd>
    </p:sndAc>
  </p:transition>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746" name="Rectangle 2"/>
          <p:cNvSpPr>
            <a:spLocks noGrp="1" noChangeArrowheads="1"/>
          </p:cNvSpPr>
          <p:nvPr>
            <p:ph type="body" idx="1"/>
          </p:nvPr>
        </p:nvSpPr>
        <p:spPr>
          <a:xfrm>
            <a:off x="152400" y="152400"/>
            <a:ext cx="8839200" cy="6553200"/>
          </a:xfrm>
        </p:spPr>
        <p:txBody>
          <a:bodyPr/>
          <a:lstStyle/>
          <a:p>
            <a:pPr marL="0" indent="287338">
              <a:buFont typeface="Wingdings" panose="05000000000000000000" pitchFamily="2" charset="2"/>
              <a:buNone/>
            </a:pPr>
            <a:r>
              <a:rPr lang="fa-IR" sz="4800" b="1">
                <a:solidFill>
                  <a:srgbClr val="FFFF00"/>
                </a:solidFill>
                <a:cs typeface="2  Zar" panose="00000400000000000000" pitchFamily="2" charset="-78"/>
              </a:rPr>
              <a:t>نكته اول : </a:t>
            </a:r>
          </a:p>
          <a:p>
            <a:pPr marL="0" indent="287338" algn="just">
              <a:buFont typeface="Wingdings" panose="05000000000000000000" pitchFamily="2" charset="2"/>
              <a:buNone/>
            </a:pPr>
            <a:r>
              <a:rPr lang="fa-IR" sz="4800" b="1">
                <a:cs typeface="2  Zar" panose="00000400000000000000" pitchFamily="2" charset="-78"/>
              </a:rPr>
              <a:t>به هنگام ثبت سود سرمايه گذاري بر اساس ارزش ويژه شركت سرمايه پذير در دفاتر شركت سرمايه گذار، بايستي آن قسمت از سود سهم شركت سرمايه گذار كه از بخش درآمد غير مترقبه شركت سرمايه پذير مي باشد .</a:t>
            </a:r>
            <a:r>
              <a:rPr lang="fa-IR" sz="5400" b="1">
                <a:cs typeface="2  Zar" panose="00000400000000000000" pitchFamily="2" charset="-78"/>
              </a:rPr>
              <a:t> </a:t>
            </a:r>
            <a:endParaRPr lang="en-US" sz="4800"/>
          </a:p>
        </p:txBody>
      </p:sp>
    </p:spTree>
  </p:cSld>
  <p:clrMapOvr>
    <a:masterClrMapping/>
  </p:clrMapOvr>
  <p:transition>
    <p:wipe dir="d"/>
    <p:sndAc>
      <p:stSnd loop="1">
        <p:snd r:embed="rId3" name="chimes.wav"/>
      </p:stSnd>
    </p:sndAc>
  </p:transition>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5794" name="Rectangle 2"/>
          <p:cNvSpPr>
            <a:spLocks noGrp="1" noChangeArrowheads="1"/>
          </p:cNvSpPr>
          <p:nvPr>
            <p:ph type="body" idx="1"/>
          </p:nvPr>
        </p:nvSpPr>
        <p:spPr>
          <a:xfrm>
            <a:off x="127000" y="127000"/>
            <a:ext cx="8915400" cy="6502400"/>
          </a:xfrm>
        </p:spPr>
        <p:txBody>
          <a:bodyPr/>
          <a:lstStyle/>
          <a:p>
            <a:pPr marL="111125" indent="173038" algn="just">
              <a:lnSpc>
                <a:spcPct val="90000"/>
              </a:lnSpc>
              <a:buFont typeface="Wingdings" panose="05000000000000000000" pitchFamily="2" charset="2"/>
              <a:buNone/>
            </a:pPr>
            <a:r>
              <a:rPr lang="fa-IR" sz="3600" b="1">
                <a:solidFill>
                  <a:srgbClr val="FFFF00"/>
                </a:solidFill>
                <a:cs typeface="2  Titr" panose="00000700000000000000" pitchFamily="2" charset="-78"/>
              </a:rPr>
              <a:t>3-1-5  مقايسه حسابداري ارزش ويژه با روش بهاي تمام شده :</a:t>
            </a:r>
          </a:p>
          <a:p>
            <a:pPr marL="111125" indent="173038" algn="just">
              <a:lnSpc>
                <a:spcPct val="90000"/>
              </a:lnSpc>
              <a:buFont typeface="Wingdings" panose="05000000000000000000" pitchFamily="2" charset="2"/>
              <a:buNone/>
            </a:pPr>
            <a:r>
              <a:rPr lang="fa-IR" sz="7200" b="1">
                <a:cs typeface="2  Zar" panose="00000400000000000000" pitchFamily="2" charset="-78"/>
              </a:rPr>
              <a:t>در مقايسه حسابداري سرمايه گذاري بلند مدت در سهام به روش بهاي تمام شده و روش ارزش ويژه مي بينيم</a:t>
            </a:r>
            <a:endParaRPr lang="en-US" sz="72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7842" name="Rectangle 2"/>
          <p:cNvSpPr>
            <a:spLocks noGrp="1" noChangeArrowheads="1"/>
          </p:cNvSpPr>
          <p:nvPr>
            <p:ph type="body" idx="1"/>
          </p:nvPr>
        </p:nvSpPr>
        <p:spPr>
          <a:xfrm>
            <a:off x="304800" y="228600"/>
            <a:ext cx="8610600" cy="6324600"/>
          </a:xfrm>
        </p:spPr>
        <p:txBody>
          <a:bodyPr/>
          <a:lstStyle/>
          <a:p>
            <a:pPr marL="52388" indent="234950" algn="just">
              <a:buFont typeface="Wingdings" panose="05000000000000000000" pitchFamily="2" charset="2"/>
              <a:buNone/>
            </a:pPr>
            <a:r>
              <a:rPr lang="fa-IR" sz="6000" b="1">
                <a:cs typeface="2  Zar" panose="00000400000000000000" pitchFamily="2" charset="-78"/>
              </a:rPr>
              <a:t>كه روش بهاي تمام شده سرمايه گذاري بلند مدت به بهاي تمام شده ثبت گرديده در طي سالهاي بعد فقط سود سهام پرداختي در دفاتر شركت سرمايه گذار ثبت مي شود . </a:t>
            </a:r>
            <a:endParaRPr lang="en-US" sz="6000"/>
          </a:p>
        </p:txBody>
      </p:sp>
    </p:spTree>
  </p:cSld>
  <p:clrMapOvr>
    <a:masterClrMapping/>
  </p:clrMapOvr>
  <p:transition>
    <p:wipe dir="d"/>
    <p:sndAc>
      <p:stSnd loop="1">
        <p:snd r:embed="rId3" name="chimes.wav"/>
      </p:stSnd>
    </p:sndAc>
  </p:transition>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9890" name="Rectangle 2"/>
          <p:cNvSpPr>
            <a:spLocks noGrp="1" noChangeArrowheads="1"/>
          </p:cNvSpPr>
          <p:nvPr>
            <p:ph type="body" idx="1"/>
          </p:nvPr>
        </p:nvSpPr>
        <p:spPr>
          <a:xfrm>
            <a:off x="228600" y="228600"/>
            <a:ext cx="8763000" cy="6400800"/>
          </a:xfrm>
        </p:spPr>
        <p:txBody>
          <a:bodyPr/>
          <a:lstStyle/>
          <a:p>
            <a:pPr marL="52388" indent="287338" algn="just">
              <a:buFont typeface="Wingdings" panose="05000000000000000000" pitchFamily="2" charset="2"/>
              <a:buNone/>
            </a:pPr>
            <a:r>
              <a:rPr lang="fa-IR" sz="4800" b="1">
                <a:cs typeface="2  Zar" panose="00000400000000000000" pitchFamily="2" charset="-78"/>
              </a:rPr>
              <a:t>اما در روش ارزش ويژه علاوه بر ثبت سرمايه گذاري بلند مدت به نسبت ارزش ويژه سهام خريداري شده شركت سرمايه پذير، در دفاتر شركت سرمايه گذار ، بايستي درآمد سرمايه گذاري نيز به ثبت كل مبلغي كه شركت سرمايه پذير افزايش ارزش ويژه داشته است در دفاتر شركت سرمايه گذاري ثبت شود .</a:t>
            </a:r>
            <a:endParaRPr lang="en-US" sz="4800"/>
          </a:p>
        </p:txBody>
      </p:sp>
    </p:spTree>
  </p:cSld>
  <p:clrMapOvr>
    <a:masterClrMapping/>
  </p:clrMapOvr>
  <p:transition>
    <p:wipe dir="d"/>
    <p:sndAc>
      <p:stSnd loop="1">
        <p:snd r:embed="rId3" name="chimes.wav"/>
      </p:stSnd>
    </p:sndAc>
  </p:transition>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1938" name="Rectangle 2"/>
          <p:cNvSpPr>
            <a:spLocks noGrp="1" noChangeArrowheads="1"/>
          </p:cNvSpPr>
          <p:nvPr>
            <p:ph type="body" idx="1"/>
          </p:nvPr>
        </p:nvSpPr>
        <p:spPr>
          <a:xfrm>
            <a:off x="114300" y="127000"/>
            <a:ext cx="8940800" cy="6502400"/>
          </a:xfrm>
        </p:spPr>
        <p:txBody>
          <a:bodyPr/>
          <a:lstStyle/>
          <a:p>
            <a:pPr marL="115888" indent="168275">
              <a:lnSpc>
                <a:spcPct val="90000"/>
              </a:lnSpc>
              <a:buFont typeface="Wingdings" panose="05000000000000000000" pitchFamily="2" charset="2"/>
              <a:buNone/>
            </a:pPr>
            <a:r>
              <a:rPr lang="fa-IR" sz="4000" b="1">
                <a:solidFill>
                  <a:srgbClr val="FFFF00"/>
                </a:solidFill>
                <a:cs typeface="2  Titr" panose="00000700000000000000" pitchFamily="2" charset="-78"/>
              </a:rPr>
              <a:t>4-1-5   روش قيمت تمام شده و ارزش ويژه در پايان عمر شركت سرمايه پذير: </a:t>
            </a:r>
          </a:p>
          <a:p>
            <a:pPr marL="115888" indent="168275" algn="just">
              <a:lnSpc>
                <a:spcPct val="90000"/>
              </a:lnSpc>
              <a:buFont typeface="Wingdings" panose="05000000000000000000" pitchFamily="2" charset="2"/>
              <a:buNone/>
            </a:pPr>
            <a:r>
              <a:rPr lang="fa-IR" sz="6600" b="1">
                <a:cs typeface="2  Zar" panose="00000400000000000000" pitchFamily="2" charset="-78"/>
              </a:rPr>
              <a:t>در پايان عمر شركت سرمايه پذير سهام حقيقي شركت سرمايه گذار بعد از تسويه بدهي شركت سرمايه پذير عبارت است از :</a:t>
            </a:r>
            <a:endParaRPr lang="en-US" sz="66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76200" y="152400"/>
            <a:ext cx="8991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buSzPct val="125000"/>
            </a:pPr>
            <a:endParaRPr lang="fa-IR" sz="2800" dirty="0">
              <a:latin typeface="Arial" panose="020B0604020202020204" pitchFamily="34" charset="0"/>
              <a:cs typeface="2  Sahar" panose="00000400000000000000" pitchFamily="2" charset="-78"/>
            </a:endParaRPr>
          </a:p>
          <a:p>
            <a:pPr algn="ctr" rtl="1">
              <a:buSzPct val="125000"/>
            </a:pPr>
            <a:r>
              <a:rPr lang="fa-IR" sz="2800" dirty="0">
                <a:solidFill>
                  <a:schemeClr val="hlink"/>
                </a:solidFill>
                <a:latin typeface="Arial" panose="020B0604020202020204" pitchFamily="34" charset="0"/>
                <a:cs typeface="2  Sahar" panose="00000400000000000000" pitchFamily="2" charset="-78"/>
              </a:rPr>
              <a:t>منبع:کتاب حسابداری میانه </a:t>
            </a:r>
            <a:r>
              <a:rPr lang="fa-IR" sz="2800" dirty="0">
                <a:solidFill>
                  <a:schemeClr val="hlink"/>
                </a:solidFill>
                <a:latin typeface="Tahoma" panose="020B0604030504040204" pitchFamily="34" charset="0"/>
                <a:cs typeface="2  Sahar" panose="00000400000000000000" pitchFamily="2" charset="-78"/>
              </a:rPr>
              <a:t>2</a:t>
            </a:r>
          </a:p>
          <a:p>
            <a:pPr algn="ctr" rtl="1">
              <a:buSzPct val="125000"/>
            </a:pPr>
            <a:endParaRPr lang="fa-IR" sz="2800" dirty="0">
              <a:latin typeface="Tahoma" panose="020B0604030504040204" pitchFamily="34" charset="0"/>
              <a:cs typeface="2  Sahar" panose="00000400000000000000" pitchFamily="2" charset="-78"/>
            </a:endParaRPr>
          </a:p>
          <a:p>
            <a:pPr algn="ctr" rtl="1">
              <a:buSzPct val="125000"/>
            </a:pPr>
            <a:endParaRPr lang="fa-IR" sz="2800" dirty="0">
              <a:latin typeface="Tahoma" panose="020B0604030504040204" pitchFamily="34" charset="0"/>
              <a:cs typeface="2  Sahar" panose="00000400000000000000" pitchFamily="2" charset="-78"/>
            </a:endParaRPr>
          </a:p>
          <a:p>
            <a:pPr algn="r" rtl="1"/>
            <a:r>
              <a:rPr lang="fa-IR" sz="2800" dirty="0">
                <a:solidFill>
                  <a:schemeClr val="hlink"/>
                </a:solidFill>
                <a:latin typeface="Tahoma" panose="020B0604030504040204" pitchFamily="34" charset="0"/>
                <a:cs typeface="2  Sahar" panose="00000400000000000000" pitchFamily="2" charset="-78"/>
              </a:rPr>
              <a:t>تالیف : </a:t>
            </a:r>
          </a:p>
          <a:p>
            <a:pPr algn="ctr" rtl="1"/>
            <a:r>
              <a:rPr lang="fa-IR" sz="2800" dirty="0">
                <a:solidFill>
                  <a:schemeClr val="tx2"/>
                </a:solidFill>
                <a:latin typeface="Tahoma" panose="020B0604030504040204" pitchFamily="34" charset="0"/>
                <a:cs typeface="2  Sahar" panose="00000400000000000000" pitchFamily="2" charset="-78"/>
              </a:rPr>
              <a:t>علی فجـرک</a:t>
            </a:r>
          </a:p>
          <a:p>
            <a:pPr algn="ctr" rtl="1"/>
            <a:r>
              <a:rPr lang="fa-IR" sz="2800" dirty="0">
                <a:solidFill>
                  <a:schemeClr val="tx2"/>
                </a:solidFill>
                <a:latin typeface="Tahoma" panose="020B0604030504040204" pitchFamily="34" charset="0"/>
                <a:cs typeface="2  Sahar" panose="00000400000000000000" pitchFamily="2" charset="-78"/>
              </a:rPr>
              <a:t>انتشارات پیام نور</a:t>
            </a:r>
            <a:endParaRPr lang="en-US" sz="2800" dirty="0">
              <a:solidFill>
                <a:schemeClr val="tx2"/>
              </a:solidFill>
              <a:latin typeface="Tahoma" panose="020B0604030504040204" pitchFamily="34" charset="0"/>
              <a:cs typeface="2  Sahar" panose="00000400000000000000" pitchFamily="2" charset="-78"/>
            </a:endParaRPr>
          </a:p>
        </p:txBody>
      </p:sp>
      <p:sp>
        <p:nvSpPr>
          <p:cNvPr id="236547" name="WordArt 3">
            <a:hlinkClick r:id="rId4"/>
          </p:cNvPr>
          <p:cNvSpPr>
            <a:spLocks noChangeArrowheads="1" noChangeShapeType="1" noTextEdit="1"/>
          </p:cNvSpPr>
          <p:nvPr/>
        </p:nvSpPr>
        <p:spPr bwMode="auto">
          <a:xfrm>
            <a:off x="1403350" y="4437063"/>
            <a:ext cx="5903913" cy="647700"/>
          </a:xfrm>
          <a:prstGeom prst="rect">
            <a:avLst/>
          </a:prstGeom>
        </p:spPr>
        <p:txBody>
          <a:bodyPr wrap="none" fromWordArt="1">
            <a:prstTxWarp prst="textPlain">
              <a:avLst>
                <a:gd name="adj" fmla="val 50000"/>
              </a:avLst>
            </a:prstTxWarp>
          </a:bodyPr>
          <a:lstStyle/>
          <a:p>
            <a:pPr algn="ctr"/>
            <a:endParaRPr lang="fa-I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304800" y="1066800"/>
            <a:ext cx="8763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r">
              <a:buSzPct val="125000"/>
            </a:pPr>
            <a:endParaRPr lang="fa-IR" sz="3800" i="1">
              <a:latin typeface="Arial" panose="020B0604020202020204" pitchFamily="34" charset="0"/>
            </a:endParaRPr>
          </a:p>
        </p:txBody>
      </p:sp>
      <p:sp>
        <p:nvSpPr>
          <p:cNvPr id="111621" name="Rectangle 5"/>
          <p:cNvSpPr>
            <a:spLocks noChangeArrowheads="1"/>
          </p:cNvSpPr>
          <p:nvPr/>
        </p:nvSpPr>
        <p:spPr bwMode="auto">
          <a:xfrm>
            <a:off x="88900" y="101600"/>
            <a:ext cx="8991600" cy="636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indent="1778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rtl="1"/>
            <a:r>
              <a:rPr lang="fa-IR" sz="2400" b="1">
                <a:cs typeface="2  Zar" panose="00000400000000000000" pitchFamily="2" charset="-78"/>
              </a:rPr>
              <a:t>بدیهی است که چنانچه قسمتی از سرمایه بصورت غیرنقدی باشد حساب دارائی </a:t>
            </a:r>
            <a:r>
              <a:rPr lang="fa-IR" sz="2400" b="1" i="1">
                <a:latin typeface="Tahoma" panose="020B0604030504040204" pitchFamily="34" charset="0"/>
                <a:cs typeface="2  Zar" panose="00000400000000000000" pitchFamily="2" charset="-78"/>
              </a:rPr>
              <a:t>مربوط بدهکار شده وسرمایه شرکت در شرکتهای غیرسهامی ویا سرمایه پرداخت شده در شرکتهای سهامی بستانکار خواهد شد اما در شرکتهای سهامی عام یا تعاونی چنانچه موسس یا سهامداری بجای پرداخت نقدی بهای سهام مورد خرید خود آورده غیرنقدی پرداخت نماید بایستی قیمت آورده غیرنقدی</a:t>
            </a:r>
            <a:r>
              <a:rPr lang="fa-IR" sz="2400" b="1">
                <a:cs typeface="2  Zar" panose="00000400000000000000" pitchFamily="2" charset="-78"/>
              </a:rPr>
              <a:t> </a:t>
            </a:r>
            <a:r>
              <a:rPr lang="fa-IR" sz="2400" b="1" i="1">
                <a:latin typeface="Tahoma" panose="020B0604030504040204" pitchFamily="34" charset="0"/>
                <a:cs typeface="2  Zar" panose="00000400000000000000" pitchFamily="2" charset="-78"/>
              </a:rPr>
              <a:t>توسط کارشناس رسمی دادگستری کتباً تعیین شده وبهنگام ثبت سرمایه در اساسنامه مدارک مالکیت به شرکت منتقل گردد بدیهی است که بهای سرمایه غیرنقدی بیش از قیمت تعیین شده توسط کارشناس رسمی دادگستری نبایستی در دفاتر شرکت انتقال یابد.(ماده 78 قانون اصلاحیه قانون تجارت که به اختصار ق.ا. ق .ت اطلاق می گردد)</a:t>
            </a:r>
          </a:p>
          <a:p>
            <a:pPr lvl="1" algn="just" rtl="1"/>
            <a:r>
              <a:rPr lang="fa-IR" sz="2400" b="1" i="1">
                <a:latin typeface="Tahoma" panose="020B0604030504040204" pitchFamily="34" charset="0"/>
                <a:cs typeface="2  Zar" panose="00000400000000000000" pitchFamily="2" charset="-78"/>
              </a:rPr>
              <a:t> </a:t>
            </a:r>
            <a:r>
              <a:rPr lang="fa-IR" sz="2800" b="1">
                <a:solidFill>
                  <a:schemeClr val="hlink"/>
                </a:solidFill>
                <a:latin typeface="Tahoma" panose="020B0604030504040204" pitchFamily="34" charset="0"/>
                <a:cs typeface="2  Titr" panose="00000700000000000000" pitchFamily="2" charset="-78"/>
              </a:rPr>
              <a:t>2-4-1 – تفاوت سرمایه ثبت شده وپرداخت شده</a:t>
            </a:r>
            <a:r>
              <a:rPr lang="fa-IR" sz="2400" b="1">
                <a:latin typeface="Tahoma" panose="020B0604030504040204" pitchFamily="34" charset="0"/>
                <a:cs typeface="2  Zar" panose="00000400000000000000" pitchFamily="2" charset="-78"/>
              </a:rPr>
              <a:t> </a:t>
            </a:r>
          </a:p>
          <a:p>
            <a:pPr lvl="1" algn="just" rtl="1"/>
            <a:r>
              <a:rPr lang="fa-IR" sz="2400" b="1">
                <a:latin typeface="Tahoma" panose="020B0604030504040204" pitchFamily="34" charset="0"/>
                <a:cs typeface="2  Zar" panose="00000400000000000000" pitchFamily="2" charset="-78"/>
              </a:rPr>
              <a:t>از مقدمه وبحث دوم نتیجه گرفته می شود که سرمایه در شرکتها بجز شرکتهای تعاونی محدود بوده وبایستی در شرکتهای غیرسهامی در شرکت نامه ودرشرکتهای سهامی در اساسنامه شرکت مبلغ کل سرمایه شرکت درج وبه ثبت برسد. لیکن تمام سرمایه ثبت شده در شرکتهای غیرسهامی بایستی توسط شرکاء شرکت پرداخت شوند پس در شرکتهای غیر سهامی سرمایه ثبت شده برابر با سرمایه پرداخت شده می باشد اما در شرکتهای سهامی خاص وعام مویدین وپذیره نویسان می توانند (در صورت  عدم نیاز) حداقل 35 درصد از سرمایه ثبت شده را به شرکت تادیه نمایند</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986" name="Rectangle 2"/>
          <p:cNvSpPr>
            <a:spLocks noGrp="1" noChangeArrowheads="1"/>
          </p:cNvSpPr>
          <p:nvPr>
            <p:ph type="body" idx="1"/>
          </p:nvPr>
        </p:nvSpPr>
        <p:spPr>
          <a:xfrm>
            <a:off x="304800" y="228600"/>
            <a:ext cx="8686800" cy="6477000"/>
          </a:xfrm>
        </p:spPr>
        <p:txBody>
          <a:bodyPr/>
          <a:lstStyle/>
          <a:p>
            <a:pPr marL="0" indent="339725" algn="just">
              <a:buFont typeface="Wingdings" panose="05000000000000000000" pitchFamily="2" charset="2"/>
              <a:buNone/>
            </a:pPr>
            <a:r>
              <a:rPr lang="fa-IR" sz="6000" b="1">
                <a:cs typeface="2  Zar" panose="00000400000000000000" pitchFamily="2" charset="-78"/>
              </a:rPr>
              <a:t>خارج قسمت باقيمانده دارائي شركت تقسيم بر تعداد سهام سرمايه شركت و لذا در پايان عمر شركت سرمايه پذير آنچه كه به شركت سرمايه گذار يا سهامداران مي رسد مبلغ مشخصي است</a:t>
            </a:r>
            <a:endParaRPr lang="en-US" sz="6000"/>
          </a:p>
        </p:txBody>
      </p:sp>
    </p:spTree>
  </p:cSld>
  <p:clrMapOvr>
    <a:masterClrMapping/>
  </p:clrMapOvr>
  <p:transition>
    <p:wipe dir="d"/>
    <p:sndAc>
      <p:stSnd loop="1">
        <p:snd r:embed="rId3" name="chimes.wav"/>
      </p:stSnd>
    </p:sndAc>
  </p:transition>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6034" name="Rectangle 2"/>
          <p:cNvSpPr>
            <a:spLocks noGrp="1" noChangeArrowheads="1"/>
          </p:cNvSpPr>
          <p:nvPr>
            <p:ph type="body" idx="1"/>
          </p:nvPr>
        </p:nvSpPr>
        <p:spPr>
          <a:xfrm>
            <a:off x="228600" y="304800"/>
            <a:ext cx="8686800" cy="6324600"/>
          </a:xfrm>
        </p:spPr>
        <p:txBody>
          <a:bodyPr/>
          <a:lstStyle/>
          <a:p>
            <a:pPr marL="52388" indent="287338" algn="just">
              <a:buFont typeface="Wingdings" panose="05000000000000000000" pitchFamily="2" charset="2"/>
              <a:buNone/>
            </a:pPr>
            <a:r>
              <a:rPr lang="fa-IR" sz="6600" b="1">
                <a:cs typeface="2  Zar" panose="00000400000000000000" pitchFamily="2" charset="-78"/>
              </a:rPr>
              <a:t>كه در هر دو روش ثبت مبلغ مزبور يكسان است ليكن تفاوت دو روش  در پايان عمر شركت سرمايه پذير به اين نتيجه خواهد رسيد</a:t>
            </a:r>
            <a:endParaRPr lang="en-US" sz="6600"/>
          </a:p>
        </p:txBody>
      </p:sp>
    </p:spTree>
  </p:cSld>
  <p:clrMapOvr>
    <a:masterClrMapping/>
  </p:clrMapOvr>
  <p:transition>
    <p:wipe dir="d"/>
    <p:sndAc>
      <p:stSnd loop="1">
        <p:snd r:embed="rId3" name="chimes.wav"/>
      </p:stSnd>
    </p:sndAc>
  </p:transition>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8082" name="Rectangle 2"/>
          <p:cNvSpPr>
            <a:spLocks noGrp="1" noChangeArrowheads="1"/>
          </p:cNvSpPr>
          <p:nvPr>
            <p:ph type="body" idx="1"/>
          </p:nvPr>
        </p:nvSpPr>
        <p:spPr>
          <a:xfrm>
            <a:off x="228600" y="228600"/>
            <a:ext cx="8686800" cy="6400800"/>
          </a:xfrm>
        </p:spPr>
        <p:txBody>
          <a:bodyPr/>
          <a:lstStyle/>
          <a:p>
            <a:pPr marL="52388" indent="287338" algn="just">
              <a:buFont typeface="Wingdings" panose="05000000000000000000" pitchFamily="2" charset="2"/>
              <a:buNone/>
            </a:pPr>
            <a:r>
              <a:rPr lang="fa-IR" sz="6600" b="1">
                <a:cs typeface="2  Zar" panose="00000400000000000000" pitchFamily="2" charset="-78"/>
              </a:rPr>
              <a:t>كه درآمد حاصل از تصفيه شركت سرمايه پذير در روش ثبت به بهاي تمام شده بيشتر از درآمد حاصل از تصفيه شركت سرمايه پذير در روش ثبت به بهاي تمام شده</a:t>
            </a:r>
            <a:endParaRPr lang="en-US" sz="66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0130" name="Rectangle 2"/>
          <p:cNvSpPr>
            <a:spLocks noGrp="1" noChangeArrowheads="1"/>
          </p:cNvSpPr>
          <p:nvPr>
            <p:ph type="body" idx="1"/>
          </p:nvPr>
        </p:nvSpPr>
        <p:spPr>
          <a:xfrm>
            <a:off x="304800" y="228600"/>
            <a:ext cx="8686800" cy="6477000"/>
          </a:xfrm>
        </p:spPr>
        <p:txBody>
          <a:bodyPr/>
          <a:lstStyle/>
          <a:p>
            <a:pPr marL="52388" indent="287338" algn="just">
              <a:buFont typeface="Wingdings" panose="05000000000000000000" pitchFamily="2" charset="2"/>
              <a:buNone/>
            </a:pPr>
            <a:r>
              <a:rPr lang="fa-IR" sz="5400" b="1">
                <a:cs typeface="2  Zar" panose="00000400000000000000" pitchFamily="2" charset="-78"/>
              </a:rPr>
              <a:t>بيشتر از درآمد حاصل از تصفيه شركت سرمايه پذير در روش ثبت به ارزش ويژه باشد و لذا درآمد اضافي قبل از تصفيه در روش ارزش ويژه و در اين حالت با درآمد سرمايه گذاري در روش ثبت به بهاي تمام شده يكسان خواهد شد .</a:t>
            </a:r>
            <a:endParaRPr lang="en-US" sz="5400"/>
          </a:p>
        </p:txBody>
      </p:sp>
    </p:spTree>
  </p:cSld>
  <p:clrMapOvr>
    <a:masterClrMapping/>
  </p:clrMapOvr>
  <p:transition>
    <p:wipe dir="d"/>
    <p:sndAc>
      <p:stSnd loop="1">
        <p:snd r:embed="rId3" name="chimes.wav"/>
      </p:stSnd>
    </p:sndAc>
  </p:transition>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2178" name="Rectangle 2"/>
          <p:cNvSpPr>
            <a:spLocks noGrp="1" noChangeArrowheads="1"/>
          </p:cNvSpPr>
          <p:nvPr>
            <p:ph type="body" idx="1"/>
          </p:nvPr>
        </p:nvSpPr>
        <p:spPr>
          <a:xfrm>
            <a:off x="152400" y="117475"/>
            <a:ext cx="8915400" cy="6588125"/>
          </a:xfrm>
        </p:spPr>
        <p:txBody>
          <a:bodyPr/>
          <a:lstStyle/>
          <a:p>
            <a:pPr marL="115888" indent="168275">
              <a:buFont typeface="Wingdings" panose="05000000000000000000" pitchFamily="2" charset="2"/>
              <a:buNone/>
            </a:pPr>
            <a:r>
              <a:rPr lang="fa-IR" sz="4000" b="1">
                <a:solidFill>
                  <a:srgbClr val="FFFF00"/>
                </a:solidFill>
                <a:cs typeface="2  Titr" panose="00000700000000000000" pitchFamily="2" charset="-78"/>
              </a:rPr>
              <a:t>5-1-5- سود سهمي وسرمايه گذاري بلند مدت در سهام :</a:t>
            </a:r>
          </a:p>
          <a:p>
            <a:pPr marL="115888" indent="168275" algn="just">
              <a:buFont typeface="Wingdings" panose="05000000000000000000" pitchFamily="2" charset="2"/>
              <a:buNone/>
            </a:pPr>
            <a:r>
              <a:rPr lang="fa-IR" sz="6000" b="1">
                <a:cs typeface="2  Zar" panose="00000400000000000000" pitchFamily="2" charset="-78"/>
              </a:rPr>
              <a:t>هر گاه در نتيجه خريد سهام شركت ، شركت سرمايه پذير ، سود سهمي در عوض پرداخت وجه نقد به سهامداران تحويل نمايد.</a:t>
            </a:r>
            <a:endParaRPr lang="en-US" sz="6000">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4226" name="Rectangle 2"/>
          <p:cNvSpPr>
            <a:spLocks noGrp="1" noChangeArrowheads="1"/>
          </p:cNvSpPr>
          <p:nvPr>
            <p:ph type="body" idx="1"/>
          </p:nvPr>
        </p:nvSpPr>
        <p:spPr>
          <a:xfrm>
            <a:off x="457200" y="304800"/>
            <a:ext cx="8534400" cy="6324600"/>
          </a:xfrm>
        </p:spPr>
        <p:txBody>
          <a:bodyPr/>
          <a:lstStyle/>
          <a:p>
            <a:pPr marL="117475" indent="222250" algn="just">
              <a:buFont typeface="Wingdings" panose="05000000000000000000" pitchFamily="2" charset="2"/>
              <a:buNone/>
            </a:pPr>
            <a:r>
              <a:rPr lang="fa-IR" sz="6000" b="1">
                <a:cs typeface="2  Zar" panose="00000400000000000000" pitchFamily="2" charset="-78"/>
              </a:rPr>
              <a:t>چون سهام سود سهمي يا سهام جايزه از محل سود انباشته شركت سرمايه پذير كه ارزش ويژه شركت يا حقوق صاحبان سهام منظور شده به سهامداران اهداء مي گردد</a:t>
            </a:r>
            <a:endParaRPr lang="en-US" sz="6000"/>
          </a:p>
        </p:txBody>
      </p:sp>
    </p:spTree>
  </p:cSld>
  <p:clrMapOvr>
    <a:masterClrMapping/>
  </p:clrMapOvr>
  <p:transition>
    <p:wipe dir="d"/>
    <p:sndAc>
      <p:stSnd loop="1">
        <p:snd r:embed="rId3" name="chimes.wav"/>
      </p:stSnd>
    </p:sndAc>
  </p:transition>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6274" name="Rectangle 2"/>
          <p:cNvSpPr>
            <a:spLocks noGrp="1" noChangeArrowheads="1"/>
          </p:cNvSpPr>
          <p:nvPr>
            <p:ph type="body" idx="1"/>
          </p:nvPr>
        </p:nvSpPr>
        <p:spPr>
          <a:xfrm>
            <a:off x="457200" y="304800"/>
            <a:ext cx="8229600" cy="5826125"/>
          </a:xfrm>
        </p:spPr>
        <p:txBody>
          <a:bodyPr/>
          <a:lstStyle/>
          <a:p>
            <a:pPr marL="52388" indent="234950" algn="just">
              <a:buFont typeface="Wingdings" panose="05000000000000000000" pitchFamily="2" charset="2"/>
              <a:buNone/>
            </a:pPr>
            <a:r>
              <a:rPr lang="fa-IR" sz="6000" b="1">
                <a:cs typeface="2  Zar" panose="00000400000000000000" pitchFamily="2" charset="-78"/>
              </a:rPr>
              <a:t>ولذا از نظر سرمايه گذاري بلند مدت در شركت سرمايه گذار افزايش يا كاهش ايجاد نمي نمايد و فقط تعداد سهام در اختيار شركت سرمايه گذار اضافه خواهد  شد</a:t>
            </a:r>
            <a:endParaRPr lang="en-US" sz="6000"/>
          </a:p>
        </p:txBody>
      </p:sp>
    </p:spTree>
  </p:cSld>
  <p:clrMapOvr>
    <a:masterClrMapping/>
  </p:clrMapOvr>
  <p:transition>
    <p:wipe dir="d"/>
    <p:sndAc>
      <p:stSnd loop="1">
        <p:snd r:embed="rId3" name="chimes.wav"/>
      </p:stSnd>
    </p:sndAc>
  </p:transition>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8322" name="Rectangle 2"/>
          <p:cNvSpPr>
            <a:spLocks noGrp="1" noChangeArrowheads="1"/>
          </p:cNvSpPr>
          <p:nvPr>
            <p:ph type="body" idx="1"/>
          </p:nvPr>
        </p:nvSpPr>
        <p:spPr>
          <a:xfrm>
            <a:off x="457200" y="304800"/>
            <a:ext cx="8229600" cy="5826125"/>
          </a:xfrm>
        </p:spPr>
        <p:txBody>
          <a:bodyPr/>
          <a:lstStyle/>
          <a:p>
            <a:pPr marL="52388" indent="234950" algn="just">
              <a:buFont typeface="Wingdings" panose="05000000000000000000" pitchFamily="2" charset="2"/>
              <a:buNone/>
            </a:pPr>
            <a:r>
              <a:rPr lang="fa-IR" sz="5400" b="1">
                <a:cs typeface="2  Zar" panose="00000400000000000000" pitchFamily="2" charset="-78"/>
              </a:rPr>
              <a:t>و همانطور كه در بخش سود سهمي گفته شده بعد از تحويل سود سهمي به سهامداران ارزش بازار سهام كاهش يافته و معادل بهاي سهم به علاوه سهام سود سهمي خواهد شد . </a:t>
            </a:r>
            <a:endParaRPr lang="en-US" sz="5400"/>
          </a:p>
        </p:txBody>
      </p:sp>
    </p:spTree>
  </p:cSld>
  <p:clrMapOvr>
    <a:masterClrMapping/>
  </p:clrMapOvr>
  <p:transition>
    <p:wipe dir="d"/>
    <p:sndAc>
      <p:stSnd loop="1">
        <p:snd r:embed="rId3" name="chimes.wav"/>
      </p:stSnd>
    </p:sndAc>
  </p:transition>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0370" name="Rectangle 2"/>
          <p:cNvSpPr>
            <a:spLocks noGrp="1" noChangeArrowheads="1"/>
          </p:cNvSpPr>
          <p:nvPr>
            <p:ph type="body" idx="1"/>
          </p:nvPr>
        </p:nvSpPr>
        <p:spPr>
          <a:xfrm>
            <a:off x="457200" y="304800"/>
            <a:ext cx="8229600" cy="6172200"/>
          </a:xfrm>
        </p:spPr>
        <p:txBody>
          <a:bodyPr/>
          <a:lstStyle/>
          <a:p>
            <a:pPr marL="0" indent="339725" algn="just">
              <a:buFont typeface="Wingdings" panose="05000000000000000000" pitchFamily="2" charset="2"/>
              <a:buNone/>
            </a:pPr>
            <a:r>
              <a:rPr lang="fa-IR" sz="4400" b="1">
                <a:cs typeface="2  Zar" panose="00000400000000000000" pitchFamily="2" charset="-78"/>
              </a:rPr>
              <a:t>ولي به تدريج سهام شركت در بازار افزايش حاصل مي كند و براي شركت سرمايه امكان فروش تعدادي از سهام خريداري شده را به بهايي بيشتر در بازار فراهم مي نمايد كه اگر به فروش رساند ، درآمد فروش سهام با سرمايه گذاري بلند مدت بايستي شناسايي و در دفاتر شركت سرمايه پذير ثبت گردد .</a:t>
            </a:r>
            <a:endParaRPr lang="en-US" sz="4400"/>
          </a:p>
        </p:txBody>
      </p:sp>
    </p:spTree>
  </p:cSld>
  <p:clrMapOvr>
    <a:masterClrMapping/>
  </p:clrMapOvr>
  <p:transition>
    <p:wipe dir="d"/>
    <p:sndAc>
      <p:stSnd loop="1">
        <p:snd r:embed="rId3" name="chimes.wav"/>
      </p:stSnd>
    </p:sndAc>
  </p:transition>
</p:sld>
</file>

<file path=ppt/slides/slide20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body" idx="1"/>
          </p:nvPr>
        </p:nvSpPr>
        <p:spPr>
          <a:xfrm>
            <a:off x="114300" y="117475"/>
            <a:ext cx="8915400" cy="6588125"/>
          </a:xfrm>
        </p:spPr>
        <p:txBody>
          <a:bodyPr/>
          <a:lstStyle/>
          <a:p>
            <a:pPr marL="115888" indent="166688" algn="just">
              <a:buFont typeface="Wingdings" panose="05000000000000000000" pitchFamily="2" charset="2"/>
              <a:buNone/>
            </a:pPr>
            <a:r>
              <a:rPr lang="fa-IR" sz="4400" b="1">
                <a:solidFill>
                  <a:srgbClr val="FFFF00"/>
                </a:solidFill>
                <a:cs typeface="2  Titr" panose="00000700000000000000" pitchFamily="2" charset="-78"/>
              </a:rPr>
              <a:t>6-1-5   بهاي بازار و حسابداري سرمايه گذاري بلند مدت :</a:t>
            </a:r>
          </a:p>
          <a:p>
            <a:pPr marL="115888" indent="166688" algn="just">
              <a:buFont typeface="Wingdings" panose="05000000000000000000" pitchFamily="2" charset="2"/>
              <a:buNone/>
            </a:pPr>
            <a:r>
              <a:rPr lang="fa-IR" sz="6600" b="1">
                <a:cs typeface="2  Zar" panose="00000400000000000000" pitchFamily="2" charset="-78"/>
              </a:rPr>
              <a:t>عده اي از حسابداران ثبت سرمايه گذاري در دفاتر شركت سرمايه گذاري را به بهاي بازار انجام مي دهند</a:t>
            </a:r>
            <a:endParaRPr lang="en-US" sz="6600">
              <a:cs typeface="2  Zar" panose="00000400000000000000"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400"/>
                                  </p:stCondLst>
                                  <p:childTnLst>
                                    <p:set>
                                      <p:cBhvr>
                                        <p:cTn id="6" dur="1" fill="hold">
                                          <p:stCondLst>
                                            <p:cond delay="0"/>
                                          </p:stCondLst>
                                        </p:cTn>
                                        <p:tgtEl>
                                          <p:spTgt spid="572418">
                                            <p:txEl>
                                              <p:pRg st="0" end="0"/>
                                            </p:txEl>
                                          </p:spTgt>
                                        </p:tgtEl>
                                        <p:attrNameLst>
                                          <p:attrName>style.visibility</p:attrName>
                                        </p:attrNameLst>
                                      </p:cBhvr>
                                      <p:to>
                                        <p:strVal val="visible"/>
                                      </p:to>
                                    </p:set>
                                    <p:anim calcmode="lin" valueType="num">
                                      <p:cBhvr>
                                        <p:cTn id="7" dur="500" fill="hold"/>
                                        <p:tgtEl>
                                          <p:spTgt spid="5724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241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72418">
                                            <p:txEl>
                                              <p:pRg st="1" end="1"/>
                                            </p:txEl>
                                          </p:spTgt>
                                        </p:tgtEl>
                                        <p:attrNameLst>
                                          <p:attrName>style.visibility</p:attrName>
                                        </p:attrNameLst>
                                      </p:cBhvr>
                                      <p:to>
                                        <p:strVal val="visible"/>
                                      </p:to>
                                    </p:set>
                                    <p:anim calcmode="lin" valueType="num">
                                      <p:cBhvr>
                                        <p:cTn id="13" dur="500" fill="hold"/>
                                        <p:tgtEl>
                                          <p:spTgt spid="5724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72418">
                                            <p:txEl>
                                              <p:pRg st="1" end="1"/>
                                            </p:txEl>
                                          </p:spTgt>
                                        </p:tgtEl>
                                        <p:attrNameLst>
                                          <p:attrName>ppt_h</p:attrName>
                                        </p:attrNameLst>
                                      </p:cBhvr>
                                      <p:tavLst>
                                        <p:tav tm="0">
                                          <p:val>
                                            <p:fltVal val="0"/>
                                          </p:val>
                                        </p:tav>
                                        <p:tav tm="100000">
                                          <p:val>
                                            <p:strVal val="#ppt_h"/>
                                          </p:val>
                                        </p:tav>
                                      </p:tavLst>
                                    </p:anim>
                                  </p:childTnLst>
                                </p:cTn>
                              </p:par>
                              <p:par>
                                <p:cTn id="15" presetID="23" presetClass="exit" presetSubtype="32" fill="hold" grpId="1" nodeType="withEffect">
                                  <p:stCondLst>
                                    <p:cond delay="0"/>
                                  </p:stCondLst>
                                  <p:childTnLst>
                                    <p:anim calcmode="lin" valueType="num">
                                      <p:cBhvr>
                                        <p:cTn id="16" dur="500" fill="hold"/>
                                        <p:tgtEl>
                                          <p:spTgt spid="572418">
                                            <p:txEl>
                                              <p:pRg st="0" end="0"/>
                                            </p:txEl>
                                          </p:spTgt>
                                        </p:tgtEl>
                                        <p:attrNameLst>
                                          <p:attrName>ppt_w</p:attrName>
                                        </p:attrNameLst>
                                      </p:cBhvr>
                                      <p:tavLst>
                                        <p:tav tm="0">
                                          <p:val>
                                            <p:strVal val="ppt_w"/>
                                          </p:val>
                                        </p:tav>
                                        <p:tav tm="100000">
                                          <p:val>
                                            <p:fltVal val="0"/>
                                          </p:val>
                                        </p:tav>
                                      </p:tavLst>
                                    </p:anim>
                                    <p:anim calcmode="lin" valueType="num">
                                      <p:cBhvr>
                                        <p:cTn id="17" dur="500" fill="hold"/>
                                        <p:tgtEl>
                                          <p:spTgt spid="572418">
                                            <p:txEl>
                                              <p:pRg st="0" end="0"/>
                                            </p:txEl>
                                          </p:spTgt>
                                        </p:tgtEl>
                                        <p:attrNameLst>
                                          <p:attrName>ppt_h</p:attrName>
                                        </p:attrNameLst>
                                      </p:cBhvr>
                                      <p:tavLst>
                                        <p:tav tm="0">
                                          <p:val>
                                            <p:strVal val="ppt_h"/>
                                          </p:val>
                                        </p:tav>
                                        <p:tav tm="100000">
                                          <p:val>
                                            <p:fltVal val="0"/>
                                          </p:val>
                                        </p:tav>
                                      </p:tavLst>
                                    </p:anim>
                                    <p:set>
                                      <p:cBhvr>
                                        <p:cTn id="18" dur="1" fill="hold">
                                          <p:stCondLst>
                                            <p:cond delay="499"/>
                                          </p:stCondLst>
                                        </p:cTn>
                                        <p:tgtEl>
                                          <p:spTgt spid="572418">
                                            <p:txEl>
                                              <p:pRg st="0" end="0"/>
                                            </p:txEl>
                                          </p:spTgt>
                                        </p:tgtEl>
                                        <p:attrNameLst>
                                          <p:attrName>style.visibility</p:attrName>
                                        </p:attrNameLst>
                                      </p:cBhvr>
                                      <p:to>
                                        <p:strVal val="hidden"/>
                                      </p:to>
                                    </p:set>
                                  </p:childTnLst>
                                </p:cTn>
                              </p:par>
                              <p:par>
                                <p:cTn id="19" presetID="23" presetClass="exit" presetSubtype="32" fill="hold" grpId="1" nodeType="withEffect">
                                  <p:stCondLst>
                                    <p:cond delay="0"/>
                                  </p:stCondLst>
                                  <p:childTnLst>
                                    <p:anim calcmode="lin" valueType="num">
                                      <p:cBhvr>
                                        <p:cTn id="20" dur="500" fill="hold"/>
                                        <p:tgtEl>
                                          <p:spTgt spid="572418">
                                            <p:txEl>
                                              <p:pRg st="1" end="1"/>
                                            </p:txEl>
                                          </p:spTgt>
                                        </p:tgtEl>
                                        <p:attrNameLst>
                                          <p:attrName>ppt_w</p:attrName>
                                        </p:attrNameLst>
                                      </p:cBhvr>
                                      <p:tavLst>
                                        <p:tav tm="0">
                                          <p:val>
                                            <p:strVal val="ppt_w"/>
                                          </p:val>
                                        </p:tav>
                                        <p:tav tm="100000">
                                          <p:val>
                                            <p:fltVal val="0"/>
                                          </p:val>
                                        </p:tav>
                                      </p:tavLst>
                                    </p:anim>
                                    <p:anim calcmode="lin" valueType="num">
                                      <p:cBhvr>
                                        <p:cTn id="21" dur="500" fill="hold"/>
                                        <p:tgtEl>
                                          <p:spTgt spid="572418">
                                            <p:txEl>
                                              <p:pRg st="1" end="1"/>
                                            </p:txEl>
                                          </p:spTgt>
                                        </p:tgtEl>
                                        <p:attrNameLst>
                                          <p:attrName>ppt_h</p:attrName>
                                        </p:attrNameLst>
                                      </p:cBhvr>
                                      <p:tavLst>
                                        <p:tav tm="0">
                                          <p:val>
                                            <p:strVal val="ppt_h"/>
                                          </p:val>
                                        </p:tav>
                                        <p:tav tm="100000">
                                          <p:val>
                                            <p:fltVal val="0"/>
                                          </p:val>
                                        </p:tav>
                                      </p:tavLst>
                                    </p:anim>
                                    <p:set>
                                      <p:cBhvr>
                                        <p:cTn id="22" dur="1" fill="hold">
                                          <p:stCondLst>
                                            <p:cond delay="499"/>
                                          </p:stCondLst>
                                        </p:cTn>
                                        <p:tgtEl>
                                          <p:spTgt spid="572418">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8" grpId="0" build="p"/>
      <p:bldP spid="572418" grpId="1" build="allAtOnce"/>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8" name="Rectangle 4"/>
          <p:cNvSpPr>
            <a:spLocks noChangeArrowheads="1"/>
          </p:cNvSpPr>
          <p:nvPr/>
        </p:nvSpPr>
        <p:spPr bwMode="auto">
          <a:xfrm>
            <a:off x="-304800" y="304800"/>
            <a:ext cx="8839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3" algn="r"/>
            <a:endParaRPr lang="fa-IR" sz="3800" i="1">
              <a:latin typeface="Arial" panose="020B0604020202020204" pitchFamily="34" charset="0"/>
            </a:endParaRPr>
          </a:p>
        </p:txBody>
      </p:sp>
      <p:sp>
        <p:nvSpPr>
          <p:cNvPr id="113669" name="Rectangle 5"/>
          <p:cNvSpPr>
            <a:spLocks noChangeArrowheads="1"/>
          </p:cNvSpPr>
          <p:nvPr/>
        </p:nvSpPr>
        <p:spPr bwMode="auto">
          <a:xfrm>
            <a:off x="76200" y="101600"/>
            <a:ext cx="89916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r>
              <a:rPr lang="fa-IR" sz="2400" b="1">
                <a:latin typeface="Tahoma" panose="020B0604030504040204" pitchFamily="34" charset="0"/>
                <a:cs typeface="2  Zar" panose="00000400000000000000" pitchFamily="2" charset="-78"/>
              </a:rPr>
              <a:t>و65 درصد باقیمانده را نیز بایستی ظرف مدت 5 سال از تاسیس قطعی شرکت بر طبق مهلت تعیین شده توسط هیأت مدیره شرکت به شرکت پرداخت نمایند بنابراین سرمایه ثبت شده در ابتدا ممکن است بصورت:</a:t>
            </a:r>
            <a:endParaRPr lang="en-US" sz="2400" b="1">
              <a:latin typeface="Tahoma" panose="020B0604030504040204" pitchFamily="34" charset="0"/>
              <a:cs typeface="2  Zar" panose="00000400000000000000" pitchFamily="2" charset="-78"/>
            </a:endParaRPr>
          </a:p>
          <a:p>
            <a:pPr rtl="1"/>
            <a:r>
              <a:rPr lang="fa-IR" sz="2400" b="1">
                <a:solidFill>
                  <a:schemeClr val="hlink"/>
                </a:solidFill>
                <a:latin typeface="Tahoma" panose="020B0604030504040204" pitchFamily="34" charset="0"/>
                <a:cs typeface="2  Zar" panose="00000400000000000000" pitchFamily="2" charset="-78"/>
              </a:rPr>
              <a:t>سرمایه تعهد شده + سرمایه پرداخت شده = سرمایه ثبت شده</a:t>
            </a:r>
          </a:p>
          <a:p>
            <a:pPr algn="just" rtl="1"/>
            <a:r>
              <a:rPr lang="fa-IR" sz="2400" b="1">
                <a:latin typeface="Tahoma" panose="020B0604030504040204" pitchFamily="34" charset="0"/>
                <a:cs typeface="2  Zar" panose="00000400000000000000" pitchFamily="2" charset="-78"/>
              </a:rPr>
              <a:t>باشد و پس از مطالبه سرمایه تعهد شده مبلغ سرمایه ثبت شده با سرمایه پرداخت شده مساوی خواهد شد. بنابراین مادامی که تمام بهای سهام توسط مویدین و  پذیره نویسان پرداخت نشده باشدبه اندازه سرمایه تعهد شده یا تعهد صاحبان سهام یا تعهد سهامداران پرداخت شده کمتر از سرمایه ثبت شده خواهد بود اما همانطوری که قبلاً گفته شد هیات مدیره شرکت موظف است طی مدت 5 سال بعد از تاسیس قطعی شرکت (شروع به کارهای اصلی) تعهد صاحبان سهام یا سرمایه تعهد شده را وصول کند در این صورت آگهی لازم برای تمام سهامداران در روزنامه کثیرالانتشار چاپ شده و بطرق مقرر به اطلاع سهامداران می رساند که ظرف مدت مقرر نسبت به پرداخت بقیه بهای سهام خریداری شده به شرکت اقدام نمایند. در نتیجه از تعهد صاحبان سهام کاسته می شود یعنی حساب جاری بانکی شرکت بدهکار و حساب تعهد سرمایه داران شرکت نسبت به پرداخت بقیه بهای سهام خریداری شده اقدام ننماید هیأت مدیره شرکت بایستی سهام این قبیل سهامداران را رأساً به فروش رسانیده و هزینه های مربوط به فروش سهام را کلاً از پرداختی نقدی قبلی سهامدار مستنکف کسر  و  از  محل فروش سهام وی  مبلغ وجه  نقد پرداختی  وی  را   مسترد</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4466" name="Rectangle 2"/>
          <p:cNvSpPr>
            <a:spLocks noGrp="1" noChangeArrowheads="1"/>
          </p:cNvSpPr>
          <p:nvPr>
            <p:ph type="body" idx="1"/>
          </p:nvPr>
        </p:nvSpPr>
        <p:spPr>
          <a:xfrm>
            <a:off x="457200" y="228600"/>
            <a:ext cx="8229600" cy="5334000"/>
          </a:xfrm>
        </p:spPr>
        <p:txBody>
          <a:bodyPr/>
          <a:lstStyle/>
          <a:p>
            <a:pPr marL="52388" indent="287338" algn="just">
              <a:buFont typeface="Wingdings" panose="05000000000000000000" pitchFamily="2" charset="2"/>
              <a:buNone/>
            </a:pPr>
            <a:r>
              <a:rPr lang="fa-IR" sz="5400" b="1">
                <a:cs typeface="2  Zar" panose="00000400000000000000" pitchFamily="2" charset="-78"/>
              </a:rPr>
              <a:t>و عمده دلايل آنها در انجام اين عمل شخصي بودن ارزش سهام شركت سرمايه پذير در بازار مي باشد . بهاي عمومي سهام شركت ها در اطاق بورس هر كشور مشخص مي شود . </a:t>
            </a:r>
          </a:p>
        </p:txBody>
      </p:sp>
    </p:spTree>
  </p:cSld>
  <p:clrMapOvr>
    <a:masterClrMapping/>
  </p:clrMapOvr>
  <p:transition>
    <p:wipe dir="d"/>
    <p:sndAc>
      <p:stSnd loop="1">
        <p:snd r:embed="rId3" name="chimes.wav"/>
      </p:stSnd>
    </p:sndAc>
  </p:transition>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6514" name="Rectangle 2"/>
          <p:cNvSpPr>
            <a:spLocks noGrp="1" noChangeArrowheads="1"/>
          </p:cNvSpPr>
          <p:nvPr>
            <p:ph type="body" idx="1"/>
          </p:nvPr>
        </p:nvSpPr>
        <p:spPr>
          <a:xfrm>
            <a:off x="457200" y="304800"/>
            <a:ext cx="8229600" cy="6248400"/>
          </a:xfrm>
        </p:spPr>
        <p:txBody>
          <a:bodyPr/>
          <a:lstStyle/>
          <a:p>
            <a:pPr marL="0" indent="287338" algn="just">
              <a:buFont typeface="Wingdings" panose="05000000000000000000" pitchFamily="2" charset="2"/>
              <a:buNone/>
            </a:pPr>
            <a:r>
              <a:rPr lang="fa-IR" sz="6600" b="1">
                <a:cs typeface="2  Zar" panose="00000400000000000000" pitchFamily="2" charset="-78"/>
              </a:rPr>
              <a:t>حالا اكثر حسابداران ثبت سرمايه گذاري بلند مدت را به روش بهاي بازار به دليل نوسانات دائمي ارزش سهام در بازار غير استاندارد     مي دانند</a:t>
            </a:r>
            <a:endParaRPr lang="en-US" sz="6600"/>
          </a:p>
        </p:txBody>
      </p:sp>
    </p:spTree>
  </p:cSld>
  <p:clrMapOvr>
    <a:masterClrMapping/>
  </p:clrMapOvr>
  <p:transition>
    <p:wipe dir="d"/>
    <p:sndAc>
      <p:stSnd loop="1">
        <p:snd r:embed="rId3" name="chimes.wav"/>
      </p:stSnd>
    </p:sndAc>
  </p:transition>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562" name="Rectangle 2"/>
          <p:cNvSpPr>
            <a:spLocks noGrp="1" noChangeArrowheads="1"/>
          </p:cNvSpPr>
          <p:nvPr>
            <p:ph type="body" idx="1"/>
          </p:nvPr>
        </p:nvSpPr>
        <p:spPr>
          <a:xfrm>
            <a:off x="457200" y="304800"/>
            <a:ext cx="8229600" cy="6096000"/>
          </a:xfrm>
        </p:spPr>
        <p:txBody>
          <a:bodyPr/>
          <a:lstStyle/>
          <a:p>
            <a:pPr marL="52388" indent="287338" algn="just">
              <a:buFont typeface="Wingdings" panose="05000000000000000000" pitchFamily="2" charset="2"/>
              <a:buNone/>
            </a:pPr>
            <a:r>
              <a:rPr lang="fa-IR" sz="6000" b="1">
                <a:cs typeface="2  Zar" panose="00000400000000000000" pitchFamily="2" charset="-78"/>
              </a:rPr>
              <a:t>و معتقد اند كه سود يا زيان دورة مالي دستخوش اين نوسانات قرار گرفته و سود يا زيان ناپايدار به وجود خواهد آمد و ثبتهاي حسابداران همواره تغيير خواهد كرد</a:t>
            </a:r>
            <a:endParaRPr lang="en-US" sz="6000"/>
          </a:p>
        </p:txBody>
      </p:sp>
    </p:spTree>
  </p:cSld>
  <p:clrMapOvr>
    <a:masterClrMapping/>
  </p:clrMapOvr>
  <p:transition>
    <p:wipe dir="d"/>
    <p:sndAc>
      <p:stSnd loop="1">
        <p:snd r:embed="rId3" name="chimes.wav"/>
      </p:stSnd>
    </p:sndAc>
  </p:transition>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0610" name="Rectangle 2"/>
          <p:cNvSpPr>
            <a:spLocks noGrp="1" noChangeArrowheads="1"/>
          </p:cNvSpPr>
          <p:nvPr>
            <p:ph type="body" idx="1"/>
          </p:nvPr>
        </p:nvSpPr>
        <p:spPr>
          <a:xfrm>
            <a:off x="304800" y="228600"/>
            <a:ext cx="8534400" cy="6400800"/>
          </a:xfrm>
        </p:spPr>
        <p:txBody>
          <a:bodyPr/>
          <a:lstStyle/>
          <a:p>
            <a:pPr marL="52388" indent="234950" algn="just">
              <a:buFont typeface="Wingdings" panose="05000000000000000000" pitchFamily="2" charset="2"/>
              <a:buNone/>
            </a:pPr>
            <a:r>
              <a:rPr lang="fa-IR" sz="5400" b="1">
                <a:cs typeface="2  Zar" panose="00000400000000000000" pitchFamily="2" charset="-78"/>
              </a:rPr>
              <a:t>در موقع فروش سهام توسط شركت سرمايه گذار اين دو نظريه يكسان مي شود زيرا در موقع فروش تفاوت بهاي بازار و بهاي ثبت شده در قالب سود يا زيان فروش سرمايه كذاري به عمل خواهد شد . </a:t>
            </a:r>
            <a:endParaRPr lang="en-US" sz="5400"/>
          </a:p>
        </p:txBody>
      </p:sp>
    </p:spTree>
  </p:cSld>
  <p:clrMapOvr>
    <a:masterClrMapping/>
  </p:clrMapOvr>
  <p:transition>
    <p:wipe dir="d"/>
    <p:sndAc>
      <p:stSnd loop="1">
        <p:snd r:embed="rId3" name="chimes.wav"/>
      </p:stSnd>
    </p:sndAc>
  </p:transition>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2658" name="Rectangle 2"/>
          <p:cNvSpPr>
            <a:spLocks noGrp="1" noChangeArrowheads="1"/>
          </p:cNvSpPr>
          <p:nvPr>
            <p:ph type="body" idx="1"/>
          </p:nvPr>
        </p:nvSpPr>
        <p:spPr>
          <a:xfrm>
            <a:off x="228600" y="381000"/>
            <a:ext cx="8686800" cy="6248400"/>
          </a:xfrm>
        </p:spPr>
        <p:txBody>
          <a:bodyPr/>
          <a:lstStyle/>
          <a:p>
            <a:pPr algn="just">
              <a:buFont typeface="Wingdings" panose="05000000000000000000" pitchFamily="2" charset="2"/>
              <a:buNone/>
            </a:pPr>
            <a:r>
              <a:rPr lang="fa-IR" sz="4400" b="1">
                <a:cs typeface="2  Zar" panose="00000400000000000000" pitchFamily="2" charset="-78"/>
              </a:rPr>
              <a:t>و عدم ثبت به بهاي بازار توسط طرفداران اصل بهاي تمام شده ، در اين زمان تعديل خواهد گرديد .</a:t>
            </a:r>
          </a:p>
          <a:p>
            <a:pPr>
              <a:buFont typeface="Wingdings" panose="05000000000000000000" pitchFamily="2" charset="2"/>
              <a:buNone/>
            </a:pPr>
            <a:r>
              <a:rPr lang="fa-IR" b="1">
                <a:solidFill>
                  <a:srgbClr val="FFFF00"/>
                </a:solidFill>
                <a:cs typeface="2  Titr" panose="00000700000000000000" pitchFamily="2" charset="-78"/>
              </a:rPr>
              <a:t>7-1-5  سرمايه گذاري در سهام شركت ديگر بيش از 50% :</a:t>
            </a:r>
          </a:p>
          <a:p>
            <a:pPr algn="just">
              <a:buFont typeface="Wingdings" panose="05000000000000000000" pitchFamily="2" charset="2"/>
              <a:buNone/>
            </a:pPr>
            <a:r>
              <a:rPr lang="fa-IR" sz="4800" b="1">
                <a:cs typeface="2  Zar" panose="00000400000000000000" pitchFamily="2" charset="-78"/>
              </a:rPr>
              <a:t>در سرمايه گذاري در سهام شركت بيش از 50% سرمايه گذار با داشتن 51% از سهام شركت سرمايه پذير عملاً صاحب اكثريت رأي مي شود</a:t>
            </a:r>
            <a:endParaRPr lang="en-US" sz="48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706" name="Rectangle 2"/>
          <p:cNvSpPr>
            <a:spLocks noGrp="1" noChangeArrowheads="1"/>
          </p:cNvSpPr>
          <p:nvPr>
            <p:ph type="body" idx="1"/>
          </p:nvPr>
        </p:nvSpPr>
        <p:spPr>
          <a:xfrm>
            <a:off x="88900" y="101600"/>
            <a:ext cx="8991600" cy="5994400"/>
          </a:xfrm>
        </p:spPr>
        <p:txBody>
          <a:bodyPr/>
          <a:lstStyle/>
          <a:p>
            <a:pPr marL="115888" indent="231775" algn="just">
              <a:buFont typeface="Wingdings" panose="05000000000000000000" pitchFamily="2" charset="2"/>
              <a:buNone/>
            </a:pPr>
            <a:r>
              <a:rPr lang="fa-IR" sz="5400" b="1">
                <a:cs typeface="2  Zar" panose="00000400000000000000" pitchFamily="2" charset="-78"/>
              </a:rPr>
              <a:t>و لذا به تنهايي مي تواند اعمال نظر كند در مورد انتخاب مديران و مديريت شركت سرمايه پذير عملاً اقدام نمايد در اين حالت شركت سرمايه گذار يا مادر يا اصلي و شركت سرمايه پذير شركت فرعي محسوب مي شود .</a:t>
            </a:r>
            <a:r>
              <a:rPr lang="fa-IR" b="1">
                <a:cs typeface="2  Zar" panose="00000400000000000000" pitchFamily="2" charset="-78"/>
              </a:rPr>
              <a:t> </a:t>
            </a:r>
            <a:endParaRPr lang="en-US" b="1">
              <a:cs typeface="2  Zar" panose="00000400000000000000" pitchFamily="2" charset="-78"/>
            </a:endParaRPr>
          </a:p>
        </p:txBody>
      </p:sp>
    </p:spTree>
  </p:cSld>
  <p:clrMapOvr>
    <a:masterClrMapping/>
  </p:clrMapOvr>
  <p:transition>
    <p:wipe dir="d"/>
    <p:sndAc>
      <p:stSnd loop="1">
        <p:snd r:embed="rId3" name="chimes.wav"/>
      </p:stSnd>
    </p:sndAc>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6754" name="Rectangle 2"/>
          <p:cNvSpPr>
            <a:spLocks noGrp="1" noChangeArrowheads="1"/>
          </p:cNvSpPr>
          <p:nvPr>
            <p:ph type="body" idx="1"/>
          </p:nvPr>
        </p:nvSpPr>
        <p:spPr>
          <a:xfrm>
            <a:off x="457200" y="685800"/>
            <a:ext cx="8229600" cy="5105400"/>
          </a:xfrm>
        </p:spPr>
        <p:txBody>
          <a:bodyPr/>
          <a:lstStyle/>
          <a:p>
            <a:pPr marL="0" indent="339725" algn="just">
              <a:buFont typeface="Wingdings" panose="05000000000000000000" pitchFamily="2" charset="2"/>
              <a:buNone/>
            </a:pPr>
            <a:r>
              <a:rPr lang="fa-IR" sz="4400" b="1">
                <a:cs typeface="2  Zar" panose="00000400000000000000" pitchFamily="2" charset="-78"/>
              </a:rPr>
              <a:t>در چنين  حالتي ثبت شركت سرمايه گذاري در روش ويژه در دفاتر سرمايه گذاري صورت مي گيرد و بايد در پايان هر دوره مالي صورتهاي مالي و تلفيقي توسط شركت اصلي و فرعي تهيه شده و توسط شركت اصلي به صورت شخصيت واحدي منعكس شود</a:t>
            </a:r>
            <a:endParaRPr lang="en-US" sz="4400"/>
          </a:p>
        </p:txBody>
      </p:sp>
    </p:spTree>
  </p:cSld>
  <p:clrMapOvr>
    <a:masterClrMapping/>
  </p:clrMapOvr>
  <p:transition>
    <p:wipe dir="d"/>
    <p:sndAc>
      <p:stSnd loop="1">
        <p:snd r:embed="rId3" name="chimes.wav"/>
      </p:stSnd>
    </p:sndAc>
  </p:transition>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8802" name="Rectangle 2"/>
          <p:cNvSpPr>
            <a:spLocks noGrp="1" noChangeArrowheads="1"/>
          </p:cNvSpPr>
          <p:nvPr>
            <p:ph type="body" idx="1"/>
          </p:nvPr>
        </p:nvSpPr>
        <p:spPr>
          <a:xfrm>
            <a:off x="228600" y="228600"/>
            <a:ext cx="8686800" cy="6400800"/>
          </a:xfrm>
        </p:spPr>
        <p:txBody>
          <a:bodyPr/>
          <a:lstStyle/>
          <a:p>
            <a:pPr marL="52388" indent="182563" algn="just">
              <a:buFont typeface="Wingdings" panose="05000000000000000000" pitchFamily="2" charset="2"/>
              <a:buNone/>
            </a:pPr>
            <a:r>
              <a:rPr lang="fa-IR" sz="5400" b="1">
                <a:cs typeface="2  Zar" panose="00000400000000000000" pitchFamily="2" charset="-78"/>
              </a:rPr>
              <a:t>حال اگر شركت اصلي و فرعي با يكديگر ادغام شوند ثبت سرمايه گذاري در شركت اصلي به روش بهاي تمام شده صورت مي گيرد و شركت اصلي و فرعي با تهيه كاربرگ به يكديگر پيوند            مي خورند.</a:t>
            </a:r>
            <a:endParaRPr lang="en-US" sz="5400"/>
          </a:p>
        </p:txBody>
      </p:sp>
    </p:spTree>
  </p:cSld>
  <p:clrMapOvr>
    <a:masterClrMapping/>
  </p:clrMapOvr>
  <p:transition>
    <p:wipe dir="d"/>
    <p:sndAc>
      <p:stSnd loop="1">
        <p:snd r:embed="rId3" name="chimes.wav"/>
      </p:stSnd>
    </p:sndAc>
  </p:transition>
</p:sld>
</file>

<file path=ppt/slides/slide2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0850" name="Rectangle 2"/>
          <p:cNvSpPr>
            <a:spLocks noGrp="1" noChangeArrowheads="1"/>
          </p:cNvSpPr>
          <p:nvPr>
            <p:ph type="body" idx="1"/>
          </p:nvPr>
        </p:nvSpPr>
        <p:spPr>
          <a:xfrm>
            <a:off x="101600" y="469900"/>
            <a:ext cx="8991600" cy="5702300"/>
          </a:xfrm>
        </p:spPr>
        <p:txBody>
          <a:bodyPr/>
          <a:lstStyle/>
          <a:p>
            <a:pPr marL="115888" indent="166688">
              <a:buFont typeface="Wingdings" panose="05000000000000000000" pitchFamily="2" charset="2"/>
              <a:buNone/>
            </a:pPr>
            <a:r>
              <a:rPr lang="fa-IR" sz="3600" b="1">
                <a:solidFill>
                  <a:srgbClr val="FFFF00"/>
                </a:solidFill>
                <a:cs typeface="2  Titr" panose="00000700000000000000" pitchFamily="2" charset="-78"/>
              </a:rPr>
              <a:t>2-5 -  سرمايه گذاري بلند مدت در اوراق قرضه :</a:t>
            </a:r>
          </a:p>
          <a:p>
            <a:pPr marL="115888" indent="166688">
              <a:buFont typeface="Wingdings" panose="05000000000000000000" pitchFamily="2" charset="2"/>
              <a:buNone/>
            </a:pPr>
            <a:endParaRPr lang="fa-IR" sz="3600" b="1">
              <a:solidFill>
                <a:srgbClr val="FFFF00"/>
              </a:solidFill>
              <a:cs typeface="2  Titr" panose="00000700000000000000" pitchFamily="2" charset="-78"/>
            </a:endParaRPr>
          </a:p>
          <a:p>
            <a:pPr marL="115888" indent="166688" algn="just">
              <a:buFont typeface="Wingdings" panose="05000000000000000000" pitchFamily="2" charset="2"/>
              <a:buNone/>
            </a:pPr>
            <a:r>
              <a:rPr lang="fa-IR" sz="4800" b="1">
                <a:cs typeface="2  Zar" panose="00000400000000000000" pitchFamily="2" charset="-78"/>
              </a:rPr>
              <a:t>اوراق قرضه : اوراقي هستند كه به موجب آنها دولت يا يك شركت سهامي عام متعهد مي شود مبلغ معيني را در سر رسيد معين با سود شخص به خريدار اوراق قرضه بپردازد</a:t>
            </a:r>
            <a:endParaRPr lang="en-US" sz="4800" b="1">
              <a:cs typeface="2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590850">
                                            <p:txEl>
                                              <p:pRg st="0" end="0"/>
                                            </p:txEl>
                                          </p:spTgt>
                                        </p:tgtEl>
                                        <p:attrNameLst>
                                          <p:attrName>style.visibility</p:attrName>
                                        </p:attrNameLst>
                                      </p:cBhvr>
                                      <p:to>
                                        <p:strVal val="visible"/>
                                      </p:to>
                                    </p:set>
                                    <p:animEffect transition="in" filter="fade">
                                      <p:cBhvr>
                                        <p:cTn id="7" dur="1000"/>
                                        <p:tgtEl>
                                          <p:spTgt spid="590850">
                                            <p:txEl>
                                              <p:pRg st="0" end="0"/>
                                            </p:txEl>
                                          </p:spTgt>
                                        </p:tgtEl>
                                      </p:cBhvr>
                                    </p:animEffect>
                                    <p:anim calcmode="lin" valueType="num">
                                      <p:cBhvr>
                                        <p:cTn id="8" dur="1000" fill="hold"/>
                                        <p:tgtEl>
                                          <p:spTgt spid="5908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08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590850">
                                            <p:txEl>
                                              <p:pRg st="2" end="2"/>
                                            </p:txEl>
                                          </p:spTgt>
                                        </p:tgtEl>
                                        <p:attrNameLst>
                                          <p:attrName>style.visibility</p:attrName>
                                        </p:attrNameLst>
                                      </p:cBhvr>
                                      <p:to>
                                        <p:strVal val="visible"/>
                                      </p:to>
                                    </p:set>
                                    <p:animEffect transition="in" filter="fade">
                                      <p:cBhvr>
                                        <p:cTn id="14" dur="1000"/>
                                        <p:tgtEl>
                                          <p:spTgt spid="590850">
                                            <p:txEl>
                                              <p:pRg st="2" end="2"/>
                                            </p:txEl>
                                          </p:spTgt>
                                        </p:tgtEl>
                                      </p:cBhvr>
                                    </p:animEffect>
                                    <p:anim calcmode="lin" valueType="num">
                                      <p:cBhvr>
                                        <p:cTn id="15" dur="1000" fill="hold"/>
                                        <p:tgtEl>
                                          <p:spTgt spid="59085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9085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0" grpId="0" build="p"/>
    </p:bld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2898" name="Rectangle 2"/>
          <p:cNvSpPr>
            <a:spLocks noGrp="1" noChangeArrowheads="1"/>
          </p:cNvSpPr>
          <p:nvPr>
            <p:ph type="body" idx="1"/>
          </p:nvPr>
        </p:nvSpPr>
        <p:spPr>
          <a:xfrm>
            <a:off x="152400" y="228600"/>
            <a:ext cx="8686800" cy="6400800"/>
          </a:xfrm>
        </p:spPr>
        <p:txBody>
          <a:bodyPr/>
          <a:lstStyle/>
          <a:p>
            <a:pPr algn="just">
              <a:buFont typeface="Wingdings" panose="05000000000000000000" pitchFamily="2" charset="2"/>
              <a:buNone/>
            </a:pPr>
            <a:r>
              <a:rPr lang="fa-IR" sz="4400" b="1">
                <a:cs typeface="2  Zar" panose="00000400000000000000" pitchFamily="2" charset="-78"/>
              </a:rPr>
              <a:t>تقريباً مانند سفته يا برات پرداختي مي باشد (براي متعهد) در ايران چندين اوارق قرضه منتشر شده.</a:t>
            </a:r>
          </a:p>
          <a:p>
            <a:pPr algn="just">
              <a:buFont typeface="Wingdings" panose="05000000000000000000" pitchFamily="2" charset="2"/>
              <a:buNone/>
            </a:pPr>
            <a:r>
              <a:rPr lang="fa-IR" sz="4000" b="1">
                <a:solidFill>
                  <a:srgbClr val="FFFF00"/>
                </a:solidFill>
                <a:cs typeface="2  Zar" panose="00000400000000000000" pitchFamily="2" charset="-78"/>
              </a:rPr>
              <a:t>1- اوراق قرضه ملي </a:t>
            </a:r>
          </a:p>
          <a:p>
            <a:pPr algn="just">
              <a:buFont typeface="Wingdings" panose="05000000000000000000" pitchFamily="2" charset="2"/>
              <a:buNone/>
            </a:pPr>
            <a:r>
              <a:rPr lang="fa-IR" sz="4000" b="1">
                <a:solidFill>
                  <a:srgbClr val="FFFF00"/>
                </a:solidFill>
                <a:cs typeface="2  Zar" panose="00000400000000000000" pitchFamily="2" charset="-78"/>
              </a:rPr>
              <a:t>2- اوراق اصلاحات ارضي </a:t>
            </a:r>
          </a:p>
          <a:p>
            <a:pPr algn="just">
              <a:buFont typeface="Wingdings" panose="05000000000000000000" pitchFamily="2" charset="2"/>
              <a:buNone/>
            </a:pPr>
            <a:r>
              <a:rPr lang="fa-IR" sz="4000" b="1">
                <a:solidFill>
                  <a:srgbClr val="FFFF00"/>
                </a:solidFill>
                <a:cs typeface="2  Zar" panose="00000400000000000000" pitchFamily="2" charset="-78"/>
              </a:rPr>
              <a:t>3- اسناد خزانه در دهه پنجم قرن چهاردهم (به پشتوانه جواهرات بانك مركزي) </a:t>
            </a:r>
          </a:p>
          <a:p>
            <a:pPr algn="just">
              <a:buFont typeface="Wingdings" panose="05000000000000000000" pitchFamily="2" charset="2"/>
              <a:buNone/>
            </a:pPr>
            <a:r>
              <a:rPr lang="fa-IR" sz="4000" b="1">
                <a:solidFill>
                  <a:srgbClr val="FFFF00"/>
                </a:solidFill>
                <a:cs typeface="2  Zar" panose="00000400000000000000" pitchFamily="2" charset="-78"/>
              </a:rPr>
              <a:t>4- اسناد خزانه عباس آباد به پشتوانه اراضي عباس آباد تهران</a:t>
            </a:r>
            <a:r>
              <a:rPr lang="fa-IR" sz="4400" b="1">
                <a:cs typeface="2  Zar" panose="00000400000000000000" pitchFamily="2" charset="-78"/>
              </a:rPr>
              <a:t> </a:t>
            </a:r>
            <a:endParaRPr lang="en-US" sz="4400"/>
          </a:p>
        </p:txBody>
      </p:sp>
    </p:spTree>
  </p:cSld>
  <p:clrMapOvr>
    <a:masterClrMapping/>
  </p:clrMapOvr>
  <p:transition>
    <p:wipe dir="d"/>
    <p:sndAc>
      <p:stSnd loop="1">
        <p:snd r:embed="rId3"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76200" y="190500"/>
            <a:ext cx="89916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a:defRPr>
                <a:solidFill>
                  <a:schemeClr val="tx1"/>
                </a:solidFill>
                <a:latin typeface="Arial" panose="020B0604020202020204" pitchFamily="34" charset="0"/>
                <a:cs typeface="Arial" panose="020B0604020202020204" pitchFamily="34" charset="0"/>
              </a:defRPr>
            </a:lvl3pPr>
            <a:lvl4pPr marL="342900" indent="1143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3" algn="just" rtl="1"/>
            <a:r>
              <a:rPr lang="fa-IR" sz="2400" b="1">
                <a:latin typeface="Tahoma" panose="020B0604030504040204" pitchFamily="34" charset="0"/>
                <a:cs typeface="2  Zar" panose="00000400000000000000" pitchFamily="2" charset="-78"/>
              </a:rPr>
              <a:t>نماید(ماده 35 ق 10.ق.ت). </a:t>
            </a:r>
          </a:p>
          <a:p>
            <a:pPr lvl="3" algn="just" rtl="1"/>
            <a:r>
              <a:rPr lang="fa-IR" sz="2400" b="1">
                <a:cs typeface="2  Zar" panose="00000400000000000000" pitchFamily="2" charset="-78"/>
              </a:rPr>
              <a:t>بعد از دریافت تمام بهای سهام از سهامداران ومویدین سرمایه ثبت شده یا سرمایه رسمی </a:t>
            </a:r>
            <a:r>
              <a:rPr lang="fa-IR" sz="2400" b="1">
                <a:latin typeface="98WIN1_TrafficB" pitchFamily="2" charset="0"/>
                <a:cs typeface="2  Zar" panose="00000400000000000000" pitchFamily="2" charset="-78"/>
              </a:rPr>
              <a:t>شرکت با سرمایه پرداخت شده برابر می گردد.از طرف دیگر، به مرور زمان با فرض وجود مدیریت کارآمد وموفق شرکت همه ساله موفق به کسب سود می شود. بدیهی است که ممکن است بخشی از سود سالانه شرکت بعنوان اندوخته های مختلف کنار گذاشته شود از طرف دیگر حداقل 5 درصد سود ویژه بعد از کسر مالیات همه ساله بعنوان اندوخته قانونی کنار باید گذاشته شده همچنین ممکن است قسمتی از سهام باقیمانده شرکت بمبلغ بیشتری از قسمت اسمی آن بفروش برسد وشرکت موفق به کسب صرف سهام گردد ولذا به وجود آمدن اندوخته ها وصرف سهام وسود انباشته یا سود تقسیم نشده باعث افزایش دارائی های شرکت نسبت به قبل از آنها شده ودر نتیجه دارائی بیشتری در شرکت بکار می افتد ونقشی همانند افزایش سرمایه در شرکت ایفا می کند بنابراین اقلام فوق نوعی سرمایه پرداخت شده اضافی محسوب می شوند و لذا </a:t>
            </a:r>
            <a:r>
              <a:rPr lang="fa-IR" sz="2400" b="1">
                <a:latin typeface="Tahoma" panose="020B0604030504040204" pitchFamily="34" charset="0"/>
                <a:cs typeface="2  Zar" panose="00000400000000000000" pitchFamily="2" charset="-78"/>
              </a:rPr>
              <a:t>معنای سرمایه پرداخت شده نسبت به سرمایه ثبت شده (قانونی) وسعیتر خواهد بود وعملاً منبع سرمایه پرداخت شده در دارائی ها رقمی بیشتر از سرمایه ثبت شده خواهد بود وبر همین اساس است که ارزش معاملاتی سهام شرکت در بازار بیشتر از ارزش اسمی (قانونی ) شرکت می گردد.یعنی : </a:t>
            </a:r>
            <a:endParaRPr lang="en-US" sz="2400" b="1">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4946" name="Rectangle 2"/>
          <p:cNvSpPr>
            <a:spLocks noGrp="1" noChangeArrowheads="1"/>
          </p:cNvSpPr>
          <p:nvPr>
            <p:ph type="body" idx="1"/>
          </p:nvPr>
        </p:nvSpPr>
        <p:spPr>
          <a:xfrm>
            <a:off x="88900" y="101600"/>
            <a:ext cx="8991600" cy="6527800"/>
          </a:xfrm>
        </p:spPr>
        <p:txBody>
          <a:bodyPr/>
          <a:lstStyle/>
          <a:p>
            <a:pPr marL="112713" indent="174625" algn="just">
              <a:buFont typeface="Wingdings" panose="05000000000000000000" pitchFamily="2" charset="2"/>
              <a:buNone/>
            </a:pPr>
            <a:r>
              <a:rPr lang="fa-IR" sz="4400" b="1">
                <a:solidFill>
                  <a:srgbClr val="FFFF00"/>
                </a:solidFill>
                <a:cs typeface="2  Titr" panose="00000700000000000000" pitchFamily="2" charset="-78"/>
              </a:rPr>
              <a:t>1-2-5- خريد اوراق قرضه با اضافه بهاء :</a:t>
            </a:r>
          </a:p>
          <a:p>
            <a:pPr marL="112713" indent="174625" algn="just">
              <a:buFont typeface="Wingdings" panose="05000000000000000000" pitchFamily="2" charset="2"/>
              <a:buNone/>
            </a:pPr>
            <a:endParaRPr lang="fa-IR" sz="4400" b="1">
              <a:solidFill>
                <a:srgbClr val="FFFF00"/>
              </a:solidFill>
              <a:cs typeface="2  Titr" panose="00000700000000000000" pitchFamily="2" charset="-78"/>
            </a:endParaRPr>
          </a:p>
          <a:p>
            <a:pPr marL="112713" indent="174625" algn="just">
              <a:buFont typeface="Wingdings" panose="05000000000000000000" pitchFamily="2" charset="2"/>
              <a:buNone/>
            </a:pPr>
            <a:r>
              <a:rPr lang="fa-IR" sz="6600" b="1">
                <a:cs typeface="2  Zar" panose="00000400000000000000" pitchFamily="2" charset="-78"/>
              </a:rPr>
              <a:t>ثبت خريد اوراق قرضه با اضافه بهاء به طريقه حساب واحد صورت مي گيرد و يا در دو حساب.</a:t>
            </a:r>
          </a:p>
        </p:txBody>
      </p:sp>
    </p:spTree>
  </p:cSld>
  <p:clrMapOvr>
    <a:masterClrMapping/>
  </p:clrMapOvr>
  <p:transition>
    <p:wipe dir="d"/>
    <p:sndAc>
      <p:stSnd loop="1">
        <p:snd r:embed="rId3" name="chimes.wav"/>
      </p:stSnd>
    </p:sndAc>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6994" name="Rectangle 2"/>
          <p:cNvSpPr>
            <a:spLocks noGrp="1" noChangeArrowheads="1"/>
          </p:cNvSpPr>
          <p:nvPr>
            <p:ph type="body" idx="1"/>
          </p:nvPr>
        </p:nvSpPr>
        <p:spPr>
          <a:xfrm>
            <a:off x="457200" y="304800"/>
            <a:ext cx="8229600" cy="6324600"/>
          </a:xfrm>
        </p:spPr>
        <p:txBody>
          <a:bodyPr/>
          <a:lstStyle/>
          <a:p>
            <a:pPr marL="117475" indent="222250" algn="just">
              <a:buFont typeface="Wingdings" panose="05000000000000000000" pitchFamily="2" charset="2"/>
              <a:buNone/>
            </a:pPr>
            <a:r>
              <a:rPr lang="fa-IR" sz="4800" b="1">
                <a:cs typeface="2  Zar" panose="00000400000000000000" pitchFamily="2" charset="-78"/>
              </a:rPr>
              <a:t>در طريقه حساب واحد مبلغ اصلي و اضافه بهاء  هر دو در يك حساب سرمايه گذاري بلند مدت يا اوراق قرضه دريافتي بلند مدت ثبت مي شود.</a:t>
            </a:r>
          </a:p>
          <a:p>
            <a:pPr marL="117475" indent="222250" algn="just">
              <a:buFont typeface="Wingdings" panose="05000000000000000000" pitchFamily="2" charset="2"/>
              <a:buNone/>
            </a:pPr>
            <a:r>
              <a:rPr lang="fa-IR" sz="4800" b="1">
                <a:cs typeface="2  Zar" panose="00000400000000000000" pitchFamily="2" charset="-78"/>
              </a:rPr>
              <a:t>در روش ثبت در دو حساب، مبلغ اضافه بهاء در حسابي جدا و به همين نام بدهكار مي شود</a:t>
            </a:r>
            <a:endParaRPr lang="en-US" sz="4800"/>
          </a:p>
        </p:txBody>
      </p:sp>
    </p:spTree>
  </p:cSld>
  <p:clrMapOvr>
    <a:masterClrMapping/>
  </p:clrMapOvr>
  <p:transition>
    <p:wipe dir="d"/>
    <p:sndAc>
      <p:stSnd loop="1">
        <p:snd r:embed="rId3" name="chimes.wav"/>
      </p:stSnd>
    </p:sndAc>
  </p:transition>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9042" name="Rectangle 2"/>
          <p:cNvSpPr>
            <a:spLocks noGrp="1" noChangeArrowheads="1"/>
          </p:cNvSpPr>
          <p:nvPr>
            <p:ph type="body" idx="1"/>
          </p:nvPr>
        </p:nvSpPr>
        <p:spPr>
          <a:xfrm>
            <a:off x="457200" y="304800"/>
            <a:ext cx="8229600" cy="5257800"/>
          </a:xfrm>
        </p:spPr>
        <p:txBody>
          <a:bodyPr/>
          <a:lstStyle/>
          <a:p>
            <a:pPr marL="52388" indent="234950" algn="just">
              <a:buFont typeface="Wingdings" panose="05000000000000000000" pitchFamily="2" charset="2"/>
              <a:buNone/>
            </a:pPr>
            <a:r>
              <a:rPr lang="fa-IR" sz="5400" b="1">
                <a:cs typeface="2  Zar" panose="00000400000000000000" pitchFamily="2" charset="-78"/>
              </a:rPr>
              <a:t>و بهاي اصلي اوراق قرضه نيز در حساب اوراق قرضه دريافتي بلند مدت سرمايه گذاري بلند مدت بدهكار خواهد شد .تفاوت اين دو در موقع ثتب سود دريافتي اوراق قرضه آشكار مي شود.</a:t>
            </a:r>
            <a:endParaRPr lang="en-US" sz="5400"/>
          </a:p>
        </p:txBody>
      </p:sp>
    </p:spTree>
  </p:cSld>
  <p:clrMapOvr>
    <a:masterClrMapping/>
  </p:clrMapOvr>
  <p:transition>
    <p:wipe dir="d"/>
    <p:sndAc>
      <p:stSnd loop="1">
        <p:snd r:embed="rId3" name="chimes.wav"/>
      </p:stSnd>
    </p:sndAc>
  </p:transition>
</p:sld>
</file>

<file path=ppt/slides/slide2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body" idx="1"/>
          </p:nvPr>
        </p:nvSpPr>
        <p:spPr>
          <a:xfrm>
            <a:off x="127000" y="127000"/>
            <a:ext cx="8915400" cy="6502400"/>
          </a:xfrm>
        </p:spPr>
        <p:txBody>
          <a:bodyPr/>
          <a:lstStyle/>
          <a:p>
            <a:pPr marL="117475" indent="171450">
              <a:buFont typeface="Wingdings" panose="05000000000000000000" pitchFamily="2" charset="2"/>
              <a:buNone/>
            </a:pPr>
            <a:r>
              <a:rPr lang="fa-IR" sz="3600" b="1">
                <a:solidFill>
                  <a:srgbClr val="FFFF00"/>
                </a:solidFill>
                <a:cs typeface="2  Titr" panose="00000700000000000000" pitchFamily="2" charset="-78"/>
              </a:rPr>
              <a:t>2-2-5- خريد اوراق قرضه با تخفيف يا كسريها :</a:t>
            </a:r>
          </a:p>
          <a:p>
            <a:pPr marL="117475" indent="171450">
              <a:buFont typeface="Wingdings" panose="05000000000000000000" pitchFamily="2" charset="2"/>
              <a:buNone/>
            </a:pPr>
            <a:endParaRPr lang="fa-IR" sz="3600" b="1">
              <a:solidFill>
                <a:srgbClr val="FFFF00"/>
              </a:solidFill>
              <a:cs typeface="2  Titr" panose="00000700000000000000" pitchFamily="2" charset="-78"/>
            </a:endParaRPr>
          </a:p>
          <a:p>
            <a:pPr marL="117475" indent="171450" algn="just">
              <a:buFont typeface="Wingdings" panose="05000000000000000000" pitchFamily="2" charset="2"/>
              <a:buNone/>
            </a:pPr>
            <a:r>
              <a:rPr lang="fa-IR" sz="6000" b="1">
                <a:cs typeface="2  Zar" panose="00000400000000000000" pitchFamily="2" charset="-78"/>
              </a:rPr>
              <a:t>اگر  اوراق قرضه در بازار بهره ، سود كتري نسبت به سود در بازار داشته باشد ، در اين حالت اوراق قرضه به كسر تخفيف بهاي اصلي فروخته مي شود</a:t>
            </a:r>
            <a:endParaRPr lang="en-US" sz="6000">
              <a:cs typeface="2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1090">
                                            <p:txEl>
                                              <p:pRg st="0" end="0"/>
                                            </p:txEl>
                                          </p:spTgt>
                                        </p:tgtEl>
                                        <p:attrNameLst>
                                          <p:attrName>style.visibility</p:attrName>
                                        </p:attrNameLst>
                                      </p:cBhvr>
                                      <p:to>
                                        <p:strVal val="visible"/>
                                      </p:to>
                                    </p:set>
                                    <p:animEffect transition="in" filter="dissolve">
                                      <p:cBhvr>
                                        <p:cTn id="7" dur="500"/>
                                        <p:tgtEl>
                                          <p:spTgt spid="6010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1090">
                                            <p:txEl>
                                              <p:pRg st="2" end="2"/>
                                            </p:txEl>
                                          </p:spTgt>
                                        </p:tgtEl>
                                        <p:attrNameLst>
                                          <p:attrName>style.visibility</p:attrName>
                                        </p:attrNameLst>
                                      </p:cBhvr>
                                      <p:to>
                                        <p:strVal val="visible"/>
                                      </p:to>
                                    </p:set>
                                    <p:animEffect transition="in" filter="dissolve">
                                      <p:cBhvr>
                                        <p:cTn id="12" dur="500"/>
                                        <p:tgtEl>
                                          <p:spTgt spid="6010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0" grpId="0" build="p"/>
    </p:bldLst>
  </p:timing>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3138" name="Rectangle 2"/>
          <p:cNvSpPr>
            <a:spLocks noGrp="1" noChangeArrowheads="1"/>
          </p:cNvSpPr>
          <p:nvPr>
            <p:ph type="body" idx="1"/>
          </p:nvPr>
        </p:nvSpPr>
        <p:spPr>
          <a:xfrm>
            <a:off x="457200" y="304800"/>
            <a:ext cx="8229600" cy="5638800"/>
          </a:xfrm>
        </p:spPr>
        <p:txBody>
          <a:bodyPr/>
          <a:lstStyle/>
          <a:p>
            <a:pPr marL="117475" indent="222250" algn="just">
              <a:buFont typeface="Wingdings" panose="05000000000000000000" pitchFamily="2" charset="2"/>
              <a:buNone/>
            </a:pPr>
            <a:r>
              <a:rPr lang="fa-IR" sz="6000" b="1">
                <a:cs typeface="2  Zar" panose="00000400000000000000" pitchFamily="2" charset="-78"/>
              </a:rPr>
              <a:t>و سرمايه گذاري در اوراق قرضه زير قيمت اصلي انجام مي شود در اين حال نيز مي توان اوراق قرضه خريداري شده را يا به قيمت تمام شده در يك حساب ثبت نمود</a:t>
            </a:r>
            <a:endParaRPr lang="en-US" sz="6000"/>
          </a:p>
        </p:txBody>
      </p:sp>
    </p:spTree>
  </p:cSld>
  <p:clrMapOvr>
    <a:masterClrMapping/>
  </p:clrMapOvr>
  <p:transition>
    <p:wipe dir="d"/>
    <p:sndAc>
      <p:stSnd loop="1">
        <p:snd r:embed="rId3" name="chimes.wav"/>
      </p:stSnd>
    </p:sndAc>
  </p:transition>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5186" name="Rectangle 2"/>
          <p:cNvSpPr>
            <a:spLocks noGrp="1" noChangeArrowheads="1"/>
          </p:cNvSpPr>
          <p:nvPr>
            <p:ph type="body" idx="1"/>
          </p:nvPr>
        </p:nvSpPr>
        <p:spPr>
          <a:xfrm>
            <a:off x="457200" y="685800"/>
            <a:ext cx="8229600" cy="5562600"/>
          </a:xfrm>
        </p:spPr>
        <p:txBody>
          <a:bodyPr/>
          <a:lstStyle/>
          <a:p>
            <a:pPr marL="117475" indent="222250" algn="just">
              <a:buFont typeface="Wingdings" panose="05000000000000000000" pitchFamily="2" charset="2"/>
              <a:buNone/>
            </a:pPr>
            <a:r>
              <a:rPr lang="fa-IR" sz="5400" b="1">
                <a:cs typeface="2  Zar" panose="00000400000000000000" pitchFamily="2" charset="-78"/>
              </a:rPr>
              <a:t>يا اينكه بهاي اوراق قرضه به قيمت اصلي در حساب سرمايه گذاري ثبت نمود و تفاوت خريد و بهاي اصلي را در جايي به نام كسري ها يا تخفيف بهاي سرمايه گذاري ثبت نمود .</a:t>
            </a:r>
          </a:p>
        </p:txBody>
      </p:sp>
    </p:spTree>
  </p:cSld>
  <p:clrMapOvr>
    <a:masterClrMapping/>
  </p:clrMapOvr>
  <p:transition>
    <p:wipe dir="d"/>
    <p:sndAc>
      <p:stSnd loop="1">
        <p:snd r:embed="rId3" name="chimes.wav"/>
      </p:stSnd>
    </p:sndAc>
  </p:transition>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7234" name="Rectangle 2"/>
          <p:cNvSpPr>
            <a:spLocks noGrp="1" noChangeArrowheads="1"/>
          </p:cNvSpPr>
          <p:nvPr>
            <p:ph type="body" idx="1"/>
          </p:nvPr>
        </p:nvSpPr>
        <p:spPr>
          <a:xfrm>
            <a:off x="457200" y="609600"/>
            <a:ext cx="8229600" cy="5521325"/>
          </a:xfrm>
        </p:spPr>
        <p:txBody>
          <a:bodyPr/>
          <a:lstStyle/>
          <a:p>
            <a:pPr marL="117475" indent="222250" algn="just">
              <a:buFont typeface="Wingdings" panose="05000000000000000000" pitchFamily="2" charset="2"/>
              <a:buNone/>
            </a:pPr>
            <a:r>
              <a:rPr lang="fa-IR" sz="5400" b="1">
                <a:solidFill>
                  <a:srgbClr val="FFFF00"/>
                </a:solidFill>
                <a:cs typeface="2  Zar" panose="00000400000000000000" pitchFamily="2" charset="-78"/>
              </a:rPr>
              <a:t>مثال : </a:t>
            </a:r>
          </a:p>
          <a:p>
            <a:pPr marL="117475" indent="222250" algn="just">
              <a:buFont typeface="Wingdings" panose="05000000000000000000" pitchFamily="2" charset="2"/>
              <a:buNone/>
            </a:pPr>
            <a:r>
              <a:rPr lang="fa-IR" sz="4800" b="1">
                <a:cs typeface="2  Zar" panose="00000400000000000000" pitchFamily="2" charset="-78"/>
              </a:rPr>
              <a:t>شركت كازرون در تاريخ 1/1/5</a:t>
            </a:r>
            <a:r>
              <a:rPr lang="en-US" sz="4800" b="1">
                <a:cs typeface="2  Zar" panose="00000400000000000000" pitchFamily="2" charset="-78"/>
              </a:rPr>
              <a:t>N</a:t>
            </a:r>
            <a:r>
              <a:rPr lang="fa-IR" sz="4800" b="1">
                <a:cs typeface="2  Zar" panose="00000400000000000000" pitchFamily="2" charset="-78"/>
              </a:rPr>
              <a:t> تعداد صد برگ اوراق قرضه 50000 ريالي پنج ساله از شركت سهام عام خريداري نمود . سود اوراق قرضه هر سال در تاريخ 29/12 پرداخت مي شد . </a:t>
            </a:r>
            <a:endParaRPr lang="en-US" sz="4800"/>
          </a:p>
        </p:txBody>
      </p:sp>
    </p:spTree>
  </p:cSld>
  <p:clrMapOvr>
    <a:masterClrMapping/>
  </p:clrMapOvr>
  <p:transition>
    <p:wipe dir="d"/>
    <p:sndAc>
      <p:stSnd loop="1">
        <p:snd r:embed="rId3" name="chimes.wav"/>
      </p:stSnd>
    </p:sndAc>
  </p:transition>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9282" name="Rectangle 2"/>
          <p:cNvSpPr>
            <a:spLocks noGrp="1" noChangeArrowheads="1"/>
          </p:cNvSpPr>
          <p:nvPr>
            <p:ph type="body" idx="1"/>
          </p:nvPr>
        </p:nvSpPr>
        <p:spPr>
          <a:xfrm>
            <a:off x="457200" y="838200"/>
            <a:ext cx="8229600" cy="5105400"/>
          </a:xfrm>
        </p:spPr>
        <p:txBody>
          <a:bodyPr/>
          <a:lstStyle/>
          <a:p>
            <a:pPr marL="0" indent="234950" algn="just">
              <a:buFont typeface="Wingdings" panose="05000000000000000000" pitchFamily="2" charset="2"/>
              <a:buNone/>
            </a:pPr>
            <a:r>
              <a:rPr lang="fa-IR" sz="4400" b="1">
                <a:cs typeface="2  Zar" panose="00000400000000000000" pitchFamily="2" charset="-78"/>
              </a:rPr>
              <a:t>سود اوراق قرضه شركت اِرم 10% در سال بود . نرخ سود پول در بازار 12% در سال انجام مي گيرد شركت كازرون اوراق قرضه شركت ارم را به مبلغ 4639500 ريال خريداري نمود ومبلغ 360500هزار ريال تخفيف با كسر بها نصيب شركت كازرون گرديد .</a:t>
            </a:r>
            <a:r>
              <a:rPr lang="fa-IR" sz="4400">
                <a:cs typeface="2  Zar" panose="00000400000000000000" pitchFamily="2" charset="-78"/>
              </a:rPr>
              <a:t> </a:t>
            </a:r>
            <a:endParaRPr lang="en-US" sz="4400"/>
          </a:p>
        </p:txBody>
      </p:sp>
    </p:spTree>
  </p:cSld>
  <p:clrMapOvr>
    <a:masterClrMapping/>
  </p:clrMapOvr>
  <p:transition>
    <p:wipe dir="d"/>
    <p:sndAc>
      <p:stSnd loop="1">
        <p:snd r:embed="rId3" name="chimes.wav"/>
      </p:stSnd>
    </p:sndAc>
  </p:transition>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1330" name="Rectangle 2"/>
          <p:cNvSpPr>
            <a:spLocks noGrp="1" noChangeArrowheads="1"/>
          </p:cNvSpPr>
          <p:nvPr>
            <p:ph type="subTitle" idx="1"/>
          </p:nvPr>
        </p:nvSpPr>
        <p:spPr>
          <a:xfrm>
            <a:off x="76200" y="76200"/>
            <a:ext cx="8991600" cy="6705600"/>
          </a:xfrm>
        </p:spPr>
        <p:txBody>
          <a:bodyPr/>
          <a:lstStyle/>
          <a:p>
            <a:r>
              <a:rPr lang="en-US"/>
              <a:t> </a:t>
            </a:r>
          </a:p>
        </p:txBody>
      </p:sp>
      <p:sp>
        <p:nvSpPr>
          <p:cNvPr id="611331" name="WordArt 3" descr="White marble"/>
          <p:cNvSpPr>
            <a:spLocks noChangeArrowheads="1" noChangeShapeType="1" noTextEdit="1"/>
          </p:cNvSpPr>
          <p:nvPr/>
        </p:nvSpPr>
        <p:spPr bwMode="auto">
          <a:xfrm>
            <a:off x="152400" y="2057400"/>
            <a:ext cx="8686800" cy="2209800"/>
          </a:xfrm>
          <a:prstGeom prst="rect">
            <a:avLst/>
          </a:prstGeom>
        </p:spPr>
        <p:txBody>
          <a:bodyPr wrap="none" fromWordArt="1">
            <a:prstTxWarp prst="textPlain">
              <a:avLst>
                <a:gd name="adj" fmla="val 50000"/>
              </a:avLst>
            </a:prstTxWarp>
          </a:bodyPr>
          <a:lstStyle/>
          <a:p>
            <a:pPr algn="ctr" rtl="1"/>
            <a:r>
              <a:rPr lang="fa-IR" sz="3600" kern="10">
                <a:ln w="28575">
                  <a:solidFill>
                    <a:schemeClr val="tx2"/>
                  </a:solidFill>
                  <a:round/>
                  <a:headEnd/>
                  <a:tailEnd/>
                </a:ln>
                <a:blipFill dpi="0" rotWithShape="0">
                  <a:blip r:embed="rId4"/>
                  <a:srcRect/>
                  <a:tile tx="0" ty="0" sx="100000" sy="100000" flip="none" algn="tl"/>
                </a:blipFill>
                <a:effectLst>
                  <a:outerShdw dist="107763" dir="2700000" algn="ctr" rotWithShape="0">
                    <a:schemeClr val="hlink">
                      <a:alpha val="50000"/>
                    </a:schemeClr>
                  </a:outerShdw>
                </a:effectLst>
                <a:cs typeface="B Titr" panose="00000700000000000000" pitchFamily="2" charset="-78"/>
              </a:rPr>
              <a:t>( تغييرات در حسابداري . تهيه صورت هاي مالي از </a:t>
            </a:r>
          </a:p>
        </p:txBody>
      </p:sp>
    </p:spTree>
  </p:cSld>
  <p:clrMapOvr>
    <a:masterClrMapping/>
  </p:clrMapOvr>
  <p:transition>
    <p:wipe dir="d"/>
    <p:sndAc>
      <p:stSnd loop="1">
        <p:snd r:embed="rId3" name="chimes.wav"/>
      </p:stSnd>
    </p:sndAc>
  </p:transition>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3378" name="Rectangle 2"/>
          <p:cNvSpPr>
            <a:spLocks noGrp="1" noChangeArrowheads="1"/>
          </p:cNvSpPr>
          <p:nvPr>
            <p:ph type="body" idx="1"/>
          </p:nvPr>
        </p:nvSpPr>
        <p:spPr>
          <a:xfrm>
            <a:off x="101600" y="101600"/>
            <a:ext cx="8991600" cy="6527800"/>
          </a:xfrm>
        </p:spPr>
        <p:txBody>
          <a:bodyPr/>
          <a:lstStyle/>
          <a:p>
            <a:pPr marL="174625" indent="112713">
              <a:buFont typeface="Wingdings" panose="05000000000000000000" pitchFamily="2" charset="2"/>
              <a:buNone/>
            </a:pPr>
            <a:r>
              <a:rPr lang="fa-IR" sz="6000" b="1">
                <a:solidFill>
                  <a:schemeClr val="hlink"/>
                </a:solidFill>
                <a:cs typeface="2  Titr" panose="00000700000000000000" pitchFamily="2" charset="-78"/>
              </a:rPr>
              <a:t>1-6 – تغييرات در حسابداري</a:t>
            </a:r>
            <a:r>
              <a:rPr lang="fa-IR" sz="6000" b="1"/>
              <a:t> </a:t>
            </a:r>
            <a:endParaRPr lang="fa-IR" sz="6000"/>
          </a:p>
          <a:p>
            <a:pPr marL="174625" indent="112713" algn="just">
              <a:buFont typeface="Wingdings" panose="05000000000000000000" pitchFamily="2" charset="2"/>
              <a:buNone/>
            </a:pPr>
            <a:r>
              <a:rPr lang="fa-IR" sz="4800" b="1">
                <a:cs typeface="2  Zar" panose="00000400000000000000" pitchFamily="2" charset="-78"/>
              </a:rPr>
              <a:t>تغييرات حسابداري كلاً در سه گروه قابل طبقه بندي هستند و عبارتند از : </a:t>
            </a:r>
          </a:p>
          <a:p>
            <a:pPr marL="174625" indent="112713" algn="just">
              <a:buFont typeface="Wingdings" panose="05000000000000000000" pitchFamily="2" charset="2"/>
              <a:buNone/>
            </a:pPr>
            <a:r>
              <a:rPr lang="fa-IR" sz="4400" b="1">
                <a:cs typeface="2  Zar" panose="00000400000000000000" pitchFamily="2" charset="-78"/>
              </a:rPr>
              <a:t>الف : تغييرات در اصول و روشهاي حسابداري مثل تغيير در روش محاسبه استهلاك از مستقيم به نزولي .</a:t>
            </a:r>
          </a:p>
          <a:p>
            <a:pPr marL="174625" indent="112713" algn="just">
              <a:buFont typeface="Wingdings" panose="05000000000000000000" pitchFamily="2" charset="2"/>
              <a:buNone/>
            </a:pPr>
            <a:r>
              <a:rPr lang="fa-IR" sz="4400" b="1">
                <a:cs typeface="2  Zar" panose="00000400000000000000" pitchFamily="2" charset="-78"/>
              </a:rPr>
              <a:t>ب: تغيير در برآوردهاي حسابداري مثل تغيير قيمت اسقاط . </a:t>
            </a:r>
            <a:endParaRPr lang="en-US" sz="6000"/>
          </a:p>
        </p:txBody>
      </p:sp>
    </p:spTree>
  </p:cSld>
  <p:clrMapOvr>
    <a:masterClrMapping/>
  </p:clrMapOvr>
  <p:transition>
    <p:wipe dir="d"/>
    <p:sndAc>
      <p:stSnd loop="1">
        <p:snd r:embed="rId3"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4" name="Rectangle 4"/>
          <p:cNvSpPr>
            <a:spLocks noChangeArrowheads="1"/>
          </p:cNvSpPr>
          <p:nvPr/>
        </p:nvSpPr>
        <p:spPr bwMode="auto">
          <a:xfrm>
            <a:off x="88900" y="101600"/>
            <a:ext cx="89916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921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buSzPct val="125000"/>
            </a:pPr>
            <a:r>
              <a:rPr lang="fa-IR" b="1" u="sng">
                <a:solidFill>
                  <a:schemeClr val="hlink"/>
                </a:solidFill>
                <a:cs typeface="2  Zar" panose="00000400000000000000" pitchFamily="2" charset="-78"/>
              </a:rPr>
              <a:t>سود انباشته+صرف سهام+اندوخته ها+سرمایه قانونی پرداخت شده</a:t>
            </a:r>
            <a:r>
              <a:rPr lang="fa-IR" b="1">
                <a:solidFill>
                  <a:schemeClr val="hlink"/>
                </a:solidFill>
                <a:cs typeface="2  Zar" panose="00000400000000000000" pitchFamily="2" charset="-78"/>
              </a:rPr>
              <a:t> = ارزش دفتری سهام شرکت</a:t>
            </a:r>
          </a:p>
          <a:p>
            <a:pPr algn="r" rtl="1">
              <a:buSzPct val="125000"/>
            </a:pPr>
            <a:r>
              <a:rPr lang="fa-IR" b="1">
                <a:solidFill>
                  <a:schemeClr val="hlink"/>
                </a:solidFill>
                <a:cs typeface="2  Zar" panose="00000400000000000000" pitchFamily="2" charset="-78"/>
              </a:rPr>
              <a:t>		میانگین تعداد سهام سرمایه شرکت</a:t>
            </a:r>
          </a:p>
          <a:p>
            <a:pPr algn="just" rtl="1">
              <a:buSzPct val="125000"/>
            </a:pPr>
            <a:r>
              <a:rPr lang="fa-IR" sz="2400" b="1">
                <a:latin typeface="Tahoma" panose="020B0604030504040204" pitchFamily="34" charset="0"/>
                <a:cs typeface="2  Zar" panose="00000400000000000000" pitchFamily="2" charset="-78"/>
              </a:rPr>
              <a:t>باید دانست که برای هر یک از اقلام فوق بایستی حساب جداگانه نگهداری شود وعملاً نیز درحسابداری شرکتهای سهامی حساب سرمایه قانونی یا سرمایه قانونی پرداخت شده بایستی جدا از حسابهای اندوخته ها وصرف وسود انباشته ثبت شود.زیرا ظاهراً سرمایه قانونی پرداخت شده یا ثبت شده در اساسنامه شرکت به تصویب سهامداران واداره ثبت شرکتها رسیده وکاهش ویا افزایش آن با رعایت تشریفات قانونی مجاز می باشد.</a:t>
            </a:r>
            <a:endParaRPr lang="en-US" sz="2400" b="1">
              <a:latin typeface="Tahoma" panose="020B0604030504040204" pitchFamily="34" charset="0"/>
              <a:cs typeface="2  Zar" panose="00000400000000000000" pitchFamily="2" charset="-78"/>
            </a:endParaRPr>
          </a:p>
          <a:p>
            <a:pPr algn="just" rtl="1">
              <a:buSzPct val="125000"/>
            </a:pPr>
            <a:r>
              <a:rPr lang="fa-IR" sz="2400" b="1">
                <a:latin typeface="Tahoma" panose="020B0604030504040204" pitchFamily="34" charset="0"/>
                <a:cs typeface="2  Zar" panose="00000400000000000000" pitchFamily="2" charset="-78"/>
              </a:rPr>
              <a:t>در صورتی که مانده حسابهای صرف  سهام وسود انباشته بنا به تصمیم مجمع عمومی (بجز اندوخته قانونی ) قابل پرداخت است ولذا در نتیجه وجود سود تقسیم نشده، علاوه بر سودهای پرداخت شده همچنین مانده حسابهای فوق افزایش می یابد وبهمین دلیل است که حسابهای فوق از حسابهای سرمایه ثبت شده وپرداخت شده جداگانه نگهداری می گردد، لذا هر یک از اجزاء حسابهای سرمایه قانونی (رسمی )وسرمایه غیررسمی جداگانه بررسی می گردد. </a:t>
            </a:r>
          </a:p>
          <a:p>
            <a:pPr lvl="4" algn="just" rtl="1"/>
            <a:r>
              <a:rPr lang="fa-IR" sz="2400" b="1">
                <a:solidFill>
                  <a:schemeClr val="hlink"/>
                </a:solidFill>
                <a:latin typeface="Tahoma" panose="020B0604030504040204" pitchFamily="34" charset="0"/>
                <a:cs typeface="2  Titr" panose="00000700000000000000" pitchFamily="2" charset="-78"/>
              </a:rPr>
              <a:t>3-4-1- سرمایه مجاز(رسمی )</a:t>
            </a:r>
            <a:endParaRPr lang="en-US" sz="2400" b="1">
              <a:solidFill>
                <a:schemeClr val="hlink"/>
              </a:solidFill>
              <a:latin typeface="Tahoma" panose="020B0604030504040204" pitchFamily="34" charset="0"/>
              <a:cs typeface="2  Titr" panose="00000700000000000000" pitchFamily="2" charset="-78"/>
            </a:endParaRPr>
          </a:p>
          <a:p>
            <a:pPr lvl="4" algn="just" rtl="1"/>
            <a:r>
              <a:rPr lang="fa-IR" sz="2400" b="1">
                <a:latin typeface="Tahoma" panose="020B0604030504040204" pitchFamily="34" charset="0"/>
                <a:cs typeface="2  Zar" panose="00000400000000000000" pitchFamily="2" charset="-78"/>
              </a:rPr>
              <a:t>سرمایه قانونی (رسمی ) هر شرکت سهامی شامل سهام سرمایه شرکت است که بایستی توسط سهامداران شرکت وجه آنها پرداخت شده وبرگ سهام سرمایه شرکت که بمنزلۀ سند مالکیت سهامدار در شرکت است به سهامدار به تناسب سهام خریداری شده تسلیم گردد. </a:t>
            </a:r>
            <a:endParaRPr lang="en-US" sz="2400" b="1">
              <a:latin typeface="Tahoma" panose="020B0604030504040204" pitchFamily="34" charset="0"/>
              <a:cs typeface="2  Zar" panose="00000400000000000000" pitchFamily="2" charset="-78"/>
            </a:endParaRPr>
          </a:p>
        </p:txBody>
      </p:sp>
      <p:sp>
        <p:nvSpPr>
          <p:cNvPr id="117765" name="Rectangle 5"/>
          <p:cNvSpPr>
            <a:spLocks noChangeArrowheads="1"/>
          </p:cNvSpPr>
          <p:nvPr/>
        </p:nvSpPr>
        <p:spPr bwMode="auto">
          <a:xfrm>
            <a:off x="457200" y="304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r" rtl="1"/>
            <a:endParaRPr lang="fa-IR" sz="3600" i="1">
              <a:latin typeface="Arial" panose="020B0604020202020204" pitchFamily="34" charset="0"/>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426" name="Rectangle 2"/>
          <p:cNvSpPr>
            <a:spLocks noGrp="1" noChangeArrowheads="1"/>
          </p:cNvSpPr>
          <p:nvPr>
            <p:ph type="body" idx="1"/>
          </p:nvPr>
        </p:nvSpPr>
        <p:spPr>
          <a:xfrm>
            <a:off x="127000" y="177800"/>
            <a:ext cx="8915400" cy="6553200"/>
          </a:xfrm>
        </p:spPr>
        <p:txBody>
          <a:bodyPr/>
          <a:lstStyle/>
          <a:p>
            <a:pPr marL="52388" indent="117475" algn="just">
              <a:buFont typeface="Wingdings" panose="05000000000000000000" pitchFamily="2" charset="2"/>
              <a:buNone/>
            </a:pPr>
            <a:r>
              <a:rPr lang="fa-IR" sz="5400" b="1">
                <a:cs typeface="2  Zar" panose="00000400000000000000" pitchFamily="2" charset="-78"/>
              </a:rPr>
              <a:t>ج: تغيير در شخصيت حسابداري واحد گزارشگر مثل يكي شدن دو شركت</a:t>
            </a:r>
          </a:p>
          <a:p>
            <a:pPr marL="52388" indent="117475">
              <a:buFont typeface="Wingdings" panose="05000000000000000000" pitchFamily="2" charset="2"/>
              <a:buNone/>
            </a:pPr>
            <a:r>
              <a:rPr lang="fa-IR" sz="5400" b="1">
                <a:solidFill>
                  <a:schemeClr val="hlink"/>
                </a:solidFill>
                <a:cs typeface="2  Titr" panose="00000700000000000000" pitchFamily="2" charset="-78"/>
              </a:rPr>
              <a:t>1-1-6 - تغيير اصول حسابداري</a:t>
            </a:r>
            <a:r>
              <a:rPr lang="fa-IR" sz="5400" b="1"/>
              <a:t> </a:t>
            </a:r>
          </a:p>
          <a:p>
            <a:pPr marL="52388" indent="117475" algn="just">
              <a:buFont typeface="Wingdings" panose="05000000000000000000" pitchFamily="2" charset="2"/>
              <a:buNone/>
            </a:pPr>
            <a:r>
              <a:rPr lang="fa-IR" sz="5400" b="1">
                <a:cs typeface="2  Zar" panose="00000400000000000000" pitchFamily="2" charset="-78"/>
              </a:rPr>
              <a:t>منظور از تغيير اصول حسابداري در يك مؤسسه ، تغيير كاربرد يك اصل حسابداري به اصل ديگري مي باشد</a:t>
            </a:r>
            <a:endParaRPr lang="en-US" sz="5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7474" name="Rectangle 2"/>
          <p:cNvSpPr>
            <a:spLocks noGrp="1" noChangeArrowheads="1"/>
          </p:cNvSpPr>
          <p:nvPr>
            <p:ph type="body" idx="1"/>
          </p:nvPr>
        </p:nvSpPr>
        <p:spPr>
          <a:xfrm>
            <a:off x="101600" y="101600"/>
            <a:ext cx="8991600" cy="6604000"/>
          </a:xfrm>
        </p:spPr>
        <p:txBody>
          <a:bodyPr/>
          <a:lstStyle/>
          <a:p>
            <a:pPr marL="112713" indent="174625" algn="just">
              <a:buFont typeface="Wingdings" panose="05000000000000000000" pitchFamily="2" charset="2"/>
              <a:buNone/>
            </a:pPr>
            <a:r>
              <a:rPr lang="fa-IR" sz="5400" b="1">
                <a:cs typeface="2  Zar" panose="00000400000000000000" pitchFamily="2" charset="-78"/>
              </a:rPr>
              <a:t>و اين به معني نفي يك اصل حسابداري نيست ، بلكه به معني ضرورت وروش جديد براي موسسه مناسب تر است واين تغيير هنگامي قابل پذيرش است كه كه وضعيت مالي وكاركرد مالي موسسه را مناسبتر و مطلوبتر منعكس كنند . </a:t>
            </a:r>
          </a:p>
        </p:txBody>
      </p:sp>
    </p:spTree>
  </p:cSld>
  <p:clrMapOvr>
    <a:masterClrMapping/>
  </p:clrMapOvr>
  <p:transition>
    <p:wipe dir="d"/>
    <p:sndAc>
      <p:stSnd loop="1">
        <p:snd r:embed="rId3" name="chimes.wav"/>
      </p:stSnd>
    </p:sndAc>
  </p:transition>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9522" name="Rectangle 2"/>
          <p:cNvSpPr>
            <a:spLocks noGrp="1" noChangeArrowheads="1"/>
          </p:cNvSpPr>
          <p:nvPr>
            <p:ph type="body" idx="1"/>
          </p:nvPr>
        </p:nvSpPr>
        <p:spPr>
          <a:xfrm>
            <a:off x="101600" y="152400"/>
            <a:ext cx="8991600" cy="6553200"/>
          </a:xfrm>
        </p:spPr>
        <p:txBody>
          <a:bodyPr/>
          <a:lstStyle/>
          <a:p>
            <a:pPr algn="just">
              <a:buFont typeface="Wingdings" panose="05000000000000000000" pitchFamily="2" charset="2"/>
              <a:buNone/>
            </a:pPr>
            <a:r>
              <a:rPr lang="fa-IR" sz="6600" b="1">
                <a:cs typeface="2  Titr" panose="00000700000000000000" pitchFamily="2" charset="-78"/>
              </a:rPr>
              <a:t>مثلاً :</a:t>
            </a:r>
          </a:p>
          <a:p>
            <a:pPr algn="just">
              <a:buFont typeface="Wingdings" panose="05000000000000000000" pitchFamily="2" charset="2"/>
              <a:buNone/>
            </a:pPr>
            <a:r>
              <a:rPr lang="fa-IR" sz="6000" b="1">
                <a:cs typeface="2  Zar" panose="00000400000000000000" pitchFamily="2" charset="-78"/>
              </a:rPr>
              <a:t>1- تغيير در ارزيابي موجودي كالا آخر دوره از مايفو به لايفو . </a:t>
            </a:r>
          </a:p>
          <a:p>
            <a:pPr algn="just">
              <a:buFont typeface="Wingdings" panose="05000000000000000000" pitchFamily="2" charset="2"/>
              <a:buNone/>
            </a:pPr>
            <a:r>
              <a:rPr lang="fa-IR" sz="6000" b="1">
                <a:cs typeface="2  Zar" panose="00000400000000000000" pitchFamily="2" charset="-78"/>
              </a:rPr>
              <a:t>2- تغيير روش محاسبه استهلاك داراييهايي كه قبلاً تهيه شده از مستقيم به نزولي . </a:t>
            </a:r>
          </a:p>
        </p:txBody>
      </p:sp>
    </p:spTree>
  </p:cSld>
  <p:clrMapOvr>
    <a:masterClrMapping/>
  </p:clrMapOvr>
  <p:transition>
    <p:wipe dir="d"/>
    <p:sndAc>
      <p:stSnd loop="1">
        <p:snd r:embed="rId3" name="chimes.wav"/>
      </p:stSnd>
    </p:sndAc>
  </p:transition>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1570" name="Rectangle 2"/>
          <p:cNvSpPr>
            <a:spLocks noGrp="1" noChangeArrowheads="1"/>
          </p:cNvSpPr>
          <p:nvPr>
            <p:ph type="body" idx="1"/>
          </p:nvPr>
        </p:nvSpPr>
        <p:spPr>
          <a:xfrm>
            <a:off x="228600" y="152400"/>
            <a:ext cx="8763000" cy="6477000"/>
          </a:xfrm>
        </p:spPr>
        <p:txBody>
          <a:bodyPr/>
          <a:lstStyle/>
          <a:p>
            <a:pPr marL="52388" indent="-52388" algn="just">
              <a:buFont typeface="Wingdings" panose="05000000000000000000" pitchFamily="2" charset="2"/>
              <a:buNone/>
            </a:pPr>
            <a:r>
              <a:rPr lang="fa-IR" sz="6600" b="1">
                <a:cs typeface="2  Zar" panose="00000400000000000000" pitchFamily="2" charset="-78"/>
              </a:rPr>
              <a:t>3- تغيير روش در حسابداري پيمانها و قراردادها كه قبلاً قراردادها بر حسب پيشرفت كار ثبت مي شده بعداً به روش كار تكميل شده .</a:t>
            </a:r>
            <a:r>
              <a:rPr lang="fa-IR" sz="6600"/>
              <a:t> </a:t>
            </a:r>
            <a:endParaRPr lang="en-US" sz="5400"/>
          </a:p>
          <a:p>
            <a:pPr marL="52388" indent="-52388">
              <a:buFont typeface="Wingdings" panose="05000000000000000000" pitchFamily="2" charset="2"/>
              <a:buNone/>
            </a:pPr>
            <a:endParaRPr lang="en-US" sz="4800"/>
          </a:p>
        </p:txBody>
      </p:sp>
    </p:spTree>
  </p:cSld>
  <p:clrMapOvr>
    <a:masterClrMapping/>
  </p:clrMapOvr>
  <p:transition>
    <p:wipe dir="d"/>
    <p:sndAc>
      <p:stSnd loop="1">
        <p:snd r:embed="rId3" name="chimes.wav"/>
      </p:stSnd>
    </p:sndAc>
  </p:transition>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3618" name="Rectangle 2"/>
          <p:cNvSpPr>
            <a:spLocks noGrp="1" noChangeArrowheads="1"/>
          </p:cNvSpPr>
          <p:nvPr>
            <p:ph type="body" idx="1"/>
          </p:nvPr>
        </p:nvSpPr>
        <p:spPr>
          <a:xfrm>
            <a:off x="101600" y="101600"/>
            <a:ext cx="8991600" cy="6604000"/>
          </a:xfrm>
        </p:spPr>
        <p:txBody>
          <a:bodyPr/>
          <a:lstStyle/>
          <a:p>
            <a:pPr marL="112713" indent="174625">
              <a:lnSpc>
                <a:spcPct val="90000"/>
              </a:lnSpc>
              <a:buFont typeface="Wingdings" panose="05000000000000000000" pitchFamily="2" charset="2"/>
              <a:buNone/>
            </a:pPr>
            <a:r>
              <a:rPr lang="fa-IR" sz="4400" b="1">
                <a:solidFill>
                  <a:schemeClr val="hlink"/>
                </a:solidFill>
                <a:cs typeface="2  Titr" panose="00000700000000000000" pitchFamily="2" charset="-78"/>
              </a:rPr>
              <a:t>2-1-6 -  تغيير در برآوردهاي حسابداري </a:t>
            </a:r>
          </a:p>
          <a:p>
            <a:pPr marL="112713" indent="174625" algn="just">
              <a:lnSpc>
                <a:spcPct val="90000"/>
              </a:lnSpc>
              <a:buFont typeface="Wingdings" panose="05000000000000000000" pitchFamily="2" charset="2"/>
              <a:buNone/>
            </a:pPr>
            <a:r>
              <a:rPr lang="fa-IR" sz="6600" b="1">
                <a:cs typeface="2  Zar" panose="00000400000000000000" pitchFamily="2" charset="-78"/>
              </a:rPr>
              <a:t>استفاده از برآوردها در حسابداري لازم مي باشد ، توسط خبرگان امر به عمل  مي آيد . اثر تغيير برآورد در صورت هاي مالي دورة جاري در صورت اهميت</a:t>
            </a:r>
            <a:endParaRPr lang="en-US" sz="6600">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5666" name="Rectangle 2"/>
          <p:cNvSpPr>
            <a:spLocks noGrp="1" noChangeArrowheads="1"/>
          </p:cNvSpPr>
          <p:nvPr>
            <p:ph type="body" idx="1"/>
          </p:nvPr>
        </p:nvSpPr>
        <p:spPr>
          <a:xfrm>
            <a:off x="228600" y="152400"/>
            <a:ext cx="8686800" cy="6477000"/>
          </a:xfrm>
        </p:spPr>
        <p:txBody>
          <a:bodyPr/>
          <a:lstStyle/>
          <a:p>
            <a:pPr marL="52388" indent="-52388" algn="just">
              <a:buFont typeface="Wingdings" panose="05000000000000000000" pitchFamily="2" charset="2"/>
              <a:buNone/>
            </a:pPr>
            <a:r>
              <a:rPr lang="fa-IR" sz="6000" b="1">
                <a:cs typeface="2  Zar" panose="00000400000000000000" pitchFamily="2" charset="-78"/>
              </a:rPr>
              <a:t>حتماٌ بايستي به ترتيب در سود ويژه بعد از اقلام غير مترقبه ماليات بر درآمد و سود ويژه و سود خام هر سهم نشان داده شود و اين تغييرات بايد درآينده به صورت هاي مالي آينده گزارش شود . </a:t>
            </a:r>
            <a:endParaRPr lang="en-US" sz="6000"/>
          </a:p>
        </p:txBody>
      </p:sp>
    </p:spTree>
  </p:cSld>
  <p:clrMapOvr>
    <a:masterClrMapping/>
  </p:clrMapOvr>
  <p:transition>
    <p:wipe dir="d"/>
    <p:sndAc>
      <p:stSnd loop="1">
        <p:snd r:embed="rId3" name="chimes.wav"/>
      </p:stSnd>
    </p:sndAc>
  </p:transition>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7714" name="Rectangle 2"/>
          <p:cNvSpPr>
            <a:spLocks noGrp="1" noChangeArrowheads="1"/>
          </p:cNvSpPr>
          <p:nvPr>
            <p:ph type="body" idx="1"/>
          </p:nvPr>
        </p:nvSpPr>
        <p:spPr>
          <a:xfrm>
            <a:off x="228600" y="228600"/>
            <a:ext cx="8763000" cy="6400800"/>
          </a:xfrm>
        </p:spPr>
        <p:txBody>
          <a:bodyPr/>
          <a:lstStyle/>
          <a:p>
            <a:pPr marL="52388" indent="117475" algn="just">
              <a:lnSpc>
                <a:spcPct val="90000"/>
              </a:lnSpc>
              <a:buFont typeface="Wingdings" panose="05000000000000000000" pitchFamily="2" charset="2"/>
              <a:buNone/>
            </a:pPr>
            <a:r>
              <a:rPr lang="fa-IR" sz="6000" b="1">
                <a:cs typeface="2  Zar" panose="00000400000000000000" pitchFamily="2" charset="-78"/>
              </a:rPr>
              <a:t>و برآوردهاي مداوم سالانه مطابق با نياز هر سال محاسبه گردد و نياز به گزارش جداگانه اي ندارد و اگر اين تغييرات نسبت به وضع مالي موسسه بي اهميت باشد لازم به افشاگري جداگانه اي نيست .</a:t>
            </a:r>
            <a:r>
              <a:rPr lang="fa-IR" b="1">
                <a:cs typeface="2  Zar" panose="00000400000000000000" pitchFamily="2" charset="-78"/>
              </a:rPr>
              <a:t> </a:t>
            </a:r>
          </a:p>
        </p:txBody>
      </p:sp>
    </p:spTree>
  </p:cSld>
  <p:clrMapOvr>
    <a:masterClrMapping/>
  </p:clrMapOvr>
  <p:transition>
    <p:wipe dir="d"/>
    <p:sndAc>
      <p:stSnd loop="1">
        <p:snd r:embed="rId3" name="chimes.wav"/>
      </p:stSnd>
    </p:sndAc>
  </p:transition>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9762" name="Rectangle 2"/>
          <p:cNvSpPr>
            <a:spLocks noGrp="1" noChangeArrowheads="1"/>
          </p:cNvSpPr>
          <p:nvPr>
            <p:ph type="body" idx="1"/>
          </p:nvPr>
        </p:nvSpPr>
        <p:spPr>
          <a:xfrm>
            <a:off x="241300" y="114300"/>
            <a:ext cx="8686800" cy="6629400"/>
          </a:xfrm>
        </p:spPr>
        <p:txBody>
          <a:bodyPr/>
          <a:lstStyle/>
          <a:p>
            <a:pPr marL="52388" indent="-52388" algn="just">
              <a:buFont typeface="Wingdings" panose="05000000000000000000" pitchFamily="2" charset="2"/>
              <a:buNone/>
            </a:pPr>
            <a:r>
              <a:rPr lang="fa-IR" sz="4800" b="1">
                <a:solidFill>
                  <a:schemeClr val="hlink"/>
                </a:solidFill>
                <a:cs typeface="2  Titr" panose="00000700000000000000" pitchFamily="2" charset="-78"/>
              </a:rPr>
              <a:t>3-1-6-  تغيير در شخصيت حسابداري</a:t>
            </a:r>
            <a:r>
              <a:rPr lang="fa-IR" sz="4400" b="1"/>
              <a:t> </a:t>
            </a:r>
          </a:p>
          <a:p>
            <a:pPr marL="52388" indent="-52388" algn="just">
              <a:buFont typeface="Wingdings" panose="05000000000000000000" pitchFamily="2" charset="2"/>
              <a:buNone/>
            </a:pPr>
            <a:r>
              <a:rPr lang="fa-IR" sz="6600" b="1">
                <a:cs typeface="2  Zar" panose="00000400000000000000" pitchFamily="2" charset="-78"/>
              </a:rPr>
              <a:t>در صورت تركيب شركتها و موسسات با يكديگر و يا جذب و ادغام در يكديگر تغيير در شخصيت حسابداري به وجود مي آيد</a:t>
            </a:r>
            <a:endParaRPr lang="en-US" sz="6600"/>
          </a:p>
        </p:txBody>
      </p:sp>
    </p:spTree>
  </p:cSld>
  <p:clrMapOvr>
    <a:masterClrMapping/>
  </p:clrMapOvr>
  <p:transition>
    <p:wipe dir="d"/>
    <p:sndAc>
      <p:stSnd loop="1">
        <p:snd r:embed="rId3" name="chimes.wav"/>
      </p:stSnd>
    </p:sndAc>
  </p:transition>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1810" name="Rectangle 2"/>
          <p:cNvSpPr>
            <a:spLocks noGrp="1" noChangeArrowheads="1"/>
          </p:cNvSpPr>
          <p:nvPr>
            <p:ph type="body" idx="1"/>
          </p:nvPr>
        </p:nvSpPr>
        <p:spPr>
          <a:xfrm>
            <a:off x="228600" y="228600"/>
            <a:ext cx="8763000" cy="6400800"/>
          </a:xfrm>
        </p:spPr>
        <p:txBody>
          <a:bodyPr/>
          <a:lstStyle/>
          <a:p>
            <a:pPr marL="52388" indent="-52388" algn="just">
              <a:buFont typeface="Wingdings" panose="05000000000000000000" pitchFamily="2" charset="2"/>
              <a:buNone/>
            </a:pPr>
            <a:r>
              <a:rPr lang="fa-IR" sz="5400" b="1">
                <a:cs typeface="2  Zar" panose="00000400000000000000" pitchFamily="2" charset="-78"/>
              </a:rPr>
              <a:t>پس در اين حالت همواره بايد صورتهاي مالي اولين سال شخصيت حسابداري ، سود ويژه قبل از اقلام غير مترقبه و سود ويژه بعد از آثار تغيير شخصيت وسود ويژه بعد از ماليات ضمن نمايش تغيير ماليات وهم چنين سود خام هر سهم نيز مشخص گردد .</a:t>
            </a:r>
            <a:r>
              <a:rPr lang="fa-IR" sz="5400">
                <a:cs typeface="2  Zar" panose="00000400000000000000" pitchFamily="2" charset="-78"/>
              </a:rPr>
              <a:t> </a:t>
            </a:r>
            <a:endParaRPr lang="en-US" sz="5400"/>
          </a:p>
        </p:txBody>
      </p:sp>
    </p:spTree>
  </p:cSld>
  <p:clrMapOvr>
    <a:masterClrMapping/>
  </p:clrMapOvr>
  <p:transition>
    <p:wipe dir="d"/>
    <p:sndAc>
      <p:stSnd loop="1">
        <p:snd r:embed="rId3" name="chimes.wav"/>
      </p:stSnd>
    </p:sndAc>
  </p:transition>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3858" name="Rectangle 2"/>
          <p:cNvSpPr>
            <a:spLocks noGrp="1" noChangeArrowheads="1"/>
          </p:cNvSpPr>
          <p:nvPr>
            <p:ph type="body" idx="1"/>
          </p:nvPr>
        </p:nvSpPr>
        <p:spPr>
          <a:xfrm>
            <a:off x="114300" y="0"/>
            <a:ext cx="8991600" cy="6858000"/>
          </a:xfrm>
        </p:spPr>
        <p:txBody>
          <a:bodyPr/>
          <a:lstStyle/>
          <a:p>
            <a:pPr marL="112713" indent="174625">
              <a:buFont typeface="Wingdings" panose="05000000000000000000" pitchFamily="2" charset="2"/>
              <a:buNone/>
            </a:pPr>
            <a:r>
              <a:rPr lang="fa-IR" sz="4400" b="1">
                <a:solidFill>
                  <a:schemeClr val="hlink"/>
                </a:solidFill>
                <a:cs typeface="2  Titr" panose="00000700000000000000" pitchFamily="2" charset="-78"/>
              </a:rPr>
              <a:t>2-6  تهيه صورتهاي مالي از مدارك ناقص</a:t>
            </a:r>
            <a:r>
              <a:rPr lang="fa-IR" sz="3600" b="1">
                <a:solidFill>
                  <a:schemeClr val="hlink"/>
                </a:solidFill>
                <a:cs typeface="2  Titr" panose="00000700000000000000" pitchFamily="2" charset="-78"/>
              </a:rPr>
              <a:t> </a:t>
            </a:r>
            <a:endParaRPr lang="fa-IR" sz="3600">
              <a:solidFill>
                <a:schemeClr val="hlink"/>
              </a:solidFill>
              <a:cs typeface="2  Titr" panose="00000700000000000000" pitchFamily="2" charset="-78"/>
            </a:endParaRPr>
          </a:p>
          <a:p>
            <a:pPr marL="112713" indent="174625">
              <a:buFont typeface="Wingdings" panose="05000000000000000000" pitchFamily="2" charset="2"/>
              <a:buNone/>
            </a:pPr>
            <a:r>
              <a:rPr lang="fa-IR" sz="10600">
                <a:solidFill>
                  <a:schemeClr val="hlink"/>
                </a:solidFill>
                <a:cs typeface="2  Sahar" panose="00000400000000000000" pitchFamily="2" charset="-78"/>
              </a:rPr>
              <a:t>مقدمه : </a:t>
            </a:r>
            <a:endParaRPr lang="fa-IR" sz="10600" b="1">
              <a:solidFill>
                <a:schemeClr val="hlink"/>
              </a:solidFill>
              <a:cs typeface="2  Sahar" panose="00000400000000000000" pitchFamily="2" charset="-78"/>
            </a:endParaRPr>
          </a:p>
          <a:p>
            <a:pPr marL="112713" indent="174625" algn="just">
              <a:buFont typeface="Wingdings" panose="05000000000000000000" pitchFamily="2" charset="2"/>
              <a:buNone/>
            </a:pPr>
            <a:r>
              <a:rPr lang="fa-IR" sz="4800" b="1">
                <a:cs typeface="2  Zar" panose="00000400000000000000" pitchFamily="2" charset="-78"/>
              </a:rPr>
              <a:t>وقتي مؤسسات كم درآمد كه امكان استخدام حسابدار يا انجام حسابداري دوطرفه را ندارند . در پايان هر دوره مالي با پرداخت مبلغي به يك حسابدار ، از آن خواهان تهيه صورتهاي مالي شامل</a:t>
            </a:r>
            <a:endParaRPr lang="en-US" sz="48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2636838"/>
            <a:ext cx="91440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a:defRPr>
                <a:solidFill>
                  <a:schemeClr val="tx1"/>
                </a:solidFill>
                <a:latin typeface="Arial" panose="020B0604020202020204" pitchFamily="34" charset="0"/>
                <a:cs typeface="Arial" panose="020B0604020202020204" pitchFamily="34" charset="0"/>
              </a:defRPr>
            </a:lvl3pPr>
            <a:lvl4pPr marL="342900">
              <a:defRPr>
                <a:solidFill>
                  <a:schemeClr val="tx1"/>
                </a:solidFill>
                <a:latin typeface="Arial" panose="020B0604020202020204" pitchFamily="34" charset="0"/>
                <a:cs typeface="Arial" panose="020B0604020202020204" pitchFamily="34" charset="0"/>
              </a:defRPr>
            </a:lvl4pPr>
            <a:lvl5pPr marL="457200">
              <a:defRPr>
                <a:solidFill>
                  <a:schemeClr val="tx1"/>
                </a:solidFill>
                <a:latin typeface="Arial" panose="020B0604020202020204" pitchFamily="34" charset="0"/>
                <a:cs typeface="Arial" panose="020B0604020202020204" pitchFamily="34" charset="0"/>
              </a:defRPr>
            </a:lvl5pPr>
            <a:lvl6pPr marL="9144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1371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8288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2860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4" algn="just" rtl="1"/>
            <a:endParaRPr lang="fa-IR" sz="3800" i="1"/>
          </a:p>
        </p:txBody>
      </p:sp>
      <p:sp>
        <p:nvSpPr>
          <p:cNvPr id="56323" name="Rectangle 3"/>
          <p:cNvSpPr>
            <a:spLocks noChangeArrowheads="1"/>
          </p:cNvSpPr>
          <p:nvPr/>
        </p:nvSpPr>
        <p:spPr bwMode="auto">
          <a:xfrm>
            <a:off x="0" y="0"/>
            <a:ext cx="91440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a:defRPr>
                <a:solidFill>
                  <a:schemeClr val="tx1"/>
                </a:solidFill>
                <a:latin typeface="Arial" panose="020B0604020202020204" pitchFamily="34" charset="0"/>
                <a:cs typeface="Arial" panose="020B0604020202020204" pitchFamily="34" charset="0"/>
              </a:defRPr>
            </a:lvl3pPr>
            <a:lvl4pPr marL="342900" indent="2286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3" algn="just" rtl="1"/>
            <a:r>
              <a:rPr lang="fa-IR" sz="2400">
                <a:latin typeface="Tahoma" panose="020B0604030504040204" pitchFamily="34" charset="0"/>
                <a:cs typeface="2  Zar" panose="00000400000000000000" pitchFamily="2" charset="-78"/>
              </a:rPr>
              <a:t>هر سهامدار به تعداد سهامی که خریداری نموده در شرکت حق رأی دارد وآراء اکثریت سهامداران توسط هیأت مدیره شرکت اجرا می شود. سرمایه قانونی یا ثبت شده ممکن است از یک نوع سهام یا از انواع سهام تشکیل شده باشد که عبارتند از : </a:t>
            </a:r>
            <a:endParaRPr lang="en-US" sz="2400">
              <a:latin typeface="Tahoma" panose="020B0604030504040204" pitchFamily="34" charset="0"/>
              <a:cs typeface="2  Zar" panose="00000400000000000000" pitchFamily="2" charset="-78"/>
            </a:endParaRPr>
          </a:p>
          <a:p>
            <a:pPr lvl="3" algn="just" rtl="1"/>
            <a:r>
              <a:rPr lang="fa-IR" sz="2400">
                <a:solidFill>
                  <a:schemeClr val="hlink"/>
                </a:solidFill>
                <a:latin typeface="Tahoma" panose="020B0604030504040204" pitchFamily="34" charset="0"/>
                <a:cs typeface="2  Titr" panose="00000700000000000000" pitchFamily="2" charset="-78"/>
              </a:rPr>
              <a:t>الف) سهام با نام وبی نام </a:t>
            </a:r>
            <a:endParaRPr lang="en-US" sz="2400">
              <a:solidFill>
                <a:schemeClr val="hlink"/>
              </a:solidFill>
              <a:latin typeface="Tahoma" panose="020B0604030504040204" pitchFamily="34" charset="0"/>
              <a:cs typeface="2  Titr" panose="00000700000000000000" pitchFamily="2" charset="-78"/>
            </a:endParaRPr>
          </a:p>
          <a:p>
            <a:pPr lvl="3" algn="just" rtl="1"/>
            <a:r>
              <a:rPr lang="fa-IR" sz="2400">
                <a:latin typeface="Tahoma" panose="020B0604030504040204" pitchFamily="34" charset="0"/>
                <a:cs typeface="2  Zar" panose="00000400000000000000" pitchFamily="2" charset="-78"/>
              </a:rPr>
              <a:t>بطورکلی در تمام شرکتها ممکن است سهام بی نام همراه سهام با نام وجود داشته باشد یعنی سهام با نام در تمام شرکتهای سهامی وجود خواهد داشت.اما وجود سهام بی نام در همه شرکتهای سهامی الزامی نیست،سهام با نام سهامی را می گویند که نام سهامدار، یا مالک سهام بر روی آن نوشته شده باشد، این قبیل سهام در صورت فروش توسط سهامدار به شخص ثالث بایستی با ثبت در دفتر نقل وانتقالات سهام شرکت انجام شود ونام ومشخصات مالک (سهامدار) جدید بر روی برگ سهام ودفتر نقل وانتقال سهام شرکت توسط کارکنان شرکت قید وبه امضاء مسئولین می رسد، اما سهام بی نام، سهامی هستندکه روی ورقه سهم محلی برای نوشتن نام سهامدار وجود ندارد ودارنده آن سهام (سهام با نام)مالک سهم یا سهامدار شرکت خواهد بود ونقل وانتقال آن در دفاتر شرکت قابل ثبت نمی باشد. </a:t>
            </a:r>
            <a:endParaRPr lang="en-US" sz="2400">
              <a:latin typeface="Tahoma" panose="020B0604030504040204" pitchFamily="34" charset="0"/>
              <a:cs typeface="2  Zar" panose="00000400000000000000" pitchFamily="2" charset="-78"/>
            </a:endParaRPr>
          </a:p>
          <a:p>
            <a:pPr lvl="3" algn="just" rtl="1"/>
            <a:r>
              <a:rPr lang="fa-IR" sz="2400">
                <a:solidFill>
                  <a:schemeClr val="hlink"/>
                </a:solidFill>
                <a:latin typeface="Tahoma" panose="020B0604030504040204" pitchFamily="34" charset="0"/>
                <a:cs typeface="2  Titr" panose="00000700000000000000" pitchFamily="2" charset="-78"/>
              </a:rPr>
              <a:t>ب) سهام عادی</a:t>
            </a:r>
            <a:r>
              <a:rPr lang="fa-IR" sz="2400">
                <a:latin typeface="Tahoma" panose="020B0604030504040204" pitchFamily="34" charset="0"/>
                <a:cs typeface="2  Zar" panose="00000400000000000000" pitchFamily="2" charset="-78"/>
              </a:rPr>
              <a:t> </a:t>
            </a:r>
            <a:endParaRPr lang="en-US" sz="2400">
              <a:latin typeface="Tahoma" panose="020B0604030504040204" pitchFamily="34" charset="0"/>
              <a:cs typeface="2  Zar" panose="00000400000000000000" pitchFamily="2" charset="-78"/>
            </a:endParaRPr>
          </a:p>
          <a:p>
            <a:pPr lvl="3" algn="just" rtl="1"/>
            <a:r>
              <a:rPr lang="fa-IR" sz="2400">
                <a:latin typeface="Tahoma" panose="020B0604030504040204" pitchFamily="34" charset="0"/>
                <a:cs typeface="2  Zar" panose="00000400000000000000" pitchFamily="2" charset="-78"/>
              </a:rPr>
              <a:t>اکثریت شرکتهای سهامی دارای سهام عادی هستند، یعنی سهامداران دارای حق رأیبوده و در سود شرکت به حالت عادی سهیم هستند واگر شرکت سود داشت به توصیه هیأت مدیره وسهامداران ، سود سهام دریافت خواهند كرد.</a:t>
            </a:r>
            <a:endParaRPr lang="en-US" sz="2400">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5906" name="Rectangle 2"/>
          <p:cNvSpPr>
            <a:spLocks noGrp="1" noChangeArrowheads="1"/>
          </p:cNvSpPr>
          <p:nvPr>
            <p:ph type="body" idx="1"/>
          </p:nvPr>
        </p:nvSpPr>
        <p:spPr>
          <a:xfrm>
            <a:off x="152400" y="152400"/>
            <a:ext cx="8763000" cy="6553200"/>
          </a:xfrm>
        </p:spPr>
        <p:txBody>
          <a:bodyPr/>
          <a:lstStyle/>
          <a:p>
            <a:pPr marL="52388" indent="-52388" algn="just">
              <a:buFont typeface="Wingdings" panose="05000000000000000000" pitchFamily="2" charset="2"/>
              <a:buNone/>
            </a:pPr>
            <a:r>
              <a:rPr lang="fa-IR" sz="6000" b="1">
                <a:cs typeface="2  Zar" panose="00000400000000000000" pitchFamily="2" charset="-78"/>
              </a:rPr>
              <a:t>سود زياد و ترازنامه براي مؤسسه شان مي شوند كه به صورت بدون سند مالي و در دفتر يادداشت و سر رسيد هاي مؤسسه نوشته مي شوند .</a:t>
            </a:r>
            <a:r>
              <a:rPr lang="fa-IR" b="1">
                <a:cs typeface="2  Zar" panose="00000400000000000000" pitchFamily="2" charset="-78"/>
              </a:rPr>
              <a:t> </a:t>
            </a:r>
          </a:p>
          <a:p>
            <a:pPr marL="52388" indent="-52388" algn="just">
              <a:buFont typeface="Wingdings" panose="05000000000000000000" pitchFamily="2" charset="2"/>
              <a:buNone/>
            </a:pPr>
            <a:r>
              <a:rPr lang="fa-IR" sz="4400" b="1">
                <a:solidFill>
                  <a:schemeClr val="hlink"/>
                </a:solidFill>
                <a:cs typeface="2  Titr" panose="00000700000000000000" pitchFamily="2" charset="-78"/>
              </a:rPr>
              <a:t>1-2-6 - تهيه سود و زيان از مدارك لازم</a:t>
            </a:r>
            <a:r>
              <a:rPr lang="fa-IR" b="1">
                <a:cs typeface="2  Zar" panose="00000400000000000000" pitchFamily="2" charset="-78"/>
              </a:rPr>
              <a:t> </a:t>
            </a:r>
          </a:p>
        </p:txBody>
      </p:sp>
    </p:spTree>
  </p:cSld>
  <p:clrMapOvr>
    <a:masterClrMapping/>
  </p:clrMapOvr>
  <p:transition>
    <p:wipe dir="d"/>
    <p:sndAc>
      <p:stSnd loop="1">
        <p:snd r:embed="rId3" name="chimes.wav"/>
      </p:stSnd>
    </p:sndAc>
  </p:transition>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7954" name="Rectangle 2"/>
          <p:cNvSpPr>
            <a:spLocks noGrp="1" noChangeArrowheads="1"/>
          </p:cNvSpPr>
          <p:nvPr>
            <p:ph type="body" idx="1"/>
          </p:nvPr>
        </p:nvSpPr>
        <p:spPr>
          <a:xfrm>
            <a:off x="228600" y="228600"/>
            <a:ext cx="8763000" cy="6400800"/>
          </a:xfrm>
        </p:spPr>
        <p:txBody>
          <a:bodyPr/>
          <a:lstStyle/>
          <a:p>
            <a:pPr marL="52388" indent="-52388" algn="just">
              <a:buFont typeface="Wingdings" panose="05000000000000000000" pitchFamily="2" charset="2"/>
              <a:buNone/>
            </a:pPr>
            <a:r>
              <a:rPr lang="fa-IR" sz="4000" b="1" i="1">
                <a:solidFill>
                  <a:schemeClr val="hlink"/>
                </a:solidFill>
                <a:cs typeface="2  Sahar" panose="00000400000000000000" pitchFamily="2" charset="-78"/>
              </a:rPr>
              <a:t>الف : استفاده از فرمول تغييرات سرمايه </a:t>
            </a:r>
          </a:p>
          <a:p>
            <a:pPr marL="52388" indent="-52388" algn="just">
              <a:buFont typeface="Wingdings" panose="05000000000000000000" pitchFamily="2" charset="2"/>
              <a:buNone/>
            </a:pPr>
            <a:r>
              <a:rPr lang="fa-IR" sz="6000" b="1">
                <a:cs typeface="2  Zar" panose="00000400000000000000" pitchFamily="2" charset="-78"/>
              </a:rPr>
              <a:t>اگر سرمايه ابتدايي دوره مورد نظر مشخص باشد ، با تعيين اختلاف سرمايه  آخر دوره با سرمايه اول دوره يا با تعيين تفاوت حقوق صاحب يا صاحبان مؤسسه بين اول و آخر دوره</a:t>
            </a:r>
            <a:endParaRPr lang="en-US" sz="6000"/>
          </a:p>
        </p:txBody>
      </p:sp>
    </p:spTree>
  </p:cSld>
  <p:clrMapOvr>
    <a:masterClrMapping/>
  </p:clrMapOvr>
  <p:transition>
    <p:wipe dir="d"/>
    <p:sndAc>
      <p:stSnd loop="1">
        <p:snd r:embed="rId3" name="chimes.wav"/>
      </p:stSnd>
    </p:sndAc>
  </p:transition>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0002" name="Rectangle 2"/>
          <p:cNvSpPr>
            <a:spLocks noGrp="1" noChangeArrowheads="1"/>
          </p:cNvSpPr>
          <p:nvPr>
            <p:ph type="body" idx="1"/>
          </p:nvPr>
        </p:nvSpPr>
        <p:spPr>
          <a:xfrm>
            <a:off x="228600" y="152400"/>
            <a:ext cx="8686800" cy="6553200"/>
          </a:xfrm>
        </p:spPr>
        <p:txBody>
          <a:bodyPr/>
          <a:lstStyle/>
          <a:p>
            <a:pPr marL="0" indent="0" algn="just">
              <a:buFont typeface="Wingdings" panose="05000000000000000000" pitchFamily="2" charset="2"/>
              <a:buNone/>
            </a:pPr>
            <a:r>
              <a:rPr lang="fa-IR" sz="5400" b="1">
                <a:cs typeface="2  Zar" panose="00000400000000000000" pitchFamily="2" charset="-78"/>
              </a:rPr>
              <a:t>پس از كسر سرمايه گذاري مجدد صاحب يا صاحبان موسسه و افزودن برداشتهاي صاحب يا صاحبان موسسه بدون داشتن اطلاعات مربوطه به خريد و فروش با هزينه هاي درآمدها مي توان سود يا زيان ويژه موسسه را تعيين نمود و پس مي توان ترازنامه راتنظيم كرد.</a:t>
            </a:r>
            <a:endParaRPr lang="en-US" sz="5400"/>
          </a:p>
        </p:txBody>
      </p:sp>
    </p:spTree>
  </p:cSld>
  <p:clrMapOvr>
    <a:masterClrMapping/>
  </p:clrMapOvr>
  <p:transition>
    <p:wipe dir="d"/>
    <p:sndAc>
      <p:stSnd loop="1">
        <p:snd r:embed="rId3" name="chimes.wav"/>
      </p:stSnd>
    </p:sndAc>
  </p:transition>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2050" name="Rectangle 2"/>
          <p:cNvSpPr>
            <a:spLocks noGrp="1" noChangeArrowheads="1"/>
          </p:cNvSpPr>
          <p:nvPr>
            <p:ph type="body" idx="1"/>
          </p:nvPr>
        </p:nvSpPr>
        <p:spPr>
          <a:xfrm>
            <a:off x="88900" y="114300"/>
            <a:ext cx="8991600" cy="6591300"/>
          </a:xfrm>
        </p:spPr>
        <p:txBody>
          <a:bodyPr/>
          <a:lstStyle/>
          <a:p>
            <a:pPr marL="112713" indent="174625">
              <a:lnSpc>
                <a:spcPct val="80000"/>
              </a:lnSpc>
              <a:buFont typeface="Wingdings" panose="05000000000000000000" pitchFamily="2" charset="2"/>
              <a:buNone/>
            </a:pPr>
            <a:r>
              <a:rPr lang="fa-IR" sz="3600" b="1">
                <a:solidFill>
                  <a:schemeClr val="hlink"/>
                </a:solidFill>
                <a:cs typeface="2  Titr" panose="00000700000000000000" pitchFamily="2" charset="-78"/>
              </a:rPr>
              <a:t>ب: تعيين سود با استفاده از فرمول ترازنامه :</a:t>
            </a:r>
          </a:p>
          <a:p>
            <a:pPr marL="112713" indent="174625" algn="just">
              <a:lnSpc>
                <a:spcPct val="80000"/>
              </a:lnSpc>
              <a:buFont typeface="Wingdings" panose="05000000000000000000" pitchFamily="2" charset="2"/>
              <a:buNone/>
            </a:pPr>
            <a:r>
              <a:rPr lang="fa-IR" sz="7200" b="1">
                <a:cs typeface="2  Zar" panose="00000400000000000000" pitchFamily="2" charset="-78"/>
              </a:rPr>
              <a:t>برابر معادله حسابداري در هر لحظه داراييهاي يك موسسه برابر است با مجموع بدهيهاي موسسه و حقوق صاحب يا صاحبان موسسه . </a:t>
            </a:r>
            <a:endParaRPr lang="en-US" sz="72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4098" name="Rectangle 2"/>
          <p:cNvSpPr>
            <a:spLocks noGrp="1" noChangeArrowheads="1"/>
          </p:cNvSpPr>
          <p:nvPr>
            <p:ph type="body" idx="1"/>
          </p:nvPr>
        </p:nvSpPr>
        <p:spPr>
          <a:xfrm>
            <a:off x="152400" y="152400"/>
            <a:ext cx="8763000" cy="6629400"/>
          </a:xfrm>
        </p:spPr>
        <p:txBody>
          <a:bodyPr/>
          <a:lstStyle/>
          <a:p>
            <a:pPr marL="52388" indent="-52388" algn="just">
              <a:buFont typeface="Wingdings" panose="05000000000000000000" pitchFamily="2" charset="2"/>
              <a:buNone/>
            </a:pPr>
            <a:r>
              <a:rPr lang="fa-IR" sz="5400" b="1">
                <a:cs typeface="2  Zar" panose="00000400000000000000" pitchFamily="2" charset="-78"/>
              </a:rPr>
              <a:t>بنابراين با داشتن اطلاعات ناقص شامل دارائيها و بدهيها در ابتدا و پايان دوره مالي مي توان سرمايه اول دوره و آخر دوره را محاسبه نموده و از تفاوت آنها به روش     1-2-6 سود ويژه موسسه را محاسبه نمود وهمچنين نسبت به تنظيم ترازنامه اقدام كرد . </a:t>
            </a:r>
            <a:endParaRPr lang="en-US" sz="5400"/>
          </a:p>
        </p:txBody>
      </p:sp>
    </p:spTree>
  </p:cSld>
  <p:clrMapOvr>
    <a:masterClrMapping/>
  </p:clrMapOvr>
  <p:transition>
    <p:wipe dir="d"/>
    <p:sndAc>
      <p:stSnd loop="1">
        <p:snd r:embed="rId3" name="chimes.wav"/>
      </p:stSnd>
    </p:sndAc>
  </p:transition>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6146" name="Rectangle 2"/>
          <p:cNvSpPr>
            <a:spLocks noGrp="1" noChangeArrowheads="1"/>
          </p:cNvSpPr>
          <p:nvPr>
            <p:ph type="body" idx="1"/>
          </p:nvPr>
        </p:nvSpPr>
        <p:spPr>
          <a:xfrm>
            <a:off x="152400" y="228600"/>
            <a:ext cx="8839200" cy="6400800"/>
          </a:xfrm>
        </p:spPr>
        <p:txBody>
          <a:bodyPr/>
          <a:lstStyle/>
          <a:p>
            <a:pPr marL="52388" indent="-52388" algn="just">
              <a:buFont typeface="Wingdings" panose="05000000000000000000" pitchFamily="2" charset="2"/>
              <a:buNone/>
            </a:pPr>
            <a:r>
              <a:rPr lang="fa-IR" b="1">
                <a:solidFill>
                  <a:schemeClr val="hlink"/>
                </a:solidFill>
                <a:cs typeface="2  Titr" panose="00000700000000000000" pitchFamily="2" charset="-78"/>
              </a:rPr>
              <a:t>2-2-6 تهيه صورتهاي مالي ازدريافتها و پرداختهاي نقدي :</a:t>
            </a:r>
          </a:p>
          <a:p>
            <a:pPr marL="52388" indent="-52388" algn="just">
              <a:buFont typeface="Wingdings" panose="05000000000000000000" pitchFamily="2" charset="2"/>
              <a:buNone/>
            </a:pPr>
            <a:r>
              <a:rPr lang="fa-IR" sz="6000" b="1">
                <a:cs typeface="2  Zar" panose="00000400000000000000" pitchFamily="2" charset="-78"/>
              </a:rPr>
              <a:t>بر اساس يادداشتهاي روزانه مؤسسه از دريافت و پرداخت نقدي كه بدون سند و ثبت صورت مي گيرد مي تواند منبع مهمي براي تنظيم حسابها وصورت حسابها محسوب شود . </a:t>
            </a:r>
            <a:endParaRPr lang="en-US" sz="60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8194" name="Rectangle 2"/>
          <p:cNvSpPr>
            <a:spLocks noGrp="1" noChangeArrowheads="1"/>
          </p:cNvSpPr>
          <p:nvPr>
            <p:ph type="body" idx="1"/>
          </p:nvPr>
        </p:nvSpPr>
        <p:spPr>
          <a:xfrm>
            <a:off x="228600" y="152400"/>
            <a:ext cx="8686800" cy="6477000"/>
          </a:xfrm>
        </p:spPr>
        <p:txBody>
          <a:bodyPr/>
          <a:lstStyle/>
          <a:p>
            <a:pPr marL="0" indent="0" algn="just">
              <a:buFont typeface="Wingdings" panose="05000000000000000000" pitchFamily="2" charset="2"/>
              <a:buNone/>
            </a:pPr>
            <a:r>
              <a:rPr lang="fa-IR" sz="5400" b="1">
                <a:cs typeface="2  Zar" panose="00000400000000000000" pitchFamily="2" charset="-78"/>
              </a:rPr>
              <a:t>بنابراين با تجزيه دريافتهاي نقدي مي توان ميزان درآمدهاي نقدي ، ميزان فروش نقدي ، مبالغ دريافتي از بدهكاران واستقراضها را مشخص كرد و حساب هاي فروش ، بدهكاران ويا حسابهاي دريافتي وپرداختي را بازسازي نمود .</a:t>
            </a:r>
            <a:endParaRPr lang="en-US" sz="4400"/>
          </a:p>
        </p:txBody>
      </p:sp>
    </p:spTree>
  </p:cSld>
  <p:clrMapOvr>
    <a:masterClrMapping/>
  </p:clrMapOvr>
  <p:transition>
    <p:wipe dir="d"/>
    <p:sndAc>
      <p:stSnd loop="1">
        <p:snd r:embed="rId3" name="chimes.wav"/>
      </p:stSnd>
    </p:sndAc>
  </p:transition>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0242" name="Rectangle 2"/>
          <p:cNvSpPr>
            <a:spLocks noGrp="1" noChangeArrowheads="1"/>
          </p:cNvSpPr>
          <p:nvPr>
            <p:ph type="body" idx="1"/>
          </p:nvPr>
        </p:nvSpPr>
        <p:spPr>
          <a:xfrm>
            <a:off x="88900" y="114300"/>
            <a:ext cx="8991600" cy="6591300"/>
          </a:xfrm>
        </p:spPr>
        <p:txBody>
          <a:bodyPr/>
          <a:lstStyle/>
          <a:p>
            <a:pPr marL="112713" indent="174625" algn="just">
              <a:buFont typeface="Wingdings" panose="05000000000000000000" pitchFamily="2" charset="2"/>
              <a:buNone/>
            </a:pPr>
            <a:r>
              <a:rPr lang="fa-IR" sz="4400" b="1">
                <a:solidFill>
                  <a:schemeClr val="hlink"/>
                </a:solidFill>
                <a:cs typeface="2  Titr" panose="00000700000000000000" pitchFamily="2" charset="-78"/>
              </a:rPr>
              <a:t>ب: حل مسئله بدون تنظيم حسابهاي دوطرفه</a:t>
            </a:r>
            <a:r>
              <a:rPr lang="fa-IR" sz="3600" b="1">
                <a:solidFill>
                  <a:schemeClr val="hlink"/>
                </a:solidFill>
                <a:cs typeface="2  Titr" panose="00000700000000000000" pitchFamily="2" charset="-78"/>
              </a:rPr>
              <a:t> </a:t>
            </a:r>
          </a:p>
          <a:p>
            <a:pPr marL="112713" indent="174625" algn="just">
              <a:buFont typeface="Wingdings" panose="05000000000000000000" pitchFamily="2" charset="2"/>
              <a:buNone/>
            </a:pPr>
            <a:r>
              <a:rPr lang="fa-IR" sz="6000" b="1">
                <a:cs typeface="2  Zar" panose="00000400000000000000" pitchFamily="2" charset="-78"/>
              </a:rPr>
              <a:t>1- براي تعيين فروش دوره بايد فروش نقد و فروش نسيه را به يكديگر جمع زد . فروش نقد مشخص است اما در فروش نسيه تغييرات حساب بدهكاران را بايد محاسبه كرد</a:t>
            </a:r>
            <a:endParaRPr lang="en-US" sz="6000"/>
          </a:p>
        </p:txBody>
      </p:sp>
    </p:spTree>
  </p:cSld>
  <p:clrMapOvr>
    <a:masterClrMapping/>
  </p:clrMapOvr>
  <p:transition>
    <p:wipe dir="d"/>
    <p:sndAc>
      <p:stSnd loop="1">
        <p:snd r:embed="rId3" name="chimes.wav"/>
      </p:stSnd>
    </p:sndAc>
  </p:transition>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xfrm>
            <a:off x="152400" y="228600"/>
            <a:ext cx="8839200" cy="6400800"/>
          </a:xfrm>
        </p:spPr>
        <p:txBody>
          <a:bodyPr/>
          <a:lstStyle/>
          <a:p>
            <a:pPr marL="0" indent="0" algn="just">
              <a:buFont typeface="Wingdings" panose="05000000000000000000" pitchFamily="2" charset="2"/>
              <a:buNone/>
            </a:pPr>
            <a:r>
              <a:rPr lang="fa-IR" sz="6000" b="1">
                <a:cs typeface="2  Zar" panose="00000400000000000000" pitchFamily="2" charset="-78"/>
              </a:rPr>
              <a:t>و مبالغ دريافتي از بدهكاران در دوره را با برگشت از فروش و تخفيفات نقدي فروش و مانده بدهكار در آخر جمع نمود و سپس مانده بدهكار را در اول دوره از ان كسر كرد تا فروش نسيه مشخص شود . </a:t>
            </a:r>
          </a:p>
        </p:txBody>
      </p:sp>
    </p:spTree>
  </p:cSld>
  <p:clrMapOvr>
    <a:masterClrMapping/>
  </p:clrMapOvr>
  <p:transition>
    <p:wipe dir="d"/>
    <p:sndAc>
      <p:stSnd loop="1">
        <p:snd r:embed="rId3" name="chimes.wav"/>
      </p:stSnd>
    </p:sndAc>
  </p:transition>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4338" name="Rectangle 2"/>
          <p:cNvSpPr>
            <a:spLocks noGrp="1" noChangeArrowheads="1"/>
          </p:cNvSpPr>
          <p:nvPr>
            <p:ph type="body" idx="1"/>
          </p:nvPr>
        </p:nvSpPr>
        <p:spPr>
          <a:xfrm>
            <a:off x="228600" y="228600"/>
            <a:ext cx="8763000" cy="6324600"/>
          </a:xfrm>
        </p:spPr>
        <p:txBody>
          <a:bodyPr/>
          <a:lstStyle/>
          <a:p>
            <a:pPr marL="52388" indent="-52388" algn="just">
              <a:lnSpc>
                <a:spcPct val="80000"/>
              </a:lnSpc>
              <a:buFont typeface="Wingdings" panose="05000000000000000000" pitchFamily="2" charset="2"/>
              <a:buNone/>
            </a:pPr>
            <a:r>
              <a:rPr lang="fa-IR" sz="6600" b="1">
                <a:cs typeface="2  Zar" panose="00000400000000000000" pitchFamily="2" charset="-78"/>
              </a:rPr>
              <a:t>2- براي محاسبه خريد دوره نيز مشايه فروسش ، بايد مبلغ خريد هاي نسيه مشخص گردد و حساب بستانكاران مخصوص ثبت خريد هاي نسيه مي باشد . پس تغييرات بستانكاران بايد محاسبه شود .</a:t>
            </a:r>
            <a:r>
              <a:rPr lang="fa-IR" sz="2400" b="1">
                <a:cs typeface="2  Zar" panose="00000400000000000000" pitchFamily="2" charset="-78"/>
              </a:rPr>
              <a:t> </a:t>
            </a:r>
          </a:p>
        </p:txBody>
      </p:sp>
    </p:spTree>
  </p:cSld>
  <p:clrMapOvr>
    <a:masterClrMapping/>
  </p:clrMapOvr>
  <p:transition>
    <p:wipe dir="d"/>
    <p:sndAc>
      <p:stSnd loop="1">
        <p:snd r:embed="rId3"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0" y="1371600"/>
            <a:ext cx="8839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r"/>
            <a:endParaRPr lang="fa-IR" sz="3800" i="1">
              <a:latin typeface="Arial" panose="020B0604020202020204" pitchFamily="34" charset="0"/>
            </a:endParaRPr>
          </a:p>
        </p:txBody>
      </p:sp>
      <p:sp>
        <p:nvSpPr>
          <p:cNvPr id="121861" name="Rectangle 5"/>
          <p:cNvSpPr>
            <a:spLocks noChangeArrowheads="1"/>
          </p:cNvSpPr>
          <p:nvPr/>
        </p:nvSpPr>
        <p:spPr bwMode="auto">
          <a:xfrm>
            <a:off x="88900" y="120650"/>
            <a:ext cx="89916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a:defRPr>
                <a:solidFill>
                  <a:schemeClr val="tx1"/>
                </a:solidFill>
                <a:latin typeface="Arial" panose="020B0604020202020204" pitchFamily="34" charset="0"/>
                <a:cs typeface="Arial" panose="020B0604020202020204" pitchFamily="34" charset="0"/>
              </a:defRPr>
            </a:lvl3pPr>
            <a:lvl4pPr marL="3429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3" algn="just" rtl="1"/>
            <a:r>
              <a:rPr lang="fa-IR" sz="2400" b="1">
                <a:latin typeface="Tahoma" panose="020B0604030504040204" pitchFamily="34" charset="0"/>
                <a:cs typeface="2  Zar" panose="00000400000000000000" pitchFamily="2" charset="-78"/>
              </a:rPr>
              <a:t>اما اگر شرکت سود نداشته باشد واندوخته های عمومی شرکت نیز در حد بالائی نباشد، سود سهام وجود نخواهد داشت. سود عادی ممکن است با نام یابی نام صادر شود واین امر تابع مقررات اساسنامه وشرایط مندرج در برگ سهام می باشد.بعضی شرکتهای سهامی سهام خود را با نوع الف یا ب مشخص می کنند.اگر سهام نوع الف سهام عادی هستند وچنانچه سهام نوع ب طبق شرایط مندرج در برگ سهام دارای امتیاز خاصی نسبت به سهام نوع الف باشند در این صورت ، سهام نوع ب سهام ممتاز خواهند بود. ممکن است سهام نوع ب به جای داشتن امتیاز دارای محدودیتهائی نسبت به سهام الف باشند،مثلاً حق رأی نداشته باشند</a:t>
            </a:r>
            <a:r>
              <a:rPr lang="en-US" sz="2400" b="1">
                <a:latin typeface="Tahoma" panose="020B0604030504040204" pitchFamily="34" charset="0"/>
                <a:cs typeface="2  Zar" panose="00000400000000000000" pitchFamily="2" charset="-78"/>
              </a:rPr>
              <a:t> </a:t>
            </a:r>
            <a:r>
              <a:rPr lang="fa-IR" sz="2400" b="1">
                <a:latin typeface="Tahoma" panose="020B0604030504040204" pitchFamily="34" charset="0"/>
                <a:cs typeface="2  Zar" panose="00000400000000000000" pitchFamily="2" charset="-78"/>
              </a:rPr>
              <a:t>واز نظر سود نیز در سود عادی شرکت سهیم باشند، مثلاً حق رأی نداشته باشند واز نظر سود نیز در سود عادی شرکت سهیم باشند، در این حالت سهام مزبور را سهام عادی بدون حق رای می گویند. معمولاً در حسابداری برای حساب سهم عادی عبارت حساب سرمایه – سهام عادی به کار می رود واگر سهام نوع الف وب باشد برای هر یک حساب جداگانه نگاهداری می گردد وبه نامهای حساب سرمایه – سهام الف وحساب سرمایه – سهام ب، نامگذاری می شود واگر سهام سرمایه از نوع ممتاز باشد بنام حساب سرمایه سهام ممتاز نامگذاری وثبت می شود.</a:t>
            </a:r>
            <a:endParaRPr lang="en-US" sz="2400" b="1">
              <a:latin typeface="Tahoma" panose="020B0604030504040204" pitchFamily="34" charset="0"/>
              <a:cs typeface="2  Zar" panose="00000400000000000000" pitchFamily="2" charset="-78"/>
            </a:endParaRPr>
          </a:p>
          <a:p>
            <a:pPr lvl="3" algn="just" rtl="1"/>
            <a:r>
              <a:rPr lang="fa-IR" sz="2400" b="1">
                <a:solidFill>
                  <a:schemeClr val="hlink"/>
                </a:solidFill>
                <a:latin typeface="Tahoma" panose="020B0604030504040204" pitchFamily="34" charset="0"/>
                <a:cs typeface="2  Titr" panose="00000700000000000000" pitchFamily="2" charset="-78"/>
              </a:rPr>
              <a:t>ج) سهام ممتاز </a:t>
            </a:r>
            <a:endParaRPr lang="en-US" sz="2400" b="1">
              <a:solidFill>
                <a:schemeClr val="hlink"/>
              </a:solidFill>
              <a:latin typeface="Tahoma" panose="020B0604030504040204" pitchFamily="34" charset="0"/>
              <a:cs typeface="2  Titr" panose="00000700000000000000" pitchFamily="2" charset="-78"/>
            </a:endParaRPr>
          </a:p>
          <a:p>
            <a:pPr lvl="3" algn="just" rtl="1"/>
            <a:r>
              <a:rPr lang="fa-IR" sz="2400" b="1">
                <a:latin typeface="Tahoma" panose="020B0604030504040204" pitchFamily="34" charset="0"/>
                <a:cs typeface="2  Zar" panose="00000400000000000000" pitchFamily="2" charset="-78"/>
              </a:rPr>
              <a:t>سهام ممتاز سهامی هستند که امتیازات خاصی دارا باشند ودر برگ سهام امتیاز مزبور قید می شود ودارنده سهام ممتاز درعین حال که سهامدار شرکت محسوب می شود،</a:t>
            </a:r>
            <a:r>
              <a:rPr lang="fa-IR">
                <a:latin typeface="Tahoma" panose="020B0604030504040204" pitchFamily="34" charset="0"/>
              </a:rPr>
              <a:t> </a:t>
            </a:r>
            <a:endParaRPr lang="en-US">
              <a:latin typeface="Tahoma" panose="020B0604030504040204" pitchFamily="34" charset="0"/>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6386" name="Rectangle 2"/>
          <p:cNvSpPr>
            <a:spLocks noGrp="1" noChangeArrowheads="1"/>
          </p:cNvSpPr>
          <p:nvPr>
            <p:ph type="body" idx="1"/>
          </p:nvPr>
        </p:nvSpPr>
        <p:spPr>
          <a:xfrm>
            <a:off x="457200" y="533400"/>
            <a:ext cx="8458200" cy="5597525"/>
          </a:xfrm>
        </p:spPr>
        <p:txBody>
          <a:bodyPr/>
          <a:lstStyle/>
          <a:p>
            <a:pPr marL="0" indent="0" algn="just">
              <a:buFont typeface="Wingdings" panose="05000000000000000000" pitchFamily="2" charset="2"/>
              <a:buNone/>
            </a:pPr>
            <a:r>
              <a:rPr lang="fa-IR" sz="4800" b="1">
                <a:cs typeface="2  Zar" panose="00000400000000000000" pitchFamily="2" charset="-78"/>
              </a:rPr>
              <a:t>3- علاوه بر تعيين خريد وفروش بايد ارقام دارايي وبدهي را كه مانده دورة اول ودوره آخر ان يكسان نيست را بررسي كرده وبا توجه به دريافت ها وپرداخت ها وجوه نقد وساير تغييرات اتفاق افتاده را محسبه وبراي صرت هاي مالي ارقام لازم را استخراج كرد .</a:t>
            </a:r>
            <a:r>
              <a:rPr lang="fa-IR" sz="4800"/>
              <a:t> </a:t>
            </a:r>
            <a:endParaRPr lang="en-US" sz="4800"/>
          </a:p>
        </p:txBody>
      </p:sp>
    </p:spTree>
  </p:cSld>
  <p:clrMapOvr>
    <a:masterClrMapping/>
  </p:clrMapOvr>
  <p:transition>
    <p:wipe dir="d"/>
    <p:sndAc>
      <p:stSnd loop="1">
        <p:snd r:embed="rId3" name="chimes.wav"/>
      </p:stSnd>
    </p:sndAc>
  </p:transition>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8434" name="Rectangle 2"/>
          <p:cNvSpPr>
            <a:spLocks noGrp="1" noChangeArrowheads="1"/>
          </p:cNvSpPr>
          <p:nvPr>
            <p:ph type="subTitle" idx="1"/>
          </p:nvPr>
        </p:nvSpPr>
        <p:spPr>
          <a:xfrm>
            <a:off x="88900" y="38100"/>
            <a:ext cx="8991600" cy="6667500"/>
          </a:xfrm>
        </p:spPr>
        <p:txBody>
          <a:bodyPr/>
          <a:lstStyle/>
          <a:p>
            <a:pPr marL="112713" indent="174625">
              <a:lnSpc>
                <a:spcPct val="90000"/>
              </a:lnSpc>
            </a:pPr>
            <a:r>
              <a:rPr lang="fa-IR" sz="6600" b="1">
                <a:solidFill>
                  <a:schemeClr val="tx2"/>
                </a:solidFill>
                <a:cs typeface="2  Titr" panose="00000700000000000000" pitchFamily="2" charset="-78"/>
              </a:rPr>
              <a:t>صورت تغييرات در وضعيت مالي (صورت گردش وجوه نقد ) </a:t>
            </a:r>
          </a:p>
          <a:p>
            <a:pPr marL="112713" indent="174625" algn="just">
              <a:lnSpc>
                <a:spcPct val="90000"/>
              </a:lnSpc>
            </a:pPr>
            <a:endParaRPr lang="fa-IR" sz="2000" b="1">
              <a:cs typeface="2  Zar" panose="00000400000000000000" pitchFamily="2" charset="-78"/>
            </a:endParaRPr>
          </a:p>
          <a:p>
            <a:pPr marL="112713" indent="174625" algn="just">
              <a:lnSpc>
                <a:spcPct val="90000"/>
              </a:lnSpc>
            </a:pPr>
            <a:r>
              <a:rPr lang="fa-IR" sz="6600" b="1">
                <a:cs typeface="2  Zar" panose="00000400000000000000" pitchFamily="2" charset="-78"/>
              </a:rPr>
              <a:t>وجوه نقد مهمترين عامل اقتصادي براي هر شخص حقيقي و حقوقي مي باشد . اهميت بسيار وجوه نقد در شركت ها ، بررسي تغييرات</a:t>
            </a:r>
            <a:endParaRPr lang="en-US" sz="6600" b="1"/>
          </a:p>
        </p:txBody>
      </p:sp>
    </p:spTree>
  </p:cSld>
  <p:clrMapOvr>
    <a:masterClrMapping/>
  </p:clrMapOvr>
  <p:transition>
    <p:wipe dir="d"/>
    <p:sndAc>
      <p:stSnd loop="1">
        <p:snd r:embed="rId3" name="chimes.wav"/>
      </p:stSnd>
    </p:sndAc>
  </p:transition>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0482" name="Rectangle 2"/>
          <p:cNvSpPr>
            <a:spLocks noGrp="1" noChangeArrowheads="1"/>
          </p:cNvSpPr>
          <p:nvPr>
            <p:ph type="body" idx="1"/>
          </p:nvPr>
        </p:nvSpPr>
        <p:spPr>
          <a:xfrm>
            <a:off x="228600" y="228600"/>
            <a:ext cx="8686800" cy="6400800"/>
          </a:xfrm>
        </p:spPr>
        <p:txBody>
          <a:bodyPr/>
          <a:lstStyle/>
          <a:p>
            <a:pPr marL="52388" indent="0" algn="just">
              <a:buFont typeface="Wingdings" panose="05000000000000000000" pitchFamily="2" charset="2"/>
              <a:buNone/>
            </a:pPr>
            <a:r>
              <a:rPr lang="fa-IR" sz="6600" b="1">
                <a:cs typeface="2  Zar" panose="00000400000000000000" pitchFamily="2" charset="-78"/>
              </a:rPr>
              <a:t>وجوه نقد در هر دوره مالي و مشاهده ميزان و اندازه ورود و خروج وجوه نقد در شركت و بالاخره تعيين مقدار وجوه نقدي كه براي هر دوره مالي لازم بوده</a:t>
            </a:r>
            <a:endParaRPr lang="en-US" sz="6600" b="1"/>
          </a:p>
        </p:txBody>
      </p:sp>
    </p:spTree>
  </p:cSld>
  <p:clrMapOvr>
    <a:masterClrMapping/>
  </p:clrMapOvr>
  <p:transition>
    <p:wipe dir="d"/>
    <p:sndAc>
      <p:stSnd loop="1">
        <p:snd r:embed="rId3" name="chimes.wav"/>
      </p:stSnd>
    </p:sndAc>
  </p:transition>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2530" name="Rectangle 2"/>
          <p:cNvSpPr>
            <a:spLocks noGrp="1" noChangeArrowheads="1"/>
          </p:cNvSpPr>
          <p:nvPr>
            <p:ph type="body" idx="1"/>
          </p:nvPr>
        </p:nvSpPr>
        <p:spPr>
          <a:xfrm>
            <a:off x="228600" y="152400"/>
            <a:ext cx="8763000" cy="6553200"/>
          </a:xfrm>
        </p:spPr>
        <p:txBody>
          <a:bodyPr/>
          <a:lstStyle/>
          <a:p>
            <a:pPr marL="52388" indent="65088" algn="just">
              <a:buFont typeface="Wingdings" panose="05000000000000000000" pitchFamily="2" charset="2"/>
              <a:buNone/>
            </a:pPr>
            <a:r>
              <a:rPr lang="fa-IR" sz="6000" b="1">
                <a:cs typeface="2  Zar" panose="00000400000000000000" pitchFamily="2" charset="-78"/>
              </a:rPr>
              <a:t>و مازاد اضافي وجوه نقد براي سرمايه گذاريهاي بلند مدت و كوتاه مدت و ساير تصميم گيريهاي پولي، از مهمترين عمليات مالي و حسابداري مي باشد . در نتيجه تهيه صورت تغييرات</a:t>
            </a:r>
            <a:endParaRPr lang="en-US" sz="6000" b="1"/>
          </a:p>
        </p:txBody>
      </p:sp>
    </p:spTree>
  </p:cSld>
  <p:clrMapOvr>
    <a:masterClrMapping/>
  </p:clrMapOvr>
  <p:transition>
    <p:wipe dir="d"/>
    <p:sndAc>
      <p:stSnd loop="1">
        <p:snd r:embed="rId3" name="chimes.wav"/>
      </p:stSnd>
    </p:sndAc>
  </p:transition>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4578" name="Rectangle 2"/>
          <p:cNvSpPr>
            <a:spLocks noGrp="1" noChangeArrowheads="1"/>
          </p:cNvSpPr>
          <p:nvPr>
            <p:ph type="body" idx="1"/>
          </p:nvPr>
        </p:nvSpPr>
        <p:spPr>
          <a:xfrm>
            <a:off x="228600" y="152400"/>
            <a:ext cx="8686800" cy="6553200"/>
          </a:xfrm>
        </p:spPr>
        <p:txBody>
          <a:bodyPr/>
          <a:lstStyle/>
          <a:p>
            <a:pPr marL="52388" indent="65088" algn="just">
              <a:buFont typeface="Wingdings" panose="05000000000000000000" pitchFamily="2" charset="2"/>
              <a:buNone/>
            </a:pPr>
            <a:r>
              <a:rPr lang="fa-IR" sz="4800" b="1">
                <a:cs typeface="2  Zar" panose="00000400000000000000" pitchFamily="2" charset="-78"/>
              </a:rPr>
              <a:t>وضعيت مالي كه به شكل صورت گردش وجوه نقد تنظيم مي شود در شمار صورتهاي مالي (اساسي) جزء وظايف اصلي حسابداري مي باشد . </a:t>
            </a:r>
          </a:p>
          <a:p>
            <a:pPr marL="52388" indent="65088" algn="just">
              <a:buFont typeface="Wingdings" panose="05000000000000000000" pitchFamily="2" charset="2"/>
              <a:buNone/>
            </a:pPr>
            <a:r>
              <a:rPr lang="fa-IR" sz="4800" b="1">
                <a:solidFill>
                  <a:schemeClr val="tx2"/>
                </a:solidFill>
                <a:cs typeface="2  Titr" panose="00000700000000000000" pitchFamily="2" charset="-78"/>
              </a:rPr>
              <a:t>اطلاعات مربوط به گردش وجوه نقد :</a:t>
            </a:r>
          </a:p>
          <a:p>
            <a:pPr marL="52388" indent="65088" algn="just">
              <a:buFont typeface="Wingdings" panose="05000000000000000000" pitchFamily="2" charset="2"/>
              <a:buNone/>
            </a:pPr>
            <a:r>
              <a:rPr lang="fa-IR" sz="4800" b="1">
                <a:cs typeface="2  Zar" panose="00000400000000000000" pitchFamily="2" charset="-78"/>
              </a:rPr>
              <a:t>سنجش نقدينگي و ارزيابي توان واحد انتفاعي در ايفاي به موقع تعهدات، پرداخت سود وتأمين نيازهاي نقدي.</a:t>
            </a:r>
            <a:r>
              <a:rPr lang="fa-IR" sz="4000" b="1">
                <a:cs typeface="2  Zar" panose="00000400000000000000" pitchFamily="2" charset="-78"/>
              </a:rPr>
              <a:t> </a:t>
            </a:r>
          </a:p>
        </p:txBody>
      </p:sp>
    </p:spTree>
  </p:cSld>
  <p:clrMapOvr>
    <a:masterClrMapping/>
  </p:clrMapOvr>
  <p:transition>
    <p:wipe dir="d"/>
    <p:sndAc>
      <p:stSnd loop="1">
        <p:snd r:embed="rId3" name="chimes.wav"/>
      </p:stSnd>
    </p:sndAc>
  </p:transition>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6626" name="Rectangle 2"/>
          <p:cNvSpPr>
            <a:spLocks noGrp="1" noChangeArrowheads="1"/>
          </p:cNvSpPr>
          <p:nvPr>
            <p:ph type="body" idx="1"/>
          </p:nvPr>
        </p:nvSpPr>
        <p:spPr>
          <a:xfrm>
            <a:off x="228600" y="152400"/>
            <a:ext cx="8763000" cy="6477000"/>
          </a:xfrm>
        </p:spPr>
        <p:txBody>
          <a:bodyPr/>
          <a:lstStyle/>
          <a:p>
            <a:pPr marL="52388" indent="117475" algn="just">
              <a:buFont typeface="Wingdings" panose="05000000000000000000" pitchFamily="2" charset="2"/>
              <a:buNone/>
            </a:pPr>
            <a:r>
              <a:rPr lang="fa-IR" sz="6000" b="1">
                <a:cs typeface="2  Zar" panose="00000400000000000000" pitchFamily="2" charset="-78"/>
              </a:rPr>
              <a:t>كمك به عمليات از طريق شناسايي ارتباط بين عمليات وگردش وجوه نقد مربوط وتفسير درباره سود .</a:t>
            </a:r>
          </a:p>
          <a:p>
            <a:pPr marL="52388" indent="117475" algn="just">
              <a:buFont typeface="Wingdings" panose="05000000000000000000" pitchFamily="2" charset="2"/>
              <a:buNone/>
            </a:pPr>
            <a:r>
              <a:rPr lang="fa-IR" sz="6000" b="1">
                <a:cs typeface="2  Zar" panose="00000400000000000000" pitchFamily="2" charset="-78"/>
              </a:rPr>
              <a:t>ارزيابي فعاليت هاي تامين مالي وسرمايه گذاري واحد انتفاعي .</a:t>
            </a:r>
            <a:r>
              <a:rPr lang="fa-IR" sz="6000" b="1"/>
              <a:t> </a:t>
            </a:r>
            <a:endParaRPr lang="en-US" sz="6000" b="1"/>
          </a:p>
        </p:txBody>
      </p:sp>
    </p:spTree>
  </p:cSld>
  <p:clrMapOvr>
    <a:masterClrMapping/>
  </p:clrMapOvr>
  <p:transition>
    <p:wipe dir="d"/>
    <p:sndAc>
      <p:stSnd loop="1">
        <p:snd r:embed="rId3" name="chimes.wav"/>
      </p:stSnd>
    </p:sndAc>
  </p:transition>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8674" name="Rectangle 2"/>
          <p:cNvSpPr>
            <a:spLocks noGrp="1" noChangeArrowheads="1"/>
          </p:cNvSpPr>
          <p:nvPr>
            <p:ph type="body" idx="1"/>
          </p:nvPr>
        </p:nvSpPr>
        <p:spPr>
          <a:xfrm>
            <a:off x="101600" y="63500"/>
            <a:ext cx="8991600" cy="6705600"/>
          </a:xfrm>
        </p:spPr>
        <p:txBody>
          <a:bodyPr/>
          <a:lstStyle/>
          <a:p>
            <a:pPr marL="112713" indent="174625" algn="ctr">
              <a:buFont typeface="Wingdings" panose="05000000000000000000" pitchFamily="2" charset="2"/>
              <a:buNone/>
            </a:pPr>
            <a:r>
              <a:rPr lang="fa-IR" sz="6000" b="1">
                <a:solidFill>
                  <a:schemeClr val="tx2"/>
                </a:solidFill>
                <a:cs typeface="2  Titr" panose="00000700000000000000" pitchFamily="2" charset="-78"/>
              </a:rPr>
              <a:t>مقايسه صورت گردش وجوه نقد با ساير صورتهاي مالي اساسي :</a:t>
            </a:r>
            <a:r>
              <a:rPr lang="fa-IR" sz="6000" b="1"/>
              <a:t> </a:t>
            </a:r>
            <a:endParaRPr lang="fa-IR" sz="6000" b="1">
              <a:cs typeface="2  Zar" panose="00000400000000000000" pitchFamily="2" charset="-78"/>
            </a:endParaRPr>
          </a:p>
          <a:p>
            <a:pPr marL="112713" indent="174625" algn="just">
              <a:buFont typeface="Wingdings" panose="05000000000000000000" pitchFamily="2" charset="2"/>
              <a:buNone/>
            </a:pPr>
            <a:r>
              <a:rPr lang="fa-IR" sz="6000" b="1">
                <a:cs typeface="2  Zar" panose="00000400000000000000" pitchFamily="2" charset="-78"/>
              </a:rPr>
              <a:t>غير از صورت گردش وجوه نقد، صورتهاي مالي اساسي ديگري مثل ترازنامه ، صورت سود و زيان و صورت حساب سود انباشته مي باشد . </a:t>
            </a:r>
          </a:p>
        </p:txBody>
      </p:sp>
    </p:spTree>
  </p:cSld>
  <p:clrMapOvr>
    <a:masterClrMapping/>
  </p:clrMapOvr>
  <p:transition>
    <p:wipe dir="d"/>
    <p:sndAc>
      <p:stSnd loop="1">
        <p:snd r:embed="rId3" name="chimes.wav"/>
      </p:stSnd>
    </p:sndAc>
  </p:transition>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0722" name="Rectangle 2"/>
          <p:cNvSpPr>
            <a:spLocks noGrp="1" noChangeArrowheads="1"/>
          </p:cNvSpPr>
          <p:nvPr>
            <p:ph type="body" idx="1"/>
          </p:nvPr>
        </p:nvSpPr>
        <p:spPr>
          <a:xfrm>
            <a:off x="228600" y="228600"/>
            <a:ext cx="8686800" cy="6477000"/>
          </a:xfrm>
        </p:spPr>
        <p:txBody>
          <a:bodyPr/>
          <a:lstStyle/>
          <a:p>
            <a:pPr marL="63500" indent="114300" algn="just">
              <a:buFont typeface="Wingdings" panose="05000000000000000000" pitchFamily="2" charset="2"/>
              <a:buNone/>
            </a:pPr>
            <a:r>
              <a:rPr lang="fa-IR" sz="5400" b="1">
                <a:cs typeface="2  Zar" panose="00000400000000000000" pitchFamily="2" charset="-78"/>
              </a:rPr>
              <a:t>ترازنامه هر مؤسسه وضعيت مالي يك مؤسسه را درتاريخ تهيه ترازنامه نشان مي دهد و اكثريت اقلام آن تاريخي هستند. اقلام ترازنامه نشان دهنده نتايج تصميم گيري عملياتي در گذشته ، وضع سرمايه گذاريها</a:t>
            </a:r>
            <a:endParaRPr lang="en-US" sz="5400" b="1"/>
          </a:p>
        </p:txBody>
      </p:sp>
    </p:spTree>
  </p:cSld>
  <p:clrMapOvr>
    <a:masterClrMapping/>
  </p:clrMapOvr>
  <p:transition>
    <p:wipe dir="d"/>
    <p:sndAc>
      <p:stSnd loop="1">
        <p:snd r:embed="rId3" name="chimes.wav"/>
      </p:stSnd>
    </p:sndAc>
  </p:transition>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2770" name="Rectangle 2"/>
          <p:cNvSpPr>
            <a:spLocks noGrp="1" noChangeArrowheads="1"/>
          </p:cNvSpPr>
          <p:nvPr>
            <p:ph type="body" idx="1"/>
          </p:nvPr>
        </p:nvSpPr>
        <p:spPr>
          <a:xfrm>
            <a:off x="228600" y="152400"/>
            <a:ext cx="8763000" cy="6477000"/>
          </a:xfrm>
        </p:spPr>
        <p:txBody>
          <a:bodyPr/>
          <a:lstStyle/>
          <a:p>
            <a:pPr marL="63500" indent="50800" algn="just">
              <a:buFont typeface="Wingdings" panose="05000000000000000000" pitchFamily="2" charset="2"/>
              <a:buNone/>
            </a:pPr>
            <a:r>
              <a:rPr lang="fa-IR" sz="5400" b="1">
                <a:cs typeface="2  Zar" panose="00000400000000000000" pitchFamily="2" charset="-78"/>
              </a:rPr>
              <a:t>و تامين مالي در گذشته يعني مانده داراييها و بدهيهاي پرداخت نشده و حقوق صاحبان سهام را نشان       مي دهد . </a:t>
            </a:r>
          </a:p>
          <a:p>
            <a:pPr marL="63500" indent="50800" algn="just">
              <a:buFont typeface="Wingdings" panose="05000000000000000000" pitchFamily="2" charset="2"/>
              <a:buNone/>
            </a:pPr>
            <a:r>
              <a:rPr lang="fa-IR" sz="5400" b="1">
                <a:cs typeface="2  Zar" panose="00000400000000000000" pitchFamily="2" charset="-78"/>
              </a:rPr>
              <a:t>صورت حساب سود و زيان هر دوره ، عملكرد موسسه را بر اساس ارزش</a:t>
            </a:r>
            <a:endParaRPr lang="en-US" sz="5400" b="1"/>
          </a:p>
        </p:txBody>
      </p:sp>
    </p:spTree>
  </p:cSld>
  <p:clrMapOvr>
    <a:masterClrMapping/>
  </p:clrMapOvr>
  <p:transition>
    <p:wipe dir="d"/>
    <p:sndAc>
      <p:stSnd loop="1">
        <p:snd r:embed="rId3" name="chimes.wav"/>
      </p:stSnd>
    </p:sndAc>
  </p:transition>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4818" name="Rectangle 2"/>
          <p:cNvSpPr>
            <a:spLocks noGrp="1" noChangeArrowheads="1"/>
          </p:cNvSpPr>
          <p:nvPr>
            <p:ph type="body" idx="1"/>
          </p:nvPr>
        </p:nvSpPr>
        <p:spPr>
          <a:xfrm>
            <a:off x="228600" y="228600"/>
            <a:ext cx="8763000" cy="6477000"/>
          </a:xfrm>
        </p:spPr>
        <p:txBody>
          <a:bodyPr/>
          <a:lstStyle/>
          <a:p>
            <a:pPr marL="63500" indent="114300" algn="just">
              <a:buFont typeface="Wingdings" panose="05000000000000000000" pitchFamily="2" charset="2"/>
              <a:buNone/>
            </a:pPr>
            <a:r>
              <a:rPr lang="fa-IR" sz="4800" b="1">
                <a:cs typeface="2  Zar" panose="00000400000000000000" pitchFamily="2" charset="-78"/>
              </a:rPr>
              <a:t>پولي ونتيجه عمليات يك دوره را كه دراثرفعاليتهاي عملياتي باعث تغييراتي در خالص دارائيها شده اند بيان          مي كند. </a:t>
            </a:r>
          </a:p>
          <a:p>
            <a:pPr marL="63500" indent="114300" algn="just">
              <a:buFont typeface="Wingdings" panose="05000000000000000000" pitchFamily="2" charset="2"/>
              <a:buNone/>
            </a:pPr>
            <a:r>
              <a:rPr lang="fa-IR" sz="4800" b="1">
                <a:cs typeface="2  Zar" panose="00000400000000000000" pitchFamily="2" charset="-78"/>
              </a:rPr>
              <a:t>صورت حساب سود انباشته، ميزان سود انباشته سالهاي قبل و تغييرات آن را در دوره جاري مشخص مي سازد .</a:t>
            </a:r>
            <a:endParaRPr lang="en-US" sz="4800" b="1"/>
          </a:p>
        </p:txBody>
      </p:sp>
    </p:spTree>
  </p:cSld>
  <p:clrMapOvr>
    <a:masterClrMapping/>
  </p:clrMapOvr>
  <p:transition>
    <p:wipe dir="d"/>
    <p:sndAc>
      <p:stSnd loop="1">
        <p:snd r:embed="rId3"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2" name="Rectangle 4"/>
          <p:cNvSpPr>
            <a:spLocks noChangeArrowheads="1"/>
          </p:cNvSpPr>
          <p:nvPr/>
        </p:nvSpPr>
        <p:spPr bwMode="auto">
          <a:xfrm>
            <a:off x="152400" y="0"/>
            <a:ext cx="8991600" cy="624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indent="2286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just" rtl="1"/>
            <a:r>
              <a:rPr lang="fa-IR" sz="2400">
                <a:cs typeface="2  Zar" panose="00000400000000000000" pitchFamily="2" charset="-78"/>
              </a:rPr>
              <a:t>می تواند از امتیازات سهام ممتاز برخوردار گردد.بندرت سهام ممتاز مانند سهام عادی دارای حق رأی هستند ودر اکثر شرکتها، سهام ممتاز فاقد حق رأی می باشند.سهام ممتاز را از لحاظ امتیازاتی که دارند طبقه بندی می کنند ومعمولاً حساب سهام ممتاز را با نام نوع امتیاز مندرج در برگ سهام جدا از حسابهای سهام دیگر سرمایه </a:t>
            </a:r>
            <a:r>
              <a:rPr lang="fa-IR" sz="2400">
                <a:latin typeface="Tahoma" panose="020B0604030504040204" pitchFamily="34" charset="0"/>
                <a:cs typeface="2  Zar" panose="00000400000000000000" pitchFamily="2" charset="-78"/>
              </a:rPr>
              <a:t>نگهداری می کنند. به دلیل نداشتن حق رأی ونداشتن حقوق کامل مشابه سهام عادی در دارائی های شرکت ، در عوض سهام ممتاز معمولاً دارای اولویت در دریافت سود، یعنی بخشی از دارائی های شرکت هستند، در نتیجه در صورت انحلال شرکت ،پس از پرداخت بدهی ها، ابتدا بهای رسمی سهام ممتاز به صاحبان آنها پرداخت می شود ودر صورت باقی بودن وجوه نقد پس بهای اسمی سهام عادی به سهامداران عادی پرداخت خواهد شد (اگر دارائی شرکت بیشتر از بهای اسمی سهام عادی باشد بازپرداخت سهام عادی نیز به نسبت دارائی ها صورت خواهد گرفت). بنابراین هنگام اعلام سود سهام پرداختنی ابتدا سود سهام ممتاز کنار گذاشته می شود وتا زمانی که سود سهام ممتاز پرداخت نشود ،سهام عادی نیز قابل پرداخت نخواهد بود. چون میزان سود سهام ممتاز بر اساس امتیازات مندرج در برگ سهام ممتاز تعیین می شود. </a:t>
            </a:r>
            <a:endParaRPr lang="en-US" sz="2400">
              <a:latin typeface="Tahoma" panose="020B0604030504040204" pitchFamily="34" charset="0"/>
              <a:cs typeface="2  Zar" panose="00000400000000000000" pitchFamily="2" charset="-78"/>
            </a:endParaRPr>
          </a:p>
          <a:p>
            <a:pPr algn="r" rtl="1"/>
            <a:r>
              <a:rPr lang="fa-IR" sz="2000">
                <a:solidFill>
                  <a:schemeClr val="tx2"/>
                </a:solidFill>
                <a:latin typeface="Tahoma" panose="020B0604030504040204" pitchFamily="34" charset="0"/>
                <a:cs typeface="2  Titr" panose="00000700000000000000" pitchFamily="2" charset="-78"/>
              </a:rPr>
              <a:t>لذا انوع سهام ممتاز به شرح زیر طبقه بندی می گردد: </a:t>
            </a:r>
            <a:endParaRPr lang="en-US" sz="2000">
              <a:solidFill>
                <a:schemeClr val="tx2"/>
              </a:solidFill>
              <a:latin typeface="Tahoma" panose="020B0604030504040204" pitchFamily="34" charset="0"/>
              <a:cs typeface="2  Titr" panose="00000700000000000000" pitchFamily="2" charset="-78"/>
            </a:endParaRPr>
          </a:p>
          <a:p>
            <a:pPr algn="r" rtl="1"/>
            <a:r>
              <a:rPr lang="fa-IR">
                <a:solidFill>
                  <a:schemeClr val="hlink"/>
                </a:solidFill>
                <a:latin typeface="Tahoma" panose="020B0604030504040204" pitchFamily="34" charset="0"/>
                <a:cs typeface="2  Zar" panose="00000400000000000000" pitchFamily="2" charset="-78"/>
              </a:rPr>
              <a:t>1-سهام ممتاز با انباشت (جمع شونده )</a:t>
            </a:r>
            <a:endParaRPr lang="en-US">
              <a:solidFill>
                <a:schemeClr val="hlink"/>
              </a:solidFill>
              <a:latin typeface="Tahoma" panose="020B0604030504040204" pitchFamily="34" charset="0"/>
              <a:cs typeface="2  Zar" panose="00000400000000000000" pitchFamily="2" charset="-78"/>
            </a:endParaRPr>
          </a:p>
          <a:p>
            <a:pPr algn="r" rtl="1"/>
            <a:r>
              <a:rPr lang="fa-IR">
                <a:solidFill>
                  <a:schemeClr val="hlink"/>
                </a:solidFill>
                <a:latin typeface="Tahoma" panose="020B0604030504040204" pitchFamily="34" charset="0"/>
                <a:cs typeface="2  Zar" panose="00000400000000000000" pitchFamily="2" charset="-78"/>
              </a:rPr>
              <a:t>2-سهام ممتاز بدون انباشت پ</a:t>
            </a:r>
            <a:endParaRPr lang="en-US">
              <a:solidFill>
                <a:schemeClr val="hlink"/>
              </a:solidFill>
              <a:latin typeface="Tahoma" panose="020B0604030504040204" pitchFamily="34" charset="0"/>
              <a:cs typeface="2  Zar" panose="00000400000000000000" pitchFamily="2" charset="-78"/>
            </a:endParaRPr>
          </a:p>
          <a:p>
            <a:pPr algn="r" rtl="1"/>
            <a:r>
              <a:rPr lang="fa-IR">
                <a:solidFill>
                  <a:schemeClr val="hlink"/>
                </a:solidFill>
                <a:latin typeface="Tahoma" panose="020B0604030504040204" pitchFamily="34" charset="0"/>
                <a:cs typeface="2  Zar" panose="00000400000000000000" pitchFamily="2" charset="-78"/>
              </a:rPr>
              <a:t>3-سهام ممتاز با مشارکت کامل در سود </a:t>
            </a:r>
            <a:endParaRPr lang="en-US">
              <a:solidFill>
                <a:schemeClr val="hlink"/>
              </a:solidFill>
              <a:latin typeface="Tahoma" panose="020B0604030504040204" pitchFamily="34" charset="0"/>
              <a:cs typeface="2  Zar" panose="00000400000000000000" pitchFamily="2" charset="-78"/>
            </a:endParaRPr>
          </a:p>
          <a:p>
            <a:pPr algn="r" rtl="1"/>
            <a:r>
              <a:rPr lang="fa-IR">
                <a:solidFill>
                  <a:schemeClr val="hlink"/>
                </a:solidFill>
                <a:latin typeface="Tahoma" panose="020B0604030504040204" pitchFamily="34" charset="0"/>
                <a:cs typeface="2  Zar" panose="00000400000000000000" pitchFamily="2" charset="-78"/>
              </a:rPr>
              <a:t>4-سهام ممتاز به مشارکت محدود در سود</a:t>
            </a:r>
            <a:endParaRPr lang="en-US" sz="240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6866" name="Rectangle 2"/>
          <p:cNvSpPr>
            <a:spLocks noGrp="1" noChangeArrowheads="1"/>
          </p:cNvSpPr>
          <p:nvPr>
            <p:ph type="body" idx="1"/>
          </p:nvPr>
        </p:nvSpPr>
        <p:spPr>
          <a:xfrm>
            <a:off x="88900" y="76200"/>
            <a:ext cx="8991600" cy="6705600"/>
          </a:xfrm>
        </p:spPr>
        <p:txBody>
          <a:bodyPr/>
          <a:lstStyle/>
          <a:p>
            <a:pPr marL="112713" indent="174625" algn="ctr">
              <a:buFont typeface="Wingdings" panose="05000000000000000000" pitchFamily="2" charset="2"/>
              <a:buNone/>
            </a:pPr>
            <a:r>
              <a:rPr lang="fa-IR" sz="4800" b="1">
                <a:solidFill>
                  <a:schemeClr val="tx2"/>
                </a:solidFill>
                <a:cs typeface="2  Titr" panose="00000700000000000000" pitchFamily="2" charset="-78"/>
              </a:rPr>
              <a:t>2-7-  مفهوم ورود و خروج وجوه نقد :</a:t>
            </a:r>
            <a:endParaRPr lang="fa-IR" sz="4800" b="1">
              <a:cs typeface="2  Zar" panose="00000400000000000000" pitchFamily="2" charset="-78"/>
            </a:endParaRPr>
          </a:p>
          <a:p>
            <a:pPr marL="112713" indent="174625" algn="just">
              <a:buFont typeface="Wingdings" panose="05000000000000000000" pitchFamily="2" charset="2"/>
              <a:buNone/>
            </a:pPr>
            <a:endParaRPr lang="fa-IR" b="1">
              <a:cs typeface="2  Zar" panose="00000400000000000000" pitchFamily="2" charset="-78"/>
            </a:endParaRPr>
          </a:p>
          <a:p>
            <a:pPr marL="112713" indent="174625" algn="just">
              <a:buFont typeface="Wingdings" panose="05000000000000000000" pitchFamily="2" charset="2"/>
              <a:buNone/>
            </a:pPr>
            <a:r>
              <a:rPr lang="fa-IR" sz="5400" b="1">
                <a:cs typeface="2  Zar" panose="00000400000000000000" pitchFamily="2" charset="-78"/>
              </a:rPr>
              <a:t>هر گونه فعاليتي كه در اثر آن وجوه نقد اوليه مؤسسه اضافه شود، ورود وجوه نقد به مؤسسه تلقي مي گردد و بر عكس هر فعاليتي كه موجب مصرف وجوه نقد</a:t>
            </a:r>
            <a:endParaRPr lang="en-US" sz="5400" b="1">
              <a:solidFill>
                <a:schemeClr val="accent1"/>
              </a:solidFill>
            </a:endParaRPr>
          </a:p>
        </p:txBody>
      </p:sp>
    </p:spTree>
  </p:cSld>
  <p:clrMapOvr>
    <a:masterClrMapping/>
  </p:clrMapOvr>
  <p:transition>
    <p:wipe dir="d"/>
    <p:sndAc>
      <p:stSnd loop="1">
        <p:snd r:embed="rId3" name="chimes.wav"/>
      </p:stSnd>
    </p:sndAc>
  </p:transition>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8914" name="Rectangle 2"/>
          <p:cNvSpPr>
            <a:spLocks noGrp="1" noChangeArrowheads="1"/>
          </p:cNvSpPr>
          <p:nvPr>
            <p:ph type="body" idx="1"/>
          </p:nvPr>
        </p:nvSpPr>
        <p:spPr>
          <a:xfrm>
            <a:off x="228600" y="152400"/>
            <a:ext cx="8763000" cy="6553200"/>
          </a:xfrm>
        </p:spPr>
        <p:txBody>
          <a:bodyPr/>
          <a:lstStyle/>
          <a:p>
            <a:pPr marL="63500" indent="114300" algn="just">
              <a:lnSpc>
                <a:spcPct val="90000"/>
              </a:lnSpc>
              <a:buFont typeface="Wingdings" panose="05000000000000000000" pitchFamily="2" charset="2"/>
              <a:buNone/>
            </a:pPr>
            <a:r>
              <a:rPr lang="fa-IR" sz="6000" b="1">
                <a:cs typeface="2  Zar" panose="00000400000000000000" pitchFamily="2" charset="-78"/>
              </a:rPr>
              <a:t>مؤسسه گردد به نام خروج وجوه نقد ناميده مي شود . </a:t>
            </a:r>
          </a:p>
          <a:p>
            <a:pPr marL="63500" indent="114300" algn="just">
              <a:lnSpc>
                <a:spcPct val="90000"/>
              </a:lnSpc>
              <a:buFont typeface="Wingdings" panose="05000000000000000000" pitchFamily="2" charset="2"/>
              <a:buNone/>
            </a:pPr>
            <a:r>
              <a:rPr lang="fa-IR" sz="6000" b="1">
                <a:cs typeface="2  Zar" panose="00000400000000000000" pitchFamily="2" charset="-78"/>
              </a:rPr>
              <a:t>عمده ترين فعاليتهايي كه منجر به افزايش وجوه نقد و در نتيجه جريان ورود وجوه نقد به مؤسسه را فراهم مي سازد عبارتند از :</a:t>
            </a:r>
            <a:r>
              <a:rPr lang="fa-IR" sz="3600">
                <a:cs typeface="2  Zar" panose="00000400000000000000" pitchFamily="2" charset="-78"/>
              </a:rPr>
              <a:t> </a:t>
            </a:r>
            <a:endParaRPr lang="en-US"/>
          </a:p>
        </p:txBody>
      </p:sp>
    </p:spTree>
  </p:cSld>
  <p:clrMapOvr>
    <a:masterClrMapping/>
  </p:clrMapOvr>
  <p:transition>
    <p:wipe dir="d"/>
    <p:sndAc>
      <p:stSnd loop="1">
        <p:snd r:embed="rId3" name="chimes.wav"/>
      </p:stSnd>
    </p:sndAc>
  </p:transition>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0962" name="Rectangle 2"/>
          <p:cNvSpPr>
            <a:spLocks noGrp="1" noChangeArrowheads="1"/>
          </p:cNvSpPr>
          <p:nvPr>
            <p:ph type="body" idx="1"/>
          </p:nvPr>
        </p:nvSpPr>
        <p:spPr>
          <a:xfrm>
            <a:off x="228600" y="228600"/>
            <a:ext cx="8763000" cy="6477000"/>
          </a:xfrm>
        </p:spPr>
        <p:txBody>
          <a:bodyPr/>
          <a:lstStyle/>
          <a:p>
            <a:pPr algn="just">
              <a:buFont typeface="Wingdings" panose="05000000000000000000" pitchFamily="2" charset="2"/>
              <a:buNone/>
            </a:pPr>
            <a:r>
              <a:rPr lang="fa-IR" sz="5400" b="1">
                <a:cs typeface="2  Zar" panose="00000400000000000000" pitchFamily="2" charset="-78"/>
              </a:rPr>
              <a:t>1- فروش كالا و ارائه خدمات . </a:t>
            </a:r>
          </a:p>
          <a:p>
            <a:pPr algn="just">
              <a:buFont typeface="Wingdings" panose="05000000000000000000" pitchFamily="2" charset="2"/>
              <a:buNone/>
            </a:pPr>
            <a:r>
              <a:rPr lang="fa-IR" sz="5400" b="1">
                <a:cs typeface="2  Zar" panose="00000400000000000000" pitchFamily="2" charset="-78"/>
              </a:rPr>
              <a:t>2- فروش سرمايه گذاريهاي بلند مدت وكوتاه مدت . </a:t>
            </a:r>
          </a:p>
          <a:p>
            <a:pPr algn="just">
              <a:buFont typeface="Wingdings" panose="05000000000000000000" pitchFamily="2" charset="2"/>
              <a:buNone/>
            </a:pPr>
            <a:r>
              <a:rPr lang="fa-IR" sz="5400" b="1">
                <a:cs typeface="2  Zar" panose="00000400000000000000" pitchFamily="2" charset="-78"/>
              </a:rPr>
              <a:t>3- فروش انواع ، ماشين آلات و تجهيزات و ساير دارائيهاي مالي نامشهود .</a:t>
            </a:r>
          </a:p>
          <a:p>
            <a:pPr algn="just">
              <a:buFont typeface="Wingdings" panose="05000000000000000000" pitchFamily="2" charset="2"/>
              <a:buNone/>
            </a:pPr>
            <a:r>
              <a:rPr lang="fa-IR" sz="5400" b="1">
                <a:cs typeface="2  Zar" panose="00000400000000000000" pitchFamily="2" charset="-78"/>
              </a:rPr>
              <a:t>4- دريافت وام وهرگونه استقراض . </a:t>
            </a:r>
          </a:p>
        </p:txBody>
      </p:sp>
    </p:spTree>
  </p:cSld>
  <p:clrMapOvr>
    <a:masterClrMapping/>
  </p:clrMapOvr>
  <p:transition>
    <p:wipe dir="d"/>
    <p:sndAc>
      <p:stSnd loop="1">
        <p:snd r:embed="rId3" name="chimes.wav"/>
      </p:stSnd>
    </p:sndAc>
  </p:transition>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3010" name="Rectangle 2"/>
          <p:cNvSpPr>
            <a:spLocks noGrp="1" noChangeArrowheads="1"/>
          </p:cNvSpPr>
          <p:nvPr>
            <p:ph type="body" idx="1"/>
          </p:nvPr>
        </p:nvSpPr>
        <p:spPr>
          <a:xfrm>
            <a:off x="228600" y="152400"/>
            <a:ext cx="8686800" cy="6629400"/>
          </a:xfrm>
        </p:spPr>
        <p:txBody>
          <a:bodyPr/>
          <a:lstStyle/>
          <a:p>
            <a:pPr algn="just">
              <a:buFont typeface="Wingdings" panose="05000000000000000000" pitchFamily="2" charset="2"/>
              <a:buNone/>
            </a:pPr>
            <a:r>
              <a:rPr lang="fa-IR" sz="6000" b="1">
                <a:cs typeface="2  Zar" panose="00000400000000000000" pitchFamily="2" charset="-78"/>
              </a:rPr>
              <a:t>5- سرمايه گذاري مجدد و هرگونه افزايش مستقيم نقدي در سرمايه مؤسسه توسط صاحبان آن . </a:t>
            </a:r>
          </a:p>
          <a:p>
            <a:pPr algn="just">
              <a:buFont typeface="Wingdings" panose="05000000000000000000" pitchFamily="2" charset="2"/>
              <a:buNone/>
            </a:pPr>
            <a:r>
              <a:rPr lang="fa-IR" sz="6000" b="1">
                <a:cs typeface="2  Zar" panose="00000400000000000000" pitchFamily="2" charset="-78"/>
              </a:rPr>
              <a:t>6- دريافت هداياي نقدي و دريافت خسارات ناشي از رأي</a:t>
            </a:r>
            <a:r>
              <a:rPr lang="fa-IR" sz="6000" b="1"/>
              <a:t> محاكمه صالحه .</a:t>
            </a:r>
            <a:endParaRPr lang="en-US" sz="5400"/>
          </a:p>
        </p:txBody>
      </p:sp>
    </p:spTree>
  </p:cSld>
  <p:clrMapOvr>
    <a:masterClrMapping/>
  </p:clrMapOvr>
  <p:transition>
    <p:wipe dir="d"/>
    <p:sndAc>
      <p:stSnd loop="1">
        <p:snd r:embed="rId3" name="chimes.wav"/>
      </p:stSnd>
    </p:sndAc>
  </p:transition>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5058" name="Rectangle 2"/>
          <p:cNvSpPr>
            <a:spLocks noGrp="1" noChangeArrowheads="1"/>
          </p:cNvSpPr>
          <p:nvPr>
            <p:ph type="body" idx="1"/>
          </p:nvPr>
        </p:nvSpPr>
        <p:spPr>
          <a:xfrm>
            <a:off x="101600" y="76200"/>
            <a:ext cx="8991600" cy="6705600"/>
          </a:xfrm>
        </p:spPr>
        <p:txBody>
          <a:bodyPr/>
          <a:lstStyle/>
          <a:p>
            <a:pPr marL="112713" indent="174625" algn="ctr">
              <a:buFont typeface="Wingdings" panose="05000000000000000000" pitchFamily="2" charset="2"/>
              <a:buNone/>
            </a:pPr>
            <a:r>
              <a:rPr lang="fa-IR" sz="4800" b="1">
                <a:solidFill>
                  <a:schemeClr val="tx2"/>
                </a:solidFill>
                <a:cs typeface="2  Titr" panose="00000700000000000000" pitchFamily="2" charset="-78"/>
              </a:rPr>
              <a:t>عمده ترين فعاليتهايي كه باعث خروج وجوه نقد از موسسه مي گردد عبارتند از:</a:t>
            </a:r>
          </a:p>
          <a:p>
            <a:pPr marL="112713" indent="174625" algn="ctr">
              <a:buFont typeface="Wingdings" panose="05000000000000000000" pitchFamily="2" charset="2"/>
              <a:buNone/>
            </a:pPr>
            <a:r>
              <a:rPr lang="fa-IR" sz="4800" b="1"/>
              <a:t> </a:t>
            </a:r>
            <a:endParaRPr lang="fa-IR" sz="4800" b="1">
              <a:cs typeface="2  Zar" panose="00000400000000000000" pitchFamily="2" charset="-78"/>
            </a:endParaRPr>
          </a:p>
          <a:p>
            <a:pPr marL="112713" indent="174625" algn="just">
              <a:buFont typeface="Wingdings" panose="05000000000000000000" pitchFamily="2" charset="2"/>
              <a:buNone/>
            </a:pPr>
            <a:r>
              <a:rPr lang="fa-IR" sz="4800" b="1">
                <a:cs typeface="2  Zar" panose="00000400000000000000" pitchFamily="2" charset="-78"/>
              </a:rPr>
              <a:t>1- خريد انواع كالاهايي كه براي فروش عرضه مي شود  .</a:t>
            </a:r>
          </a:p>
          <a:p>
            <a:pPr marL="112713" indent="174625" algn="just">
              <a:buFont typeface="Wingdings" panose="05000000000000000000" pitchFamily="2" charset="2"/>
              <a:buNone/>
            </a:pPr>
            <a:r>
              <a:rPr lang="fa-IR" sz="4800" b="1">
                <a:cs typeface="2  Zar" panose="00000400000000000000" pitchFamily="2" charset="-78"/>
              </a:rPr>
              <a:t>2- پرداخت انواع هزينه ها (مزد كساني كه براي موسسه كار انجام مي دهند ). </a:t>
            </a:r>
          </a:p>
        </p:txBody>
      </p:sp>
    </p:spTree>
  </p:cSld>
  <p:clrMapOvr>
    <a:masterClrMapping/>
  </p:clrMapOvr>
  <p:transition>
    <p:wipe dir="d"/>
    <p:sndAc>
      <p:stSnd loop="1">
        <p:snd r:embed="rId3" name="chimes.wav"/>
      </p:stSnd>
    </p:sndAc>
  </p:transition>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7106" name="Rectangle 2"/>
          <p:cNvSpPr>
            <a:spLocks noGrp="1" noChangeArrowheads="1"/>
          </p:cNvSpPr>
          <p:nvPr>
            <p:ph type="body" idx="1"/>
          </p:nvPr>
        </p:nvSpPr>
        <p:spPr>
          <a:xfrm>
            <a:off x="152400" y="152400"/>
            <a:ext cx="8839200" cy="6553200"/>
          </a:xfrm>
        </p:spPr>
        <p:txBody>
          <a:bodyPr/>
          <a:lstStyle/>
          <a:p>
            <a:pPr marL="0" indent="114300" algn="just">
              <a:buFont typeface="Wingdings" panose="05000000000000000000" pitchFamily="2" charset="2"/>
              <a:buNone/>
            </a:pPr>
            <a:r>
              <a:rPr lang="fa-IR" sz="4400" b="1">
                <a:cs typeface="2  Zar" panose="00000400000000000000" pitchFamily="2" charset="-78"/>
              </a:rPr>
              <a:t>3- خريد انواع سرمايه گذاريهاي بلند مدت يا كوتاه مدت .</a:t>
            </a:r>
          </a:p>
          <a:p>
            <a:pPr marL="0" indent="114300" algn="just">
              <a:buFont typeface="Wingdings" panose="05000000000000000000" pitchFamily="2" charset="2"/>
              <a:buNone/>
            </a:pPr>
            <a:r>
              <a:rPr lang="fa-IR" sz="4400" b="1">
                <a:cs typeface="2  Zar" panose="00000400000000000000" pitchFamily="2" charset="-78"/>
              </a:rPr>
              <a:t>5- خريد انواع دارائيهاي بلند مدت شامل اموال، ماشين آلات ، تجهيزات و نامشهود .</a:t>
            </a:r>
          </a:p>
          <a:p>
            <a:pPr marL="0" indent="114300" algn="just">
              <a:buFont typeface="Wingdings" panose="05000000000000000000" pitchFamily="2" charset="2"/>
              <a:buNone/>
            </a:pPr>
            <a:r>
              <a:rPr lang="fa-IR" sz="4400" b="1">
                <a:cs typeface="2  Zar" panose="00000400000000000000" pitchFamily="2" charset="-78"/>
              </a:rPr>
              <a:t>6- پرداخت وامها و ساير بدهيها و پرداخت سود به صورت نقد به سهامداران پرداخت خسارت ناشي از رأي محاكمه صالحه .</a:t>
            </a:r>
            <a:r>
              <a:rPr lang="fa-IR" sz="4800" b="1">
                <a:cs typeface="2  Zar" panose="00000400000000000000" pitchFamily="2" charset="-78"/>
              </a:rPr>
              <a:t> </a:t>
            </a:r>
          </a:p>
        </p:txBody>
      </p:sp>
    </p:spTree>
  </p:cSld>
  <p:clrMapOvr>
    <a:masterClrMapping/>
  </p:clrMapOvr>
  <p:transition>
    <p:wipe dir="d"/>
    <p:sndAc>
      <p:stSnd loop="1">
        <p:snd r:embed="rId3" name="chimes.wav"/>
      </p:stSnd>
    </p:sndAc>
  </p:transition>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9154" name="Rectangle 2"/>
          <p:cNvSpPr>
            <a:spLocks noGrp="1" noChangeArrowheads="1"/>
          </p:cNvSpPr>
          <p:nvPr>
            <p:ph type="body" idx="1"/>
          </p:nvPr>
        </p:nvSpPr>
        <p:spPr>
          <a:xfrm>
            <a:off x="152400" y="152400"/>
            <a:ext cx="8839200" cy="6553200"/>
          </a:xfrm>
        </p:spPr>
        <p:txBody>
          <a:bodyPr/>
          <a:lstStyle/>
          <a:p>
            <a:pPr marL="114300" indent="0" algn="just">
              <a:buFont typeface="Wingdings" panose="05000000000000000000" pitchFamily="2" charset="2"/>
              <a:buNone/>
            </a:pPr>
            <a:r>
              <a:rPr lang="fa-IR" sz="6000" b="1">
                <a:cs typeface="2  Zar" panose="00000400000000000000" pitchFamily="2" charset="-78"/>
              </a:rPr>
              <a:t>در موقع فروش دارائي ها شامل ، سرمايه گذاري ها ، اموال و تجهيزات ، ماشين آلات و ساير دارائي هاي نامشهود ، وجوه دريافت مي شود ، هم چنين هنگام دريافت وام و ايجاد بدهي و</a:t>
            </a:r>
            <a:endParaRPr lang="en-US" sz="5400"/>
          </a:p>
        </p:txBody>
      </p:sp>
    </p:spTree>
  </p:cSld>
  <p:clrMapOvr>
    <a:masterClrMapping/>
  </p:clrMapOvr>
  <p:transition>
    <p:wipe dir="d"/>
    <p:sndAc>
      <p:stSnd loop="1">
        <p:snd r:embed="rId3" name="chimes.wav"/>
      </p:stSnd>
    </p:sndAc>
  </p:transition>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1202" name="Rectangle 2"/>
          <p:cNvSpPr>
            <a:spLocks noGrp="1" noChangeArrowheads="1"/>
          </p:cNvSpPr>
          <p:nvPr>
            <p:ph type="body" idx="1"/>
          </p:nvPr>
        </p:nvSpPr>
        <p:spPr>
          <a:xfrm>
            <a:off x="152400" y="152400"/>
            <a:ext cx="8763000" cy="6553200"/>
          </a:xfrm>
        </p:spPr>
        <p:txBody>
          <a:bodyPr/>
          <a:lstStyle/>
          <a:p>
            <a:pPr marL="0" indent="63500" algn="just">
              <a:buFont typeface="Wingdings" panose="05000000000000000000" pitchFamily="2" charset="2"/>
              <a:buNone/>
            </a:pPr>
            <a:r>
              <a:rPr lang="fa-IR" sz="5400" b="1">
                <a:cs typeface="2  Zar" panose="00000400000000000000" pitchFamily="2" charset="-78"/>
              </a:rPr>
              <a:t>سرمايه گذاري مجدد از طرف صاحبان مؤسسه ، وجوه نقد دريافت مي گردد پس مي توان جريان هاي ورودي</a:t>
            </a:r>
            <a:r>
              <a:rPr lang="fa-IR" sz="6000" b="1">
                <a:cs typeface="2  Zar" panose="00000400000000000000" pitchFamily="2" charset="-78"/>
              </a:rPr>
              <a:t> وجوه نقد به مؤسسه را به سه دسته خلاصه كرد :</a:t>
            </a:r>
          </a:p>
          <a:p>
            <a:pPr marL="0" indent="63500" algn="just">
              <a:buFont typeface="Wingdings" panose="05000000000000000000" pitchFamily="2" charset="2"/>
              <a:buNone/>
            </a:pPr>
            <a:r>
              <a:rPr lang="fa-IR" sz="4800" b="1">
                <a:cs typeface="2  Zar" panose="00000400000000000000" pitchFamily="2" charset="-78"/>
              </a:rPr>
              <a:t>1- فروش دارائيهاي غير نقدي و خدمات يعني كاهش دارائي غير نقدي .</a:t>
            </a:r>
            <a:r>
              <a:rPr lang="fa-IR" b="1">
                <a:cs typeface="2  Zar" panose="00000400000000000000" pitchFamily="2" charset="-78"/>
              </a:rPr>
              <a:t> </a:t>
            </a:r>
          </a:p>
        </p:txBody>
      </p:sp>
    </p:spTree>
  </p:cSld>
  <p:clrMapOvr>
    <a:masterClrMapping/>
  </p:clrMapOvr>
  <p:transition>
    <p:wipe dir="d"/>
    <p:sndAc>
      <p:stSnd loop="1">
        <p:snd r:embed="rId3" name="chimes.wav"/>
      </p:stSnd>
    </p:sndAc>
  </p:transition>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3250" name="Rectangle 2"/>
          <p:cNvSpPr>
            <a:spLocks noGrp="1" noChangeArrowheads="1"/>
          </p:cNvSpPr>
          <p:nvPr>
            <p:ph type="body" idx="1"/>
          </p:nvPr>
        </p:nvSpPr>
        <p:spPr>
          <a:xfrm>
            <a:off x="152400" y="152400"/>
            <a:ext cx="8839200" cy="6553200"/>
          </a:xfrm>
        </p:spPr>
        <p:txBody>
          <a:bodyPr/>
          <a:lstStyle/>
          <a:p>
            <a:pPr marL="63500" indent="114300" algn="just">
              <a:buFont typeface="Wingdings" panose="05000000000000000000" pitchFamily="2" charset="2"/>
              <a:buNone/>
            </a:pPr>
            <a:r>
              <a:rPr lang="fa-IR" sz="6600" b="1">
                <a:cs typeface="2  Zar" panose="00000400000000000000" pitchFamily="2" charset="-78"/>
              </a:rPr>
              <a:t>2- افزايش بدهي ها يعني اخذ وام وكسب استقراضها از ديگران . </a:t>
            </a:r>
          </a:p>
          <a:p>
            <a:pPr marL="63500" indent="114300" algn="just">
              <a:buFont typeface="Wingdings" panose="05000000000000000000" pitchFamily="2" charset="2"/>
              <a:buNone/>
            </a:pPr>
            <a:r>
              <a:rPr lang="fa-IR" sz="6600" b="1">
                <a:cs typeface="2  Zar" panose="00000400000000000000" pitchFamily="2" charset="-78"/>
              </a:rPr>
              <a:t>3- افزايش حقوق صاحبان سهام درنتيجه افزايش و انتشارسهام جديد . </a:t>
            </a:r>
            <a:endParaRPr lang="en-US" sz="6600"/>
          </a:p>
        </p:txBody>
      </p:sp>
    </p:spTree>
  </p:cSld>
  <p:clrMapOvr>
    <a:masterClrMapping/>
  </p:clrMapOvr>
  <p:transition>
    <p:wipe dir="d"/>
    <p:sndAc>
      <p:stSnd loop="1">
        <p:snd r:embed="rId3" name="chimes.wav"/>
      </p:stSnd>
    </p:sndAc>
  </p:transition>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5298" name="Rectangle 2"/>
          <p:cNvSpPr>
            <a:spLocks noGrp="1" noChangeArrowheads="1"/>
          </p:cNvSpPr>
          <p:nvPr>
            <p:ph type="body" idx="1"/>
          </p:nvPr>
        </p:nvSpPr>
        <p:spPr>
          <a:xfrm>
            <a:off x="88900" y="50800"/>
            <a:ext cx="8991600" cy="6705600"/>
          </a:xfrm>
        </p:spPr>
        <p:txBody>
          <a:bodyPr/>
          <a:lstStyle/>
          <a:p>
            <a:pPr marL="112713" indent="174625" algn="just">
              <a:lnSpc>
                <a:spcPct val="80000"/>
              </a:lnSpc>
              <a:buFont typeface="Wingdings" panose="05000000000000000000" pitchFamily="2" charset="2"/>
              <a:buNone/>
            </a:pPr>
            <a:r>
              <a:rPr lang="fa-IR" sz="6600" b="1">
                <a:cs typeface="2  Zar" panose="00000400000000000000" pitchFamily="2" charset="-78"/>
              </a:rPr>
              <a:t>در هنگام تحصيل دارائي هاي غير نقدي يعني افزايش دارائي هاي غير نقدي بايستي وجوه نقد پرداخت شود هم چنين موقع پرداخت انواع بدهيها و بازخريد اوراق قرضه يعني كاهش در بدهي ها</a:t>
            </a:r>
            <a:endParaRPr lang="en-US" sz="6600" b="1"/>
          </a:p>
        </p:txBody>
      </p:sp>
    </p:spTree>
  </p:cSld>
  <p:clrMapOvr>
    <a:masterClrMapping/>
  </p:clrMapOvr>
  <p:transition>
    <p:wipe dir="d"/>
    <p:sndAc>
      <p:stSnd loop="1">
        <p:snd r:embed="rId3"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81" name="Rectangle 5"/>
          <p:cNvSpPr>
            <a:spLocks noChangeArrowheads="1"/>
          </p:cNvSpPr>
          <p:nvPr/>
        </p:nvSpPr>
        <p:spPr bwMode="auto">
          <a:xfrm>
            <a:off x="101600" y="101600"/>
            <a:ext cx="89916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buSzPct val="125000"/>
            </a:pPr>
            <a:r>
              <a:rPr lang="fa-IR" sz="2400" b="1">
                <a:latin typeface="Arial" panose="020B0604020202020204" pitchFamily="34" charset="0"/>
                <a:cs typeface="2  Zar" panose="00000400000000000000" pitchFamily="2" charset="-78"/>
              </a:rPr>
              <a:t>5-سهام ممتاز با مشارکت در اندوخته ها</a:t>
            </a:r>
            <a:endParaRPr lang="en-US" sz="2400" b="1">
              <a:latin typeface="Arial" panose="020B0604020202020204" pitchFamily="34" charset="0"/>
              <a:cs typeface="2  Zar" panose="00000400000000000000" pitchFamily="2" charset="-78"/>
            </a:endParaRPr>
          </a:p>
          <a:p>
            <a:pPr algn="just" rtl="1"/>
            <a:r>
              <a:rPr lang="fa-IR" sz="2400" b="1">
                <a:solidFill>
                  <a:schemeClr val="tx2"/>
                </a:solidFill>
                <a:latin typeface="Tahoma" panose="020B0604030504040204" pitchFamily="34" charset="0"/>
                <a:cs typeface="2  Titr" panose="00000700000000000000" pitchFamily="2" charset="-78"/>
              </a:rPr>
              <a:t>1- سهام ممتاز با انباشت (جمع شونده )</a:t>
            </a:r>
            <a:endParaRPr lang="en-US" sz="2400" b="1">
              <a:solidFill>
                <a:schemeClr val="tx2"/>
              </a:solidFill>
              <a:latin typeface="Tahoma" panose="020B0604030504040204" pitchFamily="34" charset="0"/>
              <a:cs typeface="2  Titr" panose="00000700000000000000" pitchFamily="2" charset="-78"/>
            </a:endParaRPr>
          </a:p>
          <a:p>
            <a:pPr algn="just" rtl="1"/>
            <a:r>
              <a:rPr lang="fa-IR" sz="2400" b="1">
                <a:latin typeface="Tahoma" panose="020B0604030504040204" pitchFamily="34" charset="0"/>
                <a:cs typeface="2  Zar" panose="00000400000000000000" pitchFamily="2" charset="-78"/>
              </a:rPr>
              <a:t>امتیاز سهام ممتاز با انباشت در این است كه اولاً سود ثابت و معيني دارند و ثانياً سود مذكور در برگ سهام ممتاز در صورت عدم وجود پرداخت (كمبود نقدينگي ) يا سود ويژه در حساب سود سهام ممتاز انباشته شده و از دوره مربوطه به دوره بعدي منتقل مي گردد و در دوره مالي بعد در صورت داشتن وجه نقد كافي سود انباشته سهام ممتاز مربوط به سالهاي گذشته ودوره جديد بايستي يك جا پرداخت گردد .ضمناً در صورت نداشتن سودويژه در سالهاي گذشته به محض كسب سود در سال بعد وتقسيم سود بايستي سودهاي انباشته شده سهام ممتاز پرداخت گردد .معمولاً اين نوع سهام ممتاز از نظر دارندگان سرمايه جذابيت بيشتري دارد زيرا از يك طرف داراي سود تضمين شده است و از طرف ديگر سود متعلقه به سهام در صورت نداشتن پول و حتي سود </a:t>
            </a:r>
            <a:r>
              <a:rPr lang="fa-IR" sz="2400" b="1">
                <a:effectLst>
                  <a:outerShdw blurRad="38100" dist="38100" dir="2700000" algn="tl">
                    <a:srgbClr val="000000"/>
                  </a:outerShdw>
                </a:effectLst>
                <a:latin typeface="Tahoma" panose="020B0604030504040204" pitchFamily="34" charset="0"/>
                <a:cs typeface="2  Zar" panose="00000400000000000000" pitchFamily="2" charset="-78"/>
              </a:rPr>
              <a:t>در حساب سود سهام ممتاز انباشته شده و به محض كسب سود و تامين قدرت پولي سود متعلق به دارنده سهم پرداخت مي گردد .در ايران مثال زنده اين نوع سهم را در شركت فروشگاههاي زنجيره اي رفاه كه در سال 1373 تشكيل شد و سهام ممتاز آن داراي 20 درصد سود سهام قابل پرداخت در هر شش ماه است.</a:t>
            </a:r>
            <a:r>
              <a:rPr lang="en-US" sz="2400" b="1">
                <a:effectLst>
                  <a:outerShdw blurRad="38100" dist="38100" dir="2700000" algn="tl">
                    <a:srgbClr val="000000"/>
                  </a:outerShdw>
                </a:effectLst>
                <a:latin typeface="Tahoma" panose="020B0604030504040204" pitchFamily="34" charset="0"/>
                <a:cs typeface="2  Zar" panose="00000400000000000000" pitchFamily="2" charset="-78"/>
              </a:rPr>
              <a:t> </a:t>
            </a:r>
            <a:r>
              <a:rPr lang="fa-IR" sz="2400" b="1">
                <a:latin typeface="Tahoma" panose="020B0604030504040204" pitchFamily="34" charset="0"/>
                <a:cs typeface="2  Zar" panose="00000400000000000000" pitchFamily="2" charset="-78"/>
              </a:rPr>
              <a:t>مي توان مثال زد: بديهي است كه دارندگان اين نوع سهام فاقد حق رأي در شركت مي باشند.</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7346" name="Rectangle 2"/>
          <p:cNvSpPr>
            <a:spLocks noGrp="1" noChangeArrowheads="1"/>
          </p:cNvSpPr>
          <p:nvPr>
            <p:ph type="body" idx="1"/>
          </p:nvPr>
        </p:nvSpPr>
        <p:spPr>
          <a:xfrm>
            <a:off x="152400" y="152400"/>
            <a:ext cx="8839200" cy="6477000"/>
          </a:xfrm>
        </p:spPr>
        <p:txBody>
          <a:bodyPr/>
          <a:lstStyle/>
          <a:p>
            <a:pPr marL="63500" indent="50800" algn="just">
              <a:lnSpc>
                <a:spcPct val="80000"/>
              </a:lnSpc>
              <a:buFont typeface="Wingdings" panose="05000000000000000000" pitchFamily="2" charset="2"/>
              <a:buNone/>
            </a:pPr>
            <a:r>
              <a:rPr lang="fa-IR" sz="6600" b="1">
                <a:cs typeface="2  Zar" panose="00000400000000000000" pitchFamily="2" charset="-78"/>
              </a:rPr>
              <a:t>وكاهش در حقوق صاحبان سهام شامل ، پرداخت سود سهام به سهامداران يا بازخريد انواع سهام ممتاز و سهام خزانه ، بايستي وجوه نقد پرداخت گردد لذا عمده موارد كه خروج وجوه نقد از مؤسسه را ايجاد مي نمايد :</a:t>
            </a:r>
          </a:p>
        </p:txBody>
      </p:sp>
    </p:spTree>
  </p:cSld>
  <p:clrMapOvr>
    <a:masterClrMapping/>
  </p:clrMapOvr>
  <p:transition>
    <p:wipe dir="d"/>
    <p:sndAc>
      <p:stSnd loop="1">
        <p:snd r:embed="rId3" name="chimes.wav"/>
      </p:stSnd>
    </p:sndAc>
  </p:transition>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9394" name="Rectangle 2"/>
          <p:cNvSpPr>
            <a:spLocks noGrp="1" noChangeArrowheads="1"/>
          </p:cNvSpPr>
          <p:nvPr>
            <p:ph type="body" idx="1"/>
          </p:nvPr>
        </p:nvSpPr>
        <p:spPr>
          <a:xfrm>
            <a:off x="228600" y="152400"/>
            <a:ext cx="8763000" cy="6553200"/>
          </a:xfrm>
        </p:spPr>
        <p:txBody>
          <a:bodyPr/>
          <a:lstStyle/>
          <a:p>
            <a:pPr marL="0" indent="114300" algn="just">
              <a:buFont typeface="Wingdings" panose="05000000000000000000" pitchFamily="2" charset="2"/>
              <a:buNone/>
            </a:pPr>
            <a:r>
              <a:rPr lang="fa-IR" sz="4800" b="1">
                <a:cs typeface="2  Zar" panose="00000400000000000000" pitchFamily="2" charset="-78"/>
              </a:rPr>
              <a:t>1- افزايش در دارائي هاي غير نقدي </a:t>
            </a:r>
          </a:p>
          <a:p>
            <a:pPr marL="0" indent="114300" algn="just">
              <a:buFont typeface="Wingdings" panose="05000000000000000000" pitchFamily="2" charset="2"/>
              <a:buNone/>
            </a:pPr>
            <a:r>
              <a:rPr lang="fa-IR" sz="4800" b="1">
                <a:cs typeface="2  Zar" panose="00000400000000000000" pitchFamily="2" charset="-78"/>
              </a:rPr>
              <a:t>2- كاهش در بدهي ها .</a:t>
            </a:r>
          </a:p>
          <a:p>
            <a:pPr marL="0" indent="114300" algn="just">
              <a:buFont typeface="Wingdings" panose="05000000000000000000" pitchFamily="2" charset="2"/>
              <a:buNone/>
            </a:pPr>
            <a:r>
              <a:rPr lang="fa-IR" sz="4800" b="1">
                <a:cs typeface="2  Zar" panose="00000400000000000000" pitchFamily="2" charset="-78"/>
              </a:rPr>
              <a:t>3- كاهش درحقوق صاحبان سهام .</a:t>
            </a:r>
          </a:p>
          <a:p>
            <a:pPr marL="0" indent="114300" algn="ctr">
              <a:buFont typeface="Wingdings" panose="05000000000000000000" pitchFamily="2" charset="2"/>
              <a:buNone/>
            </a:pPr>
            <a:r>
              <a:rPr lang="fa-IR" sz="4800" b="1">
                <a:solidFill>
                  <a:schemeClr val="tx2"/>
                </a:solidFill>
                <a:cs typeface="2  Titr" panose="00000700000000000000" pitchFamily="2" charset="-78"/>
              </a:rPr>
              <a:t>3-7-  طبقه بندي اطلاعات در صورت حساب گردش وجوه نقد .</a:t>
            </a:r>
          </a:p>
          <a:p>
            <a:pPr marL="0" indent="114300" algn="ctr">
              <a:buFont typeface="Wingdings" panose="05000000000000000000" pitchFamily="2" charset="2"/>
              <a:buNone/>
            </a:pPr>
            <a:endParaRPr lang="fa-IR" sz="1400" b="1">
              <a:cs typeface="2  Zar" panose="00000400000000000000" pitchFamily="2" charset="-78"/>
            </a:endParaRPr>
          </a:p>
          <a:p>
            <a:pPr marL="0" indent="114300" algn="just">
              <a:buFont typeface="Wingdings" panose="05000000000000000000" pitchFamily="2" charset="2"/>
              <a:buNone/>
            </a:pPr>
            <a:r>
              <a:rPr lang="fa-IR" sz="4800" b="1">
                <a:cs typeface="2  Zar" panose="00000400000000000000" pitchFamily="2" charset="-78"/>
              </a:rPr>
              <a:t>فعاليتهايي كه هرموسسه انجام مي دهد :</a:t>
            </a:r>
            <a:endParaRPr lang="en-US" sz="4800" b="1"/>
          </a:p>
        </p:txBody>
      </p:sp>
    </p:spTree>
  </p:cSld>
  <p:clrMapOvr>
    <a:masterClrMapping/>
  </p:clrMapOvr>
  <p:transition>
    <p:wipe dir="d"/>
    <p:sndAc>
      <p:stSnd loop="1">
        <p:snd r:embed="rId3" name="chimes.wav"/>
      </p:stSnd>
    </p:sndAc>
  </p:transition>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1442" name="Rectangle 2"/>
          <p:cNvSpPr>
            <a:spLocks noGrp="1" noChangeArrowheads="1"/>
          </p:cNvSpPr>
          <p:nvPr>
            <p:ph type="body" idx="1"/>
          </p:nvPr>
        </p:nvSpPr>
        <p:spPr>
          <a:xfrm>
            <a:off x="152400" y="152400"/>
            <a:ext cx="8839200" cy="6553200"/>
          </a:xfrm>
        </p:spPr>
        <p:txBody>
          <a:bodyPr/>
          <a:lstStyle/>
          <a:p>
            <a:pPr marL="63500" indent="0" algn="just">
              <a:buFont typeface="Wingdings" panose="05000000000000000000" pitchFamily="2" charset="2"/>
              <a:buNone/>
            </a:pPr>
            <a:r>
              <a:rPr lang="fa-IR" sz="5400" b="1">
                <a:cs typeface="2  Zar" panose="00000400000000000000" pitchFamily="2" charset="-78"/>
              </a:rPr>
              <a:t>1- فعاليتهاي عملياتي يعني اعمالي كه منجر به كسب سود و زيان شده است .</a:t>
            </a:r>
          </a:p>
          <a:p>
            <a:pPr marL="63500" indent="0" algn="just">
              <a:buFont typeface="Wingdings" panose="05000000000000000000" pitchFamily="2" charset="2"/>
              <a:buNone/>
            </a:pPr>
            <a:r>
              <a:rPr lang="fa-IR" sz="5400" b="1">
                <a:cs typeface="2  Zar" panose="00000400000000000000" pitchFamily="2" charset="-78"/>
              </a:rPr>
              <a:t>2- فعاليت هاي سرمايه گذاري يعني اعمالي كه براي خريد و فروش سرمايه گذاري هاي بلند مدت يا كوتاه مدت انجام مي شود .</a:t>
            </a:r>
          </a:p>
        </p:txBody>
      </p:sp>
    </p:spTree>
  </p:cSld>
  <p:clrMapOvr>
    <a:masterClrMapping/>
  </p:clrMapOvr>
  <p:transition>
    <p:wipe dir="d"/>
    <p:sndAc>
      <p:stSnd loop="1">
        <p:snd r:embed="rId3" name="chimes.wav"/>
      </p:stSnd>
    </p:sndAc>
  </p:transition>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3490" name="Rectangle 2"/>
          <p:cNvSpPr>
            <a:spLocks noGrp="1" noChangeArrowheads="1"/>
          </p:cNvSpPr>
          <p:nvPr>
            <p:ph type="body" idx="1"/>
          </p:nvPr>
        </p:nvSpPr>
        <p:spPr>
          <a:xfrm>
            <a:off x="152400" y="152400"/>
            <a:ext cx="8839200" cy="6553200"/>
          </a:xfrm>
        </p:spPr>
        <p:txBody>
          <a:bodyPr/>
          <a:lstStyle/>
          <a:p>
            <a:pPr marL="0" indent="114300" algn="just">
              <a:buFont typeface="Wingdings" panose="05000000000000000000" pitchFamily="2" charset="2"/>
              <a:buNone/>
            </a:pPr>
            <a:r>
              <a:rPr lang="fa-IR" sz="6000" b="1">
                <a:cs typeface="2  Zar" panose="00000400000000000000" pitchFamily="2" charset="-78"/>
              </a:rPr>
              <a:t>3- فعاليت هاي تأمين پولي يعني اعمالي كه شامل استقراض و دريافت سرمايه گذاري جديد و بازپرداخت وجوه استقراضي و سود سهام و خريد سهام خزانه و سهام ممتاز مي گردد . </a:t>
            </a:r>
          </a:p>
        </p:txBody>
      </p:sp>
    </p:spTree>
  </p:cSld>
  <p:clrMapOvr>
    <a:masterClrMapping/>
  </p:clrMapOvr>
  <p:transition>
    <p:wipe dir="d"/>
    <p:sndAc>
      <p:stSnd loop="1">
        <p:snd r:embed="rId3" name="chimes.wav"/>
      </p:stSnd>
    </p:sndAc>
  </p:transition>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5538" name="Rectangle 2"/>
          <p:cNvSpPr>
            <a:spLocks noGrp="1" noChangeArrowheads="1"/>
          </p:cNvSpPr>
          <p:nvPr>
            <p:ph type="body" idx="1"/>
          </p:nvPr>
        </p:nvSpPr>
        <p:spPr>
          <a:xfrm>
            <a:off x="228600" y="152400"/>
            <a:ext cx="8763000" cy="6553200"/>
          </a:xfrm>
        </p:spPr>
        <p:txBody>
          <a:bodyPr/>
          <a:lstStyle/>
          <a:p>
            <a:pPr marL="63500" indent="50800" algn="just">
              <a:buFont typeface="Wingdings" panose="05000000000000000000" pitchFamily="2" charset="2"/>
              <a:buNone/>
            </a:pPr>
            <a:r>
              <a:rPr lang="fa-IR" sz="6000" b="1">
                <a:cs typeface="2  Zar" panose="00000400000000000000" pitchFamily="2" charset="-78"/>
              </a:rPr>
              <a:t>با توجه به اين سه مورد كه هر مؤسسه انجام مي دهد به 3  طبقه كلي تقسيم كرد . ابتدا      فعاليت هاي عملياتي و سپس فعاليت هاي سرمايه گذاري و فعاليت هاي سرمايه گذاري و فعاليتهاي</a:t>
            </a:r>
            <a:endParaRPr lang="en-US" sz="6000" b="1"/>
          </a:p>
        </p:txBody>
      </p:sp>
    </p:spTree>
  </p:cSld>
  <p:clrMapOvr>
    <a:masterClrMapping/>
  </p:clrMapOvr>
  <p:transition>
    <p:wipe dir="d"/>
    <p:sndAc>
      <p:stSnd loop="1">
        <p:snd r:embed="rId3" name="chimes.wav"/>
      </p:stSnd>
    </p:sndAc>
  </p:transition>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7586" name="Rectangle 2"/>
          <p:cNvSpPr>
            <a:spLocks noGrp="1" noChangeArrowheads="1"/>
          </p:cNvSpPr>
          <p:nvPr>
            <p:ph type="body" idx="1"/>
          </p:nvPr>
        </p:nvSpPr>
        <p:spPr>
          <a:xfrm>
            <a:off x="152400" y="152400"/>
            <a:ext cx="8839200" cy="6477000"/>
          </a:xfrm>
        </p:spPr>
        <p:txBody>
          <a:bodyPr/>
          <a:lstStyle/>
          <a:p>
            <a:pPr marL="63500" indent="50800" algn="just">
              <a:buFont typeface="Wingdings" panose="05000000000000000000" pitchFamily="2" charset="2"/>
              <a:buNone/>
            </a:pPr>
            <a:r>
              <a:rPr lang="fa-IR" sz="6000" b="1">
                <a:cs typeface="2  Zar" panose="00000400000000000000" pitchFamily="2" charset="-78"/>
              </a:rPr>
              <a:t>تأمين مالي از نظر ورود و خروج وجوه نقد نوشته مي شود و در پايان افزايش يا كاهش خالص از سه بخش فعاليتهاي فوق الذكر محاسبه مي گردد كه مبلغ موجود بايد با تفاوت موجودي نقد در</a:t>
            </a:r>
            <a:endParaRPr lang="en-US" sz="6000" b="1"/>
          </a:p>
        </p:txBody>
      </p:sp>
    </p:spTree>
  </p:cSld>
  <p:clrMapOvr>
    <a:masterClrMapping/>
  </p:clrMapOvr>
  <p:transition>
    <p:wipe dir="d"/>
    <p:sndAc>
      <p:stSnd loop="1">
        <p:snd r:embed="rId3" name="chimes.wav"/>
      </p:stSnd>
    </p:sndAc>
  </p:transition>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9634" name="Rectangle 2"/>
          <p:cNvSpPr>
            <a:spLocks noGrp="1" noChangeArrowheads="1"/>
          </p:cNvSpPr>
          <p:nvPr>
            <p:ph type="body" idx="1"/>
          </p:nvPr>
        </p:nvSpPr>
        <p:spPr>
          <a:xfrm>
            <a:off x="152400" y="228600"/>
            <a:ext cx="8839200" cy="6477000"/>
          </a:xfrm>
        </p:spPr>
        <p:txBody>
          <a:bodyPr/>
          <a:lstStyle/>
          <a:p>
            <a:pPr marL="0" indent="114300" algn="just">
              <a:lnSpc>
                <a:spcPct val="80000"/>
              </a:lnSpc>
              <a:buFont typeface="Wingdings" panose="05000000000000000000" pitchFamily="2" charset="2"/>
              <a:buNone/>
            </a:pPr>
            <a:r>
              <a:rPr lang="fa-IR" sz="6000" b="1">
                <a:cs typeface="2  Zar" panose="00000400000000000000" pitchFamily="2" charset="-78"/>
              </a:rPr>
              <a:t>ابتدا و انتهاي دوره مالي برابري كند . پس براي تنظيم صورت گردش وجوه نقد جريانهاي ورودي و خروجي وجوه در ارتباط با سه بخش فعاليت عملياتي ، سرمايه گذاري وتامين مالي محاسبه گردد .</a:t>
            </a:r>
            <a:r>
              <a:rPr lang="fa-IR" sz="2400"/>
              <a:t> </a:t>
            </a:r>
            <a:endParaRPr lang="en-US" sz="2000"/>
          </a:p>
        </p:txBody>
      </p:sp>
    </p:spTree>
  </p:cSld>
  <p:clrMapOvr>
    <a:masterClrMapping/>
  </p:clrMapOvr>
  <p:transition>
    <p:wipe dir="d"/>
    <p:sndAc>
      <p:stSnd loop="1">
        <p:snd r:embed="rId3" name="chimes.wav"/>
      </p:stSnd>
    </p:sndAc>
  </p:transition>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1682" name="Rectangle 2"/>
          <p:cNvSpPr>
            <a:spLocks noGrp="1" noChangeArrowheads="1"/>
          </p:cNvSpPr>
          <p:nvPr>
            <p:ph type="body" idx="1"/>
          </p:nvPr>
        </p:nvSpPr>
        <p:spPr>
          <a:xfrm>
            <a:off x="101600" y="152400"/>
            <a:ext cx="8991600" cy="6629400"/>
          </a:xfrm>
        </p:spPr>
        <p:txBody>
          <a:bodyPr/>
          <a:lstStyle/>
          <a:p>
            <a:pPr marL="61913" indent="225425" algn="ctr">
              <a:lnSpc>
                <a:spcPct val="80000"/>
              </a:lnSpc>
              <a:buFont typeface="Wingdings" panose="05000000000000000000" pitchFamily="2" charset="2"/>
              <a:buNone/>
            </a:pPr>
            <a:r>
              <a:rPr lang="fa-IR" sz="4400" b="1">
                <a:solidFill>
                  <a:schemeClr val="tx2"/>
                </a:solidFill>
                <a:cs typeface="2  Titr" panose="00000700000000000000" pitchFamily="2" charset="-78"/>
              </a:rPr>
              <a:t>4-7 - ورود  و خروج وجوه نقد مربوط به فعاليت هاي عملياتي :</a:t>
            </a:r>
          </a:p>
          <a:p>
            <a:pPr marL="61913" indent="225425" algn="ctr">
              <a:lnSpc>
                <a:spcPct val="80000"/>
              </a:lnSpc>
              <a:buFont typeface="Wingdings" panose="05000000000000000000" pitchFamily="2" charset="2"/>
              <a:buNone/>
            </a:pPr>
            <a:endParaRPr lang="fa-IR" sz="1800" b="1">
              <a:solidFill>
                <a:schemeClr val="tx2"/>
              </a:solidFill>
              <a:cs typeface="2  Titr" panose="00000700000000000000" pitchFamily="2" charset="-78"/>
            </a:endParaRPr>
          </a:p>
          <a:p>
            <a:pPr marL="61913" indent="225425" algn="just">
              <a:lnSpc>
                <a:spcPct val="80000"/>
              </a:lnSpc>
              <a:buFont typeface="Wingdings" panose="05000000000000000000" pitchFamily="2" charset="2"/>
              <a:buNone/>
            </a:pPr>
            <a:r>
              <a:rPr lang="fa-IR" sz="6600" b="1">
                <a:cs typeface="2  Zar" panose="00000400000000000000" pitchFamily="2" charset="-78"/>
              </a:rPr>
              <a:t>فعاليتهايي كه منجر به سود و زيان يا اجري اهداف اصلي مؤسسه مي شود را فعاليتهاي عملياتي مي گويند در   فعاليت هاي عملياتي هزينه ها پرداخت مي شود</a:t>
            </a:r>
            <a:endParaRPr lang="en-US" sz="66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3730" name="Rectangle 2"/>
          <p:cNvSpPr>
            <a:spLocks noGrp="1" noChangeArrowheads="1"/>
          </p:cNvSpPr>
          <p:nvPr>
            <p:ph type="body" idx="1"/>
          </p:nvPr>
        </p:nvSpPr>
        <p:spPr>
          <a:xfrm>
            <a:off x="228600" y="152400"/>
            <a:ext cx="8763000" cy="6553200"/>
          </a:xfrm>
        </p:spPr>
        <p:txBody>
          <a:bodyPr/>
          <a:lstStyle/>
          <a:p>
            <a:pPr marL="63500" indent="114300" algn="just">
              <a:buFont typeface="Wingdings" panose="05000000000000000000" pitchFamily="2" charset="2"/>
              <a:buNone/>
            </a:pPr>
            <a:r>
              <a:rPr lang="fa-IR" sz="6000" b="1">
                <a:cs typeface="2  Zar" panose="00000400000000000000" pitchFamily="2" charset="-78"/>
              </a:rPr>
              <a:t>(خروج وجوه نقد) و درآمدها دريافت مي شود (ورود وجوه نقد) و تفاوت درآمدها و هزينه ها سود ويژه و يا زيان ويژه خواهد بود كه اگر حسابداري ثبت و ضبط رويدادهاي</a:t>
            </a:r>
            <a:endParaRPr lang="en-US" sz="6000" b="1"/>
          </a:p>
        </p:txBody>
      </p:sp>
    </p:spTree>
  </p:cSld>
  <p:clrMapOvr>
    <a:masterClrMapping/>
  </p:clrMapOvr>
  <p:transition>
    <p:wipe dir="d"/>
    <p:sndAc>
      <p:stSnd loop="1">
        <p:snd r:embed="rId3" name="chimes.wav"/>
      </p:stSnd>
    </p:sndAc>
  </p:transition>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5778" name="Rectangle 2"/>
          <p:cNvSpPr>
            <a:spLocks noGrp="1" noChangeArrowheads="1"/>
          </p:cNvSpPr>
          <p:nvPr>
            <p:ph type="body" idx="1"/>
          </p:nvPr>
        </p:nvSpPr>
        <p:spPr>
          <a:xfrm>
            <a:off x="152400" y="152400"/>
            <a:ext cx="8839200" cy="6553200"/>
          </a:xfrm>
        </p:spPr>
        <p:txBody>
          <a:bodyPr/>
          <a:lstStyle/>
          <a:p>
            <a:pPr marL="63500" indent="50800" algn="just">
              <a:buFont typeface="Wingdings" panose="05000000000000000000" pitchFamily="2" charset="2"/>
              <a:buNone/>
            </a:pPr>
            <a:r>
              <a:rPr lang="fa-IR" sz="6000" b="1">
                <a:cs typeface="2  Zar" panose="00000400000000000000" pitchFamily="2" charset="-78"/>
              </a:rPr>
              <a:t>مالي به روش نقدي باشد يعني هزينه هايي كه فقط نقداً پرداخت شد و درامدهايي كه فقط نقداً دريافت شد، ثبت شده باشد نماينده مبلغ افزايش يا كاهش وجوه نقد ناشي از فعاليتهاي عملياتي خواهد بود . </a:t>
            </a:r>
          </a:p>
        </p:txBody>
      </p:sp>
    </p:spTree>
  </p:cSld>
  <p:clrMapOvr>
    <a:masterClrMapping/>
  </p:clrMapOvr>
  <p:transition>
    <p:wipe dir="d"/>
    <p:sndAc>
      <p:stSnd loop="1">
        <p:snd r:embed="rId3" name="chimes.wav"/>
      </p:stSnd>
    </p:sndAc>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88900" y="274638"/>
            <a:ext cx="9004300" cy="612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indent="2286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just" rtl="1"/>
            <a:r>
              <a:rPr lang="fa-IR" sz="2400" b="1">
                <a:solidFill>
                  <a:schemeClr val="tx2"/>
                </a:solidFill>
                <a:cs typeface="2  Titr" panose="00000700000000000000" pitchFamily="2" charset="-78"/>
              </a:rPr>
              <a:t>2- سهام ممتاز بدون انباشت :</a:t>
            </a:r>
          </a:p>
          <a:p>
            <a:pPr lvl="2" algn="just" rtl="1"/>
            <a:endParaRPr lang="en-US" sz="2400" b="1">
              <a:solidFill>
                <a:schemeClr val="tx2"/>
              </a:solidFill>
              <a:cs typeface="2  Titr" panose="00000700000000000000" pitchFamily="2" charset="-78"/>
            </a:endParaRPr>
          </a:p>
          <a:p>
            <a:pPr lvl="2" algn="just" rtl="1"/>
            <a:r>
              <a:rPr lang="fa-IR" sz="2000" b="1">
                <a:cs typeface="2  Zar" panose="00000400000000000000" pitchFamily="2" charset="-78"/>
              </a:rPr>
              <a:t>سهام ممتاز بدون انباشت تقريباً مانند سهام عادي مي باشد يعني مانند سهام عادي فقط در سود دوره مالي جاري سهيم هستند .</a:t>
            </a:r>
            <a:endParaRPr lang="en-US" sz="2000" b="1">
              <a:cs typeface="2  Zar" panose="00000400000000000000" pitchFamily="2" charset="-78"/>
            </a:endParaRPr>
          </a:p>
          <a:p>
            <a:pPr lvl="2" algn="just" rtl="1"/>
            <a:r>
              <a:rPr lang="fa-IR" sz="2000" b="1">
                <a:cs typeface="2  Zar" panose="00000400000000000000" pitchFamily="2" charset="-78"/>
              </a:rPr>
              <a:t>بنابراين در صورتي كه شركت موفق به كسب سود ويژه نشده باشد سود سهام ممتاز نيز مانند سود سهام عادي اعلام نمي گردد .و اصطلاحاً سود سهام رد مي شود ودر نتيجه صاحبان سهام ممتاز در اين حالت نمي توانند از سود سهام ممتاز برخوردار شوند .</a:t>
            </a:r>
          </a:p>
          <a:p>
            <a:pPr lvl="2" algn="just" rtl="1"/>
            <a:endParaRPr lang="fa-IR" sz="2000" b="1">
              <a:cs typeface="2  Zar" panose="00000400000000000000" pitchFamily="2" charset="-78"/>
            </a:endParaRPr>
          </a:p>
          <a:p>
            <a:pPr lvl="1" algn="just" rtl="1"/>
            <a:r>
              <a:rPr lang="fa-IR" sz="2800" b="1">
                <a:solidFill>
                  <a:schemeClr val="tx2"/>
                </a:solidFill>
                <a:latin typeface="Tahoma" panose="020B0604030504040204" pitchFamily="34" charset="0"/>
                <a:cs typeface="2  Titr" panose="00000700000000000000" pitchFamily="2" charset="-78"/>
              </a:rPr>
              <a:t>3- سهام ممتاز با مشاركت كامل در سود: </a:t>
            </a:r>
            <a:endParaRPr lang="en-US" sz="2800" b="1">
              <a:solidFill>
                <a:schemeClr val="tx2"/>
              </a:solidFill>
              <a:latin typeface="Tahoma" panose="020B0604030504040204" pitchFamily="34" charset="0"/>
              <a:cs typeface="2  Titr" panose="00000700000000000000" pitchFamily="2" charset="-78"/>
            </a:endParaRPr>
          </a:p>
          <a:p>
            <a:pPr lvl="1" algn="just" rtl="1"/>
            <a:r>
              <a:rPr lang="fa-IR" sz="2000" b="1">
                <a:latin typeface="Tahoma" panose="020B0604030504040204" pitchFamily="34" charset="0"/>
                <a:cs typeface="2  Zar" panose="00000400000000000000" pitchFamily="2" charset="-78"/>
              </a:rPr>
              <a:t>سهام ممتاز با مشاركت كامل در سود سهامي هستند كه علاوه بر سود ثابت مندرج در برگ سهام ممتاز از حق مشاركت كامل در سود برخوردار هستند يعني سود ثابت سهام به اضافه مابه التفاوت سود ثابت سهام ممتاز تا سود سهام عادي مثلاً اگر شركتي سهام ممتازبا سود 10 درصد صادر و فروخته شده باشد و سهام مزبور حق مشاركت كامل در سود را داشته باشد چنانچه شركت مزبور براي سهام عادي 20 درصد سود سهام تصويب نموده باشد سهام ممتاز با مشاركت كامل در سود نيز مشمول 20 درصد شده و علاده بر 10 درصد سود ثابت مجدداً ده درصد ديگر نيز از سود سهام برخوردار خواهند شد به نحوي كه سهام ممتاز مزبور در هر دوره معادل سود سهام عادي گردد .بديهي است اگر در اين حالت سود سهام براي سهام عادي تصويب نگردد.سود سهام ممتاز با حق مشاركت كامل در سود به همان ميزان مندرج در برگه سهام ممتاز قابل پرداخت خواهد بود .قابل توجه است كه سهام ممتاز با حق مشاركت كامل در سود مي تواند با انباشت يا بدون انباشت باشد .</a:t>
            </a:r>
            <a:endParaRPr lang="en-US" sz="2000" b="1">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826" name="Rectangle 2"/>
          <p:cNvSpPr>
            <a:spLocks noGrp="1" noChangeArrowheads="1"/>
          </p:cNvSpPr>
          <p:nvPr>
            <p:ph type="body" idx="1"/>
          </p:nvPr>
        </p:nvSpPr>
        <p:spPr>
          <a:xfrm>
            <a:off x="152400" y="228600"/>
            <a:ext cx="8839200" cy="6477000"/>
          </a:xfrm>
        </p:spPr>
        <p:txBody>
          <a:bodyPr/>
          <a:lstStyle/>
          <a:p>
            <a:pPr algn="ctr">
              <a:buFont typeface="Wingdings" panose="05000000000000000000" pitchFamily="2" charset="2"/>
              <a:buNone/>
            </a:pPr>
            <a:r>
              <a:rPr lang="fa-IR" sz="4400" b="1">
                <a:solidFill>
                  <a:schemeClr val="tx2"/>
                </a:solidFill>
                <a:cs typeface="2  Titr" panose="00000700000000000000" pitchFamily="2" charset="-78"/>
              </a:rPr>
              <a:t>5-7 - ورود و خروج وجوه نقد مربوط به فعاليت هاي سرمايه گذاري :</a:t>
            </a:r>
          </a:p>
          <a:p>
            <a:pPr algn="just">
              <a:buFont typeface="Wingdings" panose="05000000000000000000" pitchFamily="2" charset="2"/>
              <a:buNone/>
            </a:pPr>
            <a:r>
              <a:rPr lang="fa-IR" sz="4400" b="1">
                <a:cs typeface="2  Zar" panose="00000400000000000000" pitchFamily="2" charset="-78"/>
              </a:rPr>
              <a:t>فعاليت هاي سرمايه گذاري </a:t>
            </a:r>
          </a:p>
          <a:p>
            <a:pPr algn="ctr">
              <a:buFont typeface="Wingdings" panose="05000000000000000000" pitchFamily="2" charset="2"/>
              <a:buNone/>
            </a:pPr>
            <a:r>
              <a:rPr lang="fa-IR" sz="4400" b="1">
                <a:solidFill>
                  <a:schemeClr val="folHlink"/>
                </a:solidFill>
                <a:cs typeface="2  Zar" panose="00000400000000000000" pitchFamily="2" charset="-78"/>
              </a:rPr>
              <a:t>ورود وجوه نقد در فعاليت هاي سرمايه گذاري : </a:t>
            </a:r>
          </a:p>
          <a:p>
            <a:pPr algn="just">
              <a:buFont typeface="Wingdings" panose="05000000000000000000" pitchFamily="2" charset="2"/>
              <a:buNone/>
            </a:pPr>
            <a:r>
              <a:rPr lang="fa-IR" sz="4400" b="1">
                <a:cs typeface="2  Zar" panose="00000400000000000000" pitchFamily="2" charset="-78"/>
              </a:rPr>
              <a:t>1- فروش دارائي هاي غير جاري مشهود و نامشهود . </a:t>
            </a:r>
          </a:p>
          <a:p>
            <a:pPr algn="just">
              <a:buFont typeface="Wingdings" panose="05000000000000000000" pitchFamily="2" charset="2"/>
              <a:buNone/>
            </a:pPr>
            <a:r>
              <a:rPr lang="fa-IR" sz="4400" b="1">
                <a:cs typeface="2  Zar" panose="00000400000000000000" pitchFamily="2" charset="-78"/>
              </a:rPr>
              <a:t>2- دريافت وجه اسناد دريافتي غير تجاري .</a:t>
            </a:r>
          </a:p>
        </p:txBody>
      </p:sp>
    </p:spTree>
  </p:cSld>
  <p:clrMapOvr>
    <a:masterClrMapping/>
  </p:clrMapOvr>
  <p:transition>
    <p:wipe dir="d"/>
    <p:sndAc>
      <p:stSnd loop="1">
        <p:snd r:embed="rId3" name="chimes.wav"/>
      </p:stSnd>
    </p:sndAc>
  </p:transition>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9874" name="Rectangle 2"/>
          <p:cNvSpPr>
            <a:spLocks noGrp="1" noChangeArrowheads="1"/>
          </p:cNvSpPr>
          <p:nvPr>
            <p:ph type="body" idx="1"/>
          </p:nvPr>
        </p:nvSpPr>
        <p:spPr>
          <a:xfrm>
            <a:off x="152400" y="152400"/>
            <a:ext cx="8839200" cy="6553200"/>
          </a:xfrm>
        </p:spPr>
        <p:txBody>
          <a:bodyPr/>
          <a:lstStyle/>
          <a:p>
            <a:pPr algn="just">
              <a:buFont typeface="Wingdings" panose="05000000000000000000" pitchFamily="2" charset="2"/>
              <a:buNone/>
            </a:pPr>
            <a:r>
              <a:rPr lang="fa-IR" sz="4400" b="1">
                <a:cs typeface="2  Zar" panose="00000400000000000000" pitchFamily="2" charset="-78"/>
              </a:rPr>
              <a:t>3- دريافت وجه سرمايه گذاريهاي كوتاه مدت كه مشابه  وجه نقد نيستند .</a:t>
            </a:r>
            <a:endParaRPr lang="en-US" sz="4400" b="1">
              <a:cs typeface="2  Zar" panose="00000400000000000000" pitchFamily="2" charset="-78"/>
            </a:endParaRPr>
          </a:p>
          <a:p>
            <a:pPr algn="ctr">
              <a:buFont typeface="Wingdings" panose="05000000000000000000" pitchFamily="2" charset="2"/>
              <a:buNone/>
            </a:pPr>
            <a:r>
              <a:rPr lang="fa-IR" sz="5400" b="1">
                <a:solidFill>
                  <a:schemeClr val="tx2"/>
                </a:solidFill>
                <a:cs typeface="2  Titr" panose="00000700000000000000" pitchFamily="2" charset="-78"/>
              </a:rPr>
              <a:t>خروج وجوه نقد در فعاليتهاي سرمايه گذاري :</a:t>
            </a:r>
          </a:p>
          <a:p>
            <a:pPr algn="just">
              <a:buFont typeface="Wingdings" panose="05000000000000000000" pitchFamily="2" charset="2"/>
              <a:buNone/>
            </a:pPr>
            <a:r>
              <a:rPr lang="fa-IR" sz="4400" b="1">
                <a:cs typeface="2  Zar" panose="00000400000000000000" pitchFamily="2" charset="-78"/>
              </a:rPr>
              <a:t>1- خريد انواع دارائيهاي غير جاري مشهود و نامشهود . </a:t>
            </a:r>
          </a:p>
          <a:p>
            <a:pPr algn="just">
              <a:buFont typeface="Wingdings" panose="05000000000000000000" pitchFamily="2" charset="2"/>
              <a:buNone/>
            </a:pPr>
            <a:r>
              <a:rPr lang="fa-IR" sz="4400" b="1">
                <a:cs typeface="2  Zar" panose="00000400000000000000" pitchFamily="2" charset="-78"/>
              </a:rPr>
              <a:t>2- پرداخت وام به ديگران با دريافت اسناد دريافتي غير تجاري .</a:t>
            </a:r>
          </a:p>
        </p:txBody>
      </p:sp>
    </p:spTree>
  </p:cSld>
  <p:clrMapOvr>
    <a:masterClrMapping/>
  </p:clrMapOvr>
  <p:transition>
    <p:wipe dir="d"/>
    <p:sndAc>
      <p:stSnd loop="1">
        <p:snd r:embed="rId3" name="chimes.wav"/>
      </p:stSnd>
    </p:sndAc>
  </p:transition>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1922" name="Rectangle 2"/>
          <p:cNvSpPr>
            <a:spLocks noGrp="1" noChangeArrowheads="1"/>
          </p:cNvSpPr>
          <p:nvPr>
            <p:ph type="body" idx="1"/>
          </p:nvPr>
        </p:nvSpPr>
        <p:spPr>
          <a:xfrm>
            <a:off x="152400" y="228600"/>
            <a:ext cx="8839200" cy="6477000"/>
          </a:xfrm>
        </p:spPr>
        <p:txBody>
          <a:bodyPr/>
          <a:lstStyle/>
          <a:p>
            <a:pPr marL="63500" indent="50800" algn="just">
              <a:buFont typeface="Wingdings" panose="05000000000000000000" pitchFamily="2" charset="2"/>
              <a:buNone/>
            </a:pPr>
            <a:r>
              <a:rPr lang="fa-IR" sz="5400" b="1">
                <a:cs typeface="2  Zar" panose="00000400000000000000" pitchFamily="2" charset="-78"/>
              </a:rPr>
              <a:t>3- خريد و پرداخت وجه انواع سرمايه گذاريها كه شبه نقد نيستند . </a:t>
            </a:r>
          </a:p>
          <a:p>
            <a:pPr marL="63500" indent="50800" algn="just">
              <a:buFont typeface="Wingdings" panose="05000000000000000000" pitchFamily="2" charset="2"/>
              <a:buNone/>
            </a:pPr>
            <a:endParaRPr lang="fa-IR" sz="2000" b="1">
              <a:solidFill>
                <a:schemeClr val="tx2"/>
              </a:solidFill>
              <a:cs typeface="2  Titr" panose="00000700000000000000" pitchFamily="2" charset="-78"/>
            </a:endParaRPr>
          </a:p>
          <a:p>
            <a:pPr marL="63500" indent="50800" algn="just">
              <a:buFont typeface="Wingdings" panose="05000000000000000000" pitchFamily="2" charset="2"/>
              <a:buNone/>
            </a:pPr>
            <a:r>
              <a:rPr lang="fa-IR" sz="5400" b="1">
                <a:solidFill>
                  <a:schemeClr val="tx2"/>
                </a:solidFill>
                <a:cs typeface="2  Titr" panose="00000700000000000000" pitchFamily="2" charset="-78"/>
              </a:rPr>
              <a:t>مثلاً :</a:t>
            </a:r>
            <a:r>
              <a:rPr lang="fa-IR" sz="5400" b="1">
                <a:cs typeface="2  Zar" panose="00000400000000000000" pitchFamily="2" charset="-78"/>
              </a:rPr>
              <a:t> </a:t>
            </a:r>
          </a:p>
          <a:p>
            <a:pPr marL="63500" indent="50800" algn="just">
              <a:buFont typeface="Wingdings" panose="05000000000000000000" pitchFamily="2" charset="2"/>
              <a:buNone/>
            </a:pPr>
            <a:endParaRPr lang="fa-IR" sz="1800" b="1">
              <a:cs typeface="2  Zar" panose="00000400000000000000" pitchFamily="2" charset="-78"/>
            </a:endParaRPr>
          </a:p>
          <a:p>
            <a:pPr marL="63500" indent="50800" algn="just">
              <a:buFont typeface="Wingdings" panose="05000000000000000000" pitchFamily="2" charset="2"/>
              <a:buNone/>
            </a:pPr>
            <a:r>
              <a:rPr lang="fa-IR" sz="5400" b="1">
                <a:cs typeface="2  Zar" panose="00000400000000000000" pitchFamily="2" charset="-78"/>
              </a:rPr>
              <a:t>ممكن است گفته شود حساب سرمايه گذاري كوتاه مدت در سهام ساير شركتها در ابتداي دوره 1000 ريال</a:t>
            </a:r>
            <a:endParaRPr lang="en-US" sz="5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3970" name="Rectangle 2"/>
          <p:cNvSpPr>
            <a:spLocks noGrp="1" noChangeArrowheads="1"/>
          </p:cNvSpPr>
          <p:nvPr>
            <p:ph type="body" idx="1"/>
          </p:nvPr>
        </p:nvSpPr>
        <p:spPr>
          <a:xfrm>
            <a:off x="50800" y="76200"/>
            <a:ext cx="8991600" cy="6705600"/>
          </a:xfrm>
        </p:spPr>
        <p:txBody>
          <a:bodyPr/>
          <a:lstStyle/>
          <a:p>
            <a:pPr marL="112713" indent="174625" algn="just">
              <a:buFont typeface="Wingdings" panose="05000000000000000000" pitchFamily="2" charset="2"/>
              <a:buNone/>
            </a:pPr>
            <a:r>
              <a:rPr lang="fa-IR" sz="5400" b="1">
                <a:cs typeface="2  Zar" panose="00000400000000000000" pitchFamily="2" charset="-78"/>
              </a:rPr>
              <a:t>و در پايان دوره 900 ريال مي باشد در اين صورت</a:t>
            </a:r>
          </a:p>
          <a:p>
            <a:pPr marL="112713" indent="174625">
              <a:buFont typeface="Wingdings" panose="05000000000000000000" pitchFamily="2" charset="2"/>
              <a:buNone/>
            </a:pPr>
            <a:r>
              <a:rPr lang="fa-IR" sz="5400" b="1">
                <a:cs typeface="2  Zar" panose="00000400000000000000" pitchFamily="2" charset="-78"/>
              </a:rPr>
              <a:t>900-1000=100 </a:t>
            </a:r>
          </a:p>
          <a:p>
            <a:pPr marL="112713" indent="174625" algn="just">
              <a:buFont typeface="Wingdings" panose="05000000000000000000" pitchFamily="2" charset="2"/>
              <a:buNone/>
            </a:pPr>
            <a:r>
              <a:rPr lang="fa-IR" sz="5400" b="1">
                <a:cs typeface="2  Zar" panose="00000400000000000000" pitchFamily="2" charset="-78"/>
              </a:rPr>
              <a:t>ريال كاهش در حساب سهام ساير شركتها وجود دارد كه بايستي اين كاهش ناشي از فروش سهام ساير شركت ها وجود دارد</a:t>
            </a:r>
            <a:endParaRPr lang="en-US" sz="5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6018" name="Rectangle 2"/>
          <p:cNvSpPr>
            <a:spLocks noGrp="1" noChangeArrowheads="1"/>
          </p:cNvSpPr>
          <p:nvPr>
            <p:ph type="body" idx="1"/>
          </p:nvPr>
        </p:nvSpPr>
        <p:spPr>
          <a:xfrm>
            <a:off x="152400" y="152400"/>
            <a:ext cx="8839200" cy="6553200"/>
          </a:xfrm>
        </p:spPr>
        <p:txBody>
          <a:bodyPr/>
          <a:lstStyle/>
          <a:p>
            <a:pPr marL="63500" indent="114300" algn="just">
              <a:buFont typeface="Wingdings" panose="05000000000000000000" pitchFamily="2" charset="2"/>
              <a:buNone/>
            </a:pPr>
            <a:r>
              <a:rPr lang="fa-IR" sz="6600" b="1">
                <a:cs typeface="2  Zar" panose="00000400000000000000" pitchFamily="2" charset="-78"/>
              </a:rPr>
              <a:t>كه در نتيجه فروش سهام به مبلغ 100 ريال وجه نقد وارد موسسه شده و لذا مبلغ 100 ريال افزايش در ورود وجوه نقد به </a:t>
            </a:r>
            <a:r>
              <a:rPr lang="fa-IR" sz="6000" b="1">
                <a:cs typeface="2  Zar" panose="00000400000000000000" pitchFamily="2" charset="-78"/>
              </a:rPr>
              <a:t>مؤسسه</a:t>
            </a:r>
            <a:r>
              <a:rPr lang="fa-IR" sz="6600" b="1">
                <a:cs typeface="2  Zar" panose="00000400000000000000" pitchFamily="2" charset="-78"/>
              </a:rPr>
              <a:t> وجود دارد . </a:t>
            </a:r>
            <a:endParaRPr lang="en-US" sz="6600" b="1"/>
          </a:p>
        </p:txBody>
      </p:sp>
    </p:spTree>
  </p:cSld>
  <p:clrMapOvr>
    <a:masterClrMapping/>
  </p:clrMapOvr>
  <p:transition>
    <p:wipe dir="d"/>
    <p:sndAc>
      <p:stSnd loop="1">
        <p:snd r:embed="rId3" name="chimes.wav"/>
      </p:stSnd>
    </p:sndAc>
  </p:transition>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8066" name="Rectangle 2"/>
          <p:cNvSpPr>
            <a:spLocks noGrp="1" noChangeArrowheads="1"/>
          </p:cNvSpPr>
          <p:nvPr>
            <p:ph type="body" idx="1"/>
          </p:nvPr>
        </p:nvSpPr>
        <p:spPr>
          <a:xfrm>
            <a:off x="152400" y="152400"/>
            <a:ext cx="8839200" cy="6553200"/>
          </a:xfrm>
        </p:spPr>
        <p:txBody>
          <a:bodyPr/>
          <a:lstStyle/>
          <a:p>
            <a:pPr marL="114300" indent="63500" algn="just">
              <a:buFont typeface="Wingdings" panose="05000000000000000000" pitchFamily="2" charset="2"/>
              <a:buNone/>
            </a:pPr>
            <a:r>
              <a:rPr lang="fa-IR" sz="6000" b="1">
                <a:cs typeface="2  Zar" panose="00000400000000000000" pitchFamily="2" charset="-78"/>
              </a:rPr>
              <a:t>ولي اگر ضمن اطلاعات اضافي عنوان شود كه در طول دوره مبلغ 700 ريال سهام شركت الف خريداري شده و مبلغ 800 ريال از سهام شركت ب كه قبلاً تحصيل شده بود</a:t>
            </a:r>
            <a:endParaRPr lang="en-US" sz="6000" b="1"/>
          </a:p>
        </p:txBody>
      </p:sp>
    </p:spTree>
  </p:cSld>
  <p:clrMapOvr>
    <a:masterClrMapping/>
  </p:clrMapOvr>
  <p:transition>
    <p:wipe dir="d"/>
    <p:sndAc>
      <p:stSnd loop="1">
        <p:snd r:embed="rId3" name="chimes.wav"/>
      </p:stSnd>
    </p:sndAc>
  </p:transition>
</p:sld>
</file>

<file path=ppt/slides/slide2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152400" y="152400"/>
            <a:ext cx="8839200" cy="6477000"/>
          </a:xfrm>
        </p:spPr>
        <p:txBody>
          <a:bodyPr/>
          <a:lstStyle/>
          <a:p>
            <a:pPr marL="63500" indent="50800" algn="just">
              <a:buFont typeface="Wingdings" panose="05000000000000000000" pitchFamily="2" charset="2"/>
              <a:buNone/>
            </a:pPr>
            <a:r>
              <a:rPr lang="fa-IR" sz="6000" b="1">
                <a:cs typeface="2  Zar" panose="00000400000000000000" pitchFamily="2" charset="-78"/>
              </a:rPr>
              <a:t>فروش رفته است در اين صورت براي گزارش كامل ورود و خروج وجوه نقد نبايستي فقط 100 ريال كاهش سهام ساير كشورها به نام افزايش ورود وجوه نقد در پايان جريانات نقدي نوشته شد . </a:t>
            </a:r>
            <a:endParaRPr lang="en-US" sz="6000" b="1"/>
          </a:p>
        </p:txBody>
      </p:sp>
    </p:spTree>
  </p:cSld>
  <p:clrMapOvr>
    <a:masterClrMapping/>
  </p:clrMapOvr>
  <p:transition>
    <p:wipe dir="d"/>
    <p:sndAc>
      <p:stSnd loop="1">
        <p:snd r:embed="rId3" name="chimes.wav"/>
      </p:stSnd>
    </p:sndAc>
  </p:transition>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2162" name="Rectangle 2"/>
          <p:cNvSpPr>
            <a:spLocks noGrp="1" noChangeArrowheads="1"/>
          </p:cNvSpPr>
          <p:nvPr>
            <p:ph type="body" idx="1"/>
          </p:nvPr>
        </p:nvSpPr>
        <p:spPr>
          <a:xfrm>
            <a:off x="152400" y="152400"/>
            <a:ext cx="8839200" cy="6553200"/>
          </a:xfrm>
        </p:spPr>
        <p:txBody>
          <a:bodyPr/>
          <a:lstStyle/>
          <a:p>
            <a:pPr marL="63500" indent="50800" algn="just">
              <a:buFont typeface="Wingdings" panose="05000000000000000000" pitchFamily="2" charset="2"/>
              <a:buNone/>
            </a:pPr>
            <a:r>
              <a:rPr lang="fa-IR" sz="6000" b="1">
                <a:cs typeface="2  Zar" panose="00000400000000000000" pitchFamily="2" charset="-78"/>
              </a:rPr>
              <a:t>بلكه بايد 700 ريال خريد سهام شركت الف به عنوان افزايش خروج وجوه نقد ومبلغ 800 ريال فروش سهام شركت ب به عنوان افزايش ورود وجوه نقد به موسسه در صورتحساب جريانات نقدي درج گردد .</a:t>
            </a:r>
            <a:r>
              <a:rPr lang="fa-IR">
                <a:cs typeface="2  Zar" panose="00000400000000000000" pitchFamily="2" charset="-78"/>
              </a:rPr>
              <a:t> </a:t>
            </a:r>
            <a:endParaRPr lang="en-US"/>
          </a:p>
        </p:txBody>
      </p:sp>
    </p:spTree>
  </p:cSld>
  <p:clrMapOvr>
    <a:masterClrMapping/>
  </p:clrMapOvr>
  <p:transition>
    <p:wipe dir="d"/>
    <p:sndAc>
      <p:stSnd loop="1">
        <p:snd r:embed="rId3" name="chimes.wav"/>
      </p:stSnd>
    </p:sndAc>
  </p:transition>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4210" name="Rectangle 2"/>
          <p:cNvSpPr>
            <a:spLocks noGrp="1" noChangeArrowheads="1"/>
          </p:cNvSpPr>
          <p:nvPr>
            <p:ph type="body" idx="1"/>
          </p:nvPr>
        </p:nvSpPr>
        <p:spPr>
          <a:xfrm>
            <a:off x="76200" y="88900"/>
            <a:ext cx="8991600" cy="6705600"/>
          </a:xfrm>
        </p:spPr>
        <p:txBody>
          <a:bodyPr/>
          <a:lstStyle/>
          <a:p>
            <a:pPr marL="112713" indent="174625" algn="ctr">
              <a:buFont typeface="Wingdings" panose="05000000000000000000" pitchFamily="2" charset="2"/>
              <a:buNone/>
            </a:pPr>
            <a:r>
              <a:rPr lang="fa-IR" sz="4400" b="1">
                <a:solidFill>
                  <a:schemeClr val="tx2"/>
                </a:solidFill>
                <a:cs typeface="2  Titr" panose="00000700000000000000" pitchFamily="2" charset="-78"/>
              </a:rPr>
              <a:t>6-7 -  ورود  و خروج وجوه نقد مربوط به فعاليت هاي تأمين مالي و پولي :</a:t>
            </a:r>
            <a:endParaRPr lang="fa-IR" sz="4400" b="1"/>
          </a:p>
          <a:p>
            <a:pPr marL="112713" indent="174625" algn="just">
              <a:buFont typeface="Wingdings" panose="05000000000000000000" pitchFamily="2" charset="2"/>
              <a:buNone/>
            </a:pPr>
            <a:r>
              <a:rPr lang="fa-IR" sz="7200" b="1">
                <a:cs typeface="2  Zar" panose="00000400000000000000" pitchFamily="2" charset="-78"/>
              </a:rPr>
              <a:t>مؤسسات براي انجام فعاليت هاي سرمايه گذاري ، نياز به پول و انواع ديگر مال را دارند براي تأمين</a:t>
            </a:r>
            <a:endParaRPr lang="en-US" sz="72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258" name="Rectangle 2"/>
          <p:cNvSpPr>
            <a:spLocks noGrp="1" noChangeArrowheads="1"/>
          </p:cNvSpPr>
          <p:nvPr>
            <p:ph type="body" idx="1"/>
          </p:nvPr>
        </p:nvSpPr>
        <p:spPr>
          <a:xfrm>
            <a:off x="152400" y="152400"/>
            <a:ext cx="8839200" cy="6553200"/>
          </a:xfrm>
        </p:spPr>
        <p:txBody>
          <a:bodyPr/>
          <a:lstStyle/>
          <a:p>
            <a:pPr marL="63500" indent="114300" algn="just">
              <a:buFont typeface="Wingdings" panose="05000000000000000000" pitchFamily="2" charset="2"/>
              <a:buNone/>
            </a:pPr>
            <a:r>
              <a:rPr lang="fa-IR" sz="6000" b="1">
                <a:cs typeface="2  Zar" panose="00000400000000000000" pitchFamily="2" charset="-78"/>
              </a:rPr>
              <a:t>نيازهاي پولي مؤسسه اولين راه ، سرمايه گذاري يا افزايش سرمايه صاحبان مؤسسه در مؤسسه است . راه دوم استقراض و ايجاد بدهي بلند مدت وكوتاه مدت مي باشد . </a:t>
            </a:r>
          </a:p>
        </p:txBody>
      </p:sp>
    </p:spTree>
  </p:cSld>
  <p:clrMapOvr>
    <a:masterClrMapping/>
  </p:clrMapOvr>
  <p:transition>
    <p:wipe dir="d"/>
    <p:sndAc>
      <p:stSnd loop="1">
        <p:snd r:embed="rId3"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39700" y="192088"/>
            <a:ext cx="8915400" cy="651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114300" indent="1778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endParaRPr lang="en-US" sz="2400" i="1"/>
          </a:p>
          <a:p>
            <a:pPr lvl="1" algn="r" rtl="1"/>
            <a:r>
              <a:rPr lang="fa-IR" sz="2400" b="1">
                <a:solidFill>
                  <a:schemeClr val="tx2"/>
                </a:solidFill>
                <a:cs typeface="2  Titr" panose="00000700000000000000" pitchFamily="2" charset="-78"/>
              </a:rPr>
              <a:t>4- سهام ممتاز با مشاركت محدود يا جزئي در سود :</a:t>
            </a:r>
            <a:endParaRPr lang="en-US" sz="2400" b="1">
              <a:solidFill>
                <a:schemeClr val="tx2"/>
              </a:solidFill>
              <a:cs typeface="2  Titr" panose="00000700000000000000" pitchFamily="2" charset="-78"/>
            </a:endParaRPr>
          </a:p>
          <a:p>
            <a:pPr lvl="1" algn="just" rtl="1"/>
            <a:r>
              <a:rPr lang="fa-IR" sz="2400" b="1">
                <a:cs typeface="2  Zar" panose="00000400000000000000" pitchFamily="2" charset="-78"/>
              </a:rPr>
              <a:t>سهام ممتاز</a:t>
            </a:r>
            <a:r>
              <a:rPr lang="fa-IR" sz="3800" i="1"/>
              <a:t> </a:t>
            </a:r>
            <a:r>
              <a:rPr lang="fa-IR" sz="2400" b="1">
                <a:cs typeface="2  Zar" panose="00000400000000000000" pitchFamily="2" charset="-78"/>
              </a:rPr>
              <a:t>با حق مشاركت محدود يا جزئي در سود مانند سهام ممتاز با حق مشاركت كامل در سود مي باشند .تنها فرق اين قبيل سهام با سهام ممتاز داراي حق مشاركت كامل در سود در اين مورد است كه علاوه بر سود ثابت مندرج در برگ سهام از يك درصد محدودي از سود اضافي سهام عادي برخوردار خواهند شد .مثلاً شركتي سهام ممتاز ده درصد با حق </a:t>
            </a:r>
            <a:r>
              <a:rPr lang="fa-IR" sz="2400" b="1">
                <a:latin typeface="Tahoma" panose="020B0604030504040204" pitchFamily="34" charset="0"/>
                <a:cs typeface="2  Zar" panose="00000400000000000000" pitchFamily="2" charset="-78"/>
              </a:rPr>
              <a:t>مشاركت محدود به ميزان 5 درصد صادر نموده است يعني اگر سود سهام عادب 20 درصد اعلام شود دارندگان سهام ممتاز مزبور علاوه بر ده درصد سود ثابت سهام ممتاز فقط5 درصد ديگر مي توانند از سود سهام عادي برخوردار شوند .قابل توجه است كه سهام ممتاز با مشاركت جزئي يا محدود در سود شركت نيز ممكن است بصورت سهام ممتاز با انباشت يا سهام ممتاز بدون انباشت باشند.</a:t>
            </a:r>
          </a:p>
          <a:p>
            <a:pPr lvl="1" algn="just" rtl="1"/>
            <a:r>
              <a:rPr lang="fa-IR" sz="2400" b="1">
                <a:latin typeface="Tahoma" panose="020B0604030504040204" pitchFamily="34" charset="0"/>
                <a:cs typeface="2  Zar" panose="00000400000000000000" pitchFamily="2" charset="-78"/>
              </a:rPr>
              <a:t> </a:t>
            </a:r>
            <a:r>
              <a:rPr lang="fa-IR" sz="2400" b="1">
                <a:solidFill>
                  <a:schemeClr val="tx2"/>
                </a:solidFill>
                <a:latin typeface="Tahoma" panose="020B0604030504040204" pitchFamily="34" charset="0"/>
                <a:cs typeface="2  Titr" panose="00000700000000000000" pitchFamily="2" charset="-78"/>
              </a:rPr>
              <a:t>5- سهام ممتاز با حق مشاركت در اندوخته ها :</a:t>
            </a:r>
            <a:endParaRPr lang="en-US" sz="2400" b="1">
              <a:solidFill>
                <a:schemeClr val="tx2"/>
              </a:solidFill>
              <a:latin typeface="Tahoma" panose="020B0604030504040204" pitchFamily="34" charset="0"/>
              <a:cs typeface="2  Titr" panose="00000700000000000000" pitchFamily="2" charset="-78"/>
            </a:endParaRPr>
          </a:p>
          <a:p>
            <a:pPr lvl="3" algn="just" rtl="1"/>
            <a:r>
              <a:rPr lang="fa-IR" sz="2400" b="1">
                <a:latin typeface="Tahoma" panose="020B0604030504040204" pitchFamily="34" charset="0"/>
                <a:cs typeface="2  Zar" panose="00000400000000000000" pitchFamily="2" charset="-78"/>
              </a:rPr>
              <a:t>سهام ممتاز با حق مشاركت در اندوخته هاي شركت به سهامي گفته مي شود كه علاوه بر سود ثابت مندرج در برگ سهام در صورت انحلال شركت از اندوخته هاي شركت نيز سهمي معادل سهم عادي خواهند داشت .بديهي است كه ميزان مشاركت در اندوخته ها</a:t>
            </a:r>
            <a:endParaRPr lang="en-US" sz="2400" b="1">
              <a:latin typeface="Tahoma" panose="020B0604030504040204" pitchFamily="34" charset="0"/>
              <a:cs typeface="2  Zar" panose="00000400000000000000" pitchFamily="2" charset="-78"/>
            </a:endParaRPr>
          </a:p>
        </p:txBody>
      </p:sp>
      <p:sp>
        <p:nvSpPr>
          <p:cNvPr id="50179" name="Rectangle 3"/>
          <p:cNvSpPr>
            <a:spLocks noChangeArrowheads="1"/>
          </p:cNvSpPr>
          <p:nvPr/>
        </p:nvSpPr>
        <p:spPr bwMode="auto">
          <a:xfrm>
            <a:off x="5791200" y="6035675"/>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2400">
                <a:latin typeface="Arial" panose="020B0604020202020204" pitchFamily="34" charset="0"/>
              </a:rPr>
              <a:t>. .</a:t>
            </a:r>
            <a:endParaRPr lang="en-US" sz="2400">
              <a:latin typeface="Arial" panose="020B0604020202020204" pitchFamily="34" charset="0"/>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8306" name="Rectangle 2"/>
          <p:cNvSpPr>
            <a:spLocks noGrp="1" noChangeArrowheads="1"/>
          </p:cNvSpPr>
          <p:nvPr>
            <p:ph type="body" idx="1"/>
          </p:nvPr>
        </p:nvSpPr>
        <p:spPr>
          <a:xfrm>
            <a:off x="152400" y="152400"/>
            <a:ext cx="8839200" cy="6553200"/>
          </a:xfrm>
        </p:spPr>
        <p:txBody>
          <a:bodyPr/>
          <a:lstStyle/>
          <a:p>
            <a:pPr marL="63500" indent="114300" algn="just">
              <a:buFont typeface="Wingdings" panose="05000000000000000000" pitchFamily="2" charset="2"/>
              <a:buNone/>
            </a:pPr>
            <a:r>
              <a:rPr lang="fa-IR" sz="6600" b="1">
                <a:cs typeface="2  Zar" panose="00000400000000000000" pitchFamily="2" charset="-78"/>
              </a:rPr>
              <a:t>براي تأمين انواع ديگر مال كه مورد نياز اقدام كند ولي در بعضي مواقع براي تحصيل اموال مورد نياز مؤسسه از عمليات تأمين مالي پولي نيز استفاده مي كند مثل خريد</a:t>
            </a:r>
            <a:endParaRPr lang="en-US" sz="6600" b="1"/>
          </a:p>
        </p:txBody>
      </p:sp>
    </p:spTree>
  </p:cSld>
  <p:clrMapOvr>
    <a:masterClrMapping/>
  </p:clrMapOvr>
  <p:transition>
    <p:wipe dir="d"/>
    <p:sndAc>
      <p:stSnd loop="1">
        <p:snd r:embed="rId3" name="chimes.wav"/>
      </p:stSnd>
    </p:sndAc>
  </p:transition>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0354" name="Rectangle 2"/>
          <p:cNvSpPr>
            <a:spLocks noGrp="1" noChangeArrowheads="1"/>
          </p:cNvSpPr>
          <p:nvPr>
            <p:ph type="body" idx="1"/>
          </p:nvPr>
        </p:nvSpPr>
        <p:spPr>
          <a:xfrm>
            <a:off x="228600" y="152400"/>
            <a:ext cx="8763000" cy="6553200"/>
          </a:xfrm>
        </p:spPr>
        <p:txBody>
          <a:bodyPr/>
          <a:lstStyle/>
          <a:p>
            <a:pPr marL="63500" indent="114300" algn="just">
              <a:buFont typeface="Wingdings" panose="05000000000000000000" pitchFamily="2" charset="2"/>
              <a:buNone/>
            </a:pPr>
            <a:r>
              <a:rPr lang="fa-IR" sz="6000" b="1">
                <a:cs typeface="2  Zar" panose="00000400000000000000" pitchFamily="2" charset="-78"/>
              </a:rPr>
              <a:t>ساختمان و يا ساير اموال در قبال صدور  و تحويل سهام جديد سرمايه كه يك نوع فعاليت مالي و سرمايه گذاري توأم محسوب مي شود البته از نوع فعاليت هاي مال غير پولي.</a:t>
            </a:r>
            <a:endParaRPr lang="en-US" sz="6000" b="1"/>
          </a:p>
        </p:txBody>
      </p:sp>
    </p:spTree>
  </p:cSld>
  <p:clrMapOvr>
    <a:masterClrMapping/>
  </p:clrMapOvr>
  <p:transition>
    <p:wipe dir="d"/>
    <p:sndAc>
      <p:stSnd loop="1">
        <p:snd r:embed="rId3" name="chimes.wav"/>
      </p:stSnd>
    </p:sndAc>
  </p:transition>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2402" name="Rectangle 2"/>
          <p:cNvSpPr>
            <a:spLocks noGrp="1" noChangeArrowheads="1"/>
          </p:cNvSpPr>
          <p:nvPr>
            <p:ph type="body" idx="1"/>
          </p:nvPr>
        </p:nvSpPr>
        <p:spPr>
          <a:xfrm>
            <a:off x="152400" y="228600"/>
            <a:ext cx="8839200" cy="6477000"/>
          </a:xfrm>
        </p:spPr>
        <p:txBody>
          <a:bodyPr/>
          <a:lstStyle/>
          <a:p>
            <a:pPr marL="63500" indent="50800" algn="just">
              <a:buFont typeface="Wingdings" panose="05000000000000000000" pitchFamily="2" charset="2"/>
              <a:buNone/>
            </a:pPr>
            <a:r>
              <a:rPr lang="fa-IR" sz="5400" b="1">
                <a:cs typeface="2  Zar" panose="00000400000000000000" pitchFamily="2" charset="-78"/>
              </a:rPr>
              <a:t>بنابراين فعاليتهاي مالي پولي مؤسسه در بدهيهاي بلند مدت و بدهي كوتاه مدت غير تجاري و غير عملياتي و افزايش حقوق صاحبان سهام با افزايش جريان ورود وجوه نقد به مؤسسه مي گردد</a:t>
            </a:r>
            <a:endParaRPr lang="en-US" sz="5400" b="1"/>
          </a:p>
        </p:txBody>
      </p:sp>
    </p:spTree>
  </p:cSld>
  <p:clrMapOvr>
    <a:masterClrMapping/>
  </p:clrMapOvr>
  <p:transition>
    <p:wipe dir="d"/>
    <p:sndAc>
      <p:stSnd loop="1">
        <p:snd r:embed="rId3" name="chimes.wav"/>
      </p:stSnd>
    </p:sndAc>
  </p:transition>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4450" name="Rectangle 2"/>
          <p:cNvSpPr>
            <a:spLocks noGrp="1" noChangeArrowheads="1"/>
          </p:cNvSpPr>
          <p:nvPr>
            <p:ph type="body" idx="1"/>
          </p:nvPr>
        </p:nvSpPr>
        <p:spPr>
          <a:xfrm>
            <a:off x="152400" y="152400"/>
            <a:ext cx="8839200" cy="6553200"/>
          </a:xfrm>
        </p:spPr>
        <p:txBody>
          <a:bodyPr/>
          <a:lstStyle/>
          <a:p>
            <a:pPr marL="63500" indent="50800" algn="just">
              <a:buFont typeface="Wingdings" panose="05000000000000000000" pitchFamily="2" charset="2"/>
              <a:buNone/>
            </a:pPr>
            <a:r>
              <a:rPr lang="fa-IR" sz="6000" b="1">
                <a:cs typeface="2  Zar" panose="00000400000000000000" pitchFamily="2" charset="-78"/>
              </a:rPr>
              <a:t>و برعكس هرگونه پرداخت گونه بدهي هاي بلند مدت و بدهي غير عملياتي وغير تجاري وكاهش حقوق صاحبان سهام باعث كاهش جريان ورود وجوه نقد به مؤسسه خواهد شد .</a:t>
            </a:r>
            <a:endParaRPr lang="en-US" sz="6000" b="1"/>
          </a:p>
        </p:txBody>
      </p:sp>
    </p:spTree>
  </p:cSld>
  <p:clrMapOvr>
    <a:masterClrMapping/>
  </p:clrMapOvr>
  <p:transition>
    <p:wipe dir="d"/>
    <p:sndAc>
      <p:stSnd loop="1">
        <p:snd r:embed="rId3" name="chimes.wav"/>
      </p:stSnd>
    </p:sndAc>
  </p:transition>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6498" name="Rectangle 2"/>
          <p:cNvSpPr>
            <a:spLocks noGrp="1" noChangeArrowheads="1"/>
          </p:cNvSpPr>
          <p:nvPr>
            <p:ph type="body" idx="1"/>
          </p:nvPr>
        </p:nvSpPr>
        <p:spPr>
          <a:xfrm>
            <a:off x="76200" y="76200"/>
            <a:ext cx="8991600" cy="6705600"/>
          </a:xfrm>
        </p:spPr>
        <p:txBody>
          <a:bodyPr/>
          <a:lstStyle/>
          <a:p>
            <a:pPr marL="174625" indent="112713" algn="just">
              <a:lnSpc>
                <a:spcPct val="90000"/>
              </a:lnSpc>
              <a:buFont typeface="Wingdings" panose="05000000000000000000" pitchFamily="2" charset="2"/>
              <a:buNone/>
            </a:pPr>
            <a:r>
              <a:rPr lang="fa-IR" sz="6000" b="1">
                <a:solidFill>
                  <a:schemeClr val="tx2"/>
                </a:solidFill>
                <a:cs typeface="2  Titr" panose="00000700000000000000" pitchFamily="2" charset="-78"/>
              </a:rPr>
              <a:t>تجزيه و تحليل صورتهاي مالي :</a:t>
            </a:r>
          </a:p>
          <a:p>
            <a:pPr marL="174625" indent="112713" algn="just">
              <a:lnSpc>
                <a:spcPct val="90000"/>
              </a:lnSpc>
              <a:buFont typeface="Wingdings" panose="05000000000000000000" pitchFamily="2" charset="2"/>
              <a:buNone/>
            </a:pPr>
            <a:r>
              <a:rPr lang="fa-IR" sz="6000" b="1">
                <a:cs typeface="2  Zar" panose="00000400000000000000" pitchFamily="2" charset="-78"/>
              </a:rPr>
              <a:t>انتخاب اطلاعات مالي ، مقايسه و مشخص نمودن رابطه بين اطلاعات مالي ، تفسير و ارزيابي مقايسات و ارتباطات تعيين شده را تجزيه و تحليل صورتهاي مالي مي گويند . </a:t>
            </a:r>
          </a:p>
        </p:txBody>
      </p:sp>
    </p:spTree>
  </p:cSld>
  <p:clrMapOvr>
    <a:masterClrMapping/>
  </p:clrMapOvr>
  <p:transition>
    <p:wipe dir="d"/>
    <p:sndAc>
      <p:stSnd loop="1">
        <p:snd r:embed="rId3" name="chimes.wav"/>
      </p:stSnd>
    </p:sndAc>
  </p:transition>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8546"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4800" b="1">
                <a:cs typeface="2  Zar" panose="00000400000000000000" pitchFamily="2" charset="-78"/>
              </a:rPr>
              <a:t>تجزيه و تحليل صورتهاي مالي به ترتيب زير انجام مي شود .</a:t>
            </a:r>
          </a:p>
          <a:p>
            <a:pPr marL="52388" indent="65088" algn="just">
              <a:buFont typeface="Wingdings" panose="05000000000000000000" pitchFamily="2" charset="2"/>
              <a:buNone/>
            </a:pPr>
            <a:r>
              <a:rPr lang="fa-IR" sz="4800" b="1">
                <a:solidFill>
                  <a:schemeClr val="tx2"/>
                </a:solidFill>
                <a:cs typeface="2  Titr" panose="00000700000000000000" pitchFamily="2" charset="-78"/>
              </a:rPr>
              <a:t>1-  انتخاب اطلاعات مالي : </a:t>
            </a:r>
          </a:p>
          <a:p>
            <a:pPr marL="52388" indent="65088" algn="just">
              <a:buFont typeface="Wingdings" panose="05000000000000000000" pitchFamily="2" charset="2"/>
              <a:buNone/>
            </a:pPr>
            <a:r>
              <a:rPr lang="fa-IR" sz="4800" b="1">
                <a:cs typeface="2  Zar" panose="00000400000000000000" pitchFamily="2" charset="-78"/>
              </a:rPr>
              <a:t>اقلامي كه براي تهيه و تحليل برگزيده مي شود از ديدگاه صاحبان مؤسسه انتخاب مي شوند تا تحليل انجام شده براي او مفيد واقع گرددبه طور مثال : </a:t>
            </a:r>
          </a:p>
        </p:txBody>
      </p:sp>
    </p:spTree>
  </p:cSld>
  <p:clrMapOvr>
    <a:masterClrMapping/>
  </p:clrMapOvr>
  <p:transition>
    <p:wipe dir="d"/>
    <p:sndAc>
      <p:stSnd loop="1">
        <p:snd r:embed="rId3" name="chimes.wav"/>
      </p:stSnd>
    </p:sndAc>
  </p:transition>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0594"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5400" b="1">
                <a:cs typeface="2  Zar" panose="00000400000000000000" pitchFamily="2" charset="-78"/>
              </a:rPr>
              <a:t>اگرتجزيه و تحليل صورتهاي مالي براي يكي از بانكها انجام مي شود ، چون براي پرداخت وام و ساير تسهيلات بانكي به مؤسسات، قدرت پرداخت و استحكام وضع مالي و سود آوري آنها براي بانك حائز اهميت است . </a:t>
            </a:r>
            <a:endParaRPr lang="en-US" sz="5400" b="1"/>
          </a:p>
        </p:txBody>
      </p:sp>
    </p:spTree>
  </p:cSld>
  <p:clrMapOvr>
    <a:masterClrMapping/>
  </p:clrMapOvr>
  <p:transition>
    <p:wipe dir="d"/>
    <p:sndAc>
      <p:stSnd loop="1">
        <p:snd r:embed="rId3" name="chimes.wav"/>
      </p:stSnd>
    </p:sndAc>
  </p:transition>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2642"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5400" b="1">
                <a:cs typeface="2  Zar" panose="00000400000000000000" pitchFamily="2" charset="-78"/>
              </a:rPr>
              <a:t>تحليلگر بايد اقلام منتهي اطلاعات فوق را انتخاب و تجزيه و تحليل نمايد. </a:t>
            </a:r>
          </a:p>
          <a:p>
            <a:pPr marL="52388" indent="65088" algn="ctr">
              <a:buFont typeface="Wingdings" panose="05000000000000000000" pitchFamily="2" charset="2"/>
              <a:buNone/>
            </a:pPr>
            <a:r>
              <a:rPr lang="fa-IR" sz="5400" b="1">
                <a:solidFill>
                  <a:schemeClr val="tx2"/>
                </a:solidFill>
                <a:cs typeface="2  Titr" panose="00000700000000000000" pitchFamily="2" charset="-78"/>
              </a:rPr>
              <a:t>2- مقايسه و مشخص نمودن ارتباط بين اطلاعات مالي :</a:t>
            </a:r>
          </a:p>
          <a:p>
            <a:pPr marL="52388" indent="65088" algn="just">
              <a:buFont typeface="Wingdings" panose="05000000000000000000" pitchFamily="2" charset="2"/>
              <a:buNone/>
            </a:pPr>
            <a:r>
              <a:rPr lang="fa-IR" sz="5400" b="1">
                <a:cs typeface="2  Zar" panose="00000400000000000000" pitchFamily="2" charset="-78"/>
              </a:rPr>
              <a:t>هدف از مقايسه نمودن ارتباط بين اطلاعات مالي انتخاب شده بررسي</a:t>
            </a:r>
            <a:endParaRPr lang="en-US" sz="5400" b="1"/>
          </a:p>
        </p:txBody>
      </p:sp>
    </p:spTree>
  </p:cSld>
  <p:clrMapOvr>
    <a:masterClrMapping/>
  </p:clrMapOvr>
  <p:transition>
    <p:wipe dir="d"/>
    <p:sndAc>
      <p:stSnd loop="1">
        <p:snd r:embed="rId3" name="chimes.wav"/>
      </p:stSnd>
    </p:sndAc>
  </p:transition>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4690"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6000" b="1">
                <a:cs typeface="2  Zar" panose="00000400000000000000" pitchFamily="2" charset="-78"/>
              </a:rPr>
              <a:t>علل و موجبات تغييرات كمي وآثار نتايج كيفي اطلاعات مزبور است . آثار كمي وكيفي اقلام انتخاب شده از طريق نسبت يابي درصد گيري و رونديابي صورت مي گيرد  .</a:t>
            </a:r>
            <a:endParaRPr lang="en-US" sz="6000" b="1"/>
          </a:p>
        </p:txBody>
      </p:sp>
    </p:spTree>
  </p:cSld>
  <p:clrMapOvr>
    <a:masterClrMapping/>
  </p:clrMapOvr>
  <p:transition>
    <p:wipe dir="d"/>
    <p:sndAc>
      <p:stSnd loop="1">
        <p:snd r:embed="rId3" name="chimes.wav"/>
      </p:stSnd>
    </p:sndAc>
  </p:transition>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6738" name="Rectangle 2"/>
          <p:cNvSpPr>
            <a:spLocks noGrp="1" noChangeArrowheads="1"/>
          </p:cNvSpPr>
          <p:nvPr>
            <p:ph type="body" idx="1"/>
          </p:nvPr>
        </p:nvSpPr>
        <p:spPr>
          <a:xfrm>
            <a:off x="0" y="0"/>
            <a:ext cx="8991600" cy="6705600"/>
          </a:xfrm>
        </p:spPr>
        <p:txBody>
          <a:bodyPr/>
          <a:lstStyle/>
          <a:p>
            <a:pPr marL="112713" indent="174625">
              <a:lnSpc>
                <a:spcPct val="90000"/>
              </a:lnSpc>
              <a:buFont typeface="Wingdings" panose="05000000000000000000" pitchFamily="2" charset="2"/>
              <a:buNone/>
            </a:pPr>
            <a:r>
              <a:rPr lang="fa-IR" sz="6000" b="1">
                <a:solidFill>
                  <a:schemeClr val="tx2"/>
                </a:solidFill>
                <a:cs typeface="2  Titr" panose="00000700000000000000" pitchFamily="2" charset="-78"/>
              </a:rPr>
              <a:t>3- تغيير و ارزيابي :</a:t>
            </a:r>
            <a:r>
              <a:rPr lang="fa-IR" sz="6000" b="1"/>
              <a:t> </a:t>
            </a:r>
          </a:p>
          <a:p>
            <a:pPr marL="112713" indent="174625">
              <a:lnSpc>
                <a:spcPct val="90000"/>
              </a:lnSpc>
              <a:buFont typeface="Wingdings" panose="05000000000000000000" pitchFamily="2" charset="2"/>
              <a:buNone/>
            </a:pPr>
            <a:endParaRPr lang="fa-IR" sz="100" b="1"/>
          </a:p>
          <a:p>
            <a:pPr marL="112713" indent="174625" algn="just">
              <a:lnSpc>
                <a:spcPct val="90000"/>
              </a:lnSpc>
              <a:buFont typeface="Wingdings" panose="05000000000000000000" pitchFamily="2" charset="2"/>
              <a:buNone/>
            </a:pPr>
            <a:r>
              <a:rPr lang="fa-IR" sz="6600" b="1">
                <a:cs typeface="2  Zar" panose="00000400000000000000" pitchFamily="2" charset="-78"/>
              </a:rPr>
              <a:t>يعني نسبت ها و روندها و درصدهاي تهيه شده از مرحله مقايسه و از مشخص نمودن ارتباطات بين اطلاعات مالي گذشته مؤسسه و وضع كنوني آن توانايي مؤسسه را در ادامه</a:t>
            </a:r>
            <a:endParaRPr lang="en-US" sz="6600" b="1">
              <a:solidFill>
                <a:schemeClr va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WordArt 2" descr="Cork"/>
          <p:cNvSpPr>
            <a:spLocks noChangeArrowheads="1" noChangeShapeType="1" noTextEdit="1"/>
          </p:cNvSpPr>
          <p:nvPr/>
        </p:nvSpPr>
        <p:spPr bwMode="auto">
          <a:xfrm>
            <a:off x="2209800" y="1600200"/>
            <a:ext cx="3419475" cy="1066800"/>
          </a:xfrm>
          <a:prstGeom prst="rect">
            <a:avLst/>
          </a:prstGeom>
        </p:spPr>
        <p:txBody>
          <a:bodyPr wrap="none" fromWordArt="1">
            <a:prstTxWarp prst="textPlain">
              <a:avLst>
                <a:gd name="adj" fmla="val 50000"/>
              </a:avLst>
            </a:prstTxWarp>
          </a:bodyPr>
          <a:lstStyle/>
          <a:p>
            <a:pPr algn="ctr" rtl="1">
              <a:buFont typeface="Wingdings" panose="05000000000000000000" pitchFamily="2" charset="2"/>
              <a:buNone/>
            </a:pPr>
            <a:r>
              <a:rPr lang="fa-IR" b="1" kern="10">
                <a:ln w="38100" cmpd="sng">
                  <a:solidFill>
                    <a:srgbClr val="1F1E00"/>
                  </a:solidFill>
                  <a:prstDash val="solid"/>
                  <a:round/>
                  <a:headEnd/>
                  <a:tailEnd/>
                </a:ln>
                <a:blipFill dpi="0" rotWithShape="1">
                  <a:blip r:embed="rId4">
                    <a:alphaModFix amt="50000"/>
                  </a:blip>
                  <a:srcRect/>
                  <a:tile tx="0" ty="0" sx="100000" sy="100000" flip="none" algn="tl"/>
                </a:blipFill>
                <a:effectLst>
                  <a:outerShdw dist="107763" dir="2700000" algn="ctr" rotWithShape="0">
                    <a:srgbClr val="CCFFFF">
                      <a:alpha val="50000"/>
                    </a:srgbClr>
                  </a:outerShdw>
                </a:effectLst>
                <a:cs typeface="B Titr" panose="00000700000000000000" pitchFamily="2" charset="-78"/>
              </a:rPr>
              <a:t>تهيه کننده :علی شفيع زاده</a:t>
            </a:r>
          </a:p>
        </p:txBody>
      </p:sp>
      <p:sp>
        <p:nvSpPr>
          <p:cNvPr id="234499" name="WordArt 3">
            <a:hlinkClick r:id="rId5"/>
          </p:cNvPr>
          <p:cNvSpPr>
            <a:spLocks noChangeArrowheads="1" noChangeShapeType="1" noTextEdit="1"/>
          </p:cNvSpPr>
          <p:nvPr/>
        </p:nvSpPr>
        <p:spPr bwMode="auto">
          <a:xfrm>
            <a:off x="1403350" y="4437063"/>
            <a:ext cx="5903913" cy="647700"/>
          </a:xfrm>
          <a:prstGeom prst="rect">
            <a:avLst/>
          </a:prstGeom>
        </p:spPr>
        <p:txBody>
          <a:bodyPr wrap="none" fromWordArt="1">
            <a:prstTxWarp prst="textPlain">
              <a:avLst>
                <a:gd name="adj" fmla="val 50000"/>
              </a:avLst>
            </a:prstTxWarp>
          </a:bodyPr>
          <a:lstStyle/>
          <a:p>
            <a:pPr algn="ctr"/>
            <a:endParaRPr lang="fa-I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endParaRPr>
          </a:p>
        </p:txBody>
      </p:sp>
    </p:spTree>
  </p:cSld>
  <p:clrMapOvr>
    <a:masterClrMapping/>
  </p:clrMapOvr>
  <p:transition>
    <p:wipe dir="d"/>
    <p:sndAc>
      <p:stSnd loop="1">
        <p:snd r:embed="rId3"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8" name="Rectangle 4"/>
          <p:cNvSpPr>
            <a:spLocks noChangeArrowheads="1"/>
          </p:cNvSpPr>
          <p:nvPr/>
        </p:nvSpPr>
        <p:spPr bwMode="auto">
          <a:xfrm>
            <a:off x="63500" y="127000"/>
            <a:ext cx="90170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a:defRPr>
                <a:solidFill>
                  <a:schemeClr val="tx1"/>
                </a:solidFill>
                <a:latin typeface="Arial" panose="020B0604020202020204" pitchFamily="34" charset="0"/>
                <a:cs typeface="Arial" panose="020B0604020202020204" pitchFamily="34" charset="0"/>
              </a:defRPr>
            </a:lvl3pPr>
            <a:lvl4pPr marL="3429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3" algn="r" rtl="1"/>
            <a:r>
              <a:rPr lang="fa-IR" sz="2400" b="1">
                <a:cs typeface="2  Zar" panose="00000400000000000000" pitchFamily="2" charset="-78"/>
              </a:rPr>
              <a:t>هميشه مانند سهام عادي نمي باشد و ممكن است كه ميزان مشاركت در اندوخته ها به صورت كامل ويا بصورت محدود در برگه سهام ممتاز منظور شده باشد ضمناً سهام ممتاز با شركت در اندوخته هابه هر ميزاني كه در اندوخته ها مشاركت داشته باشند ميتوانند بصورت با انباشت يا بدون انباشت باشند . </a:t>
            </a:r>
          </a:p>
          <a:p>
            <a:pPr lvl="3" algn="r" rtl="1"/>
            <a:r>
              <a:rPr lang="fa-IR" sz="2400" b="1">
                <a:solidFill>
                  <a:schemeClr val="tx2"/>
                </a:solidFill>
                <a:latin typeface="Tahoma" panose="020B0604030504040204" pitchFamily="34" charset="0"/>
                <a:cs typeface="2  Titr" panose="00000700000000000000" pitchFamily="2" charset="-78"/>
              </a:rPr>
              <a:t>5-1-</a:t>
            </a:r>
            <a:r>
              <a:rPr lang="fa-IR" sz="2400" b="1" u="sng">
                <a:solidFill>
                  <a:schemeClr val="tx2"/>
                </a:solidFill>
                <a:latin typeface="Tahoma" panose="020B0604030504040204" pitchFamily="34" charset="0"/>
                <a:cs typeface="2  Titr" panose="00000700000000000000" pitchFamily="2" charset="-78"/>
              </a:rPr>
              <a:t> سرمايه پرداخت شده غيررسمي يا سرمايه تحصيل شده :</a:t>
            </a:r>
            <a:endParaRPr lang="en-US" sz="2400" b="1" u="sng">
              <a:solidFill>
                <a:schemeClr val="tx2"/>
              </a:solidFill>
              <a:latin typeface="Tahoma" panose="020B0604030504040204" pitchFamily="34" charset="0"/>
              <a:cs typeface="2  Titr" panose="00000700000000000000" pitchFamily="2" charset="-78"/>
            </a:endParaRPr>
          </a:p>
          <a:p>
            <a:pPr lvl="2" algn="just" rtl="1"/>
            <a:r>
              <a:rPr lang="fa-IR" sz="2400" b="1">
                <a:latin typeface="Tahoma" panose="020B0604030504040204" pitchFamily="34" charset="0"/>
                <a:cs typeface="2  Zar" panose="00000400000000000000" pitchFamily="2" charset="-78"/>
              </a:rPr>
              <a:t>همانطوريكه كه گفته شد بعد ازتاسيس شركت سهامي و شروع فعاليتهاي اصلي چنانچه كاركرد و مديريت شركت مناسب باشد شركت موفق به كسب سود شده و پس از كسر ماليات بر درآمد يا ماليات بر سود ويژه بعد از كسر ماليات طبق مقررات قانوني و تصويب مجمع عمومي (سهامداران) بنا به توصيه مديران تقسيم مي گردد و ازسود ويژه بعد از كسر ماليات بر درآمد حداقل 5 درصد سود ويژه بعد از كسر ماليات بردرآمد حداقلي است كه در قانون شركتهاي سهامي آمده است ولي مديران و مجمع عمومي شركتهاي سهامي مي توانند بيش از 5 درصد سود ويژه بعد از كسر ماليات بر درآمد دوره مال را بعنوان اندوخته قانوني كنار بگذارند ليكن كمتر از 5 سود ويژه بعد از كسب ماليات بردرآمددوره مالي نمي توانند اندوخته قانوني از سود ويژه بعد از كسر ماليات بردرآمد دوره مالي اندوخته نمايند .ضمناً طبق ماده 139 لايحه قانوني اصلاح قانون تجارت كنار گذاشتن حداقل 5 درصد سود خالص بعد از كسر ماليات بردرآمد دوره تا زماني كه مجمع اندوخته قانوني شركت معادل يك دهم سرمايه ثبت شده شركت برسد اجباري بوده وادامه كسرآن</a:t>
            </a:r>
            <a:endParaRPr lang="en-US" sz="2400" b="1">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8786"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6000" b="1">
                <a:cs typeface="2  Zar" panose="00000400000000000000" pitchFamily="2" charset="-78"/>
              </a:rPr>
              <a:t>كار وكسب درآمدها پيش بيني نمايد و ديگر اينكه در مورد رضايت بخش بودن سودآوري و وضع مالي مؤسسه اظهار نظر نمايد براي اين كار 4 روش استفاده مي شود:</a:t>
            </a:r>
          </a:p>
        </p:txBody>
      </p:sp>
    </p:spTree>
  </p:cSld>
  <p:clrMapOvr>
    <a:masterClrMapping/>
  </p:clrMapOvr>
  <p:transition>
    <p:wipe dir="d"/>
    <p:sndAc>
      <p:stSnd loop="1">
        <p:snd r:embed="rId3" name="chimes.wav"/>
      </p:stSnd>
    </p:sndAc>
  </p:transition>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0834"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5400" b="1">
                <a:solidFill>
                  <a:schemeClr val="folHlink"/>
                </a:solidFill>
                <a:cs typeface="2  Zar" panose="00000400000000000000" pitchFamily="2" charset="-78"/>
              </a:rPr>
              <a:t>الف :</a:t>
            </a:r>
            <a:r>
              <a:rPr lang="fa-IR" sz="5400" b="1">
                <a:solidFill>
                  <a:schemeClr val="hlink"/>
                </a:solidFill>
                <a:cs typeface="2  Zar" panose="00000400000000000000" pitchFamily="2" charset="-78"/>
              </a:rPr>
              <a:t> روش تجزيه و تحليل مقايسه اي كه شامل مقايسه اقلام مندرج در يك صورت حسابهاي چند دوره با يكديگر است . </a:t>
            </a:r>
          </a:p>
          <a:p>
            <a:pPr marL="52388" indent="65088" algn="just">
              <a:buFont typeface="Wingdings" panose="05000000000000000000" pitchFamily="2" charset="2"/>
              <a:buNone/>
            </a:pPr>
            <a:r>
              <a:rPr lang="fa-IR" sz="5400" b="1">
                <a:solidFill>
                  <a:schemeClr val="folHlink"/>
                </a:solidFill>
                <a:cs typeface="2  Zar" panose="00000400000000000000" pitchFamily="2" charset="-78"/>
              </a:rPr>
              <a:t>ب :</a:t>
            </a:r>
            <a:r>
              <a:rPr lang="fa-IR" sz="5400" b="1">
                <a:solidFill>
                  <a:schemeClr val="hlink"/>
                </a:solidFill>
                <a:cs typeface="2  Zar" panose="00000400000000000000" pitchFamily="2" charset="-78"/>
              </a:rPr>
              <a:t> روش تجزيه و تحليل دروني كه شامل مقايسه اقلام مندرج در يك صورت حساب با يكديگر . </a:t>
            </a:r>
          </a:p>
        </p:txBody>
      </p:sp>
    </p:spTree>
  </p:cSld>
  <p:clrMapOvr>
    <a:masterClrMapping/>
  </p:clrMapOvr>
  <p:transition>
    <p:wipe dir="d"/>
    <p:sndAc>
      <p:stSnd loop="1">
        <p:snd r:embed="rId3" name="chimes.wav"/>
      </p:stSnd>
    </p:sndAc>
  </p:transition>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2882"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6000" b="1">
                <a:solidFill>
                  <a:schemeClr val="folHlink"/>
                </a:solidFill>
                <a:cs typeface="2  Zar" panose="00000400000000000000" pitchFamily="2" charset="-78"/>
              </a:rPr>
              <a:t>پ:</a:t>
            </a:r>
            <a:r>
              <a:rPr lang="fa-IR" sz="6000" b="1">
                <a:solidFill>
                  <a:schemeClr val="hlink"/>
                </a:solidFill>
                <a:cs typeface="2  Zar" panose="00000400000000000000" pitchFamily="2" charset="-78"/>
              </a:rPr>
              <a:t> روش تجزيه و تحليل سرمايه در گردش كه شامل سرمايه در گردش كه شامل شناسايي عوامل موثر در تغييرات وضعيت مالي و كاهش و افزايش پول مورد نياز مؤسسه است . </a:t>
            </a:r>
          </a:p>
        </p:txBody>
      </p:sp>
    </p:spTree>
  </p:cSld>
  <p:clrMapOvr>
    <a:masterClrMapping/>
  </p:clrMapOvr>
  <p:transition>
    <p:wipe dir="d"/>
    <p:sndAc>
      <p:stSnd loop="1">
        <p:snd r:embed="rId3" name="chimes.wav"/>
      </p:stSnd>
    </p:sndAc>
  </p:transition>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4930" name="Rectangle 2"/>
          <p:cNvSpPr>
            <a:spLocks noGrp="1" noChangeArrowheads="1"/>
          </p:cNvSpPr>
          <p:nvPr>
            <p:ph type="body" idx="1"/>
          </p:nvPr>
        </p:nvSpPr>
        <p:spPr>
          <a:xfrm>
            <a:off x="228600" y="228600"/>
            <a:ext cx="8763000" cy="6477000"/>
          </a:xfrm>
        </p:spPr>
        <p:txBody>
          <a:bodyPr/>
          <a:lstStyle/>
          <a:p>
            <a:pPr marL="52388" indent="65088" algn="just">
              <a:buFont typeface="Wingdings" panose="05000000000000000000" pitchFamily="2" charset="2"/>
              <a:buNone/>
            </a:pPr>
            <a:r>
              <a:rPr lang="fa-IR" sz="8000" b="1">
                <a:solidFill>
                  <a:schemeClr val="folHlink"/>
                </a:solidFill>
                <a:cs typeface="2  Zar" panose="00000400000000000000" pitchFamily="2" charset="-78"/>
              </a:rPr>
              <a:t>ت:</a:t>
            </a:r>
            <a:r>
              <a:rPr lang="fa-IR" sz="8000" b="1">
                <a:solidFill>
                  <a:schemeClr val="hlink"/>
                </a:solidFill>
                <a:cs typeface="2  Zar" panose="00000400000000000000" pitchFamily="2" charset="-78"/>
              </a:rPr>
              <a:t> روش تجزيه وتحليل خطر كه شامل سنجش خطراتي كه سرمايه گذاري مؤسسه با آن مواجه است . </a:t>
            </a:r>
            <a:endParaRPr lang="en-US" sz="8000" b="1"/>
          </a:p>
        </p:txBody>
      </p:sp>
    </p:spTree>
  </p:cSld>
  <p:clrMapOvr>
    <a:masterClrMapping/>
  </p:clrMapOvr>
  <p:transition>
    <p:wipe dir="d"/>
    <p:sndAc>
      <p:stSnd loop="1">
        <p:snd r:embed="rId3" name="chimes.wav"/>
      </p:stSnd>
    </p:sndAc>
  </p:transition>
</p:sld>
</file>

<file path=ppt/slides/slide3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6978" name="Rectangle 2"/>
          <p:cNvSpPr>
            <a:spLocks noGrp="1" noChangeArrowheads="1"/>
          </p:cNvSpPr>
          <p:nvPr>
            <p:ph type="body" idx="1"/>
          </p:nvPr>
        </p:nvSpPr>
        <p:spPr>
          <a:xfrm>
            <a:off x="101600" y="228600"/>
            <a:ext cx="8991600" cy="6553200"/>
          </a:xfrm>
        </p:spPr>
        <p:txBody>
          <a:bodyPr/>
          <a:lstStyle/>
          <a:p>
            <a:pPr marL="112713" indent="174625" algn="ctr">
              <a:lnSpc>
                <a:spcPct val="80000"/>
              </a:lnSpc>
              <a:buFont typeface="Wingdings" panose="05000000000000000000" pitchFamily="2" charset="2"/>
              <a:buNone/>
            </a:pPr>
            <a:r>
              <a:rPr lang="fa-IR" sz="6000" b="1">
                <a:solidFill>
                  <a:schemeClr val="tx2"/>
                </a:solidFill>
                <a:cs typeface="2  Titr" panose="00000700000000000000" pitchFamily="2" charset="-78"/>
              </a:rPr>
              <a:t>1-8-  تجزيه و تحليل دورني با تجزيه و تحليل عمودي :</a:t>
            </a:r>
          </a:p>
          <a:p>
            <a:pPr marL="112713" indent="174625" algn="ctr">
              <a:lnSpc>
                <a:spcPct val="80000"/>
              </a:lnSpc>
              <a:buFont typeface="Wingdings" panose="05000000000000000000" pitchFamily="2" charset="2"/>
              <a:buNone/>
            </a:pPr>
            <a:endParaRPr lang="fa-IR" sz="2000" b="1">
              <a:solidFill>
                <a:schemeClr val="tx2"/>
              </a:solidFill>
              <a:cs typeface="2  Titr" panose="00000700000000000000" pitchFamily="2" charset="-78"/>
            </a:endParaRPr>
          </a:p>
          <a:p>
            <a:pPr marL="112713" indent="174625" algn="just">
              <a:lnSpc>
                <a:spcPct val="80000"/>
              </a:lnSpc>
              <a:buFont typeface="Wingdings" panose="05000000000000000000" pitchFamily="2" charset="2"/>
              <a:buNone/>
            </a:pPr>
            <a:r>
              <a:rPr lang="fa-IR" sz="6000" b="1">
                <a:cs typeface="2  Zar" panose="00000400000000000000" pitchFamily="2" charset="-78"/>
              </a:rPr>
              <a:t>هرگاه اقلام مندرج در صورت حساب يك دوره مالي با يكديگر مقايسه و تجزيه تحليل قرار گيرند به آن تجزيه وتحليل دروني مي گويند . </a:t>
            </a:r>
          </a:p>
        </p:txBody>
      </p:sp>
    </p:spTree>
  </p:cSld>
  <p:clrMapOvr>
    <a:masterClrMapping/>
  </p:clrMapOvr>
  <p:transition>
    <p:wipe dir="d"/>
    <p:sndAc>
      <p:stSnd loop="1">
        <p:snd r:embed="rId3" name="chimes.wav"/>
      </p:stSnd>
    </p:sndAc>
  </p:transition>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9026" name="Rectangle 2"/>
          <p:cNvSpPr>
            <a:spLocks noGrp="1" noChangeArrowheads="1"/>
          </p:cNvSpPr>
          <p:nvPr>
            <p:ph type="body" idx="1"/>
          </p:nvPr>
        </p:nvSpPr>
        <p:spPr>
          <a:xfrm>
            <a:off x="228600" y="381000"/>
            <a:ext cx="8763000" cy="6324600"/>
          </a:xfrm>
        </p:spPr>
        <p:txBody>
          <a:bodyPr/>
          <a:lstStyle/>
          <a:p>
            <a:pPr marL="52388" indent="65088" algn="just">
              <a:buFont typeface="Wingdings" panose="05000000000000000000" pitchFamily="2" charset="2"/>
              <a:buNone/>
            </a:pPr>
            <a:r>
              <a:rPr lang="fa-IR" sz="6000" b="1">
                <a:cs typeface="2  Zar" panose="00000400000000000000" pitchFamily="2" charset="-78"/>
              </a:rPr>
              <a:t>مثلاً بررسي اقلام مندرج در ترازنامه مؤسسه يا صورت حساب سود و زيان يك دورة مالي با يكديگر و مقايسه و تجزيه تحليل آنها با هم تجزيه و تحليل دروني  مي باشد . </a:t>
            </a:r>
          </a:p>
        </p:txBody>
      </p:sp>
    </p:spTree>
  </p:cSld>
  <p:clrMapOvr>
    <a:masterClrMapping/>
  </p:clrMapOvr>
  <p:transition>
    <p:wipe dir="d"/>
    <p:sndAc>
      <p:stSnd loop="1">
        <p:snd r:embed="rId3" name="chimes.wav"/>
      </p:stSnd>
    </p:sndAc>
  </p:transition>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1074" name="Rectangle 2"/>
          <p:cNvSpPr>
            <a:spLocks noGrp="1" noChangeArrowheads="1"/>
          </p:cNvSpPr>
          <p:nvPr>
            <p:ph type="body" idx="1"/>
          </p:nvPr>
        </p:nvSpPr>
        <p:spPr>
          <a:xfrm>
            <a:off x="228600" y="228600"/>
            <a:ext cx="8763000" cy="6477000"/>
          </a:xfrm>
        </p:spPr>
        <p:txBody>
          <a:bodyPr/>
          <a:lstStyle/>
          <a:p>
            <a:pPr marL="52388" indent="65088" algn="just">
              <a:buFont typeface="Wingdings" panose="05000000000000000000" pitchFamily="2" charset="2"/>
              <a:buNone/>
            </a:pPr>
            <a:r>
              <a:rPr lang="fa-IR" sz="4800" b="1">
                <a:cs typeface="2  Zar" panose="00000400000000000000" pitchFamily="2" charset="-78"/>
              </a:rPr>
              <a:t>اولين صورت حسابهايي كه مورد تجزيه و تحليل دروني قرار مي گيرد ترازنامه پايان دوره مالي مي باشد كه اقلام مندرج در آن را با يكديگر مقايسه      مي كنند . به منظور انجام اين مقايسه ثبت هاي مزبور را تفسير مي كنند كه تفسيرها صد درصد قطعي نيستند . </a:t>
            </a:r>
          </a:p>
        </p:txBody>
      </p:sp>
    </p:spTree>
  </p:cSld>
  <p:clrMapOvr>
    <a:masterClrMapping/>
  </p:clrMapOvr>
  <p:transition>
    <p:wipe dir="d"/>
    <p:sndAc>
      <p:stSnd loop="1">
        <p:snd r:embed="rId3" name="chimes.wav"/>
      </p:stSnd>
    </p:sndAc>
  </p:transition>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3122" name="Rectangle 2"/>
          <p:cNvSpPr>
            <a:spLocks noGrp="1" noChangeArrowheads="1"/>
          </p:cNvSpPr>
          <p:nvPr>
            <p:ph type="body" idx="1"/>
          </p:nvPr>
        </p:nvSpPr>
        <p:spPr>
          <a:xfrm>
            <a:off x="152400" y="152400"/>
            <a:ext cx="8839200" cy="6553200"/>
          </a:xfrm>
        </p:spPr>
        <p:txBody>
          <a:bodyPr/>
          <a:lstStyle/>
          <a:p>
            <a:pPr algn="just">
              <a:buFont typeface="Wingdings" panose="05000000000000000000" pitchFamily="2" charset="2"/>
              <a:buNone/>
            </a:pPr>
            <a:r>
              <a:rPr lang="fa-IR" sz="6000" b="1">
                <a:solidFill>
                  <a:schemeClr val="tx2"/>
                </a:solidFill>
                <a:cs typeface="2  Titr" panose="00000700000000000000" pitchFamily="2" charset="-78"/>
              </a:rPr>
              <a:t>1-1-8 -  انواع ثبت ها :</a:t>
            </a:r>
          </a:p>
          <a:p>
            <a:pPr algn="just">
              <a:buFont typeface="Wingdings" panose="05000000000000000000" pitchFamily="2" charset="2"/>
              <a:buNone/>
            </a:pPr>
            <a:r>
              <a:rPr lang="fa-IR" sz="4800" b="1">
                <a:cs typeface="2  Zar" panose="00000400000000000000" pitchFamily="2" charset="-78"/>
              </a:rPr>
              <a:t>ثبتها به 4 دسته تقسيم مي شوند : </a:t>
            </a:r>
          </a:p>
          <a:p>
            <a:pPr algn="just">
              <a:buFont typeface="Wingdings" panose="05000000000000000000" pitchFamily="2" charset="2"/>
              <a:buNone/>
            </a:pPr>
            <a:r>
              <a:rPr lang="fa-IR" sz="4800" b="1">
                <a:solidFill>
                  <a:schemeClr val="hlink"/>
                </a:solidFill>
                <a:cs typeface="2  Zar" panose="00000400000000000000" pitchFamily="2" charset="-78"/>
              </a:rPr>
              <a:t>1- ثبت هاي نقدينگي:</a:t>
            </a:r>
            <a:r>
              <a:rPr lang="fa-IR" sz="4800" b="1">
                <a:cs typeface="2  Zar" panose="00000400000000000000" pitchFamily="2" charset="-78"/>
              </a:rPr>
              <a:t> توانايي واحد تجاري نسبت به بازپرداخت بدهيهاي جاري .</a:t>
            </a:r>
          </a:p>
          <a:p>
            <a:pPr algn="just">
              <a:buFont typeface="Wingdings" panose="05000000000000000000" pitchFamily="2" charset="2"/>
              <a:buNone/>
            </a:pPr>
            <a:r>
              <a:rPr lang="fa-IR" sz="4800" b="1">
                <a:solidFill>
                  <a:schemeClr val="hlink"/>
                </a:solidFill>
                <a:cs typeface="2  Zar" panose="00000400000000000000" pitchFamily="2" charset="-78"/>
              </a:rPr>
              <a:t>2- ثبت هاي فعاليت:</a:t>
            </a:r>
            <a:r>
              <a:rPr lang="fa-IR" sz="4800" b="1">
                <a:cs typeface="2  Zar" panose="00000400000000000000" pitchFamily="2" charset="-78"/>
              </a:rPr>
              <a:t> كاربرد منابع مالي يا دارئي ها در اختيار مديران .</a:t>
            </a:r>
          </a:p>
        </p:txBody>
      </p:sp>
    </p:spTree>
  </p:cSld>
  <p:clrMapOvr>
    <a:masterClrMapping/>
  </p:clrMapOvr>
  <p:transition>
    <p:wipe dir="d"/>
    <p:sndAc>
      <p:stSnd loop="1">
        <p:snd r:embed="rId3" name="chimes.wav"/>
      </p:stSnd>
    </p:sndAc>
  </p:transition>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5170" name="Rectangle 2"/>
          <p:cNvSpPr>
            <a:spLocks noGrp="1" noChangeArrowheads="1"/>
          </p:cNvSpPr>
          <p:nvPr>
            <p:ph type="body" idx="1"/>
          </p:nvPr>
        </p:nvSpPr>
        <p:spPr>
          <a:xfrm>
            <a:off x="152400" y="152400"/>
            <a:ext cx="8839200" cy="6553200"/>
          </a:xfrm>
        </p:spPr>
        <p:txBody>
          <a:bodyPr/>
          <a:lstStyle/>
          <a:p>
            <a:pPr algn="just">
              <a:buFont typeface="Wingdings" panose="05000000000000000000" pitchFamily="2" charset="2"/>
              <a:buNone/>
            </a:pPr>
            <a:r>
              <a:rPr lang="fa-IR" sz="6000" b="1">
                <a:solidFill>
                  <a:schemeClr val="hlink"/>
                </a:solidFill>
                <a:cs typeface="2  Titr" panose="00000700000000000000" pitchFamily="2" charset="-78"/>
              </a:rPr>
              <a:t>3- ثبت هاي سرمايه گذاري:</a:t>
            </a:r>
            <a:r>
              <a:rPr lang="fa-IR" sz="5400" b="1">
                <a:cs typeface="2  Zar" panose="00000400000000000000" pitchFamily="2" charset="-78"/>
              </a:rPr>
              <a:t> نحوه تركيب سرمايه شركت و ميزان بازيافت مطالبات توسط طلبكاران و وام دهندگان مؤسسه . </a:t>
            </a:r>
          </a:p>
          <a:p>
            <a:pPr algn="just">
              <a:buFont typeface="Wingdings" panose="05000000000000000000" pitchFamily="2" charset="2"/>
              <a:buNone/>
            </a:pPr>
            <a:r>
              <a:rPr lang="fa-IR" sz="6000" b="1">
                <a:solidFill>
                  <a:schemeClr val="hlink"/>
                </a:solidFill>
                <a:cs typeface="2  Titr" panose="00000700000000000000" pitchFamily="2" charset="-78"/>
              </a:rPr>
              <a:t>4- ثبت هاي سود آوري:</a:t>
            </a:r>
            <a:r>
              <a:rPr lang="fa-IR" sz="5400" b="1">
                <a:cs typeface="2  Zar" panose="00000400000000000000" pitchFamily="2" charset="-78"/>
              </a:rPr>
              <a:t> ميزان سود آوري مؤسسه را بيان مي كند.</a:t>
            </a:r>
            <a:endParaRPr lang="en-US" sz="5400" b="1"/>
          </a:p>
        </p:txBody>
      </p:sp>
    </p:spTree>
  </p:cSld>
  <p:clrMapOvr>
    <a:masterClrMapping/>
  </p:clrMapOvr>
  <p:transition>
    <p:wipe dir="d"/>
    <p:sndAc>
      <p:stSnd loop="1">
        <p:snd r:embed="rId3" name="chimes.wav"/>
      </p:stSnd>
    </p:sndAc>
  </p:transition>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7218" name="Rectangle 2"/>
          <p:cNvSpPr>
            <a:spLocks noGrp="1" noChangeArrowheads="1"/>
          </p:cNvSpPr>
          <p:nvPr>
            <p:ph type="body" idx="1"/>
          </p:nvPr>
        </p:nvSpPr>
        <p:spPr>
          <a:xfrm>
            <a:off x="101600" y="292100"/>
            <a:ext cx="8991600" cy="6489700"/>
          </a:xfrm>
        </p:spPr>
        <p:txBody>
          <a:bodyPr/>
          <a:lstStyle/>
          <a:p>
            <a:pPr marL="112713" indent="174625" algn="just">
              <a:lnSpc>
                <a:spcPct val="90000"/>
              </a:lnSpc>
              <a:buFont typeface="Wingdings" panose="05000000000000000000" pitchFamily="2" charset="2"/>
              <a:buNone/>
            </a:pPr>
            <a:r>
              <a:rPr lang="fa-IR" sz="5400" b="1">
                <a:solidFill>
                  <a:schemeClr val="tx2"/>
                </a:solidFill>
                <a:cs typeface="2  Titr" panose="00000700000000000000" pitchFamily="2" charset="-78"/>
              </a:rPr>
              <a:t>2-1-8 – نسبت هاي نقدينگي </a:t>
            </a:r>
          </a:p>
          <a:p>
            <a:pPr marL="112713" indent="174625" algn="just">
              <a:lnSpc>
                <a:spcPct val="90000"/>
              </a:lnSpc>
              <a:buFont typeface="Wingdings" panose="05000000000000000000" pitchFamily="2" charset="2"/>
              <a:buNone/>
            </a:pPr>
            <a:r>
              <a:rPr lang="fa-IR" sz="4400" b="1">
                <a:solidFill>
                  <a:schemeClr val="hlink"/>
                </a:solidFill>
                <a:cs typeface="2  Zar" panose="00000400000000000000" pitchFamily="2" charset="-78"/>
              </a:rPr>
              <a:t>مهمترين نسبت هاي نقدينگي : س</a:t>
            </a:r>
          </a:p>
          <a:p>
            <a:pPr marL="112713" indent="174625" algn="just">
              <a:lnSpc>
                <a:spcPct val="90000"/>
              </a:lnSpc>
              <a:buFont typeface="Wingdings" panose="05000000000000000000" pitchFamily="2" charset="2"/>
              <a:buNone/>
            </a:pPr>
            <a:r>
              <a:rPr lang="fa-IR" sz="4400" b="1">
                <a:solidFill>
                  <a:schemeClr val="hlink"/>
                </a:solidFill>
                <a:cs typeface="2  Zar" panose="00000400000000000000" pitchFamily="2" charset="-78"/>
              </a:rPr>
              <a:t>الف : نسبت جاري :</a:t>
            </a:r>
            <a:r>
              <a:rPr lang="fa-IR" sz="4400" b="1">
                <a:solidFill>
                  <a:schemeClr val="accent1"/>
                </a:solidFill>
                <a:cs typeface="2  Zar" panose="00000400000000000000" pitchFamily="2" charset="-78"/>
              </a:rPr>
              <a:t> </a:t>
            </a:r>
          </a:p>
          <a:p>
            <a:pPr marL="112713" indent="174625" algn="just">
              <a:lnSpc>
                <a:spcPct val="90000"/>
              </a:lnSpc>
              <a:buFont typeface="Wingdings" panose="05000000000000000000" pitchFamily="2" charset="2"/>
              <a:buNone/>
            </a:pPr>
            <a:r>
              <a:rPr lang="fa-IR" sz="4400" b="1">
                <a:cs typeface="2  Zar" panose="00000400000000000000" pitchFamily="2" charset="-78"/>
              </a:rPr>
              <a:t>از تقسيم مجموع اقلام دارائي جاري ترازنامه بر تمام اقلام بدهي جاري ثبت جاري مشخصي مي گردد . </a:t>
            </a:r>
          </a:p>
          <a:p>
            <a:pPr marL="112713" indent="174625" algn="just">
              <a:lnSpc>
                <a:spcPct val="90000"/>
              </a:lnSpc>
              <a:buFont typeface="Wingdings" panose="05000000000000000000" pitchFamily="2" charset="2"/>
              <a:buNone/>
            </a:pPr>
            <a:r>
              <a:rPr lang="fa-IR" sz="4400" b="1">
                <a:cs typeface="2  Zar" panose="00000400000000000000" pitchFamily="2" charset="-78"/>
              </a:rPr>
              <a:t>مثال : </a:t>
            </a:r>
          </a:p>
          <a:p>
            <a:pPr marL="112713" indent="174625" algn="just">
              <a:lnSpc>
                <a:spcPct val="90000"/>
              </a:lnSpc>
              <a:buFont typeface="Wingdings" panose="05000000000000000000" pitchFamily="2" charset="2"/>
              <a:buNone/>
            </a:pPr>
            <a:r>
              <a:rPr lang="fa-IR" sz="4400" b="1">
                <a:cs typeface="2  Zar" panose="00000400000000000000" pitchFamily="2" charset="-78"/>
              </a:rPr>
              <a:t>مجموع دارائي جاري شركت فردين 24000000 ريال و مجموع بدهي جاري</a:t>
            </a:r>
            <a:endParaRPr lang="en-US" sz="4400" b="1">
              <a:solidFill>
                <a:schemeClr val="hlink"/>
              </a:solidFill>
            </a:endParaRPr>
          </a:p>
        </p:txBody>
      </p:sp>
    </p:spTree>
  </p:cSld>
  <p:clrMapOvr>
    <a:masterClrMapping/>
  </p:clrMapOvr>
  <p:transition>
    <p:wipe dir="d"/>
    <p:sndAc>
      <p:stSnd loop="1">
        <p:snd r:embed="rId3" name="chimes.wav"/>
      </p:stSnd>
    </p:sndAc>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6" name="Rectangle 4"/>
          <p:cNvSpPr>
            <a:spLocks noChangeArrowheads="1"/>
          </p:cNvSpPr>
          <p:nvPr/>
        </p:nvSpPr>
        <p:spPr bwMode="auto">
          <a:xfrm>
            <a:off x="228600" y="762000"/>
            <a:ext cx="89154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r" rtl="1"/>
            <a:endParaRPr lang="fa-IR" sz="3800" i="1">
              <a:latin typeface="Arial" panose="020B0604020202020204" pitchFamily="34" charset="0"/>
            </a:endParaRPr>
          </a:p>
        </p:txBody>
      </p:sp>
      <p:sp>
        <p:nvSpPr>
          <p:cNvPr id="136197" name="Rectangle 5"/>
          <p:cNvSpPr>
            <a:spLocks noChangeArrowheads="1"/>
          </p:cNvSpPr>
          <p:nvPr/>
        </p:nvSpPr>
        <p:spPr bwMode="auto">
          <a:xfrm>
            <a:off x="114300" y="368300"/>
            <a:ext cx="8991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just" rtl="1"/>
            <a:r>
              <a:rPr lang="fa-IR" sz="2400" b="1">
                <a:latin typeface="Tahoma" panose="020B0604030504040204" pitchFamily="34" charset="0"/>
                <a:cs typeface="2  Zar" panose="00000400000000000000" pitchFamily="2" charset="-78"/>
              </a:rPr>
              <a:t>پس از يك دهم سرمايه ثبت شده نوع اندوخته اختياري محسوب مي شود .اندوخته براندوخته قانوني مديران با تأئيد مجمع عمومي و يا وفق اساسنامه مي توانند بخشي ازسود ويژه بعد از كسر ماليات بردرآمد رانيز بعنوان انواع اندوخته هاي اختياري از قبيل اندوخته عمومي اندوخته احتياطي و اندوخته هاي خاص ديگر براي استفاده در موارد خاص كنار بگذارند .</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9266" name="Rectangle 2"/>
          <p:cNvSpPr>
            <a:spLocks noGrp="1" noChangeArrowheads="1"/>
          </p:cNvSpPr>
          <p:nvPr>
            <p:ph type="body" idx="1"/>
          </p:nvPr>
        </p:nvSpPr>
        <p:spPr>
          <a:xfrm>
            <a:off x="228600" y="152400"/>
            <a:ext cx="8763000" cy="6553200"/>
          </a:xfrm>
        </p:spPr>
        <p:txBody>
          <a:bodyPr/>
          <a:lstStyle/>
          <a:p>
            <a:pPr algn="just">
              <a:lnSpc>
                <a:spcPct val="80000"/>
              </a:lnSpc>
              <a:buFont typeface="Wingdings" panose="05000000000000000000" pitchFamily="2" charset="2"/>
              <a:buNone/>
            </a:pPr>
            <a:r>
              <a:rPr lang="fa-IR" sz="5400" b="1">
                <a:cs typeface="2  Zar" panose="00000400000000000000" pitchFamily="2" charset="-78"/>
              </a:rPr>
              <a:t>شركت  8000000  ريال است. نسبت جاري را تعيين كنيد  .</a:t>
            </a:r>
          </a:p>
          <a:p>
            <a:pPr algn="ctr">
              <a:lnSpc>
                <a:spcPct val="80000"/>
              </a:lnSpc>
              <a:buFont typeface="Wingdings" panose="05000000000000000000" pitchFamily="2" charset="2"/>
              <a:buNone/>
            </a:pPr>
            <a:r>
              <a:rPr lang="fa-IR" sz="2800">
                <a:cs typeface="2  Zar" panose="00000400000000000000" pitchFamily="2" charset="-78"/>
              </a:rPr>
              <a:t>	</a:t>
            </a:r>
            <a:r>
              <a:rPr lang="fa-IR" sz="4400">
                <a:cs typeface="2  Zar" panose="00000400000000000000" pitchFamily="2" charset="-78"/>
              </a:rPr>
              <a:t>	</a:t>
            </a:r>
            <a:r>
              <a:rPr lang="fa-IR" sz="4400" b="1">
                <a:solidFill>
                  <a:schemeClr val="hlink"/>
                </a:solidFill>
                <a:cs typeface="2  Zar" panose="00000400000000000000" pitchFamily="2" charset="-78"/>
              </a:rPr>
              <a:t>دارايي جاري</a:t>
            </a:r>
            <a:r>
              <a:rPr lang="fa-IR" sz="4400">
                <a:solidFill>
                  <a:schemeClr val="hlink"/>
                </a:solidFill>
                <a:cs typeface="2  Zar" panose="00000400000000000000" pitchFamily="2" charset="-78"/>
              </a:rPr>
              <a:t> </a:t>
            </a:r>
          </a:p>
          <a:p>
            <a:pPr algn="ctr">
              <a:lnSpc>
                <a:spcPct val="80000"/>
              </a:lnSpc>
              <a:buFont typeface="Wingdings" panose="05000000000000000000" pitchFamily="2" charset="2"/>
              <a:buNone/>
            </a:pPr>
            <a:r>
              <a:rPr lang="fa-IR" sz="4400">
                <a:solidFill>
                  <a:schemeClr val="hlink"/>
                </a:solidFill>
              </a:rPr>
              <a:t>						</a:t>
            </a:r>
            <a:r>
              <a:rPr lang="fa-IR" sz="4400" b="1">
                <a:solidFill>
                  <a:schemeClr val="hlink"/>
                </a:solidFill>
                <a:cs typeface="2  Zar" panose="00000400000000000000" pitchFamily="2" charset="-78"/>
              </a:rPr>
              <a:t>= نسبت جاري</a:t>
            </a:r>
            <a:r>
              <a:rPr lang="fa-IR" sz="4400">
                <a:solidFill>
                  <a:schemeClr val="hlink"/>
                </a:solidFill>
              </a:rPr>
              <a:t> </a:t>
            </a:r>
          </a:p>
          <a:p>
            <a:pPr algn="ctr">
              <a:lnSpc>
                <a:spcPct val="80000"/>
              </a:lnSpc>
              <a:buFont typeface="Wingdings" panose="05000000000000000000" pitchFamily="2" charset="2"/>
              <a:buNone/>
            </a:pPr>
            <a:r>
              <a:rPr lang="fa-IR" sz="4400">
                <a:solidFill>
                  <a:schemeClr val="hlink"/>
                </a:solidFill>
                <a:cs typeface="2  Zar" panose="00000400000000000000" pitchFamily="2" charset="-78"/>
              </a:rPr>
              <a:t>		</a:t>
            </a:r>
            <a:r>
              <a:rPr lang="fa-IR" sz="4400" b="1">
                <a:solidFill>
                  <a:schemeClr val="hlink"/>
                </a:solidFill>
                <a:cs typeface="2  Zar" panose="00000400000000000000" pitchFamily="2" charset="-78"/>
              </a:rPr>
              <a:t>بدهي جاري</a:t>
            </a:r>
          </a:p>
          <a:p>
            <a:pPr algn="just">
              <a:lnSpc>
                <a:spcPct val="80000"/>
              </a:lnSpc>
              <a:buFont typeface="Wingdings" panose="05000000000000000000" pitchFamily="2" charset="2"/>
              <a:buNone/>
            </a:pPr>
            <a:r>
              <a:rPr lang="fa-IR" sz="5400" b="1">
                <a:cs typeface="2  Zar" panose="00000400000000000000" pitchFamily="2" charset="-78"/>
              </a:rPr>
              <a:t>نسبت جاري 3 مي باشد .</a:t>
            </a:r>
          </a:p>
          <a:p>
            <a:pPr>
              <a:lnSpc>
                <a:spcPct val="80000"/>
              </a:lnSpc>
              <a:buFont typeface="Wingdings" panose="05000000000000000000" pitchFamily="2" charset="2"/>
              <a:buNone/>
            </a:pPr>
            <a:r>
              <a:rPr lang="fa-IR" sz="4400" b="1"/>
              <a:t> </a:t>
            </a:r>
            <a:r>
              <a:rPr lang="fa-IR" sz="4400" b="1">
                <a:solidFill>
                  <a:schemeClr val="hlink"/>
                </a:solidFill>
              </a:rPr>
              <a:t> </a:t>
            </a:r>
            <a:r>
              <a:rPr lang="fa-IR" sz="4400" b="1">
                <a:solidFill>
                  <a:schemeClr val="hlink"/>
                </a:solidFill>
                <a:cs typeface="2  Zar" panose="00000400000000000000" pitchFamily="2" charset="-78"/>
              </a:rPr>
              <a:t>24000000</a:t>
            </a:r>
            <a:r>
              <a:rPr lang="en-US" sz="2800">
                <a:cs typeface="2  Zar" panose="00000400000000000000" pitchFamily="2" charset="-78"/>
              </a:rPr>
              <a:t> </a:t>
            </a:r>
            <a:endParaRPr lang="fa-IR" sz="2800">
              <a:cs typeface="2  Zar" panose="00000400000000000000" pitchFamily="2" charset="-78"/>
            </a:endParaRPr>
          </a:p>
          <a:p>
            <a:pPr algn="ctr">
              <a:lnSpc>
                <a:spcPct val="80000"/>
              </a:lnSpc>
              <a:buFont typeface="Wingdings" panose="05000000000000000000" pitchFamily="2" charset="2"/>
              <a:buNone/>
            </a:pPr>
            <a:r>
              <a:rPr lang="fa-IR" sz="2800">
                <a:cs typeface="2  Zar" panose="00000400000000000000" pitchFamily="2" charset="-78"/>
              </a:rPr>
              <a:t>				</a:t>
            </a:r>
            <a:r>
              <a:rPr lang="fa-IR" sz="4400" b="1">
                <a:solidFill>
                  <a:schemeClr val="hlink"/>
                </a:solidFill>
                <a:cs typeface="2  Zar" panose="00000400000000000000" pitchFamily="2" charset="-78"/>
              </a:rPr>
              <a:t>	3 =</a:t>
            </a:r>
          </a:p>
          <a:p>
            <a:pPr algn="ctr">
              <a:lnSpc>
                <a:spcPct val="80000"/>
              </a:lnSpc>
              <a:buFont typeface="Wingdings" panose="05000000000000000000" pitchFamily="2" charset="2"/>
              <a:buNone/>
            </a:pPr>
            <a:r>
              <a:rPr lang="fa-IR" sz="2800">
                <a:solidFill>
                  <a:schemeClr val="hlink"/>
                </a:solidFill>
                <a:cs typeface="2  Zar" panose="00000400000000000000" pitchFamily="2" charset="-78"/>
              </a:rPr>
              <a:t>							</a:t>
            </a:r>
            <a:r>
              <a:rPr lang="fa-IR" sz="4400" b="1">
                <a:solidFill>
                  <a:schemeClr val="hlink"/>
                </a:solidFill>
                <a:cs typeface="2  Zar" panose="00000400000000000000" pitchFamily="2" charset="-78"/>
              </a:rPr>
              <a:t>	  8000000</a:t>
            </a:r>
            <a:endParaRPr lang="en-US" sz="4400" b="1">
              <a:solidFill>
                <a:schemeClr val="hlink"/>
              </a:solidFill>
              <a:cs typeface="2  Zar" panose="00000400000000000000" pitchFamily="2" charset="-78"/>
            </a:endParaRPr>
          </a:p>
        </p:txBody>
      </p:sp>
      <p:sp>
        <p:nvSpPr>
          <p:cNvPr id="779267" name="Line 3"/>
          <p:cNvSpPr>
            <a:spLocks noChangeShapeType="1"/>
          </p:cNvSpPr>
          <p:nvPr/>
        </p:nvSpPr>
        <p:spPr bwMode="auto">
          <a:xfrm>
            <a:off x="457200" y="3429000"/>
            <a:ext cx="1752600" cy="0"/>
          </a:xfrm>
          <a:prstGeom prst="line">
            <a:avLst/>
          </a:prstGeom>
          <a:noFill/>
          <a:ln w="57150" cap="sq">
            <a:solidFill>
              <a:schemeClr val="hlink"/>
            </a:solidFill>
            <a:round/>
            <a:headEnd type="none" w="sm" len="sm"/>
            <a:tailEnd type="none" w="sm" len="sm"/>
          </a:ln>
          <a:effectLst>
            <a:outerShdw dist="107763" dir="2700000" algn="ctr" rotWithShape="0">
              <a:schemeClr val="tx2">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779268" name="Line 4"/>
          <p:cNvSpPr>
            <a:spLocks noChangeShapeType="1"/>
          </p:cNvSpPr>
          <p:nvPr/>
        </p:nvSpPr>
        <p:spPr bwMode="auto">
          <a:xfrm>
            <a:off x="3276600" y="1676400"/>
            <a:ext cx="1752600" cy="0"/>
          </a:xfrm>
          <a:prstGeom prst="line">
            <a:avLst/>
          </a:prstGeom>
          <a:noFill/>
          <a:ln w="57150" cap="sq">
            <a:solidFill>
              <a:schemeClr val="hlink"/>
            </a:solidFill>
            <a:round/>
            <a:headEnd type="none" w="sm" len="sm"/>
            <a:tailEnd type="none" w="sm" len="sm"/>
          </a:ln>
          <a:effectLst>
            <a:outerShdw dist="107763" dir="2700000" algn="ctr" rotWithShape="0">
              <a:schemeClr val="tx2">
                <a:alpha val="50000"/>
              </a:scheme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1314" name="Rectangle 2"/>
          <p:cNvSpPr>
            <a:spLocks noGrp="1" noChangeArrowheads="1"/>
          </p:cNvSpPr>
          <p:nvPr>
            <p:ph type="body" idx="1"/>
          </p:nvPr>
        </p:nvSpPr>
        <p:spPr>
          <a:xfrm>
            <a:off x="88900" y="88900"/>
            <a:ext cx="8991600" cy="6705600"/>
          </a:xfrm>
        </p:spPr>
        <p:txBody>
          <a:bodyPr/>
          <a:lstStyle/>
          <a:p>
            <a:pPr marL="112713" indent="174625" algn="just">
              <a:buFont typeface="Wingdings" panose="05000000000000000000" pitchFamily="2" charset="2"/>
              <a:buNone/>
            </a:pPr>
            <a:endParaRPr lang="fa-IR" sz="1200">
              <a:solidFill>
                <a:schemeClr val="accent1"/>
              </a:solidFill>
              <a:cs typeface="2  Titr" panose="00000700000000000000" pitchFamily="2" charset="-78"/>
            </a:endParaRPr>
          </a:p>
          <a:p>
            <a:pPr marL="112713" indent="174625" algn="just">
              <a:buFont typeface="Wingdings" panose="05000000000000000000" pitchFamily="2" charset="2"/>
              <a:buNone/>
            </a:pPr>
            <a:r>
              <a:rPr lang="fa-IR" sz="4800" b="1">
                <a:cs typeface="2  Zar" panose="00000400000000000000" pitchFamily="2" charset="-78"/>
              </a:rPr>
              <a:t>يعني در مقابل هر يك ريال بدهي 3 ريال دارائي .</a:t>
            </a:r>
          </a:p>
          <a:p>
            <a:pPr marL="112713" indent="174625" algn="just">
              <a:buFont typeface="Wingdings" panose="05000000000000000000" pitchFamily="2" charset="2"/>
              <a:buNone/>
            </a:pPr>
            <a:r>
              <a:rPr lang="fa-IR" sz="4800" b="1">
                <a:cs typeface="2  Zar" panose="00000400000000000000" pitchFamily="2" charset="-78"/>
              </a:rPr>
              <a:t>هر قدر نسبت جاري بزرگتر باشد قدرت بازپرداخت بدهي جاري افزايش مي يابد و طلبكاران با اطمينان خاطر بيشتر وام يا خدمات يا كالا در اختيار شركت قرار خواهند داد .</a:t>
            </a:r>
          </a:p>
        </p:txBody>
      </p:sp>
    </p:spTree>
  </p:cSld>
  <p:clrMapOvr>
    <a:masterClrMapping/>
  </p:clrMapOvr>
  <p:transition>
    <p:wipe dir="d"/>
    <p:sndAc>
      <p:stSnd loop="1">
        <p:snd r:embed="rId3" name="chimes.wav"/>
      </p:stSnd>
    </p:sndAc>
  </p:transition>
</p:sld>
</file>

<file path=ppt/slides/slide3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3362"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5400" b="1">
                <a:solidFill>
                  <a:schemeClr val="hlink"/>
                </a:solidFill>
                <a:cs typeface="2  Titr" panose="00000700000000000000" pitchFamily="2" charset="-78"/>
              </a:rPr>
              <a:t>ب : ثبت آني يا سريع يا فوري </a:t>
            </a:r>
          </a:p>
          <a:p>
            <a:pPr marL="52388" indent="65088" algn="just">
              <a:buFont typeface="Wingdings" panose="05000000000000000000" pitchFamily="2" charset="2"/>
              <a:buNone/>
            </a:pPr>
            <a:endParaRPr lang="fa-IR" sz="100" b="1">
              <a:solidFill>
                <a:schemeClr val="hlink"/>
              </a:solidFill>
              <a:cs typeface="2  Titr" panose="00000700000000000000" pitchFamily="2" charset="-78"/>
            </a:endParaRPr>
          </a:p>
          <a:p>
            <a:pPr marL="52388" indent="65088" algn="just">
              <a:buFont typeface="Wingdings" panose="05000000000000000000" pitchFamily="2" charset="2"/>
              <a:buNone/>
            </a:pPr>
            <a:r>
              <a:rPr lang="fa-IR" sz="6000" b="1">
                <a:cs typeface="2  Zar" panose="00000400000000000000" pitchFamily="2" charset="-78"/>
              </a:rPr>
              <a:t>از تقسيم دارائيهاي زود نقد شونده بر بدهيهاي جاري نسبت آني حاصل   مي شود  دارائيهاي جاري به دو دسته تقسيم مي شوند يكي دارائيهاي جاري سيال يا زود نقد</a:t>
            </a:r>
            <a:endParaRPr lang="en-US" sz="6000" b="1"/>
          </a:p>
        </p:txBody>
      </p:sp>
    </p:spTree>
  </p:cSld>
  <p:clrMapOvr>
    <a:masterClrMapping/>
  </p:clrMapOvr>
  <p:transition>
    <p:wipe dir="d"/>
    <p:sndAc>
      <p:stSnd loop="1">
        <p:snd r:embed="rId3" name="chimes.wav"/>
      </p:stSnd>
    </p:sndAc>
  </p:transition>
</p:sld>
</file>

<file path=ppt/slides/slide3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5410"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6600" b="1">
                <a:cs typeface="2  Zar" panose="00000400000000000000" pitchFamily="2" charset="-78"/>
              </a:rPr>
              <a:t>و دوم دارائي هاي جاري غيرآني يا غير سيال كه بايد در جريان فروش قرار گيرند. و تبديل به نقد شوند. مثل موجوديهاي كالا يا دارائيهاي جاري مصرف شونده .</a:t>
            </a:r>
            <a:endParaRPr lang="en-US" sz="6600" b="1"/>
          </a:p>
        </p:txBody>
      </p:sp>
    </p:spTree>
  </p:cSld>
  <p:clrMapOvr>
    <a:masterClrMapping/>
  </p:clrMapOvr>
  <p:transition>
    <p:wipe dir="d"/>
    <p:sndAc>
      <p:stSnd loop="1">
        <p:snd r:embed="rId3" name="chimes.wav"/>
      </p:stSnd>
    </p:sndAc>
  </p:transition>
</p:sld>
</file>

<file path=ppt/slides/slide3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7458" name="Rectangle 2"/>
          <p:cNvSpPr>
            <a:spLocks noGrp="1" noChangeArrowheads="1"/>
          </p:cNvSpPr>
          <p:nvPr>
            <p:ph type="body" idx="1"/>
          </p:nvPr>
        </p:nvSpPr>
        <p:spPr>
          <a:xfrm>
            <a:off x="127000" y="101600"/>
            <a:ext cx="8915400" cy="6527800"/>
          </a:xfrm>
        </p:spPr>
        <p:txBody>
          <a:bodyPr/>
          <a:lstStyle/>
          <a:p>
            <a:pPr marL="47625" indent="69850" algn="just">
              <a:buFont typeface="Wingdings" panose="05000000000000000000" pitchFamily="2" charset="2"/>
              <a:buNone/>
            </a:pPr>
            <a:r>
              <a:rPr lang="fa-IR" sz="5400">
                <a:solidFill>
                  <a:schemeClr val="tx2"/>
                </a:solidFill>
                <a:cs typeface="2  Titr" panose="00000700000000000000" pitchFamily="2" charset="-78"/>
              </a:rPr>
              <a:t>3-1-8- نسبت هاي فعاليت :</a:t>
            </a:r>
          </a:p>
          <a:p>
            <a:pPr marL="47625" indent="69850" algn="just">
              <a:buFont typeface="Wingdings" panose="05000000000000000000" pitchFamily="2" charset="2"/>
              <a:buNone/>
            </a:pPr>
            <a:r>
              <a:rPr lang="fa-IR" sz="4400" b="1">
                <a:solidFill>
                  <a:schemeClr val="hlink"/>
                </a:solidFill>
                <a:cs typeface="2  Zar" panose="00000400000000000000" pitchFamily="2" charset="-78"/>
              </a:rPr>
              <a:t>مهمترين نسبت هاي فعاليت عبارتند از : </a:t>
            </a:r>
          </a:p>
          <a:p>
            <a:pPr marL="47625" indent="69850" algn="just">
              <a:buFont typeface="Wingdings" panose="05000000000000000000" pitchFamily="2" charset="2"/>
              <a:buNone/>
            </a:pPr>
            <a:r>
              <a:rPr lang="fa-IR" sz="4400" b="1">
                <a:solidFill>
                  <a:schemeClr val="hlink"/>
                </a:solidFill>
                <a:cs typeface="2  Zar" panose="00000400000000000000" pitchFamily="2" charset="-78"/>
              </a:rPr>
              <a:t>الف: ثبت دوره وصول مطالبات .</a:t>
            </a:r>
          </a:p>
          <a:p>
            <a:pPr marL="47625" indent="69850" algn="just">
              <a:buFont typeface="Wingdings" panose="05000000000000000000" pitchFamily="2" charset="2"/>
              <a:buNone/>
            </a:pPr>
            <a:r>
              <a:rPr lang="fa-IR" sz="4800" b="1">
                <a:cs typeface="2  Zar" panose="00000400000000000000" pitchFamily="2" charset="-78"/>
              </a:rPr>
              <a:t>براي تعيين نسبت دورة وصول مطالبات علاوه بر ترازنامه پايان دوره مالي داشتن مانده اول دورة حسابداري دريافتي واسناد دريافتي وميزان فروش نسيه هم لازم است</a:t>
            </a:r>
            <a:endParaRPr lang="en-US" sz="4800" b="1"/>
          </a:p>
        </p:txBody>
      </p:sp>
    </p:spTree>
  </p:cSld>
  <p:clrMapOvr>
    <a:masterClrMapping/>
  </p:clrMapOvr>
  <p:transition>
    <p:wipe dir="d"/>
    <p:sndAc>
      <p:stSnd loop="1">
        <p:snd r:embed="rId3" name="chimes.wav"/>
      </p:stSnd>
    </p:sndAc>
  </p:transition>
</p:sld>
</file>

<file path=ppt/slides/slide3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9506" name="Rectangle 2"/>
          <p:cNvSpPr>
            <a:spLocks noGrp="1" noChangeArrowheads="1"/>
          </p:cNvSpPr>
          <p:nvPr>
            <p:ph type="body" idx="1"/>
          </p:nvPr>
        </p:nvSpPr>
        <p:spPr>
          <a:xfrm>
            <a:off x="228600" y="152400"/>
            <a:ext cx="8763000" cy="6553200"/>
          </a:xfrm>
        </p:spPr>
        <p:txBody>
          <a:bodyPr/>
          <a:lstStyle/>
          <a:p>
            <a:pPr marL="52388" indent="117475" algn="just">
              <a:buFont typeface="Wingdings" panose="05000000000000000000" pitchFamily="2" charset="2"/>
              <a:buNone/>
            </a:pPr>
            <a:r>
              <a:rPr lang="fa-IR" sz="6000" b="1">
                <a:cs typeface="2  Zar" panose="00000400000000000000" pitchFamily="2" charset="-78"/>
              </a:rPr>
              <a:t>و براي تعيين اين ثبت ابتدا بايد گردش مطالبات و يا دفعات گردش تعيين شود و براي تعيين گردش بايد توسط مطالبات محاسبه شود .</a:t>
            </a:r>
          </a:p>
          <a:p>
            <a:pPr marL="52388" indent="117475" algn="just">
              <a:buFont typeface="Wingdings" panose="05000000000000000000" pitchFamily="2" charset="2"/>
              <a:buNone/>
            </a:pPr>
            <a:r>
              <a:rPr lang="fa-IR" sz="6000" b="1">
                <a:cs typeface="2  Zar" panose="00000400000000000000" pitchFamily="2" charset="-78"/>
              </a:rPr>
              <a:t>متوسط مطالبات يعني مجموعه مانده حسابهاي دريافتي و اسناد</a:t>
            </a:r>
            <a:endParaRPr lang="en-US" sz="6600"/>
          </a:p>
        </p:txBody>
      </p:sp>
    </p:spTree>
  </p:cSld>
  <p:clrMapOvr>
    <a:masterClrMapping/>
  </p:clrMapOvr>
  <p:transition>
    <p:wipe dir="d"/>
    <p:sndAc>
      <p:stSnd loop="1">
        <p:snd r:embed="rId3" name="chimes.wav"/>
      </p:stSnd>
    </p:sndAc>
  </p:transition>
</p:sld>
</file>

<file path=ppt/slides/slide3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1554" name="Rectangle 2"/>
          <p:cNvSpPr>
            <a:spLocks noGrp="1" noChangeArrowheads="1"/>
          </p:cNvSpPr>
          <p:nvPr>
            <p:ph type="body" idx="1"/>
          </p:nvPr>
        </p:nvSpPr>
        <p:spPr>
          <a:xfrm>
            <a:off x="228600" y="152400"/>
            <a:ext cx="8763000" cy="6553200"/>
          </a:xfrm>
        </p:spPr>
        <p:txBody>
          <a:bodyPr/>
          <a:lstStyle/>
          <a:p>
            <a:pPr marL="52388" indent="65088" algn="just">
              <a:buFont typeface="Wingdings" panose="05000000000000000000" pitchFamily="2" charset="2"/>
              <a:buNone/>
            </a:pPr>
            <a:r>
              <a:rPr lang="fa-IR" sz="6000" b="1">
                <a:cs typeface="2  Zar" panose="00000400000000000000" pitchFamily="2" charset="-78"/>
              </a:rPr>
              <a:t>تجاري در اول و آخر دوره مالي را بر 2 تقسيم مي كنيم تا مشخص شود بعد از تعيين متوسط مطالبات مجموع فروش نسيه دوره را بر متوسط مطالبات تقسيم مي كنند</a:t>
            </a:r>
            <a:endParaRPr lang="en-US" sz="6600"/>
          </a:p>
        </p:txBody>
      </p:sp>
    </p:spTree>
  </p:cSld>
  <p:clrMapOvr>
    <a:masterClrMapping/>
  </p:clrMapOvr>
  <p:transition>
    <p:wipe dir="d"/>
    <p:sndAc>
      <p:stSnd loop="1">
        <p:snd r:embed="rId3" name="chimes.wav"/>
      </p:stSnd>
    </p:sndAc>
  </p:transition>
</p:sld>
</file>

<file path=ppt/slides/slide3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3602" name="Rectangle 2"/>
          <p:cNvSpPr>
            <a:spLocks noGrp="1" noChangeArrowheads="1"/>
          </p:cNvSpPr>
          <p:nvPr>
            <p:ph type="body" idx="1"/>
          </p:nvPr>
        </p:nvSpPr>
        <p:spPr>
          <a:xfrm>
            <a:off x="228600" y="228600"/>
            <a:ext cx="8763000" cy="6477000"/>
          </a:xfrm>
        </p:spPr>
        <p:txBody>
          <a:bodyPr/>
          <a:lstStyle/>
          <a:p>
            <a:pPr marL="52388" indent="65088" algn="just">
              <a:buFont typeface="Wingdings" panose="05000000000000000000" pitchFamily="2" charset="2"/>
              <a:buNone/>
            </a:pPr>
            <a:r>
              <a:rPr lang="fa-IR" sz="6600" b="1">
                <a:cs typeface="2  Zar" panose="00000400000000000000" pitchFamily="2" charset="-78"/>
              </a:rPr>
              <a:t>تا دفعات گردش به دست آيد . آنگاه سال را بر حسب روز كه 360 روز مقرر شده بر دفعات گردش مطالبات تقسيم مي كنند . پس نسبت وصول مطالبات شخصي مي شود.</a:t>
            </a:r>
            <a:endParaRPr lang="en-US" sz="6600"/>
          </a:p>
        </p:txBody>
      </p:sp>
    </p:spTree>
  </p:cSld>
  <p:clrMapOvr>
    <a:masterClrMapping/>
  </p:clrMapOvr>
  <p:transition>
    <p:wipe dir="d"/>
    <p:sndAc>
      <p:stSnd loop="1">
        <p:snd r:embed="rId3" name="chimes.wav"/>
      </p:stSnd>
    </p:sndAc>
  </p:transition>
</p:sld>
</file>

<file path=ppt/slides/slide3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5650" name="Rectangle 2"/>
          <p:cNvSpPr>
            <a:spLocks noGrp="1" noChangeArrowheads="1"/>
          </p:cNvSpPr>
          <p:nvPr>
            <p:ph type="body" idx="1"/>
          </p:nvPr>
        </p:nvSpPr>
        <p:spPr>
          <a:xfrm>
            <a:off x="101600" y="101600"/>
            <a:ext cx="8991600" cy="6705600"/>
          </a:xfrm>
        </p:spPr>
        <p:txBody>
          <a:bodyPr/>
          <a:lstStyle/>
          <a:p>
            <a:pPr marL="112713" indent="174625" algn="ctr">
              <a:buFont typeface="Wingdings" panose="05000000000000000000" pitchFamily="2" charset="2"/>
              <a:buNone/>
            </a:pPr>
            <a:r>
              <a:rPr lang="fa-IR" sz="5400" b="1">
                <a:solidFill>
                  <a:schemeClr val="hlink"/>
                </a:solidFill>
                <a:cs typeface="2  Titr" panose="00000700000000000000" pitchFamily="2" charset="-78"/>
              </a:rPr>
              <a:t>ب: دوره گردش كالا و دفعات گردش كالا :</a:t>
            </a:r>
          </a:p>
          <a:p>
            <a:pPr marL="112713" indent="174625" algn="just">
              <a:buFont typeface="Wingdings" panose="05000000000000000000" pitchFamily="2" charset="2"/>
              <a:buNone/>
            </a:pPr>
            <a:endParaRPr lang="fa-IR" sz="2800" b="1">
              <a:solidFill>
                <a:schemeClr val="hlink"/>
              </a:solidFill>
              <a:cs typeface="2  Zar" panose="00000400000000000000" pitchFamily="2" charset="-78"/>
            </a:endParaRPr>
          </a:p>
          <a:p>
            <a:pPr marL="112713" indent="174625" algn="just">
              <a:buFont typeface="Wingdings" panose="05000000000000000000" pitchFamily="2" charset="2"/>
              <a:buNone/>
            </a:pPr>
            <a:r>
              <a:rPr lang="fa-IR" sz="5400" b="1">
                <a:solidFill>
                  <a:schemeClr val="hlink"/>
                </a:solidFill>
                <a:cs typeface="2  Zar" panose="00000400000000000000" pitchFamily="2" charset="-78"/>
              </a:rPr>
              <a:t>براي محاسبه دفعات گردش كالا :</a:t>
            </a:r>
            <a:r>
              <a:rPr lang="fa-IR" sz="5400" b="1">
                <a:cs typeface="2  Zar" panose="00000400000000000000" pitchFamily="2" charset="-78"/>
              </a:rPr>
              <a:t> اطلاعات لازم از صورت حساب سود و زيان استخراج مي شود . موجودي كالاي اول دوره و موجودي كالاي</a:t>
            </a:r>
            <a:endParaRPr lang="en-US" sz="5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7698" name="Rectangle 2"/>
          <p:cNvSpPr>
            <a:spLocks noGrp="1" noChangeArrowheads="1"/>
          </p:cNvSpPr>
          <p:nvPr>
            <p:ph type="body" idx="1"/>
          </p:nvPr>
        </p:nvSpPr>
        <p:spPr>
          <a:xfrm>
            <a:off x="228600" y="228600"/>
            <a:ext cx="8763000" cy="6477000"/>
          </a:xfrm>
        </p:spPr>
        <p:txBody>
          <a:bodyPr/>
          <a:lstStyle/>
          <a:p>
            <a:pPr marL="52388" indent="117475" algn="just">
              <a:buFont typeface="Wingdings" panose="05000000000000000000" pitchFamily="2" charset="2"/>
              <a:buNone/>
            </a:pPr>
            <a:r>
              <a:rPr lang="fa-IR" sz="6000" b="1">
                <a:cs typeface="2  Zar" panose="00000400000000000000" pitchFamily="2" charset="-78"/>
              </a:rPr>
              <a:t>پايان دوره و بهاي تمام شده كالاي فروش رفته اطلاعاتي هستند كه لازم است  ابتدا از تقسيم مجموع موجودي كالاي اول و آخر دوره بر عدد 2 ميانگين كالا مشخص مي كنند</a:t>
            </a:r>
            <a:endParaRPr lang="en-US" sz="6000"/>
          </a:p>
        </p:txBody>
      </p:sp>
    </p:spTree>
  </p:cSld>
  <p:clrMapOvr>
    <a:masterClrMapping/>
  </p:clrMapOvr>
  <p:transition>
    <p:wipe dir="d"/>
    <p:sndAc>
      <p:stSnd loop="1">
        <p:snd r:embed="rId3" name="chimes.wav"/>
      </p:stSnd>
    </p:sndAc>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52400" y="1566863"/>
            <a:ext cx="89154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endParaRPr lang="fa-IR" sz="4800" b="1" i="1" u="sng">
              <a:latin typeface="Arial" panose="020B0604020202020204" pitchFamily="34" charset="0"/>
            </a:endParaRPr>
          </a:p>
          <a:p>
            <a:pPr algn="ctr" rtl="1"/>
            <a:r>
              <a:rPr lang="fa-IR" sz="17200">
                <a:solidFill>
                  <a:schemeClr val="tx2"/>
                </a:solidFill>
                <a:latin typeface="Arial" panose="020B0604020202020204" pitchFamily="34" charset="0"/>
                <a:cs typeface="2  Sahar" panose="00000400000000000000" pitchFamily="2" charset="-78"/>
              </a:rPr>
              <a:t>فصل دوم</a:t>
            </a:r>
            <a:r>
              <a:rPr lang="en-US" sz="12900">
                <a:latin typeface="Arial" panose="020B0604020202020204" pitchFamily="34" charset="0"/>
                <a:cs typeface="2  Sahar" panose="00000400000000000000" pitchFamily="2" charset="-78"/>
              </a:rPr>
              <a:t> </a:t>
            </a:r>
          </a:p>
          <a:p>
            <a:pPr algn="ctr" rtl="1"/>
            <a:endParaRPr lang="en-US" sz="6000">
              <a:latin typeface="Arial" panose="020B0604020202020204" pitchFamily="34" charset="0"/>
              <a:cs typeface="2  Sah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9746"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6000" b="1">
                <a:cs typeface="2  Zar" panose="00000400000000000000" pitchFamily="2" charset="-78"/>
              </a:rPr>
              <a:t>و سپس بهاي تمام شده كالاي فروش رفته را بر متوسط موجودي كالا تقسيم مي كنند تا دفعات گردش كالا معين شود . از تقسيم نمودن 360 روز بر دفعات گردش كالا دوره گردش به دست مي آيد .</a:t>
            </a:r>
          </a:p>
        </p:txBody>
      </p:sp>
    </p:spTree>
  </p:cSld>
  <p:clrMapOvr>
    <a:masterClrMapping/>
  </p:clrMapOvr>
  <p:transition>
    <p:wipe dir="d"/>
    <p:sndAc>
      <p:stSnd loop="1">
        <p:snd r:embed="rId3" name="chimes.wav"/>
      </p:stSnd>
    </p:sndAc>
  </p:transition>
</p:sld>
</file>

<file path=ppt/slides/slide3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1794" name="Rectangle 2"/>
          <p:cNvSpPr>
            <a:spLocks noGrp="1" noChangeArrowheads="1"/>
          </p:cNvSpPr>
          <p:nvPr>
            <p:ph type="body" idx="1"/>
          </p:nvPr>
        </p:nvSpPr>
        <p:spPr>
          <a:xfrm>
            <a:off x="152400" y="152400"/>
            <a:ext cx="8839200" cy="6553200"/>
          </a:xfrm>
        </p:spPr>
        <p:txBody>
          <a:bodyPr/>
          <a:lstStyle/>
          <a:p>
            <a:pPr algn="just">
              <a:buFont typeface="Wingdings" panose="05000000000000000000" pitchFamily="2" charset="2"/>
              <a:buNone/>
            </a:pPr>
            <a:r>
              <a:rPr lang="fa-IR" sz="6600">
                <a:solidFill>
                  <a:schemeClr val="hlink"/>
                </a:solidFill>
                <a:cs typeface="2  Titr" panose="00000700000000000000" pitchFamily="2" charset="-78"/>
              </a:rPr>
              <a:t>پ: دوره گردش عمليات :</a:t>
            </a:r>
            <a:r>
              <a:rPr lang="fa-IR" sz="5400">
                <a:solidFill>
                  <a:schemeClr val="hlink"/>
                </a:solidFill>
              </a:rPr>
              <a:t> </a:t>
            </a:r>
          </a:p>
          <a:p>
            <a:pPr algn="just">
              <a:buFont typeface="Wingdings" panose="05000000000000000000" pitchFamily="2" charset="2"/>
              <a:buNone/>
            </a:pPr>
            <a:r>
              <a:rPr lang="fa-IR" sz="5400" b="1">
                <a:solidFill>
                  <a:schemeClr val="hlink"/>
                </a:solidFill>
                <a:cs typeface="2  Zar" panose="00000400000000000000" pitchFamily="2" charset="-78"/>
              </a:rPr>
              <a:t>مؤسسات فروش كالا دو نوع است :</a:t>
            </a:r>
          </a:p>
          <a:p>
            <a:pPr algn="just">
              <a:buFont typeface="Wingdings" panose="05000000000000000000" pitchFamily="2" charset="2"/>
              <a:buNone/>
            </a:pPr>
            <a:r>
              <a:rPr lang="fa-IR" sz="6000" b="1">
                <a:cs typeface="2  Zar" panose="00000400000000000000" pitchFamily="2" charset="-78"/>
              </a:rPr>
              <a:t>كه كالا را از منابع ديگر خريداري و به مشتري عرضه مي كند كه اين مؤسسات صرفاً تجاري يا بازرگاني هستند . </a:t>
            </a:r>
          </a:p>
        </p:txBody>
      </p:sp>
    </p:spTree>
  </p:cSld>
  <p:clrMapOvr>
    <a:masterClrMapping/>
  </p:clrMapOvr>
  <p:transition>
    <p:wipe dir="d"/>
    <p:sndAc>
      <p:stSnd loop="1">
        <p:snd r:embed="rId3" name="chimes.wav"/>
      </p:stSnd>
    </p:sndAc>
  </p:transition>
</p:sld>
</file>

<file path=ppt/slides/slide3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3842" name="Rectangle 2"/>
          <p:cNvSpPr>
            <a:spLocks noGrp="1" noChangeArrowheads="1"/>
          </p:cNvSpPr>
          <p:nvPr>
            <p:ph type="body" idx="1"/>
          </p:nvPr>
        </p:nvSpPr>
        <p:spPr>
          <a:xfrm>
            <a:off x="228600" y="228600"/>
            <a:ext cx="8763000" cy="6477000"/>
          </a:xfrm>
        </p:spPr>
        <p:txBody>
          <a:bodyPr/>
          <a:lstStyle/>
          <a:p>
            <a:pPr marL="52388" indent="65088" algn="just">
              <a:buFont typeface="Wingdings" panose="05000000000000000000" pitchFamily="2" charset="2"/>
              <a:buNone/>
            </a:pPr>
            <a:r>
              <a:rPr lang="fa-IR" sz="6600" b="1">
                <a:cs typeface="2  Zar" panose="00000400000000000000" pitchFamily="2" charset="-78"/>
              </a:rPr>
              <a:t>مؤسسات فروشنده كالا كه كالا را راساً مي سازند وسپس مي فروشند كه به آنها توليدي مي گويند و دوره گردش عمليات شامل مدت زمانيكه كالا ساخته مي شود . </a:t>
            </a:r>
            <a:endParaRPr lang="en-US" sz="6600"/>
          </a:p>
        </p:txBody>
      </p:sp>
    </p:spTree>
  </p:cSld>
  <p:clrMapOvr>
    <a:masterClrMapping/>
  </p:clrMapOvr>
  <p:transition>
    <p:wipe dir="d"/>
    <p:sndAc>
      <p:stSnd loop="1">
        <p:snd r:embed="rId3" name="chimes.wav"/>
      </p:stSnd>
    </p:sndAc>
  </p:transition>
</p:sld>
</file>

<file path=ppt/slides/slide3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5890" name="Rectangle 2"/>
          <p:cNvSpPr>
            <a:spLocks noGrp="1" noChangeArrowheads="1"/>
          </p:cNvSpPr>
          <p:nvPr>
            <p:ph type="body" idx="1"/>
          </p:nvPr>
        </p:nvSpPr>
        <p:spPr>
          <a:xfrm>
            <a:off x="76200" y="76200"/>
            <a:ext cx="8991600" cy="6705600"/>
          </a:xfrm>
        </p:spPr>
        <p:txBody>
          <a:bodyPr/>
          <a:lstStyle/>
          <a:p>
            <a:pPr marL="112713" indent="174625" algn="ctr">
              <a:lnSpc>
                <a:spcPct val="90000"/>
              </a:lnSpc>
              <a:buFont typeface="Wingdings" panose="05000000000000000000" pitchFamily="2" charset="2"/>
              <a:buNone/>
            </a:pPr>
            <a:r>
              <a:rPr lang="fa-IR" sz="6000" b="1">
                <a:solidFill>
                  <a:schemeClr val="hlink"/>
                </a:solidFill>
                <a:cs typeface="2  Titr" panose="00000700000000000000" pitchFamily="2" charset="-78"/>
              </a:rPr>
              <a:t>ت: نسبت كالا به سرمايه در گردش : </a:t>
            </a:r>
          </a:p>
          <a:p>
            <a:pPr marL="112713" indent="174625" algn="just">
              <a:lnSpc>
                <a:spcPct val="90000"/>
              </a:lnSpc>
              <a:buFont typeface="Wingdings" panose="05000000000000000000" pitchFamily="2" charset="2"/>
              <a:buNone/>
            </a:pPr>
            <a:r>
              <a:rPr lang="fa-IR" sz="6000" b="1">
                <a:cs typeface="2  Zar" panose="00000400000000000000" pitchFamily="2" charset="-78"/>
              </a:rPr>
              <a:t>سرمايه در گردش عبارت است از دارائي جاري منهاي بدهي جاري از تقسيم نمودن موجودي كالا مؤسسه بر سرمايه در گردش ، نسبت كالا به سرمايه در گردش حاصل مي شود . </a:t>
            </a:r>
            <a:endParaRPr lang="en-US" sz="60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7938" name="Rectangle 2"/>
          <p:cNvSpPr>
            <a:spLocks noGrp="1" noChangeArrowheads="1"/>
          </p:cNvSpPr>
          <p:nvPr>
            <p:ph type="body" idx="1"/>
          </p:nvPr>
        </p:nvSpPr>
        <p:spPr>
          <a:xfrm>
            <a:off x="228600" y="152400"/>
            <a:ext cx="8763000" cy="6553200"/>
          </a:xfrm>
        </p:spPr>
        <p:txBody>
          <a:bodyPr/>
          <a:lstStyle/>
          <a:p>
            <a:pPr marL="52388" indent="117475" algn="just">
              <a:buFont typeface="Wingdings" panose="05000000000000000000" pitchFamily="2" charset="2"/>
              <a:buNone/>
            </a:pPr>
            <a:r>
              <a:rPr lang="fa-IR" sz="4800" b="1">
                <a:cs typeface="2  Zar" panose="00000400000000000000" pitchFamily="2" charset="-78"/>
              </a:rPr>
              <a:t>نسبت كالا به سرمايه در گردش قدرت بازپرداخت مؤسسه را در قبال خريدهاي كالا به طور نسيه نشان        مي دهد .</a:t>
            </a:r>
            <a:r>
              <a:rPr lang="fa-IR" sz="4800" b="1"/>
              <a:t> </a:t>
            </a:r>
          </a:p>
          <a:p>
            <a:pPr marL="52388" indent="117475" algn="just">
              <a:buFont typeface="Wingdings" panose="05000000000000000000" pitchFamily="2" charset="2"/>
              <a:buNone/>
            </a:pPr>
            <a:r>
              <a:rPr lang="fa-IR" sz="5400" b="1">
                <a:solidFill>
                  <a:schemeClr val="hlink"/>
                </a:solidFill>
                <a:cs typeface="2  Titr" panose="00000700000000000000" pitchFamily="2" charset="-78"/>
              </a:rPr>
              <a:t>ث: ثبت گردش سرمايه جاري :</a:t>
            </a:r>
          </a:p>
          <a:p>
            <a:pPr marL="52388" indent="117475" algn="just">
              <a:buFont typeface="Wingdings" panose="05000000000000000000" pitchFamily="2" charset="2"/>
              <a:buNone/>
            </a:pPr>
            <a:r>
              <a:rPr lang="fa-IR" sz="4800" b="1">
                <a:cs typeface="2  Zar" panose="00000400000000000000" pitchFamily="2" charset="-78"/>
              </a:rPr>
              <a:t>چگونگي استفاده از سرمايه جاري درآمد و فروش كالا يا در مسير كارهاي اصلي شركت . </a:t>
            </a:r>
            <a:endParaRPr lang="en-US" sz="4800" b="1"/>
          </a:p>
        </p:txBody>
      </p:sp>
    </p:spTree>
  </p:cSld>
  <p:clrMapOvr>
    <a:masterClrMapping/>
  </p:clrMapOvr>
  <p:transition>
    <p:wipe dir="d"/>
    <p:sndAc>
      <p:stSnd loop="1">
        <p:snd r:embed="rId3" name="chimes.wav"/>
      </p:stSnd>
    </p:sndAc>
  </p:transition>
</p:sld>
</file>

<file path=ppt/slides/slide3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986" name="Rectangle 2"/>
          <p:cNvSpPr>
            <a:spLocks noGrp="1" noChangeArrowheads="1"/>
          </p:cNvSpPr>
          <p:nvPr>
            <p:ph type="body" idx="1"/>
          </p:nvPr>
        </p:nvSpPr>
        <p:spPr>
          <a:xfrm>
            <a:off x="228600" y="152400"/>
            <a:ext cx="8763000" cy="6553200"/>
          </a:xfrm>
        </p:spPr>
        <p:txBody>
          <a:bodyPr/>
          <a:lstStyle/>
          <a:p>
            <a:pPr marL="52388" indent="65088" algn="just">
              <a:buFont typeface="Wingdings" panose="05000000000000000000" pitchFamily="2" charset="2"/>
              <a:buNone/>
            </a:pPr>
            <a:r>
              <a:rPr lang="fa-IR" sz="5400" b="1">
                <a:cs typeface="2  Zar" panose="00000400000000000000" pitchFamily="2" charset="-78"/>
              </a:rPr>
              <a:t>براي تعيين ثبت گردش در سرمايه جاري بايد فروش خالص را بر سرمايه در گردش تقسيم كنند تا ثبت معين گردد .</a:t>
            </a:r>
          </a:p>
          <a:p>
            <a:pPr marL="52388" indent="65088" algn="just">
              <a:buFont typeface="Wingdings" panose="05000000000000000000" pitchFamily="2" charset="2"/>
              <a:buNone/>
            </a:pPr>
            <a:r>
              <a:rPr lang="fa-IR" sz="6000" b="1">
                <a:solidFill>
                  <a:schemeClr val="hlink"/>
                </a:solidFill>
                <a:cs typeface="2  Titr" panose="00000700000000000000" pitchFamily="2" charset="-78"/>
              </a:rPr>
              <a:t>ج: دوره بازپرداخت بستانكاران</a:t>
            </a:r>
          </a:p>
          <a:p>
            <a:pPr marL="52388" indent="65088" algn="just">
              <a:buFont typeface="Wingdings" panose="05000000000000000000" pitchFamily="2" charset="2"/>
              <a:buNone/>
            </a:pPr>
            <a:r>
              <a:rPr lang="fa-IR" sz="4800" b="1">
                <a:cs typeface="2  Zar" panose="00000400000000000000" pitchFamily="2" charset="-78"/>
              </a:rPr>
              <a:t>براي برنامه ريزي و بودجه بندي پرداخت به بستانكاران درهرماه و ميزان</a:t>
            </a:r>
            <a:endParaRPr lang="en-US" sz="4800" b="1"/>
          </a:p>
        </p:txBody>
      </p:sp>
    </p:spTree>
  </p:cSld>
  <p:clrMapOvr>
    <a:masterClrMapping/>
  </p:clrMapOvr>
  <p:transition>
    <p:wipe dir="d"/>
    <p:sndAc>
      <p:stSnd loop="1">
        <p:snd r:embed="rId3" name="chimes.wav"/>
      </p:stSnd>
    </p:sndAc>
  </p:transition>
</p:sld>
</file>

<file path=ppt/slides/slide3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2034" name="Rectangle 2"/>
          <p:cNvSpPr>
            <a:spLocks noGrp="1" noChangeArrowheads="1"/>
          </p:cNvSpPr>
          <p:nvPr>
            <p:ph type="body" idx="1"/>
          </p:nvPr>
        </p:nvSpPr>
        <p:spPr>
          <a:xfrm>
            <a:off x="152400" y="228600"/>
            <a:ext cx="8763000" cy="6477000"/>
          </a:xfrm>
        </p:spPr>
        <p:txBody>
          <a:bodyPr/>
          <a:lstStyle/>
          <a:p>
            <a:pPr marL="52388" indent="65088" algn="just">
              <a:buFont typeface="Wingdings" panose="05000000000000000000" pitchFamily="2" charset="2"/>
              <a:buNone/>
            </a:pPr>
            <a:r>
              <a:rPr lang="fa-IR" sz="5400" b="1">
                <a:cs typeface="2  Zar" panose="00000400000000000000" pitchFamily="2" charset="-78"/>
              </a:rPr>
              <a:t>وجه نقدي به شركت بايد در هرماه براي پرداخت به بستانكاران فراهم سازد. ضمناً بستانكاران محاسبه تاريخ دريافت طلب خود را از شركت با آن پيش بيني مي كند بستانكاران بايد ايام يكسال رابر دفعات پرداختي به بستانكاران تقسيم كند.</a:t>
            </a:r>
            <a:endParaRPr lang="en-US" sz="5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4082" name="Rectangle 2"/>
          <p:cNvSpPr>
            <a:spLocks noGrp="1" noChangeArrowheads="1"/>
          </p:cNvSpPr>
          <p:nvPr>
            <p:ph type="body" idx="1"/>
          </p:nvPr>
        </p:nvSpPr>
        <p:spPr>
          <a:xfrm>
            <a:off x="228600" y="228600"/>
            <a:ext cx="8763000" cy="6477000"/>
          </a:xfrm>
        </p:spPr>
        <p:txBody>
          <a:bodyPr/>
          <a:lstStyle/>
          <a:p>
            <a:pPr marL="52388" indent="65088" algn="just">
              <a:buFont typeface="Wingdings" panose="05000000000000000000" pitchFamily="2" charset="2"/>
              <a:buNone/>
            </a:pPr>
            <a:r>
              <a:rPr lang="fa-IR" sz="5400" b="1">
                <a:cs typeface="2  Zar" panose="00000400000000000000" pitchFamily="2" charset="-78"/>
              </a:rPr>
              <a:t>بر تعيين دفعات بازپرداخت به بستانكاران بايد قيمت تمام شده كالاي خريداري شده دوره را بر متوسط بستانكاران تقسيم كنند و براي تعيين متوسط بستانكاران مجموع مانده حسابهاي پرداختي ، تجاري و اسناد پرداختي تجاري يا</a:t>
            </a:r>
            <a:endParaRPr lang="en-US" sz="5400" b="1"/>
          </a:p>
        </p:txBody>
      </p:sp>
    </p:spTree>
  </p:cSld>
  <p:clrMapOvr>
    <a:masterClrMapping/>
  </p:clrMapOvr>
  <p:transition>
    <p:wipe dir="d"/>
    <p:sndAc>
      <p:stSnd loop="1">
        <p:snd r:embed="rId3" name="chimes.wav"/>
      </p:stSnd>
    </p:sndAc>
  </p:transition>
</p:sld>
</file>

<file path=ppt/slides/slide3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6130" name="Rectangle 2"/>
          <p:cNvSpPr>
            <a:spLocks noGrp="1" noChangeArrowheads="1"/>
          </p:cNvSpPr>
          <p:nvPr>
            <p:ph type="body" idx="1"/>
          </p:nvPr>
        </p:nvSpPr>
        <p:spPr>
          <a:xfrm>
            <a:off x="228600" y="152400"/>
            <a:ext cx="8763000" cy="6553200"/>
          </a:xfrm>
        </p:spPr>
        <p:txBody>
          <a:bodyPr/>
          <a:lstStyle/>
          <a:p>
            <a:pPr marL="52388" indent="65088" algn="just">
              <a:buFont typeface="Wingdings" panose="05000000000000000000" pitchFamily="2" charset="2"/>
              <a:buNone/>
            </a:pPr>
            <a:r>
              <a:rPr lang="fa-IR" sz="4800" b="1">
                <a:cs typeface="2  Zar" panose="00000400000000000000" pitchFamily="2" charset="-78"/>
              </a:rPr>
              <a:t>بستانكاران تجاري را در ابتدا و پايان دوره مالي را بر 2 تقسيم نمايند .</a:t>
            </a:r>
          </a:p>
          <a:p>
            <a:pPr marL="52388" indent="65088" algn="just">
              <a:buFont typeface="Wingdings" panose="05000000000000000000" pitchFamily="2" charset="2"/>
              <a:buNone/>
            </a:pPr>
            <a:r>
              <a:rPr lang="fa-IR" sz="4800" b="1">
                <a:solidFill>
                  <a:schemeClr val="tx2"/>
                </a:solidFill>
                <a:cs typeface="2  Titr" panose="00000700000000000000" pitchFamily="2" charset="-78"/>
              </a:rPr>
              <a:t>4-1-8-  نسبت هاي سرمايه گذاري :</a:t>
            </a:r>
          </a:p>
          <a:p>
            <a:pPr marL="52388" indent="65088" algn="just">
              <a:buFont typeface="Wingdings" panose="05000000000000000000" pitchFamily="2" charset="2"/>
              <a:buNone/>
            </a:pPr>
            <a:r>
              <a:rPr lang="fa-IR" sz="4800" b="1">
                <a:solidFill>
                  <a:schemeClr val="hlink"/>
                </a:solidFill>
                <a:cs typeface="2  Titr" panose="00000700000000000000" pitchFamily="2" charset="-78"/>
              </a:rPr>
              <a:t>2 نوع اند :</a:t>
            </a:r>
          </a:p>
          <a:p>
            <a:pPr marL="52388" indent="65088" algn="just">
              <a:buFont typeface="Wingdings" panose="05000000000000000000" pitchFamily="2" charset="2"/>
              <a:buNone/>
            </a:pPr>
            <a:r>
              <a:rPr lang="fa-IR" sz="4800" b="1">
                <a:solidFill>
                  <a:schemeClr val="tx2"/>
                </a:solidFill>
                <a:cs typeface="2  Zar" panose="00000400000000000000" pitchFamily="2" charset="-78"/>
              </a:rPr>
              <a:t>يكي :</a:t>
            </a:r>
            <a:r>
              <a:rPr lang="fa-IR" sz="4800" b="1">
                <a:cs typeface="2  Zar" panose="00000400000000000000" pitchFamily="2" charset="-78"/>
              </a:rPr>
              <a:t> نسبت دارائي ثابت به ارزش ويژه كه ميزان سرمايه گذاري در دارائي ثابت به مؤسسه با آن سنجيده مي شود . </a:t>
            </a:r>
            <a:endParaRPr lang="en-US" sz="4800" b="1"/>
          </a:p>
        </p:txBody>
      </p:sp>
    </p:spTree>
  </p:cSld>
  <p:clrMapOvr>
    <a:masterClrMapping/>
  </p:clrMapOvr>
  <p:transition>
    <p:wipe dir="d"/>
    <p:sndAc>
      <p:stSnd loop="1">
        <p:snd r:embed="rId3" name="chimes.wav"/>
      </p:stSnd>
    </p:sndAc>
  </p:transition>
</p:sld>
</file>

<file path=ppt/slides/slide3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8178" name="Rectangle 2"/>
          <p:cNvSpPr>
            <a:spLocks noGrp="1" noChangeArrowheads="1"/>
          </p:cNvSpPr>
          <p:nvPr>
            <p:ph type="body" idx="1"/>
          </p:nvPr>
        </p:nvSpPr>
        <p:spPr>
          <a:xfrm>
            <a:off x="101600" y="88900"/>
            <a:ext cx="8991600" cy="6705600"/>
          </a:xfrm>
        </p:spPr>
        <p:txBody>
          <a:bodyPr/>
          <a:lstStyle/>
          <a:p>
            <a:pPr marL="52388" indent="65088" algn="just">
              <a:buFont typeface="Wingdings" panose="05000000000000000000" pitchFamily="2" charset="2"/>
              <a:buNone/>
            </a:pPr>
            <a:r>
              <a:rPr lang="fa-IR" sz="6000" b="1">
                <a:solidFill>
                  <a:schemeClr val="tx2"/>
                </a:solidFill>
                <a:cs typeface="2  Titr" panose="00000700000000000000" pitchFamily="2" charset="-78"/>
              </a:rPr>
              <a:t>ديگري :</a:t>
            </a:r>
            <a:r>
              <a:rPr lang="fa-IR" sz="6000" b="1">
                <a:cs typeface="2  Zar" panose="00000400000000000000" pitchFamily="2" charset="-78"/>
              </a:rPr>
              <a:t> ثبتهاي اهرمي هستند كه ثبت بدهيها رابه ارزش ويژه تعيين مي كنند يعني تعيين  كننده در ساختار ارزش ويژه شركت انواع بدهي به چه نسبت تركيب شده اند و</a:t>
            </a:r>
            <a:endParaRPr lang="en-US" sz="6600" b="1"/>
          </a:p>
        </p:txBody>
      </p:sp>
    </p:spTree>
  </p:cSld>
  <p:clrMapOvr>
    <a:masterClrMapping/>
  </p:clrMapOvr>
  <p:transition>
    <p:wipe dir="d"/>
    <p:sndAc>
      <p:stSnd loop="1">
        <p:snd r:embed="rId3" name="chimes.wav"/>
      </p:stSnd>
    </p:sndAc>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76200" y="127000"/>
            <a:ext cx="89916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400" b="1">
                <a:solidFill>
                  <a:schemeClr val="tx2"/>
                </a:solidFill>
                <a:latin typeface="Arial" panose="020B0604020202020204" pitchFamily="34" charset="0"/>
                <a:cs typeface="2  Titr" panose="00000700000000000000" pitchFamily="2" charset="-78"/>
              </a:rPr>
              <a:t>نكاتي در مورد سهام سرمايه</a:t>
            </a:r>
          </a:p>
          <a:p>
            <a:pPr algn="just" rtl="1"/>
            <a:r>
              <a:rPr lang="fa-IR" sz="2400" b="1">
                <a:latin typeface="Tahoma" panose="020B0604030504040204" pitchFamily="34" charset="0"/>
                <a:cs typeface="2  Zar" panose="00000400000000000000" pitchFamily="2" charset="-78"/>
              </a:rPr>
              <a:t>همانطوري كه مي دانيم تفاوت اصلي شركت سهامي با شركت غير سهامي (تضامني،نسبي،با مسئوليت محدود و مختلط غير سهامي ) در اين است كه شركتهاي سهامي موظف به چاپ برگ سهام براي سرمايه شركت هستند و بايستي برگهاي سهام راپس ازمهر وامضاء صاحبان حق امضاء در شركت در مقابل مبلغ پرداختي آنان بعنوان سرمايه به سهامداران تحويل دهند در صورتي كه شركتهاي غير سهامي چنين اجازه اي ندارند .در واقع برگ سهام سند مالكيت و تعيين كننده ميزان مالكيت هر سهامدار در شركت است وطبق مقررات مندرج در اساسنامه شركت درقانون تجارت درموقع انتقال سهم يك سهامدار به فرد جديد ورقه سهام بنام مالك يا سهامدار جديد ظفرنويسي خواهد شد لذادر اين فصل نكاتي درمورد (ورقه) برگه هاي سهام سرمايه شركتهاي سهامي تشريح ميگردد كه قبلاً در بحث انواع سهام ممتاز يا عادي مطرح نشده است و عبارتند از:</a:t>
            </a:r>
          </a:p>
          <a:p>
            <a:pPr algn="just" rtl="1"/>
            <a:r>
              <a:rPr lang="fa-IR" sz="2400" b="1">
                <a:solidFill>
                  <a:schemeClr val="folHlink"/>
                </a:solidFill>
                <a:latin typeface="Tahoma" panose="020B0604030504040204" pitchFamily="34" charset="0"/>
                <a:cs typeface="2  Titr" panose="00000700000000000000" pitchFamily="2" charset="-78"/>
              </a:rPr>
              <a:t>1-2- حق تقدم درخريد سهام جديد:</a:t>
            </a:r>
          </a:p>
          <a:p>
            <a:pPr algn="just" rtl="1"/>
            <a:r>
              <a:rPr lang="fa-IR" sz="2400" b="1">
                <a:latin typeface="Tahoma" panose="020B0604030504040204" pitchFamily="34" charset="0"/>
                <a:cs typeface="2  Zar" panose="00000400000000000000" pitchFamily="2" charset="-78"/>
              </a:rPr>
              <a:t>علت بوجود آمدن حق تقدم در خريد سهام جديد براي سهامداران موجود شركت كه درواقع مالكين شركت هستند افزايش سرمايه شركت مي باشد و لذا در اين بحث لازم است در مورد طرق افزايش سرمايه وحسابداري آن مطالب لازم بيان گردد .علت افزايش سرمايه در جداول توسعه فعاليتهاي شركت و در نهايت ازدياد درآمدشركت است.ليكن علاوه برعلت اصلي فوق  علل ديگري نيزدرافزايش سرمايه</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226" name="Rectangle 2"/>
          <p:cNvSpPr>
            <a:spLocks noGrp="1" noChangeArrowheads="1"/>
          </p:cNvSpPr>
          <p:nvPr>
            <p:ph type="body" idx="1"/>
          </p:nvPr>
        </p:nvSpPr>
        <p:spPr>
          <a:xfrm>
            <a:off x="228600" y="152400"/>
            <a:ext cx="8763000" cy="6553200"/>
          </a:xfrm>
        </p:spPr>
        <p:txBody>
          <a:bodyPr/>
          <a:lstStyle/>
          <a:p>
            <a:pPr marL="52388" indent="117475" algn="just">
              <a:buFont typeface="Wingdings" panose="05000000000000000000" pitchFamily="2" charset="2"/>
              <a:buNone/>
            </a:pPr>
            <a:r>
              <a:rPr lang="fa-IR" sz="5400" b="1">
                <a:cs typeface="2  Zar" panose="00000400000000000000" pitchFamily="2" charset="-78"/>
              </a:rPr>
              <a:t>چون بدهي ها به دو دسته بدهي هاي جاري و بلند مدت تقسيم مي شد ثبت هاي اهرمي 3 حالت دارند . يكي ثبت كل بدهي به ارزش ويژه دومي ثبت بدهي هاي  جاري  به ارزش ويژه سوم ثبت بدهي هاي بلند مدت به ارزش ويژه . </a:t>
            </a:r>
            <a:endParaRPr lang="en-US" sz="5400" b="1"/>
          </a:p>
        </p:txBody>
      </p:sp>
    </p:spTree>
  </p:cSld>
  <p:clrMapOvr>
    <a:masterClrMapping/>
  </p:clrMapOvr>
  <p:transition>
    <p:wipe dir="d"/>
    <p:sndAc>
      <p:stSnd loop="1">
        <p:snd r:embed="rId3" name="chimes.wav"/>
      </p:stSnd>
    </p:sndAc>
  </p:transition>
</p:sld>
</file>

<file path=ppt/slides/slide3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2274" name="Rectangle 2"/>
          <p:cNvSpPr>
            <a:spLocks noGrp="1" noChangeArrowheads="1"/>
          </p:cNvSpPr>
          <p:nvPr>
            <p:ph type="body" idx="1"/>
          </p:nvPr>
        </p:nvSpPr>
        <p:spPr>
          <a:xfrm>
            <a:off x="228600" y="228600"/>
            <a:ext cx="8763000" cy="6400800"/>
          </a:xfrm>
        </p:spPr>
        <p:txBody>
          <a:bodyPr/>
          <a:lstStyle/>
          <a:p>
            <a:pPr marL="52388" indent="65088" algn="just">
              <a:buFont typeface="Wingdings" panose="05000000000000000000" pitchFamily="2" charset="2"/>
              <a:buNone/>
            </a:pPr>
            <a:r>
              <a:rPr lang="fa-IR" sz="5400" b="1">
                <a:cs typeface="2  Zar" panose="00000400000000000000" pitchFamily="2" charset="-78"/>
              </a:rPr>
              <a:t>اين بدهي ها امكانات سود دهي مؤسسه يا بهره گيري فرد را افزايش مي دهند و مانند يك اهرمي نيروي مضاعفي به انسان مي دهند و چون مؤسسات با كسب بدهي به نيروي مضاعفي</a:t>
            </a:r>
            <a:endParaRPr lang="en-US"/>
          </a:p>
        </p:txBody>
      </p:sp>
    </p:spTree>
  </p:cSld>
  <p:clrMapOvr>
    <a:masterClrMapping/>
  </p:clrMapOvr>
  <p:transition>
    <p:wipe dir="d"/>
    <p:sndAc>
      <p:stSnd loop="1">
        <p:snd r:embed="rId3" name="chimes.wav"/>
      </p:stSnd>
    </p:sndAc>
  </p:transition>
</p:sld>
</file>

<file path=ppt/slides/slide3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4322" name="Rectangle 2"/>
          <p:cNvSpPr>
            <a:spLocks noGrp="1" noChangeArrowheads="1"/>
          </p:cNvSpPr>
          <p:nvPr>
            <p:ph type="body" idx="1"/>
          </p:nvPr>
        </p:nvSpPr>
        <p:spPr>
          <a:xfrm>
            <a:off x="228600" y="152400"/>
            <a:ext cx="8763000" cy="6553200"/>
          </a:xfrm>
        </p:spPr>
        <p:txBody>
          <a:bodyPr/>
          <a:lstStyle/>
          <a:p>
            <a:pPr algn="just">
              <a:buFont typeface="Wingdings" panose="05000000000000000000" pitchFamily="2" charset="2"/>
              <a:buNone/>
            </a:pPr>
            <a:r>
              <a:rPr lang="fa-IR" sz="8000" b="1">
                <a:cs typeface="2  Zar" panose="00000400000000000000" pitchFamily="2" charset="-78"/>
              </a:rPr>
              <a:t>جهت كسب سود مجهز مي شوند لذا به      ثبت هاي بدهي به ارزش ويژه، ثبت هاي اهرمي مي گويند</a:t>
            </a:r>
            <a:r>
              <a:rPr lang="fa-IR" sz="8000" b="1"/>
              <a:t> .</a:t>
            </a:r>
            <a:r>
              <a:rPr lang="fa-IR" sz="5400"/>
              <a:t> </a:t>
            </a:r>
            <a:endParaRPr lang="en-US" sz="4800"/>
          </a:p>
        </p:txBody>
      </p:sp>
    </p:spTree>
  </p:cSld>
  <p:clrMapOvr>
    <a:masterClrMapping/>
  </p:clrMapOvr>
  <p:transition>
    <p:wipe dir="d"/>
    <p:sndAc>
      <p:stSnd loop="1">
        <p:snd r:embed="rId3" name="chimes.wav"/>
      </p:stSnd>
    </p:sndAc>
  </p:transition>
</p:sld>
</file>

<file path=ppt/slides/slide3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6370" name="Rectangle 2"/>
          <p:cNvSpPr>
            <a:spLocks noGrp="1" noChangeArrowheads="1"/>
          </p:cNvSpPr>
          <p:nvPr>
            <p:ph type="body" idx="1"/>
          </p:nvPr>
        </p:nvSpPr>
        <p:spPr>
          <a:xfrm>
            <a:off x="38100" y="88900"/>
            <a:ext cx="8991600" cy="6629400"/>
          </a:xfrm>
        </p:spPr>
        <p:txBody>
          <a:bodyPr/>
          <a:lstStyle/>
          <a:p>
            <a:pPr marL="112713" indent="174625" algn="ctr">
              <a:buFont typeface="Wingdings" panose="05000000000000000000" pitchFamily="2" charset="2"/>
              <a:buNone/>
            </a:pPr>
            <a:r>
              <a:rPr lang="fa-IR" sz="6000" b="1">
                <a:solidFill>
                  <a:schemeClr val="tx2"/>
                </a:solidFill>
                <a:cs typeface="2  Titr" panose="00000700000000000000" pitchFamily="2" charset="-78"/>
              </a:rPr>
              <a:t>منظور ارزش ويژه : </a:t>
            </a:r>
          </a:p>
          <a:p>
            <a:pPr marL="112713" indent="174625">
              <a:buFont typeface="Wingdings" panose="05000000000000000000" pitchFamily="2" charset="2"/>
              <a:buNone/>
            </a:pPr>
            <a:r>
              <a:rPr lang="fa-IR" sz="4800" b="1">
                <a:solidFill>
                  <a:schemeClr val="hlink"/>
                </a:solidFill>
                <a:cs typeface="2  Titr" panose="00000700000000000000" pitchFamily="2" charset="-78"/>
              </a:rPr>
              <a:t>الف: ثبت دارائي ثابت به ارزش ويژه :</a:t>
            </a:r>
            <a:r>
              <a:rPr lang="fa-IR" sz="6000" b="1">
                <a:solidFill>
                  <a:schemeClr val="hlink"/>
                </a:solidFill>
              </a:rPr>
              <a:t> </a:t>
            </a:r>
          </a:p>
          <a:p>
            <a:pPr marL="112713" indent="174625" algn="just">
              <a:buFont typeface="Wingdings" panose="05000000000000000000" pitchFamily="2" charset="2"/>
              <a:buNone/>
            </a:pPr>
            <a:r>
              <a:rPr lang="fa-IR" sz="6000" b="1">
                <a:cs typeface="2  Zar" panose="00000400000000000000" pitchFamily="2" charset="-78"/>
              </a:rPr>
              <a:t>از تقسيم جمع بهاي دارائيهاي ثابت به ارزش ويژه شركت ثبت دارائيهاي ثابت به ارزش وبژه حاصل مي شود . معمولاً اين</a:t>
            </a:r>
            <a:endParaRPr lang="en-US" sz="60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8418" name="Rectangle 2"/>
          <p:cNvSpPr>
            <a:spLocks noGrp="1" noChangeArrowheads="1"/>
          </p:cNvSpPr>
          <p:nvPr>
            <p:ph type="body" idx="1"/>
          </p:nvPr>
        </p:nvSpPr>
        <p:spPr>
          <a:xfrm>
            <a:off x="228600" y="152400"/>
            <a:ext cx="8763000" cy="6553200"/>
          </a:xfrm>
        </p:spPr>
        <p:txBody>
          <a:bodyPr/>
          <a:lstStyle/>
          <a:p>
            <a:pPr marL="52388" indent="65088" algn="just">
              <a:buFont typeface="Wingdings" panose="05000000000000000000" pitchFamily="2" charset="2"/>
              <a:buNone/>
            </a:pPr>
            <a:r>
              <a:rPr lang="fa-IR" sz="6000" b="1">
                <a:cs typeface="2  Zar" panose="00000400000000000000" pitchFamily="2" charset="-78"/>
              </a:rPr>
              <a:t>ثبت براي مؤسسات توليدي و يا صنعتي به لحاظ نياز صنعت و توليد به سرمايه گذاريهاي بلند مدت بين 75% تا 100% مناسب است ولي در مؤسسات تجاري اين ثبت بين 20% تا 50% است .</a:t>
            </a:r>
          </a:p>
        </p:txBody>
      </p:sp>
    </p:spTree>
  </p:cSld>
  <p:clrMapOvr>
    <a:masterClrMapping/>
  </p:clrMapOvr>
  <p:transition>
    <p:wipe dir="d"/>
    <p:sndAc>
      <p:stSnd loop="1">
        <p:snd r:embed="rId3" name="chimes.wav"/>
      </p:stSnd>
    </p:sndAc>
  </p:transition>
</p:sld>
</file>

<file path=ppt/slides/slide3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0466" name="Rectangle 2"/>
          <p:cNvSpPr>
            <a:spLocks noGrp="1" noChangeArrowheads="1"/>
          </p:cNvSpPr>
          <p:nvPr>
            <p:ph type="body" idx="1"/>
          </p:nvPr>
        </p:nvSpPr>
        <p:spPr>
          <a:xfrm>
            <a:off x="152400" y="228600"/>
            <a:ext cx="8839200" cy="6477000"/>
          </a:xfrm>
        </p:spPr>
        <p:txBody>
          <a:bodyPr/>
          <a:lstStyle/>
          <a:p>
            <a:pPr>
              <a:buFont typeface="Wingdings" panose="05000000000000000000" pitchFamily="2" charset="2"/>
              <a:buNone/>
            </a:pPr>
            <a:r>
              <a:rPr lang="fa-IR" sz="6000" b="1">
                <a:solidFill>
                  <a:schemeClr val="hlink"/>
                </a:solidFill>
                <a:cs typeface="2  Titr" panose="00000700000000000000" pitchFamily="2" charset="-78"/>
              </a:rPr>
              <a:t>ب: ثبت كل بدهي : </a:t>
            </a:r>
          </a:p>
          <a:p>
            <a:pPr algn="ctr">
              <a:buFont typeface="Wingdings" panose="05000000000000000000" pitchFamily="2" charset="2"/>
              <a:buNone/>
            </a:pPr>
            <a:r>
              <a:rPr lang="fa-IR" sz="5400" b="1">
                <a:solidFill>
                  <a:schemeClr val="hlink"/>
                </a:solidFill>
                <a:cs typeface="2  Zar" panose="00000400000000000000" pitchFamily="2" charset="-78"/>
              </a:rPr>
              <a:t>خارج قسمت كل بدهي مؤسسه تقسيم بر ارزش ويژة شركت :</a:t>
            </a:r>
          </a:p>
          <a:p>
            <a:pPr algn="just">
              <a:buFont typeface="Wingdings" panose="05000000000000000000" pitchFamily="2" charset="2"/>
              <a:buNone/>
            </a:pPr>
            <a:r>
              <a:rPr lang="fa-IR" sz="6000" b="1">
                <a:cs typeface="2  Zar" panose="00000400000000000000" pitchFamily="2" charset="-78"/>
              </a:rPr>
              <a:t>اين ثبت ميزان مالكيت طلبكاران و صاحب يا صاحبان شركت در شركت را نشان  مي دهد از</a:t>
            </a:r>
            <a:endParaRPr lang="en-US" sz="6000" b="1"/>
          </a:p>
        </p:txBody>
      </p:sp>
    </p:spTree>
  </p:cSld>
  <p:clrMapOvr>
    <a:masterClrMapping/>
  </p:clrMapOvr>
  <p:transition>
    <p:wipe dir="d"/>
    <p:sndAc>
      <p:stSnd loop="1">
        <p:snd r:embed="rId3" name="chimes.wav"/>
      </p:stSnd>
    </p:sndAc>
  </p:transition>
</p:sld>
</file>

<file path=ppt/slides/slide3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2514" name="Rectangle 2"/>
          <p:cNvSpPr>
            <a:spLocks noGrp="1" noChangeArrowheads="1"/>
          </p:cNvSpPr>
          <p:nvPr>
            <p:ph type="body" idx="1"/>
          </p:nvPr>
        </p:nvSpPr>
        <p:spPr>
          <a:xfrm>
            <a:off x="152400" y="152400"/>
            <a:ext cx="8839200" cy="6553200"/>
          </a:xfrm>
        </p:spPr>
        <p:txBody>
          <a:bodyPr/>
          <a:lstStyle/>
          <a:p>
            <a:pPr marL="52388" indent="65088" algn="just">
              <a:lnSpc>
                <a:spcPct val="90000"/>
              </a:lnSpc>
              <a:buFont typeface="Wingdings" panose="05000000000000000000" pitchFamily="2" charset="2"/>
              <a:buNone/>
            </a:pPr>
            <a:r>
              <a:rPr lang="fa-IR" sz="6600" b="1">
                <a:cs typeface="2  Zar" panose="00000400000000000000" pitchFamily="2" charset="-78"/>
              </a:rPr>
              <a:t>نظر طلبكار زير يك بودن خوب است ولي شركت بالاتر از يك را بد نمي داند. اما از نظر طلبكاران اگر بيش از 1 باشد نشان دهنده ورشكستگي شركت و طلب آنان قابل وصول نمي باشد.</a:t>
            </a:r>
            <a:r>
              <a:rPr lang="fa-IR" sz="4800" b="1">
                <a:cs typeface="2  Zar" panose="00000400000000000000" pitchFamily="2" charset="-78"/>
              </a:rPr>
              <a:t> </a:t>
            </a:r>
            <a:endParaRPr lang="en-US" sz="48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4562" name="Rectangle 2"/>
          <p:cNvSpPr>
            <a:spLocks noGrp="1" noChangeArrowheads="1"/>
          </p:cNvSpPr>
          <p:nvPr>
            <p:ph type="body" idx="1"/>
          </p:nvPr>
        </p:nvSpPr>
        <p:spPr>
          <a:xfrm>
            <a:off x="114300" y="50800"/>
            <a:ext cx="8915400" cy="6705600"/>
          </a:xfrm>
        </p:spPr>
        <p:txBody>
          <a:bodyPr/>
          <a:lstStyle/>
          <a:p>
            <a:pPr marL="112713" indent="174625" algn="ctr">
              <a:buFont typeface="Wingdings" panose="05000000000000000000" pitchFamily="2" charset="2"/>
              <a:buNone/>
            </a:pPr>
            <a:r>
              <a:rPr lang="fa-IR" sz="6600" b="1">
                <a:solidFill>
                  <a:schemeClr val="tx2"/>
                </a:solidFill>
                <a:cs typeface="2  Titr" panose="00000700000000000000" pitchFamily="2" charset="-78"/>
              </a:rPr>
              <a:t>پ: نسبت بدهي جاري به ارزش ويژه :</a:t>
            </a:r>
            <a:r>
              <a:rPr lang="fa-IR" sz="5400" b="1">
                <a:solidFill>
                  <a:schemeClr val="tx2"/>
                </a:solidFill>
                <a:cs typeface="2  Titr" panose="00000700000000000000" pitchFamily="2" charset="-78"/>
              </a:rPr>
              <a:t> </a:t>
            </a:r>
          </a:p>
          <a:p>
            <a:pPr marL="112713" indent="174625" algn="just">
              <a:buFont typeface="Wingdings" panose="05000000000000000000" pitchFamily="2" charset="2"/>
              <a:buNone/>
            </a:pPr>
            <a:r>
              <a:rPr lang="fa-IR" sz="5400" b="1">
                <a:cs typeface="2  Zar" panose="00000400000000000000" pitchFamily="2" charset="-78"/>
              </a:rPr>
              <a:t>از تقسيم مجموع بدهي هاي جاري مؤسسه بر ارزش ويژه حاصل مي شود. ميزان بستانكاران جاري ثبت به مالكيت صاحب يا صاحبان مؤسسه. اين ثبت به طلبكاران</a:t>
            </a:r>
            <a:endParaRPr lang="en-US" sz="5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6610"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4800" b="1">
                <a:cs typeface="2  Zar" panose="00000400000000000000" pitchFamily="2" charset="-78"/>
              </a:rPr>
              <a:t>كوتاه مدت مؤسسه ميزان اطمينان از بازيافت طلب آنان را از طرف مؤسسه نشان مي دهد . </a:t>
            </a:r>
          </a:p>
          <a:p>
            <a:pPr marL="52388" indent="65088" algn="ctr">
              <a:buFont typeface="Wingdings" panose="05000000000000000000" pitchFamily="2" charset="2"/>
              <a:buNone/>
            </a:pPr>
            <a:r>
              <a:rPr lang="fa-IR" sz="4800" b="1">
                <a:solidFill>
                  <a:schemeClr val="tx2"/>
                </a:solidFill>
                <a:cs typeface="2  Titr" panose="00000700000000000000" pitchFamily="2" charset="-78"/>
              </a:rPr>
              <a:t>ت: ثبت بدهيهاي بلند مدت به ارزش ويژه :</a:t>
            </a:r>
            <a:r>
              <a:rPr lang="fa-IR" sz="4800" b="1">
                <a:solidFill>
                  <a:schemeClr val="tx2"/>
                </a:solidFill>
              </a:rPr>
              <a:t> </a:t>
            </a:r>
            <a:endParaRPr lang="en-US" sz="4800" b="1">
              <a:solidFill>
                <a:schemeClr val="tx2"/>
              </a:solidFill>
            </a:endParaRPr>
          </a:p>
          <a:p>
            <a:pPr marL="52388" indent="65088" algn="just">
              <a:buFont typeface="Wingdings" panose="05000000000000000000" pitchFamily="2" charset="2"/>
              <a:buNone/>
            </a:pPr>
            <a:r>
              <a:rPr lang="fa-IR" sz="4800" b="1">
                <a:cs typeface="2  Zar" panose="00000400000000000000" pitchFamily="2" charset="-78"/>
              </a:rPr>
              <a:t>ميزان ظرفيت وام گيري از منابع وام دهندگان را بيان مي كند هر قدر اين</a:t>
            </a:r>
            <a:endParaRPr lang="en-US" sz="4800" b="1"/>
          </a:p>
        </p:txBody>
      </p:sp>
    </p:spTree>
  </p:cSld>
  <p:clrMapOvr>
    <a:masterClrMapping/>
  </p:clrMapOvr>
  <p:transition>
    <p:wipe dir="d"/>
    <p:sndAc>
      <p:stSnd loop="1">
        <p:snd r:embed="rId3" name="chimes.wav"/>
      </p:stSnd>
    </p:sndAc>
  </p:transition>
</p:sld>
</file>

<file path=ppt/slides/slide3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8658"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5400" b="1">
                <a:cs typeface="2  Zar" panose="00000400000000000000" pitchFamily="2" charset="-78"/>
              </a:rPr>
              <a:t>ثبت كوچك باشد ،آسان اخذ وام براي مؤسسه بيشتر خواهد شد.</a:t>
            </a:r>
          </a:p>
          <a:p>
            <a:pPr marL="52388" indent="65088" algn="just">
              <a:buFont typeface="Wingdings" panose="05000000000000000000" pitchFamily="2" charset="2"/>
              <a:buNone/>
            </a:pPr>
            <a:r>
              <a:rPr lang="fa-IR" sz="5400" b="1">
                <a:solidFill>
                  <a:schemeClr val="tx2"/>
                </a:solidFill>
                <a:cs typeface="2  Titr" panose="00000700000000000000" pitchFamily="2" charset="-78"/>
              </a:rPr>
              <a:t>5-1-8- نسبتهاي سودآوري :</a:t>
            </a:r>
          </a:p>
          <a:p>
            <a:pPr marL="52388" indent="65088" algn="just">
              <a:buFont typeface="Wingdings" panose="05000000000000000000" pitchFamily="2" charset="2"/>
              <a:buNone/>
            </a:pPr>
            <a:r>
              <a:rPr lang="fa-IR" sz="5400" b="1">
                <a:cs typeface="2  Zar" panose="00000400000000000000" pitchFamily="2" charset="-78"/>
              </a:rPr>
              <a:t>نسبتهاي سودآوري كاركرد مديران و مؤسسه را از نظر بازدهي سود تشريح مي كند . معمولاً سودآوري و</a:t>
            </a:r>
            <a:endParaRPr lang="en-US" sz="5400" b="1"/>
          </a:p>
        </p:txBody>
      </p:sp>
    </p:spTree>
  </p:cSld>
  <p:clrMapOvr>
    <a:masterClrMapping/>
  </p:clrMapOvr>
  <p:transition>
    <p:wipe dir="d"/>
    <p:sndAc>
      <p:stSnd loop="1">
        <p:snd r:embed="rId3" name="chimes.wav"/>
      </p:stSnd>
    </p:sndAc>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8" name="Rectangle 4"/>
          <p:cNvSpPr>
            <a:spLocks noChangeArrowheads="1"/>
          </p:cNvSpPr>
          <p:nvPr/>
        </p:nvSpPr>
        <p:spPr bwMode="auto">
          <a:xfrm>
            <a:off x="76200" y="114300"/>
            <a:ext cx="90297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rtl="1">
              <a:buSzPct val="125000"/>
            </a:pPr>
            <a:r>
              <a:rPr lang="fa-IR" sz="2400" b="1">
                <a:cs typeface="2  Zar" panose="00000400000000000000" pitchFamily="2" charset="-78"/>
              </a:rPr>
              <a:t>كه مي توان اين علل را يكي از مصوبات قانوني دانست يعني در بعضي مواقع قوانين  مصوب شركت به شركتهاي موجود دستور ميدهند براي ادامه كار شركت سرمايه آنها تاسقف معيني افزايش دهند علت دوم اينكه ممكن است شركنت نقدينگي لازم براي پرداخت بدهي هاي خود رانداشته باشد و با توافق بستانكاران آنها را بعنوان سهامدار در شركت وارد نموده ودر مقابل طلب آنها سهام </a:t>
            </a:r>
            <a:r>
              <a:rPr lang="fa-IR" sz="2400" b="1">
                <a:latin typeface="Tahoma" panose="020B0604030504040204" pitchFamily="34" charset="0"/>
                <a:cs typeface="2  Zar" panose="00000400000000000000" pitchFamily="2" charset="-78"/>
              </a:rPr>
              <a:t>افزايش سرمايه را به آنها واگذار نمايد و اين امر در مقابل اوراق قرضه صادره شركت سهامي عام كه قابل تبديل به سهام هستند نيز مصداق مي يابد .بديهي است كه توسعه فعاليتهاي شركت ودرنتيجه ازدياد تحصيل درآمدهاي شركت عامل اصلي افزايش سرمايه بوده و علت هاي ديگر تحت الشعاع علت مزبور مي باشند ولذادرادامه اين بحث پيرامون افزايش سرمايه مطالبي بيان مي گردد .</a:t>
            </a:r>
            <a:endParaRPr lang="en-US" sz="2400" b="1">
              <a:latin typeface="Tahoma" panose="020B0604030504040204" pitchFamily="34" charset="0"/>
              <a:cs typeface="2  Zar" panose="00000400000000000000" pitchFamily="2" charset="-78"/>
            </a:endParaRPr>
          </a:p>
          <a:p>
            <a:pPr algn="just" rtl="1"/>
            <a:r>
              <a:rPr lang="fa-IR" sz="2400" b="1">
                <a:solidFill>
                  <a:schemeClr val="tx2"/>
                </a:solidFill>
                <a:latin typeface="Tahoma" panose="020B0604030504040204" pitchFamily="34" charset="0"/>
                <a:cs typeface="2  Titr" panose="00000700000000000000" pitchFamily="2" charset="-78"/>
              </a:rPr>
              <a:t>الف) افزايش سرمايه به وسيله افزايش ارزش اسمي سهام موجود :</a:t>
            </a:r>
            <a:endParaRPr lang="en-US" sz="2400" b="1">
              <a:solidFill>
                <a:schemeClr val="tx2"/>
              </a:solidFill>
              <a:latin typeface="Tahoma" panose="020B0604030504040204" pitchFamily="34" charset="0"/>
              <a:cs typeface="2  Titr" panose="00000700000000000000" pitchFamily="2" charset="-78"/>
            </a:endParaRPr>
          </a:p>
          <a:p>
            <a:pPr algn="just" rtl="1"/>
            <a:r>
              <a:rPr lang="fa-IR" sz="2400" b="1">
                <a:latin typeface="Tahoma" panose="020B0604030504040204" pitchFamily="34" charset="0"/>
                <a:cs typeface="2  Zar" panose="00000400000000000000" pitchFamily="2" charset="-78"/>
              </a:rPr>
              <a:t>برابر ماده 157 لايحه قانون اصلاح قسمتي از قانون تجارت مصوب 1347 سرمايه شركت سهامي را مي توان از طريق افزايش مبلغ اسمي سهام با توافق كليه سهامداران اضافه نمود.در صورت تصويب سهامدارن براي افزايش ارزش اسمي سهام موجود بايستي برابر ماده 1880 لايحه فوق الذكر تمام مبلغ افزايش يافته ارزش سهام نقداً به حساب بانكي جاري بانكي شركت سهامي پرداخت گردد. بنابراين اولاً شركت سهامي اجازه افزايش سرمايه از روش افزايش بهاي اسمي سهام شركت راداردثانياًروش افزايش سرمايه بايستي به ثبت برسدواداره ثبت شركتهاي قوه قضائيه</a:t>
            </a:r>
            <a:endParaRPr lang="en-US" sz="2400" b="1">
              <a:solidFill>
                <a:schemeClr val="folHlink"/>
              </a:solidFill>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0706" name="Rectangle 2"/>
          <p:cNvSpPr>
            <a:spLocks noGrp="1" noChangeArrowheads="1"/>
          </p:cNvSpPr>
          <p:nvPr>
            <p:ph type="body" idx="1"/>
          </p:nvPr>
        </p:nvSpPr>
        <p:spPr>
          <a:xfrm>
            <a:off x="228600" y="228600"/>
            <a:ext cx="8763000" cy="6477000"/>
          </a:xfrm>
        </p:spPr>
        <p:txBody>
          <a:bodyPr/>
          <a:lstStyle/>
          <a:p>
            <a:pPr marL="52388" indent="65088" algn="just">
              <a:buFont typeface="Wingdings" panose="05000000000000000000" pitchFamily="2" charset="2"/>
              <a:buNone/>
            </a:pPr>
            <a:r>
              <a:rPr lang="fa-IR" sz="6000" b="1">
                <a:cs typeface="2  Zar" panose="00000400000000000000" pitchFamily="2" charset="-78"/>
              </a:rPr>
              <a:t>معتبر بودن مؤسسه دو موضوعي است كه بيشتر مورد علاقه صاحبان و مشتريان مؤسسه است و ثبتهايي كه سودآوري يا شاخصهاي سودآوري مورد توجه آنان قرار مي گيرد.</a:t>
            </a:r>
            <a:endParaRPr lang="en-US" sz="6000" b="1"/>
          </a:p>
        </p:txBody>
      </p:sp>
    </p:spTree>
  </p:cSld>
  <p:clrMapOvr>
    <a:masterClrMapping/>
  </p:clrMapOvr>
  <p:transition>
    <p:wipe dir="d"/>
    <p:sndAc>
      <p:stSnd loop="1">
        <p:snd r:embed="rId3" name="chimes.wav"/>
      </p:stSnd>
    </p:sndAc>
  </p:transition>
</p:sld>
</file>

<file path=ppt/slides/slide3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2754" name="Rectangle 2"/>
          <p:cNvSpPr>
            <a:spLocks noGrp="1" noChangeArrowheads="1"/>
          </p:cNvSpPr>
          <p:nvPr>
            <p:ph type="body" idx="1"/>
          </p:nvPr>
        </p:nvSpPr>
        <p:spPr>
          <a:xfrm>
            <a:off x="76200" y="88900"/>
            <a:ext cx="8991600" cy="6705600"/>
          </a:xfrm>
        </p:spPr>
        <p:txBody>
          <a:bodyPr/>
          <a:lstStyle/>
          <a:p>
            <a:pPr marL="112713" indent="174625" algn="just">
              <a:buFont typeface="Wingdings" panose="05000000000000000000" pitchFamily="2" charset="2"/>
              <a:buNone/>
            </a:pPr>
            <a:r>
              <a:rPr lang="fa-IR" sz="5400" b="1">
                <a:solidFill>
                  <a:schemeClr val="tx2"/>
                </a:solidFill>
                <a:cs typeface="2  Titr" panose="00000700000000000000" pitchFamily="2" charset="-78"/>
              </a:rPr>
              <a:t>مهمترين ثبت ها براي سود آوري :</a:t>
            </a:r>
          </a:p>
          <a:p>
            <a:pPr marL="112713" indent="174625" algn="just">
              <a:buFont typeface="Wingdings" panose="05000000000000000000" pitchFamily="2" charset="2"/>
              <a:buNone/>
            </a:pPr>
            <a:r>
              <a:rPr lang="fa-IR" sz="5400" b="1">
                <a:solidFill>
                  <a:schemeClr val="tx2"/>
                </a:solidFill>
                <a:cs typeface="2  Zar" panose="00000400000000000000" pitchFamily="2" charset="-78"/>
              </a:rPr>
              <a:t>الف : بازده فروش : </a:t>
            </a:r>
          </a:p>
          <a:p>
            <a:pPr marL="112713" indent="174625" algn="just">
              <a:buFont typeface="Wingdings" panose="05000000000000000000" pitchFamily="2" charset="2"/>
              <a:buNone/>
            </a:pPr>
            <a:r>
              <a:rPr lang="fa-IR" sz="5400" b="1">
                <a:cs typeface="2  Zar" panose="00000400000000000000" pitchFamily="2" charset="-78"/>
              </a:rPr>
              <a:t>از تقسيم سود ويژه به فروش خالص ضرب در عدد 100 ، درصد بازده فروش مشخص مي شود . </a:t>
            </a:r>
          </a:p>
          <a:p>
            <a:pPr marL="112713" indent="174625" algn="just">
              <a:buFont typeface="Wingdings" panose="05000000000000000000" pitchFamily="2" charset="2"/>
              <a:buNone/>
            </a:pPr>
            <a:r>
              <a:rPr lang="fa-IR" sz="5400" b="1">
                <a:solidFill>
                  <a:schemeClr val="tx2"/>
                </a:solidFill>
                <a:cs typeface="2  Titr" panose="00000700000000000000" pitchFamily="2" charset="-78"/>
              </a:rPr>
              <a:t>مثلاً :</a:t>
            </a:r>
            <a:r>
              <a:rPr lang="fa-IR" sz="5400" b="1">
                <a:cs typeface="2  Zar" panose="00000400000000000000" pitchFamily="2" charset="-78"/>
              </a:rPr>
              <a:t> سود خالص شركت سامان 4500000 ريال</a:t>
            </a:r>
            <a:endParaRPr lang="en-US" sz="5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4802" name="Rectangle 2"/>
          <p:cNvSpPr>
            <a:spLocks noGrp="1" noChangeArrowheads="1"/>
          </p:cNvSpPr>
          <p:nvPr>
            <p:ph type="body" idx="1"/>
          </p:nvPr>
        </p:nvSpPr>
        <p:spPr>
          <a:xfrm>
            <a:off x="228600" y="152400"/>
            <a:ext cx="8686800" cy="6477000"/>
          </a:xfrm>
        </p:spPr>
        <p:txBody>
          <a:bodyPr/>
          <a:lstStyle/>
          <a:p>
            <a:pPr marL="52388" indent="117475" algn="just">
              <a:buFont typeface="Wingdings" panose="05000000000000000000" pitchFamily="2" charset="2"/>
              <a:buNone/>
            </a:pPr>
            <a:r>
              <a:rPr lang="fa-IR" sz="4400" b="1">
                <a:cs typeface="2  Zar" panose="00000400000000000000" pitchFamily="2" charset="-78"/>
              </a:rPr>
              <a:t>و فروش خالص شركت 135000000 ريال است . بازده فروش چند درصد است ؟ </a:t>
            </a:r>
          </a:p>
          <a:p>
            <a:pPr marL="52388" indent="117475" algn="ctr">
              <a:buFont typeface="Wingdings" panose="05000000000000000000" pitchFamily="2" charset="2"/>
              <a:buNone/>
            </a:pPr>
            <a:r>
              <a:rPr lang="fa-IR" sz="4400" b="1">
                <a:solidFill>
                  <a:schemeClr val="tx2"/>
                </a:solidFill>
              </a:rPr>
              <a:t>	 </a:t>
            </a:r>
            <a:r>
              <a:rPr lang="fa-IR" sz="4400" b="1">
                <a:solidFill>
                  <a:schemeClr val="tx2"/>
                </a:solidFill>
                <a:cs typeface="2  Zar" panose="00000400000000000000" pitchFamily="2" charset="-78"/>
              </a:rPr>
              <a:t>4500000</a:t>
            </a:r>
            <a:r>
              <a:rPr lang="en-US" sz="4400" b="1">
                <a:solidFill>
                  <a:schemeClr val="tx2"/>
                </a:solidFill>
                <a:cs typeface="2  Zar" panose="00000400000000000000" pitchFamily="2" charset="-78"/>
              </a:rPr>
              <a:t> </a:t>
            </a:r>
            <a:endParaRPr lang="fa-IR" sz="4400" b="1">
              <a:solidFill>
                <a:schemeClr val="tx2"/>
              </a:solidFill>
              <a:cs typeface="2  Zar" panose="00000400000000000000" pitchFamily="2" charset="-78"/>
            </a:endParaRPr>
          </a:p>
          <a:p>
            <a:pPr marL="52388" indent="117475">
              <a:buFont typeface="Wingdings" panose="05000000000000000000" pitchFamily="2" charset="2"/>
              <a:buNone/>
            </a:pPr>
            <a:r>
              <a:rPr lang="fa-IR" sz="4400" b="1">
                <a:solidFill>
                  <a:schemeClr val="tx2"/>
                </a:solidFill>
                <a:cs typeface="2  Zar" panose="00000400000000000000" pitchFamily="2" charset="-78"/>
              </a:rPr>
              <a:t>33% = 100 ×  	      	      = درصد بازده </a:t>
            </a:r>
          </a:p>
          <a:p>
            <a:pPr marL="52388" indent="117475" algn="ctr">
              <a:buFont typeface="Wingdings" panose="05000000000000000000" pitchFamily="2" charset="2"/>
              <a:buNone/>
            </a:pPr>
            <a:r>
              <a:rPr lang="fa-IR" sz="4400" b="1">
                <a:solidFill>
                  <a:schemeClr val="tx2"/>
                </a:solidFill>
                <a:cs typeface="2  Zar" panose="00000400000000000000" pitchFamily="2" charset="-78"/>
              </a:rPr>
              <a:t>	135000000</a:t>
            </a:r>
            <a:r>
              <a:rPr lang="en-US" sz="4400" b="1">
                <a:solidFill>
                  <a:schemeClr val="tx2"/>
                </a:solidFill>
              </a:rPr>
              <a:t> </a:t>
            </a:r>
            <a:endParaRPr lang="fa-IR" sz="4400" b="1">
              <a:solidFill>
                <a:schemeClr val="tx2"/>
              </a:solidFill>
              <a:cs typeface="2  Zar" panose="00000400000000000000" pitchFamily="2" charset="-78"/>
            </a:endParaRPr>
          </a:p>
          <a:p>
            <a:pPr marL="52388" indent="117475" algn="just">
              <a:buFont typeface="Wingdings" panose="05000000000000000000" pitchFamily="2" charset="2"/>
              <a:buNone/>
            </a:pPr>
            <a:r>
              <a:rPr lang="fa-IR" sz="4400" b="1">
                <a:cs typeface="2  Zar" panose="00000400000000000000" pitchFamily="2" charset="-78"/>
              </a:rPr>
              <a:t>1</a:t>
            </a:r>
          </a:p>
          <a:p>
            <a:pPr marL="52388" indent="117475" algn="just">
              <a:buFont typeface="Wingdings" panose="05000000000000000000" pitchFamily="2" charset="2"/>
              <a:buNone/>
            </a:pPr>
            <a:r>
              <a:rPr lang="fa-IR" sz="4400" b="1">
                <a:cs typeface="2  Zar" panose="00000400000000000000" pitchFamily="2" charset="-78"/>
              </a:rPr>
              <a:t>         هر ريال فروش سود ويژه  است . </a:t>
            </a:r>
          </a:p>
          <a:p>
            <a:pPr marL="52388" indent="117475" algn="just">
              <a:buFont typeface="Wingdings" panose="05000000000000000000" pitchFamily="2" charset="2"/>
              <a:buNone/>
            </a:pPr>
            <a:r>
              <a:rPr lang="fa-IR" sz="4400" b="1">
                <a:cs typeface="2  Zar" panose="00000400000000000000" pitchFamily="2" charset="-78"/>
              </a:rPr>
              <a:t>3</a:t>
            </a:r>
            <a:endParaRPr lang="en-US" sz="4400" b="1"/>
          </a:p>
        </p:txBody>
      </p:sp>
      <p:sp>
        <p:nvSpPr>
          <p:cNvPr id="844803" name="Line 3"/>
          <p:cNvSpPr>
            <a:spLocks noChangeShapeType="1"/>
          </p:cNvSpPr>
          <p:nvPr/>
        </p:nvSpPr>
        <p:spPr bwMode="auto">
          <a:xfrm>
            <a:off x="3429000" y="2743200"/>
            <a:ext cx="1752600" cy="0"/>
          </a:xfrm>
          <a:prstGeom prst="line">
            <a:avLst/>
          </a:prstGeom>
          <a:noFill/>
          <a:ln w="57150" cap="sq">
            <a:solidFill>
              <a:schemeClr val="hlink"/>
            </a:solidFill>
            <a:round/>
            <a:headEnd type="none" w="sm" len="sm"/>
            <a:tailEnd type="none" w="sm" len="sm"/>
          </a:ln>
          <a:effectLst>
            <a:outerShdw dist="107763" dir="2700000" algn="ctr" rotWithShape="0">
              <a:schemeClr val="tx2">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844804" name="Line 4"/>
          <p:cNvSpPr>
            <a:spLocks noChangeShapeType="1"/>
          </p:cNvSpPr>
          <p:nvPr/>
        </p:nvSpPr>
        <p:spPr bwMode="auto">
          <a:xfrm>
            <a:off x="8382000" y="5181600"/>
            <a:ext cx="457200" cy="0"/>
          </a:xfrm>
          <a:prstGeom prst="line">
            <a:avLst/>
          </a:prstGeom>
          <a:noFill/>
          <a:ln w="57150" cap="sq">
            <a:solidFill>
              <a:schemeClr val="hlink"/>
            </a:solidFill>
            <a:round/>
            <a:headEnd type="none" w="sm" len="sm"/>
            <a:tailEnd type="none" w="sm" len="sm"/>
          </a:ln>
          <a:effectLst>
            <a:outerShdw dist="107763" dir="2700000" algn="ctr" rotWithShape="0">
              <a:schemeClr val="tx2">
                <a:alpha val="50000"/>
              </a:scheme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3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6850" name="Rectangle 2"/>
          <p:cNvSpPr>
            <a:spLocks noGrp="1" noChangeArrowheads="1"/>
          </p:cNvSpPr>
          <p:nvPr>
            <p:ph type="body" idx="1"/>
          </p:nvPr>
        </p:nvSpPr>
        <p:spPr>
          <a:xfrm>
            <a:off x="76200" y="63500"/>
            <a:ext cx="8991600" cy="6705600"/>
          </a:xfrm>
        </p:spPr>
        <p:txBody>
          <a:bodyPr/>
          <a:lstStyle/>
          <a:p>
            <a:pPr marL="112713" indent="174625" algn="just">
              <a:buFont typeface="Wingdings" panose="05000000000000000000" pitchFamily="2" charset="2"/>
              <a:buNone/>
            </a:pPr>
            <a:r>
              <a:rPr lang="fa-IR" sz="6000" b="1">
                <a:solidFill>
                  <a:schemeClr val="tx2"/>
                </a:solidFill>
                <a:cs typeface="2  Titr" panose="00000700000000000000" pitchFamily="2" charset="-78"/>
              </a:rPr>
              <a:t>ب: بازده ارزش ويژه : </a:t>
            </a:r>
          </a:p>
          <a:p>
            <a:pPr marL="112713" indent="174625" algn="just">
              <a:buFont typeface="Wingdings" panose="05000000000000000000" pitchFamily="2" charset="2"/>
              <a:buNone/>
            </a:pPr>
            <a:r>
              <a:rPr lang="fa-IR" sz="6000" b="1">
                <a:cs typeface="2  Zar" panose="00000400000000000000" pitchFamily="2" charset="-78"/>
              </a:rPr>
              <a:t>اين درصد نشان مي دهد كه در قبال حقوق صاحب يا صاحبان مؤسسه(سرمايه گذاري آنان)چند درصد سود، نصيب آنان شده است براي محاسبه بازده ارزش</a:t>
            </a:r>
            <a:endParaRPr lang="en-US" sz="60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8898"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5400" b="1">
                <a:cs typeface="2  Zar" panose="00000400000000000000" pitchFamily="2" charset="-78"/>
              </a:rPr>
              <a:t>ويژه سود خالص را بر ارزش ويژه تقسيم و در عدد 100ضرب مي كنند تا در صد بازده ارزش ويژه</a:t>
            </a:r>
            <a:r>
              <a:rPr lang="fa-IR" sz="5400" b="1"/>
              <a:t> </a:t>
            </a:r>
            <a:r>
              <a:rPr lang="fa-IR" sz="5400" b="1">
                <a:cs typeface="2  Zar" panose="00000400000000000000" pitchFamily="2" charset="-78"/>
              </a:rPr>
              <a:t>حاصل گردد .</a:t>
            </a:r>
            <a:r>
              <a:rPr lang="fa-IR" sz="5400" b="1"/>
              <a:t> </a:t>
            </a:r>
          </a:p>
          <a:p>
            <a:pPr marL="52388" indent="65088" algn="just">
              <a:buFont typeface="Wingdings" panose="05000000000000000000" pitchFamily="2" charset="2"/>
              <a:buNone/>
            </a:pPr>
            <a:r>
              <a:rPr lang="fa-IR" sz="5400" b="1">
                <a:solidFill>
                  <a:schemeClr val="tx2"/>
                </a:solidFill>
                <a:cs typeface="2  Titr" panose="00000700000000000000" pitchFamily="2" charset="-78"/>
              </a:rPr>
              <a:t>پ: درصد بازده دارايي :</a:t>
            </a:r>
            <a:r>
              <a:rPr lang="fa-IR" sz="5400" b="1">
                <a:solidFill>
                  <a:schemeClr val="accent1"/>
                </a:solidFill>
                <a:cs typeface="2  Titr" panose="00000700000000000000" pitchFamily="2" charset="-78"/>
              </a:rPr>
              <a:t> </a:t>
            </a:r>
          </a:p>
          <a:p>
            <a:pPr marL="52388" indent="65088" algn="just">
              <a:buFont typeface="Wingdings" panose="05000000000000000000" pitchFamily="2" charset="2"/>
              <a:buNone/>
            </a:pPr>
            <a:r>
              <a:rPr lang="fa-IR" sz="5400" b="1">
                <a:cs typeface="2  Zar" panose="00000400000000000000" pitchFamily="2" charset="-78"/>
              </a:rPr>
              <a:t>اين درصد براي سنجش بازدهي دارايي و يا در واقع براي بكارگيري</a:t>
            </a:r>
            <a:endParaRPr lang="en-US" sz="5400" b="1"/>
          </a:p>
        </p:txBody>
      </p:sp>
    </p:spTree>
  </p:cSld>
  <p:clrMapOvr>
    <a:masterClrMapping/>
  </p:clrMapOvr>
  <p:transition>
    <p:wipe dir="d"/>
    <p:sndAc>
      <p:stSnd loop="1">
        <p:snd r:embed="rId3" name="chimes.wav"/>
      </p:stSnd>
    </p:sndAc>
  </p:transition>
</p:sld>
</file>

<file path=ppt/slides/slide3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0946" name="Rectangle 2"/>
          <p:cNvSpPr>
            <a:spLocks noGrp="1" noChangeArrowheads="1"/>
          </p:cNvSpPr>
          <p:nvPr>
            <p:ph type="body" idx="1"/>
          </p:nvPr>
        </p:nvSpPr>
        <p:spPr>
          <a:xfrm>
            <a:off x="228600" y="152400"/>
            <a:ext cx="8763000" cy="6477000"/>
          </a:xfrm>
        </p:spPr>
        <p:txBody>
          <a:bodyPr/>
          <a:lstStyle/>
          <a:p>
            <a:pPr marL="52388" indent="65088" algn="just">
              <a:buFont typeface="Wingdings" panose="05000000000000000000" pitchFamily="2" charset="2"/>
              <a:buNone/>
            </a:pPr>
            <a:r>
              <a:rPr lang="fa-IR" sz="6000" b="1">
                <a:cs typeface="2  Zar" panose="00000400000000000000" pitchFamily="2" charset="-78"/>
              </a:rPr>
              <a:t>درائيها براي كسب وكار مورد استفاده قرار مي گيرد و در واقع شاخص نهايي براي سنجيدن استفاده بهينه از دارائيها مي باشد تفاوت آن درصد و درصد بازده، ميزان سود آوري بدهيها يا سود آوري اهرمي ناميده مي شود . </a:t>
            </a:r>
          </a:p>
        </p:txBody>
      </p:sp>
    </p:spTree>
  </p:cSld>
  <p:clrMapOvr>
    <a:masterClrMapping/>
  </p:clrMapOvr>
  <p:transition>
    <p:wipe dir="d"/>
    <p:sndAc>
      <p:stSnd loop="1">
        <p:snd r:embed="rId3" name="chimes.wav"/>
      </p:stSnd>
    </p:sndAc>
  </p:transition>
</p:sld>
</file>

<file path=ppt/slides/slide3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2994" name="Rectangle 2"/>
          <p:cNvSpPr>
            <a:spLocks noGrp="1" noChangeArrowheads="1"/>
          </p:cNvSpPr>
          <p:nvPr>
            <p:ph type="body" idx="1"/>
          </p:nvPr>
        </p:nvSpPr>
        <p:spPr>
          <a:xfrm>
            <a:off x="228600" y="228600"/>
            <a:ext cx="8763000" cy="6477000"/>
          </a:xfrm>
        </p:spPr>
        <p:txBody>
          <a:bodyPr/>
          <a:lstStyle/>
          <a:p>
            <a:pPr marL="52388" indent="65088" algn="ctr">
              <a:buFont typeface="Wingdings" panose="05000000000000000000" pitchFamily="2" charset="2"/>
              <a:buNone/>
            </a:pPr>
            <a:r>
              <a:rPr lang="fa-IR" sz="5400" b="1">
                <a:solidFill>
                  <a:schemeClr val="tx2"/>
                </a:solidFill>
                <a:cs typeface="2  Titr" panose="00000700000000000000" pitchFamily="2" charset="-78"/>
              </a:rPr>
              <a:t>ت: نسبت بازده سرمايه در گردش ودرصد بازده سرمايه در گردش :</a:t>
            </a:r>
          </a:p>
          <a:p>
            <a:pPr marL="52388" indent="65088" algn="ctr">
              <a:buFont typeface="Wingdings" panose="05000000000000000000" pitchFamily="2" charset="2"/>
              <a:buNone/>
            </a:pPr>
            <a:endParaRPr lang="fa-IR" sz="700" b="1">
              <a:solidFill>
                <a:schemeClr val="tx2"/>
              </a:solidFill>
              <a:cs typeface="2  Titr" panose="00000700000000000000" pitchFamily="2" charset="-78"/>
            </a:endParaRPr>
          </a:p>
          <a:p>
            <a:pPr marL="52388" indent="65088" algn="just">
              <a:buFont typeface="Wingdings" panose="05000000000000000000" pitchFamily="2" charset="2"/>
              <a:buNone/>
            </a:pPr>
            <a:r>
              <a:rPr lang="fa-IR" sz="4800" b="1">
                <a:cs typeface="2  Zar" panose="00000400000000000000" pitchFamily="2" charset="-78"/>
              </a:rPr>
              <a:t>اگر سود ويژه بر سرمايه در گردش تقسيم شود ثبت بازدهي سرمايه در گردش مشخص مي شود واگر ثبت مزبور را در عدد 100 ضرب كنند درصد بازدهي سرمايه در گردش مشص خواهد شد .</a:t>
            </a:r>
            <a:r>
              <a:rPr lang="fa-IR" sz="2800" b="1">
                <a:cs typeface="2  Zar" panose="00000400000000000000" pitchFamily="2" charset="-78"/>
              </a:rPr>
              <a:t> </a:t>
            </a:r>
            <a:endParaRPr lang="en-US" sz="2800" b="1"/>
          </a:p>
        </p:txBody>
      </p:sp>
    </p:spTree>
  </p:cSld>
  <p:clrMapOvr>
    <a:masterClrMapping/>
  </p:clrMapOvr>
  <p:transition>
    <p:wipe dir="d"/>
    <p:sndAc>
      <p:stSnd loop="1">
        <p:snd r:embed="rId3" name="chimes.wav"/>
      </p:stSnd>
    </p:sndAc>
  </p:transition>
</p:sld>
</file>

<file path=ppt/slides/slide3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5042" name="Rectangle 2"/>
          <p:cNvSpPr>
            <a:spLocks noGrp="1" noChangeArrowheads="1"/>
          </p:cNvSpPr>
          <p:nvPr>
            <p:ph type="body" idx="1"/>
          </p:nvPr>
        </p:nvSpPr>
        <p:spPr>
          <a:xfrm>
            <a:off x="88900" y="88900"/>
            <a:ext cx="8991600" cy="6705600"/>
          </a:xfrm>
        </p:spPr>
        <p:txBody>
          <a:bodyPr/>
          <a:lstStyle/>
          <a:p>
            <a:pPr marL="112713" indent="174625" algn="just">
              <a:buFont typeface="Wingdings" panose="05000000000000000000" pitchFamily="2" charset="2"/>
              <a:buNone/>
            </a:pPr>
            <a:r>
              <a:rPr lang="fa-IR" sz="6000" b="1">
                <a:solidFill>
                  <a:schemeClr val="tx2"/>
                </a:solidFill>
                <a:cs typeface="2  Titr" panose="00000700000000000000" pitchFamily="2" charset="-78"/>
              </a:rPr>
              <a:t>مثال : </a:t>
            </a:r>
          </a:p>
          <a:p>
            <a:pPr marL="112713" indent="174625" algn="just">
              <a:buFont typeface="Wingdings" panose="05000000000000000000" pitchFamily="2" charset="2"/>
              <a:buNone/>
            </a:pPr>
            <a:r>
              <a:rPr lang="fa-IR" sz="5400" b="1">
                <a:cs typeface="2  Zar" panose="00000400000000000000" pitchFamily="2" charset="-78"/>
              </a:rPr>
              <a:t>در شركت ماهان اگر دارائي جاري،15000000ريال باشد چون بدهي شركت معادل 40% دارائيها بود يعني 11200000ريال لذا سرمايه در گردش مبلغ 3800000 ريال    مي شود</a:t>
            </a:r>
            <a:r>
              <a:rPr lang="fa-IR" sz="6000" b="1">
                <a:cs typeface="2  Zar" panose="00000400000000000000" pitchFamily="2" charset="-78"/>
              </a:rPr>
              <a:t> . </a:t>
            </a:r>
          </a:p>
        </p:txBody>
      </p:sp>
    </p:spTree>
  </p:cSld>
  <p:clrMapOvr>
    <a:masterClrMapping/>
  </p:clrMapOvr>
  <p:transition>
    <p:wipe dir="d"/>
    <p:sndAc>
      <p:stSnd loop="1">
        <p:snd r:embed="rId3" name="chimes.wav"/>
      </p:stSnd>
    </p:sndAc>
  </p:transition>
</p:sld>
</file>

<file path=ppt/slides/slide3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7090" name="Rectangle 2"/>
          <p:cNvSpPr>
            <a:spLocks noGrp="1" noChangeArrowheads="1"/>
          </p:cNvSpPr>
          <p:nvPr>
            <p:ph type="body" idx="1"/>
          </p:nvPr>
        </p:nvSpPr>
        <p:spPr>
          <a:xfrm>
            <a:off x="152400" y="228600"/>
            <a:ext cx="8839200" cy="6477000"/>
          </a:xfrm>
        </p:spPr>
        <p:txBody>
          <a:bodyPr/>
          <a:lstStyle/>
          <a:p>
            <a:pPr marL="52388" indent="117475" algn="just">
              <a:buFont typeface="Wingdings" panose="05000000000000000000" pitchFamily="2" charset="2"/>
              <a:buNone/>
            </a:pPr>
            <a:r>
              <a:rPr lang="fa-IR" sz="3600" b="1">
                <a:cs typeface="2  Zar" panose="00000400000000000000" pitchFamily="2" charset="-78"/>
              </a:rPr>
              <a:t>سرمايه در گردش و بازده سرمايه در گردش</a:t>
            </a:r>
          </a:p>
          <a:p>
            <a:pPr marL="52388" indent="117475">
              <a:buFont typeface="Wingdings" panose="05000000000000000000" pitchFamily="2" charset="2"/>
              <a:buNone/>
            </a:pPr>
            <a:r>
              <a:rPr lang="fa-IR" sz="3600" b="1">
                <a:solidFill>
                  <a:schemeClr val="tx2"/>
                </a:solidFill>
                <a:cs typeface="2  Zar" panose="00000400000000000000" pitchFamily="2" charset="-78"/>
              </a:rPr>
              <a:t> 3800000=11200000-15000000</a:t>
            </a:r>
          </a:p>
          <a:p>
            <a:pPr marL="52388" indent="117475" algn="ctr">
              <a:buFont typeface="Wingdings" panose="05000000000000000000" pitchFamily="2" charset="2"/>
              <a:buNone/>
            </a:pPr>
            <a:r>
              <a:rPr lang="fa-IR" sz="3600" b="1">
                <a:solidFill>
                  <a:schemeClr val="tx2"/>
                </a:solidFill>
                <a:cs typeface="2  Zar" panose="00000400000000000000" pitchFamily="2" charset="-78"/>
              </a:rPr>
              <a:t>					6800000</a:t>
            </a:r>
          </a:p>
          <a:p>
            <a:pPr marL="52388" indent="117475" algn="ctr">
              <a:buFont typeface="Wingdings" panose="05000000000000000000" pitchFamily="2" charset="2"/>
              <a:buNone/>
            </a:pPr>
            <a:r>
              <a:rPr lang="fa-IR" sz="3600" b="1">
                <a:solidFill>
                  <a:schemeClr val="tx2"/>
                </a:solidFill>
                <a:cs typeface="2  Zar" panose="00000400000000000000" pitchFamily="2" charset="-78"/>
              </a:rPr>
              <a:t>79% = 100 ×</a:t>
            </a:r>
          </a:p>
          <a:p>
            <a:pPr marL="52388" indent="117475" algn="ctr">
              <a:buFont typeface="Wingdings" panose="05000000000000000000" pitchFamily="2" charset="2"/>
              <a:buNone/>
            </a:pPr>
            <a:r>
              <a:rPr lang="fa-IR" sz="3600" b="1">
                <a:solidFill>
                  <a:schemeClr val="tx2"/>
                </a:solidFill>
                <a:cs typeface="2  Zar" panose="00000400000000000000" pitchFamily="2" charset="-78"/>
              </a:rPr>
              <a:t>				         3800000</a:t>
            </a:r>
          </a:p>
          <a:p>
            <a:pPr marL="52388" indent="117475" algn="just">
              <a:buFont typeface="Wingdings" panose="05000000000000000000" pitchFamily="2" charset="2"/>
              <a:buNone/>
            </a:pPr>
            <a:r>
              <a:rPr lang="fa-IR" sz="3600" b="1">
                <a:cs typeface="2  Zar" panose="00000400000000000000" pitchFamily="2" charset="-78"/>
              </a:rPr>
              <a:t>اين درصد ، در صد مطلوبي است . </a:t>
            </a:r>
          </a:p>
          <a:p>
            <a:pPr marL="52388" indent="117475" algn="just">
              <a:buFont typeface="Wingdings" panose="05000000000000000000" pitchFamily="2" charset="2"/>
              <a:buNone/>
            </a:pPr>
            <a:r>
              <a:rPr lang="fa-IR" sz="3600" b="1">
                <a:solidFill>
                  <a:schemeClr val="hlink"/>
                </a:solidFill>
                <a:cs typeface="2  Titr" panose="00000700000000000000" pitchFamily="2" charset="-78"/>
              </a:rPr>
              <a:t>6-1-8- ساير نسبت ها </a:t>
            </a:r>
          </a:p>
          <a:p>
            <a:pPr marL="52388" indent="117475" algn="just">
              <a:buFont typeface="Wingdings" panose="05000000000000000000" pitchFamily="2" charset="2"/>
              <a:buNone/>
            </a:pPr>
            <a:r>
              <a:rPr lang="fa-IR" sz="3600" b="1">
                <a:solidFill>
                  <a:schemeClr val="hlink"/>
                </a:solidFill>
                <a:cs typeface="2  Zar" panose="00000400000000000000" pitchFamily="2" charset="-78"/>
              </a:rPr>
              <a:t>الف : سود به نسبت هر سهم   </a:t>
            </a:r>
            <a:r>
              <a:rPr lang="en-US" sz="3600" b="1">
                <a:solidFill>
                  <a:schemeClr val="hlink"/>
                </a:solidFill>
                <a:cs typeface="2  Zar" panose="00000400000000000000" pitchFamily="2" charset="-78"/>
              </a:rPr>
              <a:t>EPS</a:t>
            </a:r>
            <a:r>
              <a:rPr lang="fa-IR" sz="3600" b="1">
                <a:solidFill>
                  <a:schemeClr val="hlink"/>
                </a:solidFill>
                <a:cs typeface="2  Zar" panose="00000400000000000000" pitchFamily="2" charset="-78"/>
              </a:rPr>
              <a:t> : </a:t>
            </a:r>
          </a:p>
          <a:p>
            <a:pPr marL="52388" indent="117475" algn="just">
              <a:buFont typeface="Wingdings" panose="05000000000000000000" pitchFamily="2" charset="2"/>
              <a:buNone/>
            </a:pPr>
            <a:r>
              <a:rPr lang="fa-IR" sz="3600" b="1">
                <a:cs typeface="2  Zar" panose="00000400000000000000" pitchFamily="2" charset="-78"/>
              </a:rPr>
              <a:t>سود به نسبت هر سهم يا سود خام هر سهم حكايت از تقسيم سود ويژه</a:t>
            </a:r>
            <a:endParaRPr lang="en-US" sz="3600" b="1">
              <a:cs typeface="2  Zar" panose="00000400000000000000" pitchFamily="2" charset="-78"/>
            </a:endParaRPr>
          </a:p>
        </p:txBody>
      </p:sp>
      <p:sp>
        <p:nvSpPr>
          <p:cNvPr id="857091" name="Line 3"/>
          <p:cNvSpPr>
            <a:spLocks noChangeShapeType="1"/>
          </p:cNvSpPr>
          <p:nvPr/>
        </p:nvSpPr>
        <p:spPr bwMode="auto">
          <a:xfrm flipH="1">
            <a:off x="1600200" y="1905000"/>
            <a:ext cx="1828800" cy="0"/>
          </a:xfrm>
          <a:prstGeom prst="line">
            <a:avLst/>
          </a:prstGeom>
          <a:noFill/>
          <a:ln w="57150" cap="sq">
            <a:solidFill>
              <a:schemeClr val="accent1"/>
            </a:solidFill>
            <a:round/>
            <a:headEnd type="none" w="sm" len="sm"/>
            <a:tailEnd type="none" w="sm" len="sm"/>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3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9138" name="Rectangle 2"/>
          <p:cNvSpPr>
            <a:spLocks noGrp="1" noChangeArrowheads="1"/>
          </p:cNvSpPr>
          <p:nvPr>
            <p:ph type="body" idx="1"/>
          </p:nvPr>
        </p:nvSpPr>
        <p:spPr>
          <a:xfrm>
            <a:off x="228600" y="228600"/>
            <a:ext cx="8763000" cy="6477000"/>
          </a:xfrm>
        </p:spPr>
        <p:txBody>
          <a:bodyPr/>
          <a:lstStyle/>
          <a:p>
            <a:pPr marL="52388" indent="117475" algn="just">
              <a:buFont typeface="Wingdings" panose="05000000000000000000" pitchFamily="2" charset="2"/>
              <a:buNone/>
            </a:pPr>
            <a:r>
              <a:rPr lang="fa-IR" sz="5400" b="1">
                <a:cs typeface="2  Zar" panose="00000400000000000000" pitchFamily="2" charset="-78"/>
              </a:rPr>
              <a:t>بر تعداد سهام عادي سود به نسبت هر سهم شخص مي شود از مقايسه اين نسبت تمايل به خريد سهام شركت در خريداران شخص مي شود و از طرف ديگر نسبت قيمت</a:t>
            </a:r>
            <a:endParaRPr lang="en-US" sz="5400" b="1"/>
          </a:p>
        </p:txBody>
      </p:sp>
    </p:spTree>
  </p:cSld>
  <p:clrMapOvr>
    <a:masterClrMapping/>
  </p:clrMapOvr>
  <p:transition>
    <p:wipe dir="d"/>
    <p:sndAc>
      <p:stSnd loop="1">
        <p:snd r:embed="rId3" name="chimes.wav"/>
      </p:stSnd>
    </p:sndAc>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40" name="Rectangle 4"/>
          <p:cNvSpPr>
            <a:spLocks noChangeArrowheads="1"/>
          </p:cNvSpPr>
          <p:nvPr/>
        </p:nvSpPr>
        <p:spPr bwMode="auto">
          <a:xfrm>
            <a:off x="76200" y="114300"/>
            <a:ext cx="89916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a:defRPr>
                <a:solidFill>
                  <a:schemeClr val="tx1"/>
                </a:solidFill>
                <a:latin typeface="Arial" panose="020B0604020202020204" pitchFamily="34" charset="0"/>
                <a:cs typeface="Arial" panose="020B0604020202020204" pitchFamily="34" charset="0"/>
              </a:defRPr>
            </a:lvl3pPr>
            <a:lvl4pPr marL="3429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3" algn="just" rtl="1"/>
            <a:r>
              <a:rPr lang="fa-IR" sz="2400" b="1">
                <a:cs typeface="2  Zar" panose="00000400000000000000" pitchFamily="2" charset="-78"/>
              </a:rPr>
              <a:t>قضائيه بايستي افزايش سرمايه را درروزنامه رسمي كشور(به هزينه شركت ) منتشر سازد و پس ازانتشار افزايش سرمايه حسابداري شركت حق دارد افزايش سرمايه از طريق افزايش سهامي اسمي سهام را در دفاتر ثبت كند .فرض كنيد سهام سرمايه شركت زاهدان (سهامي عام )5000 سهم يكهزار ريالي باشد. </a:t>
            </a:r>
            <a:r>
              <a:rPr lang="fa-IR" sz="2400" b="1">
                <a:latin typeface="Tahoma" panose="020B0604030504040204" pitchFamily="34" charset="0"/>
                <a:cs typeface="2  Zar" panose="00000400000000000000" pitchFamily="2" charset="-78"/>
              </a:rPr>
              <a:t>سهامداران همگي توافق نمودند كه بهاي سهام شركت به مبلغ 5000 ريال افزايش يابد وهر سهامدار مبلغ 4000 ريال بابت بهاي افزايش هر سهم بپردازد وفرض كنيد كه افزايش بهاي سهام شركت توسط اداره ثبت شركتهاي قوة قضائيه در روزنامه رسمي كشور چاپ شده باشد .اين شركت موظف است سهام 1000 ريالي را باطل وسهام 5000 ريالي چاپ وصادر نموده وبه سهامداران شركت در قبال پرداخت افزايش بهاي سهام تحويل دهد.در اين حالت بابت ابطال سهام 1000 ريالي حساب سهام سرمايه بدهكار شده وبابت مابه التفاوت دريافتي از سهامداران، حساب وجوه نقد شركت بدهكار شده ودر عوض حساب سهام سرمايه به مبلغ سهام 5000ريالي بستانكار       مي شود يعني ثبت روزنامه زير در شركت زاهدان انجام مي شود:</a:t>
            </a:r>
          </a:p>
          <a:p>
            <a:pPr lvl="3" algn="just" rtl="1"/>
            <a:endParaRPr lang="fa-IR" sz="2400" b="1">
              <a:latin typeface="Tahoma" panose="020B0604030504040204" pitchFamily="34" charset="0"/>
              <a:cs typeface="2  Zar" panose="00000400000000000000" pitchFamily="2" charset="-78"/>
            </a:endParaRPr>
          </a:p>
          <a:p>
            <a:pPr lvl="3" algn="r" rtl="1"/>
            <a:r>
              <a:rPr lang="fa-IR" sz="2400" b="1">
                <a:solidFill>
                  <a:schemeClr val="folHlink"/>
                </a:solidFill>
                <a:latin typeface="Tahoma" panose="020B0604030504040204" pitchFamily="34" charset="0"/>
                <a:cs typeface="2  Zar" panose="00000400000000000000" pitchFamily="2" charset="-78"/>
              </a:rPr>
              <a:t>كل سهام سرمايه 1000 ريالي قبلي 		            5000000=1000×5000</a:t>
            </a:r>
            <a:endParaRPr lang="en-US" sz="2400" b="1">
              <a:solidFill>
                <a:schemeClr val="folHlink"/>
              </a:solidFill>
              <a:latin typeface="Tahoma" panose="020B0604030504040204" pitchFamily="34" charset="0"/>
              <a:cs typeface="2  Zar" panose="00000400000000000000" pitchFamily="2" charset="-78"/>
            </a:endParaRPr>
          </a:p>
          <a:p>
            <a:pPr lvl="3" algn="r" rtl="1"/>
            <a:r>
              <a:rPr lang="fa-IR" sz="2400" b="1">
                <a:solidFill>
                  <a:schemeClr val="folHlink"/>
                </a:solidFill>
                <a:latin typeface="Tahoma" panose="020B0604030504040204" pitchFamily="34" charset="0"/>
                <a:cs typeface="2  Zar" panose="00000400000000000000" pitchFamily="2" charset="-78"/>
              </a:rPr>
              <a:t>كل سهام سرمايه 5000 ريالي جديد		        25000000= 5000×5000</a:t>
            </a:r>
            <a:endParaRPr lang="en-US" sz="2400" b="1">
              <a:solidFill>
                <a:schemeClr val="folHlink"/>
              </a:solidFill>
              <a:latin typeface="Tahoma" panose="020B0604030504040204" pitchFamily="34" charset="0"/>
              <a:cs typeface="2  Zar" panose="00000400000000000000" pitchFamily="2" charset="-78"/>
            </a:endParaRPr>
          </a:p>
          <a:p>
            <a:pPr lvl="3" algn="r" rtl="1"/>
            <a:r>
              <a:rPr lang="fa-IR" sz="2400" b="1">
                <a:solidFill>
                  <a:schemeClr val="folHlink"/>
                </a:solidFill>
                <a:latin typeface="Tahoma" panose="020B0604030504040204" pitchFamily="34" charset="0"/>
                <a:cs typeface="2  Zar" panose="00000400000000000000" pitchFamily="2" charset="-78"/>
              </a:rPr>
              <a:t>مبلغ پرداختي افزايش بهاي سهام 		        20000000=5000000-25000000</a:t>
            </a:r>
            <a:endParaRPr lang="en-US" sz="2400" b="1">
              <a:solidFill>
                <a:schemeClr val="folHlink"/>
              </a:solidFill>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1186"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4400" b="1">
                <a:cs typeface="2  Zar" panose="00000400000000000000" pitchFamily="2" charset="-78"/>
              </a:rPr>
              <a:t>سهام سودبه نسبت هرسهم سنجيده مي شود و ارزش سهام در بازار</a:t>
            </a:r>
            <a:r>
              <a:rPr lang="fa-IR" sz="4400" b="1"/>
              <a:t> </a:t>
            </a:r>
            <a:r>
              <a:rPr lang="fa-IR" sz="4400" b="1">
                <a:cs typeface="2  Zar" panose="00000400000000000000" pitchFamily="2" charset="-78"/>
              </a:rPr>
              <a:t>تعيين مي شود.</a:t>
            </a:r>
          </a:p>
          <a:p>
            <a:pPr marL="52388" indent="65088" algn="ctr">
              <a:buFont typeface="Wingdings" panose="05000000000000000000" pitchFamily="2" charset="2"/>
              <a:buNone/>
            </a:pPr>
            <a:r>
              <a:rPr lang="fa-IR" sz="5400" b="1">
                <a:solidFill>
                  <a:schemeClr val="hlink"/>
                </a:solidFill>
                <a:cs typeface="2  Titr" panose="00000700000000000000" pitchFamily="2" charset="-78"/>
              </a:rPr>
              <a:t>ب: بازده سرمايه گذاري (نسبت يابي دو پانت ) :</a:t>
            </a:r>
          </a:p>
          <a:p>
            <a:pPr marL="52388" indent="65088" algn="just">
              <a:buFont typeface="Wingdings" panose="05000000000000000000" pitchFamily="2" charset="2"/>
              <a:buNone/>
            </a:pPr>
            <a:r>
              <a:rPr lang="fa-IR" sz="4400" b="1">
                <a:cs typeface="2  Zar" panose="00000400000000000000" pitchFamily="2" charset="-78"/>
              </a:rPr>
              <a:t>اين بازده كه ميزان سود آوري فعاليت هاي يك مؤسسه مي باشد از حاصلضرب بازده فروش در نسبت گردش دارايي حاصل     مي گردد .</a:t>
            </a:r>
            <a:r>
              <a:rPr lang="fa-IR" sz="3600"/>
              <a:t> </a:t>
            </a:r>
            <a:endParaRPr lang="en-US" sz="5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3234" name="Rectangle 2"/>
          <p:cNvSpPr>
            <a:spLocks noGrp="1" noChangeArrowheads="1"/>
          </p:cNvSpPr>
          <p:nvPr>
            <p:ph type="body" idx="1"/>
          </p:nvPr>
        </p:nvSpPr>
        <p:spPr>
          <a:xfrm>
            <a:off x="76200" y="63500"/>
            <a:ext cx="8991600" cy="6705600"/>
          </a:xfrm>
        </p:spPr>
        <p:txBody>
          <a:bodyPr/>
          <a:lstStyle/>
          <a:p>
            <a:pPr marL="112713" indent="174625" algn="ctr">
              <a:buFont typeface="Wingdings" panose="05000000000000000000" pitchFamily="2" charset="2"/>
              <a:buNone/>
            </a:pPr>
            <a:r>
              <a:rPr lang="fa-IR" sz="5400" b="1">
                <a:solidFill>
                  <a:schemeClr val="hlink"/>
                </a:solidFill>
                <a:cs typeface="2  Titr" panose="00000700000000000000" pitchFamily="2" charset="-78"/>
              </a:rPr>
              <a:t>2-8- تجزيه و تحليل مقايسه اي .</a:t>
            </a:r>
          </a:p>
          <a:p>
            <a:pPr marL="112713" indent="174625" algn="just">
              <a:buFont typeface="Wingdings" panose="05000000000000000000" pitchFamily="2" charset="2"/>
              <a:buNone/>
            </a:pPr>
            <a:r>
              <a:rPr lang="fa-IR" sz="6000" b="1"/>
              <a:t> </a:t>
            </a:r>
          </a:p>
          <a:p>
            <a:pPr marL="112713" indent="174625" algn="just">
              <a:buFont typeface="Wingdings" panose="05000000000000000000" pitchFamily="2" charset="2"/>
              <a:buNone/>
            </a:pPr>
            <a:r>
              <a:rPr lang="fa-IR" sz="5400" b="1">
                <a:cs typeface="2  Zar" panose="00000400000000000000" pitchFamily="2" charset="-78"/>
              </a:rPr>
              <a:t>در تجزيه و تحليل مقايسه اي صورتهاي مالي چند دوره پياپي از طريق مقايسه نسبتهاي ترازنامه اي و سودوزياني كه بطريق تجزيه وتحليل</a:t>
            </a:r>
            <a:endParaRPr lang="en-US" sz="5400" b="1"/>
          </a:p>
        </p:txBody>
      </p:sp>
    </p:spTree>
  </p:cSld>
  <p:clrMapOvr>
    <a:masterClrMapping/>
  </p:clrMapOvr>
  <p:transition>
    <p:wipe dir="d"/>
    <p:sndAc>
      <p:stSnd loop="1">
        <p:snd r:embed="rId3" name="chimes.wav"/>
      </p:stSnd>
    </p:sndAc>
  </p:transition>
</p:sld>
</file>

<file path=ppt/slides/slide3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5282" name="Rectangle 2"/>
          <p:cNvSpPr>
            <a:spLocks noGrp="1" noChangeArrowheads="1"/>
          </p:cNvSpPr>
          <p:nvPr>
            <p:ph type="body" idx="1"/>
          </p:nvPr>
        </p:nvSpPr>
        <p:spPr>
          <a:xfrm>
            <a:off x="228600" y="228600"/>
            <a:ext cx="8763000" cy="6477000"/>
          </a:xfrm>
        </p:spPr>
        <p:txBody>
          <a:bodyPr/>
          <a:lstStyle/>
          <a:p>
            <a:pPr marL="52388" indent="117475" algn="just">
              <a:buFont typeface="Wingdings" panose="05000000000000000000" pitchFamily="2" charset="2"/>
              <a:buNone/>
            </a:pPr>
            <a:r>
              <a:rPr lang="fa-IR" sz="5400" b="1">
                <a:cs typeface="2  Zar" panose="00000400000000000000" pitchFamily="2" charset="-78"/>
              </a:rPr>
              <a:t>دروني محاسبه و اندازه گيري شده اند ، به تجزيه و تحليل صورتهاي مالي وكاركرد مؤسسه مي پردازند . با مقايسه نسبت ها و درصدهاي چند دورة مالي مي توان به روند فعاليت و سود دهي مؤسسه در گذشته و پيش بيني آنها در آينده پي برد . </a:t>
            </a:r>
          </a:p>
        </p:txBody>
      </p:sp>
    </p:spTree>
  </p:cSld>
  <p:clrMapOvr>
    <a:masterClrMapping/>
  </p:clrMapOvr>
  <p:transition>
    <p:wipe dir="d"/>
    <p:sndAc>
      <p:stSnd loop="1">
        <p:snd r:embed="rId3" name="chimes.wav"/>
      </p:stSnd>
    </p:sndAc>
  </p:transition>
</p:sld>
</file>

<file path=ppt/slides/slide3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7330"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5400" b="1">
                <a:cs typeface="2  Zar" panose="00000400000000000000" pitchFamily="2" charset="-78"/>
              </a:rPr>
              <a:t>علاوه بر نسبت ها ساير اطلاعات تهيه شده در طي چند دوره نيز مورد مقايسه قرار گرفته و روند يابي مي شود تا كاهش يا افزايش يا سير صعودي يا نزولي فعاليت هاي مؤسسه را درسوددهي وبازدهي سرمايه آشكار نمايد .</a:t>
            </a:r>
            <a:r>
              <a:rPr lang="fa-IR" sz="5400" b="1"/>
              <a:t> </a:t>
            </a:r>
            <a:endParaRPr lang="en-US" sz="5400" b="1"/>
          </a:p>
        </p:txBody>
      </p:sp>
    </p:spTree>
  </p:cSld>
  <p:clrMapOvr>
    <a:masterClrMapping/>
  </p:clrMapOvr>
  <p:transition>
    <p:wipe dir="d"/>
    <p:sndAc>
      <p:stSnd loop="1">
        <p:snd r:embed="rId3" name="chimes.wav"/>
      </p:stSnd>
    </p:sndAc>
  </p:transition>
</p:sld>
</file>

<file path=ppt/slides/slide3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9378" name="Rectangle 2"/>
          <p:cNvSpPr>
            <a:spLocks noGrp="1" noChangeArrowheads="1"/>
          </p:cNvSpPr>
          <p:nvPr>
            <p:ph type="body" idx="1"/>
          </p:nvPr>
        </p:nvSpPr>
        <p:spPr>
          <a:xfrm>
            <a:off x="88900" y="304800"/>
            <a:ext cx="8991600" cy="6438900"/>
          </a:xfrm>
        </p:spPr>
        <p:txBody>
          <a:bodyPr/>
          <a:lstStyle/>
          <a:p>
            <a:pPr marL="112713" indent="174625" algn="just">
              <a:lnSpc>
                <a:spcPct val="80000"/>
              </a:lnSpc>
              <a:buFont typeface="Wingdings" panose="05000000000000000000" pitchFamily="2" charset="2"/>
              <a:buNone/>
            </a:pPr>
            <a:r>
              <a:rPr lang="fa-IR" sz="5400" b="1">
                <a:solidFill>
                  <a:schemeClr val="tx2"/>
                </a:solidFill>
                <a:cs typeface="2  Titr" panose="00000700000000000000" pitchFamily="2" charset="-78"/>
              </a:rPr>
              <a:t>1-2-8- روند فروش .</a:t>
            </a:r>
          </a:p>
          <a:p>
            <a:pPr marL="112713" indent="174625" algn="just">
              <a:lnSpc>
                <a:spcPct val="80000"/>
              </a:lnSpc>
              <a:buFont typeface="Wingdings" panose="05000000000000000000" pitchFamily="2" charset="2"/>
              <a:buNone/>
            </a:pPr>
            <a:endParaRPr lang="fa-IR" sz="2400" b="1">
              <a:solidFill>
                <a:schemeClr val="tx2"/>
              </a:solidFill>
              <a:cs typeface="2  Titr" panose="00000700000000000000" pitchFamily="2" charset="-78"/>
            </a:endParaRPr>
          </a:p>
          <a:p>
            <a:pPr marL="112713" indent="174625" algn="just">
              <a:lnSpc>
                <a:spcPct val="80000"/>
              </a:lnSpc>
              <a:buFont typeface="Wingdings" panose="05000000000000000000" pitchFamily="2" charset="2"/>
              <a:buNone/>
            </a:pPr>
            <a:r>
              <a:rPr lang="fa-IR" sz="5400" b="1">
                <a:cs typeface="2  Zar" panose="00000400000000000000" pitchFamily="2" charset="-78"/>
              </a:rPr>
              <a:t>از مقايسه صورت حساب سود و زيان چند دوره متوالي روند فروش خالص را چند دوره متوالي مشخص مي كنند وعلاوه بر آن روند فروش در دوره هاي مهم تاريخ با</a:t>
            </a:r>
            <a:endParaRPr lang="en-US" sz="5400" b="1"/>
          </a:p>
        </p:txBody>
      </p:sp>
    </p:spTree>
  </p:cSld>
  <p:clrMapOvr>
    <a:masterClrMapping/>
  </p:clrMapOvr>
  <p:transition>
    <p:wipe dir="d"/>
    <p:sndAc>
      <p:stSnd loop="1">
        <p:snd r:embed="rId3" name="chimes.wav"/>
      </p:stSnd>
    </p:sndAc>
  </p:transition>
</p:sld>
</file>

<file path=ppt/slides/slide3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1426"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6000" b="1">
                <a:cs typeface="2  Zar" panose="00000400000000000000" pitchFamily="2" charset="-78"/>
              </a:rPr>
              <a:t>مؤسسات مشابه ديگر مقايسه     مي گردد افزايشها يا كاهشهاي ناگهاني در مقايسه روند فروش در چند سال پياپي در خود مؤسسه و در مقايسه با ساير مؤسسات تحليل گر را وادار    مي كند</a:t>
            </a:r>
            <a:endParaRPr lang="en-US" sz="6000" b="1"/>
          </a:p>
        </p:txBody>
      </p:sp>
    </p:spTree>
  </p:cSld>
  <p:clrMapOvr>
    <a:masterClrMapping/>
  </p:clrMapOvr>
  <p:transition>
    <p:wipe dir="d"/>
    <p:sndAc>
      <p:stSnd loop="1">
        <p:snd r:embed="rId3" name="chimes.wav"/>
      </p:stSnd>
    </p:sndAc>
  </p:transition>
</p:sld>
</file>

<file path=ppt/slides/slide3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3474" name="Rectangle 2"/>
          <p:cNvSpPr>
            <a:spLocks noGrp="1" noChangeArrowheads="1"/>
          </p:cNvSpPr>
          <p:nvPr>
            <p:ph type="body" idx="1"/>
          </p:nvPr>
        </p:nvSpPr>
        <p:spPr>
          <a:xfrm>
            <a:off x="152400" y="228600"/>
            <a:ext cx="8839200" cy="6477000"/>
          </a:xfrm>
        </p:spPr>
        <p:txBody>
          <a:bodyPr/>
          <a:lstStyle/>
          <a:p>
            <a:pPr marL="52388" indent="117475" algn="just">
              <a:buFont typeface="Wingdings" panose="05000000000000000000" pitchFamily="2" charset="2"/>
              <a:buNone/>
            </a:pPr>
            <a:r>
              <a:rPr lang="fa-IR" sz="5400" b="1">
                <a:cs typeface="2  Zar" panose="00000400000000000000" pitchFamily="2" charset="-78"/>
              </a:rPr>
              <a:t>تا به يافتن علل بپردازد و سهم بازار و مديريت در مؤثر بودن تغييرات را كشف نمايد در تعيين تغييرات افزايش يا كاهش نه تنها كاهش و افزايش روند قيمتها و منابع فروش بلكه روند ميزان و مقدار فروش را هم بايد در نظر داشت . </a:t>
            </a:r>
          </a:p>
        </p:txBody>
      </p:sp>
    </p:spTree>
  </p:cSld>
  <p:clrMapOvr>
    <a:masterClrMapping/>
  </p:clrMapOvr>
  <p:transition>
    <p:wipe dir="d"/>
    <p:sndAc>
      <p:stSnd loop="1">
        <p:snd r:embed="rId3" name="chimes.wav"/>
      </p:stSnd>
    </p:sndAc>
  </p:transition>
</p:sld>
</file>

<file path=ppt/slides/slide3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5522"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5400" b="1">
                <a:solidFill>
                  <a:schemeClr val="tx2"/>
                </a:solidFill>
                <a:cs typeface="2  Titr" panose="00000700000000000000" pitchFamily="2" charset="-78"/>
              </a:rPr>
              <a:t>3-2-8- روند سود </a:t>
            </a:r>
          </a:p>
          <a:p>
            <a:pPr marL="52388" indent="65088" algn="just">
              <a:buFont typeface="Wingdings" panose="05000000000000000000" pitchFamily="2" charset="2"/>
              <a:buNone/>
            </a:pPr>
            <a:r>
              <a:rPr lang="fa-IR" sz="5400" b="1">
                <a:cs typeface="2  Zar" panose="00000400000000000000" pitchFamily="2" charset="-78"/>
              </a:rPr>
              <a:t>از مقايسه سود ويژه چند دوره پياپي ، روند سود مؤسسه در سنوات اخيرآن حاصل مي گردد اگر روند سود مثبت باشد يعني نوسان منفي نداشته باشد نشانه كاركرد</a:t>
            </a:r>
            <a:endParaRPr lang="en-US" sz="5400" b="1"/>
          </a:p>
        </p:txBody>
      </p:sp>
    </p:spTree>
  </p:cSld>
  <p:clrMapOvr>
    <a:masterClrMapping/>
  </p:clrMapOvr>
  <p:transition>
    <p:wipe dir="d"/>
    <p:sndAc>
      <p:stSnd loop="1">
        <p:snd r:embed="rId3" name="chimes.wav"/>
      </p:stSnd>
    </p:sndAc>
  </p:transition>
</p:sld>
</file>

<file path=ppt/slides/slide3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7570"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5400" b="1">
                <a:cs typeface="2  Zar" panose="00000400000000000000" pitchFamily="2" charset="-78"/>
              </a:rPr>
              <a:t>خوب مؤسسه است روند سود ارتباط مستقيم با روند فروش دارد يعني در حالت عادي افزايش فروش منجر به افزايش سود مي شود و برعكس كاهش فروش باعث كاهش سود مي گردد</a:t>
            </a:r>
            <a:endParaRPr lang="en-US" sz="5400"/>
          </a:p>
        </p:txBody>
      </p:sp>
    </p:spTree>
  </p:cSld>
  <p:clrMapOvr>
    <a:masterClrMapping/>
  </p:clrMapOvr>
  <p:transition>
    <p:wipe dir="d"/>
    <p:sndAc>
      <p:stSnd loop="1">
        <p:snd r:embed="rId3" name="chimes.wav"/>
      </p:stSnd>
    </p:sndAc>
  </p:transition>
</p:sld>
</file>

<file path=ppt/slides/slide3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9618" name="Rectangle 2"/>
          <p:cNvSpPr>
            <a:spLocks noGrp="1" noChangeArrowheads="1"/>
          </p:cNvSpPr>
          <p:nvPr>
            <p:ph type="body" idx="1"/>
          </p:nvPr>
        </p:nvSpPr>
        <p:spPr>
          <a:xfrm>
            <a:off x="152400" y="228600"/>
            <a:ext cx="8839200" cy="6400800"/>
          </a:xfrm>
        </p:spPr>
        <p:txBody>
          <a:bodyPr/>
          <a:lstStyle/>
          <a:p>
            <a:pPr marL="52388" indent="65088" algn="just">
              <a:buFont typeface="Wingdings" panose="05000000000000000000" pitchFamily="2" charset="2"/>
              <a:buNone/>
            </a:pPr>
            <a:r>
              <a:rPr lang="fa-IR" sz="6000" b="1">
                <a:cs typeface="2  Zar" panose="00000400000000000000" pitchFamily="2" charset="-78"/>
              </a:rPr>
              <a:t>مسلم است كه كاهش فروش تا حد نقطه سر به سر باعث صفر شدن سود مي گردد بنابراين روند سود از نقطه سر به سر به بعد شروع مي گردد . هر چند</a:t>
            </a:r>
            <a:endParaRPr lang="en-US" sz="6000" b="1"/>
          </a:p>
        </p:txBody>
      </p:sp>
    </p:spTree>
  </p:cSld>
  <p:clrMapOvr>
    <a:masterClrMapping/>
  </p:clrMapOvr>
  <p:transition>
    <p:wipe dir="d"/>
    <p:sndAc>
      <p:stSnd loop="1">
        <p:snd r:embed="rId3" name="chimes.wav"/>
      </p:stSnd>
    </p:sndAc>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6200" y="323850"/>
            <a:ext cx="8991600"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a:defRPr>
                <a:solidFill>
                  <a:schemeClr val="tx1"/>
                </a:solidFill>
                <a:latin typeface="Arial" panose="020B0604020202020204" pitchFamily="34" charset="0"/>
                <a:cs typeface="Arial" panose="020B0604020202020204" pitchFamily="34" charset="0"/>
              </a:defRPr>
            </a:lvl3pPr>
            <a:lvl4pPr marL="3429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3" algn="just" rtl="1"/>
            <a:r>
              <a:rPr lang="fa-IR" sz="2800" b="1">
                <a:solidFill>
                  <a:schemeClr val="tx2"/>
                </a:solidFill>
                <a:cs typeface="2  Titr" panose="00000700000000000000" pitchFamily="2" charset="-78"/>
              </a:rPr>
              <a:t>ثبت در دفتر روزنامه شركت :</a:t>
            </a:r>
            <a:endParaRPr lang="en-US" sz="2800" b="1">
              <a:solidFill>
                <a:schemeClr val="tx2"/>
              </a:solidFill>
              <a:cs typeface="2  Titr" panose="00000700000000000000" pitchFamily="2" charset="-78"/>
            </a:endParaRPr>
          </a:p>
          <a:p>
            <a:pPr lvl="3" algn="just" rtl="1"/>
            <a:r>
              <a:rPr lang="fa-IR" sz="2400" b="1">
                <a:solidFill>
                  <a:schemeClr val="folHlink"/>
                </a:solidFill>
                <a:cs typeface="2  Titr" panose="00000700000000000000" pitchFamily="2" charset="-78"/>
              </a:rPr>
              <a:t>حساب سهام سرمايه (عادي يا ممتاز)				      5000000</a:t>
            </a:r>
            <a:endParaRPr lang="en-US" sz="2400" b="1">
              <a:solidFill>
                <a:schemeClr val="folHlink"/>
              </a:solidFill>
              <a:cs typeface="2  Titr" panose="00000700000000000000" pitchFamily="2" charset="-78"/>
            </a:endParaRPr>
          </a:p>
          <a:p>
            <a:pPr lvl="3" algn="just" rtl="1"/>
            <a:r>
              <a:rPr lang="fa-IR" sz="2400" b="1">
                <a:solidFill>
                  <a:schemeClr val="folHlink"/>
                </a:solidFill>
                <a:cs typeface="2  Titr" panose="00000700000000000000" pitchFamily="2" charset="-78"/>
              </a:rPr>
              <a:t>حساب وجوه نقد (جاري بانكي)   				    20000000</a:t>
            </a:r>
            <a:endParaRPr lang="en-US" sz="2400" b="1">
              <a:solidFill>
                <a:schemeClr val="folHlink"/>
              </a:solidFill>
              <a:cs typeface="2  Titr" panose="00000700000000000000" pitchFamily="2" charset="-78"/>
            </a:endParaRPr>
          </a:p>
          <a:p>
            <a:pPr lvl="3" algn="just" rtl="1"/>
            <a:r>
              <a:rPr lang="fa-IR" sz="2400" b="1">
                <a:solidFill>
                  <a:schemeClr val="folHlink"/>
                </a:solidFill>
                <a:cs typeface="2  Titr" panose="00000700000000000000" pitchFamily="2" charset="-78"/>
              </a:rPr>
              <a:t>حساب سهام سرمايه (عادي ياممتاز) 				   25000000</a:t>
            </a:r>
            <a:endParaRPr lang="en-US" sz="2400" b="1">
              <a:solidFill>
                <a:schemeClr val="folHlink"/>
              </a:solidFill>
              <a:cs typeface="2  Titr" panose="00000700000000000000" pitchFamily="2" charset="-78"/>
            </a:endParaRPr>
          </a:p>
          <a:p>
            <a:pPr lvl="3" algn="just" rtl="1"/>
            <a:r>
              <a:rPr lang="fa-IR" sz="2400" b="1">
                <a:solidFill>
                  <a:schemeClr val="folHlink"/>
                </a:solidFill>
                <a:cs typeface="2  Titr" panose="00000700000000000000" pitchFamily="2" charset="-78"/>
              </a:rPr>
              <a:t>بابت افزايش بهاي اسمي سهام 1000 ريالي به سهام 5000 ريالي</a:t>
            </a:r>
            <a:r>
              <a:rPr lang="fa-IR" sz="2800" b="1" i="1"/>
              <a:t> </a:t>
            </a:r>
          </a:p>
          <a:p>
            <a:pPr lvl="3" algn="just" rtl="1"/>
            <a:endParaRPr lang="fa-IR" sz="2800" b="1" i="1"/>
          </a:p>
          <a:p>
            <a:pPr lvl="3" algn="just" rtl="1"/>
            <a:r>
              <a:rPr lang="fa-IR" sz="2800" b="1">
                <a:solidFill>
                  <a:schemeClr val="tx2"/>
                </a:solidFill>
                <a:latin typeface="Tahoma" panose="020B0604030504040204" pitchFamily="34" charset="0"/>
                <a:cs typeface="2  Zar" panose="00000400000000000000" pitchFamily="2" charset="-78"/>
              </a:rPr>
              <a:t>ب)افزايش سرمايه به روش توافق با بستانكاران وصاحبان اوراق قرضه به سهام جديد:</a:t>
            </a:r>
          </a:p>
          <a:p>
            <a:pPr lvl="3" algn="just" rtl="1"/>
            <a:endParaRPr lang="fa-IR" sz="2800" b="1">
              <a:solidFill>
                <a:schemeClr val="tx2"/>
              </a:solidFill>
              <a:latin typeface="Tahoma" panose="020B0604030504040204" pitchFamily="34" charset="0"/>
              <a:cs typeface="2  Zar" panose="00000400000000000000" pitchFamily="2" charset="-78"/>
            </a:endParaRPr>
          </a:p>
          <a:p>
            <a:pPr lvl="3" algn="just" rtl="1"/>
            <a:r>
              <a:rPr lang="fa-IR" sz="2400" b="1">
                <a:latin typeface="Tahoma" panose="020B0604030504040204" pitchFamily="34" charset="0"/>
                <a:cs typeface="2  Zar" panose="00000400000000000000" pitchFamily="2" charset="-78"/>
              </a:rPr>
              <a:t>حسابهاي پرداختني بايستي لارج از محل وجوه نقد (دارائي )يا از محل دارائي جنسي شركت بازپرداخت گردند ،در اين رابطه در صورت توافق بستانكاران وتصويب كليه سهامداران شركت به جاي پرداخت وجه نقد به بستانكاران ودارندگان اسناد پرداختني از شركت، پس از ثبت افزايش سرمايه و انتشار آگهي آن در روزنامه رسمي كشور، رسماً به جاي وجه نقد به بستانكاران ودارندگان اسناد پرداختني شركت، برگ سهام افزايش سرمايه تحويل شده و بدهي ها به سهام سرمايه تبديل مي گردند </a:t>
            </a: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1666"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5400" b="1">
                <a:cs typeface="2  Zar" panose="00000400000000000000" pitchFamily="2" charset="-78"/>
              </a:rPr>
              <a:t>روند فروش افزايش يابد روند سود نيز اضافه خواهد شد . افزايش روند سود با فرض عادي بودن هزينه ها وجود خواهد داشت اما در صورت افزايش ناگهاني هزينه ها و مواد يا ماليات ها ممكن است افزايش فروش منجر به افزايش سود نگردد .</a:t>
            </a:r>
            <a:r>
              <a:rPr lang="fa-IR" sz="5400" b="1"/>
              <a:t> </a:t>
            </a:r>
            <a:endParaRPr lang="en-US" sz="5400" b="1"/>
          </a:p>
        </p:txBody>
      </p:sp>
    </p:spTree>
  </p:cSld>
  <p:clrMapOvr>
    <a:masterClrMapping/>
  </p:clrMapOvr>
  <p:transition>
    <p:wipe dir="d"/>
    <p:sndAc>
      <p:stSnd loop="1">
        <p:snd r:embed="rId3" name="chimes.wav"/>
      </p:stSnd>
    </p:sndAc>
  </p:transition>
</p:sld>
</file>

<file path=ppt/slides/slide3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3714" name="Rectangle 2"/>
          <p:cNvSpPr>
            <a:spLocks noGrp="1" noChangeArrowheads="1"/>
          </p:cNvSpPr>
          <p:nvPr>
            <p:ph type="body" idx="1"/>
          </p:nvPr>
        </p:nvSpPr>
        <p:spPr>
          <a:xfrm>
            <a:off x="63500" y="228600"/>
            <a:ext cx="8991600" cy="6565900"/>
          </a:xfrm>
        </p:spPr>
        <p:txBody>
          <a:bodyPr/>
          <a:lstStyle/>
          <a:p>
            <a:pPr marL="112713" indent="174625" algn="just">
              <a:lnSpc>
                <a:spcPct val="80000"/>
              </a:lnSpc>
              <a:buFont typeface="Wingdings" panose="05000000000000000000" pitchFamily="2" charset="2"/>
              <a:buNone/>
            </a:pPr>
            <a:r>
              <a:rPr lang="fa-IR" sz="6000" b="1">
                <a:solidFill>
                  <a:schemeClr val="hlink"/>
                </a:solidFill>
                <a:cs typeface="2  Titr" panose="00000700000000000000" pitchFamily="2" charset="-78"/>
              </a:rPr>
              <a:t>3-2-8- روند ارزش ويژه :</a:t>
            </a:r>
          </a:p>
          <a:p>
            <a:pPr marL="112713" indent="174625" algn="just">
              <a:lnSpc>
                <a:spcPct val="80000"/>
              </a:lnSpc>
              <a:buFont typeface="Wingdings" panose="05000000000000000000" pitchFamily="2" charset="2"/>
              <a:buNone/>
            </a:pPr>
            <a:endParaRPr lang="fa-IR" sz="1800" b="1">
              <a:solidFill>
                <a:schemeClr val="hlink"/>
              </a:solidFill>
              <a:cs typeface="2  Titr" panose="00000700000000000000" pitchFamily="2" charset="-78"/>
            </a:endParaRPr>
          </a:p>
          <a:p>
            <a:pPr marL="112713" indent="174625" algn="just">
              <a:lnSpc>
                <a:spcPct val="80000"/>
              </a:lnSpc>
              <a:buFont typeface="Wingdings" panose="05000000000000000000" pitchFamily="2" charset="2"/>
              <a:buNone/>
            </a:pPr>
            <a:r>
              <a:rPr lang="fa-IR" sz="6000" b="1">
                <a:cs typeface="2  Zar" panose="00000400000000000000" pitchFamily="2" charset="-78"/>
              </a:rPr>
              <a:t>از مقايسه حقوق صاحبان سهام در ترازنامه چند دورة پياپي روند ارزش ويژه مشخص مي گردد اگر روند ارزش ويژه افزايش را در سنوات اخير نشان دهد</a:t>
            </a:r>
            <a:endParaRPr lang="en-US" sz="60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5762"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6000" b="1">
                <a:cs typeface="2  Zar" panose="00000400000000000000" pitchFamily="2" charset="-78"/>
              </a:rPr>
              <a:t>و يا اگر كاهش را نمايان سازد بايستي تحليل گر علل افزايش وكاهش ارزش ويژه را بررسي وتحليل نمايد . </a:t>
            </a:r>
          </a:p>
          <a:p>
            <a:pPr marL="52388" indent="65088" algn="just">
              <a:buFont typeface="Wingdings" panose="05000000000000000000" pitchFamily="2" charset="2"/>
              <a:buNone/>
            </a:pPr>
            <a:r>
              <a:rPr lang="fa-IR" sz="6000" b="1">
                <a:cs typeface="2  Zar" panose="00000400000000000000" pitchFamily="2" charset="-78"/>
              </a:rPr>
              <a:t>افزايش ارزش ويژه از محل عدم تقسيم سود و تبديل سود ويژه دوره مالي به سود</a:t>
            </a:r>
            <a:endParaRPr lang="en-US" sz="6000" b="1"/>
          </a:p>
        </p:txBody>
      </p:sp>
    </p:spTree>
  </p:cSld>
  <p:clrMapOvr>
    <a:masterClrMapping/>
  </p:clrMapOvr>
  <p:transition>
    <p:wipe dir="d"/>
    <p:sndAc>
      <p:stSnd loop="1">
        <p:snd r:embed="rId3" name="chimes.wav"/>
      </p:stSnd>
    </p:sndAc>
  </p:transition>
</p:sld>
</file>

<file path=ppt/slides/slide3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7810" name="Rectangle 2"/>
          <p:cNvSpPr>
            <a:spLocks noGrp="1" noChangeArrowheads="1"/>
          </p:cNvSpPr>
          <p:nvPr>
            <p:ph type="body" idx="1"/>
          </p:nvPr>
        </p:nvSpPr>
        <p:spPr>
          <a:xfrm>
            <a:off x="152400" y="228600"/>
            <a:ext cx="8839200" cy="6477000"/>
          </a:xfrm>
        </p:spPr>
        <p:txBody>
          <a:bodyPr/>
          <a:lstStyle/>
          <a:p>
            <a:pPr marL="52388" indent="117475" algn="just">
              <a:buFont typeface="Wingdings" panose="05000000000000000000" pitchFamily="2" charset="2"/>
              <a:buNone/>
            </a:pPr>
            <a:r>
              <a:rPr lang="fa-IR" sz="6000" b="1">
                <a:cs typeface="2  Zar" panose="00000400000000000000" pitchFamily="2" charset="-78"/>
              </a:rPr>
              <a:t>انباشته يا سنواتي مي باشد  اندوخته ها نيز سهم اختصاص يافته اي از انباشته ها هستند كه ارزش ويژه را افزايش مي دهند . افزايش ارزش ويژه در اثر افزايش سود ويژه دوره مالي به سود انباشته ، </a:t>
            </a:r>
            <a:endParaRPr lang="en-US" sz="6000" b="1"/>
          </a:p>
        </p:txBody>
      </p:sp>
    </p:spTree>
  </p:cSld>
  <p:clrMapOvr>
    <a:masterClrMapping/>
  </p:clrMapOvr>
  <p:transition>
    <p:wipe dir="d"/>
    <p:sndAc>
      <p:stSnd loop="1">
        <p:snd r:embed="rId3" name="chimes.wav"/>
      </p:stSnd>
    </p:sndAc>
  </p:transition>
</p:sld>
</file>

<file path=ppt/slides/slide3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9858"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6000" b="1">
                <a:cs typeface="2  Zar" panose="00000400000000000000" pitchFamily="2" charset="-78"/>
              </a:rPr>
              <a:t>نشانه مطلوبيت مديريت وكارائي مؤسسه خواهد بود در بررسي روند ارزش ويژه بايد تغييرات كاهش و افزايش ارزش حاصل از عمليات روند تجاري و سود از يكديگر تفكيك شوند . </a:t>
            </a:r>
          </a:p>
        </p:txBody>
      </p:sp>
    </p:spTree>
  </p:cSld>
  <p:clrMapOvr>
    <a:masterClrMapping/>
  </p:clrMapOvr>
  <p:transition>
    <p:wipe dir="d"/>
    <p:sndAc>
      <p:stSnd loop="1">
        <p:snd r:embed="rId3" name="chimes.wav"/>
      </p:stSnd>
    </p:sndAc>
  </p:transition>
</p:sld>
</file>

<file path=ppt/slides/slide3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1906" name="Rectangle 2"/>
          <p:cNvSpPr>
            <a:spLocks noGrp="1" noChangeArrowheads="1"/>
          </p:cNvSpPr>
          <p:nvPr>
            <p:ph type="body" idx="1"/>
          </p:nvPr>
        </p:nvSpPr>
        <p:spPr>
          <a:xfrm>
            <a:off x="152400" y="152400"/>
            <a:ext cx="8839200" cy="6553200"/>
          </a:xfrm>
        </p:spPr>
        <p:txBody>
          <a:bodyPr/>
          <a:lstStyle/>
          <a:p>
            <a:pPr marL="52388" indent="65088" algn="ctr">
              <a:buFont typeface="Wingdings" panose="05000000000000000000" pitchFamily="2" charset="2"/>
              <a:buNone/>
            </a:pPr>
            <a:r>
              <a:rPr lang="fa-IR" sz="6000" b="1">
                <a:solidFill>
                  <a:schemeClr val="hlink"/>
                </a:solidFill>
                <a:cs typeface="2  Titr" panose="00000700000000000000" pitchFamily="2" charset="-78"/>
              </a:rPr>
              <a:t>4-2-8 – روند سرمايه در گردش :</a:t>
            </a:r>
          </a:p>
          <a:p>
            <a:pPr marL="52388" indent="65088" algn="just">
              <a:buFont typeface="Wingdings" panose="05000000000000000000" pitchFamily="2" charset="2"/>
              <a:buNone/>
            </a:pPr>
            <a:r>
              <a:rPr lang="fa-IR" sz="5400" b="1">
                <a:cs typeface="2  Zar" panose="00000400000000000000" pitchFamily="2" charset="-78"/>
              </a:rPr>
              <a:t>از مقايسه سرمايه در گردش چند دوره پياپي روند سرمايه در گردش حاصل مي گردد اگر روند سرمايه درگردش از سال پايه تا سال جاري،</a:t>
            </a:r>
            <a:r>
              <a:rPr lang="fa-IR">
                <a:cs typeface="2  Zar" panose="00000400000000000000" pitchFamily="2" charset="-78"/>
              </a:rPr>
              <a:t> </a:t>
            </a:r>
            <a:endParaRPr lang="en-US"/>
          </a:p>
        </p:txBody>
      </p:sp>
    </p:spTree>
  </p:cSld>
  <p:clrMapOvr>
    <a:masterClrMapping/>
  </p:clrMapOvr>
  <p:transition>
    <p:wipe dir="d"/>
    <p:sndAc>
      <p:stSnd loop="1">
        <p:snd r:embed="rId3" name="chimes.wav"/>
      </p:stSnd>
    </p:sndAc>
  </p:transition>
</p:sld>
</file>

<file path=ppt/slides/slide3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3954" name="Rectangle 2"/>
          <p:cNvSpPr>
            <a:spLocks noGrp="1" noChangeArrowheads="1"/>
          </p:cNvSpPr>
          <p:nvPr>
            <p:ph type="body" idx="1"/>
          </p:nvPr>
        </p:nvSpPr>
        <p:spPr>
          <a:xfrm>
            <a:off x="152400" y="228600"/>
            <a:ext cx="8839200" cy="6400800"/>
          </a:xfrm>
        </p:spPr>
        <p:txBody>
          <a:bodyPr/>
          <a:lstStyle/>
          <a:p>
            <a:pPr marL="52388" indent="52388" algn="just">
              <a:buFont typeface="Wingdings" panose="05000000000000000000" pitchFamily="2" charset="2"/>
              <a:buNone/>
            </a:pPr>
            <a:r>
              <a:rPr lang="fa-IR" sz="6000" b="1">
                <a:cs typeface="2  Zar" panose="00000400000000000000" pitchFamily="2" charset="-78"/>
              </a:rPr>
              <a:t>داراي افزايش تدريجي باشد و شتاب با افزايش روند عمليات سرمايه در گردش، افزايش يافته باشد مؤسسه مطلوبترين روند سرمايه در گردش را دارد. بر عكس اگر سرمايه در</a:t>
            </a:r>
            <a:endParaRPr lang="en-US" sz="6000" b="1"/>
          </a:p>
        </p:txBody>
      </p:sp>
    </p:spTree>
  </p:cSld>
  <p:clrMapOvr>
    <a:masterClrMapping/>
  </p:clrMapOvr>
  <p:transition>
    <p:wipe dir="d"/>
    <p:sndAc>
      <p:stSnd loop="1">
        <p:snd r:embed="rId3" name="chimes.wav"/>
      </p:stSnd>
    </p:sndAc>
  </p:transition>
</p:sld>
</file>

<file path=ppt/slides/slide3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6002"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6000" b="1">
                <a:cs typeface="2  Zar" panose="00000400000000000000" pitchFamily="2" charset="-78"/>
              </a:rPr>
              <a:t>گردش داراي كاهش تدريجي باشد نامطلوب واگر بدهي جاري نيز متناسب با سرمايه در گردش روند كاهش نداشته باشد كاهش تدريجي سرمايه در گردش نشانه در خطر افتادن مؤسسه خواهد بود . </a:t>
            </a:r>
            <a:endParaRPr lang="en-US" sz="6000" b="1"/>
          </a:p>
        </p:txBody>
      </p:sp>
    </p:spTree>
  </p:cSld>
  <p:clrMapOvr>
    <a:masterClrMapping/>
  </p:clrMapOvr>
  <p:transition>
    <p:wipe dir="d"/>
    <p:sndAc>
      <p:stSnd loop="1">
        <p:snd r:embed="rId3" name="chimes.wav"/>
      </p:stSnd>
    </p:sndAc>
  </p:transition>
</p:sld>
</file>

<file path=ppt/slides/slide3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8050" name="Rectangle 2"/>
          <p:cNvSpPr>
            <a:spLocks noGrp="1" noChangeArrowheads="1"/>
          </p:cNvSpPr>
          <p:nvPr>
            <p:ph type="body" idx="1"/>
          </p:nvPr>
        </p:nvSpPr>
        <p:spPr>
          <a:xfrm>
            <a:off x="88900" y="101600"/>
            <a:ext cx="8991600" cy="6705600"/>
          </a:xfrm>
        </p:spPr>
        <p:txBody>
          <a:bodyPr/>
          <a:lstStyle/>
          <a:p>
            <a:pPr marL="112713" indent="174625" algn="just">
              <a:buFont typeface="Wingdings" panose="05000000000000000000" pitchFamily="2" charset="2"/>
              <a:buNone/>
            </a:pPr>
            <a:r>
              <a:rPr lang="fa-IR" sz="5400" b="1">
                <a:solidFill>
                  <a:schemeClr val="hlink"/>
                </a:solidFill>
                <a:cs typeface="2  Titr" panose="00000700000000000000" pitchFamily="2" charset="-78"/>
              </a:rPr>
              <a:t>5-2-8- روند نسبتها .</a:t>
            </a:r>
            <a:endParaRPr lang="fa-IR" sz="5400" b="1">
              <a:solidFill>
                <a:schemeClr val="hlink"/>
              </a:solidFill>
              <a:cs typeface="2  Zar" panose="00000400000000000000" pitchFamily="2" charset="-78"/>
            </a:endParaRPr>
          </a:p>
          <a:p>
            <a:pPr marL="112713" indent="174625" algn="just">
              <a:buFont typeface="Wingdings" panose="05000000000000000000" pitchFamily="2" charset="2"/>
              <a:buNone/>
            </a:pPr>
            <a:r>
              <a:rPr lang="fa-IR" sz="5400" b="1">
                <a:cs typeface="2  Zar" panose="00000400000000000000" pitchFamily="2" charset="-78"/>
              </a:rPr>
              <a:t>بررسي روند نسبتها و درصدها نيز براي نشان دادن نحوه كاركرد و مطلوبيت يا نامطلوب بودن روند عمليات در مؤسسه، ضروري مي باشد از مقايسه نسبتهاي سنوات اخير، روند نسبتها حاصل مي گردد . </a:t>
            </a:r>
            <a:endParaRPr lang="en-US" sz="5400" b="1"/>
          </a:p>
        </p:txBody>
      </p:sp>
    </p:spTree>
  </p:cSld>
  <p:clrMapOvr>
    <a:masterClrMapping/>
  </p:clrMapOvr>
  <p:transition>
    <p:wipe dir="d"/>
    <p:sndAc>
      <p:stSnd loop="1">
        <p:snd r:embed="rId3" name="chimes.wav"/>
      </p:stSnd>
    </p:sndAc>
  </p:transition>
</p:sld>
</file>

<file path=ppt/slides/slide3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0098" name="Rectangle 2"/>
          <p:cNvSpPr>
            <a:spLocks noGrp="1" noChangeArrowheads="1"/>
          </p:cNvSpPr>
          <p:nvPr>
            <p:ph type="body" idx="1"/>
          </p:nvPr>
        </p:nvSpPr>
        <p:spPr>
          <a:xfrm>
            <a:off x="152400" y="228600"/>
            <a:ext cx="8839200" cy="6477000"/>
          </a:xfrm>
        </p:spPr>
        <p:txBody>
          <a:bodyPr/>
          <a:lstStyle/>
          <a:p>
            <a:pPr algn="just">
              <a:buFont typeface="Wingdings" panose="05000000000000000000" pitchFamily="2" charset="2"/>
              <a:buNone/>
            </a:pPr>
            <a:r>
              <a:rPr lang="fa-IR" sz="4800">
                <a:solidFill>
                  <a:schemeClr val="hlink"/>
                </a:solidFill>
                <a:cs typeface="2  Zar" panose="00000400000000000000" pitchFamily="2" charset="-78"/>
              </a:rPr>
              <a:t>الف</a:t>
            </a:r>
            <a:r>
              <a:rPr lang="fa-IR" sz="4800" b="1">
                <a:solidFill>
                  <a:schemeClr val="hlink"/>
                </a:solidFill>
                <a:cs typeface="2  Zar" panose="00000400000000000000" pitchFamily="2" charset="-78"/>
              </a:rPr>
              <a:t>:</a:t>
            </a:r>
            <a:r>
              <a:rPr lang="fa-IR" sz="4800" b="1">
                <a:cs typeface="2  Zar" panose="00000400000000000000" pitchFamily="2" charset="-78"/>
              </a:rPr>
              <a:t> روند نسبتهاي جاري و آني در صورتي كه سير صعودي داشته  باشد مطلوب و در صورت يكنواخت بودن خوب خواهد بود . </a:t>
            </a:r>
          </a:p>
          <a:p>
            <a:pPr algn="just">
              <a:buFont typeface="Wingdings" panose="05000000000000000000" pitchFamily="2" charset="2"/>
              <a:buNone/>
            </a:pPr>
            <a:r>
              <a:rPr lang="fa-IR" sz="4800" b="1">
                <a:solidFill>
                  <a:schemeClr val="hlink"/>
                </a:solidFill>
                <a:cs typeface="2  Zar" panose="00000400000000000000" pitchFamily="2" charset="-78"/>
              </a:rPr>
              <a:t>ب:</a:t>
            </a:r>
            <a:r>
              <a:rPr lang="fa-IR" sz="4800" b="1">
                <a:cs typeface="2  Zar" panose="00000400000000000000" pitchFamily="2" charset="-78"/>
              </a:rPr>
              <a:t> روند دورة وصول مطالبات در صورتي كه يكنواخت بوده و در ساليان اخير مشابه باشد مطلوب مي باشد . </a:t>
            </a:r>
          </a:p>
        </p:txBody>
      </p:sp>
    </p:spTree>
  </p:cSld>
  <p:clrMapOvr>
    <a:masterClrMapping/>
  </p:clrMapOvr>
  <p:transition>
    <p:wipe dir="d"/>
    <p:sndAc>
      <p:stSnd loop="1">
        <p:snd r:embed="rId3" name="chimes.wav"/>
      </p:stSnd>
    </p:sndAc>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63500" y="88900"/>
            <a:ext cx="89916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rtl="1">
              <a:buSzPct val="125000"/>
            </a:pPr>
            <a:r>
              <a:rPr lang="en-US" sz="3600" i="1"/>
              <a:t> </a:t>
            </a:r>
            <a:r>
              <a:rPr lang="fa-IR" sz="2400" b="1">
                <a:cs typeface="2  Zar" panose="00000400000000000000" pitchFamily="2" charset="-78"/>
              </a:rPr>
              <a:t>بطور مثال فرض كنيد كه شركت سهامي شوشتر به هر يك از آقايان الف وب مبلغ 1500000 ريال بدهكار است. وآقايان جيم نيز از شركت يك برگ سفته به مبلغ 1000000 ريال دريافت داشته است. هر سه نفر با سهامداران شركت توافق نمودند كه به جاي طلب خود سهام جديد شركت را دريافت كنند، سهام شركت 800 سهم 10000 ريالي بود كه 400 سهم 10000 ريالي ديگر به عنوان افزايش سرمايه براي 3 نفر نامبرده </a:t>
            </a:r>
            <a:r>
              <a:rPr lang="fa-IR" sz="2400" b="1">
                <a:latin typeface="Tahoma" panose="020B0604030504040204" pitchFamily="34" charset="0"/>
                <a:cs typeface="2  Zar" panose="00000400000000000000" pitchFamily="2" charset="-78"/>
              </a:rPr>
              <a:t>تصويب ودر روزنامه رسمي كشور آگهي گرديد وسپس معاوضه بدهي شركت با سهام سرمايه بعمل آمد. ثبت اين عمل در دفتر روزنامه شركت سهامي شوشتر به قرار زير است </a:t>
            </a:r>
            <a:r>
              <a:rPr lang="en-US" sz="2400" b="1">
                <a:latin typeface="Tahoma" panose="020B0604030504040204" pitchFamily="34" charset="0"/>
                <a:cs typeface="2  Zar" panose="00000400000000000000" pitchFamily="2" charset="-78"/>
              </a:rPr>
              <a:t>:</a:t>
            </a:r>
          </a:p>
          <a:p>
            <a:pPr lvl="1" rtl="1">
              <a:buSzPct val="125000"/>
            </a:pPr>
            <a:r>
              <a:rPr lang="fa-IR" sz="2000" b="1">
                <a:solidFill>
                  <a:schemeClr val="folHlink"/>
                </a:solidFill>
                <a:latin typeface="Tahoma" panose="020B0604030504040204" pitchFamily="34" charset="0"/>
                <a:cs typeface="2  Zar" panose="00000400000000000000" pitchFamily="2" charset="-78"/>
              </a:rPr>
              <a:t>حساب حسابهاي پرداختي وبستانكاران    		   3000000</a:t>
            </a:r>
            <a:endParaRPr lang="en-US" sz="2000" b="1">
              <a:solidFill>
                <a:schemeClr val="folHlink"/>
              </a:solidFill>
              <a:latin typeface="Tahoma" panose="020B0604030504040204" pitchFamily="34" charset="0"/>
              <a:cs typeface="2  Zar" panose="00000400000000000000" pitchFamily="2" charset="-78"/>
            </a:endParaRPr>
          </a:p>
          <a:p>
            <a:pPr rtl="1">
              <a:buSzPct val="125000"/>
            </a:pPr>
            <a:r>
              <a:rPr lang="fa-IR" sz="2000" b="1">
                <a:solidFill>
                  <a:schemeClr val="folHlink"/>
                </a:solidFill>
                <a:latin typeface="Tahoma" panose="020B0604030504040204" pitchFamily="34" charset="0"/>
                <a:cs typeface="2  Zar" panose="00000400000000000000" pitchFamily="2" charset="-78"/>
              </a:rPr>
              <a:t>حساب اسناد پرداختني			  1000000</a:t>
            </a:r>
            <a:endParaRPr lang="en-US" sz="2000" b="1">
              <a:solidFill>
                <a:schemeClr val="folHlink"/>
              </a:solidFill>
              <a:latin typeface="Tahoma" panose="020B0604030504040204" pitchFamily="34" charset="0"/>
              <a:cs typeface="2  Zar" panose="00000400000000000000" pitchFamily="2" charset="-78"/>
            </a:endParaRPr>
          </a:p>
          <a:p>
            <a:pPr lvl="1" rtl="1">
              <a:buSzPct val="125000"/>
            </a:pPr>
            <a:r>
              <a:rPr lang="fa-IR" sz="2000" b="1">
                <a:solidFill>
                  <a:schemeClr val="folHlink"/>
                </a:solidFill>
                <a:latin typeface="Tahoma" panose="020B0604030504040204" pitchFamily="34" charset="0"/>
                <a:cs typeface="2  Zar" panose="00000400000000000000" pitchFamily="2" charset="-78"/>
              </a:rPr>
              <a:t>حساب سهام سرمايه (عادي يا ممتاز) 		    4000000</a:t>
            </a:r>
            <a:endParaRPr lang="en-US" sz="2000" b="1">
              <a:solidFill>
                <a:schemeClr val="folHlink"/>
              </a:solidFill>
              <a:latin typeface="Tahoma" panose="020B0604030504040204" pitchFamily="34" charset="0"/>
              <a:cs typeface="2  Zar" panose="00000400000000000000" pitchFamily="2" charset="-78"/>
            </a:endParaRPr>
          </a:p>
          <a:p>
            <a:pPr lvl="1" algn="just" rtl="1">
              <a:buSzPct val="125000"/>
            </a:pPr>
            <a:r>
              <a:rPr lang="fa-IR" sz="2400" b="1">
                <a:latin typeface="Tahoma" panose="020B0604030504040204" pitchFamily="34" charset="0"/>
                <a:cs typeface="2  Zar" panose="00000400000000000000" pitchFamily="2" charset="-78"/>
              </a:rPr>
              <a:t>تحويل سهام سرمايه جديد بجاي طلب به آقايان الف وب وجيم بديهي است اگر سهام جديد شركت داراي ارزشي بيش از قيمت رسمي آنها باشند بايستي بستانكاران (هر 3 نفر يعني آقايان الف وب وجيم) مبلغ صرف سهام را به شركت بپردازند.فرض كنيد سهام جديد شركت در بازار به بهاي هر سهم 1200 ريال قيمت داشته باشد در اينصورت مبلغ 800000 ريال صرف سهام نصيب شركت مي شود وثبت تبديل بدهي به سهام سرمايه به صورت زير در دفتر روزنامه شركت به عمل خواهد آمد: </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2146" name="Rectangle 2"/>
          <p:cNvSpPr>
            <a:spLocks noGrp="1" noChangeArrowheads="1"/>
          </p:cNvSpPr>
          <p:nvPr>
            <p:ph type="body" idx="1"/>
          </p:nvPr>
        </p:nvSpPr>
        <p:spPr>
          <a:xfrm>
            <a:off x="228600" y="152400"/>
            <a:ext cx="8763000" cy="6477000"/>
          </a:xfrm>
        </p:spPr>
        <p:txBody>
          <a:bodyPr/>
          <a:lstStyle/>
          <a:p>
            <a:pPr marL="52388" indent="117475" algn="just">
              <a:buFont typeface="Wingdings" panose="05000000000000000000" pitchFamily="2" charset="2"/>
              <a:buNone/>
            </a:pPr>
            <a:r>
              <a:rPr lang="fa-IR" sz="6000" b="1">
                <a:solidFill>
                  <a:schemeClr val="hlink"/>
                </a:solidFill>
                <a:cs typeface="2  Titr" panose="00000700000000000000" pitchFamily="2" charset="-78"/>
              </a:rPr>
              <a:t>پ:</a:t>
            </a:r>
            <a:r>
              <a:rPr lang="fa-IR" sz="6000" b="1">
                <a:cs typeface="2  Zar" panose="00000400000000000000" pitchFamily="2" charset="-78"/>
              </a:rPr>
              <a:t> افزايش روند نسبت دارايي ثابت به ارزش ويژه ، دلالت بر سرمايه گذاري غير ضروري و بيش از توان مؤسسه خواهد بود. </a:t>
            </a:r>
          </a:p>
          <a:p>
            <a:pPr marL="52388" indent="117475" algn="just">
              <a:buFont typeface="Wingdings" panose="05000000000000000000" pitchFamily="2" charset="2"/>
              <a:buNone/>
            </a:pPr>
            <a:r>
              <a:rPr lang="fa-IR" sz="6000" b="1">
                <a:solidFill>
                  <a:schemeClr val="hlink"/>
                </a:solidFill>
                <a:cs typeface="2  Titr" panose="00000700000000000000" pitchFamily="2" charset="-78"/>
              </a:rPr>
              <a:t>ت:</a:t>
            </a:r>
            <a:r>
              <a:rPr lang="fa-IR" sz="6000" b="1">
                <a:cs typeface="2  Zar" panose="00000400000000000000" pitchFamily="2" charset="-78"/>
              </a:rPr>
              <a:t> چنانچه روند نسبت بدهي به ارزش ويژه سير</a:t>
            </a:r>
            <a:endParaRPr lang="en-US" sz="6000" b="1"/>
          </a:p>
        </p:txBody>
      </p:sp>
    </p:spTree>
  </p:cSld>
  <p:clrMapOvr>
    <a:masterClrMapping/>
  </p:clrMapOvr>
  <p:transition>
    <p:wipe dir="d"/>
    <p:sndAc>
      <p:stSnd loop="1">
        <p:snd r:embed="rId3" name="chimes.wav"/>
      </p:stSnd>
    </p:sndAc>
  </p:transition>
</p:sld>
</file>

<file path=ppt/slides/slide3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4194" name="Rectangle 2"/>
          <p:cNvSpPr>
            <a:spLocks noGrp="1" noChangeArrowheads="1"/>
          </p:cNvSpPr>
          <p:nvPr>
            <p:ph type="body" idx="1"/>
          </p:nvPr>
        </p:nvSpPr>
        <p:spPr>
          <a:xfrm>
            <a:off x="152400" y="228600"/>
            <a:ext cx="8839200" cy="6477000"/>
          </a:xfrm>
        </p:spPr>
        <p:txBody>
          <a:bodyPr/>
          <a:lstStyle/>
          <a:p>
            <a:pPr marL="52388" indent="117475" algn="just">
              <a:buFont typeface="Wingdings" panose="05000000000000000000" pitchFamily="2" charset="2"/>
              <a:buNone/>
            </a:pPr>
            <a:r>
              <a:rPr lang="fa-IR" sz="5400" b="1">
                <a:cs typeface="2  Zar" panose="00000400000000000000" pitchFamily="2" charset="-78"/>
              </a:rPr>
              <a:t>نزولي داشته باشد نشانه اداي  به موقع تعهدات مؤسسه مي باشد و باعث خوشنامي خواهد بود.</a:t>
            </a:r>
          </a:p>
          <a:p>
            <a:pPr marL="52388" indent="117475">
              <a:buFont typeface="Wingdings" panose="05000000000000000000" pitchFamily="2" charset="2"/>
              <a:buNone/>
            </a:pPr>
            <a:r>
              <a:rPr lang="fa-IR" sz="5400" b="1">
                <a:solidFill>
                  <a:schemeClr val="hlink"/>
                </a:solidFill>
                <a:cs typeface="2  Zar" panose="00000400000000000000" pitchFamily="2" charset="-78"/>
              </a:rPr>
              <a:t>تجزيه و تحليل سرمايه در گردش : </a:t>
            </a:r>
          </a:p>
          <a:p>
            <a:pPr marL="52388" indent="117475" algn="just">
              <a:buFont typeface="Wingdings" panose="05000000000000000000" pitchFamily="2" charset="2"/>
              <a:buNone/>
            </a:pPr>
            <a:r>
              <a:rPr lang="fa-IR" sz="5400" b="1">
                <a:cs typeface="2  Zar" panose="00000400000000000000" pitchFamily="2" charset="-78"/>
              </a:rPr>
              <a:t>افزايش يكنواخت سرمايه در گردش به صورت هماهنگ با عمليات يك مؤسسه و</a:t>
            </a:r>
            <a:endParaRPr lang="en-US" sz="5400" b="1"/>
          </a:p>
        </p:txBody>
      </p:sp>
    </p:spTree>
  </p:cSld>
  <p:clrMapOvr>
    <a:masterClrMapping/>
  </p:clrMapOvr>
  <p:transition>
    <p:wipe dir="d"/>
    <p:sndAc>
      <p:stSnd loop="1">
        <p:snd r:embed="rId3" name="chimes.wav"/>
      </p:stSnd>
    </p:sndAc>
  </p:transition>
</p:sld>
</file>

<file path=ppt/slides/slide3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6242"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6000" b="1">
                <a:cs typeface="2  Zar" panose="00000400000000000000" pitchFamily="2" charset="-78"/>
              </a:rPr>
              <a:t>يا كاهش هماهنگ آن در زمان كاهش عمليات يك مؤسسه، نشانه مناسب بودن سياست مالي مديران مؤسسه مي باشد . چون سرمايه در گردش با سرمايه جاري تفاوت دارايي جاري منهاي بدهي جاري مي باشد.</a:t>
            </a:r>
            <a:endParaRPr lang="en-US" sz="6000" b="1"/>
          </a:p>
        </p:txBody>
      </p:sp>
    </p:spTree>
  </p:cSld>
  <p:clrMapOvr>
    <a:masterClrMapping/>
  </p:clrMapOvr>
  <p:transition>
    <p:wipe dir="d"/>
    <p:sndAc>
      <p:stSnd loop="1">
        <p:snd r:embed="rId3" name="chimes.wav"/>
      </p:stSnd>
    </p:sndAc>
  </p:transition>
</p:sld>
</file>

<file path=ppt/slides/slide3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8290" name="Rectangle 2"/>
          <p:cNvSpPr>
            <a:spLocks noGrp="1" noChangeArrowheads="1"/>
          </p:cNvSpPr>
          <p:nvPr>
            <p:ph type="body" idx="1"/>
          </p:nvPr>
        </p:nvSpPr>
        <p:spPr>
          <a:xfrm>
            <a:off x="228600" y="152400"/>
            <a:ext cx="8763000" cy="6553200"/>
          </a:xfrm>
        </p:spPr>
        <p:txBody>
          <a:bodyPr/>
          <a:lstStyle/>
          <a:p>
            <a:pPr marL="52388" indent="117475" algn="just">
              <a:buFont typeface="Wingdings" panose="05000000000000000000" pitchFamily="2" charset="2"/>
              <a:buNone/>
            </a:pPr>
            <a:r>
              <a:rPr lang="fa-IR" sz="6000" b="1">
                <a:cs typeface="2  Zar" panose="00000400000000000000" pitchFamily="2" charset="-78"/>
              </a:rPr>
              <a:t>از افزايش يكسان در دارايي جاري و بدهي جاري و يا برعكس كاهش مشابه در دارايي جاري و بدهي جاري ، تغيير مبلغ در سرمايه در گردش را بوجود نمي آورد ممكن است</a:t>
            </a:r>
            <a:endParaRPr lang="en-US" sz="6000" b="1"/>
          </a:p>
        </p:txBody>
      </p:sp>
    </p:spTree>
  </p:cSld>
  <p:clrMapOvr>
    <a:masterClrMapping/>
  </p:clrMapOvr>
  <p:transition>
    <p:wipe dir="d"/>
    <p:sndAc>
      <p:stSnd loop="1">
        <p:snd r:embed="rId3" name="chimes.wav"/>
      </p:stSnd>
    </p:sndAc>
  </p:transition>
</p:sld>
</file>

<file path=ppt/slides/slide3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0338"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4800" b="1">
                <a:cs typeface="2  Zar" panose="00000400000000000000" pitchFamily="2" charset="-78"/>
              </a:rPr>
              <a:t>اجزاي سرمايه در گردش بدون افزايش يا كاهش در سرمايه در گردش تغييراتي دروني داشته باشد .</a:t>
            </a:r>
          </a:p>
          <a:p>
            <a:pPr marL="52388" indent="65088" algn="ctr">
              <a:buFont typeface="Wingdings" panose="05000000000000000000" pitchFamily="2" charset="2"/>
              <a:buNone/>
            </a:pPr>
            <a:r>
              <a:rPr lang="fa-IR" sz="5400" b="1">
                <a:solidFill>
                  <a:schemeClr val="hlink"/>
                </a:solidFill>
                <a:cs typeface="2  Titr" panose="00000700000000000000" pitchFamily="2" charset="-78"/>
              </a:rPr>
              <a:t>1-3-8- شناسايي تغييرات سرمايه در گردش .</a:t>
            </a:r>
          </a:p>
          <a:p>
            <a:pPr marL="52388" indent="65088" algn="just">
              <a:buFont typeface="Wingdings" panose="05000000000000000000" pitchFamily="2" charset="2"/>
              <a:buNone/>
            </a:pPr>
            <a:r>
              <a:rPr lang="fa-IR" sz="4800" b="1">
                <a:solidFill>
                  <a:schemeClr val="hlink"/>
                </a:solidFill>
                <a:cs typeface="2  Zar" panose="00000400000000000000" pitchFamily="2" charset="-78"/>
              </a:rPr>
              <a:t>الف : بدهي جاري و دارائي جاري:</a:t>
            </a:r>
          </a:p>
          <a:p>
            <a:pPr marL="52388" indent="65088" algn="just">
              <a:buFont typeface="Wingdings" panose="05000000000000000000" pitchFamily="2" charset="2"/>
              <a:buNone/>
            </a:pPr>
            <a:r>
              <a:rPr lang="fa-IR" sz="4800" b="1">
                <a:cs typeface="2  Zar" panose="00000400000000000000" pitchFamily="2" charset="-78"/>
              </a:rPr>
              <a:t>بدهي جاري را از دارايي جاري كسر مي كنند وسرمايه در گردش</a:t>
            </a:r>
            <a:endParaRPr lang="en-US" sz="4800" b="1"/>
          </a:p>
        </p:txBody>
      </p:sp>
    </p:spTree>
  </p:cSld>
  <p:clrMapOvr>
    <a:masterClrMapping/>
  </p:clrMapOvr>
  <p:transition>
    <p:wipe dir="d"/>
    <p:sndAc>
      <p:stSnd loop="1">
        <p:snd r:embed="rId3" name="chimes.wav"/>
      </p:stSnd>
    </p:sndAc>
  </p:transition>
</p:sld>
</file>

<file path=ppt/slides/slide3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2386" name="Rectangle 2"/>
          <p:cNvSpPr>
            <a:spLocks noGrp="1" noChangeArrowheads="1"/>
          </p:cNvSpPr>
          <p:nvPr>
            <p:ph type="body" idx="1"/>
          </p:nvPr>
        </p:nvSpPr>
        <p:spPr>
          <a:xfrm>
            <a:off x="152400" y="228600"/>
            <a:ext cx="8839200" cy="6477000"/>
          </a:xfrm>
        </p:spPr>
        <p:txBody>
          <a:bodyPr/>
          <a:lstStyle/>
          <a:p>
            <a:pPr marL="52388" indent="65088" algn="just">
              <a:buFont typeface="Wingdings" panose="05000000000000000000" pitchFamily="2" charset="2"/>
              <a:buNone/>
            </a:pPr>
            <a:r>
              <a:rPr lang="fa-IR" sz="6600" b="1">
                <a:cs typeface="2  Zar" panose="00000400000000000000" pitchFamily="2" charset="-78"/>
              </a:rPr>
              <a:t>حاصل مي شود . اگر بدهي جاري اضافه شود و مبلغ اضافي بدهي در اقلام دارايي جاري اضافه گردد تغييري در سرمايه در گردش به وجود نمي آورد . </a:t>
            </a:r>
            <a:endParaRPr lang="en-US" sz="6600" b="1"/>
          </a:p>
        </p:txBody>
      </p:sp>
    </p:spTree>
  </p:cSld>
  <p:clrMapOvr>
    <a:masterClrMapping/>
  </p:clrMapOvr>
  <p:transition>
    <p:wipe dir="d"/>
    <p:sndAc>
      <p:stSnd loop="1">
        <p:snd r:embed="rId3" name="chimes.wav"/>
      </p:stSnd>
    </p:sndAc>
  </p:transition>
</p:sld>
</file>

<file path=ppt/slides/slide3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4434" name="Rectangle 2"/>
          <p:cNvSpPr>
            <a:spLocks noGrp="1" noChangeArrowheads="1"/>
          </p:cNvSpPr>
          <p:nvPr>
            <p:ph type="body" idx="1"/>
          </p:nvPr>
        </p:nvSpPr>
        <p:spPr>
          <a:xfrm>
            <a:off x="76200" y="50800"/>
            <a:ext cx="8991600" cy="6705600"/>
          </a:xfrm>
        </p:spPr>
        <p:txBody>
          <a:bodyPr/>
          <a:lstStyle/>
          <a:p>
            <a:pPr marL="112713" indent="174625" algn="just">
              <a:buFont typeface="Wingdings" panose="05000000000000000000" pitchFamily="2" charset="2"/>
              <a:buNone/>
            </a:pPr>
            <a:r>
              <a:rPr lang="fa-IR" sz="5400" b="1">
                <a:solidFill>
                  <a:schemeClr val="hlink"/>
                </a:solidFill>
                <a:cs typeface="2  Titr" panose="00000700000000000000" pitchFamily="2" charset="-78"/>
              </a:rPr>
              <a:t>ب: تغييرات دارايي ثابت : </a:t>
            </a:r>
          </a:p>
          <a:p>
            <a:pPr marL="112713" indent="174625" algn="just">
              <a:buFont typeface="Wingdings" panose="05000000000000000000" pitchFamily="2" charset="2"/>
              <a:buNone/>
            </a:pPr>
            <a:r>
              <a:rPr lang="fa-IR" sz="5400" b="1">
                <a:cs typeface="2  Zar" panose="00000400000000000000" pitchFamily="2" charset="-78"/>
              </a:rPr>
              <a:t>در صورتي كه افزايش داراييها ثابت و يا غير جاري از محل دارايي جاري صورت گيرد باعث كاهش سرمايه در گردش مي شود . زيرا كاهش دارايي جاري منجر به كاهش سرمايه در گردش مي گردد .</a:t>
            </a:r>
            <a:r>
              <a:rPr lang="fa-IR" sz="5400" b="1"/>
              <a:t> </a:t>
            </a:r>
          </a:p>
        </p:txBody>
      </p:sp>
    </p:spTree>
  </p:cSld>
  <p:clrMapOvr>
    <a:masterClrMapping/>
  </p:clrMapOvr>
  <p:transition>
    <p:wipe dir="d"/>
    <p:sndAc>
      <p:stSnd loop="1">
        <p:snd r:embed="rId3" name="chimes.wav"/>
      </p:stSnd>
    </p:sndAc>
  </p:transition>
</p:sld>
</file>

<file path=ppt/slides/slide3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6482"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5400" b="1">
                <a:solidFill>
                  <a:schemeClr val="hlink"/>
                </a:solidFill>
                <a:cs typeface="2  Titr" panose="00000700000000000000" pitchFamily="2" charset="-78"/>
              </a:rPr>
              <a:t>پ: تغييرات در بدهي بلند مدت : </a:t>
            </a:r>
          </a:p>
          <a:p>
            <a:pPr marL="52388" indent="65088" algn="just">
              <a:buFont typeface="Wingdings" panose="05000000000000000000" pitchFamily="2" charset="2"/>
              <a:buNone/>
            </a:pPr>
            <a:r>
              <a:rPr lang="fa-IR" sz="5400" b="1">
                <a:cs typeface="2  Zar" panose="00000400000000000000" pitchFamily="2" charset="-78"/>
              </a:rPr>
              <a:t>بدهيهاي بلند مدت اگر به دارايي جاري واريز شوند . دارايي جاري را افزايش مي دهند و برعكس اگر از دارايي جاري بازپرداخت گردند، دارايي جاري را كاهش مي دهند . </a:t>
            </a:r>
            <a:endParaRPr lang="en-US" sz="5400" b="1"/>
          </a:p>
        </p:txBody>
      </p:sp>
    </p:spTree>
  </p:cSld>
  <p:clrMapOvr>
    <a:masterClrMapping/>
  </p:clrMapOvr>
  <p:transition>
    <p:wipe dir="d"/>
    <p:sndAc>
      <p:stSnd loop="1">
        <p:snd r:embed="rId3" name="chimes.wav"/>
      </p:stSnd>
    </p:sndAc>
  </p:transition>
</p:sld>
</file>

<file path=ppt/slides/slide3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8530"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5400" b="1">
                <a:cs typeface="2  Zar" panose="00000400000000000000" pitchFamily="2" charset="-78"/>
              </a:rPr>
              <a:t>اگر بدهي بلند مدت به بدهي جاري تبديل شوند ، بدهي جاري افزايش مي يابد . </a:t>
            </a:r>
          </a:p>
          <a:p>
            <a:pPr marL="52388" indent="65088" algn="just">
              <a:buFont typeface="Wingdings" panose="05000000000000000000" pitchFamily="2" charset="2"/>
              <a:buNone/>
            </a:pPr>
            <a:r>
              <a:rPr lang="fa-IR" sz="5400" b="1">
                <a:solidFill>
                  <a:schemeClr val="hlink"/>
                </a:solidFill>
                <a:cs typeface="2  Titr" panose="00000700000000000000" pitchFamily="2" charset="-78"/>
              </a:rPr>
              <a:t>ت: تغييرات درحقوق صاحبان سهام : </a:t>
            </a:r>
          </a:p>
          <a:p>
            <a:pPr marL="52388" indent="65088" algn="just">
              <a:buFont typeface="Wingdings" panose="05000000000000000000" pitchFamily="2" charset="2"/>
              <a:buNone/>
            </a:pPr>
            <a:r>
              <a:rPr lang="fa-IR" sz="5400" b="1">
                <a:cs typeface="2  Zar" panose="00000400000000000000" pitchFamily="2" charset="-78"/>
              </a:rPr>
              <a:t>افزايش حقوق صاحبان سهام اگر به صورت واريز به دارايي جاري صورت گيرد . </a:t>
            </a:r>
            <a:endParaRPr lang="en-US" sz="5400" b="1"/>
          </a:p>
        </p:txBody>
      </p:sp>
    </p:spTree>
  </p:cSld>
  <p:clrMapOvr>
    <a:masterClrMapping/>
  </p:clrMapOvr>
  <p:transition>
    <p:wipe dir="d"/>
    <p:sndAc>
      <p:stSnd loop="1">
        <p:snd r:embed="rId3" name="chimes.wav"/>
      </p:stSnd>
    </p:sndAc>
  </p:transition>
</p:sld>
</file>

<file path=ppt/slides/slide3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0578" name="Rectangle 2"/>
          <p:cNvSpPr>
            <a:spLocks noGrp="1" noChangeArrowheads="1"/>
          </p:cNvSpPr>
          <p:nvPr>
            <p:ph type="body" idx="1"/>
          </p:nvPr>
        </p:nvSpPr>
        <p:spPr>
          <a:xfrm>
            <a:off x="152400" y="152400"/>
            <a:ext cx="8839200" cy="6553200"/>
          </a:xfrm>
        </p:spPr>
        <p:txBody>
          <a:bodyPr/>
          <a:lstStyle/>
          <a:p>
            <a:pPr marL="52388" indent="65088" algn="just">
              <a:buFont typeface="Wingdings" panose="05000000000000000000" pitchFamily="2" charset="2"/>
              <a:buNone/>
            </a:pPr>
            <a:r>
              <a:rPr lang="fa-IR" sz="5400" b="1">
                <a:cs typeface="2  Zar" panose="00000400000000000000" pitchFamily="2" charset="-78"/>
              </a:rPr>
              <a:t>دارايي جاري را اضافه نموده و سرمايه درگردش اضافه خواهد شد .</a:t>
            </a:r>
          </a:p>
          <a:p>
            <a:pPr marL="52388" indent="65088" algn="just">
              <a:buFont typeface="Wingdings" panose="05000000000000000000" pitchFamily="2" charset="2"/>
              <a:buNone/>
            </a:pPr>
            <a:r>
              <a:rPr lang="en-US" sz="2800" b="1">
                <a:cs typeface="2  Zar" panose="00000400000000000000" pitchFamily="2" charset="-78"/>
              </a:rPr>
              <a:t> </a:t>
            </a:r>
            <a:endParaRPr lang="fa-IR" sz="2800" b="1">
              <a:cs typeface="2  Zar" panose="00000400000000000000" pitchFamily="2" charset="-78"/>
            </a:endParaRPr>
          </a:p>
          <a:p>
            <a:pPr marL="52388" indent="65088" algn="just">
              <a:buFont typeface="Wingdings" panose="05000000000000000000" pitchFamily="2" charset="2"/>
              <a:buNone/>
            </a:pPr>
            <a:r>
              <a:rPr lang="fa-IR" sz="5400" b="1">
                <a:solidFill>
                  <a:schemeClr val="hlink"/>
                </a:solidFill>
                <a:cs typeface="2  Titr" panose="00000700000000000000" pitchFamily="2" charset="-78"/>
              </a:rPr>
              <a:t>4-8-تجزيه و تحليل خطر سنجي : </a:t>
            </a:r>
          </a:p>
          <a:p>
            <a:pPr marL="52388" indent="65088" algn="just">
              <a:buFont typeface="Wingdings" panose="05000000000000000000" pitchFamily="2" charset="2"/>
              <a:buNone/>
            </a:pPr>
            <a:r>
              <a:rPr lang="fa-IR" sz="5400" b="1">
                <a:cs typeface="2  Zar" panose="00000400000000000000" pitchFamily="2" charset="-78"/>
              </a:rPr>
              <a:t>تجزيه وتحليل خطر سنجي به آينده نظر دارد و خطرات آينده را براي فعاليتهاي</a:t>
            </a:r>
            <a:endParaRPr lang="en-US" sz="5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6" name="Rectangle 4"/>
          <p:cNvSpPr>
            <a:spLocks noChangeArrowheads="1"/>
          </p:cNvSpPr>
          <p:nvPr/>
        </p:nvSpPr>
        <p:spPr bwMode="auto">
          <a:xfrm>
            <a:off x="0" y="0"/>
            <a:ext cx="8991600" cy="69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buSzPct val="125000"/>
            </a:pPr>
            <a:r>
              <a:rPr lang="fa-IR" sz="2000" b="1">
                <a:solidFill>
                  <a:schemeClr val="folHlink"/>
                </a:solidFill>
                <a:latin typeface="Arial" panose="020B0604020202020204" pitchFamily="34" charset="0"/>
                <a:cs typeface="2  Zar" panose="00000400000000000000" pitchFamily="2" charset="-78"/>
              </a:rPr>
              <a:t>حساب حسابهاي پرداختني (بستانكاران) 				    300000</a:t>
            </a:r>
          </a:p>
          <a:p>
            <a:pPr algn="just" rtl="1">
              <a:buSzPct val="125000"/>
            </a:pPr>
            <a:r>
              <a:rPr lang="fa-IR" sz="2000" b="1">
                <a:solidFill>
                  <a:schemeClr val="folHlink"/>
                </a:solidFill>
                <a:latin typeface="Tahoma" panose="020B0604030504040204" pitchFamily="34" charset="0"/>
                <a:cs typeface="2  Zar" panose="00000400000000000000" pitchFamily="2" charset="-78"/>
              </a:rPr>
              <a:t>حساب اسناد پرداختني					 </a:t>
            </a:r>
            <a:r>
              <a:rPr lang="en-US" sz="2000" b="1">
                <a:solidFill>
                  <a:schemeClr val="folHlink"/>
                </a:solidFill>
                <a:latin typeface="Tahoma" panose="020B0604030504040204" pitchFamily="34" charset="0"/>
                <a:cs typeface="2  Zar" panose="00000400000000000000" pitchFamily="2" charset="-78"/>
              </a:rPr>
              <a:t> </a:t>
            </a:r>
            <a:r>
              <a:rPr lang="fa-IR" sz="2000" b="1">
                <a:solidFill>
                  <a:schemeClr val="folHlink"/>
                </a:solidFill>
                <a:latin typeface="Tahoma" panose="020B0604030504040204" pitchFamily="34" charset="0"/>
                <a:cs typeface="2  Zar" panose="00000400000000000000" pitchFamily="2" charset="-78"/>
              </a:rPr>
              <a:t>1000000</a:t>
            </a:r>
            <a:r>
              <a:rPr lang="en-US" sz="2000" b="1">
                <a:solidFill>
                  <a:schemeClr val="folHlink"/>
                </a:solidFill>
                <a:latin typeface="Tahoma" panose="020B0604030504040204" pitchFamily="34" charset="0"/>
                <a:cs typeface="2  Zar" panose="00000400000000000000" pitchFamily="2" charset="-78"/>
              </a:rPr>
              <a:t> </a:t>
            </a:r>
            <a:endParaRPr lang="fa-IR" sz="2000" b="1">
              <a:solidFill>
                <a:schemeClr val="folHlink"/>
              </a:solidFill>
              <a:latin typeface="Arial" panose="020B0604020202020204" pitchFamily="34" charset="0"/>
              <a:cs typeface="2  Zar" panose="00000400000000000000" pitchFamily="2" charset="-78"/>
            </a:endParaRPr>
          </a:p>
          <a:p>
            <a:pPr algn="just" rtl="1">
              <a:buSzPct val="125000"/>
            </a:pPr>
            <a:r>
              <a:rPr lang="fa-IR" sz="2000" b="1">
                <a:solidFill>
                  <a:schemeClr val="folHlink"/>
                </a:solidFill>
                <a:latin typeface="Tahoma" panose="020B0604030504040204" pitchFamily="34" charset="0"/>
                <a:cs typeface="2  Zar" panose="00000400000000000000" pitchFamily="2" charset="-78"/>
              </a:rPr>
              <a:t>حساب وجوه نقد						    800000</a:t>
            </a:r>
            <a:endParaRPr lang="fa-IR" sz="2000" b="1">
              <a:solidFill>
                <a:schemeClr val="folHlink"/>
              </a:solidFill>
              <a:latin typeface="Arial" panose="020B0604020202020204" pitchFamily="34" charset="0"/>
              <a:cs typeface="2  Zar" panose="00000400000000000000" pitchFamily="2" charset="-78"/>
            </a:endParaRPr>
          </a:p>
          <a:p>
            <a:pPr algn="just" rtl="1">
              <a:buSzPct val="125000"/>
            </a:pPr>
            <a:r>
              <a:rPr lang="fa-IR" sz="2000" b="1">
                <a:solidFill>
                  <a:schemeClr val="folHlink"/>
                </a:solidFill>
                <a:latin typeface="Tahoma" panose="020B0604030504040204" pitchFamily="34" charset="0"/>
                <a:cs typeface="2  Zar" panose="00000400000000000000" pitchFamily="2" charset="-78"/>
              </a:rPr>
              <a:t>حساب سهام سرمايه						  4000000</a:t>
            </a:r>
          </a:p>
          <a:p>
            <a:pPr algn="just" rtl="1">
              <a:buSzPct val="125000"/>
            </a:pPr>
            <a:r>
              <a:rPr lang="fa-IR" sz="2000" b="1">
                <a:solidFill>
                  <a:schemeClr val="folHlink"/>
                </a:solidFill>
                <a:latin typeface="Tahoma" panose="020B0604030504040204" pitchFamily="34" charset="0"/>
                <a:cs typeface="2  Zar" panose="00000400000000000000" pitchFamily="2" charset="-78"/>
              </a:rPr>
              <a:t>حساب صرف سهام						    800000</a:t>
            </a:r>
          </a:p>
          <a:p>
            <a:pPr algn="just" rtl="1">
              <a:buSzPct val="125000"/>
            </a:pPr>
            <a:r>
              <a:rPr lang="fa-IR" sz="2000" b="1">
                <a:solidFill>
                  <a:schemeClr val="folHlink"/>
                </a:solidFill>
                <a:latin typeface="Tahoma" panose="020B0604030504040204" pitchFamily="34" charset="0"/>
                <a:cs typeface="2  Zar" panose="00000400000000000000" pitchFamily="2" charset="-78"/>
              </a:rPr>
              <a:t>تحويل سهام جديد سرمايه به طلب به آقايان الف وب وجيم به قيمتي بيش از بهاي اسمي سهام جديد.</a:t>
            </a:r>
          </a:p>
          <a:p>
            <a:pPr algn="just" rtl="1">
              <a:buSzPct val="125000"/>
            </a:pPr>
            <a:r>
              <a:rPr lang="fa-IR" sz="2400" b="1">
                <a:latin typeface="Tahoma" panose="020B0604030504040204" pitchFamily="34" charset="0"/>
                <a:cs typeface="2  Zar" panose="00000400000000000000" pitchFamily="2" charset="-78"/>
              </a:rPr>
              <a:t>در صورتيكه شركت اوراق قرضه چاپ وفروخته باشد طبق مواد 69 و70 لايحه قانون تجارت مي تواند با توافق با مالكين اوراق قرضه به جاي پرداخت وجه نقد به آنان سهام افزايش سرمايه را صادر وبه آنان تحويل داده ودر نتيجه مالكين اوراق قرضه بعنوان سهامدار جديد به شركت وارد شوند.دراين حالت حساب اوراق قرضه پرداختني بدهكار وحساب سرمايه بستانكار مي گردد واگر در اين مورد سودي نصيب شركت گردد سود تبديل اوراق قرضه به سهام در حساب صرف سهام بستانكار خواهد شد. شركت سهامي مي تواند به جاي پرداخت وجه نقد بابت سود سهام به سهامداران،</a:t>
            </a:r>
            <a:r>
              <a:rPr lang="fa-IR" sz="2400" b="1">
                <a:latin typeface="Tahoma" panose="020B0604030504040204" pitchFamily="34" charset="0"/>
              </a:rPr>
              <a:t>‌</a:t>
            </a:r>
            <a:r>
              <a:rPr lang="fa-IR" sz="2400" b="1">
                <a:latin typeface="Tahoma" panose="020B0604030504040204" pitchFamily="34" charset="0"/>
                <a:cs typeface="2  Zar" panose="00000400000000000000" pitchFamily="2" charset="-78"/>
              </a:rPr>
              <a:t>سهام افزايش سرمايه منتشر وصادر نموده وبه سهامداران تحويل دهد</a:t>
            </a:r>
            <a:r>
              <a:rPr lang="en-US" sz="2400" b="1">
                <a:latin typeface="Tahoma" panose="020B0604030504040204" pitchFamily="34" charset="0"/>
                <a:cs typeface="2  Zar" panose="00000400000000000000" pitchFamily="2" charset="-78"/>
              </a:rPr>
              <a:t>، </a:t>
            </a:r>
            <a:r>
              <a:rPr lang="fa-IR" sz="2400" b="1">
                <a:latin typeface="Tahoma" panose="020B0604030504040204" pitchFamily="34" charset="0"/>
                <a:cs typeface="2  Zar" panose="00000400000000000000" pitchFamily="2" charset="-78"/>
              </a:rPr>
              <a:t>اين سهام را اصطلاحاً سهام يا جايزه مي گويند. همچنين هر گونه سهامي كه در قبال سود تقسيم نشده ويا اندوخته ها به جز اندوخته قانوني به سهامداران موجود تحويل گردد يعني تبديل اندوختهت هاي اختياري و صرف سهام وبطور كلي سود تقسيم نشده به سهام وتسليم سهام مزبور به سهامداران كه نسبت به سهام موجود آنان در شركت صورت بگيرد را سهام سود سهمي مي گويند.</a:t>
            </a:r>
            <a:endParaRPr lang="en-US" sz="2400" b="1">
              <a:latin typeface="Tahoma" panose="020B0604030504040204" pitchFamily="34" charset="0"/>
              <a:cs typeface="2  Zar" panose="00000400000000000000" pitchFamily="2" charset="-78"/>
            </a:endParaRPr>
          </a:p>
        </p:txBody>
      </p:sp>
      <p:sp>
        <p:nvSpPr>
          <p:cNvPr id="146438" name="Rectangle 6"/>
          <p:cNvSpPr>
            <a:spLocks noChangeArrowheads="1"/>
          </p:cNvSpPr>
          <p:nvPr/>
        </p:nvSpPr>
        <p:spPr bwMode="auto">
          <a:xfrm>
            <a:off x="2971800" y="121920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SzPct val="125000"/>
            </a:pPr>
            <a:endParaRPr lang="fa-IR" sz="3600" i="1">
              <a:latin typeface="Arial" panose="020B0604020202020204" pitchFamily="34" charset="0"/>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626" name="Rectangle 2"/>
          <p:cNvSpPr>
            <a:spLocks noGrp="1" noChangeArrowheads="1"/>
          </p:cNvSpPr>
          <p:nvPr>
            <p:ph type="body" idx="1"/>
          </p:nvPr>
        </p:nvSpPr>
        <p:spPr>
          <a:xfrm>
            <a:off x="76200" y="63500"/>
            <a:ext cx="8991600" cy="6705600"/>
          </a:xfrm>
        </p:spPr>
        <p:txBody>
          <a:bodyPr/>
          <a:lstStyle/>
          <a:p>
            <a:pPr marL="112713" indent="174625" algn="just">
              <a:buFont typeface="Wingdings" panose="05000000000000000000" pitchFamily="2" charset="2"/>
              <a:buNone/>
            </a:pPr>
            <a:r>
              <a:rPr lang="fa-IR" sz="6000" b="1">
                <a:cs typeface="2  Zar" panose="00000400000000000000" pitchFamily="2" charset="-78"/>
              </a:rPr>
              <a:t>تجاري وتوليدي وخدماتي پيش بيني نموده و با انجام برنامه ريزي هاي صحيح و بودجه نويسي خطرات سرمايه گذاري را به حداقل كاهش مي دهد . خطر سنجي بحث آينده گري اساس كار را تشكيل مي دهد . </a:t>
            </a:r>
          </a:p>
        </p:txBody>
      </p:sp>
    </p:spTree>
  </p:cSld>
  <p:clrMapOvr>
    <a:masterClrMapping/>
  </p:clrMapOvr>
  <p:transition>
    <p:wipe dir="d"/>
    <p:sndAc>
      <p:stSnd loop="1">
        <p:snd r:embed="rId3" name="chimes.wav"/>
      </p:stSnd>
    </p:sndAc>
  </p:transition>
</p:sld>
</file>

<file path=ppt/slides/slide3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4674" name="Rectangle 2"/>
          <p:cNvSpPr>
            <a:spLocks noGrp="1" noChangeArrowheads="1"/>
          </p:cNvSpPr>
          <p:nvPr>
            <p:ph type="body" idx="1"/>
          </p:nvPr>
        </p:nvSpPr>
        <p:spPr>
          <a:xfrm>
            <a:off x="152400" y="228600"/>
            <a:ext cx="8877300" cy="6477000"/>
          </a:xfrm>
        </p:spPr>
        <p:txBody>
          <a:bodyPr/>
          <a:lstStyle/>
          <a:p>
            <a:pPr marL="52388" indent="117475" algn="ctr">
              <a:buFont typeface="Wingdings" panose="05000000000000000000" pitchFamily="2" charset="2"/>
              <a:buNone/>
            </a:pPr>
            <a:r>
              <a:rPr lang="fa-IR" sz="5400" b="1">
                <a:solidFill>
                  <a:schemeClr val="hlink"/>
                </a:solidFill>
                <a:cs typeface="2  Titr" panose="00000700000000000000" pitchFamily="2" charset="-78"/>
              </a:rPr>
              <a:t>1-4-8- بودجه و برنامه ريزي :</a:t>
            </a:r>
          </a:p>
          <a:p>
            <a:pPr marL="52388" indent="117475" algn="ctr">
              <a:buFont typeface="Wingdings" panose="05000000000000000000" pitchFamily="2" charset="2"/>
              <a:buNone/>
            </a:pPr>
            <a:endParaRPr lang="fa-IR" sz="1800" b="1">
              <a:solidFill>
                <a:schemeClr val="hlink"/>
              </a:solidFill>
              <a:cs typeface="2  Titr" panose="00000700000000000000" pitchFamily="2" charset="-78"/>
            </a:endParaRPr>
          </a:p>
          <a:p>
            <a:pPr marL="52388" indent="117475" algn="just">
              <a:buFont typeface="Wingdings" panose="05000000000000000000" pitchFamily="2" charset="2"/>
              <a:buNone/>
            </a:pPr>
            <a:r>
              <a:rPr lang="fa-IR" sz="4800" b="1">
                <a:cs typeface="2  Zar" panose="00000400000000000000" pitchFamily="2" charset="-78"/>
              </a:rPr>
              <a:t>بودجه به برنامه مالي يك شركت براي رسيدن به هدفي كه در تحليل سود شخص گرديده تعريف مي شود . هدف تنظيم واجراي بودجه ، حفظ سرمايه وتأمين سود مورد نظر صاحبان و مديران مؤسسه است . </a:t>
            </a:r>
            <a:endParaRPr lang="en-US" sz="4800" b="1"/>
          </a:p>
        </p:txBody>
      </p:sp>
    </p:spTree>
  </p:cSld>
  <p:clrMapOvr>
    <a:masterClrMapping/>
  </p:clrMapOvr>
  <p:transition>
    <p:wipe dir="d"/>
    <p:sndAc>
      <p:stSnd loop="1">
        <p:snd r:embed="rId3" name="chimes.wav"/>
      </p:stSnd>
    </p:sndAc>
  </p:transition>
</p:sld>
</file>

<file path=ppt/slides/slide3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6722" name="Rectangle 2"/>
          <p:cNvSpPr>
            <a:spLocks noGrp="1" noChangeArrowheads="1"/>
          </p:cNvSpPr>
          <p:nvPr>
            <p:ph type="body" idx="1"/>
          </p:nvPr>
        </p:nvSpPr>
        <p:spPr>
          <a:xfrm>
            <a:off x="152400" y="228600"/>
            <a:ext cx="8915400" cy="6477000"/>
          </a:xfrm>
        </p:spPr>
        <p:txBody>
          <a:bodyPr/>
          <a:lstStyle/>
          <a:p>
            <a:pPr marL="52388" indent="117475" algn="just">
              <a:buFont typeface="Wingdings" panose="05000000000000000000" pitchFamily="2" charset="2"/>
              <a:buNone/>
            </a:pPr>
            <a:r>
              <a:rPr lang="fa-IR" sz="4800" b="1">
                <a:cs typeface="2  Zar" panose="00000400000000000000" pitchFamily="2" charset="-78"/>
              </a:rPr>
              <a:t>براي رسيدن به هدف برنامه ريزي يعني نحوه و ميزان به كارگيري ، نيروي انساني ، سرمايه و مواد لازم است . به منظور حصول هدف،  برنامه ريزي ضروري بوده و براي برنامه ريزي تنظيم بودجه توسط شخص با قسمت شخص از شركت با كسب اطلاعات مورد نياز انجام         مي شود . </a:t>
            </a:r>
          </a:p>
        </p:txBody>
      </p:sp>
    </p:spTree>
  </p:cSld>
  <p:clrMapOvr>
    <a:masterClrMapping/>
  </p:clrMapOvr>
  <p:transition>
    <p:wipe dir="d"/>
    <p:sndAc>
      <p:stSnd loop="1">
        <p:snd r:embed="rId3" name="chimes.wav"/>
      </p:stSnd>
    </p:sndAc>
  </p:transition>
</p:sld>
</file>

<file path=ppt/slides/slide3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8770" name="Rectangle 2"/>
          <p:cNvSpPr>
            <a:spLocks noGrp="1" noChangeArrowheads="1"/>
          </p:cNvSpPr>
          <p:nvPr>
            <p:ph type="body" idx="1"/>
          </p:nvPr>
        </p:nvSpPr>
        <p:spPr>
          <a:xfrm>
            <a:off x="152400" y="165100"/>
            <a:ext cx="8915400" cy="6540500"/>
          </a:xfrm>
        </p:spPr>
        <p:txBody>
          <a:bodyPr/>
          <a:lstStyle/>
          <a:p>
            <a:pPr marL="117475" indent="117475" algn="just">
              <a:buFont typeface="Wingdings" panose="05000000000000000000" pitchFamily="2" charset="2"/>
              <a:buNone/>
            </a:pPr>
            <a:r>
              <a:rPr lang="fa-IR" sz="4800" b="1">
                <a:cs typeface="2  Zar" panose="00000400000000000000" pitchFamily="2" charset="-78"/>
              </a:rPr>
              <a:t>پيش بيني فروش شركت از نظر مقداري و ريالي ، اولين گام تنظيم بودجه را تشكيل مي دهد . با پيش بيني فروش مقدار توليد شركت تعيين مي گردد و متعاقب آن هزينه هاي توليد هزينه عمومي اداري وهزينه هاي توزيع وفروش پيش بيني شده و سود مورد نظر تعيين مي گردد . </a:t>
            </a:r>
            <a:endParaRPr lang="en-US" sz="48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0818" name="Rectangle 2"/>
          <p:cNvSpPr>
            <a:spLocks noGrp="1" noChangeArrowheads="1"/>
          </p:cNvSpPr>
          <p:nvPr>
            <p:ph type="body" idx="1"/>
          </p:nvPr>
        </p:nvSpPr>
        <p:spPr>
          <a:xfrm>
            <a:off x="101600" y="76200"/>
            <a:ext cx="8991600" cy="6705600"/>
          </a:xfrm>
        </p:spPr>
        <p:txBody>
          <a:bodyPr/>
          <a:lstStyle/>
          <a:p>
            <a:pPr marL="112713" indent="174625" algn="just">
              <a:lnSpc>
                <a:spcPct val="90000"/>
              </a:lnSpc>
              <a:buFont typeface="Wingdings" panose="05000000000000000000" pitchFamily="2" charset="2"/>
              <a:buNone/>
            </a:pPr>
            <a:r>
              <a:rPr lang="fa-IR" sz="4800" b="1">
                <a:solidFill>
                  <a:schemeClr val="tx2"/>
                </a:solidFill>
                <a:cs typeface="2  Titr" panose="00000700000000000000" pitchFamily="2" charset="-78"/>
              </a:rPr>
              <a:t>4-8- تجزيه و تحليل خطر سنجي.</a:t>
            </a:r>
            <a:r>
              <a:rPr lang="fa-IR" sz="4400" b="1">
                <a:cs typeface="2  Zar" panose="00000400000000000000" pitchFamily="2" charset="-78"/>
              </a:rPr>
              <a:t> </a:t>
            </a:r>
          </a:p>
          <a:p>
            <a:pPr marL="112713" indent="174625" algn="just">
              <a:lnSpc>
                <a:spcPct val="90000"/>
              </a:lnSpc>
              <a:buFont typeface="Wingdings" panose="05000000000000000000" pitchFamily="2" charset="2"/>
              <a:buNone/>
            </a:pPr>
            <a:endParaRPr lang="fa-IR" sz="1400" b="1">
              <a:cs typeface="2  Zar" panose="00000400000000000000" pitchFamily="2" charset="-78"/>
            </a:endParaRPr>
          </a:p>
          <a:p>
            <a:pPr marL="112713" indent="174625" algn="just">
              <a:lnSpc>
                <a:spcPct val="90000"/>
              </a:lnSpc>
              <a:buFont typeface="Wingdings" panose="05000000000000000000" pitchFamily="2" charset="2"/>
              <a:buNone/>
            </a:pPr>
            <a:r>
              <a:rPr lang="fa-IR" sz="6600" b="1">
                <a:cs typeface="2  Zar" panose="00000400000000000000" pitchFamily="2" charset="-78"/>
              </a:rPr>
              <a:t>تجزيه وتحليل خطر سنجي به آينده نظر دارد و خطرات آينده را براي فعاليتهاي تجاري و توليدي و خدماتي پيش بيني نموده و با انجام برنامه ريزي هاي صحيح و</a:t>
            </a:r>
            <a:endParaRPr lang="en-US" sz="66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2866" name="Rectangle 2"/>
          <p:cNvSpPr>
            <a:spLocks noGrp="1" noChangeArrowheads="1"/>
          </p:cNvSpPr>
          <p:nvPr>
            <p:ph type="body" idx="1"/>
          </p:nvPr>
        </p:nvSpPr>
        <p:spPr>
          <a:xfrm>
            <a:off x="152400" y="152400"/>
            <a:ext cx="8839200" cy="6553200"/>
          </a:xfrm>
        </p:spPr>
        <p:txBody>
          <a:bodyPr/>
          <a:lstStyle/>
          <a:p>
            <a:pPr marL="52388" indent="117475" algn="just">
              <a:buFont typeface="Wingdings" panose="05000000000000000000" pitchFamily="2" charset="2"/>
              <a:buNone/>
            </a:pPr>
            <a:r>
              <a:rPr lang="fa-IR" sz="4800" b="1">
                <a:cs typeface="2  Zar" panose="00000400000000000000" pitchFamily="2" charset="-78"/>
              </a:rPr>
              <a:t>بودجه نويسي خطرات سرمايه گذاري را به حداقل كاهش مي دهد . خطر سنجي بحث آينده گري اساس كار را تشكيل مي دهد . </a:t>
            </a:r>
          </a:p>
          <a:p>
            <a:pPr marL="52388" indent="117475" algn="just">
              <a:buFont typeface="Wingdings" panose="05000000000000000000" pitchFamily="2" charset="2"/>
              <a:buNone/>
            </a:pPr>
            <a:r>
              <a:rPr lang="fa-IR" sz="5400" b="1">
                <a:solidFill>
                  <a:schemeClr val="tx2"/>
                </a:solidFill>
                <a:cs typeface="2  Zar" panose="00000400000000000000" pitchFamily="2" charset="-78"/>
              </a:rPr>
              <a:t>1-4-8- بودجه و برنامه ريزي .</a:t>
            </a:r>
          </a:p>
          <a:p>
            <a:pPr marL="52388" indent="117475" algn="just">
              <a:buFont typeface="Wingdings" panose="05000000000000000000" pitchFamily="2" charset="2"/>
              <a:buNone/>
            </a:pPr>
            <a:r>
              <a:rPr lang="fa-IR" sz="4800" b="1">
                <a:cs typeface="2  Zar" panose="00000400000000000000" pitchFamily="2" charset="-78"/>
              </a:rPr>
              <a:t>بودجه به برنامه مالي يك شركت براي رسيدن به هدفي كه در تحليل سود شخص گرديده تعريف مي شود . </a:t>
            </a:r>
            <a:endParaRPr lang="en-US" sz="4800" b="1"/>
          </a:p>
        </p:txBody>
      </p:sp>
    </p:spTree>
  </p:cSld>
  <p:clrMapOvr>
    <a:masterClrMapping/>
  </p:clrMapOvr>
  <p:transition>
    <p:wipe dir="d"/>
    <p:sndAc>
      <p:stSnd loop="1">
        <p:snd r:embed="rId3" name="chimes.wav"/>
      </p:stSnd>
    </p:sndAc>
  </p:transition>
</p:sld>
</file>

<file path=ppt/slides/slide3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4914" name="Rectangle 2"/>
          <p:cNvSpPr>
            <a:spLocks noGrp="1" noChangeArrowheads="1"/>
          </p:cNvSpPr>
          <p:nvPr>
            <p:ph type="body" idx="1"/>
          </p:nvPr>
        </p:nvSpPr>
        <p:spPr>
          <a:xfrm>
            <a:off x="228600" y="228600"/>
            <a:ext cx="8763000" cy="6400800"/>
          </a:xfrm>
        </p:spPr>
        <p:txBody>
          <a:bodyPr/>
          <a:lstStyle/>
          <a:p>
            <a:pPr marL="52388" indent="117475" algn="just">
              <a:buFont typeface="Wingdings" panose="05000000000000000000" pitchFamily="2" charset="2"/>
              <a:buNone/>
            </a:pPr>
            <a:r>
              <a:rPr lang="fa-IR" sz="6000" b="1">
                <a:cs typeface="2  Zar" panose="00000400000000000000" pitchFamily="2" charset="-78"/>
              </a:rPr>
              <a:t>هدف تنظيم و اجراي بودجه ، حفظ سرمايه و تأمين سود مورد نظر صاحبان و مديران مؤسسه است . براي رسيدن به هدف برنامه ريزي يعني نحوه و ميزان به كارگيري ، نيروي انساني ، سرمايه و مواد لازم است . </a:t>
            </a:r>
            <a:endParaRPr lang="en-US" sz="6000" b="1"/>
          </a:p>
        </p:txBody>
      </p:sp>
    </p:spTree>
  </p:cSld>
  <p:clrMapOvr>
    <a:masterClrMapping/>
  </p:clrMapOvr>
  <p:transition>
    <p:wipe dir="d"/>
    <p:sndAc>
      <p:stSnd loop="1">
        <p:snd r:embed="rId3" name="chimes.wav"/>
      </p:stSnd>
    </p:sndAc>
  </p:transition>
</p:sld>
</file>

<file path=ppt/slides/slide3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6962" name="Rectangle 2"/>
          <p:cNvSpPr>
            <a:spLocks noGrp="1" noChangeArrowheads="1"/>
          </p:cNvSpPr>
          <p:nvPr>
            <p:ph type="body" idx="1"/>
          </p:nvPr>
        </p:nvSpPr>
        <p:spPr>
          <a:xfrm>
            <a:off x="152400" y="152400"/>
            <a:ext cx="8839200" cy="6477000"/>
          </a:xfrm>
        </p:spPr>
        <p:txBody>
          <a:bodyPr/>
          <a:lstStyle/>
          <a:p>
            <a:pPr marL="52388" indent="52388" algn="just">
              <a:buFont typeface="Wingdings" panose="05000000000000000000" pitchFamily="2" charset="2"/>
              <a:buNone/>
            </a:pPr>
            <a:r>
              <a:rPr lang="fa-IR" sz="4800" b="1">
                <a:cs typeface="2  Zar" panose="00000400000000000000" pitchFamily="2" charset="-78"/>
              </a:rPr>
              <a:t>به منظور حصول هدف،  برنامه ريزي ضروري بوده و براي برنامه ريزي تنظيم بودجه توسط شخص با قسمت شخص از شركت با كسب اطلاعات مورد نياز انجام مي شود . </a:t>
            </a:r>
          </a:p>
          <a:p>
            <a:pPr marL="52388" indent="52388" algn="just">
              <a:buFont typeface="Wingdings" panose="05000000000000000000" pitchFamily="2" charset="2"/>
              <a:buNone/>
            </a:pPr>
            <a:r>
              <a:rPr lang="fa-IR" sz="4800" b="1">
                <a:cs typeface="2  Zar" panose="00000400000000000000" pitchFamily="2" charset="-78"/>
              </a:rPr>
              <a:t>پيش بيني فروش شركت از نظر مقداري و ريالي ، اولين گام تنظيم بودجه را تشكيل مي دهد . </a:t>
            </a:r>
            <a:endParaRPr lang="en-US" sz="4800" b="1"/>
          </a:p>
        </p:txBody>
      </p:sp>
    </p:spTree>
  </p:cSld>
  <p:clrMapOvr>
    <a:masterClrMapping/>
  </p:clrMapOvr>
  <p:transition>
    <p:wipe dir="d"/>
    <p:sndAc>
      <p:stSnd loop="1">
        <p:snd r:embed="rId3" name="chimes.wav"/>
      </p:stSnd>
    </p:sndAc>
  </p:transition>
</p:sld>
</file>

<file path=ppt/slides/slide3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9010" name="Rectangle 2"/>
          <p:cNvSpPr>
            <a:spLocks noGrp="1" noChangeArrowheads="1"/>
          </p:cNvSpPr>
          <p:nvPr>
            <p:ph type="body" idx="1"/>
          </p:nvPr>
        </p:nvSpPr>
        <p:spPr>
          <a:xfrm>
            <a:off x="152400" y="228600"/>
            <a:ext cx="8839200" cy="6477000"/>
          </a:xfrm>
        </p:spPr>
        <p:txBody>
          <a:bodyPr/>
          <a:lstStyle/>
          <a:p>
            <a:pPr marL="52388" indent="117475" algn="just">
              <a:buFont typeface="Wingdings" panose="05000000000000000000" pitchFamily="2" charset="2"/>
              <a:buNone/>
            </a:pPr>
            <a:r>
              <a:rPr lang="fa-IR" sz="6000" b="1">
                <a:cs typeface="2  Zar" panose="00000400000000000000" pitchFamily="2" charset="-78"/>
              </a:rPr>
              <a:t>با پيش بيني فروش مقدار توليد شركت تعيين مي گردد ومتعاقب آن هزينه هاي توليد هزينه عمومي اداري وهزينه هاي توزيع وفروش پيش بيني شده و سود مورد نظر تعيين مي گردد . </a:t>
            </a:r>
            <a:endParaRPr lang="en-US" sz="6000" b="1"/>
          </a:p>
        </p:txBody>
      </p:sp>
    </p:spTree>
  </p:cSld>
  <p:clrMapOvr>
    <a:masterClrMapping/>
  </p:clrMapOvr>
  <p:transition>
    <p:wipe dir="d"/>
    <p:sndAc>
      <p:stSnd loop="1">
        <p:snd r:embed="rId3" name="chimes.wav"/>
      </p:stSnd>
    </p:sndAc>
  </p:transition>
</p:sld>
</file>

<file path=ppt/slides/slide3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1058" name="Rectangle 2"/>
          <p:cNvSpPr>
            <a:spLocks noGrp="1" noChangeArrowheads="1"/>
          </p:cNvSpPr>
          <p:nvPr>
            <p:ph type="body" idx="1"/>
          </p:nvPr>
        </p:nvSpPr>
        <p:spPr>
          <a:xfrm>
            <a:off x="101600" y="76200"/>
            <a:ext cx="8991600" cy="6705600"/>
          </a:xfrm>
        </p:spPr>
        <p:txBody>
          <a:bodyPr/>
          <a:lstStyle/>
          <a:p>
            <a:pPr marL="112713" indent="174625" algn="just">
              <a:buFont typeface="Wingdings" panose="05000000000000000000" pitchFamily="2" charset="2"/>
              <a:buNone/>
            </a:pPr>
            <a:r>
              <a:rPr lang="fa-IR" sz="3600">
                <a:solidFill>
                  <a:schemeClr val="tx2"/>
                </a:solidFill>
                <a:cs typeface="2  Titr" panose="00000700000000000000" pitchFamily="2" charset="-78"/>
              </a:rPr>
              <a:t>2-4-8- خطر سنجي بودجه . </a:t>
            </a:r>
          </a:p>
          <a:p>
            <a:pPr marL="112713" indent="174625" algn="just">
              <a:buFont typeface="Wingdings" panose="05000000000000000000" pitchFamily="2" charset="2"/>
              <a:buNone/>
            </a:pPr>
            <a:endParaRPr lang="fa-IR" sz="3600">
              <a:solidFill>
                <a:schemeClr val="tx2"/>
              </a:solidFill>
              <a:cs typeface="2  Titr" panose="00000700000000000000" pitchFamily="2" charset="-78"/>
            </a:endParaRPr>
          </a:p>
          <a:p>
            <a:pPr marL="112713" indent="174625" algn="just">
              <a:buFont typeface="Wingdings" panose="05000000000000000000" pitchFamily="2" charset="2"/>
              <a:buNone/>
            </a:pPr>
            <a:r>
              <a:rPr lang="fa-IR" sz="3600">
                <a:cs typeface="2  Zar" panose="00000400000000000000" pitchFamily="2" charset="-78"/>
              </a:rPr>
              <a:t>صورتهاي مالي اطلاعات جامع مفيدي دارند واز روي صورتهاي مالي ، با تقريب مي توان پيش بيني بسياري از احتمالات آينده موفق گرديد . در پيش بيني يا آينده نگري ، عمليات انجام شده</a:t>
            </a:r>
            <a:endParaRPr lang="en-US" sz="3600">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4" name="Rectangle 4"/>
          <p:cNvSpPr>
            <a:spLocks noChangeArrowheads="1"/>
          </p:cNvSpPr>
          <p:nvPr/>
        </p:nvSpPr>
        <p:spPr bwMode="auto">
          <a:xfrm>
            <a:off x="0" y="0"/>
            <a:ext cx="9144000" cy="694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indent="1143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rtl="1"/>
            <a:r>
              <a:rPr lang="fa-IR" sz="2400" b="1">
                <a:cs typeface="2  Zar" panose="00000400000000000000" pitchFamily="2" charset="-78"/>
              </a:rPr>
              <a:t>برابر مفاد مواد 158و160 لايحه قانون تجارت، اجازه صدور سهام جديد در قبال تبديل اندوخته هاي اختياري وسودتقسيم نشده وسود سهام پيشنهادي كه با تائيد سهامداران صورت مي گيرد، به شركت سهامي داده شده است.</a:t>
            </a:r>
            <a:r>
              <a:rPr lang="fa-IR" sz="4100" i="1"/>
              <a:t> </a:t>
            </a:r>
            <a:r>
              <a:rPr lang="fa-IR" sz="2400" b="1">
                <a:latin typeface="Tahoma" panose="020B0604030504040204" pitchFamily="34" charset="0"/>
                <a:cs typeface="2  Zar" panose="00000400000000000000" pitchFamily="2" charset="-78"/>
              </a:rPr>
              <a:t>حسن كار در اين است كه عوايد قابل پرداخت شركت به سهامداران كه در دارائي هاي شركت انباشته شده است، بين سهامداران توزيع نمي شود ودر نتيجه افزايش سرمايه شركت حاصل گشته ودر عين حال وجهي توسط سهامداران به حساب شركت پرداخت نمي گردد.مسلم است كه در اين حالت حساب اندوخته اختياري يا سود تقسيم نشده يا سود سهام پرداختني بدهكار وحساب سهام سرمايه شركت بستانكار خواهد شد. </a:t>
            </a:r>
          </a:p>
          <a:p>
            <a:pPr lvl="1" algn="just" rtl="1"/>
            <a:r>
              <a:rPr lang="fa-IR" sz="100" b="1">
                <a:latin typeface="Tahoma" panose="020B0604030504040204" pitchFamily="34" charset="0"/>
                <a:cs typeface="2  Zar" panose="00000400000000000000" pitchFamily="2" charset="-78"/>
              </a:rPr>
              <a:t>سسس</a:t>
            </a:r>
          </a:p>
          <a:p>
            <a:pPr lvl="1" algn="just" rtl="1"/>
            <a:r>
              <a:rPr lang="fa-IR" sz="2400" b="1">
                <a:solidFill>
                  <a:schemeClr val="tx2"/>
                </a:solidFill>
                <a:latin typeface="Tahoma" panose="020B0604030504040204" pitchFamily="34" charset="0"/>
                <a:cs typeface="2  Titr" panose="00000700000000000000" pitchFamily="2" charset="-78"/>
              </a:rPr>
              <a:t>د)افزايش سرمايه با قبول سهامداران جديد:</a:t>
            </a:r>
          </a:p>
          <a:p>
            <a:pPr lvl="1" algn="just" rtl="1"/>
            <a:r>
              <a:rPr lang="fa-IR" sz="2400" b="1">
                <a:latin typeface="Tahoma" panose="020B0604030504040204" pitchFamily="34" charset="0"/>
                <a:cs typeface="2  Zar" panose="00000400000000000000" pitchFamily="2" charset="-78"/>
              </a:rPr>
              <a:t>طبق ماده 157 لايحه قانون تجارت مصوب اسفند 1374 شركت سهامي مي تواند با صدور سهام جديد وفروش آن بصورت نقدي بين سهامداران موجود ويا به سهامداران جديد يعني با قبول سهامداران جديد، سرمايه شركت را افزايش دهد.بديهي است كه بايستي صدور سهام جديد در شركتهاي سهامي عام با تصويب مجمع عمومي فوق العاده ودر شركت سهامي خاص با تائيد همه سهامداران باشد.ضمناً قبول سهامداران جديد در شركت سهامي عام داراي شرايط خاص صنفي يا محلي است يعني حداكثر ممكن است كه قيد شود كه سهامدار جديد بايستي تخصص خاصي را داشته باشد ويا اينكه در شهر خاصي ساكن باشد وغير از اين شرايط ،شرايط ديگري براي سهامدار جديد مطرح نمي گردد.</a:t>
            </a:r>
            <a:endParaRPr lang="fa-IR" b="1">
              <a:solidFill>
                <a:schemeClr val="tx2"/>
              </a:solidFill>
              <a:latin typeface="Tahoma" panose="020B0604030504040204" pitchFamily="34" charset="0"/>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3106" name="Rectangle 2"/>
          <p:cNvSpPr>
            <a:spLocks noGrp="1" noChangeArrowheads="1"/>
          </p:cNvSpPr>
          <p:nvPr>
            <p:ph type="body" idx="1"/>
          </p:nvPr>
        </p:nvSpPr>
        <p:spPr>
          <a:xfrm>
            <a:off x="228600" y="152400"/>
            <a:ext cx="8763000" cy="6553200"/>
          </a:xfrm>
        </p:spPr>
        <p:txBody>
          <a:bodyPr/>
          <a:lstStyle/>
          <a:p>
            <a:pPr marL="52388" indent="117475" algn="just">
              <a:buFont typeface="Wingdings" panose="05000000000000000000" pitchFamily="2" charset="2"/>
              <a:buNone/>
            </a:pPr>
            <a:r>
              <a:rPr lang="fa-IR">
                <a:cs typeface="2  Zar" panose="00000400000000000000" pitchFamily="2" charset="-78"/>
              </a:rPr>
              <a:t>تجزيه و تحليل گشته و از طريق تجزيه وتحليل هاي دروني ، تجزيه وتحليل مقايسه اي وتجزيه وتحليل سرمايه در گردش ، وضعيت گذشته وحال مؤسسه را به طور واضح مشخص نموده وپس با بودجه نويسي ، برنامه آينده را مشخص   مي سازيم . </a:t>
            </a:r>
          </a:p>
        </p:txBody>
      </p:sp>
    </p:spTree>
  </p:cSld>
  <p:clrMapOvr>
    <a:masterClrMapping/>
  </p:clrMapOvr>
  <p:transition>
    <p:wipe dir="d"/>
    <p:sndAc>
      <p:stSnd loop="1">
        <p:snd r:embed="rId3" name="chimes.wav"/>
      </p:stSnd>
    </p:sndAc>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5154" name="Rectangle 2"/>
          <p:cNvSpPr>
            <a:spLocks noGrp="1" noChangeArrowheads="1"/>
          </p:cNvSpPr>
          <p:nvPr>
            <p:ph type="body" idx="1"/>
          </p:nvPr>
        </p:nvSpPr>
        <p:spPr>
          <a:xfrm>
            <a:off x="228600" y="152400"/>
            <a:ext cx="8763000" cy="6477000"/>
          </a:xfrm>
        </p:spPr>
        <p:txBody>
          <a:bodyPr/>
          <a:lstStyle/>
          <a:p>
            <a:pPr marL="52388" indent="117475" algn="ctr">
              <a:buFont typeface="Wingdings" panose="05000000000000000000" pitchFamily="2" charset="2"/>
              <a:buNone/>
            </a:pPr>
            <a:r>
              <a:rPr lang="fa-IR" sz="3600">
                <a:cs typeface="2  Zar" panose="00000400000000000000" pitchFamily="2" charset="-78"/>
              </a:rPr>
              <a:t>مهمترين مسئله در يك مؤسسه براي آينده  ، نحوة فراهم نمودن وجوه نقد مورد نياز به كار انداختن منابع نقدي و غير نقدي براي انجام فعاليتهاي شركت با تأمين حداكثر سود مي باشد . </a:t>
            </a:r>
            <a:endParaRPr lang="en-US" sz="3600"/>
          </a:p>
        </p:txBody>
      </p:sp>
    </p:spTree>
  </p:cSld>
  <p:clrMapOvr>
    <a:masterClrMapping/>
  </p:clrMapOvr>
  <p:transition>
    <p:wipe dir="d"/>
    <p:sndAc>
      <p:stSnd loop="1">
        <p:snd r:embed="rId3" name="chimes.wav"/>
      </p:stSnd>
    </p:sndAc>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7444" name="WordArt 4"/>
          <p:cNvSpPr>
            <a:spLocks noChangeArrowheads="1" noChangeShapeType="1" noTextEdit="1"/>
          </p:cNvSpPr>
          <p:nvPr/>
        </p:nvSpPr>
        <p:spPr bwMode="auto">
          <a:xfrm>
            <a:off x="1676400" y="1752600"/>
            <a:ext cx="6629400" cy="381000"/>
          </a:xfrm>
          <a:prstGeom prst="rect">
            <a:avLst/>
          </a:prstGeom>
        </p:spPr>
        <p:txBody>
          <a:bodyPr spcFirstLastPara="1" wrap="none" fromWordArt="1">
            <a:prstTxWarp prst="textButton">
              <a:avLst>
                <a:gd name="adj" fmla="val 10800000"/>
              </a:avLst>
            </a:prstTxWarp>
          </a:bodyPr>
          <a:lstStyle/>
          <a:p>
            <a:pPr algn="ctr" rtl="1"/>
            <a:r>
              <a:rPr lang="fa-IR" sz="3600" kern="10">
                <a:ln w="19050">
                  <a:solidFill>
                    <a:srgbClr val="FFCC00"/>
                  </a:solidFill>
                  <a:round/>
                  <a:headEnd/>
                  <a:tailEnd/>
                </a:ln>
                <a:gradFill rotWithShape="1">
                  <a:gsLst>
                    <a:gs pos="0">
                      <a:srgbClr val="CCFF66"/>
                    </a:gs>
                    <a:gs pos="100000">
                      <a:srgbClr val="FFFFFF"/>
                    </a:gs>
                  </a:gsLst>
                  <a:lin ang="5400000" scaled="1"/>
                </a:gradFill>
                <a:effectLst>
                  <a:outerShdw dist="35921" dir="2700000" algn="ctr" rotWithShape="0">
                    <a:srgbClr val="990000"/>
                  </a:outerShdw>
                </a:effectLst>
                <a:latin typeface="Impact" panose="020B0806030902050204" pitchFamily="34" charset="0"/>
              </a:rPr>
              <a:t>انجمن علمی  حسابداری دانشگاه پيام نور قائمشهر</a:t>
            </a:r>
          </a:p>
        </p:txBody>
      </p:sp>
      <p:sp>
        <p:nvSpPr>
          <p:cNvPr id="957445" name="WordArt 5">
            <a:hlinkClick r:id="rId3"/>
          </p:cNvPr>
          <p:cNvSpPr>
            <a:spLocks noChangeArrowheads="1" noChangeShapeType="1" noTextEdit="1"/>
          </p:cNvSpPr>
          <p:nvPr/>
        </p:nvSpPr>
        <p:spPr bwMode="auto">
          <a:xfrm>
            <a:off x="2057400" y="4267200"/>
            <a:ext cx="5903913" cy="647700"/>
          </a:xfrm>
          <a:prstGeom prst="rect">
            <a:avLst/>
          </a:prstGeom>
        </p:spPr>
        <p:txBody>
          <a:bodyPr wrap="none" fromWordArt="1">
            <a:prstTxWarp prst="textPlain">
              <a:avLst>
                <a:gd name="adj" fmla="val 50000"/>
              </a:avLst>
            </a:prstTxWarp>
          </a:bodyPr>
          <a:lstStyle/>
          <a:p>
            <a:pPr algn="ctr"/>
            <a:endParaRPr lang="fa-I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endParaRPr>
          </a:p>
        </p:txBody>
      </p:sp>
    </p:spTree>
  </p:cSld>
  <p:clrMapOvr>
    <a:masterClrMapping/>
  </p:clrMapOvr>
  <p:transition>
    <p:wipe dir="d"/>
    <p:sndAc>
      <p:stSnd loop="1">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path" presetSubtype="0" accel="50000" decel="50000" fill="hold" grpId="0" nodeType="clickEffect" nodePh="1">
                                  <p:stCondLst>
                                    <p:cond delay="0"/>
                                  </p:stCondLst>
                                  <p:endCondLst>
                                    <p:cond evt="begin" delay="0">
                                      <p:tn val="5"/>
                                    </p:cond>
                                  </p:endCondLst>
                                  <p:childTnLst>
                                    <p:animMotion origin="layout" path="M 0 0  L -0.04 0.08933  C -0.049 0.108  -0.054 0.136  -0.054 0.16533  C -0.054 0.19867  -0.049 0.22533  -0.04 0.244  L 0 0.33333  E" pathEditMode="relative" ptsTypes="">
                                      <p:cBhvr>
                                        <p:cTn id="6" dur="2000" fill="hold"/>
                                        <p:tgtEl>
                                          <p:spTgt spid="9574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1000" y="301625"/>
            <a:ext cx="85344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a:endParaRPr lang="fa-IR" sz="4400" b="1">
              <a:cs typeface="2  Sahar" panose="00000400000000000000" pitchFamily="2" charset="-78"/>
            </a:endParaRPr>
          </a:p>
          <a:p>
            <a:pPr algn="just" rtl="1"/>
            <a:r>
              <a:rPr lang="fa-IR" sz="6600">
                <a:solidFill>
                  <a:schemeClr val="tx2"/>
                </a:solidFill>
                <a:cs typeface="2  Sahar" panose="00000400000000000000" pitchFamily="2" charset="-78"/>
              </a:rPr>
              <a:t>عنوان تحقیق:</a:t>
            </a:r>
          </a:p>
          <a:p>
            <a:pPr algn="just" rtl="1"/>
            <a:endParaRPr lang="en-US" sz="10600">
              <a:solidFill>
                <a:schemeClr val="tx2"/>
              </a:solidFill>
              <a:cs typeface="2  Sahar" panose="00000400000000000000" pitchFamily="2" charset="-78"/>
            </a:endParaRPr>
          </a:p>
          <a:p>
            <a:pPr algn="ctr"/>
            <a:r>
              <a:rPr lang="ar-SA" sz="9600">
                <a:solidFill>
                  <a:schemeClr val="tx2"/>
                </a:solidFill>
                <a:latin typeface="Algerian" panose="04020705040A02060702" pitchFamily="82" charset="0"/>
                <a:cs typeface="2  Sahar" panose="00000400000000000000" pitchFamily="2" charset="-78"/>
              </a:rPr>
              <a:t>حسابداري ميانه</a:t>
            </a:r>
            <a:r>
              <a:rPr lang="fa-IR" sz="9600">
                <a:latin typeface="Algerian" panose="04020705040A02060702" pitchFamily="82" charset="0"/>
                <a:cs typeface="2  Sahar" panose="00000400000000000000" pitchFamily="2" charset="-78"/>
              </a:rPr>
              <a:t> 2</a:t>
            </a:r>
            <a:endParaRPr lang="en-US" sz="9600">
              <a:latin typeface="Algerian" panose="04020705040A02060702" pitchFamily="82" charset="0"/>
              <a:cs typeface="2  Sahar" panose="00000400000000000000" pitchFamily="2" charset="-78"/>
            </a:endParaRPr>
          </a:p>
          <a:p>
            <a:pPr algn="ctr"/>
            <a:endParaRPr lang="en-US" sz="3600"/>
          </a:p>
          <a:p>
            <a:pPr algn="ctr"/>
            <a:endParaRPr lang="fa-IR" sz="3600"/>
          </a:p>
        </p:txBody>
      </p:sp>
      <p:sp>
        <p:nvSpPr>
          <p:cNvPr id="76803" name="WordArt 3">
            <a:hlinkClick r:id="rId4"/>
          </p:cNvPr>
          <p:cNvSpPr>
            <a:spLocks noChangeArrowheads="1" noChangeShapeType="1" noTextEdit="1"/>
          </p:cNvSpPr>
          <p:nvPr/>
        </p:nvSpPr>
        <p:spPr bwMode="auto">
          <a:xfrm>
            <a:off x="1371600" y="5181600"/>
            <a:ext cx="5903913" cy="647700"/>
          </a:xfrm>
          <a:prstGeom prst="rect">
            <a:avLst/>
          </a:prstGeom>
        </p:spPr>
        <p:txBody>
          <a:bodyPr wrap="none" fromWordArt="1">
            <a:prstTxWarp prst="textPlain">
              <a:avLst>
                <a:gd name="adj" fmla="val 50000"/>
              </a:avLst>
            </a:prstTxWarp>
          </a:bodyPr>
          <a:lstStyle/>
          <a:p>
            <a:pPr algn="ctr"/>
            <a:endParaRPr lang="fa-I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88900" y="-58738"/>
            <a:ext cx="8991600" cy="702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a:defRPr>
                <a:solidFill>
                  <a:schemeClr val="tx1"/>
                </a:solidFill>
                <a:latin typeface="Arial" panose="020B0604020202020204" pitchFamily="34" charset="0"/>
                <a:cs typeface="Arial" panose="020B0604020202020204" pitchFamily="34" charset="0"/>
              </a:defRPr>
            </a:lvl3pPr>
            <a:lvl4pPr marL="342900">
              <a:defRPr>
                <a:solidFill>
                  <a:schemeClr val="tx1"/>
                </a:solidFill>
                <a:latin typeface="Arial" panose="020B0604020202020204" pitchFamily="34" charset="0"/>
                <a:cs typeface="Arial" panose="020B0604020202020204" pitchFamily="34" charset="0"/>
              </a:defRPr>
            </a:lvl4pPr>
            <a:lvl5pPr marL="457200">
              <a:defRPr>
                <a:solidFill>
                  <a:schemeClr val="tx1"/>
                </a:solidFill>
                <a:latin typeface="Arial" panose="020B0604020202020204" pitchFamily="34" charset="0"/>
                <a:cs typeface="Arial" panose="020B0604020202020204" pitchFamily="34" charset="0"/>
              </a:defRPr>
            </a:lvl5pPr>
            <a:lvl6pPr marL="9144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1371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8288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2860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4" algn="just" rtl="1"/>
            <a:r>
              <a:rPr lang="fa-IR" sz="2400" b="1">
                <a:cs typeface="2  Zar" panose="00000400000000000000" pitchFamily="2" charset="-78"/>
              </a:rPr>
              <a:t>اما قبول سهامدار جديد در شركتهاي سهامي خاص فقط به تائيد همه سهامداران شركت امكان خواهد داشت. لذا با فرض تصويب سهامداران وانجام تشريفات قانوني، ثبت صدور سهام جديد(افزايش سرمايه) در اداره ثبت شركتهاي قوه قضائيه وانتشار در روزنامه رسمي كشور در مورد صدور سهام جديد براي سهامداران جديد مطلب را دنبال مي نمائيم ولذا با فرض انجام تشريفات قانوني </a:t>
            </a:r>
            <a:r>
              <a:rPr lang="fa-IR" sz="2400" b="1">
                <a:latin typeface="Tahoma" panose="020B0604030504040204" pitchFamily="34" charset="0"/>
                <a:cs typeface="2  Zar" panose="00000400000000000000" pitchFamily="2" charset="-78"/>
              </a:rPr>
              <a:t>صدور سهام جديد براي سهامداران جديد چنانچه سهام جديد به قيمت مندرج در برگ سهام يعني به قيمت اسمي فروخته شود، حساب وجوه نقد شركت بدهكار وحساب سهام سرمايه بستانكار مي گردد.ليكن اگر سهام صادره جديد به مبلغي بيشتر ازبهاي اسمي آن فروخته شود تفاوت بهاي اسمي ومبلغ دريافتي  به عنوان صرف سهام تلقي ودر حساب به همين نام بستانكار مي گردد.ضمناً شركت مي تواند هزينه هاي چاپ وصدور سهام جديد را از محل صرف سهام مستهلك سازد. </a:t>
            </a:r>
          </a:p>
          <a:p>
            <a:pPr lvl="4" algn="just" rtl="1"/>
            <a:r>
              <a:rPr lang="fa-IR" sz="2400" b="1">
                <a:solidFill>
                  <a:schemeClr val="tx2"/>
                </a:solidFill>
                <a:latin typeface="Tahoma" panose="020B0604030504040204" pitchFamily="34" charset="0"/>
                <a:cs typeface="2  Titr" panose="00000700000000000000" pitchFamily="2" charset="-78"/>
              </a:rPr>
              <a:t>ه)صدور سهام جديد با حق تقدم براي سهامدارن قبلي (موجود):</a:t>
            </a:r>
          </a:p>
          <a:p>
            <a:pPr lvl="4" algn="just" rtl="1"/>
            <a:r>
              <a:rPr lang="fa-IR" sz="2400" b="1">
                <a:latin typeface="Tahoma" panose="020B0604030504040204" pitchFamily="34" charset="0"/>
                <a:cs typeface="2  Zar" panose="00000400000000000000" pitchFamily="2" charset="-78"/>
              </a:rPr>
              <a:t>به موجب ماده 166 لايحه قانوني تجارت مصوب اسفند 1347 صاحبان سهام شركت در خريد سهام جديد حق تقدم دارند واين حق تقدم قابل نق وانتقال بوده ومهلتي كه طي آن سهامداران مي توانند حق تقدم مذكور را اعمال نمايند كمتر از 60 روز از روز شروع پذيره نويسي تعيين مي گردد اگر در مهلت مقرره صاحبان سهام از حق تقدم خريد سهام سهام جديد استفاده ننمايند، سهام باقيمانده به متقاضيان جديد فروخته خواهد شد (ماده </a:t>
            </a:r>
            <a:r>
              <a:rPr lang="en-US" sz="2400" b="1">
                <a:latin typeface="Tahoma" panose="020B0604030504040204" pitchFamily="34" charset="0"/>
                <a:cs typeface="2  Zar" panose="00000400000000000000" pitchFamily="2" charset="-78"/>
              </a:rPr>
              <a:t>(</a:t>
            </a:r>
            <a:r>
              <a:rPr lang="fa-IR" sz="2400" b="1">
                <a:latin typeface="Tahoma" panose="020B0604030504040204" pitchFamily="34" charset="0"/>
                <a:cs typeface="2  Zar" panose="00000400000000000000" pitchFamily="2" charset="-78"/>
              </a:rPr>
              <a:t>172</a:t>
            </a: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839075" y="1600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endParaRPr lang="fa-IR" sz="2400" b="1" i="1">
              <a:latin typeface="Arial" panose="020B0604020202020204" pitchFamily="34" charset="0"/>
            </a:endParaRPr>
          </a:p>
        </p:txBody>
      </p:sp>
      <p:sp>
        <p:nvSpPr>
          <p:cNvPr id="33795" name="Rectangle 3"/>
          <p:cNvSpPr>
            <a:spLocks noChangeArrowheads="1"/>
          </p:cNvSpPr>
          <p:nvPr/>
        </p:nvSpPr>
        <p:spPr bwMode="auto">
          <a:xfrm>
            <a:off x="5784850" y="457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a:endParaRPr lang="fa-IR" sz="2400" b="1" i="1" u="sng">
              <a:latin typeface="Arial" panose="020B0604020202020204" pitchFamily="34" charset="0"/>
            </a:endParaRPr>
          </a:p>
        </p:txBody>
      </p:sp>
      <p:sp>
        <p:nvSpPr>
          <p:cNvPr id="33796" name="Rectangle 4"/>
          <p:cNvSpPr>
            <a:spLocks noChangeArrowheads="1"/>
          </p:cNvSpPr>
          <p:nvPr/>
        </p:nvSpPr>
        <p:spPr bwMode="auto">
          <a:xfrm>
            <a:off x="7391400" y="1143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sz="2400" b="1" i="1">
              <a:latin typeface="Arial" panose="020B0604020202020204" pitchFamily="34" charset="0"/>
            </a:endParaRPr>
          </a:p>
        </p:txBody>
      </p:sp>
      <p:sp>
        <p:nvSpPr>
          <p:cNvPr id="33798" name="Rectangle 6"/>
          <p:cNvSpPr>
            <a:spLocks noChangeArrowheads="1"/>
          </p:cNvSpPr>
          <p:nvPr/>
        </p:nvSpPr>
        <p:spPr bwMode="auto">
          <a:xfrm>
            <a:off x="533400" y="1905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a-IR" sz="2400" b="1" i="1">
              <a:latin typeface="Arial" panose="020B0604020202020204" pitchFamily="34" charset="0"/>
            </a:endParaRPr>
          </a:p>
        </p:txBody>
      </p:sp>
      <p:sp>
        <p:nvSpPr>
          <p:cNvPr id="33800" name="Rectangle 8"/>
          <p:cNvSpPr>
            <a:spLocks noChangeArrowheads="1"/>
          </p:cNvSpPr>
          <p:nvPr/>
        </p:nvSpPr>
        <p:spPr bwMode="auto">
          <a:xfrm>
            <a:off x="8074025" y="1905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fa-IR" sz="2400">
              <a:latin typeface="Arial" panose="020B0604020202020204" pitchFamily="34" charset="0"/>
            </a:endParaRPr>
          </a:p>
        </p:txBody>
      </p:sp>
      <p:sp>
        <p:nvSpPr>
          <p:cNvPr id="33801" name="Rectangle 9"/>
          <p:cNvSpPr>
            <a:spLocks noChangeArrowheads="1"/>
          </p:cNvSpPr>
          <p:nvPr/>
        </p:nvSpPr>
        <p:spPr bwMode="auto">
          <a:xfrm>
            <a:off x="7151688" y="2590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fa-IR" sz="2400">
              <a:latin typeface="Arial" panose="020B0604020202020204" pitchFamily="34" charset="0"/>
            </a:endParaRPr>
          </a:p>
        </p:txBody>
      </p:sp>
      <p:sp>
        <p:nvSpPr>
          <p:cNvPr id="33802" name="Rectangle 10"/>
          <p:cNvSpPr>
            <a:spLocks noChangeArrowheads="1"/>
          </p:cNvSpPr>
          <p:nvPr/>
        </p:nvSpPr>
        <p:spPr bwMode="auto">
          <a:xfrm>
            <a:off x="533400" y="2590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a-IR" sz="2400" b="1" i="1">
              <a:latin typeface="Arial" panose="020B0604020202020204" pitchFamily="34" charset="0"/>
            </a:endParaRPr>
          </a:p>
        </p:txBody>
      </p:sp>
      <p:sp>
        <p:nvSpPr>
          <p:cNvPr id="33803" name="Rectangle 11"/>
          <p:cNvSpPr>
            <a:spLocks noChangeArrowheads="1"/>
          </p:cNvSpPr>
          <p:nvPr/>
        </p:nvSpPr>
        <p:spPr bwMode="auto">
          <a:xfrm>
            <a:off x="533400" y="3200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a-IR" sz="2400" b="1" i="1">
              <a:latin typeface="Arial" panose="020B0604020202020204" pitchFamily="34" charset="0"/>
            </a:endParaRPr>
          </a:p>
        </p:txBody>
      </p:sp>
      <p:sp>
        <p:nvSpPr>
          <p:cNvPr id="33804" name="Rectangle 12"/>
          <p:cNvSpPr>
            <a:spLocks noChangeArrowheads="1"/>
          </p:cNvSpPr>
          <p:nvPr/>
        </p:nvSpPr>
        <p:spPr bwMode="auto">
          <a:xfrm>
            <a:off x="4665663" y="3810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fa-IR" sz="2400" b="1" i="1">
              <a:latin typeface="Arial" panose="020B0604020202020204" pitchFamily="34" charset="0"/>
            </a:endParaRPr>
          </a:p>
        </p:txBody>
      </p:sp>
      <p:sp>
        <p:nvSpPr>
          <p:cNvPr id="33805" name="Rectangle 13"/>
          <p:cNvSpPr>
            <a:spLocks noChangeArrowheads="1"/>
          </p:cNvSpPr>
          <p:nvPr/>
        </p:nvSpPr>
        <p:spPr bwMode="auto">
          <a:xfrm>
            <a:off x="8512175" y="4267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fa-IR" sz="2400" b="1" i="1">
              <a:latin typeface="Arial" panose="020B0604020202020204" pitchFamily="34" charset="0"/>
            </a:endParaRPr>
          </a:p>
        </p:txBody>
      </p:sp>
      <p:sp>
        <p:nvSpPr>
          <p:cNvPr id="33806" name="Rectangle 14"/>
          <p:cNvSpPr>
            <a:spLocks noChangeArrowheads="1"/>
          </p:cNvSpPr>
          <p:nvPr/>
        </p:nvSpPr>
        <p:spPr bwMode="auto">
          <a:xfrm>
            <a:off x="7620000" y="3505200"/>
            <a:ext cx="91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2400">
              <a:latin typeface="Arial" panose="020B0604020202020204" pitchFamily="34" charset="0"/>
            </a:endParaRPr>
          </a:p>
          <a:p>
            <a:pPr algn="ctr"/>
            <a:endParaRPr lang="en-US" sz="2400">
              <a:latin typeface="Arial" panose="020B0604020202020204" pitchFamily="34" charset="0"/>
            </a:endParaRPr>
          </a:p>
          <a:p>
            <a:pPr algn="ctr"/>
            <a:endParaRPr lang="en-US" sz="2400">
              <a:latin typeface="Arial" panose="020B0604020202020204" pitchFamily="34" charset="0"/>
            </a:endParaRPr>
          </a:p>
        </p:txBody>
      </p:sp>
      <p:sp>
        <p:nvSpPr>
          <p:cNvPr id="33807" name="Rectangle 15"/>
          <p:cNvSpPr>
            <a:spLocks noChangeArrowheads="1"/>
          </p:cNvSpPr>
          <p:nvPr/>
        </p:nvSpPr>
        <p:spPr bwMode="auto">
          <a:xfrm>
            <a:off x="381000" y="5059363"/>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fa-IR" sz="2400" b="1" i="1">
              <a:latin typeface="Arial" panose="020B0604020202020204" pitchFamily="34" charset="0"/>
            </a:endParaRPr>
          </a:p>
        </p:txBody>
      </p:sp>
      <p:sp>
        <p:nvSpPr>
          <p:cNvPr id="33808" name="Rectangle 16"/>
          <p:cNvSpPr>
            <a:spLocks noChangeArrowheads="1"/>
          </p:cNvSpPr>
          <p:nvPr/>
        </p:nvSpPr>
        <p:spPr bwMode="auto">
          <a:xfrm>
            <a:off x="0" y="0"/>
            <a:ext cx="9144000"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778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a:r>
              <a:rPr lang="fa-IR" sz="2400" b="1">
                <a:latin typeface="Tahoma" panose="020B0604030504040204" pitchFamily="34" charset="0"/>
                <a:cs typeface="2  Zar" panose="00000400000000000000" pitchFamily="2" charset="-78"/>
              </a:rPr>
              <a:t>بطوريكه مفاد مواد قانوني ملاحظه مي شود، صاحبان فعلي سهام شركت در خريد</a:t>
            </a:r>
            <a:r>
              <a:rPr lang="fa-IR">
                <a:latin typeface="Tahoma" panose="020B0604030504040204" pitchFamily="34" charset="0"/>
              </a:rPr>
              <a:t> </a:t>
            </a:r>
            <a:r>
              <a:rPr lang="fa-IR" sz="2400" b="1">
                <a:cs typeface="2  Zar" panose="00000400000000000000" pitchFamily="2" charset="-78"/>
              </a:rPr>
              <a:t>سهام جديد حق تقدم دارند وحتي اين حق تقدم را مي توانند به شخص ثالث انتقال دهند. </a:t>
            </a:r>
            <a:r>
              <a:rPr lang="fa-IR" sz="2400" b="1">
                <a:latin typeface="Tahoma" panose="020B0604030504040204" pitchFamily="34" charset="0"/>
                <a:cs typeface="2  Zar" panose="00000400000000000000" pitchFamily="2" charset="-78"/>
              </a:rPr>
              <a:t>نداشتن حق تقدم در خريد سهام جديد بايستي در همان مجمع عمومي فوق العاده اي كه افزايش سرمايه شركت را از طريق صدور سهام جديد تصويب نموده است، قيد شده باشد ولذا در واقع سلب حق تقدم در خريد سهام جديد توسط سهامداران شركت پيش بيني مي شود.</a:t>
            </a:r>
            <a:r>
              <a:rPr lang="en-US" sz="2400" b="1">
                <a:latin typeface="Tahoma" panose="020B0604030504040204" pitchFamily="34" charset="0"/>
                <a:cs typeface="2  Zar" panose="00000400000000000000" pitchFamily="2" charset="-78"/>
              </a:rPr>
              <a:t> </a:t>
            </a:r>
            <a:r>
              <a:rPr lang="fa-IR" sz="2400" b="1">
                <a:latin typeface="Tahoma" panose="020B0604030504040204" pitchFamily="34" charset="0"/>
                <a:cs typeface="2  Zar" panose="00000400000000000000" pitchFamily="2" charset="-78"/>
              </a:rPr>
              <a:t>صاحبان سهام شركت به نسبت سهام خود در شركت در خريد سهام جديد حق تقدم دارند يعني اگر سهام صادره جديد نصف سهام قبلي شركت باشد ومثلاً</a:t>
            </a:r>
            <a:r>
              <a:rPr lang="fa-IR" sz="2400" b="1">
                <a:latin typeface="Tahoma" panose="020B0604030504040204" pitchFamily="34" charset="0"/>
              </a:rPr>
              <a:t>‌</a:t>
            </a:r>
            <a:r>
              <a:rPr lang="fa-IR" sz="2400" b="1">
                <a:latin typeface="Tahoma" panose="020B0604030504040204" pitchFamily="34" charset="0"/>
                <a:cs typeface="2  Zar" panose="00000400000000000000" pitchFamily="2" charset="-78"/>
              </a:rPr>
              <a:t> يكي از سهامداران 100 سهم از سهام شركت را در اختيار داشته باشد فقط حق تقدم</a:t>
            </a:r>
            <a:r>
              <a:rPr lang="en-US" sz="2400" b="1">
                <a:latin typeface="Tahoma" panose="020B0604030504040204" pitchFamily="34" charset="0"/>
                <a:cs typeface="2  Zar" panose="00000400000000000000" pitchFamily="2" charset="-78"/>
              </a:rPr>
              <a:t> </a:t>
            </a:r>
            <a:r>
              <a:rPr lang="fa-IR" sz="2400" b="1">
                <a:latin typeface="Tahoma" panose="020B0604030504040204" pitchFamily="34" charset="0"/>
                <a:cs typeface="2  Zar" panose="00000400000000000000" pitchFamily="2" charset="-78"/>
              </a:rPr>
              <a:t>خريد معادل نصف سهام خود را دارد يعني 50 سهم مي تواند حق تقدم داشته باشد.در نتيجه داشتن حق تقدم در خريد سها، اين امتياز براي صاحبان سهام موجود است كه بتوانند سهام جديد شركت را به قيمتي پائين تر از بهاي سهام شركت در بازار خريداري نمايد بعد از صدور سهام جديد وانتشار اعلاميه پذيره نويسي سهام جديد با حق تقدم صاحبان سهام، صاحبان سهام بايستي در مهلت مقرر به مكانهاي معين شده دراعلاميه پذيره نويسي مراجعه وبا ارائه گواهي حق تقدم خريد سهام نسبت به پرداخت بهاي سهام جديد وخريد آنها اقدام نمايند.زماني كه شركت گواهي نامه حق تقدم در خريد سهام جديد را به نام سهامداران صادر مي نمايد چون داد وستدهاي صورت نگرفته،لذا در دفاتر شركت ثبتي بعمل نخواهد آمد، ليكن سهامدار دريافت كننده حق تقدم در خريد سهام ، اگر حسابداري داشته باشد و خود يك  شخصيت  حقيقي  يا  حقوقي داراي  دفاتر  قانوني</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8" name="Rectangle 4"/>
          <p:cNvSpPr>
            <a:spLocks noChangeArrowheads="1"/>
          </p:cNvSpPr>
          <p:nvPr/>
        </p:nvSpPr>
        <p:spPr bwMode="auto">
          <a:xfrm>
            <a:off x="-228600" y="9906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r">
              <a:buSzPct val="125000"/>
            </a:pPr>
            <a:endParaRPr lang="fa-IR" sz="2400" b="1">
              <a:latin typeface="Arial" panose="020B0604020202020204" pitchFamily="34" charset="0"/>
            </a:endParaRPr>
          </a:p>
        </p:txBody>
      </p:sp>
      <p:sp>
        <p:nvSpPr>
          <p:cNvPr id="154629" name="Rectangle 5"/>
          <p:cNvSpPr>
            <a:spLocks noChangeArrowheads="1"/>
          </p:cNvSpPr>
          <p:nvPr/>
        </p:nvSpPr>
        <p:spPr bwMode="auto">
          <a:xfrm>
            <a:off x="101600" y="152400"/>
            <a:ext cx="89916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778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a:r>
              <a:rPr lang="fa-IR" sz="2400" b="1">
                <a:latin typeface="Tahoma" panose="020B0604030504040204" pitchFamily="34" charset="0"/>
                <a:cs typeface="2  Zar" panose="00000400000000000000" pitchFamily="2" charset="-78"/>
              </a:rPr>
              <a:t>باشد، بايستي به ارزش گواهي نامه حق تقدم خريد سهام دفاتر خود را ثبت نمايد علت اين است كه اين حق تقدم در خريد سهام كه به سهامداران اعطاء شده است،</a:t>
            </a:r>
            <a:r>
              <a:rPr lang="fa-IR" sz="2400" b="1">
                <a:latin typeface="Tahoma" panose="020B0604030504040204" pitchFamily="34" charset="0"/>
              </a:rPr>
              <a:t>‌</a:t>
            </a:r>
            <a:r>
              <a:rPr lang="fa-IR" sz="2400" b="1">
                <a:latin typeface="Tahoma" panose="020B0604030504040204" pitchFamily="34" charset="0"/>
                <a:cs typeface="2  Zar" panose="00000400000000000000" pitchFamily="2" charset="-78"/>
              </a:rPr>
              <a:t>نسبت به ارزش جاري سهام در بازار تفاوت قيمت دارند.يعني قيمتي كه سهامدار براي خريد سهام جديد مي دهد بين 10 تا 50 درصد كمتر از بهاي سهام شركت در بازار است ودر واقع سهام جديد داراي ارزش ترجيحي است، يعني براي سهامداران نرخ ترجيحي تعيين شده است كه نسبت به نرخ بازار رجحان دارد وهمين ارزش ترجيهي است كه گواهي حق تقدم را مانند يك حواله داراي</a:t>
            </a:r>
            <a:r>
              <a:rPr lang="en-US" sz="2400" b="1">
                <a:latin typeface="Tahoma" panose="020B0604030504040204" pitchFamily="34" charset="0"/>
                <a:cs typeface="2  Zar" panose="00000400000000000000" pitchFamily="2" charset="-78"/>
              </a:rPr>
              <a:t>  </a:t>
            </a:r>
            <a:r>
              <a:rPr lang="fa-IR" sz="2400" b="1">
                <a:latin typeface="Tahoma" panose="020B0604030504040204" pitchFamily="34" charset="0"/>
                <a:cs typeface="2  Zar" panose="00000400000000000000" pitchFamily="2" charset="-78"/>
              </a:rPr>
              <a:t>ارزش نموده وقابل وانتقال مي نمايد.بديهي است كه سهامداران موقع دريافت گواهينامه حق تقدم در خريد سهام جديد با مذاكره با يكديگر واعضاي هيات مديره يامسئولين شركت از ارزش گواهينامه حق تقدم خودآگاه مي شوند. مثلاً اگر شركت سهامي عام فرحزاد، سهام جديد افزايش سرمايه به ارزش اسمي 1000 ريال صادر نموده باشد وبه فرض آقاي الف يكي از سهامداران شركت كه يك درصد سهام شركت را دارد يعني از 400000 سهم مندرج در گواهينامه حق تقدم يك درصد سهام را دارد كه عبارت از 4000 سهم خواهد بود وبا توجه به اينكه تعداد افزايش سهام 200000 سهم يعني معادل 50 درصد سرمايه قبلي مي باشد. از آقاي الف از امتيار حق تقدم خريد سهام جديد به تعداد 2000 سهم برخوردار خواهد شد. </a:t>
            </a:r>
            <a:endParaRPr lang="en-US" b="1">
              <a:latin typeface="Tahoma" panose="020B0604030504040204" pitchFamily="34" charset="0"/>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1354138"/>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rtl="1"/>
            <a:endParaRPr lang="fa-IR" sz="3600" b="1" i="1">
              <a:latin typeface="Arial" panose="020B0604020202020204" pitchFamily="34" charset="0"/>
            </a:endParaRPr>
          </a:p>
        </p:txBody>
      </p:sp>
      <p:sp>
        <p:nvSpPr>
          <p:cNvPr id="29699" name="Rectangle 3"/>
          <p:cNvSpPr>
            <a:spLocks noChangeArrowheads="1"/>
          </p:cNvSpPr>
          <p:nvPr/>
        </p:nvSpPr>
        <p:spPr bwMode="auto">
          <a:xfrm>
            <a:off x="8539163" y="5181600"/>
            <a:ext cx="604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rtl="1"/>
            <a:r>
              <a:rPr lang="fa-IR" sz="2400" b="1" i="1">
                <a:latin typeface="Arial" panose="020B0604020202020204" pitchFamily="34" charset="0"/>
              </a:rPr>
              <a:t>     </a:t>
            </a:r>
          </a:p>
        </p:txBody>
      </p:sp>
      <p:sp>
        <p:nvSpPr>
          <p:cNvPr id="29701" name="Rectangle 5"/>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
        <p:nvSpPr>
          <p:cNvPr id="29702" name="Rectangle 6"/>
          <p:cNvSpPr>
            <a:spLocks noChangeArrowheads="1"/>
          </p:cNvSpPr>
          <p:nvPr/>
        </p:nvSpPr>
        <p:spPr bwMode="auto">
          <a:xfrm>
            <a:off x="38100" y="190500"/>
            <a:ext cx="899160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indent="1778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fa-IR" sz="2000" b="1">
                <a:latin typeface="Tahoma" panose="020B0604030504040204" pitchFamily="34" charset="0"/>
                <a:cs typeface="2  Zar" panose="00000400000000000000" pitchFamily="2" charset="-78"/>
              </a:rPr>
              <a:t>				</a:t>
            </a:r>
            <a:r>
              <a:rPr lang="fa-IR" sz="2000" b="1">
                <a:solidFill>
                  <a:schemeClr val="folHlink"/>
                </a:solidFill>
                <a:latin typeface="Tahoma" panose="020B0604030504040204" pitchFamily="34" charset="0"/>
                <a:cs typeface="2  Zar" panose="00000400000000000000" pitchFamily="2" charset="-78"/>
              </a:rPr>
              <a:t>تعدادسهام افزايش سرمايه×تعداد سهام آقاي الف</a:t>
            </a:r>
            <a:r>
              <a:rPr lang="fa-IR" sz="2000" b="1">
                <a:ea typeface="Times New Roman" panose="02020603050405020304" pitchFamily="18" charset="0"/>
                <a:cs typeface="2  Zar" panose="00000400000000000000" pitchFamily="2" charset="-78"/>
              </a:rPr>
              <a:t> </a:t>
            </a:r>
          </a:p>
          <a:p>
            <a:pPr algn="justLow" rtl="1"/>
            <a:r>
              <a:rPr lang="fa-IR" sz="2000" b="1">
                <a:solidFill>
                  <a:schemeClr val="folHlink"/>
                </a:solidFill>
                <a:ea typeface="Times New Roman" panose="02020603050405020304" pitchFamily="18" charset="0"/>
                <a:cs typeface="2  Zar" panose="00000400000000000000" pitchFamily="2" charset="-78"/>
              </a:rPr>
              <a:t>تعداد سهام حق تقدم در خريد آقاي الف=</a:t>
            </a:r>
          </a:p>
          <a:p>
            <a:pPr algn="ctr" rtl="1"/>
            <a:r>
              <a:rPr lang="fa-IR">
                <a:latin typeface="Tahoma" panose="020B0604030504040204" pitchFamily="34" charset="0"/>
              </a:rPr>
              <a:t>				</a:t>
            </a:r>
            <a:r>
              <a:rPr lang="fa-IR" sz="2000" b="1">
                <a:solidFill>
                  <a:schemeClr val="folHlink"/>
                </a:solidFill>
                <a:latin typeface="Tahoma" panose="020B0604030504040204" pitchFamily="34" charset="0"/>
                <a:cs typeface="2  Zar" panose="00000400000000000000" pitchFamily="2" charset="-78"/>
              </a:rPr>
              <a:t>تعدادسهام شرکت قبل از افزایش سرمایه</a:t>
            </a:r>
          </a:p>
          <a:p>
            <a:pPr algn="ctr" rtl="1"/>
            <a:endParaRPr lang="fa-IR" sz="2000" b="1">
              <a:latin typeface="Tahoma" panose="020B0604030504040204" pitchFamily="34" charset="0"/>
              <a:cs typeface="2  Zar" panose="00000400000000000000" pitchFamily="2" charset="-78"/>
            </a:endParaRPr>
          </a:p>
          <a:p>
            <a:pPr algn="ctr" rtl="1"/>
            <a:r>
              <a:rPr lang="fa-IR" sz="2400" b="1">
                <a:latin typeface="Tahoma" panose="020B0604030504040204" pitchFamily="34" charset="0"/>
                <a:cs typeface="2  Zar" panose="00000400000000000000" pitchFamily="2" charset="-78"/>
              </a:rPr>
              <a:t>							</a:t>
            </a:r>
            <a:r>
              <a:rPr lang="fa-IR" sz="2400" b="1">
                <a:solidFill>
                  <a:schemeClr val="folHlink"/>
                </a:solidFill>
                <a:latin typeface="Tahoma" panose="020B0604030504040204" pitchFamily="34" charset="0"/>
                <a:cs typeface="2  Zar" panose="00000400000000000000" pitchFamily="2" charset="-78"/>
              </a:rPr>
              <a:t>200000×4000</a:t>
            </a:r>
          </a:p>
          <a:p>
            <a:pPr algn="just" rtl="1"/>
            <a:r>
              <a:rPr lang="fa-IR" sz="2400" b="1">
                <a:solidFill>
                  <a:schemeClr val="folHlink"/>
                </a:solidFill>
                <a:latin typeface="Tahoma" panose="020B0604030504040204" pitchFamily="34" charset="0"/>
                <a:cs typeface="2  Zar" panose="00000400000000000000" pitchFamily="2" charset="-78"/>
              </a:rPr>
              <a:t>تعداد سهامي كه آقاي الف حق تقدم خريد دارد</a:t>
            </a:r>
            <a:r>
              <a:rPr lang="fa-IR">
                <a:solidFill>
                  <a:schemeClr val="folHlink"/>
                </a:solidFill>
                <a:latin typeface="Tahoma" panose="020B0604030504040204" pitchFamily="34" charset="0"/>
              </a:rPr>
              <a:t> </a:t>
            </a:r>
            <a:r>
              <a:rPr lang="fa-IR" sz="2400" b="1">
                <a:solidFill>
                  <a:schemeClr val="folHlink"/>
                </a:solidFill>
                <a:latin typeface="Tahoma" panose="020B0604030504040204" pitchFamily="34" charset="0"/>
                <a:cs typeface="2  Zar" panose="00000400000000000000" pitchFamily="2" charset="-78"/>
              </a:rPr>
              <a:t>	 2000</a:t>
            </a:r>
            <a:r>
              <a:rPr lang="en-US" sz="2400" b="1">
                <a:latin typeface="Tahoma" panose="020B0604030504040204" pitchFamily="34" charset="0"/>
              </a:rPr>
              <a:t> </a:t>
            </a:r>
            <a:r>
              <a:rPr lang="en-US" sz="2400" b="1">
                <a:solidFill>
                  <a:schemeClr val="folHlink"/>
                </a:solidFill>
                <a:latin typeface="Tahoma" panose="020B0604030504040204" pitchFamily="34" charset="0"/>
              </a:rPr>
              <a:t>=</a:t>
            </a:r>
            <a:endParaRPr lang="fa-IR" sz="2400" b="1">
              <a:solidFill>
                <a:schemeClr val="folHlink"/>
              </a:solidFill>
              <a:latin typeface="Tahoma" panose="020B0604030504040204" pitchFamily="34" charset="0"/>
              <a:cs typeface="2  Zar" panose="00000400000000000000" pitchFamily="2" charset="-78"/>
            </a:endParaRPr>
          </a:p>
          <a:p>
            <a:pPr algn="ctr" rtl="1"/>
            <a:r>
              <a:rPr lang="fa-IR" sz="2000" b="1">
                <a:latin typeface="Tahoma" panose="020B0604030504040204" pitchFamily="34" charset="0"/>
                <a:cs typeface="2  Zar" panose="00000400000000000000" pitchFamily="2" charset="-78"/>
              </a:rPr>
              <a:t>							 </a:t>
            </a:r>
            <a:r>
              <a:rPr lang="fa-IR" sz="2400" b="1">
                <a:solidFill>
                  <a:schemeClr val="folHlink"/>
                </a:solidFill>
                <a:latin typeface="Tahoma" panose="020B0604030504040204" pitchFamily="34" charset="0"/>
                <a:cs typeface="2  Zar" panose="00000400000000000000" pitchFamily="2" charset="-78"/>
              </a:rPr>
              <a:t>400000</a:t>
            </a:r>
            <a:r>
              <a:rPr lang="en-US">
                <a:solidFill>
                  <a:schemeClr val="folHlink"/>
                </a:solidFill>
                <a:latin typeface="Tahoma" panose="020B0604030504040204" pitchFamily="34" charset="0"/>
              </a:rPr>
              <a:t> </a:t>
            </a:r>
            <a:endParaRPr lang="fa-IR" sz="2000" b="1">
              <a:solidFill>
                <a:schemeClr val="folHlink"/>
              </a:solidFill>
              <a:latin typeface="Tahoma" panose="020B0604030504040204" pitchFamily="34" charset="0"/>
              <a:cs typeface="2  Zar" panose="00000400000000000000" pitchFamily="2" charset="-78"/>
            </a:endParaRPr>
          </a:p>
          <a:p>
            <a:pPr lvl="2" algn="just" rtl="1"/>
            <a:r>
              <a:rPr lang="fa-IR" sz="2400" b="1">
                <a:latin typeface="Tahoma" panose="020B0604030504040204" pitchFamily="34" charset="0"/>
                <a:cs typeface="2  Zar" panose="00000400000000000000" pitchFamily="2" charset="-78"/>
              </a:rPr>
              <a:t>همان طوري كه در ذيل گواهينامه به حق تقدم در خريد سهام آمده است، سهام جديد به بهاي هر سهم 4000 ريال به دارندگان حق تقدم در خريد سهام فروخته مي شود يعني آقاي الف كه 2000 سهم حق تقدم خريد دارد، براي خريد سهام مزبور بايستي 8000000 ريال بپردازد (8000000=4000×2000) سپس آقاي الف با پرسش وتحقيق متوجه مي شود كه سهام شركت فرحزاد در بازار به بهاي هر سهم 5350 ريال خريد وفروش مي شود ودر نتيجه پي مي برد كه بابت 2000 سهم هر سهمي 1350 ريال گواهينامه حق تقدم براي وي ارزش دارد ولذا جمعاً 2700000 ريال (2700000=1350×2000) با گرفتن برگ گواهينامه حق تقدم خريد در سهام در در آمد قابل انتظار در اختيار دارد.ليكن بايد دانست كه آقاي الف در ازاي كسب اين درآمد چه مبلغي را از دست مي دهد</a:t>
            </a:r>
          </a:p>
          <a:p>
            <a:pPr algn="ctr" rtl="1"/>
            <a:endParaRPr lang="fa-IR" sz="2000" b="1">
              <a:latin typeface="Tahoma" panose="020B0604030504040204" pitchFamily="34" charset="0"/>
              <a:cs typeface="2  Zar" panose="00000400000000000000" pitchFamily="2" charset="-78"/>
            </a:endParaRPr>
          </a:p>
        </p:txBody>
      </p:sp>
      <p:sp>
        <p:nvSpPr>
          <p:cNvPr id="29709" name="Rectangle 13"/>
          <p:cNvSpPr>
            <a:spLocks noChangeArrowheads="1"/>
          </p:cNvSpPr>
          <p:nvPr/>
        </p:nvSpPr>
        <p:spPr bwMode="auto">
          <a:xfrm>
            <a:off x="5376863" y="5943600"/>
            <a:ext cx="26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1">
                <a:latin typeface="Arial" panose="020B0604020202020204" pitchFamily="34" charset="0"/>
              </a:rPr>
              <a:t> </a:t>
            </a:r>
          </a:p>
        </p:txBody>
      </p:sp>
      <p:sp>
        <p:nvSpPr>
          <p:cNvPr id="29710" name="Line 14"/>
          <p:cNvSpPr>
            <a:spLocks noChangeShapeType="1"/>
          </p:cNvSpPr>
          <p:nvPr/>
        </p:nvSpPr>
        <p:spPr bwMode="auto">
          <a:xfrm flipH="1">
            <a:off x="444500" y="673100"/>
            <a:ext cx="45720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nchor="ctr">
            <a:spAutoFit/>
          </a:bodyPr>
          <a:lstStyle/>
          <a:p>
            <a:endParaRPr lang="fa-IR"/>
          </a:p>
        </p:txBody>
      </p:sp>
      <p:sp>
        <p:nvSpPr>
          <p:cNvPr id="29711" name="Line 15"/>
          <p:cNvSpPr>
            <a:spLocks noChangeShapeType="1"/>
          </p:cNvSpPr>
          <p:nvPr/>
        </p:nvSpPr>
        <p:spPr bwMode="auto">
          <a:xfrm>
            <a:off x="482600" y="1955800"/>
            <a:ext cx="16764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nchor="ctr">
            <a:spAutoFit/>
          </a:bodyPr>
          <a:lstStyle/>
          <a:p>
            <a:endParaRPr lang="fa-I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4554538" y="4068763"/>
            <a:ext cx="4589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endParaRPr lang="fa-IR" sz="2400" b="1" i="1">
              <a:latin typeface="Arial" panose="020B0604020202020204" pitchFamily="34" charset="0"/>
            </a:endParaRPr>
          </a:p>
        </p:txBody>
      </p:sp>
      <p:sp>
        <p:nvSpPr>
          <p:cNvPr id="27652" name="Rectangle 4"/>
          <p:cNvSpPr>
            <a:spLocks noChangeArrowheads="1"/>
          </p:cNvSpPr>
          <p:nvPr/>
        </p:nvSpPr>
        <p:spPr bwMode="auto">
          <a:xfrm>
            <a:off x="0" y="5470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endParaRPr lang="fa-IR" sz="2400" b="1" i="1">
              <a:latin typeface="Arial" panose="020B0604020202020204" pitchFamily="34" charset="0"/>
            </a:endParaRPr>
          </a:p>
        </p:txBody>
      </p:sp>
      <p:sp>
        <p:nvSpPr>
          <p:cNvPr id="27653" name="Rectangle 5"/>
          <p:cNvSpPr>
            <a:spLocks noChangeArrowheads="1"/>
          </p:cNvSpPr>
          <p:nvPr/>
        </p:nvSpPr>
        <p:spPr bwMode="auto">
          <a:xfrm>
            <a:off x="127000" y="88900"/>
            <a:ext cx="89154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a:defRPr>
                <a:solidFill>
                  <a:schemeClr val="tx1"/>
                </a:solidFill>
                <a:latin typeface="Arial" panose="020B0604020202020204" pitchFamily="34" charset="0"/>
                <a:cs typeface="Arial" panose="020B0604020202020204" pitchFamily="34" charset="0"/>
              </a:defRPr>
            </a:lvl3pPr>
            <a:lvl4pPr marL="3429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3" algn="just" rtl="1">
              <a:buSzPct val="125000"/>
            </a:pPr>
            <a:r>
              <a:rPr lang="fa-IR" sz="2400" b="1">
                <a:cs typeface="2  Zar" panose="00000400000000000000" pitchFamily="2" charset="-78"/>
              </a:rPr>
              <a:t>زيرا در مهلت استفاده از حق تقدم در خريد سهام قيمت بازار سهام كاهش مي يابد زيرا قبل از افزايش سرمايه وصدور سهام جديد ، بهاي سهام در بازار ،هر سهم 5350 ريال بود چون به ازاي هر دو سهم 5350 ريالي يك سهم 4000 ريالي حق تقدم خريد براي سهامدار وجود دارد ولذا بهاي دو سهم قبلي ويك سهم جديد جمعاً </a:t>
            </a:r>
            <a:r>
              <a:rPr lang="fa-IR" sz="2400" b="1">
                <a:latin typeface="Tahoma" panose="020B0604030504040204" pitchFamily="34" charset="0"/>
                <a:cs typeface="2  Zar" panose="00000400000000000000" pitchFamily="2" charset="-78"/>
              </a:rPr>
              <a:t>(14700=5350+5350+4000) 14700 ريال خواهد بود كه اگر به 3 سهم تقسيم شود قيمت هر سهم مبلغ 4900 ريال خواهد شد در نتيجه بعلت صدور سهام جديد قيمت سهام در بازار به مبلغ هر سهم 4900 ريال كاهش خواهد يافت </a:t>
            </a:r>
            <a:endParaRPr lang="en-US" sz="2400" b="1">
              <a:latin typeface="Tahoma" panose="020B0604030504040204" pitchFamily="34" charset="0"/>
              <a:cs typeface="2  Zar" panose="00000400000000000000" pitchFamily="2" charset="-78"/>
            </a:endParaRPr>
          </a:p>
          <a:p>
            <a:pPr lvl="3" algn="just" rtl="1">
              <a:buSzPct val="125000"/>
            </a:pPr>
            <a:r>
              <a:rPr lang="fa-IR" sz="2400" b="1">
                <a:solidFill>
                  <a:schemeClr val="folHlink"/>
                </a:solidFill>
                <a:latin typeface="Tahoma" panose="020B0604030504040204" pitchFamily="34" charset="0"/>
                <a:cs typeface="2  Zar" panose="00000400000000000000" pitchFamily="2" charset="-78"/>
              </a:rPr>
              <a:t>3-2-اوراق قرضه قابل تبدیل به سهام</a:t>
            </a:r>
            <a:endParaRPr lang="en-US" sz="2400" b="1">
              <a:solidFill>
                <a:schemeClr val="folHlink"/>
              </a:solidFill>
              <a:latin typeface="Tahoma" panose="020B0604030504040204" pitchFamily="34" charset="0"/>
              <a:cs typeface="2  Zar" panose="00000400000000000000" pitchFamily="2" charset="-78"/>
            </a:endParaRPr>
          </a:p>
          <a:p>
            <a:pPr lvl="3" algn="just" rtl="1">
              <a:buSzPct val="125000"/>
            </a:pPr>
            <a:r>
              <a:rPr lang="fa-IR" sz="2400" b="1">
                <a:latin typeface="Tahoma" panose="020B0604030504040204" pitchFamily="34" charset="0"/>
                <a:cs typeface="2  Zar" panose="00000400000000000000" pitchFamily="2" charset="-78"/>
              </a:rPr>
              <a:t>به کار انداختن سرمایه که وجوه نقد مهمترین بخش سرمایه هر فرد یا موسسه را تشکیل می دهد یکی از عملیات مداوم صاحب سرمایه می باشد جاذبه به کار انداختن سرمایه کسب در آمد ویا منفعت بیشتر می باشد به همین سبب کسانی که وجوه نقد مازاد بر نیاز دارند دائما تحقیق میکنند که وجوه نقد اضافی خود را در چه فعالیتی به کار اندازند تا بالا ترین منفعت را بدست آورند و همین امر علت اصلی تاسیس شرکتها و موسسات مختلف می شود </a:t>
            </a:r>
            <a:r>
              <a:rPr lang="fa-IR" sz="2400" b="1" i="1">
                <a:latin typeface="Tahoma" panose="020B0604030504040204" pitchFamily="34" charset="0"/>
                <a:cs typeface="2  Zar" panose="00000400000000000000" pitchFamily="2" charset="-78"/>
              </a:rPr>
              <a:t>بدیهی است که مدیران و صاحبان سرمایه در شرکتها برای کسب در آمد بیشتر امتیازاتی برای دارندگان وجوه نقد مازاد در نظر می گیرند تا آنها را را تشویق به سرمایه گذاری در شرکت خود بنمایند .</a:t>
            </a:r>
            <a:endParaRPr lang="en-US" sz="2400" b="1" i="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4800" y="3078163"/>
            <a:ext cx="91440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r" rtl="1"/>
            <a:endParaRPr lang="fa-IR" sz="3800" b="1" i="1"/>
          </a:p>
        </p:txBody>
      </p:sp>
      <p:sp>
        <p:nvSpPr>
          <p:cNvPr id="26627" name="Rectangle 3"/>
          <p:cNvSpPr>
            <a:spLocks noChangeArrowheads="1"/>
          </p:cNvSpPr>
          <p:nvPr/>
        </p:nvSpPr>
        <p:spPr bwMode="auto">
          <a:xfrm>
            <a:off x="88900" y="114300"/>
            <a:ext cx="89916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a:r>
              <a:rPr lang="fa-IR" sz="2400" b="1">
                <a:latin typeface="Tahoma" panose="020B0604030504040204" pitchFamily="34" charset="0"/>
                <a:cs typeface="2  Zar" panose="00000400000000000000" pitchFamily="2" charset="-78"/>
              </a:rPr>
              <a:t>یکی از طرق جلب صاحبان وجوه نقد به سرمایه گذاری در شرکت های سهامی عام صدور اوراق قرضه قابل تبدیل به سهام می باشد اوراق قرضه صادره قابل تبدیل به سهام علاوه بر سود ثابتی که دارد یک نوع امتیاز دیگر نیز دارد که حق تبدیل اوراق قرضه به سهام شرکت صادر کننده اوراق قرضه است این حق در شرکتهای سهامی عامی که دارای مدیریت خوب و سوددهی با بیش از بهره متداول بانکی هستند یک نوع جاذبه برای فروش اوراق قرضه به صاحبان سرمایه ایجاد می کند زیرا سهام سرمایه شرکتهائی که مدیریت وسود دهی خوبی داشته باشند ارزش بازار بیشتری نسبت به سهام شرکتهای دیگری که وضع مدیریت و سود دهی مناسب ندارند دارد و لذا صاحبان وجوه نقد با آگاهی ازاین امر که خرید سهام شرکت دارای وضعیت خوب مشکل ودر بازار رقابت گاه غیر ممکن می باشد خودبخود ترغیب می شوند که اوراق قرضه قابل تبدیل به سهام سرمایه این قبیل شرکتها را خریداری کنند تادر موقع  افزایش سرمایه شرکت بتوانند از حق تقدم تبدیل اوراق قرضه به سهام سرمایه شرکت نسبت به متقاضیان عادی استفاده نمایند . </a:t>
            </a:r>
          </a:p>
          <a:p>
            <a:pPr algn="just" rtl="1"/>
            <a:r>
              <a:rPr lang="fa-IR" sz="2400" b="1">
                <a:latin typeface="Tahoma" panose="020B0604030504040204" pitchFamily="34" charset="0"/>
                <a:cs typeface="2  Zar" panose="00000400000000000000" pitchFamily="2" charset="-78"/>
              </a:rPr>
              <a:t>مسلم است که شرکت سهامی عام صادر کننده اوراق قرضه قابل تبدیل به سهام نبایستی امتیاز تبدیل به سهام را از بین ببرد یعنی نبایستی در شرایط تبدیل اوراق قرضه به سهام شرکت مطالبه صرف سهام نماید ودر واقع بایستی برای تشویق صاحبان وجوه نقد به خرید اوراق قرضه قابل تبدیل به سهام شرکت بهای اوراق قرضه صادره را معادل بهای اسمی سهام شرکت قرار دهد تا در  امر تشویق  صاحبان</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4" name="Rectangle 4"/>
          <p:cNvSpPr>
            <a:spLocks noChangeArrowheads="1"/>
          </p:cNvSpPr>
          <p:nvPr/>
        </p:nvSpPr>
        <p:spPr bwMode="auto">
          <a:xfrm>
            <a:off x="127000" y="88900"/>
            <a:ext cx="89154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r>
              <a:rPr lang="fa-IR" sz="2400" b="1">
                <a:latin typeface="Tahoma" panose="020B0604030504040204" pitchFamily="34" charset="0"/>
                <a:cs typeface="2  Zar" panose="00000400000000000000" pitchFamily="2" charset="-78"/>
              </a:rPr>
              <a:t>وجوه نقد به خرید اورا ق قرضه شرکت موفق گردد در ماده 70 قانون تجارت مصوب اسفند 1347 نیز این امر تصریح شده و مقرر گشته است که معادل مبلغ باز پرداخت نشده اوراق قرضه صادره با حق تبدیل به سهام بایستی از سهام افزایش سرمایه بعد از ثبت افزایش سرمایه با رعایت موازین قانونی به صاحبان این قبیل اوراق قرضه از سهام شرکت تسلیم گردد در صورت وقوع این عمل بایستی در دفاتر حسابداري شركت سهامي عام صادر كننده اوراق قرضه،</a:t>
            </a:r>
            <a:r>
              <a:rPr lang="fa-IR" sz="2400" b="1">
                <a:latin typeface="Tahoma" panose="020B0604030504040204" pitchFamily="34" charset="0"/>
              </a:rPr>
              <a:t>‌</a:t>
            </a:r>
            <a:r>
              <a:rPr lang="fa-IR" sz="2400" b="1">
                <a:latin typeface="Tahoma" panose="020B0604030504040204" pitchFamily="34" charset="0"/>
                <a:cs typeface="2  Zar" panose="00000400000000000000" pitchFamily="2" charset="-78"/>
              </a:rPr>
              <a:t>حساب اوراق قرضه پرداختني بدهكار وحساب سرمايه شركت بستانكار گردد.</a:t>
            </a:r>
          </a:p>
          <a:p>
            <a:pPr algn="just" rtl="1"/>
            <a:r>
              <a:rPr lang="fa-IR" sz="2400" b="1">
                <a:solidFill>
                  <a:schemeClr val="folHlink"/>
                </a:solidFill>
                <a:latin typeface="Tahoma" panose="020B0604030504040204" pitchFamily="34" charset="0"/>
                <a:cs typeface="2  Zar" panose="00000400000000000000" pitchFamily="2" charset="-78"/>
              </a:rPr>
              <a:t>4-2-سهام ممتاز قابل تبديل به سهام عادی</a:t>
            </a:r>
          </a:p>
          <a:p>
            <a:pPr algn="just" rtl="1"/>
            <a:r>
              <a:rPr lang="fa-IR" sz="2400" b="1">
                <a:latin typeface="Tahoma" panose="020B0604030504040204" pitchFamily="34" charset="0"/>
                <a:cs typeface="2  Zar" panose="00000400000000000000" pitchFamily="2" charset="-78"/>
              </a:rPr>
              <a:t> سهام سرمايه شركت هاي سهامي مي تواند به صورت سهام عادي وبخشي نيز به صورت سهام ممتاز باشد .سهام عادي را معمولاً سهامداران اصلي شركت خريداري مي كنند وخريد سهام ممتاز هم براي سهامداران اصلي وهم سهامداران ديگر آزاد بوده وطبق شرايط پذيره نويسي قابل خريد مي باشد. براي اينكه بدانيم آيا سهام ممتاز واقعاً جزو سهام اصلي سرمايه شركت است يا نه، بايد به حق رأي دارندگان سهام ممتاز توجه شود، اگر دارندگان سهام ممتاز حق رأي در اداره امور شركت را داشته باشند در اين صورت سهام ممتاز شركت مانند سهام عادي بخشي از سرمايه پرداخت در اين حالت سهام ممتاز ماهيت واقعي سرمايه پرداخت شده را          نمي تواند داشته باشد بلكه در واقع نوعي اوراق قرضه مي باشد كه به نام سهام ممتاز به خريداران فروخته شده شركت را تشكيل داده و دارندگان اين قبيل سهام</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6" name="Rectangle 4"/>
          <p:cNvSpPr>
            <a:spLocks noChangeArrowheads="1"/>
          </p:cNvSpPr>
          <p:nvPr/>
        </p:nvSpPr>
        <p:spPr bwMode="auto">
          <a:xfrm>
            <a:off x="228600" y="10668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r">
              <a:buSzPct val="125000"/>
            </a:pPr>
            <a:endParaRPr lang="fa-IR" sz="3600" i="1">
              <a:latin typeface="Arial" panose="020B0604020202020204" pitchFamily="34" charset="0"/>
            </a:endParaRPr>
          </a:p>
        </p:txBody>
      </p:sp>
      <p:sp>
        <p:nvSpPr>
          <p:cNvPr id="166917" name="Rectangle 5"/>
          <p:cNvSpPr>
            <a:spLocks noChangeArrowheads="1"/>
          </p:cNvSpPr>
          <p:nvPr/>
        </p:nvSpPr>
        <p:spPr bwMode="auto">
          <a:xfrm>
            <a:off x="88900" y="390525"/>
            <a:ext cx="89916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r>
              <a:rPr lang="fa-IR" sz="2400" b="1">
                <a:latin typeface="Tahoma" panose="020B0604030504040204" pitchFamily="34" charset="0"/>
                <a:cs typeface="2  Zar" panose="00000400000000000000" pitchFamily="2" charset="-78"/>
              </a:rPr>
              <a:t>ممتاز نيز سهامدار اصلي شركت هستند ولي اگر دارندگان سهام ممتاز فاقد حق راي در اداره امور شركت باشند شده وحق خريدار اين قبيل سهام ممتاز فقط دريافت سود سهام ممتاز شركت در مواعد مقرر مي باشد.در اين حالت دارندگان سهام ممتاز در صورت اعلام شركت مي توانند براي تعويض سهام ممتاز فافقد حق رأي به سهام</a:t>
            </a:r>
            <a:r>
              <a:rPr lang="en-US" sz="2400" b="1">
                <a:latin typeface="Tahoma" panose="020B0604030504040204" pitchFamily="34" charset="0"/>
                <a:cs typeface="2  Zar" panose="00000400000000000000" pitchFamily="2" charset="-78"/>
              </a:rPr>
              <a:t>  </a:t>
            </a:r>
            <a:r>
              <a:rPr lang="fa-IR" sz="2400" b="1">
                <a:latin typeface="Tahoma" panose="020B0604030504040204" pitchFamily="34" charset="0"/>
                <a:cs typeface="2  Zar" panose="00000400000000000000" pitchFamily="2" charset="-78"/>
              </a:rPr>
              <a:t>عادي اقدام نمايند كه حسابداري آن مشابه تبديل اوراق قرضه به سهام عادي مي باشد. ليكن اگر سهام ممتاز با حق رأي باشد، در اين حالت سهام ممتاز نيز مانند سهام عادي از افزايش قيمت در بازار برخوردار خواهند شد ودر نتيجه دارندگان اين قبيل سهام ممتاز مي توانند برابر قيمت بازار نسبت به تبديل سهام ممتاز خود به سهام عادي شركت اقدام كنند زيرا سهام ممتاز داراي حق رأي معمولاً طبق مقررات شركت قابل تبديل به سهام عادي خواهد بود ونرخ تبديل سهام ممتاز با حق راي به سهام عادي در مقررات.</a:t>
            </a:r>
            <a:r>
              <a:rPr lang="en-US" sz="2400" b="1">
                <a:latin typeface="Tahoma" panose="020B0604030504040204" pitchFamily="34" charset="0"/>
                <a:cs typeface="2  Zar" panose="00000400000000000000" pitchFamily="2" charset="-78"/>
              </a:rPr>
              <a:t> </a:t>
            </a:r>
            <a:r>
              <a:rPr lang="fa-IR" sz="2400" b="1">
                <a:latin typeface="Tahoma" panose="020B0604030504040204" pitchFamily="34" charset="0"/>
                <a:cs typeface="2  Zar" panose="00000400000000000000" pitchFamily="2" charset="-78"/>
              </a:rPr>
              <a:t>فروش سهام ممتاز از قبل اعلام مي گردد ودر نتيجه همين موضوع قابليت تبديل سهام ممتاز به سهام عادي مبين اين امر مي باشد كه سهام ممتاز شركت بخشي از سرمايه پرداخت شده شركت را تشكيل داده وبراي ايجاد تساوي حقوق سهامداران،</a:t>
            </a:r>
            <a:r>
              <a:rPr lang="fa-IR" sz="2400" b="1">
                <a:latin typeface="Tahoma" panose="020B0604030504040204" pitchFamily="34" charset="0"/>
              </a:rPr>
              <a:t>‌</a:t>
            </a:r>
            <a:r>
              <a:rPr lang="fa-IR" sz="2400" b="1">
                <a:latin typeface="Tahoma" panose="020B0604030504040204" pitchFamily="34" charset="0"/>
                <a:cs typeface="2  Zar" panose="00000400000000000000" pitchFamily="2" charset="-78"/>
              </a:rPr>
              <a:t>در مقررات فروش سهام شركت نرخ تبديل سهام ممتاز به سهام عادي منظور مي شود ولذا ارزش سهام ممتاز نيز مانند سهام عادي شركت در بازار افزايش خواهد يافت </a:t>
            </a:r>
            <a:endParaRPr lang="en-US" sz="2400" b="1">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76200" y="88900"/>
            <a:ext cx="89916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114300" indent="177800">
              <a:defRPr>
                <a:solidFill>
                  <a:schemeClr val="tx1"/>
                </a:solidFill>
                <a:latin typeface="Arial" panose="020B0604020202020204" pitchFamily="34" charset="0"/>
                <a:cs typeface="Arial" panose="020B0604020202020204" pitchFamily="34" charset="0"/>
              </a:defRPr>
            </a:lvl2pPr>
            <a:lvl3pPr marL="406400">
              <a:defRPr>
                <a:solidFill>
                  <a:schemeClr val="tx1"/>
                </a:solidFill>
                <a:latin typeface="Arial" panose="020B0604020202020204" pitchFamily="34" charset="0"/>
                <a:cs typeface="Arial" panose="020B0604020202020204" pitchFamily="34" charset="0"/>
              </a:defRPr>
            </a:lvl3pPr>
            <a:lvl4pPr marL="520700">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rtl="1"/>
            <a:r>
              <a:rPr lang="fa-IR" sz="2400" b="1">
                <a:solidFill>
                  <a:schemeClr val="folHlink"/>
                </a:solidFill>
                <a:latin typeface="Tahoma" panose="020B0604030504040204" pitchFamily="34" charset="0"/>
                <a:cs typeface="2  Titr" panose="00000700000000000000" pitchFamily="2" charset="-78"/>
              </a:rPr>
              <a:t>5-2-</a:t>
            </a:r>
            <a:r>
              <a:rPr lang="fa-IR" sz="2400" b="1" u="sng">
                <a:solidFill>
                  <a:schemeClr val="folHlink"/>
                </a:solidFill>
                <a:latin typeface="Tahoma" panose="020B0604030504040204" pitchFamily="34" charset="0"/>
                <a:cs typeface="2  Titr" panose="00000700000000000000" pitchFamily="2" charset="-78"/>
              </a:rPr>
              <a:t> بازخريد سهام ممتاز</a:t>
            </a:r>
            <a:endParaRPr lang="fa-IR" sz="2400" b="1">
              <a:solidFill>
                <a:schemeClr val="folHlink"/>
              </a:solidFill>
              <a:cs typeface="2  Titr" panose="00000700000000000000" pitchFamily="2" charset="-78"/>
            </a:endParaRPr>
          </a:p>
          <a:p>
            <a:pPr lvl="1" algn="just" rtl="1"/>
            <a:r>
              <a:rPr lang="fa-IR" sz="2400" b="1">
                <a:cs typeface="2  Zar" panose="00000400000000000000" pitchFamily="2" charset="-78"/>
              </a:rPr>
              <a:t>ممكن است در اساسنامة شركت سهامي عام صادر كننده سهام ممتاز، بازخريد سهام ممتاز پيش بيني شده باشد.هدف از بازخريد سهام ممتاز منحصراً ايجاد  تساوي حقوق بين سهامداران بوده واز طرف ديگر حذف تعهد شركت مثلاً در قبال سود سهام ممتاز نيز در بالا بردن منابع شركت ودر نتيجه كارآئي شركت موثر مي باشد.چون در نتيجه بازخريد سهام ممتاز سرمايه شركت كاهش مي يابد، لذا اگر بازخريد سهام ممتاز </a:t>
            </a:r>
            <a:r>
              <a:rPr lang="fa-IR" sz="2400" b="1" i="1">
                <a:latin typeface="Tahoma" panose="020B0604030504040204" pitchFamily="34" charset="0"/>
                <a:cs typeface="2  Zar" panose="00000400000000000000" pitchFamily="2" charset="-78"/>
              </a:rPr>
              <a:t>وكاهش سرمايه در اساسنامه اوليه شركت منظور شده باشد از نظر مقررات قانوني مانعي براي اجراي طرح بازخريد سهام ممتاز به وجود نمي آيد اما اگر اين امر قبلاً پيش بيني نشده باشد،بايستي مجمع عمومي فوق العاده شركت موضوع بازخريد سهام ممتاز وكاهش سرمايه شركت را تصويب نموده وبه تائيد اداره ثبت شركتهاي قوه قضائيه برساند(طبق ماده 189 وتبصره ذيل آن در لايحه قانوني اصلاح قسمتي از قانون تجارب مصوب 1374).</a:t>
            </a:r>
          </a:p>
          <a:p>
            <a:pPr lvl="1" algn="just" rtl="1"/>
            <a:r>
              <a:rPr lang="fa-IR" sz="2400" b="1" i="1">
                <a:latin typeface="Tahoma" panose="020B0604030504040204" pitchFamily="34" charset="0"/>
                <a:cs typeface="2  Zar" panose="00000400000000000000" pitchFamily="2" charset="-78"/>
              </a:rPr>
              <a:t>در تاريخ بازخريد سهام ممتاز حساب سهام ممتاز سرمايه شركت بدهكار وصفر مي گردد ودر مقابل حساب وجوه نقد شركت بابت پرداخت بهاي سهام ممتاز بايستي بستانكار شود.در صورتي كه سهام ممتاز داراي صرف سهام باشند وصرف سهام مزبور قبلاً به سهامداران پرداخت نشده باشد بايستي حساب صرف سهام ممتاز نيز پرداخت گردد، در نتيجه به هنگام بازخريد سهام ممتاز نيز بدهكار وصفر مي شود وحساب وجوه نقد شركت بايستي بستانكار </a:t>
            </a:r>
            <a:r>
              <a:rPr lang="fa-IR" sz="2400" b="1">
                <a:latin typeface="Tahoma" panose="020B0604030504040204" pitchFamily="34" charset="0"/>
                <a:cs typeface="2  Zar" panose="00000400000000000000" pitchFamily="2" charset="-78"/>
              </a:rPr>
              <a:t>گردد. چنانچه موقع بازخريد  سهام ممتاز ،  سهام</a:t>
            </a:r>
            <a:r>
              <a:rPr lang="fa-IR">
                <a:latin typeface="Tahoma" panose="020B0604030504040204" pitchFamily="34" charset="0"/>
              </a:rPr>
              <a:t> </a:t>
            </a: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6" name="Rectangle 4"/>
          <p:cNvSpPr>
            <a:spLocks noChangeArrowheads="1"/>
          </p:cNvSpPr>
          <p:nvPr/>
        </p:nvSpPr>
        <p:spPr bwMode="auto">
          <a:xfrm>
            <a:off x="88900" y="114300"/>
            <a:ext cx="8991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buSzPct val="125000"/>
            </a:pPr>
            <a:r>
              <a:rPr lang="fa-IR" sz="2400" b="1">
                <a:latin typeface="Arial" panose="020B0604020202020204" pitchFamily="34" charset="0"/>
                <a:cs typeface="2  Zar" panose="00000400000000000000" pitchFamily="2" charset="-78"/>
              </a:rPr>
              <a:t>ممتاز به مبلغي بيش از بهاي اسمي آنها بازخريد شوند بايستي تفاوت بهاي اسمي ومبلغ پرداتي بابت بازخريد از محل حساب تقسيم سود انباشته يا حساب بود تقسيم نشده بدهكار و وجوه نقد بستانكار گرد.ليكن اگر در موقع بازخريد سهام ممتاز بهاي خريد سهام ممتاز كمتر از قيمت اسمي آن باشد در اينصورت تفاوت بهاي اسمي سهام ومبلغ بازخريد شده بايد در حساب صرف سهام بستانكار شود. </a:t>
            </a:r>
            <a:endParaRPr lang="en-US" sz="2400" b="1">
              <a:latin typeface="Arial" panose="020B060402020202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9" name="Rectangle 7"/>
          <p:cNvSpPr>
            <a:spLocks noChangeArrowheads="1"/>
          </p:cNvSpPr>
          <p:nvPr/>
        </p:nvSpPr>
        <p:spPr bwMode="auto">
          <a:xfrm>
            <a:off x="101600" y="152400"/>
            <a:ext cx="89916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buSzPct val="125000"/>
            </a:pPr>
            <a:endParaRPr lang="fa-IR" sz="9600" b="1" i="1" u="sng">
              <a:latin typeface="Arial" panose="020B0604020202020204" pitchFamily="34" charset="0"/>
            </a:endParaRPr>
          </a:p>
          <a:p>
            <a:pPr algn="ctr" rtl="1">
              <a:buSzPct val="125000"/>
            </a:pPr>
            <a:r>
              <a:rPr lang="fa-IR" sz="9600">
                <a:latin typeface="Arial" panose="020B0604020202020204" pitchFamily="34" charset="0"/>
                <a:cs typeface="2  Sahar" panose="00000400000000000000" pitchFamily="2" charset="-78"/>
              </a:rPr>
              <a:t>فصل اول</a:t>
            </a:r>
          </a:p>
          <a:p>
            <a:pPr algn="ctr" rtl="1">
              <a:buSzPct val="125000"/>
            </a:pPr>
            <a:r>
              <a:rPr lang="fa-IR" sz="9600" i="1">
                <a:latin typeface="Arial" panose="020B0604020202020204" pitchFamily="34" charset="0"/>
              </a:rPr>
              <a:t> </a:t>
            </a:r>
            <a:endParaRPr lang="en-US" sz="9600" i="1">
              <a:latin typeface="Arial" panose="020B0604020202020204" pitchFamily="34" charset="0"/>
            </a:endParaRPr>
          </a:p>
        </p:txBody>
      </p:sp>
      <p:sp>
        <p:nvSpPr>
          <p:cNvPr id="85000" name="WordArt 8">
            <a:hlinkClick r:id="rId4"/>
          </p:cNvPr>
          <p:cNvSpPr>
            <a:spLocks noChangeArrowheads="1" noChangeShapeType="1" noTextEdit="1"/>
          </p:cNvSpPr>
          <p:nvPr/>
        </p:nvSpPr>
        <p:spPr bwMode="auto">
          <a:xfrm>
            <a:off x="1403350" y="4437063"/>
            <a:ext cx="5903913" cy="647700"/>
          </a:xfrm>
          <a:prstGeom prst="rect">
            <a:avLst/>
          </a:prstGeom>
        </p:spPr>
        <p:txBody>
          <a:bodyPr wrap="none" fromWordArt="1">
            <a:prstTxWarp prst="textPlain">
              <a:avLst>
                <a:gd name="adj" fmla="val 50000"/>
              </a:avLst>
            </a:prstTxWarp>
          </a:bodyPr>
          <a:lstStyle/>
          <a:p>
            <a:pPr algn="ctr"/>
            <a:endParaRPr lang="fa-IR"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Rectangle 2"/>
          <p:cNvSpPr>
            <a:spLocks noGrp="1" noChangeArrowheads="1"/>
          </p:cNvSpPr>
          <p:nvPr>
            <p:ph type="body" idx="1"/>
          </p:nvPr>
        </p:nvSpPr>
        <p:spPr>
          <a:xfrm>
            <a:off x="88900" y="88900"/>
            <a:ext cx="8991600" cy="6616700"/>
          </a:xfrm>
        </p:spPr>
        <p:txBody>
          <a:bodyPr/>
          <a:lstStyle/>
          <a:p>
            <a:pPr marL="117475" indent="233363">
              <a:buFont typeface="Wingdings" panose="05000000000000000000" pitchFamily="2" charset="2"/>
              <a:buNone/>
            </a:pPr>
            <a:endParaRPr lang="fa-IR"/>
          </a:p>
        </p:txBody>
      </p:sp>
      <p:sp>
        <p:nvSpPr>
          <p:cNvPr id="238595" name="WordArt 3" descr="Brown marble"/>
          <p:cNvSpPr>
            <a:spLocks noChangeArrowheads="1" noChangeShapeType="1" noTextEdit="1"/>
          </p:cNvSpPr>
          <p:nvPr/>
        </p:nvSpPr>
        <p:spPr bwMode="auto">
          <a:xfrm>
            <a:off x="381000" y="381000"/>
            <a:ext cx="8382000" cy="5791200"/>
          </a:xfrm>
          <a:prstGeom prst="rect">
            <a:avLst/>
          </a:prstGeom>
        </p:spPr>
        <p:txBody>
          <a:bodyPr wrap="none" fromWordArt="1">
            <a:prstTxWarp prst="textPlain">
              <a:avLst>
                <a:gd name="adj" fmla="val 50000"/>
              </a:avLst>
            </a:prstTxWarp>
          </a:bodyPr>
          <a:lstStyle/>
          <a:p>
            <a:pPr algn="ctr" rtl="1"/>
            <a:r>
              <a:rPr lang="fa-IR" sz="3600" kern="10">
                <a:ln w="38100">
                  <a:solidFill>
                    <a:srgbClr val="1F1E00"/>
                  </a:solidFill>
                  <a:round/>
                  <a:headEnd/>
                  <a:tailEnd/>
                </a:ln>
                <a:blipFill dpi="0" rotWithShape="1">
                  <a:blip r:embed="rId4">
                    <a:alphaModFix amt="50000"/>
                  </a:blip>
                  <a:srcRect/>
                  <a:tile tx="0" ty="0" sx="100000" sy="100000" flip="none" algn="tl"/>
                </a:blipFill>
                <a:effectLst>
                  <a:outerShdw dist="107763" dir="2700000" algn="ctr" rotWithShape="0">
                    <a:srgbClr val="CCFFFF">
                      <a:alpha val="50000"/>
                    </a:srgbClr>
                  </a:outerShdw>
                </a:effectLst>
                <a:cs typeface="B Titr" panose="00000700000000000000" pitchFamily="2" charset="-78"/>
              </a:rPr>
              <a:t>فصل سوم:</a:t>
            </a:r>
          </a:p>
          <a:p>
            <a:pPr algn="ctr" rtl="1"/>
            <a:r>
              <a:rPr lang="fa-IR" sz="3600" kern="10">
                <a:ln w="38100">
                  <a:solidFill>
                    <a:srgbClr val="1F1E00"/>
                  </a:solidFill>
                  <a:round/>
                  <a:headEnd/>
                  <a:tailEnd/>
                </a:ln>
                <a:blipFill dpi="0" rotWithShape="1">
                  <a:blip r:embed="rId4">
                    <a:alphaModFix amt="50000"/>
                  </a:blip>
                  <a:srcRect/>
                  <a:tile tx="0" ty="0" sx="100000" sy="100000" flip="none" algn="tl"/>
                </a:blipFill>
                <a:effectLst>
                  <a:outerShdw dist="107763" dir="2700000" algn="ctr" rotWithShape="0">
                    <a:srgbClr val="CCFFFF">
                      <a:alpha val="50000"/>
                    </a:srgbClr>
                  </a:outerShdw>
                </a:effectLst>
                <a:cs typeface="B Titr" panose="00000700000000000000" pitchFamily="2" charset="-78"/>
              </a:rPr>
              <a:t>     سود تقسيم نشده </a:t>
            </a:r>
          </a:p>
          <a:p>
            <a:pPr algn="ctr" rtl="1"/>
            <a:r>
              <a:rPr lang="fa-IR" sz="3600" kern="10">
                <a:ln w="38100">
                  <a:solidFill>
                    <a:srgbClr val="1F1E00"/>
                  </a:solidFill>
                  <a:round/>
                  <a:headEnd/>
                  <a:tailEnd/>
                </a:ln>
                <a:blipFill dpi="0" rotWithShape="1">
                  <a:blip r:embed="rId4">
                    <a:alphaModFix amt="50000"/>
                  </a:blip>
                  <a:srcRect/>
                  <a:tile tx="0" ty="0" sx="100000" sy="100000" flip="none" algn="tl"/>
                </a:blipFill>
                <a:effectLst>
                  <a:outerShdw dist="107763" dir="2700000" algn="ctr" rotWithShape="0">
                    <a:srgbClr val="CCFFFF">
                      <a:alpha val="50000"/>
                    </a:srgbClr>
                  </a:outerShdw>
                </a:effectLst>
                <a:cs typeface="B Titr" panose="00000700000000000000" pitchFamily="2" charset="-78"/>
              </a:rPr>
              <a:t>                 و</a:t>
            </a:r>
          </a:p>
          <a:p>
            <a:pPr algn="ctr" rtl="1"/>
            <a:r>
              <a:rPr lang="fa-IR" sz="3600" kern="10">
                <a:ln w="38100">
                  <a:solidFill>
                    <a:srgbClr val="1F1E00"/>
                  </a:solidFill>
                  <a:round/>
                  <a:headEnd/>
                  <a:tailEnd/>
                </a:ln>
                <a:blipFill dpi="0" rotWithShape="1">
                  <a:blip r:embed="rId4">
                    <a:alphaModFix amt="50000"/>
                  </a:blip>
                  <a:srcRect/>
                  <a:tile tx="0" ty="0" sx="100000" sy="100000" flip="none" algn="tl"/>
                </a:blipFill>
                <a:effectLst>
                  <a:outerShdw dist="107763" dir="2700000" algn="ctr" rotWithShape="0">
                    <a:srgbClr val="CCFFFF">
                      <a:alpha val="50000"/>
                    </a:srgbClr>
                  </a:outerShdw>
                </a:effectLst>
                <a:cs typeface="B Titr" panose="00000700000000000000" pitchFamily="2" charset="-78"/>
              </a:rPr>
              <a:t>                        سود سهام </a:t>
            </a:r>
          </a:p>
        </p:txBody>
      </p:sp>
    </p:spTree>
  </p:cSld>
  <p:clrMapOvr>
    <a:masterClrMapping/>
  </p:clrMapOvr>
  <p:transition>
    <p:wipe dir="d"/>
    <p:sndAc>
      <p:stSnd loop="1">
        <p:snd r:embed="rId3" name="chimes.wav"/>
      </p:stSnd>
    </p:sndAc>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ChangeArrowheads="1"/>
          </p:cNvSpPr>
          <p:nvPr>
            <p:ph type="body" idx="1"/>
          </p:nvPr>
        </p:nvSpPr>
        <p:spPr>
          <a:xfrm>
            <a:off x="139700" y="101600"/>
            <a:ext cx="8915400" cy="6604000"/>
          </a:xfrm>
        </p:spPr>
        <p:txBody>
          <a:bodyPr/>
          <a:lstStyle/>
          <a:p>
            <a:pPr marL="117475" indent="220663">
              <a:buFont typeface="Wingdings" panose="05000000000000000000" pitchFamily="2" charset="2"/>
              <a:buNone/>
            </a:pPr>
            <a:endParaRPr lang="fa-IR"/>
          </a:p>
        </p:txBody>
      </p:sp>
      <p:sp>
        <p:nvSpPr>
          <p:cNvPr id="240643" name="WordArt 3" descr="Brown marble"/>
          <p:cNvSpPr>
            <a:spLocks noChangeArrowheads="1" noChangeShapeType="1" noTextEdit="1"/>
          </p:cNvSpPr>
          <p:nvPr/>
        </p:nvSpPr>
        <p:spPr bwMode="auto">
          <a:xfrm>
            <a:off x="381000" y="381000"/>
            <a:ext cx="8382000" cy="5791200"/>
          </a:xfrm>
          <a:prstGeom prst="rect">
            <a:avLst/>
          </a:prstGeom>
        </p:spPr>
        <p:txBody>
          <a:bodyPr wrap="none" fromWordArt="1">
            <a:prstTxWarp prst="textPlain">
              <a:avLst>
                <a:gd name="adj" fmla="val 50000"/>
              </a:avLst>
            </a:prstTxWarp>
          </a:bodyPr>
          <a:lstStyle/>
          <a:p>
            <a:pPr algn="ctr" rtl="1"/>
            <a:r>
              <a:rPr lang="fa-IR" sz="3600" kern="10">
                <a:ln w="38100">
                  <a:solidFill>
                    <a:srgbClr val="1F1E00"/>
                  </a:solidFill>
                  <a:round/>
                  <a:headEnd/>
                  <a:tailEnd/>
                </a:ln>
                <a:blipFill dpi="0" rotWithShape="1">
                  <a:blip r:embed="rId4">
                    <a:alphaModFix amt="50000"/>
                  </a:blip>
                  <a:srcRect/>
                  <a:tile tx="0" ty="0" sx="100000" sy="100000" flip="none" algn="tl"/>
                </a:blipFill>
                <a:effectLst>
                  <a:outerShdw dist="107763" dir="2700000" algn="ctr" rotWithShape="0">
                    <a:srgbClr val="CCFFFF">
                      <a:alpha val="50000"/>
                    </a:srgbClr>
                  </a:outerShdw>
                </a:effectLst>
                <a:cs typeface="B Titr" panose="00000700000000000000" pitchFamily="2" charset="-78"/>
              </a:rPr>
              <a:t>فصل 3</a:t>
            </a:r>
          </a:p>
          <a:p>
            <a:pPr algn="ctr" rtl="1"/>
            <a:r>
              <a:rPr lang="fa-IR" sz="3600" kern="10">
                <a:ln w="38100">
                  <a:solidFill>
                    <a:srgbClr val="1F1E00"/>
                  </a:solidFill>
                  <a:round/>
                  <a:headEnd/>
                  <a:tailEnd/>
                </a:ln>
                <a:blipFill dpi="0" rotWithShape="1">
                  <a:blip r:embed="rId4">
                    <a:alphaModFix amt="50000"/>
                  </a:blip>
                  <a:srcRect/>
                  <a:tile tx="0" ty="0" sx="100000" sy="100000" flip="none" algn="tl"/>
                </a:blipFill>
                <a:effectLst>
                  <a:outerShdw dist="107763" dir="2700000" algn="ctr" rotWithShape="0">
                    <a:srgbClr val="CCFFFF">
                      <a:alpha val="50000"/>
                    </a:srgbClr>
                  </a:outerShdw>
                </a:effectLst>
                <a:cs typeface="B Titr" panose="00000700000000000000" pitchFamily="2" charset="-78"/>
              </a:rPr>
              <a:t>ميانه (2)</a:t>
            </a:r>
          </a:p>
        </p:txBody>
      </p:sp>
    </p:spTree>
  </p:cSld>
  <p:clrMapOvr>
    <a:masterClrMapping/>
  </p:clrMapOvr>
  <p:transition>
    <p:wipe dir="d"/>
    <p:sndAc>
      <p:stSnd loop="1">
        <p:snd r:embed="rId3" name="chimes.wav"/>
      </p:stSnd>
    </p:sndAc>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2"/>
          <p:cNvSpPr>
            <a:spLocks noGrp="1" noChangeArrowheads="1"/>
          </p:cNvSpPr>
          <p:nvPr>
            <p:ph type="body" idx="1"/>
          </p:nvPr>
        </p:nvSpPr>
        <p:spPr>
          <a:xfrm>
            <a:off x="114300" y="88900"/>
            <a:ext cx="8915400" cy="6769100"/>
          </a:xfrm>
        </p:spPr>
        <p:txBody>
          <a:bodyPr/>
          <a:lstStyle/>
          <a:p>
            <a:pPr marL="117475" indent="220663">
              <a:buFont typeface="Wingdings" panose="05000000000000000000" pitchFamily="2" charset="2"/>
              <a:buNone/>
            </a:pPr>
            <a:endParaRPr lang="fa-IR"/>
          </a:p>
        </p:txBody>
      </p:sp>
      <p:sp>
        <p:nvSpPr>
          <p:cNvPr id="242691" name="WordArt 3" descr="Brown marble"/>
          <p:cNvSpPr>
            <a:spLocks noChangeArrowheads="1" noChangeShapeType="1" noTextEdit="1"/>
          </p:cNvSpPr>
          <p:nvPr/>
        </p:nvSpPr>
        <p:spPr bwMode="auto">
          <a:xfrm>
            <a:off x="762000" y="1905000"/>
            <a:ext cx="7696200" cy="2971800"/>
          </a:xfrm>
          <a:prstGeom prst="rect">
            <a:avLst/>
          </a:prstGeom>
        </p:spPr>
        <p:txBody>
          <a:bodyPr wrap="none" fromWordArt="1">
            <a:prstTxWarp prst="textPlain">
              <a:avLst>
                <a:gd name="adj" fmla="val 50000"/>
              </a:avLst>
            </a:prstTxWarp>
          </a:bodyPr>
          <a:lstStyle/>
          <a:p>
            <a:pPr algn="ctr" rtl="1"/>
            <a:r>
              <a:rPr lang="fa-IR" sz="3600" kern="10">
                <a:ln w="38100">
                  <a:solidFill>
                    <a:srgbClr val="1F1E00"/>
                  </a:solidFill>
                  <a:round/>
                  <a:headEnd/>
                  <a:tailEnd/>
                </a:ln>
                <a:blipFill dpi="0" rotWithShape="1">
                  <a:blip r:embed="rId4">
                    <a:alphaModFix amt="50000"/>
                  </a:blip>
                  <a:srcRect/>
                  <a:tile tx="0" ty="0" sx="100000" sy="100000" flip="none" algn="tl"/>
                </a:blipFill>
                <a:effectLst>
                  <a:outerShdw dist="107763" dir="2700000" algn="ctr" rotWithShape="0">
                    <a:srgbClr val="CCFFFF">
                      <a:alpha val="50000"/>
                    </a:srgbClr>
                  </a:outerShdw>
                </a:effectLst>
                <a:cs typeface="B Titr" panose="00000700000000000000" pitchFamily="2" charset="-78"/>
              </a:rPr>
              <a:t>مقدمه: </a:t>
            </a:r>
          </a:p>
        </p:txBody>
      </p:sp>
    </p:spTree>
  </p:cSld>
  <p:clrMapOvr>
    <a:masterClrMapping/>
  </p:clrMapOvr>
  <p:transition>
    <p:wipe dir="d"/>
    <p:sndAc>
      <p:stSnd loop="1">
        <p:snd r:embed="rId3" name="chimes.wav"/>
      </p:stSnd>
    </p:sndAc>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body" idx="1"/>
          </p:nvPr>
        </p:nvSpPr>
        <p:spPr>
          <a:xfrm>
            <a:off x="76200" y="101600"/>
            <a:ext cx="8991600" cy="6604000"/>
          </a:xfrm>
          <a:ln>
            <a:solidFill>
              <a:srgbClr val="00CC99"/>
            </a:solidFill>
            <a:miter lim="800000"/>
            <a:headEnd/>
            <a:tailEnd/>
          </a:ln>
          <a:effectLst>
            <a:outerShdw dist="35921" dir="2700000" algn="ctr" rotWithShape="0">
              <a:schemeClr val="folHlink">
                <a:alpha val="50000"/>
              </a:schemeClr>
            </a:outerShdw>
          </a:effectLst>
        </p:spPr>
        <p:txBody>
          <a:bodyPr/>
          <a:lstStyle/>
          <a:p>
            <a:pPr marL="117475" indent="220663" algn="just">
              <a:buFont typeface="Wingdings" panose="05000000000000000000" pitchFamily="2" charset="2"/>
              <a:buNone/>
            </a:pPr>
            <a:r>
              <a:rPr lang="fa-IR" sz="2800" b="1">
                <a:cs typeface="2  Zar" panose="00000400000000000000" pitchFamily="2" charset="-78"/>
              </a:rPr>
              <a:t>اگر سرمايه گذارى صاحبان يك موسسه رابراي يك مدت ثابت در نظر بگيريم و دريافت هر گونه وام از اشخاص ديگر را در يك موسسه نسبت به ابتداي سال بدون تغيير در نظر بگيريم تمام  وجوه بدست آمده اضافى بردارائيها در ابتداى سال را سود صاحبان موسسه مي نامند بنا براين يكي از اركان شناسايي سود عامل مهم زمان مي باشد و سود فرآيند داد وستد است بين يك شركت يا موسسه در مدت محدودي از زمان .</a:t>
            </a:r>
            <a:endParaRPr lang="fa-IR" sz="2400" b="1">
              <a:cs typeface="2  Zar" panose="00000400000000000000" pitchFamily="2" charset="-78"/>
            </a:endParaRPr>
          </a:p>
          <a:p>
            <a:pPr marL="117475" indent="220663" algn="just">
              <a:buFont typeface="Wingdings" panose="05000000000000000000" pitchFamily="2" charset="2"/>
              <a:buNone/>
            </a:pPr>
            <a:r>
              <a:rPr lang="fa-IR" b="1">
                <a:solidFill>
                  <a:srgbClr val="FF0000"/>
                </a:solidFill>
                <a:cs typeface="2  Titr" panose="00000700000000000000" pitchFamily="2" charset="-78"/>
              </a:rPr>
              <a:t>سود تقسيم نشده:</a:t>
            </a:r>
            <a:r>
              <a:rPr lang="en-US">
                <a:solidFill>
                  <a:srgbClr val="FF0000"/>
                </a:solidFill>
                <a:cs typeface="2  Titr" panose="00000700000000000000" pitchFamily="2" charset="-78"/>
              </a:rPr>
              <a:t> </a:t>
            </a:r>
            <a:endParaRPr lang="fa-IR">
              <a:solidFill>
                <a:srgbClr val="FF0000"/>
              </a:solidFill>
              <a:cs typeface="2  Titr" panose="00000700000000000000" pitchFamily="2" charset="-78"/>
            </a:endParaRPr>
          </a:p>
          <a:p>
            <a:pPr marL="117475" indent="220663" algn="just">
              <a:buFont typeface="Wingdings" panose="05000000000000000000" pitchFamily="2" charset="2"/>
              <a:buNone/>
            </a:pPr>
            <a:r>
              <a:rPr lang="fa-IR" sz="2800" b="1">
                <a:solidFill>
                  <a:srgbClr val="FF0000"/>
                </a:solidFill>
                <a:cs typeface="2  Titr" panose="00000700000000000000" pitchFamily="2" charset="-78"/>
              </a:rPr>
              <a:t>تعريف:</a:t>
            </a:r>
          </a:p>
          <a:p>
            <a:pPr marL="117475" indent="220663" algn="just">
              <a:buFont typeface="Wingdings" panose="05000000000000000000" pitchFamily="2" charset="2"/>
              <a:buNone/>
            </a:pPr>
            <a:r>
              <a:rPr lang="fa-IR" sz="2800" b="1">
                <a:cs typeface="2  Zar" panose="00000400000000000000" pitchFamily="2" charset="-78"/>
              </a:rPr>
              <a:t>هر گونه منافع تحصيل شده در يك دوره مالي معين كه بين صاحبان موسسه توزيع و پرداخت شده باشد را سود تقسيم نشده مي گويند. سود تقسيم نشده شامل منافع تحصيل شده موسسه كه از موسسه خارج نشده است مي باشد . نمودار ذيل ساختار سود تقسيم نشده در شركتهاي سهامي را نشان مي دهد:</a:t>
            </a:r>
            <a:endParaRPr lang="en-US" sz="28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533400" y="242888"/>
            <a:ext cx="2171700" cy="495300"/>
          </a:xfrm>
          <a:prstGeom prst="rect">
            <a:avLst/>
          </a:prstGeom>
          <a:solidFill>
            <a:schemeClr val="accent1"/>
          </a:solidFill>
          <a:ln w="38100">
            <a:solidFill>
              <a:srgbClr val="00CC99"/>
            </a:solidFill>
            <a:miter lim="800000"/>
            <a:headEnd/>
            <a:tailEnd/>
          </a:ln>
          <a:effectLst>
            <a:outerShdw dist="107763" dir="2700000" algn="ctr" rotWithShape="0">
              <a:schemeClr val="folHlink">
                <a:alpha val="50000"/>
              </a:schemeClr>
            </a:outerShdw>
          </a:effectLst>
        </p:spPr>
        <p:txBody>
          <a:bodyPr>
            <a:spAutoFit/>
          </a:bodyPr>
          <a:lstStyle/>
          <a:p>
            <a:pPr algn="ctr" rtl="1"/>
            <a:r>
              <a:rPr lang="fa-IR" sz="2400">
                <a:solidFill>
                  <a:srgbClr val="99CC00"/>
                </a:solidFill>
                <a:latin typeface="Tahoma" panose="020B0604030504040204" pitchFamily="34" charset="0"/>
                <a:cs typeface="2  Titr" panose="00000700000000000000" pitchFamily="2" charset="-78"/>
              </a:rPr>
              <a:t>زبان ويژه  دوره</a:t>
            </a:r>
            <a:endParaRPr lang="en-US" sz="2400">
              <a:solidFill>
                <a:srgbClr val="99CC00"/>
              </a:solidFill>
              <a:latin typeface="Tahoma" panose="020B0604030504040204" pitchFamily="34" charset="0"/>
              <a:cs typeface="2  Titr" panose="00000700000000000000" pitchFamily="2" charset="-78"/>
            </a:endParaRPr>
          </a:p>
        </p:txBody>
      </p:sp>
      <p:sp>
        <p:nvSpPr>
          <p:cNvPr id="246787" name="AutoShape 3"/>
          <p:cNvSpPr>
            <a:spLocks noChangeArrowheads="1"/>
          </p:cNvSpPr>
          <p:nvPr/>
        </p:nvSpPr>
        <p:spPr bwMode="auto">
          <a:xfrm rot="16200000">
            <a:off x="2781300" y="266700"/>
            <a:ext cx="1828800" cy="1752600"/>
          </a:xfrm>
          <a:custGeom>
            <a:avLst/>
            <a:gdLst>
              <a:gd name="G0" fmla="+- 14963 0 0"/>
              <a:gd name="G1" fmla="+- 18282 0 0"/>
              <a:gd name="G2" fmla="+- 4460 0 0"/>
              <a:gd name="G3" fmla="*/ 14963 1 2"/>
              <a:gd name="G4" fmla="+- G3 10800 0"/>
              <a:gd name="G5" fmla="+- 21600 14963 18282"/>
              <a:gd name="G6" fmla="+- 18282 4460 0"/>
              <a:gd name="G7" fmla="*/ G6 1 2"/>
              <a:gd name="G8" fmla="*/ 18282 2 1"/>
              <a:gd name="G9" fmla="+- G8 0 21600"/>
              <a:gd name="G10" fmla="*/ 21600 G0 G1"/>
              <a:gd name="G11" fmla="*/ 21600 G4 G1"/>
              <a:gd name="G12" fmla="*/ 21600 G5 G1"/>
              <a:gd name="G13" fmla="*/ 21600 G7 G1"/>
              <a:gd name="G14" fmla="*/ 18282 1 2"/>
              <a:gd name="G15" fmla="+- G5 0 G4"/>
              <a:gd name="G16" fmla="+- G0 0 G4"/>
              <a:gd name="G17" fmla="*/ G2 G15 G16"/>
              <a:gd name="T0" fmla="*/ 18282 w 21600"/>
              <a:gd name="T1" fmla="*/ 0 h 21600"/>
              <a:gd name="T2" fmla="*/ 14963 w 21600"/>
              <a:gd name="T3" fmla="*/ 4460 h 21600"/>
              <a:gd name="T4" fmla="*/ 0 w 21600"/>
              <a:gd name="T5" fmla="*/ 21600 h 21600"/>
              <a:gd name="T6" fmla="*/ 9141 w 21600"/>
              <a:gd name="T7" fmla="*/ 21600 h 21600"/>
              <a:gd name="T8" fmla="*/ 18282 w 21600"/>
              <a:gd name="T9" fmla="*/ 13435 h 21600"/>
              <a:gd name="T10" fmla="*/ 21600 w 21600"/>
              <a:gd name="T11" fmla="*/ 446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82" y="0"/>
                </a:moveTo>
                <a:lnTo>
                  <a:pt x="14963" y="4460"/>
                </a:lnTo>
                <a:lnTo>
                  <a:pt x="18281" y="4460"/>
                </a:lnTo>
                <a:lnTo>
                  <a:pt x="18281" y="21599"/>
                </a:lnTo>
                <a:lnTo>
                  <a:pt x="0" y="21599"/>
                </a:lnTo>
                <a:lnTo>
                  <a:pt x="0" y="21600"/>
                </a:lnTo>
                <a:lnTo>
                  <a:pt x="18282" y="21600"/>
                </a:lnTo>
                <a:lnTo>
                  <a:pt x="18282" y="4460"/>
                </a:lnTo>
                <a:lnTo>
                  <a:pt x="21600" y="4460"/>
                </a:lnTo>
                <a:close/>
              </a:path>
            </a:pathLst>
          </a:custGeom>
          <a:solidFill>
            <a:srgbClr val="CCFFFF"/>
          </a:solidFill>
          <a:ln w="57150">
            <a:solidFill>
              <a:srgbClr val="00CC99"/>
            </a:solidFill>
            <a:miter lim="800000"/>
            <a:headEnd/>
            <a:tailEnd/>
          </a:ln>
          <a:effectLst>
            <a:outerShdw dist="107763" dir="2700000" algn="ctr" rotWithShape="0">
              <a:srgbClr val="D7D6AD">
                <a:alpha val="50000"/>
              </a:srgbClr>
            </a:outerShdw>
          </a:effectLst>
        </p:spPr>
        <p:txBody>
          <a:bodyPr wrap="none" anchor="ctr"/>
          <a:lstStyle/>
          <a:p>
            <a:endParaRPr lang="fa-IR"/>
          </a:p>
        </p:txBody>
      </p:sp>
      <p:sp>
        <p:nvSpPr>
          <p:cNvPr id="246788" name="Text Box 4"/>
          <p:cNvSpPr txBox="1">
            <a:spLocks noChangeArrowheads="1"/>
          </p:cNvSpPr>
          <p:nvPr/>
        </p:nvSpPr>
        <p:spPr bwMode="auto">
          <a:xfrm>
            <a:off x="6210300" y="2209800"/>
            <a:ext cx="2247900" cy="679450"/>
          </a:xfrm>
          <a:prstGeom prst="rect">
            <a:avLst/>
          </a:prstGeom>
          <a:solidFill>
            <a:schemeClr val="accent1"/>
          </a:solidFill>
          <a:ln w="38100">
            <a:solidFill>
              <a:srgbClr val="00CC99"/>
            </a:solidFill>
            <a:miter lim="800000"/>
            <a:headEnd/>
            <a:tailEnd/>
          </a:ln>
          <a:effectLst>
            <a:outerShdw dist="107763" dir="2700000" algn="ctr" rotWithShape="0">
              <a:schemeClr val="folHlink">
                <a:alpha val="50000"/>
              </a:schemeClr>
            </a:outerShdw>
          </a:effectLst>
        </p:spPr>
        <p:txBody>
          <a:bodyPr>
            <a:spAutoFit/>
          </a:bodyPr>
          <a:lstStyle/>
          <a:p>
            <a:pPr algn="ctr" rtl="1"/>
            <a:r>
              <a:rPr lang="fa-IR">
                <a:solidFill>
                  <a:srgbClr val="99CC00"/>
                </a:solidFill>
                <a:latin typeface="Tahoma" panose="020B0604030504040204" pitchFamily="34" charset="0"/>
                <a:cs typeface="2  Titr" panose="00000700000000000000" pitchFamily="2" charset="-78"/>
              </a:rPr>
              <a:t>انجام درآمد وهزينه ساير مبادلات درهردوره مالي</a:t>
            </a:r>
            <a:r>
              <a:rPr lang="en-US">
                <a:solidFill>
                  <a:srgbClr val="99CC00"/>
                </a:solidFill>
                <a:latin typeface="Tahoma" panose="020B0604030504040204" pitchFamily="34" charset="0"/>
              </a:rPr>
              <a:t> </a:t>
            </a:r>
          </a:p>
        </p:txBody>
      </p:sp>
      <p:sp>
        <p:nvSpPr>
          <p:cNvPr id="246789" name="Text Box 5"/>
          <p:cNvSpPr txBox="1">
            <a:spLocks noChangeArrowheads="1"/>
          </p:cNvSpPr>
          <p:nvPr/>
        </p:nvSpPr>
        <p:spPr bwMode="auto">
          <a:xfrm>
            <a:off x="3581400" y="2203450"/>
            <a:ext cx="2362200" cy="679450"/>
          </a:xfrm>
          <a:prstGeom prst="rect">
            <a:avLst/>
          </a:prstGeom>
          <a:solidFill>
            <a:schemeClr val="accent1"/>
          </a:solidFill>
          <a:ln w="38100">
            <a:solidFill>
              <a:srgbClr val="00CC99"/>
            </a:solidFill>
            <a:miter lim="800000"/>
            <a:headEnd/>
            <a:tailEnd/>
          </a:ln>
          <a:effectLst>
            <a:outerShdw dist="107763" dir="2700000" algn="ctr" rotWithShape="0">
              <a:schemeClr val="folHlink">
                <a:alpha val="50000"/>
              </a:schemeClr>
            </a:outerShdw>
          </a:effectLst>
        </p:spPr>
        <p:txBody>
          <a:bodyPr>
            <a:spAutoFit/>
          </a:bodyPr>
          <a:lstStyle/>
          <a:p>
            <a:pPr algn="ctr" rtl="1"/>
            <a:r>
              <a:rPr lang="fa-IR">
                <a:solidFill>
                  <a:srgbClr val="99CC00"/>
                </a:solidFill>
                <a:latin typeface="Tahoma" panose="020B0604030504040204" pitchFamily="34" charset="0"/>
                <a:cs typeface="2  Titr" panose="00000700000000000000" pitchFamily="2" charset="-78"/>
              </a:rPr>
              <a:t>انجام خريدو فروش و ساير مبادلات درهر دوره مالي</a:t>
            </a:r>
            <a:r>
              <a:rPr lang="en-US">
                <a:latin typeface="Tahoma" panose="020B0604030504040204" pitchFamily="34" charset="0"/>
              </a:rPr>
              <a:t> </a:t>
            </a:r>
          </a:p>
        </p:txBody>
      </p:sp>
      <p:sp>
        <p:nvSpPr>
          <p:cNvPr id="246790" name="Text Box 6"/>
          <p:cNvSpPr txBox="1">
            <a:spLocks noChangeArrowheads="1"/>
          </p:cNvSpPr>
          <p:nvPr/>
        </p:nvSpPr>
        <p:spPr bwMode="auto">
          <a:xfrm>
            <a:off x="228600" y="2209800"/>
            <a:ext cx="2667000" cy="679450"/>
          </a:xfrm>
          <a:prstGeom prst="rect">
            <a:avLst/>
          </a:prstGeom>
          <a:solidFill>
            <a:schemeClr val="accent1"/>
          </a:solidFill>
          <a:ln w="38100">
            <a:solidFill>
              <a:srgbClr val="00CC99"/>
            </a:solidFill>
            <a:miter lim="800000"/>
            <a:headEnd/>
            <a:tailEnd/>
          </a:ln>
          <a:effectLst>
            <a:outerShdw dist="107763" dir="2700000" algn="ctr" rotWithShape="0">
              <a:schemeClr val="folHlink">
                <a:alpha val="50000"/>
              </a:schemeClr>
            </a:outerShdw>
          </a:effectLst>
        </p:spPr>
        <p:txBody>
          <a:bodyPr>
            <a:spAutoFit/>
          </a:bodyPr>
          <a:lstStyle/>
          <a:p>
            <a:pPr algn="ctr" rtl="1"/>
            <a:r>
              <a:rPr lang="fa-IR">
                <a:solidFill>
                  <a:srgbClr val="99CC00"/>
                </a:solidFill>
                <a:latin typeface="Tahoma" panose="020B0604030504040204" pitchFamily="34" charset="0"/>
                <a:cs typeface="2  Titr" panose="00000700000000000000" pitchFamily="2" charset="-78"/>
              </a:rPr>
              <a:t>ساخت كالاوفروش آنها و ساير مبادلات درهردوره مالي</a:t>
            </a:r>
            <a:r>
              <a:rPr lang="en-US">
                <a:solidFill>
                  <a:srgbClr val="99CC00"/>
                </a:solidFill>
                <a:latin typeface="Tahoma" panose="020B0604030504040204" pitchFamily="34" charset="0"/>
              </a:rPr>
              <a:t> </a:t>
            </a:r>
          </a:p>
        </p:txBody>
      </p:sp>
      <p:sp>
        <p:nvSpPr>
          <p:cNvPr id="246791" name="Text Box 7"/>
          <p:cNvSpPr txBox="1">
            <a:spLocks noChangeArrowheads="1"/>
          </p:cNvSpPr>
          <p:nvPr/>
        </p:nvSpPr>
        <p:spPr bwMode="auto">
          <a:xfrm>
            <a:off x="5334000" y="4648200"/>
            <a:ext cx="3200400" cy="404813"/>
          </a:xfrm>
          <a:prstGeom prst="rect">
            <a:avLst/>
          </a:prstGeom>
          <a:solidFill>
            <a:srgbClr val="FF0000"/>
          </a:solidFill>
          <a:ln w="38100">
            <a:solidFill>
              <a:srgbClr val="00CC99"/>
            </a:solidFill>
            <a:miter lim="800000"/>
            <a:headEnd/>
            <a:tailEnd/>
          </a:ln>
          <a:effectLst>
            <a:outerShdw dist="107763" dir="2700000" algn="ctr" rotWithShape="0">
              <a:schemeClr val="folHlink">
                <a:alpha val="50000"/>
              </a:schemeClr>
            </a:outerShdw>
          </a:effectLst>
        </p:spPr>
        <p:txBody>
          <a:bodyPr>
            <a:spAutoFit/>
          </a:bodyPr>
          <a:lstStyle/>
          <a:p>
            <a:pPr algn="ctr" rtl="1"/>
            <a:r>
              <a:rPr lang="fa-IR" b="1">
                <a:solidFill>
                  <a:srgbClr val="99CC00"/>
                </a:solidFill>
                <a:latin typeface="Tahoma" panose="020B0604030504040204" pitchFamily="34" charset="0"/>
                <a:cs typeface="2  Titr" panose="00000700000000000000" pitchFamily="2" charset="-78"/>
              </a:rPr>
              <a:t>تقسيمات وتخصيصات پرداختي جاري</a:t>
            </a:r>
            <a:endParaRPr lang="en-US" b="1">
              <a:solidFill>
                <a:srgbClr val="99CC00"/>
              </a:solidFill>
              <a:latin typeface="Tahoma" panose="020B0604030504040204" pitchFamily="34" charset="0"/>
              <a:cs typeface="2  Titr" panose="00000700000000000000" pitchFamily="2" charset="-78"/>
            </a:endParaRPr>
          </a:p>
        </p:txBody>
      </p:sp>
      <p:sp>
        <p:nvSpPr>
          <p:cNvPr id="246792" name="Text Box 8"/>
          <p:cNvSpPr txBox="1">
            <a:spLocks noChangeArrowheads="1"/>
          </p:cNvSpPr>
          <p:nvPr/>
        </p:nvSpPr>
        <p:spPr bwMode="auto">
          <a:xfrm>
            <a:off x="3962400" y="3587750"/>
            <a:ext cx="2895600" cy="404813"/>
          </a:xfrm>
          <a:prstGeom prst="rect">
            <a:avLst/>
          </a:prstGeom>
          <a:solidFill>
            <a:schemeClr val="accent1"/>
          </a:solidFill>
          <a:ln w="38100">
            <a:solidFill>
              <a:srgbClr val="00CC99"/>
            </a:solidFill>
            <a:miter lim="800000"/>
            <a:headEnd/>
            <a:tailEnd/>
          </a:ln>
          <a:effectLst>
            <a:outerShdw dist="107763" dir="2700000" algn="ctr" rotWithShape="0">
              <a:schemeClr val="folHlink">
                <a:alpha val="50000"/>
              </a:schemeClr>
            </a:outerShdw>
          </a:effectLst>
        </p:spPr>
        <p:txBody>
          <a:bodyPr>
            <a:spAutoFit/>
          </a:bodyPr>
          <a:lstStyle/>
          <a:p>
            <a:pPr algn="ctr" rtl="1"/>
            <a:r>
              <a:rPr lang="fa-IR">
                <a:solidFill>
                  <a:srgbClr val="99CC00"/>
                </a:solidFill>
                <a:latin typeface="Tahoma" panose="020B0604030504040204" pitchFamily="34" charset="0"/>
                <a:cs typeface="2  Titr" panose="00000700000000000000" pitchFamily="2" charset="-78"/>
              </a:rPr>
              <a:t>سود ويژه يا سود خالص دوره</a:t>
            </a:r>
            <a:r>
              <a:rPr lang="en-US">
                <a:solidFill>
                  <a:srgbClr val="FF0000"/>
                </a:solidFill>
                <a:latin typeface="Tahoma" panose="020B0604030504040204" pitchFamily="34" charset="0"/>
                <a:cs typeface="2  Titr" panose="00000700000000000000" pitchFamily="2" charset="-78"/>
              </a:rPr>
              <a:t> </a:t>
            </a:r>
          </a:p>
        </p:txBody>
      </p:sp>
      <p:sp>
        <p:nvSpPr>
          <p:cNvPr id="246793" name="Line 9"/>
          <p:cNvSpPr>
            <a:spLocks noChangeShapeType="1"/>
          </p:cNvSpPr>
          <p:nvPr/>
        </p:nvSpPr>
        <p:spPr bwMode="auto">
          <a:xfrm>
            <a:off x="5295900" y="2930525"/>
            <a:ext cx="0" cy="561975"/>
          </a:xfrm>
          <a:prstGeom prst="line">
            <a:avLst/>
          </a:prstGeom>
          <a:noFill/>
          <a:ln w="38100">
            <a:solidFill>
              <a:srgbClr val="00CC99"/>
            </a:solidFill>
            <a:round/>
            <a:headEnd/>
            <a:tailEnd type="triangle" w="med" len="med"/>
          </a:ln>
          <a:effectLst>
            <a:outerShdw dist="107763" dir="2700000" algn="ctr" rotWithShape="0">
              <a:schemeClr val="fo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246794" name="Line 10"/>
          <p:cNvSpPr>
            <a:spLocks noChangeShapeType="1"/>
          </p:cNvSpPr>
          <p:nvPr/>
        </p:nvSpPr>
        <p:spPr bwMode="auto">
          <a:xfrm>
            <a:off x="6629400" y="2930525"/>
            <a:ext cx="0" cy="561975"/>
          </a:xfrm>
          <a:prstGeom prst="line">
            <a:avLst/>
          </a:prstGeom>
          <a:noFill/>
          <a:ln w="38100">
            <a:solidFill>
              <a:srgbClr val="00CC99"/>
            </a:solidFill>
            <a:round/>
            <a:headEnd/>
            <a:tailEnd type="triangle" w="med" len="med"/>
          </a:ln>
          <a:effectLst>
            <a:outerShdw dist="107763" dir="2700000" algn="ctr" rotWithShape="0">
              <a:schemeClr val="fo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246795" name="AutoShape 11"/>
          <p:cNvSpPr>
            <a:spLocks noChangeArrowheads="1"/>
          </p:cNvSpPr>
          <p:nvPr/>
        </p:nvSpPr>
        <p:spPr bwMode="auto">
          <a:xfrm rot="5400000">
            <a:off x="3998913" y="2474912"/>
            <a:ext cx="381000" cy="1679575"/>
          </a:xfrm>
          <a:custGeom>
            <a:avLst/>
            <a:gdLst>
              <a:gd name="G0" fmla="+- 12427 0 0"/>
              <a:gd name="G1" fmla="+- 6079 0 0"/>
              <a:gd name="G2" fmla="+- 12158 0 6079"/>
              <a:gd name="G3" fmla="+- G2 0 6079"/>
              <a:gd name="G4" fmla="*/ G3 32768 32059"/>
              <a:gd name="G5" fmla="*/ G4 1 2"/>
              <a:gd name="G6" fmla="+- 21600 0 12427"/>
              <a:gd name="G7" fmla="*/ G6 6079 6079"/>
              <a:gd name="G8" fmla="+- G7 12427 0"/>
              <a:gd name="T0" fmla="*/ 12427 w 21600"/>
              <a:gd name="T1" fmla="*/ 0 h 21600"/>
              <a:gd name="T2" fmla="*/ 12427 w 21600"/>
              <a:gd name="T3" fmla="*/ 12158 h 21600"/>
              <a:gd name="T4" fmla="*/ 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6079"/>
                </a:lnTo>
                <a:cubicBezTo>
                  <a:pt x="5564" y="6079"/>
                  <a:pt x="0" y="8801"/>
                  <a:pt x="0" y="12158"/>
                </a:cubicBezTo>
                <a:lnTo>
                  <a:pt x="0" y="21600"/>
                </a:lnTo>
                <a:lnTo>
                  <a:pt x="0" y="12158"/>
                </a:lnTo>
                <a:cubicBezTo>
                  <a:pt x="0" y="8801"/>
                  <a:pt x="5564" y="6079"/>
                  <a:pt x="12427" y="6079"/>
                </a:cubicBezTo>
                <a:lnTo>
                  <a:pt x="12427" y="12158"/>
                </a:lnTo>
                <a:close/>
              </a:path>
            </a:pathLst>
          </a:custGeom>
          <a:solidFill>
            <a:schemeClr val="accent1"/>
          </a:solidFill>
          <a:ln w="38100">
            <a:solidFill>
              <a:srgbClr val="00CC99"/>
            </a:solidFill>
            <a:miter lim="800000"/>
            <a:headEnd/>
            <a:tailEnd/>
          </a:ln>
          <a:effectLst>
            <a:outerShdw dist="35921" dir="2700000" algn="ctr" rotWithShape="0">
              <a:schemeClr val="folHlink">
                <a:alpha val="50000"/>
              </a:schemeClr>
            </a:outerShdw>
          </a:effectLst>
        </p:spPr>
        <p:txBody>
          <a:bodyPr wrap="none" anchor="ctr"/>
          <a:lstStyle/>
          <a:p>
            <a:endParaRPr lang="fa-IR"/>
          </a:p>
        </p:txBody>
      </p:sp>
      <p:sp>
        <p:nvSpPr>
          <p:cNvPr id="246796" name="Line 12"/>
          <p:cNvSpPr>
            <a:spLocks noChangeShapeType="1"/>
          </p:cNvSpPr>
          <p:nvPr/>
        </p:nvSpPr>
        <p:spPr bwMode="auto">
          <a:xfrm>
            <a:off x="4419600" y="3987800"/>
            <a:ext cx="0" cy="561975"/>
          </a:xfrm>
          <a:prstGeom prst="line">
            <a:avLst/>
          </a:prstGeom>
          <a:noFill/>
          <a:ln w="38100">
            <a:solidFill>
              <a:srgbClr val="00CC99"/>
            </a:solidFill>
            <a:round/>
            <a:headEnd/>
            <a:tailEnd type="triangle" w="med" len="med"/>
          </a:ln>
          <a:effectLst>
            <a:outerShdw dist="107763" dir="2700000" algn="ctr" rotWithShape="0">
              <a:schemeClr val="fo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246797" name="Line 13"/>
          <p:cNvSpPr>
            <a:spLocks noChangeShapeType="1"/>
          </p:cNvSpPr>
          <p:nvPr/>
        </p:nvSpPr>
        <p:spPr bwMode="auto">
          <a:xfrm>
            <a:off x="6477000" y="3987800"/>
            <a:ext cx="0" cy="561975"/>
          </a:xfrm>
          <a:prstGeom prst="line">
            <a:avLst/>
          </a:prstGeom>
          <a:noFill/>
          <a:ln w="38100">
            <a:solidFill>
              <a:srgbClr val="00CC99"/>
            </a:solidFill>
            <a:round/>
            <a:headEnd/>
            <a:tailEnd type="triangle" w="med" len="med"/>
          </a:ln>
          <a:effectLst>
            <a:outerShdw dist="107763" dir="2700000" algn="ctr" rotWithShape="0">
              <a:schemeClr val="fo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246798" name="Text Box 14"/>
          <p:cNvSpPr txBox="1">
            <a:spLocks noChangeArrowheads="1"/>
          </p:cNvSpPr>
          <p:nvPr/>
        </p:nvSpPr>
        <p:spPr bwMode="auto">
          <a:xfrm>
            <a:off x="1828800" y="4648200"/>
            <a:ext cx="3200400" cy="404813"/>
          </a:xfrm>
          <a:prstGeom prst="rect">
            <a:avLst/>
          </a:prstGeom>
          <a:solidFill>
            <a:schemeClr val="accent1"/>
          </a:solidFill>
          <a:ln w="38100">
            <a:solidFill>
              <a:srgbClr val="00CC99"/>
            </a:solidFill>
            <a:miter lim="800000"/>
            <a:headEnd/>
            <a:tailEnd/>
          </a:ln>
          <a:effectLst>
            <a:outerShdw dist="107763" dir="2700000" algn="ctr" rotWithShape="0">
              <a:schemeClr val="folHlink">
                <a:alpha val="50000"/>
              </a:schemeClr>
            </a:outerShdw>
          </a:effectLst>
        </p:spPr>
        <p:txBody>
          <a:bodyPr>
            <a:spAutoFit/>
          </a:bodyPr>
          <a:lstStyle/>
          <a:p>
            <a:pPr algn="ctr" rtl="1"/>
            <a:r>
              <a:rPr lang="fa-IR" b="1">
                <a:solidFill>
                  <a:srgbClr val="99CC00"/>
                </a:solidFill>
                <a:latin typeface="Tahoma" panose="020B0604030504040204" pitchFamily="34" charset="0"/>
                <a:cs typeface="2  Titr" panose="00000700000000000000" pitchFamily="2" charset="-78"/>
              </a:rPr>
              <a:t>مانده سود تقسيم نشده دوره</a:t>
            </a:r>
            <a:r>
              <a:rPr lang="en-US">
                <a:solidFill>
                  <a:schemeClr val="hlink"/>
                </a:solidFill>
                <a:latin typeface="Tahoma" panose="020B0604030504040204" pitchFamily="34" charset="0"/>
                <a:cs typeface="2  Titr" panose="00000700000000000000" pitchFamily="2" charset="-78"/>
              </a:rPr>
              <a:t> </a:t>
            </a:r>
          </a:p>
        </p:txBody>
      </p:sp>
      <p:sp>
        <p:nvSpPr>
          <p:cNvPr id="246799" name="Line 15"/>
          <p:cNvSpPr>
            <a:spLocks noChangeShapeType="1"/>
          </p:cNvSpPr>
          <p:nvPr/>
        </p:nvSpPr>
        <p:spPr bwMode="auto">
          <a:xfrm>
            <a:off x="2667000" y="5054600"/>
            <a:ext cx="0" cy="561975"/>
          </a:xfrm>
          <a:prstGeom prst="line">
            <a:avLst/>
          </a:prstGeom>
          <a:noFill/>
          <a:ln w="38100">
            <a:solidFill>
              <a:srgbClr val="00CC99"/>
            </a:solidFill>
            <a:round/>
            <a:headEnd/>
            <a:tailEnd type="triangle" w="med" len="med"/>
          </a:ln>
          <a:effectLst>
            <a:outerShdw dist="107763" dir="2700000" algn="ctr" rotWithShape="0">
              <a:schemeClr val="fo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246800" name="Text Box 16"/>
          <p:cNvSpPr txBox="1">
            <a:spLocks noChangeArrowheads="1"/>
          </p:cNvSpPr>
          <p:nvPr/>
        </p:nvSpPr>
        <p:spPr bwMode="auto">
          <a:xfrm>
            <a:off x="1066800" y="5691188"/>
            <a:ext cx="2895600" cy="404812"/>
          </a:xfrm>
          <a:prstGeom prst="rect">
            <a:avLst/>
          </a:prstGeom>
          <a:solidFill>
            <a:schemeClr val="accent1"/>
          </a:solidFill>
          <a:ln w="38100">
            <a:solidFill>
              <a:srgbClr val="00CC99"/>
            </a:solidFill>
            <a:miter lim="800000"/>
            <a:headEnd/>
            <a:tailEnd/>
          </a:ln>
          <a:effectLst>
            <a:outerShdw dist="107763" dir="2700000" algn="ctr" rotWithShape="0">
              <a:schemeClr val="folHlink">
                <a:alpha val="50000"/>
              </a:schemeClr>
            </a:outerShdw>
          </a:effectLst>
        </p:spPr>
        <p:txBody>
          <a:bodyPr>
            <a:spAutoFit/>
          </a:bodyPr>
          <a:lstStyle/>
          <a:p>
            <a:pPr algn="ctr" rtl="1"/>
            <a:r>
              <a:rPr lang="fa-IR">
                <a:solidFill>
                  <a:srgbClr val="99CC00"/>
                </a:solidFill>
                <a:latin typeface="Tahoma" panose="020B0604030504040204" pitchFamily="34" charset="0"/>
                <a:cs typeface="2  Titr" panose="00000700000000000000" pitchFamily="2" charset="-78"/>
              </a:rPr>
              <a:t>سود انباشته</a:t>
            </a:r>
            <a:r>
              <a:rPr lang="en-US">
                <a:solidFill>
                  <a:srgbClr val="99CC00"/>
                </a:solidFill>
                <a:latin typeface="Tahoma" panose="020B0604030504040204" pitchFamily="34" charset="0"/>
              </a:rPr>
              <a:t> </a:t>
            </a:r>
          </a:p>
        </p:txBody>
      </p:sp>
      <p:sp>
        <p:nvSpPr>
          <p:cNvPr id="246801" name="Line 17"/>
          <p:cNvSpPr>
            <a:spLocks noChangeShapeType="1"/>
          </p:cNvSpPr>
          <p:nvPr/>
        </p:nvSpPr>
        <p:spPr bwMode="auto">
          <a:xfrm>
            <a:off x="1663700" y="3124200"/>
            <a:ext cx="1676400" cy="0"/>
          </a:xfrm>
          <a:prstGeom prst="line">
            <a:avLst/>
          </a:prstGeom>
          <a:noFill/>
          <a:ln w="28575" cap="sq">
            <a:solidFill>
              <a:srgbClr val="00CC99"/>
            </a:solidFill>
            <a:round/>
            <a:headEnd type="none" w="sm" len="sm"/>
            <a:tailEnd type="none" w="sm" len="sm"/>
          </a:ln>
          <a:effectLst>
            <a:outerShdw dist="35921" dir="2700000" algn="ctr" rotWithShape="0">
              <a:schemeClr val="folHlink"/>
            </a:outerShdw>
          </a:effectLst>
          <a:extLst>
            <a:ext uri="{909E8E84-426E-40DD-AFC4-6F175D3DCCD1}">
              <a14:hiddenFill xmlns:a14="http://schemas.microsoft.com/office/drawing/2010/main">
                <a:noFill/>
              </a14:hiddenFill>
            </a:ext>
          </a:extLst>
        </p:spPr>
        <p:txBody>
          <a:bodyPr/>
          <a:lstStyle/>
          <a:p>
            <a:endParaRPr lang="fa-IR"/>
          </a:p>
        </p:txBody>
      </p:sp>
      <p:sp>
        <p:nvSpPr>
          <p:cNvPr id="246802" name="Line 18"/>
          <p:cNvSpPr>
            <a:spLocks noChangeShapeType="1"/>
          </p:cNvSpPr>
          <p:nvPr/>
        </p:nvSpPr>
        <p:spPr bwMode="auto">
          <a:xfrm>
            <a:off x="1676400" y="2895600"/>
            <a:ext cx="0" cy="228600"/>
          </a:xfrm>
          <a:prstGeom prst="line">
            <a:avLst/>
          </a:prstGeom>
          <a:noFill/>
          <a:ln w="28575" cap="sq">
            <a:solidFill>
              <a:srgbClr val="00CC99"/>
            </a:solidFill>
            <a:round/>
            <a:headEnd type="none" w="sm" len="sm"/>
            <a:tailEnd type="none" w="sm" len="sm"/>
          </a:ln>
          <a:effectLst>
            <a:outerShdw dist="35921" dir="2700000" algn="ctr" rotWithShape="0">
              <a:schemeClr val="folHlink"/>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Rectangle 2"/>
          <p:cNvSpPr>
            <a:spLocks noGrp="1" noChangeArrowheads="1"/>
          </p:cNvSpPr>
          <p:nvPr>
            <p:ph type="body" idx="1"/>
          </p:nvPr>
        </p:nvSpPr>
        <p:spPr>
          <a:xfrm>
            <a:off x="139700" y="88900"/>
            <a:ext cx="8915400" cy="6616700"/>
          </a:xfrm>
          <a:ln/>
          <a:effectLst>
            <a:outerShdw dist="35921" dir="2700000" algn="ctr" rotWithShape="0">
              <a:schemeClr val="folHlink"/>
            </a:outerShdw>
          </a:effectLst>
          <a:extLst>
            <a:ext uri="{91240B29-F687-4F45-9708-019B960494DF}">
              <a14:hiddenLine xmlns:a14="http://schemas.microsoft.com/office/drawing/2010/main" w="9525">
                <a:solidFill>
                  <a:srgbClr val="00CC99"/>
                </a:solidFill>
                <a:miter lim="800000"/>
                <a:headEnd/>
                <a:tailEnd/>
              </a14:hiddenLine>
            </a:ext>
          </a:extLst>
        </p:spPr>
        <p:txBody>
          <a:bodyPr/>
          <a:lstStyle/>
          <a:p>
            <a:pPr marL="117475" indent="220663" algn="just">
              <a:buFont typeface="Wingdings" panose="05000000000000000000" pitchFamily="2" charset="2"/>
              <a:buNone/>
            </a:pPr>
            <a:r>
              <a:rPr lang="fa-IR" sz="2400" b="1">
                <a:cs typeface="2  Zar" panose="00000400000000000000" pitchFamily="2" charset="-78"/>
              </a:rPr>
              <a:t>مثال عددى:فرض مي كنيم شركتي به ساخت وفروش خودروى سوارى اشتغال دارد.بهاي تمام شده هر سوارى براي شركت ٠٠٠/٠٠٠/ ٢٠ريال يا ٠٠٠</a:t>
            </a:r>
            <a:r>
              <a:rPr lang="fa-IR" sz="2400" b="1"/>
              <a:t>∕</a:t>
            </a:r>
            <a:r>
              <a:rPr lang="fa-IR" sz="2400" b="1">
                <a:cs typeface="2  Zar" panose="00000400000000000000" pitchFamily="2" charset="-78"/>
              </a:rPr>
              <a:t>٠٠٠</a:t>
            </a:r>
            <a:r>
              <a:rPr lang="fa-IR" sz="2400" b="1"/>
              <a:t>∕</a:t>
            </a:r>
            <a:r>
              <a:rPr lang="fa-IR" sz="2400" b="1">
                <a:cs typeface="2  Zar" panose="00000400000000000000" pitchFamily="2" charset="-78"/>
              </a:rPr>
              <a:t> ٢ تومان مي باشد ٣معين شده است. </a:t>
            </a:r>
            <a:r>
              <a:rPr lang="en-US" sz="2400" b="1">
                <a:cs typeface="2  Zar" panose="00000400000000000000" pitchFamily="2" charset="-78"/>
              </a:rPr>
              <a:t>X</a:t>
            </a:r>
            <a:r>
              <a:rPr lang="fa-IR" sz="2400" b="1">
                <a:cs typeface="2  Zar" panose="00000400000000000000" pitchFamily="2" charset="-78"/>
              </a:rPr>
              <a:t>٣ بهاي تمام شده مزبوردريك دوره مالي سهام    سرمايه   و  دارائيهاي شركت  در  ابتداي  سال	مبلغ ٠٠٠</a:t>
            </a:r>
            <a:r>
              <a:rPr lang="fa-IR" sz="2400" b="1"/>
              <a:t>∕</a:t>
            </a:r>
            <a:r>
              <a:rPr lang="fa-IR" sz="2400" b="1">
                <a:cs typeface="2  Zar" panose="00000400000000000000" pitchFamily="2" charset="-78"/>
              </a:rPr>
              <a:t>٠٠٠</a:t>
            </a:r>
            <a:r>
              <a:rPr lang="fa-IR" sz="2400" b="1"/>
              <a:t>∕</a:t>
            </a:r>
            <a:r>
              <a:rPr lang="fa-IR" sz="2400" b="1">
                <a:cs typeface="2  Zar" panose="00000400000000000000" pitchFamily="2" charset="-78"/>
              </a:rPr>
              <a:t> ٨٠٠ ريال</a:t>
            </a:r>
            <a:r>
              <a:rPr lang="en-US" sz="2400" b="1">
                <a:cs typeface="2  Zar" panose="00000400000000000000" pitchFamily="2" charset="-78"/>
              </a:rPr>
              <a:t>X</a:t>
            </a:r>
            <a:r>
              <a:rPr lang="fa-IR" sz="2400" b="1">
                <a:cs typeface="2  Zar" panose="00000400000000000000" pitchFamily="2" charset="-78"/>
              </a:rPr>
              <a:t>٣</a:t>
            </a:r>
            <a:endParaRPr lang="en-US" sz="2400" b="1">
              <a:cs typeface="2  Zar" panose="00000400000000000000" pitchFamily="2" charset="-78"/>
            </a:endParaRPr>
          </a:p>
          <a:p>
            <a:pPr marL="117475" indent="220663">
              <a:buFont typeface="Wingdings" panose="05000000000000000000" pitchFamily="2" charset="2"/>
              <a:buNone/>
            </a:pPr>
            <a:r>
              <a:rPr lang="fa-IR" sz="2400" b="1">
                <a:cs typeface="2  Zar" panose="00000400000000000000" pitchFamily="2" charset="-78"/>
              </a:rPr>
              <a:t>14.700.000.000=30.000.000×490</a:t>
            </a:r>
          </a:p>
          <a:p>
            <a:pPr marL="117475" indent="220663" algn="just">
              <a:buFont typeface="Wingdings" panose="05000000000000000000" pitchFamily="2" charset="2"/>
              <a:buNone/>
            </a:pPr>
            <a:r>
              <a:rPr lang="fa-IR" sz="2400" b="1">
                <a:cs typeface="2  Zar" panose="00000400000000000000" pitchFamily="2" charset="-78"/>
              </a:rPr>
              <a:t>بهاي تمام شده خودرو فروخته شده	    14.700.000.000=20.000.000×490</a:t>
            </a:r>
          </a:p>
          <a:p>
            <a:pPr marL="117475" indent="220663" algn="ctr">
              <a:buFont typeface="Wingdings" panose="05000000000000000000" pitchFamily="2" charset="2"/>
              <a:buNone/>
            </a:pPr>
            <a:r>
              <a:rPr lang="fa-IR" sz="2800" b="1">
                <a:solidFill>
                  <a:srgbClr val="00CC99"/>
                </a:solidFill>
                <a:cs typeface="2  Titr" panose="00000700000000000000" pitchFamily="2" charset="-78"/>
              </a:rPr>
              <a:t>بهاي تمام شده خودرو فروخته شده</a:t>
            </a:r>
            <a:r>
              <a:rPr lang="en-US" sz="2800">
                <a:solidFill>
                  <a:schemeClr val="hlink"/>
                </a:solidFill>
                <a:cs typeface="2  Titr" panose="00000700000000000000" pitchFamily="2" charset="-78"/>
              </a:rPr>
              <a:t> </a:t>
            </a:r>
            <a:endParaRPr lang="fa-IR" sz="2800" b="1">
              <a:solidFill>
                <a:schemeClr val="hlink"/>
              </a:solidFill>
              <a:cs typeface="2  Titr" panose="00000700000000000000" pitchFamily="2" charset="-78"/>
            </a:endParaRPr>
          </a:p>
          <a:p>
            <a:pPr marL="117475" indent="220663">
              <a:buFont typeface="Wingdings" panose="05000000000000000000" pitchFamily="2" charset="2"/>
              <a:buNone/>
            </a:pPr>
            <a:r>
              <a:rPr lang="fa-IR" sz="2400" b="1">
                <a:cs typeface="2  Zar" panose="00000400000000000000" pitchFamily="2" charset="-78"/>
              </a:rPr>
              <a:t>ماليات بر درآمد شركت دردوره	   1470000000 =10٪×14700000000</a:t>
            </a:r>
            <a:r>
              <a:rPr lang="en-US" sz="2400" b="1">
                <a:cs typeface="2  Zar" panose="00000400000000000000" pitchFamily="2" charset="-78"/>
              </a:rPr>
              <a:t> </a:t>
            </a:r>
            <a:endParaRPr lang="fa-IR" sz="2400" b="1">
              <a:cs typeface="2  Zar" panose="00000400000000000000" pitchFamily="2" charset="-78"/>
            </a:endParaRPr>
          </a:p>
          <a:p>
            <a:pPr marL="117475" indent="220663" algn="just">
              <a:buFont typeface="Wingdings" panose="05000000000000000000" pitchFamily="2" charset="2"/>
              <a:buNone/>
            </a:pPr>
            <a:r>
              <a:rPr lang="en-US" sz="2400" b="1">
                <a:cs typeface="2  Zar" panose="00000400000000000000" pitchFamily="2" charset="-78"/>
              </a:rPr>
              <a:t>X</a:t>
            </a:r>
            <a:r>
              <a:rPr lang="fa-IR" sz="2400" b="1">
                <a:cs typeface="2  Zar" panose="00000400000000000000" pitchFamily="2" charset="-78"/>
              </a:rPr>
              <a:t>	 شركت</a:t>
            </a:r>
            <a:r>
              <a:rPr lang="en-US" sz="2400" b="1">
                <a:cs typeface="2  Zar" panose="00000400000000000000" pitchFamily="2" charset="-78"/>
              </a:rPr>
              <a:t>X</a:t>
            </a:r>
            <a:r>
              <a:rPr lang="fa-IR" sz="2400" b="1">
                <a:cs typeface="2  Zar" panose="00000400000000000000" pitchFamily="2" charset="-78"/>
              </a:rPr>
              <a:t>	                  صورتحساب سود و زيان سال3</a:t>
            </a:r>
          </a:p>
          <a:p>
            <a:pPr marL="117475" indent="220663" algn="just">
              <a:buFont typeface="Wingdings" panose="05000000000000000000" pitchFamily="2" charset="2"/>
              <a:buNone/>
            </a:pPr>
            <a:endParaRPr lang="fa-IR" sz="800" b="1">
              <a:cs typeface="2  Zar" panose="00000400000000000000" pitchFamily="2" charset="-78"/>
            </a:endParaRPr>
          </a:p>
          <a:p>
            <a:pPr marL="117475" indent="220663" algn="ctr">
              <a:buFont typeface="Wingdings" panose="05000000000000000000" pitchFamily="2" charset="2"/>
              <a:buNone/>
            </a:pPr>
            <a:r>
              <a:rPr lang="fa-IR" sz="2400" b="1">
                <a:cs typeface="2  Zar" panose="00000400000000000000" pitchFamily="2" charset="-78"/>
              </a:rPr>
              <a:t>			فروش كل                       14700000000</a:t>
            </a:r>
          </a:p>
          <a:p>
            <a:pPr marL="117475" indent="220663" algn="just">
              <a:buFont typeface="Wingdings" panose="05000000000000000000" pitchFamily="2" charset="2"/>
              <a:buNone/>
            </a:pPr>
            <a:endParaRPr lang="fa-IR" sz="2400" b="1">
              <a:cs typeface="2  Zar" panose="00000400000000000000" pitchFamily="2" charset="-78"/>
            </a:endParaRPr>
          </a:p>
          <a:p>
            <a:pPr marL="117475" indent="220663" algn="just">
              <a:buFont typeface="Wingdings" panose="05000000000000000000" pitchFamily="2" charset="2"/>
              <a:buNone/>
            </a:pPr>
            <a:r>
              <a:rPr lang="fa-IR" sz="2400" b="1">
                <a:cs typeface="2  Zar" panose="00000400000000000000" pitchFamily="2" charset="-78"/>
              </a:rPr>
              <a:t>(بهاي تمام شده كالاي فروش رفته)     ( 9800000000)</a:t>
            </a:r>
          </a:p>
          <a:p>
            <a:pPr marL="117475" indent="220663" algn="ctr">
              <a:buFont typeface="Wingdings" panose="05000000000000000000" pitchFamily="2" charset="2"/>
              <a:buNone/>
            </a:pPr>
            <a:r>
              <a:rPr lang="fa-IR" sz="2400" b="1">
                <a:cs typeface="2  Zar" panose="00000400000000000000" pitchFamily="2" charset="-78"/>
              </a:rPr>
              <a:t>		4900000000</a:t>
            </a:r>
            <a:endParaRPr lang="en-US" sz="2400" b="1">
              <a:cs typeface="2  Zar" panose="00000400000000000000" pitchFamily="2" charset="-78"/>
            </a:endParaRPr>
          </a:p>
        </p:txBody>
      </p:sp>
      <p:sp>
        <p:nvSpPr>
          <p:cNvPr id="248835" name="Line 3"/>
          <p:cNvSpPr>
            <a:spLocks noChangeShapeType="1"/>
          </p:cNvSpPr>
          <p:nvPr/>
        </p:nvSpPr>
        <p:spPr bwMode="auto">
          <a:xfrm>
            <a:off x="1587500" y="4318000"/>
            <a:ext cx="3733800" cy="0"/>
          </a:xfrm>
          <a:prstGeom prst="line">
            <a:avLst/>
          </a:prstGeom>
          <a:noFill/>
          <a:ln w="57150">
            <a:solidFill>
              <a:srgbClr val="00CC99"/>
            </a:solidFill>
            <a:round/>
            <a:headEnd/>
            <a:tailEnd/>
          </a:ln>
          <a:effectLst>
            <a:outerShdw dist="107763" dir="2700000" algn="ctr" rotWithShape="0">
              <a:schemeClr val="fo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
        <p:nvSpPr>
          <p:cNvPr id="248836" name="Line 4"/>
          <p:cNvSpPr>
            <a:spLocks noChangeShapeType="1"/>
          </p:cNvSpPr>
          <p:nvPr/>
        </p:nvSpPr>
        <p:spPr bwMode="auto">
          <a:xfrm flipH="1">
            <a:off x="2755900" y="5689600"/>
            <a:ext cx="1828800" cy="0"/>
          </a:xfrm>
          <a:prstGeom prst="line">
            <a:avLst/>
          </a:prstGeom>
          <a:noFill/>
          <a:ln w="38100" cap="sq">
            <a:solidFill>
              <a:srgbClr val="00CC99"/>
            </a:solidFill>
            <a:round/>
            <a:headEnd type="none" w="sm" len="sm"/>
            <a:tailEnd type="none" w="sm" len="sm"/>
          </a:ln>
          <a:effectLst>
            <a:outerShdw dist="107763" dir="2700000" algn="ctr" rotWithShape="0">
              <a:schemeClr val="folHlink">
                <a:alpha val="50000"/>
              </a:scheme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Rectangle 2"/>
          <p:cNvSpPr>
            <a:spLocks noGrp="1" noChangeArrowheads="1"/>
          </p:cNvSpPr>
          <p:nvPr>
            <p:ph type="body" idx="1"/>
          </p:nvPr>
        </p:nvSpPr>
        <p:spPr>
          <a:xfrm>
            <a:off x="88900" y="76200"/>
            <a:ext cx="8991600" cy="6705600"/>
          </a:xfrm>
        </p:spPr>
        <p:txBody>
          <a:bodyPr/>
          <a:lstStyle/>
          <a:p>
            <a:pPr marL="117475" indent="169863">
              <a:buFont typeface="Wingdings" panose="05000000000000000000" pitchFamily="2" charset="2"/>
              <a:buNone/>
            </a:pPr>
            <a:r>
              <a:rPr lang="fa-IR" sz="2400" b="1">
                <a:cs typeface="2  Zar" panose="00000400000000000000" pitchFamily="2" charset="-78"/>
              </a:rPr>
              <a:t>سود ناويژه(2450000000)</a:t>
            </a:r>
          </a:p>
          <a:p>
            <a:pPr marL="117475" indent="169863">
              <a:buFont typeface="Wingdings" panose="05000000000000000000" pitchFamily="2" charset="2"/>
              <a:buNone/>
            </a:pPr>
            <a:r>
              <a:rPr lang="fa-IR" sz="2400" b="1">
                <a:cs typeface="2  Zar" panose="00000400000000000000" pitchFamily="2" charset="-78"/>
              </a:rPr>
              <a:t>(هزينه هاي دوره)2450000000</a:t>
            </a:r>
          </a:p>
          <a:p>
            <a:pPr marL="117475" indent="169863">
              <a:buFont typeface="Wingdings" panose="05000000000000000000" pitchFamily="2" charset="2"/>
              <a:buNone/>
            </a:pPr>
            <a:r>
              <a:rPr lang="fa-IR" sz="2400" b="1">
                <a:cs typeface="2  Zar" panose="00000400000000000000" pitchFamily="2" charset="-78"/>
              </a:rPr>
              <a:t>سود ويژه قبل از كسر ماليات (1470000000)</a:t>
            </a:r>
          </a:p>
          <a:p>
            <a:pPr marL="117475" indent="169863">
              <a:buFont typeface="Wingdings" panose="05000000000000000000" pitchFamily="2" charset="2"/>
              <a:buNone/>
            </a:pPr>
            <a:r>
              <a:rPr lang="fa-IR" sz="2400" b="1">
                <a:cs typeface="2  Zar" panose="00000400000000000000" pitchFamily="2" charset="-78"/>
              </a:rPr>
              <a:t>(ماليات بردرآمد)</a:t>
            </a:r>
          </a:p>
          <a:p>
            <a:pPr marL="117475" indent="169863">
              <a:buFont typeface="Wingdings" panose="05000000000000000000" pitchFamily="2" charset="2"/>
              <a:buNone/>
            </a:pPr>
            <a:r>
              <a:rPr lang="fa-IR" sz="2400" b="1">
                <a:cs typeface="2  Zar" panose="00000400000000000000" pitchFamily="2" charset="-78"/>
              </a:rPr>
              <a:t>سود ويژه </a:t>
            </a:r>
          </a:p>
          <a:p>
            <a:pPr marL="117475" indent="169863">
              <a:buFont typeface="Wingdings" panose="05000000000000000000" pitchFamily="2" charset="2"/>
              <a:buNone/>
            </a:pPr>
            <a:r>
              <a:rPr lang="fa-IR" sz="2400" b="1">
                <a:cs typeface="2  Zar" panose="00000400000000000000" pitchFamily="2" charset="-78"/>
              </a:rPr>
              <a:t>980000000</a:t>
            </a:r>
          </a:p>
          <a:p>
            <a:pPr marL="117475" indent="169863">
              <a:buFont typeface="Wingdings" panose="05000000000000000000" pitchFamily="2" charset="2"/>
              <a:buNone/>
            </a:pPr>
            <a:endParaRPr lang="fa-IR" sz="2400" b="1">
              <a:cs typeface="2  Zar" panose="00000400000000000000" pitchFamily="2" charset="-78"/>
            </a:endParaRPr>
          </a:p>
          <a:p>
            <a:pPr marL="117475" indent="169863">
              <a:buFont typeface="Wingdings" panose="05000000000000000000" pitchFamily="2" charset="2"/>
              <a:buNone/>
            </a:pP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2"/>
          <p:cNvSpPr>
            <a:spLocks noGrp="1" noChangeArrowheads="1"/>
          </p:cNvSpPr>
          <p:nvPr>
            <p:ph type="body" idx="1"/>
          </p:nvPr>
        </p:nvSpPr>
        <p:spPr>
          <a:xfrm>
            <a:off x="88900" y="76200"/>
            <a:ext cx="8991600" cy="6705600"/>
          </a:xfrm>
        </p:spPr>
        <p:txBody>
          <a:bodyPr/>
          <a:lstStyle/>
          <a:p>
            <a:pPr marL="117475" indent="169863" algn="just">
              <a:buFont typeface="Wingdings" panose="05000000000000000000" pitchFamily="2" charset="2"/>
              <a:buNone/>
            </a:pPr>
            <a:r>
              <a:rPr lang="fa-IR" sz="2400" b="1">
                <a:cs typeface="2  Zar" panose="00000400000000000000" pitchFamily="2" charset="-78"/>
              </a:rPr>
              <a:t>بدهي است كه در هر سال رقم سود ويژه تابع درآمد وهزينه انجام شده در همان سال مي باشد در ضمن اگر بطورمثال طبق توصيه هيات مديره و تائيد مجمع عمومي شركت مبلغ 000/000/80  به عنوان اندوخته قانوني و 000/000/100 ريال بعنوان اندوخته احتياطي و 000/000/500 ريال سود سهام به صاحبان سهام تعلق گيرد با تنظيم صورتحساب سود،ميزان سود ) مبلغ</a:t>
            </a:r>
            <a:r>
              <a:rPr lang="en-US" sz="2400" b="1">
                <a:cs typeface="2  Zar" panose="00000400000000000000" pitchFamily="2" charset="-78"/>
              </a:rPr>
              <a:t>X3 </a:t>
            </a:r>
            <a:r>
              <a:rPr lang="fa-IR" sz="2400" b="1">
                <a:cs typeface="2  Zar" panose="00000400000000000000" pitchFamily="2" charset="-78"/>
              </a:rPr>
              <a:t>انباشته تقسيم نشده درپايان دوره مالي ( سال 000/000/300 ريال خواهد بود به فرض اينكه از سالهاي قبل سود انباشته اي باقي نمانده باشد. </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Grp="1" noChangeArrowheads="1"/>
          </p:cNvSpPr>
          <p:nvPr>
            <p:ph type="body" idx="1"/>
          </p:nvPr>
        </p:nvSpPr>
        <p:spPr>
          <a:xfrm>
            <a:off x="139700" y="76200"/>
            <a:ext cx="8915400" cy="6705600"/>
          </a:xfrm>
        </p:spPr>
        <p:txBody>
          <a:bodyPr/>
          <a:lstStyle/>
          <a:p>
            <a:pPr marL="117475" indent="169863"/>
            <a:r>
              <a:rPr lang="en-US"/>
              <a:t>X</a:t>
            </a:r>
            <a:r>
              <a:rPr lang="fa-IR"/>
              <a:t>	سال3</a:t>
            </a:r>
            <a:r>
              <a:rPr lang="en-US"/>
              <a:t>X</a:t>
            </a:r>
            <a:r>
              <a:rPr lang="fa-IR"/>
              <a:t>	             صورتحساب تقسيم سود ويژه شركت</a:t>
            </a:r>
          </a:p>
          <a:p>
            <a:pPr marL="117475" indent="169863"/>
            <a:r>
              <a:rPr lang="fa-IR"/>
              <a:t>سود ويژه دوره مالي                    980000000</a:t>
            </a:r>
          </a:p>
          <a:p>
            <a:pPr marL="117475" indent="169863"/>
            <a:r>
              <a:rPr lang="fa-IR"/>
              <a:t>(تقسيمات و تخصيصات سود)</a:t>
            </a:r>
          </a:p>
          <a:p>
            <a:pPr marL="117475" indent="169863"/>
            <a:r>
              <a:rPr lang="fa-IR"/>
              <a:t>اندوخته قانوني             80000000</a:t>
            </a:r>
          </a:p>
          <a:p>
            <a:pPr marL="117475" indent="169863"/>
            <a:r>
              <a:rPr lang="fa-IR"/>
              <a:t>اندوخته احتياطي         100000000</a:t>
            </a:r>
          </a:p>
          <a:p>
            <a:pPr marL="117475" indent="169863"/>
            <a:r>
              <a:rPr lang="fa-IR"/>
              <a:t>سودسهام                 500000000</a:t>
            </a:r>
          </a:p>
          <a:p>
            <a:pPr marL="117475" indent="169863"/>
            <a:r>
              <a:rPr lang="fa-IR"/>
              <a:t>جمع كسورات                              (680000000)                                            </a:t>
            </a:r>
          </a:p>
          <a:p>
            <a:pPr marL="117475" indent="169863"/>
            <a:r>
              <a:rPr lang="fa-IR"/>
              <a:t>                                               300000000</a:t>
            </a:r>
            <a:endParaRPr lang="en-US"/>
          </a:p>
        </p:txBody>
      </p:sp>
    </p:spTree>
  </p:cSld>
  <p:clrMapOvr>
    <a:masterClrMapping/>
  </p:clrMapOvr>
  <p:transition>
    <p:wipe dir="d"/>
    <p:sndAc>
      <p:stSnd loop="1">
        <p:snd r:embed="rId3" name="chimes.wav"/>
      </p:stSnd>
    </p:sndAc>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Rectangle 2"/>
          <p:cNvSpPr>
            <a:spLocks noGrp="1" noChangeArrowheads="1"/>
          </p:cNvSpPr>
          <p:nvPr>
            <p:ph type="body" idx="1"/>
          </p:nvPr>
        </p:nvSpPr>
        <p:spPr>
          <a:xfrm>
            <a:off x="88900" y="88900"/>
            <a:ext cx="8991600" cy="6705600"/>
          </a:xfrm>
        </p:spPr>
        <p:txBody>
          <a:bodyPr/>
          <a:lstStyle/>
          <a:p>
            <a:pPr marL="117475" indent="169863">
              <a:buFont typeface="Wingdings" panose="05000000000000000000" pitchFamily="2" charset="2"/>
              <a:buNone/>
            </a:pPr>
            <a:r>
              <a:rPr lang="fa-IR" sz="2400" b="1">
                <a:cs typeface="2  Zar" panose="00000400000000000000" pitchFamily="2" charset="-78"/>
              </a:rPr>
              <a:t>سود تقسيم نشده يا انباشته ياسنواتي</a:t>
            </a:r>
          </a:p>
          <a:p>
            <a:pPr marL="117475" indent="169863">
              <a:buFont typeface="Wingdings" panose="05000000000000000000" pitchFamily="2" charset="2"/>
              <a:buNone/>
            </a:pPr>
            <a:r>
              <a:rPr lang="fa-IR" sz="2400" b="1">
                <a:cs typeface="2  Zar" panose="00000400000000000000" pitchFamily="2" charset="-78"/>
              </a:rPr>
              <a:t>ملاحظه مي شود سود تقسيم نشده باقيمانده منافع تحصيل شده شركت كه بين صاحبان سهام و ساير امور شركت تقسيم يا توزيع نشده مي باشد .مبلغ سود تقسيم نشده رقم متصل شونده به ترازنامه مي باشد وباعث متصل شدن سود وزيان دوره مالي به ترازنامه آخرسال درهمان دوره مي باشد .با توجه به توضيحات اعبارتست از:  اعبارتست از:</a:t>
            </a:r>
          </a:p>
          <a:p>
            <a:pPr marL="117475" indent="169863">
              <a:buFont typeface="Wingdings" panose="05000000000000000000" pitchFamily="2" charset="2"/>
              <a:buNone/>
            </a:pPr>
            <a:r>
              <a:rPr lang="fa-IR" sz="2400" b="1">
                <a:cs typeface="2  Zar" panose="00000400000000000000" pitchFamily="2" charset="-78"/>
              </a:rPr>
              <a:t> </a:t>
            </a:r>
            <a:r>
              <a:rPr lang="en-US" sz="2400" b="1">
                <a:cs typeface="2  Zar" panose="00000400000000000000" pitchFamily="2" charset="-78"/>
              </a:rPr>
              <a:t>x3</a:t>
            </a:r>
            <a:r>
              <a:rPr lang="fa-IR" sz="2400" b="1">
                <a:cs typeface="2  Zar" panose="00000400000000000000" pitchFamily="2" charset="-78"/>
              </a:rPr>
              <a:t>فوق ترازنامه اول سال </a:t>
            </a:r>
          </a:p>
          <a:p>
            <a:pPr marL="117475" indent="169863" algn="ctr">
              <a:buFont typeface="Wingdings" panose="05000000000000000000" pitchFamily="2" charset="2"/>
              <a:buNone/>
            </a:pPr>
            <a:r>
              <a:rPr lang="en-US" sz="2400" b="1">
                <a:cs typeface="2  Zar" panose="00000400000000000000" pitchFamily="2" charset="-78"/>
              </a:rPr>
              <a:t>X</a:t>
            </a:r>
            <a:r>
              <a:rPr lang="fa-IR" sz="2400" b="1">
                <a:cs typeface="2  Zar" panose="00000400000000000000" pitchFamily="2" charset="-78"/>
              </a:rPr>
              <a:t>درابتداي سال    3 </a:t>
            </a:r>
            <a:r>
              <a:rPr lang="en-US" sz="2400" b="1">
                <a:cs typeface="2  Zar" panose="00000400000000000000" pitchFamily="2" charset="-78"/>
              </a:rPr>
              <a:t>X</a:t>
            </a:r>
            <a:r>
              <a:rPr lang="fa-IR" sz="2400" b="1">
                <a:cs typeface="2  Zar" panose="00000400000000000000" pitchFamily="2" charset="-78"/>
              </a:rPr>
              <a:t>ترازنامه شركت </a:t>
            </a:r>
            <a:r>
              <a:rPr lang="en-US" sz="2400" b="1">
                <a:cs typeface="2  Zar" panose="00000400000000000000" pitchFamily="2" charset="-78"/>
              </a:rPr>
              <a:t>   </a:t>
            </a:r>
          </a:p>
          <a:p>
            <a:pPr marL="117475" indent="169863">
              <a:buFont typeface="Wingdings" panose="05000000000000000000" pitchFamily="2" charset="2"/>
              <a:buNone/>
            </a:pPr>
            <a:r>
              <a:rPr lang="fa-IR" sz="2400" b="1">
                <a:cs typeface="2  Zar" panose="00000400000000000000" pitchFamily="2" charset="-78"/>
              </a:rPr>
              <a:t>جمع بدهي و حقوق صاحبان	جمع دارائي ها 800000000</a:t>
            </a:r>
            <a:endParaRPr lang="en-US" sz="2400" b="1">
              <a:cs typeface="2  Zar" panose="00000400000000000000" pitchFamily="2" charset="-78"/>
            </a:endParaRPr>
          </a:p>
          <a:p>
            <a:pPr marL="117475" indent="169863">
              <a:buFont typeface="Wingdings" panose="05000000000000000000" pitchFamily="2" charset="2"/>
              <a:buNone/>
            </a:pPr>
            <a:r>
              <a:rPr lang="fa-IR" sz="2400" b="1">
                <a:cs typeface="2  Zar" panose="00000400000000000000" pitchFamily="2" charset="-78"/>
              </a:rPr>
              <a:t>سهام وسرمايه،800000000			 		</a:t>
            </a:r>
            <a:endParaRPr lang="en-US" sz="2400" b="1">
              <a:cs typeface="2  Zar" panose="00000400000000000000" pitchFamily="2" charset="-78"/>
            </a:endParaRPr>
          </a:p>
          <a:p>
            <a:pPr marL="117475" indent="169863">
              <a:buFont typeface="Wingdings" panose="05000000000000000000" pitchFamily="2" charset="2"/>
              <a:buNone/>
            </a:pPr>
            <a:r>
              <a:rPr lang="fa-IR" sz="2400" b="1">
                <a:cs typeface="2  Zar" panose="00000400000000000000" pitchFamily="2" charset="-78"/>
              </a:rPr>
              <a:t>حساب </a:t>
            </a:r>
            <a:r>
              <a:rPr lang="en-US" sz="2400" b="1">
                <a:cs typeface="2  Zar" panose="00000400000000000000" pitchFamily="2" charset="-78"/>
              </a:rPr>
              <a:t>x3 </a:t>
            </a:r>
            <a:r>
              <a:rPr lang="fa-IR" sz="2400" b="1">
                <a:cs typeface="2  Zar" panose="00000400000000000000" pitchFamily="2" charset="-78"/>
              </a:rPr>
              <a:t>صندوق (وجه نقد) شركت طي سال نيز به شرح ذيل مي باشد:</a:t>
            </a:r>
            <a:endParaRPr lang="fa-IR" sz="2000" b="1">
              <a:cs typeface="2  Zar" panose="00000400000000000000" pitchFamily="2" charset="-78"/>
            </a:endParaRPr>
          </a:p>
          <a:p>
            <a:pPr marL="117475" indent="169863">
              <a:buFont typeface="Wingdings" panose="05000000000000000000" pitchFamily="2" charset="2"/>
              <a:buNone/>
            </a:pP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228600" y="228600"/>
            <a:ext cx="8763000" cy="563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indent="177800">
              <a:defRPr>
                <a:solidFill>
                  <a:schemeClr val="tx1"/>
                </a:solidFill>
                <a:latin typeface="Arial" panose="020B0604020202020204" pitchFamily="34" charset="0"/>
                <a:cs typeface="Arial" panose="020B0604020202020204" pitchFamily="34" charset="0"/>
              </a:defRPr>
            </a:lvl1pPr>
            <a:lvl2pPr marL="406400">
              <a:defRPr>
                <a:solidFill>
                  <a:schemeClr val="tx1"/>
                </a:solidFill>
                <a:latin typeface="Arial" panose="020B0604020202020204" pitchFamily="34" charset="0"/>
                <a:cs typeface="Arial" panose="020B0604020202020204" pitchFamily="34" charset="0"/>
              </a:defRPr>
            </a:lvl2pPr>
            <a:lvl3pPr marL="2120900">
              <a:defRPr>
                <a:solidFill>
                  <a:schemeClr val="tx1"/>
                </a:solidFill>
                <a:latin typeface="Arial" panose="020B0604020202020204" pitchFamily="34" charset="0"/>
                <a:cs typeface="Arial" panose="020B0604020202020204" pitchFamily="34" charset="0"/>
              </a:defRPr>
            </a:lvl3pPr>
            <a:lvl4pPr marL="2235200">
              <a:defRPr>
                <a:solidFill>
                  <a:schemeClr val="tx1"/>
                </a:solidFill>
                <a:latin typeface="Arial" panose="020B0604020202020204" pitchFamily="34" charset="0"/>
                <a:cs typeface="Arial" panose="020B0604020202020204" pitchFamily="34" charset="0"/>
              </a:defRPr>
            </a:lvl4pPr>
            <a:lvl5pPr marL="2349500">
              <a:defRPr>
                <a:solidFill>
                  <a:schemeClr val="tx1"/>
                </a:solidFill>
                <a:latin typeface="Arial" panose="020B0604020202020204" pitchFamily="34" charset="0"/>
                <a:cs typeface="Arial" panose="020B0604020202020204" pitchFamily="34" charset="0"/>
              </a:defRPr>
            </a:lvl5pPr>
            <a:lvl6pPr marL="28067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639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7211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783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rtl="1"/>
            <a:r>
              <a:rPr lang="fa-IR" sz="2800">
                <a:solidFill>
                  <a:schemeClr val="tx2"/>
                </a:solidFill>
                <a:cs typeface="2  Zar" panose="00000400000000000000" pitchFamily="2" charset="-78"/>
              </a:rPr>
              <a:t>مقدمه:پيدايش شركتهاي سهامي </a:t>
            </a:r>
            <a:endParaRPr lang="en-US" sz="2800">
              <a:solidFill>
                <a:schemeClr val="tx2"/>
              </a:solidFill>
              <a:cs typeface="2  Zar" panose="00000400000000000000" pitchFamily="2" charset="-78"/>
            </a:endParaRPr>
          </a:p>
          <a:p>
            <a:pPr algn="just" rtl="1"/>
            <a:r>
              <a:rPr lang="fa-IR" sz="2400">
                <a:cs typeface="2  Zar" panose="00000400000000000000" pitchFamily="2" charset="-78"/>
              </a:rPr>
              <a:t>تا پايان قرن هيجدهم ميلاديواحدهاي انتفاعي يا به صورت موسسات انفرادي و يا به صورت شركتهاي غير سهامي يعني با مالكيت چند نفر شريك تاسيس مي گرديد .به علت اوضاع سياسي در اروپا در قرن هفدم و هيجدهم و پيشرفت علم مخصوصاً علوم تجربي و استفاده كاربري از آنها در معيشت افراد بشر مثلاٌ در كشاورزي استفاده از</a:t>
            </a:r>
            <a:r>
              <a:rPr lang="en-US" sz="2400">
                <a:cs typeface="2  Zar" panose="00000400000000000000" pitchFamily="2" charset="-78"/>
              </a:rPr>
              <a:t> </a:t>
            </a:r>
            <a:r>
              <a:rPr lang="fa-IR" sz="2400">
                <a:latin typeface="Tahoma" panose="020B0604030504040204" pitchFamily="34" charset="0"/>
                <a:cs typeface="2  Zar" panose="00000400000000000000" pitchFamily="2" charset="-78"/>
              </a:rPr>
              <a:t>ماشين تخم پاشي كه توسط جتروتال بين سالهاي 1647 تا 1741 اختراع شده بود و يا استفاده از ماكوي پرنده در صنايع پوشاك كه توسط جيمز وات براي ساختن كندانسور . تبديل حركت متناوب پيستون ماشين بخار به حركت دوراني صورت گرفته همگي باعث پيدايش انقلاب صنعتي در جهان كه در اواخر قرن هيجدهم شروع شده و هم چنان تداوم يافته گرديده است .</a:t>
            </a:r>
            <a:endParaRPr lang="en-US" sz="2400">
              <a:latin typeface="Tahoma" panose="020B0604030504040204" pitchFamily="34" charset="0"/>
              <a:cs typeface="2  Zar" panose="00000400000000000000" pitchFamily="2" charset="-78"/>
            </a:endParaRPr>
          </a:p>
          <a:p>
            <a:pPr algn="just" rtl="1"/>
            <a:r>
              <a:rPr lang="fa-IR" sz="2400">
                <a:effectLst>
                  <a:outerShdw blurRad="38100" dist="38100" dir="2700000" algn="tl">
                    <a:srgbClr val="000000"/>
                  </a:outerShdw>
                </a:effectLst>
                <a:latin typeface="Tahoma" panose="020B0604030504040204" pitchFamily="34" charset="0"/>
                <a:cs typeface="2  Zar" panose="00000400000000000000" pitchFamily="2" charset="-78"/>
              </a:rPr>
              <a:t>همزمان با پيشرفت علوم تجربي كشورهاي اروپائي معروف شروع به گسترش قلمرو تجارتي خود نموده و علاوه بر تسلط بر بازارهاي كشورهاي ديگر مستعمرات خود را بسط و توسعه دادند در نتيجه عوامل فوق سرمايه داران براي استفاده بيشتر به فكر استفاده از پولهاي اندك مردم افتاده واقدام به تاسيس شركتهاي سهامي به صورت محدود در اروپا تشكيل شدند ( به نقل از صفحه 8 كتاب تاريخ اروپا تاليف ليتل فيلد (ترجمه فريده قرجه داغي)</a:t>
            </a:r>
            <a:endParaRPr lang="en-US" sz="2400">
              <a:effectLst>
                <a:outerShdw blurRad="38100" dist="38100" dir="2700000" algn="tl">
                  <a:srgbClr val="000000"/>
                </a:outerShdw>
              </a:effectLst>
              <a:latin typeface="Tahoma" panose="020B0604030504040204" pitchFamily="34" charset="0"/>
              <a:cs typeface="2  Zar" panose="00000400000000000000" pitchFamily="2" charset="-78"/>
            </a:endParaRPr>
          </a:p>
          <a:p>
            <a:pPr algn="just" rtl="1"/>
            <a:endParaRPr lang="en-US" sz="2400">
              <a:effectLst>
                <a:outerShdw blurRad="38100" dist="38100" dir="2700000" algn="tl">
                  <a:srgbClr val="000000"/>
                </a:outerShdw>
              </a:effectLst>
              <a:latin typeface="Tahoma" panose="020B0604030504040204" pitchFamily="34" charset="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Rectangle 2"/>
          <p:cNvSpPr>
            <a:spLocks noGrp="1" noChangeArrowheads="1"/>
          </p:cNvSpPr>
          <p:nvPr>
            <p:ph type="body" idx="1"/>
          </p:nvPr>
        </p:nvSpPr>
        <p:spPr>
          <a:xfrm>
            <a:off x="0" y="0"/>
            <a:ext cx="8915400" cy="6705600"/>
          </a:xfrm>
        </p:spPr>
        <p:txBody>
          <a:bodyPr/>
          <a:lstStyle/>
          <a:p>
            <a:pPr marL="117475" indent="222250">
              <a:buFont typeface="Wingdings" panose="05000000000000000000" pitchFamily="2" charset="2"/>
              <a:buNone/>
            </a:pPr>
            <a:r>
              <a:rPr lang="en-US" sz="2400" b="1">
                <a:cs typeface="2  Zar" panose="00000400000000000000" pitchFamily="2" charset="-78"/>
              </a:rPr>
              <a:t>X3</a:t>
            </a:r>
            <a:r>
              <a:rPr lang="fa-IR"/>
              <a:t> </a:t>
            </a:r>
            <a:r>
              <a:rPr lang="fa-IR" sz="2400" b="1">
                <a:cs typeface="2  Zar" panose="00000400000000000000" pitchFamily="2" charset="-78"/>
              </a:rPr>
              <a:t>حساب وجه نقد در سال</a:t>
            </a:r>
            <a:endParaRPr lang="en-US" sz="2400" b="1">
              <a:cs typeface="2  Zar" panose="00000400000000000000" pitchFamily="2" charset="-78"/>
            </a:endParaRPr>
          </a:p>
          <a:p>
            <a:pPr marL="117475" indent="222250">
              <a:buFont typeface="Wingdings" panose="05000000000000000000" pitchFamily="2" charset="2"/>
              <a:buNone/>
            </a:pPr>
            <a:r>
              <a:rPr lang="fa-IR" sz="2400" b="1">
                <a:cs typeface="2  Zar" panose="00000400000000000000" pitchFamily="2" charset="-78"/>
              </a:rPr>
              <a:t>پرداختي بابت بهاي تمام شده		مانده اول سال 800000000</a:t>
            </a:r>
          </a:p>
          <a:p>
            <a:pPr marL="117475" indent="222250">
              <a:buFont typeface="Wingdings" panose="05000000000000000000" pitchFamily="2" charset="2"/>
              <a:buNone/>
            </a:pPr>
            <a:r>
              <a:rPr lang="fa-IR" sz="2400" b="1">
                <a:cs typeface="2  Zar" panose="00000400000000000000" pitchFamily="2" charset="-78"/>
              </a:rPr>
              <a:t>10000000000</a:t>
            </a:r>
          </a:p>
          <a:p>
            <a:pPr marL="117475" indent="222250">
              <a:buFont typeface="Wingdings" panose="05000000000000000000" pitchFamily="2" charset="2"/>
              <a:buNone/>
            </a:pPr>
            <a:r>
              <a:rPr lang="fa-IR" sz="2400" b="1">
                <a:cs typeface="2  Zar" panose="00000400000000000000" pitchFamily="2" charset="-78"/>
              </a:rPr>
              <a:t>سوارايها:500دستگاه                    	دريافتي بابت فروش14700000000</a:t>
            </a:r>
          </a:p>
          <a:p>
            <a:pPr marL="117475" indent="222250">
              <a:buFont typeface="Wingdings" panose="05000000000000000000" pitchFamily="2" charset="2"/>
              <a:buNone/>
            </a:pPr>
            <a:r>
              <a:rPr lang="fa-IR" sz="2400" b="1">
                <a:cs typeface="2  Zar" panose="00000400000000000000" pitchFamily="2" charset="-78"/>
              </a:rPr>
              <a:t>پرداختي بابت هزينه ها           2450000000</a:t>
            </a:r>
          </a:p>
          <a:p>
            <a:pPr marL="117475" indent="222250">
              <a:buFont typeface="Wingdings" panose="05000000000000000000" pitchFamily="2" charset="2"/>
              <a:buNone/>
            </a:pPr>
            <a:r>
              <a:rPr lang="fa-IR" sz="2400" b="1">
                <a:cs typeface="2  Zar" panose="00000400000000000000" pitchFamily="2" charset="-78"/>
              </a:rPr>
              <a:t>جمع                15500000000</a:t>
            </a:r>
          </a:p>
          <a:p>
            <a:pPr marL="117475" indent="222250">
              <a:buFont typeface="Wingdings" panose="05000000000000000000" pitchFamily="2" charset="2"/>
              <a:buNone/>
            </a:pPr>
            <a:r>
              <a:rPr lang="fa-IR" sz="2400" b="1">
                <a:cs typeface="2  Zar" panose="00000400000000000000" pitchFamily="2" charset="-78"/>
              </a:rPr>
              <a:t>جمع                              12450000000</a:t>
            </a:r>
            <a:endParaRPr lang="en-US" sz="2400" b="1">
              <a:cs typeface="2  Zar" panose="00000400000000000000" pitchFamily="2" charset="-78"/>
            </a:endParaRPr>
          </a:p>
          <a:p>
            <a:pPr marL="117475" indent="222250">
              <a:buFont typeface="Wingdings" panose="05000000000000000000" pitchFamily="2" charset="2"/>
              <a:buNone/>
            </a:pPr>
            <a:r>
              <a:rPr lang="fa-IR" sz="2400" b="1">
                <a:cs typeface="2  Zar" panose="00000400000000000000" pitchFamily="2" charset="-78"/>
              </a:rPr>
              <a:t>مانده به نقل زير                   3050000000	15500000000 </a:t>
            </a:r>
            <a:endParaRPr lang="en-US" sz="2400" b="1">
              <a:cs typeface="2  Zar" panose="00000400000000000000" pitchFamily="2" charset="-78"/>
            </a:endParaRPr>
          </a:p>
          <a:p>
            <a:pPr marL="117475" indent="222250">
              <a:buFont typeface="Wingdings" panose="05000000000000000000" pitchFamily="2" charset="2"/>
              <a:buNone/>
            </a:pPr>
            <a:r>
              <a:rPr lang="fa-IR" sz="2400" b="1">
                <a:cs typeface="2  Zar" panose="00000400000000000000" pitchFamily="2" charset="-78"/>
              </a:rPr>
              <a:t>15500000000	</a:t>
            </a:r>
            <a:endParaRPr lang="en-US" sz="2400" b="1">
              <a:cs typeface="2  Zar" panose="00000400000000000000" pitchFamily="2" charset="-78"/>
            </a:endParaRPr>
          </a:p>
          <a:p>
            <a:pPr marL="117475" indent="222250">
              <a:buFont typeface="Wingdings" panose="05000000000000000000" pitchFamily="2" charset="2"/>
              <a:buNone/>
            </a:pPr>
            <a:r>
              <a:rPr lang="fa-IR" sz="2400" b="1">
                <a:cs typeface="2  Zar" panose="00000400000000000000" pitchFamily="2" charset="-78"/>
              </a:rPr>
              <a:t>3050000000</a:t>
            </a:r>
          </a:p>
          <a:p>
            <a:pPr marL="117475" indent="222250">
              <a:buFont typeface="Wingdings" panose="05000000000000000000" pitchFamily="2" charset="2"/>
              <a:buNone/>
            </a:pP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Rectangle 2"/>
          <p:cNvSpPr>
            <a:spLocks noGrp="1" noChangeArrowheads="1"/>
          </p:cNvSpPr>
          <p:nvPr>
            <p:ph type="body" idx="1"/>
          </p:nvPr>
        </p:nvSpPr>
        <p:spPr>
          <a:xfrm>
            <a:off x="76200" y="63500"/>
            <a:ext cx="8991600" cy="6705600"/>
          </a:xfrm>
        </p:spPr>
        <p:txBody>
          <a:bodyPr/>
          <a:lstStyle/>
          <a:p>
            <a:pPr marL="117475" indent="169863" algn="just">
              <a:buFont typeface="Wingdings" panose="05000000000000000000" pitchFamily="2" charset="2"/>
              <a:buNone/>
            </a:pPr>
            <a:r>
              <a:rPr lang="fa-IR" sz="2400" b="1">
                <a:cs typeface="2  Zar" panose="00000400000000000000" pitchFamily="2" charset="-78"/>
              </a:rPr>
              <a:t>با توجه به مانده حساب دارائي ها كه به صورت نقد فرض شده به شرح زير</a:t>
            </a:r>
            <a:r>
              <a:rPr lang="en-US" sz="2400" b="1">
                <a:cs typeface="2  Zar" panose="00000400000000000000" pitchFamily="2" charset="-78"/>
              </a:rPr>
              <a:t>X </a:t>
            </a:r>
            <a:r>
              <a:rPr lang="fa-IR" sz="2400" b="1">
                <a:cs typeface="2  Zar" panose="00000400000000000000" pitchFamily="2" charset="-78"/>
              </a:rPr>
              <a:t>است ترازنامه شركت در پايان سال3 خواهد بود.ملاحظه مي شود تفاوت در ترازنامه اول سال كلا سود مكتسب خالص دوره مالي </a:t>
            </a:r>
            <a:r>
              <a:rPr lang="en-US" sz="2400" b="1">
                <a:cs typeface="2  Zar" panose="00000400000000000000" pitchFamily="2" charset="-78"/>
              </a:rPr>
              <a:t>X </a:t>
            </a:r>
            <a:r>
              <a:rPr lang="fa-IR" sz="2400" b="1">
                <a:cs typeface="2  Zar" panose="00000400000000000000" pitchFamily="2" charset="-78"/>
              </a:rPr>
              <a:t>ودرپايان سال 3 </a:t>
            </a:r>
            <a:r>
              <a:rPr lang="en-US" sz="2400" b="1">
                <a:cs typeface="2  Zar" panose="00000400000000000000" pitchFamily="2" charset="-78"/>
              </a:rPr>
              <a:t>X3 </a:t>
            </a:r>
            <a:r>
              <a:rPr lang="fa-IR" sz="2400" b="1">
                <a:cs typeface="2  Zar" panose="00000400000000000000" pitchFamily="2" charset="-78"/>
              </a:rPr>
              <a:t>    مي باشد.</a:t>
            </a:r>
          </a:p>
          <a:p>
            <a:pPr marL="117475" indent="169863">
              <a:buFont typeface="Wingdings" panose="05000000000000000000" pitchFamily="2" charset="2"/>
              <a:buNone/>
            </a:pPr>
            <a:r>
              <a:rPr lang="en-US" sz="2400" b="1">
                <a:cs typeface="2  Zar" panose="00000400000000000000" pitchFamily="2" charset="-78"/>
              </a:rPr>
              <a:t>X</a:t>
            </a:r>
            <a:r>
              <a:rPr lang="fa-IR" sz="2400" b="1">
                <a:cs typeface="2  Zar" panose="00000400000000000000" pitchFamily="2" charset="-78"/>
              </a:rPr>
              <a:t>در پايان سال   3 </a:t>
            </a:r>
            <a:r>
              <a:rPr lang="en-US" sz="2400" b="1">
                <a:cs typeface="2  Zar" panose="00000400000000000000" pitchFamily="2" charset="-78"/>
              </a:rPr>
              <a:t>X</a:t>
            </a:r>
            <a:r>
              <a:rPr lang="fa-IR" sz="2400" b="1">
                <a:cs typeface="2  Zar" panose="00000400000000000000" pitchFamily="2" charset="-78"/>
              </a:rPr>
              <a:t>ترازنامه شركت</a:t>
            </a:r>
            <a:endParaRPr lang="en-US" sz="2400" b="1">
              <a:cs typeface="2  Zar" panose="00000400000000000000" pitchFamily="2" charset="-78"/>
            </a:endParaRPr>
          </a:p>
          <a:p>
            <a:pPr marL="117475" indent="169863">
              <a:buFont typeface="Wingdings" panose="05000000000000000000" pitchFamily="2" charset="2"/>
              <a:buNone/>
            </a:pPr>
            <a:r>
              <a:rPr lang="fa-IR" sz="2400" b="1">
                <a:cs typeface="2  Zar" panose="00000400000000000000" pitchFamily="2" charset="-78"/>
              </a:rPr>
              <a:t>بدهي جاري  :</a:t>
            </a:r>
            <a:r>
              <a:rPr lang="en-US" sz="2400" b="1">
                <a:cs typeface="2  Zar" panose="00000400000000000000" pitchFamily="2" charset="-78"/>
              </a:rPr>
              <a:t>		</a:t>
            </a:r>
            <a:r>
              <a:rPr lang="fa-IR" sz="2400" b="1">
                <a:cs typeface="2  Zar" panose="00000400000000000000" pitchFamily="2" charset="-78"/>
              </a:rPr>
              <a:t>دارائي:</a:t>
            </a:r>
            <a:r>
              <a:rPr lang="en-US" sz="2400" b="1">
                <a:cs typeface="2  Zar" panose="00000400000000000000" pitchFamily="2" charset="-78"/>
              </a:rPr>
              <a:t>	</a:t>
            </a:r>
          </a:p>
          <a:p>
            <a:pPr marL="117475" indent="169863">
              <a:buFont typeface="Wingdings" panose="05000000000000000000" pitchFamily="2" charset="2"/>
              <a:buNone/>
            </a:pPr>
            <a:r>
              <a:rPr lang="fa-IR" sz="2400" b="1">
                <a:cs typeface="2  Zar" panose="00000400000000000000" pitchFamily="2" charset="-78"/>
              </a:rPr>
              <a:t>ماليات بر درآمد 14700000000	        وجه نقد                50000000/3</a:t>
            </a:r>
          </a:p>
          <a:p>
            <a:pPr marL="117475" indent="169863">
              <a:buFont typeface="Wingdings" panose="05000000000000000000" pitchFamily="2" charset="2"/>
              <a:buNone/>
            </a:pPr>
            <a:r>
              <a:rPr lang="fa-IR" sz="2400" b="1">
                <a:cs typeface="2  Zar" panose="00000400000000000000" pitchFamily="2" charset="-78"/>
              </a:rPr>
              <a:t>سود سهام پرداختي  500000000	      موجودي كالا             200000000</a:t>
            </a:r>
            <a:endParaRPr lang="en-US" sz="2400" b="1">
              <a:cs typeface="2  Zar" panose="00000400000000000000" pitchFamily="2" charset="-78"/>
            </a:endParaRPr>
          </a:p>
          <a:p>
            <a:pPr marL="117475" indent="169863">
              <a:buFont typeface="Wingdings" panose="05000000000000000000" pitchFamily="2" charset="2"/>
              <a:buNone/>
            </a:pPr>
            <a:r>
              <a:rPr lang="fa-IR" sz="2400" b="1">
                <a:cs typeface="2  Zar" panose="00000400000000000000" pitchFamily="2" charset="-78"/>
              </a:rPr>
              <a:t>جمع بدهي جاري   1970000000	  جمع دارائي                  3250000000</a:t>
            </a:r>
            <a:endParaRPr lang="en-US" sz="2400" b="1">
              <a:cs typeface="2  Zar" panose="00000400000000000000" pitchFamily="2" charset="-78"/>
            </a:endParaRPr>
          </a:p>
          <a:p>
            <a:pPr marL="117475" indent="169863">
              <a:buFont typeface="Wingdings" panose="05000000000000000000" pitchFamily="2" charset="2"/>
              <a:buNone/>
            </a:pPr>
            <a:r>
              <a:rPr lang="fa-IR" sz="2400" b="1">
                <a:cs typeface="2  Zar" panose="00000400000000000000" pitchFamily="2" charset="-78"/>
              </a:rPr>
              <a:t>حقوق صاحبان سهام:</a:t>
            </a:r>
          </a:p>
          <a:p>
            <a:pPr marL="117475" indent="169863">
              <a:buFont typeface="Wingdings" panose="05000000000000000000" pitchFamily="2" charset="2"/>
              <a:buNone/>
            </a:pPr>
            <a:r>
              <a:rPr lang="fa-IR" sz="2400" b="1">
                <a:cs typeface="2  Zar" panose="00000400000000000000" pitchFamily="2" charset="-78"/>
              </a:rPr>
              <a:t>سرمايه   800000000</a:t>
            </a:r>
          </a:p>
          <a:p>
            <a:pPr marL="117475" indent="169863">
              <a:buFont typeface="Wingdings" panose="05000000000000000000" pitchFamily="2" charset="2"/>
              <a:buNone/>
            </a:pPr>
            <a:r>
              <a:rPr lang="fa-IR" sz="2400" b="1">
                <a:cs typeface="2  Zar" panose="00000400000000000000" pitchFamily="2" charset="-78"/>
              </a:rPr>
              <a:t>اندوخته قانوني    80000000</a:t>
            </a:r>
          </a:p>
          <a:p>
            <a:pPr marL="117475" indent="169863">
              <a:buFont typeface="Wingdings" panose="05000000000000000000" pitchFamily="2" charset="2"/>
              <a:buNone/>
            </a:pPr>
            <a:r>
              <a:rPr lang="fa-IR" sz="2400" b="1">
                <a:cs typeface="2  Zar" panose="00000400000000000000" pitchFamily="2" charset="-78"/>
              </a:rPr>
              <a:t>اندوخته احتياطي  100000000</a:t>
            </a:r>
          </a:p>
          <a:p>
            <a:pPr marL="117475" indent="169863">
              <a:buFont typeface="Wingdings" panose="05000000000000000000" pitchFamily="2" charset="2"/>
              <a:buNone/>
            </a:pPr>
            <a:r>
              <a:rPr lang="fa-IR" sz="2400" b="1">
                <a:cs typeface="2  Zar" panose="00000400000000000000" pitchFamily="2" charset="-78"/>
              </a:rPr>
              <a:t>سودتقسيم نشده    300000000</a:t>
            </a:r>
            <a:endParaRPr lang="en-US" sz="2400" b="1">
              <a:cs typeface="2  Zar" panose="00000400000000000000" pitchFamily="2" charset="-78"/>
            </a:endParaRPr>
          </a:p>
          <a:p>
            <a:pPr marL="117475" indent="169863">
              <a:buFont typeface="Wingdings" panose="05000000000000000000" pitchFamily="2" charset="2"/>
              <a:buNone/>
            </a:pPr>
            <a:r>
              <a:rPr lang="fa-IR" sz="2400" b="1">
                <a:cs typeface="2  Zar" panose="00000400000000000000" pitchFamily="2" charset="-78"/>
              </a:rPr>
              <a:t>3250000000</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Rectangle 2"/>
          <p:cNvSpPr>
            <a:spLocks noGrp="1" noChangeArrowheads="1"/>
          </p:cNvSpPr>
          <p:nvPr>
            <p:ph type="body" idx="1"/>
          </p:nvPr>
        </p:nvSpPr>
        <p:spPr>
          <a:xfrm>
            <a:off x="0" y="0"/>
            <a:ext cx="8991600" cy="6705600"/>
          </a:xfrm>
        </p:spPr>
        <p:txBody>
          <a:bodyPr/>
          <a:lstStyle/>
          <a:p>
            <a:pPr marL="117475" indent="169863" algn="just">
              <a:lnSpc>
                <a:spcPct val="90000"/>
              </a:lnSpc>
              <a:buFont typeface="Wingdings" panose="05000000000000000000" pitchFamily="2" charset="2"/>
              <a:buNone/>
            </a:pPr>
            <a:r>
              <a:rPr lang="fa-IR" sz="2400" b="1">
                <a:cs typeface="2  Zar" panose="00000400000000000000" pitchFamily="2" charset="-78"/>
              </a:rPr>
              <a:t>سود تقسيم نشده در ماهيت دارائي ها وجود داردو بطور كلي تمام بخش بدهي ها وسرمايه و سود تقسيم نشده و اندئخته ها از نظر ماهوي در دارائيها وجود دارند.اين دارائيهاي يك بخش يا موسسه مي باشد كه بخشي از آن از محل بدهيهاي شخص يا موسسه و بخشي ديگر از محل سرمايه يا حقوق صاحب يا صاحبان موسسه بوجود آمده است .در واقع توزيع سود بين سهامداران يا صاحب موسسه باعث خارج شدن از منابع وجوه نقد يا كاهش دارايي در شركت يا موسسه خواهد شدباقي ماندن سود در شركت وعدم توزيع آن يا عدم پرداخت آنباعث برقراري دارائي هاي شركت تعادل سود تقسيم نشده خواهد شد حتي اگر بخشي از سود تقسيم نشده به اندوخته ها اختصاص يابد.برابر قانون تجارت مصوب 1345،طبق ماده239سود قابل تقسيم كه ب بيان ديگر سود تقسيم نشده است عبارتست از سود خالص سال مالي شركت منهاي زيانهاي سالهاي مالي قبل واندوخته هاي قانوني وساير اندوخته هاي اختياري بعلاوه سود قابل تقسيم سالهاي قبل .بنابر ماده 239،مانده سود تقسيم نشده هر سال در دوره بعد بعنوان سود قابل تقسيم بايستي با سود قابل تقسيم سال مالي جمع شده ودر تسهيم سود سال مالي،مورد تقسيم واقع شود.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2"/>
          <p:cNvSpPr>
            <a:spLocks noGrp="1" noChangeArrowheads="1"/>
          </p:cNvSpPr>
          <p:nvPr>
            <p:ph type="body" idx="1"/>
          </p:nvPr>
        </p:nvSpPr>
        <p:spPr>
          <a:xfrm>
            <a:off x="63500" y="88900"/>
            <a:ext cx="8991600" cy="6705600"/>
          </a:xfrm>
        </p:spPr>
        <p:txBody>
          <a:bodyPr/>
          <a:lstStyle/>
          <a:p>
            <a:pPr marL="117475" indent="169863" algn="just">
              <a:lnSpc>
                <a:spcPct val="90000"/>
              </a:lnSpc>
              <a:buFont typeface="Wingdings" panose="05000000000000000000" pitchFamily="2" charset="2"/>
              <a:buNone/>
            </a:pPr>
            <a:r>
              <a:rPr lang="fa-IR" sz="2400" b="1">
                <a:cs typeface="2  Zar" panose="00000400000000000000" pitchFamily="2" charset="-78"/>
              </a:rPr>
              <a:t>مثالي مربوط به مباحث ذكر شده بالا:</a:t>
            </a:r>
          </a:p>
          <a:p>
            <a:pPr marL="117475" indent="169863" algn="just">
              <a:lnSpc>
                <a:spcPct val="90000"/>
              </a:lnSpc>
              <a:buFont typeface="Wingdings" panose="05000000000000000000" pitchFamily="2" charset="2"/>
              <a:buNone/>
            </a:pPr>
            <a:r>
              <a:rPr lang="fa-IR" sz="2400" b="1">
                <a:cs typeface="2  Zar" panose="00000400000000000000" pitchFamily="2" charset="-78"/>
              </a:rPr>
              <a:t>اگر يك شركت را از سال اول تاسيس در نظربگيريم،اين شركت در ابتداي امر فاقد سود مكتسب مي باشد .فرض مي شود كه در سال اول مبلغ000/1ريال سود خالص پس از كسر ماليات بر درآمد دوره داشته باشد اين رقم در واقع سود ويژه شركت پس از كسر ماليات است چون از000/1ريال بايستي اندوخته ها وسود سهام كنار گذاشته شود لذا در اين حالت برخي به آن سود قابل تقسيم ميگوينددر صورتي كه در ماده 239 </a:t>
            </a:r>
          </a:p>
          <a:p>
            <a:pPr marL="117475" indent="169863" algn="just">
              <a:lnSpc>
                <a:spcPct val="90000"/>
              </a:lnSpc>
              <a:buFont typeface="Wingdings" panose="05000000000000000000" pitchFamily="2" charset="2"/>
              <a:buNone/>
            </a:pPr>
            <a:r>
              <a:rPr lang="fa-IR" sz="2400" b="1">
                <a:cs typeface="2  Zar" panose="00000400000000000000" pitchFamily="2" charset="-78"/>
              </a:rPr>
              <a:t>قانون تجارت سود قابل تقسيم بعد از كسر اندوخته قانوني وساير اندوخته هاي اختياري مي باشد .از طرف ديگر مبلغ 000/1 ريال سود ويژه پس از كسر ماليات ،چون تقسيم نشده تا زمان تقسيم مي تواند نام سود تقسيم نشده را داشته باشد بنابراين چون مبلغ 000/1ريال مي تواند مورد تقسيم واقع شود از ديد برخي از حسابدارن سود قابل تقسيم است ،از ديد برخي سود تقسيم نشده است از نظر قانون تجارت ظاهرا هيچ يك از 2اصطلاح را شامل نمي شود اما چون قانون تجارت نظر به سود قابل تقسيم بين سهام دارن دارد لذا از نقطه نظر مبلغي كه بين سهام داران قابل تقسيم است سود قابل تقسيم را مطرح مي سازد . </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Rectangle 2"/>
          <p:cNvSpPr>
            <a:spLocks noGrp="1" noChangeArrowheads="1"/>
          </p:cNvSpPr>
          <p:nvPr>
            <p:ph type="body" idx="1"/>
          </p:nvPr>
        </p:nvSpPr>
        <p:spPr>
          <a:xfrm>
            <a:off x="88900" y="76200"/>
            <a:ext cx="8991600" cy="6705600"/>
          </a:xfrm>
        </p:spPr>
        <p:txBody>
          <a:bodyPr/>
          <a:lstStyle/>
          <a:p>
            <a:pPr marL="117475" indent="169863" algn="just">
              <a:lnSpc>
                <a:spcPct val="90000"/>
              </a:lnSpc>
              <a:buFont typeface="Wingdings" panose="05000000000000000000" pitchFamily="2" charset="2"/>
              <a:buNone/>
            </a:pPr>
            <a:r>
              <a:rPr lang="fa-IR" sz="2400" b="1">
                <a:cs typeface="2  Zar" panose="00000400000000000000" pitchFamily="2" charset="-78"/>
              </a:rPr>
              <a:t>در اين ميان بعضي از حسابداران خبره اصطلاح سود انباشته را بكار مي برند زيرا از نظر آنان مبلغ مزبور بتدريج در طول يك سال مالي از مكانيزم پرداخت هزينه ها و دريافت يا تحصيل درآمدها باقي مي ماند ودرپا يان سال مالي سود ويژه بعد از كسر ماليات را تشكيل مي دهد اما بطور كلي مي توان گفت كه فرآيند كاركرد هر موسسه درشرايط عادي كسب در آمد ودر نتيجه سود ويژه مي باشد سود ويژه در حسابي به نام سود وزيان يا خلاصه سود وزيان از بدهكار شدن هزينه ها وبستانكار شدن درآمدها به صورت مانده بستانكار باقي مي ماند و بهتر است مانده حساب سود وزيان را در صورت وجود سود ويژه به حساب ديگري به نام تقسيم سود انباشته منتقل سازند .بديهي است كه در صورت وجود مانده بدهكار در حساب سود وزيان (كه زيان ويژه مي باشد) شايسته است آن را نيز به حساب تقسيم سود انباشته منتقل نموده و حساب خلاصه سود وزيان يا سود وزيان راكه در واقع يك حساب ادواري مي باشد و نتيجه يك سال يا يك دوره كاركرد موسسه را تحت عنوان سود ويژه يا زيان ويژه نشان مي دهد صفر نموده و آن را مسدود مي سازند .براي اين عمل ثبت زير با فرض داشتن سود ويژه نشان داده مي شود :</a:t>
            </a:r>
          </a:p>
          <a:p>
            <a:pPr marL="117475" indent="169863" algn="just">
              <a:lnSpc>
                <a:spcPct val="90000"/>
              </a:lnSpc>
              <a:buFont typeface="Wingdings" panose="05000000000000000000" pitchFamily="2" charset="2"/>
              <a:buNone/>
            </a:pPr>
            <a:r>
              <a:rPr lang="fa-IR" sz="2400" b="1">
                <a:cs typeface="2  Zar" panose="00000400000000000000" pitchFamily="2" charset="-78"/>
              </a:rPr>
              <a:t>حساب سود و زيان يا خلاصه سود وزيان بر:</a:t>
            </a:r>
            <a:r>
              <a:rPr lang="en-US" sz="2400" b="1">
                <a:cs typeface="2  Zar" panose="00000400000000000000" pitchFamily="2" charset="-78"/>
              </a:rPr>
              <a:t>X</a:t>
            </a:r>
            <a:r>
              <a:rPr lang="fa-IR" sz="2400" b="1">
                <a:cs typeface="2  Zar" panose="00000400000000000000" pitchFamily="2" charset="-78"/>
              </a:rPr>
              <a:t>پايان دوره</a:t>
            </a:r>
          </a:p>
          <a:p>
            <a:pPr marL="117475" indent="169863" algn="just">
              <a:lnSpc>
                <a:spcPct val="90000"/>
              </a:lnSpc>
              <a:buFont typeface="Wingdings" panose="05000000000000000000" pitchFamily="2" charset="2"/>
              <a:buNone/>
            </a:pPr>
            <a:r>
              <a:rPr lang="fa-IR" sz="2400" b="1">
                <a:cs typeface="2  Zar" panose="00000400000000000000" pitchFamily="2" charset="-78"/>
              </a:rPr>
              <a:t>حساب تقسيم سود انباشته بر</a:t>
            </a:r>
          </a:p>
          <a:p>
            <a:pPr marL="117475" indent="169863" algn="just">
              <a:lnSpc>
                <a:spcPct val="90000"/>
              </a:lnSpc>
              <a:buFont typeface="Wingdings" panose="05000000000000000000" pitchFamily="2" charset="2"/>
              <a:buNone/>
            </a:pPr>
            <a:r>
              <a:rPr lang="fa-IR" sz="2400" b="1">
                <a:cs typeface="2  Zar" panose="00000400000000000000" pitchFamily="2" charset="-78"/>
              </a:rPr>
              <a:t>انتقال سود ويژه به حساب تقسيم وبستن سودوزيان</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Rectangle 2"/>
          <p:cNvSpPr>
            <a:spLocks noGrp="1" noChangeArrowheads="1"/>
          </p:cNvSpPr>
          <p:nvPr>
            <p:ph type="body" idx="1"/>
          </p:nvPr>
        </p:nvSpPr>
        <p:spPr>
          <a:xfrm>
            <a:off x="76200" y="50800"/>
            <a:ext cx="8991600" cy="6705600"/>
          </a:xfrm>
        </p:spPr>
        <p:txBody>
          <a:bodyPr/>
          <a:lstStyle/>
          <a:p>
            <a:pPr marL="117475" indent="169863" algn="just">
              <a:lnSpc>
                <a:spcPct val="80000"/>
              </a:lnSpc>
              <a:buFont typeface="Wingdings" panose="05000000000000000000" pitchFamily="2" charset="2"/>
              <a:buNone/>
            </a:pPr>
            <a:r>
              <a:rPr lang="fa-IR" sz="2400" b="1">
                <a:cs typeface="2  Zar" panose="00000400000000000000" pitchFamily="2" charset="-78"/>
              </a:rPr>
              <a:t>در صورتي كه موسسه در پايان يك دوره مالي زيان ويژه داشته باشد با فرض اينكه حساب تقسيم سود انباشته مانده اي بيش از زيان مذكور داشته باشد بايستي مانده حساب سود وزيان را به حساب تقسيم سود انباشته منتقل نموده و از مانده قبلي حساب تقسيم سود انباشته را كسر نماينديعني:</a:t>
            </a:r>
          </a:p>
          <a:p>
            <a:pPr marL="117475" indent="169863" algn="just">
              <a:lnSpc>
                <a:spcPct val="80000"/>
              </a:lnSpc>
              <a:buFont typeface="Wingdings" panose="05000000000000000000" pitchFamily="2" charset="2"/>
              <a:buNone/>
            </a:pPr>
            <a:r>
              <a:rPr lang="fa-IR" sz="2400" b="1">
                <a:cs typeface="2  Zar" panose="00000400000000000000" pitchFamily="2" charset="-78"/>
              </a:rPr>
              <a:t>)حساب تقسيم سود انباشته به</a:t>
            </a:r>
            <a:r>
              <a:rPr lang="en-US" sz="2400" b="1">
                <a:cs typeface="2  Zar" panose="00000400000000000000" pitchFamily="2" charset="-78"/>
              </a:rPr>
              <a:t>X</a:t>
            </a:r>
            <a:r>
              <a:rPr lang="fa-IR" sz="2400" b="1">
                <a:cs typeface="2  Zar" panose="00000400000000000000" pitchFamily="2" charset="-78"/>
              </a:rPr>
              <a:t>در پايان دوره</a:t>
            </a:r>
          </a:p>
          <a:p>
            <a:pPr marL="117475" indent="169863" algn="just">
              <a:lnSpc>
                <a:spcPct val="80000"/>
              </a:lnSpc>
              <a:buFont typeface="Wingdings" panose="05000000000000000000" pitchFamily="2" charset="2"/>
              <a:buNone/>
            </a:pPr>
            <a:r>
              <a:rPr lang="fa-IR" sz="2400" b="1">
                <a:cs typeface="2  Zar" panose="00000400000000000000" pitchFamily="2" charset="-78"/>
              </a:rPr>
              <a:t>حساب سودوزيان يا خلاصه سود وزيان برانتقال زيان ويژه جهت كسر از سود سالهاي گذشته</a:t>
            </a:r>
          </a:p>
          <a:p>
            <a:pPr marL="117475" indent="169863" algn="just">
              <a:lnSpc>
                <a:spcPct val="80000"/>
              </a:lnSpc>
              <a:buFont typeface="Wingdings" panose="05000000000000000000" pitchFamily="2" charset="2"/>
              <a:buNone/>
            </a:pPr>
            <a:r>
              <a:rPr lang="fa-IR" sz="2400" b="1">
                <a:cs typeface="2  Zar" panose="00000400000000000000" pitchFamily="2" charset="-78"/>
              </a:rPr>
              <a:t>اگر موسسه اي در سالهاي اوليه فقط زيان ويژه داشته باشد باز هم بايستي آنرا در حساب تقسيم سود انباشته بدهكار سازند تا در سنوات بعد از سود سالهاي بعد كسر گردد .بدين ترتيب در حساب تقسيم سود انباشته ،به صورت يك حساب دائمي ،نتيجه سالها كار كردموسسه را بطور متوالي منعكس نموده و سپس تقسيمات وتخصيصات هر دوره را ازآن خارج مي سازند.</a:t>
            </a:r>
          </a:p>
          <a:p>
            <a:pPr marL="117475" indent="169863" algn="just">
              <a:lnSpc>
                <a:spcPct val="80000"/>
              </a:lnSpc>
              <a:buFont typeface="Wingdings" panose="05000000000000000000" pitchFamily="2" charset="2"/>
              <a:buNone/>
            </a:pPr>
            <a:r>
              <a:rPr lang="fa-IR" sz="2400" b="1">
                <a:cs typeface="2  Zar" panose="00000400000000000000" pitchFamily="2" charset="-78"/>
              </a:rPr>
              <a:t>با فرض وجود سود ويژه در سنوات گذشته مانده حساب تقسيم سود انباشته به دليل مازاد بودن درآمدها نسبت به هزينه ها مانده اي بستانكار بوده و افزايش دهنده حقوق صاحبان سهام مي باشد سپس به 2بخش عمده تبديل مي شود .</a:t>
            </a:r>
          </a:p>
          <a:p>
            <a:pPr marL="117475" indent="169863" algn="just">
              <a:lnSpc>
                <a:spcPct val="80000"/>
              </a:lnSpc>
              <a:buFont typeface="Wingdings" panose="05000000000000000000" pitchFamily="2" charset="2"/>
              <a:buNone/>
            </a:pPr>
            <a:r>
              <a:rPr lang="fa-IR" sz="2400" b="1">
                <a:cs typeface="2  Zar" panose="00000400000000000000" pitchFamily="2" charset="-78"/>
              </a:rPr>
              <a:t>يكي اقلام تقسيم شده يا اختصاص يافته براي امور هر دوره مالي وديگري باقيمانده سود تقسيم نشده كه بعنوان يكي از اقلام افزايش دهنده حقوق صاحبان سهام در ترازنامه به حقوق سهامداران اضافه مي شود ودر پايان دوره مالي مانند حساب بدهي ها و حقوق سهامداران با ترازنامه اختصاصي بسته شده وسال بعد با ترازنامه افتتاحي مفتوح مي شود .</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Rectangle 2"/>
          <p:cNvSpPr>
            <a:spLocks noGrp="1" noChangeArrowheads="1"/>
          </p:cNvSpPr>
          <p:nvPr>
            <p:ph type="body" idx="1"/>
          </p:nvPr>
        </p:nvSpPr>
        <p:spPr>
          <a:xfrm>
            <a:off x="63500" y="88900"/>
            <a:ext cx="8991600" cy="6705600"/>
          </a:xfrm>
        </p:spPr>
        <p:txBody>
          <a:bodyPr/>
          <a:lstStyle/>
          <a:p>
            <a:pPr marL="117475" indent="169863" algn="just">
              <a:lnSpc>
                <a:spcPct val="90000"/>
              </a:lnSpc>
              <a:buFont typeface="Wingdings" panose="05000000000000000000" pitchFamily="2" charset="2"/>
              <a:buNone/>
            </a:pPr>
            <a:r>
              <a:rPr lang="fa-IR" sz="2400" b="1">
                <a:cs typeface="2  Zar" panose="00000400000000000000" pitchFamily="2" charset="-78"/>
              </a:rPr>
              <a:t>بنابراين در حساب سود انباشته (سود ويژه+مانده سود ويژه سنوات قبل) 2قسمت عمده ديده مي شود يكي سود تقسيم شده يا اختصاص يافته وديگري سود تقسيم نشده يا اختصاص نيافته.</a:t>
            </a:r>
          </a:p>
          <a:p>
            <a:pPr marL="117475" indent="169863" algn="just">
              <a:lnSpc>
                <a:spcPct val="90000"/>
              </a:lnSpc>
              <a:buFont typeface="Wingdings" panose="05000000000000000000" pitchFamily="2" charset="2"/>
              <a:buNone/>
            </a:pPr>
            <a:r>
              <a:rPr lang="fa-IR" sz="2400" b="1">
                <a:cs typeface="2  Zar" panose="00000400000000000000" pitchFamily="2" charset="-78"/>
              </a:rPr>
              <a:t>سود تقسيم نشده يا اختصاص نيافته:</a:t>
            </a:r>
          </a:p>
          <a:p>
            <a:pPr marL="117475" indent="169863" algn="just">
              <a:lnSpc>
                <a:spcPct val="90000"/>
              </a:lnSpc>
              <a:buFont typeface="Wingdings" panose="05000000000000000000" pitchFamily="2" charset="2"/>
              <a:buNone/>
            </a:pPr>
            <a:r>
              <a:rPr lang="fa-IR" sz="2400" b="1">
                <a:cs typeface="2  Zar" panose="00000400000000000000" pitchFamily="2" charset="-78"/>
              </a:rPr>
              <a:t>در اين بحث لازم است در ابتدا در مورد ماليات بر درآمد كه برخي حسابداران آن را نوعي تخصيص دانسته ودر حساب تقسيم سود انباشته منظور مي كنند وبرخي ديگر نيز آن را نوعي هزينه دانسته و در پايان حساب سود وزيان ويا خلاصه سود وزيان منعكس مي سازند مطالبي مطرح شود </a:t>
            </a:r>
          </a:p>
          <a:p>
            <a:pPr marL="117475" indent="169863" algn="just">
              <a:lnSpc>
                <a:spcPct val="90000"/>
              </a:lnSpc>
              <a:buFont typeface="Wingdings" panose="05000000000000000000" pitchFamily="2" charset="2"/>
              <a:buNone/>
            </a:pPr>
            <a:r>
              <a:rPr lang="fa-IR" sz="2400" b="1">
                <a:cs typeface="2  Zar" panose="00000400000000000000" pitchFamily="2" charset="-78"/>
              </a:rPr>
              <a:t>ماليات بر در آمده دوره:</a:t>
            </a:r>
          </a:p>
          <a:p>
            <a:pPr marL="117475" indent="169863" algn="just">
              <a:lnSpc>
                <a:spcPct val="90000"/>
              </a:lnSpc>
              <a:buFont typeface="Wingdings" panose="05000000000000000000" pitchFamily="2" charset="2"/>
              <a:buNone/>
            </a:pPr>
            <a:r>
              <a:rPr lang="fa-IR" sz="2400" b="1">
                <a:cs typeface="2  Zar" panose="00000400000000000000" pitchFamily="2" charset="-78"/>
              </a:rPr>
              <a:t>پس از كسر هزينه ها از در آمدها در حساب سود وزيان (با فرض مازاد بودن درآمدها ) سود ويژه حاصل مي شود كه در اين لحظه به آن سود ويژه قبل از كسر ماليات مي گويند .موسسات موظفند برطبق ماده 131قانون مالياتهاي تقسيم مصوب سوم اسفند ماه 1366كه از ابتداي سال 1368 هجري شمسي اجراي آن الزامي مي باشد ماليات بر درآمد سود ويژه مربوطه را محاسبه نموده ورقم حاصل را از سود ويژه كسر نمايند براي اين كار لازم است حساب سود وزيان يا خلاصه سود وزيان را بدهكار و حساب جديدي به نام ذخيره ماليات بر درآمد يا ماليات پرداختني را بستانكار نمايند يعني:</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2"/>
          <p:cNvSpPr>
            <a:spLocks noGrp="1" noChangeArrowheads="1"/>
          </p:cNvSpPr>
          <p:nvPr>
            <p:ph type="body" idx="1"/>
          </p:nvPr>
        </p:nvSpPr>
        <p:spPr>
          <a:xfrm>
            <a:off x="88900" y="76200"/>
            <a:ext cx="8991600" cy="6705600"/>
          </a:xfrm>
        </p:spPr>
        <p:txBody>
          <a:bodyPr/>
          <a:lstStyle/>
          <a:p>
            <a:pPr marL="117475" indent="169863" algn="just">
              <a:lnSpc>
                <a:spcPct val="90000"/>
              </a:lnSpc>
              <a:buFont typeface="Wingdings" panose="05000000000000000000" pitchFamily="2" charset="2"/>
              <a:buNone/>
            </a:pPr>
            <a:r>
              <a:rPr lang="fa-IR" sz="2400" b="1">
                <a:cs typeface="2  Zar" panose="00000400000000000000" pitchFamily="2" charset="-78"/>
              </a:rPr>
              <a:t>حساب سود وزيان بر</a:t>
            </a:r>
          </a:p>
          <a:p>
            <a:pPr marL="117475" indent="169863" algn="just">
              <a:lnSpc>
                <a:spcPct val="90000"/>
              </a:lnSpc>
              <a:buFont typeface="Wingdings" panose="05000000000000000000" pitchFamily="2" charset="2"/>
              <a:buNone/>
            </a:pPr>
            <a:r>
              <a:rPr lang="fa-IR" sz="2400" b="1">
                <a:cs typeface="2  Zar" panose="00000400000000000000" pitchFamily="2" charset="-78"/>
              </a:rPr>
              <a:t>حساب ذخيره ماليات برآمدبر  </a:t>
            </a:r>
          </a:p>
          <a:p>
            <a:pPr marL="117475" indent="169863" algn="just">
              <a:lnSpc>
                <a:spcPct val="90000"/>
              </a:lnSpc>
              <a:buFont typeface="Wingdings" panose="05000000000000000000" pitchFamily="2" charset="2"/>
              <a:buNone/>
            </a:pPr>
            <a:r>
              <a:rPr lang="fa-IR" sz="2400" b="1">
                <a:cs typeface="2  Zar" panose="00000400000000000000" pitchFamily="2" charset="-78"/>
              </a:rPr>
              <a:t>سپس حساب سود وزيان مانده گيري مي شود و مانده جديد به نام سود ويژه پس از كسر ماليات ناميده مي شو .برابرقانون مالياتها ي مستقيم شركتها واشخاص حقوقي موظفند،سود وزيان وعملكرد دوره مالي خود را در فرصي كه به آن اظهار نامه مالياتي ميگويند بنويسندو ميزان ماليات بر درآمد محاسبه شده را مشخص نمايند سپس بايستي چك ماليات محاسبه شده را همراه با اظهار نامه مالياتي به حوزه مالياتي مربوطه تسليم و رسيد دريافت نمايند .</a:t>
            </a:r>
          </a:p>
          <a:p>
            <a:pPr marL="117475" indent="169863" algn="just">
              <a:lnSpc>
                <a:spcPct val="90000"/>
              </a:lnSpc>
              <a:buFont typeface="Wingdings" panose="05000000000000000000" pitchFamily="2" charset="2"/>
              <a:buNone/>
            </a:pPr>
            <a:r>
              <a:rPr lang="fa-IR" sz="2400" b="1">
                <a:cs typeface="2  Zar" panose="00000400000000000000" pitchFamily="2" charset="-78"/>
              </a:rPr>
              <a:t>معمولا صدور چك ماليات را به عنوان يك پيش پرداخت تلقي مي نمايند و حساب پيش پرداخت ماليات را بدهكار وحساب وجوه نقد را بستانكار مي سازند:يعني:</a:t>
            </a:r>
          </a:p>
          <a:p>
            <a:pPr marL="117475" indent="169863" algn="just">
              <a:lnSpc>
                <a:spcPct val="90000"/>
              </a:lnSpc>
              <a:buFont typeface="Wingdings" panose="05000000000000000000" pitchFamily="2" charset="2"/>
              <a:buNone/>
            </a:pPr>
            <a:r>
              <a:rPr lang="fa-IR" sz="2400" b="1">
                <a:cs typeface="2  Zar" panose="00000400000000000000" pitchFamily="2" charset="-78"/>
              </a:rPr>
              <a:t>پيش پرداخت ماليات بر</a:t>
            </a:r>
          </a:p>
          <a:p>
            <a:pPr marL="117475" indent="169863" algn="just">
              <a:lnSpc>
                <a:spcPct val="90000"/>
              </a:lnSpc>
              <a:buFont typeface="Wingdings" panose="05000000000000000000" pitchFamily="2" charset="2"/>
              <a:buNone/>
            </a:pPr>
            <a:r>
              <a:rPr lang="fa-IR" sz="2400" b="1">
                <a:cs typeface="2  Zar" panose="00000400000000000000" pitchFamily="2" charset="-78"/>
              </a:rPr>
              <a:t>وجه نقد بر</a:t>
            </a:r>
          </a:p>
          <a:p>
            <a:pPr marL="117475" indent="169863" algn="just">
              <a:lnSpc>
                <a:spcPct val="90000"/>
              </a:lnSpc>
              <a:buFont typeface="Wingdings" panose="05000000000000000000" pitchFamily="2" charset="2"/>
              <a:buNone/>
            </a:pPr>
            <a:r>
              <a:rPr lang="fa-IR" sz="2400" b="1">
                <a:cs typeface="2  Zar" panose="00000400000000000000" pitchFamily="2" charset="-78"/>
              </a:rPr>
              <a:t>پس از رسيدگي به اظهار نامه مالياتي توسط وزارت امور اقتصادي و دارايي اگر ماليات ابرازي صحيح بود برگ مغاصا حساب مالياتي دوره مربوطه صادر مي گردد ولي اگر زيادتر از ماليات ابرازي بايستي ماليات پرداخته مي شد دراين صورت تفاوت آن دريافت مي گردد ودر دفاتر موسسه ماليات قطعي به شرح زير مي باشد: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Rectangle 2"/>
          <p:cNvSpPr>
            <a:spLocks noGrp="1" noChangeArrowheads="1"/>
          </p:cNvSpPr>
          <p:nvPr>
            <p:ph type="body" idx="1"/>
          </p:nvPr>
        </p:nvSpPr>
        <p:spPr>
          <a:xfrm>
            <a:off x="88900" y="50800"/>
            <a:ext cx="8991600" cy="6705600"/>
          </a:xfrm>
        </p:spPr>
        <p:txBody>
          <a:bodyPr/>
          <a:lstStyle/>
          <a:p>
            <a:pPr marL="117475" indent="169863" algn="just">
              <a:lnSpc>
                <a:spcPct val="80000"/>
              </a:lnSpc>
              <a:buFont typeface="Wingdings" panose="05000000000000000000" pitchFamily="2" charset="2"/>
              <a:buNone/>
            </a:pPr>
            <a:r>
              <a:rPr lang="fa-IR" sz="2400" b="1">
                <a:cs typeface="2  Zar" panose="00000400000000000000" pitchFamily="2" charset="-78"/>
              </a:rPr>
              <a:t>ماليات پرداختي به</a:t>
            </a:r>
          </a:p>
          <a:p>
            <a:pPr marL="117475" indent="169863" algn="just">
              <a:lnSpc>
                <a:spcPct val="80000"/>
              </a:lnSpc>
              <a:buFont typeface="Wingdings" panose="05000000000000000000" pitchFamily="2" charset="2"/>
              <a:buNone/>
            </a:pPr>
            <a:r>
              <a:rPr lang="fa-IR" sz="2400" b="1">
                <a:cs typeface="2  Zar" panose="00000400000000000000" pitchFamily="2" charset="-78"/>
              </a:rPr>
              <a:t>پيش پرداخت ماليات بر</a:t>
            </a:r>
          </a:p>
          <a:p>
            <a:pPr marL="117475" indent="169863" algn="just">
              <a:lnSpc>
                <a:spcPct val="80000"/>
              </a:lnSpc>
              <a:buFont typeface="Wingdings" panose="05000000000000000000" pitchFamily="2" charset="2"/>
              <a:buNone/>
            </a:pPr>
            <a:r>
              <a:rPr lang="fa-IR" sz="2400" b="1">
                <a:cs typeface="2  Zar" panose="00000400000000000000" pitchFamily="2" charset="-78"/>
              </a:rPr>
              <a:t>سود تقسيم نشده بر</a:t>
            </a:r>
          </a:p>
          <a:p>
            <a:pPr marL="117475" indent="169863" algn="just">
              <a:lnSpc>
                <a:spcPct val="80000"/>
              </a:lnSpc>
              <a:buFont typeface="Wingdings" panose="05000000000000000000" pitchFamily="2" charset="2"/>
              <a:buNone/>
            </a:pPr>
            <a:r>
              <a:rPr lang="fa-IR" sz="2400" b="1">
                <a:cs typeface="2  Zar" panose="00000400000000000000" pitchFamily="2" charset="-78"/>
              </a:rPr>
              <a:t>وجه نقد بر</a:t>
            </a:r>
          </a:p>
          <a:p>
            <a:pPr marL="117475" indent="169863" algn="just">
              <a:lnSpc>
                <a:spcPct val="80000"/>
              </a:lnSpc>
              <a:buFont typeface="Wingdings" panose="05000000000000000000" pitchFamily="2" charset="2"/>
              <a:buNone/>
            </a:pPr>
            <a:r>
              <a:rPr lang="fa-IR" sz="2400" b="1">
                <a:cs typeface="2  Zar" panose="00000400000000000000" pitchFamily="2" charset="-78"/>
              </a:rPr>
              <a:t>بابت پرداخت كسري ماليات ابراز شده</a:t>
            </a:r>
          </a:p>
          <a:p>
            <a:pPr marL="117475" indent="169863" algn="just">
              <a:lnSpc>
                <a:spcPct val="80000"/>
              </a:lnSpc>
              <a:buFont typeface="Wingdings" panose="05000000000000000000" pitchFamily="2" charset="2"/>
              <a:buNone/>
            </a:pPr>
            <a:r>
              <a:rPr lang="fa-IR" sz="2400" b="1">
                <a:cs typeface="2  Zar" panose="00000400000000000000" pitchFamily="2" charset="-78"/>
              </a:rPr>
              <a:t>اگرپس از رسيدگي مشخص شد كه ماليات ابرازي موسسه بيش از مبلغ واقعي مي باشد در اين حالت اضافه پرداخت موسسه براي سال بعد در وزارت امور اقتصادي و دارايي باقي مي ماند ولي در دفاتر شركت مابه التفاوت اضافه پرداختي بايستي به حساب سود سنواتي يا تقسيم نشده بستانكار شود يعني:</a:t>
            </a:r>
          </a:p>
          <a:p>
            <a:pPr marL="117475" indent="169863" algn="just">
              <a:lnSpc>
                <a:spcPct val="80000"/>
              </a:lnSpc>
              <a:buFont typeface="Wingdings" panose="05000000000000000000" pitchFamily="2" charset="2"/>
              <a:buNone/>
            </a:pPr>
            <a:r>
              <a:rPr lang="fa-IR" sz="2400" b="1">
                <a:cs typeface="2  Zar" panose="00000400000000000000" pitchFamily="2" charset="-78"/>
              </a:rPr>
              <a:t>ماليات پرداختني( ذخيره ماليات بردرآمد) به</a:t>
            </a:r>
          </a:p>
          <a:p>
            <a:pPr marL="117475" indent="169863" algn="just">
              <a:lnSpc>
                <a:spcPct val="80000"/>
              </a:lnSpc>
              <a:buFont typeface="Wingdings" panose="05000000000000000000" pitchFamily="2" charset="2"/>
              <a:buNone/>
            </a:pPr>
            <a:r>
              <a:rPr lang="fa-IR" sz="2400" b="1">
                <a:cs typeface="2  Zar" panose="00000400000000000000" pitchFamily="2" charset="-78"/>
              </a:rPr>
              <a:t>پيش پرداخت ماليات بر</a:t>
            </a:r>
          </a:p>
          <a:p>
            <a:pPr marL="117475" indent="169863" algn="just">
              <a:lnSpc>
                <a:spcPct val="80000"/>
              </a:lnSpc>
              <a:buFont typeface="Wingdings" panose="05000000000000000000" pitchFamily="2" charset="2"/>
              <a:buNone/>
            </a:pPr>
            <a:r>
              <a:rPr lang="fa-IR" sz="2400" b="1">
                <a:cs typeface="2  Zar" panose="00000400000000000000" pitchFamily="2" charset="-78"/>
              </a:rPr>
              <a:t>سود تقسيم نشده     بر</a:t>
            </a:r>
          </a:p>
          <a:p>
            <a:pPr marL="117475" indent="169863" algn="just">
              <a:lnSpc>
                <a:spcPct val="80000"/>
              </a:lnSpc>
              <a:buFont typeface="Wingdings" panose="05000000000000000000" pitchFamily="2" charset="2"/>
              <a:buNone/>
            </a:pPr>
            <a:r>
              <a:rPr lang="fa-IR" sz="2400" b="1">
                <a:cs typeface="2  Zar" panose="00000400000000000000" pitchFamily="2" charset="-78"/>
              </a:rPr>
              <a:t>پيش پرداخت ماليات به مبلغ ماليات قطعي بستانكار وحذف مي شود وباقي مانده بدهكار آن در حساب مربوط براي سال بعد به عنوان پيش پرداخت باقي مي ماند و سال بعد به همراه ماليات ابرازي پيش پرداخت مي شو 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6" name="Rectangle 2"/>
          <p:cNvSpPr>
            <a:spLocks noGrp="1" noChangeArrowheads="1"/>
          </p:cNvSpPr>
          <p:nvPr>
            <p:ph type="body" idx="1"/>
          </p:nvPr>
        </p:nvSpPr>
        <p:spPr>
          <a:xfrm>
            <a:off x="76200" y="127000"/>
            <a:ext cx="8991600" cy="6616700"/>
          </a:xfrm>
        </p:spPr>
        <p:txBody>
          <a:bodyPr/>
          <a:lstStyle/>
          <a:p>
            <a:pPr marL="117475" indent="169863">
              <a:lnSpc>
                <a:spcPct val="80000"/>
              </a:lnSpc>
              <a:buFont typeface="Wingdings" panose="05000000000000000000" pitchFamily="2" charset="2"/>
              <a:buNone/>
            </a:pPr>
            <a:r>
              <a:rPr lang="fa-IR" sz="2800" b="1"/>
              <a:t>سود سهام سهامداران :</a:t>
            </a:r>
          </a:p>
          <a:p>
            <a:pPr marL="117475" indent="169863">
              <a:lnSpc>
                <a:spcPct val="80000"/>
              </a:lnSpc>
              <a:buFont typeface="Wingdings" panose="05000000000000000000" pitchFamily="2" charset="2"/>
              <a:buNone/>
            </a:pPr>
            <a:r>
              <a:rPr lang="fa-IR" sz="2800" b="1"/>
              <a:t>سود سهام سهامداران عبارتست از توزيع بخشي از دارايي شركت بين مالكين آنكه از نتيجه كسب درآمد دوره جاري يا دوره هاي قبل حاصل شده است .هر مبلغي كه از اين رقم در موسسه باقي بماند وبين سهامداران توزيع نگردد در واقع موفي </a:t>
            </a:r>
          </a:p>
          <a:p>
            <a:pPr marL="117475" indent="169863">
              <a:lnSpc>
                <a:spcPct val="80000"/>
              </a:lnSpc>
              <a:buFont typeface="Wingdings" panose="05000000000000000000" pitchFamily="2" charset="2"/>
              <a:buNone/>
            </a:pPr>
            <a:r>
              <a:rPr lang="fa-IR" sz="2800" b="1"/>
              <a:t>ايجاد محدوديت در سود سهام سهامداران مي باشد .</a:t>
            </a:r>
          </a:p>
          <a:p>
            <a:pPr marL="117475" indent="169863">
              <a:lnSpc>
                <a:spcPct val="80000"/>
              </a:lnSpc>
              <a:buFont typeface="Wingdings" panose="05000000000000000000" pitchFamily="2" charset="2"/>
              <a:buNone/>
            </a:pPr>
            <a:r>
              <a:rPr lang="fa-IR" sz="2800" b="1"/>
              <a:t>سود سهام توزيع شونده بين سهامداران يا بصورت نقدي توزيع ميگردد يا بصورت سهام سرمايه (سود سهمي) ممكن است پرداخت سود سهام به علت عدم وجود وجه نقد به صورت جنسي از توليدات موسسه صورت پذيرد يا اينكه موقتا به صورت بدهي جاري در موسسه بماند در اين صورت بايد ظرف سال بعد به صورت اسناد پرداختني تبديل شود </a:t>
            </a:r>
          </a:p>
          <a:p>
            <a:pPr marL="117475" indent="169863">
              <a:lnSpc>
                <a:spcPct val="80000"/>
              </a:lnSpc>
              <a:buFont typeface="Wingdings" panose="05000000000000000000" pitchFamily="2" charset="2"/>
              <a:buNone/>
            </a:pPr>
            <a:r>
              <a:rPr lang="fa-IR" sz="2800" b="1"/>
              <a:t>الف) پرداخت سود سهام به صورت نقد:</a:t>
            </a:r>
          </a:p>
          <a:p>
            <a:pPr marL="117475" indent="169863">
              <a:lnSpc>
                <a:spcPct val="80000"/>
              </a:lnSpc>
              <a:buFont typeface="Wingdings" panose="05000000000000000000" pitchFamily="2" charset="2"/>
              <a:buNone/>
            </a:pPr>
            <a:r>
              <a:rPr lang="fa-IR" sz="2800" b="1"/>
              <a:t>ابتدا ميزان سود سهام را بر اساس مصوبه مجمع عمومي ويا به توصيه مديران تعيين نموده ودر حساب سود انباشته آن بدهكار و به حساب سود سهام پيشنهادي يا سود سهام عادي يا سود سهام پرداختني بستانكار مي كنند .</a:t>
            </a:r>
            <a:endParaRPr lang="en-US" sz="2800" b="1"/>
          </a:p>
        </p:txBody>
      </p:sp>
    </p:spTree>
  </p:cSld>
  <p:clrMapOvr>
    <a:masterClrMapping/>
  </p:clrMapOvr>
  <p:transition>
    <p:wipe dir="d"/>
    <p:sndAc>
      <p:stSnd loop="1">
        <p:snd r:embed="rId3"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6200" y="76200"/>
            <a:ext cx="8915400" cy="6705600"/>
          </a:xfrm>
        </p:spPr>
        <p:txBody>
          <a:bodyPr/>
          <a:lstStyle/>
          <a:p>
            <a:pPr algn="just"/>
            <a:r>
              <a:rPr lang="fa-IR" sz="2400">
                <a:solidFill>
                  <a:schemeClr val="tx1"/>
                </a:solidFill>
                <a:cs typeface="2  Zar" panose="00000400000000000000" pitchFamily="2" charset="-78"/>
              </a:rPr>
              <a:t>چاپ سوم 1373 ناشر وزارت فرهنگ و وزارت عالي ) به طوري كه گفته اند امروزه هدف اصلي تاسيس شركتهاي سهامي به كار انداختن سرمايه هاي نقدي در وقياس وسيع تر به منظور كسب سود بيشتر وحفظ سرمايه افراد مي باشد زيرا در شركتهاي غير سهامي و مالكيت فردي (انفرادي )ميزان سرمايه به كار انداخته شده كم و از طرفي ريسك از بين رفتن سرمايه مالكين آن بيشتر مي باشد.	 </a:t>
            </a:r>
            <a:br>
              <a:rPr lang="fa-IR" sz="2400">
                <a:solidFill>
                  <a:schemeClr val="tx1"/>
                </a:solidFill>
                <a:cs typeface="2  Zar" panose="00000400000000000000" pitchFamily="2" charset="-78"/>
              </a:rPr>
            </a:br>
            <a:r>
              <a:rPr lang="fa-IR" sz="2400">
                <a:solidFill>
                  <a:schemeClr val="tx1"/>
                </a:solidFill>
                <a:cs typeface="2  Zar" panose="00000400000000000000" pitchFamily="2" charset="-78"/>
              </a:rPr>
              <a:t> در صورتي كه در شركتهاي سهامي ميزان سرمايه و تعداد مالكين شركت مي تواند خيلي بيشتر از شركتهاي غير سهامي باشد و خطر از بين رفتن سرمايه نيز اولاً كاهش يافته و ثانياً باعث از بين رفتن تمام سرمايه اشخاص نمي گردد .بديهي است كه تاسيس شركتهاي سهامي به دليل مزاياي متعددي كه نسبت به ساير انواع شركتهاي ديگر دارد ،سال به سال افزايش يافته واز طرف ديگر</a:t>
            </a:r>
            <a:r>
              <a:rPr lang="en-US" sz="2400">
                <a:cs typeface="2  Zar" panose="00000400000000000000" pitchFamily="2" charset="-78"/>
              </a:rPr>
              <a:t> </a:t>
            </a:r>
            <a:r>
              <a:rPr lang="fa-IR" sz="2400">
                <a:solidFill>
                  <a:schemeClr val="tx1"/>
                </a:solidFill>
                <a:cs typeface="2  Zar" panose="00000400000000000000" pitchFamily="2" charset="-78"/>
              </a:rPr>
              <a:t>شركتهاي سهامي عام كه در تمام دنيا مهمترين شركتها را تشكيل مي دهند ،تبلور تكامل شركتهاس سهامي مي باشند .براي شناخت بيشتر مطلب فوق به ذكر مثالي مي پردازيم .اگر تمام دارائي نقدي فردي به عنوان سرمايه براي ايجاد يك تجارتخانه اختصاص داده شود در صورت از بين رفتن تجارتخانه بر اثر سوانح طبيعي يا غير طبيعي تمام سرمايه فرد مزبور مفهوم شده و فرد مزبور به تنهائي مفلس خواهد شد .</a:t>
            </a:r>
            <a:endParaRPr lang="en-US" sz="2400">
              <a:solidFill>
                <a:schemeClr val="tx1"/>
              </a:solidFill>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4" name="Rectangle 2"/>
          <p:cNvSpPr>
            <a:spLocks noGrp="1" noChangeArrowheads="1"/>
          </p:cNvSpPr>
          <p:nvPr>
            <p:ph type="body" idx="1"/>
          </p:nvPr>
        </p:nvSpPr>
        <p:spPr>
          <a:xfrm>
            <a:off x="88900" y="50800"/>
            <a:ext cx="8991600" cy="6705600"/>
          </a:xfrm>
        </p:spPr>
        <p:txBody>
          <a:bodyPr/>
          <a:lstStyle/>
          <a:p>
            <a:pPr marL="117475" indent="169863" algn="just">
              <a:lnSpc>
                <a:spcPct val="90000"/>
              </a:lnSpc>
              <a:buFont typeface="Wingdings" panose="05000000000000000000" pitchFamily="2" charset="2"/>
              <a:buNone/>
            </a:pPr>
            <a:r>
              <a:rPr lang="fa-IR" sz="2400" b="1">
                <a:cs typeface="2  Zar" panose="00000400000000000000" pitchFamily="2" charset="-78"/>
              </a:rPr>
              <a:t>يعني اگر ميزان سود سهام مصوبه مجمع عمومي باشد سود سهام پرداختني واگر براساس توصيه مديران باشد سود سهام پيشنهادي يا عادي تلقي مي شود پس در موقع پرداخت سود هر سهامدار به وي حساب سود سهام پرداختني يا پيشنهادي يا عادي بدهكار شده وحسابجاري بانكي موسسه بستانكار مي شود .بايد توجه داشت كه در موقع صدور چك سود سهام بايستي دو فقره چك و يا مجموعا بابت همه سود سهامداران يك چك كلي مجددا براي ماليات سود سهام سهامداران صادر گرديده و به وزارت اموراقتصادي و دارايي پرداخت شود.</a:t>
            </a:r>
          </a:p>
          <a:p>
            <a:pPr marL="117475" indent="169863" algn="just">
              <a:lnSpc>
                <a:spcPct val="90000"/>
              </a:lnSpc>
              <a:buFont typeface="Wingdings" panose="05000000000000000000" pitchFamily="2" charset="2"/>
              <a:buNone/>
            </a:pPr>
            <a:r>
              <a:rPr lang="fa-IR" sz="2400" b="1">
                <a:cs typeface="2  Zar" panose="00000400000000000000" pitchFamily="2" charset="-78"/>
              </a:rPr>
              <a:t>مثال عددي:</a:t>
            </a:r>
          </a:p>
          <a:p>
            <a:pPr marL="117475" indent="169863" algn="just">
              <a:lnSpc>
                <a:spcPct val="90000"/>
              </a:lnSpc>
              <a:buFont typeface="Wingdings" panose="05000000000000000000" pitchFamily="2" charset="2"/>
              <a:buNone/>
            </a:pPr>
            <a:r>
              <a:rPr lang="fa-IR" sz="2400" b="1">
                <a:cs typeface="2  Zar" panose="00000400000000000000" pitchFamily="2" charset="-78"/>
              </a:rPr>
              <a:t>مبلغ 000/000/14ريال</a:t>
            </a:r>
            <a:r>
              <a:rPr lang="en-US" sz="2400" b="1">
                <a:cs typeface="2  Zar" panose="00000400000000000000" pitchFamily="2" charset="-78"/>
              </a:rPr>
              <a:t>X</a:t>
            </a:r>
            <a:r>
              <a:rPr lang="fa-IR" sz="2400" b="1">
                <a:cs typeface="2  Zar" panose="00000400000000000000" pitchFamily="2" charset="-78"/>
              </a:rPr>
              <a:t>شركت بسطام در پايان سال 1 </a:t>
            </a:r>
          </a:p>
          <a:p>
            <a:pPr marL="117475" indent="169863" algn="just">
              <a:lnSpc>
                <a:spcPct val="90000"/>
              </a:lnSpc>
              <a:buFont typeface="Wingdings" panose="05000000000000000000" pitchFamily="2" charset="2"/>
              <a:buNone/>
            </a:pPr>
            <a:r>
              <a:rPr lang="fa-IR" sz="2400" b="1">
                <a:cs typeface="2  Zar" panose="00000400000000000000" pitchFamily="2" charset="-78"/>
              </a:rPr>
              <a:t>سود ويژه قبل از كسر ماليات دارد .به طور فرض ماليات بر درآمدشركت مبلغ000/100/2ريال مي باشد .سود سهام مبلغ 000/000/5 ريال بصورت نقد بين سهامداران توزيع مي شود مطلوبست نمايش عمليات تا پايان پرداخت سود سهام ماليات بر درآمد10٪ منظور شود:</a:t>
            </a:r>
          </a:p>
          <a:p>
            <a:pPr marL="117475" indent="169863">
              <a:lnSpc>
                <a:spcPct val="90000"/>
              </a:lnSpc>
              <a:buFont typeface="Wingdings" panose="05000000000000000000" pitchFamily="2" charset="2"/>
              <a:buNone/>
            </a:pPr>
            <a:r>
              <a:rPr lang="en-US" sz="2800"/>
              <a:t> </a:t>
            </a:r>
            <a:r>
              <a:rPr lang="fa-IR" sz="2400" b="1">
                <a:cs typeface="2  Zar" panose="00000400000000000000" pitchFamily="2" charset="-78"/>
              </a:rPr>
              <a:t>000/000/14 سود وزيان (خلاصه سود وزيان)</a:t>
            </a:r>
            <a:r>
              <a:rPr lang="en-US" sz="2400" b="1">
                <a:cs typeface="2  Zar" panose="00000400000000000000" pitchFamily="2" charset="-78"/>
              </a:rPr>
              <a:t>  :X1/12/29</a:t>
            </a:r>
          </a:p>
          <a:p>
            <a:pPr marL="117475" indent="169863">
              <a:lnSpc>
                <a:spcPct val="90000"/>
              </a:lnSpc>
              <a:buFont typeface="Wingdings" panose="05000000000000000000" pitchFamily="2" charset="2"/>
              <a:buNone/>
            </a:pPr>
            <a:r>
              <a:rPr lang="en-US" sz="2400" b="1">
                <a:cs typeface="2  Zar" panose="00000400000000000000" pitchFamily="2" charset="-78"/>
              </a:rPr>
              <a:t> </a:t>
            </a:r>
            <a:r>
              <a:rPr lang="fa-IR" sz="2400" b="1">
                <a:cs typeface="2  Zar" panose="00000400000000000000" pitchFamily="2" charset="-78"/>
              </a:rPr>
              <a:t>تقسيم سود انباشته 000/000/14</a:t>
            </a:r>
          </a:p>
          <a:p>
            <a:pPr marL="117475" indent="169863">
              <a:lnSpc>
                <a:spcPct val="90000"/>
              </a:lnSpc>
              <a:buFont typeface="Wingdings" panose="05000000000000000000" pitchFamily="2" charset="2"/>
              <a:buNone/>
            </a:pPr>
            <a:r>
              <a:rPr lang="fa-IR" sz="2400" b="1">
                <a:cs typeface="2  Zar" panose="00000400000000000000" pitchFamily="2" charset="-78"/>
              </a:rPr>
              <a:t>انتقال سود ويژه به تقسيم سود انباشته</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2" name="Rectangle 2"/>
          <p:cNvSpPr>
            <a:spLocks noGrp="1" noChangeArrowheads="1"/>
          </p:cNvSpPr>
          <p:nvPr>
            <p:ph type="body" idx="1"/>
          </p:nvPr>
        </p:nvSpPr>
        <p:spPr>
          <a:xfrm>
            <a:off x="88900" y="63500"/>
            <a:ext cx="8991600" cy="6705600"/>
          </a:xfrm>
        </p:spPr>
        <p:txBody>
          <a:bodyPr/>
          <a:lstStyle/>
          <a:p>
            <a:pPr marL="117475" indent="169863">
              <a:buFont typeface="Wingdings" panose="05000000000000000000" pitchFamily="2" charset="2"/>
              <a:buNone/>
            </a:pPr>
            <a:r>
              <a:rPr lang="fa-IR" sz="2400" b="1">
                <a:cs typeface="2  Zar" panose="00000400000000000000" pitchFamily="2" charset="-78"/>
              </a:rPr>
              <a:t>تقسيم سود انباشته(سودوزيان)000/100/2</a:t>
            </a:r>
            <a:r>
              <a:rPr lang="en-US" sz="2400" b="1">
                <a:cs typeface="2  Zar" panose="00000400000000000000" pitchFamily="2" charset="-78"/>
              </a:rPr>
              <a:t>:X1/12/29</a:t>
            </a:r>
            <a:endParaRPr lang="fa-IR" sz="2400" b="1">
              <a:cs typeface="2  Zar" panose="00000400000000000000" pitchFamily="2" charset="-78"/>
            </a:endParaRPr>
          </a:p>
          <a:p>
            <a:pPr marL="117475" indent="169863" algn="just">
              <a:buFont typeface="Wingdings" panose="05000000000000000000" pitchFamily="2" charset="2"/>
              <a:buNone/>
            </a:pPr>
            <a:r>
              <a:rPr lang="fa-IR" sz="2400" b="1">
                <a:cs typeface="2  Zar" panose="00000400000000000000" pitchFamily="2" charset="-78"/>
              </a:rPr>
              <a:t>ذخيره ماليات بر درآمد000/100/2         كنار گذاشتن ماليات بردرآمد از سود ويژه       </a:t>
            </a:r>
          </a:p>
          <a:p>
            <a:pPr marL="117475" indent="169863" algn="just">
              <a:buFont typeface="Wingdings" panose="05000000000000000000" pitchFamily="2" charset="2"/>
              <a:buNone/>
            </a:pPr>
            <a:r>
              <a:rPr lang="fa-IR" sz="2400" b="1">
                <a:cs typeface="2  Zar" panose="00000400000000000000" pitchFamily="2" charset="-78"/>
              </a:rPr>
              <a:t>تقسيم سود انباشته000/000/5</a:t>
            </a:r>
            <a:r>
              <a:rPr lang="en-US" sz="2400" b="1">
                <a:cs typeface="2  Zar" panose="00000400000000000000" pitchFamily="2" charset="-78"/>
              </a:rPr>
              <a:t>:X1/12/29</a:t>
            </a:r>
            <a:endParaRPr lang="fa-IR" sz="2400" b="1">
              <a:cs typeface="2  Zar" panose="00000400000000000000" pitchFamily="2" charset="-78"/>
            </a:endParaRPr>
          </a:p>
          <a:p>
            <a:pPr marL="117475" indent="169863" algn="just">
              <a:buFont typeface="Wingdings" panose="05000000000000000000" pitchFamily="2" charset="2"/>
              <a:buNone/>
            </a:pPr>
            <a:r>
              <a:rPr lang="fa-IR" sz="2400" b="1">
                <a:cs typeface="2  Zar" panose="00000400000000000000" pitchFamily="2" charset="-78"/>
              </a:rPr>
              <a:t>سود سهام پرداختني 000/000/5</a:t>
            </a:r>
          </a:p>
          <a:p>
            <a:pPr marL="117475" indent="169863" algn="just">
              <a:buFont typeface="Wingdings" panose="05000000000000000000" pitchFamily="2" charset="2"/>
              <a:buNone/>
            </a:pPr>
            <a:r>
              <a:rPr lang="fa-IR" sz="2400" b="1">
                <a:cs typeface="2  Zar" panose="00000400000000000000" pitchFamily="2" charset="-78"/>
              </a:rPr>
              <a:t>كنارگذاشتن سود سهام قابل پرداخت به سهامداران</a:t>
            </a:r>
          </a:p>
          <a:p>
            <a:pPr marL="117475" indent="169863" algn="just">
              <a:buFont typeface="Wingdings" panose="05000000000000000000" pitchFamily="2" charset="2"/>
              <a:buNone/>
            </a:pPr>
            <a:r>
              <a:rPr lang="fa-IR" sz="2400" b="1">
                <a:cs typeface="2  Zar" panose="00000400000000000000" pitchFamily="2" charset="-78"/>
              </a:rPr>
              <a:t>سود سهام پرداختني 000/000/5</a:t>
            </a:r>
            <a:r>
              <a:rPr lang="en-US" sz="2400" b="1">
                <a:cs typeface="2  Zar" panose="00000400000000000000" pitchFamily="2" charset="-78"/>
              </a:rPr>
              <a:t>X2</a:t>
            </a:r>
            <a:r>
              <a:rPr lang="fa-IR" sz="2400" b="1">
                <a:cs typeface="2  Zar" panose="00000400000000000000" pitchFamily="2" charset="-78"/>
              </a:rPr>
              <a:t>درطي سال</a:t>
            </a:r>
          </a:p>
          <a:p>
            <a:pPr marL="117475" indent="169863" algn="just">
              <a:buFont typeface="Wingdings" panose="05000000000000000000" pitchFamily="2" charset="2"/>
              <a:buNone/>
            </a:pPr>
            <a:r>
              <a:rPr lang="fa-IR" sz="2400" b="1">
                <a:cs typeface="2  Zar" panose="00000400000000000000" pitchFamily="2" charset="-78"/>
              </a:rPr>
              <a:t>جاري بانكي000/000/5   </a:t>
            </a:r>
          </a:p>
          <a:p>
            <a:pPr marL="117475" indent="169863" algn="just">
              <a:buFont typeface="Wingdings" panose="05000000000000000000" pitchFamily="2" charset="2"/>
              <a:buNone/>
            </a:pPr>
            <a:r>
              <a:rPr lang="fa-IR" sz="2400" b="1">
                <a:cs typeface="2  Zar" panose="00000400000000000000" pitchFamily="2" charset="-78"/>
              </a:rPr>
              <a:t>پرداخت سود سهام به سهامداران و ماليات هاي پرداختني به وزارت امور اقتصادي ودارايي </a:t>
            </a:r>
          </a:p>
          <a:p>
            <a:pPr marL="117475" indent="169863" algn="just">
              <a:buFont typeface="Wingdings" panose="05000000000000000000" pitchFamily="2" charset="2"/>
              <a:buNone/>
            </a:pPr>
            <a:r>
              <a:rPr lang="fa-IR" sz="2400" b="1">
                <a:cs typeface="2  Zar" panose="00000400000000000000" pitchFamily="2" charset="-78"/>
              </a:rPr>
              <a:t>ب) پرداخت سود سهامداران به صورت غير نقدي:</a:t>
            </a:r>
          </a:p>
          <a:p>
            <a:pPr marL="117475" indent="169863" algn="just">
              <a:buFont typeface="Wingdings" panose="05000000000000000000" pitchFamily="2" charset="2"/>
              <a:buNone/>
            </a:pPr>
            <a:r>
              <a:rPr lang="fa-IR" sz="2400" b="1">
                <a:cs typeface="2  Zar" panose="00000400000000000000" pitchFamily="2" charset="-78"/>
              </a:rPr>
              <a:t>در بسياري از مواقع موسسه با وجود داشتن سود ويژه ودر نتيجه سود سهام پرداختني ممكن است وجه نقد كافي بريا پرداخت سود سهام در اختيار نداشته باشند كه سود سهام سهامداران را بصورت نقد بپردازند و لذا با موافقت سهامداران ممكن است كه از توليدات موسسه يا موجودي كالا به جاي پول نقد استفاده شده </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0" name="Rectangle 2"/>
          <p:cNvSpPr>
            <a:spLocks noGrp="1" noChangeArrowheads="1"/>
          </p:cNvSpPr>
          <p:nvPr>
            <p:ph type="body" idx="1"/>
          </p:nvPr>
        </p:nvSpPr>
        <p:spPr>
          <a:xfrm>
            <a:off x="76200" y="63500"/>
            <a:ext cx="8991600" cy="6705600"/>
          </a:xfrm>
        </p:spPr>
        <p:txBody>
          <a:bodyPr/>
          <a:lstStyle/>
          <a:p>
            <a:pPr algn="just">
              <a:lnSpc>
                <a:spcPct val="90000"/>
              </a:lnSpc>
              <a:buFont typeface="Wingdings" panose="05000000000000000000" pitchFamily="2" charset="2"/>
              <a:buNone/>
            </a:pPr>
            <a:r>
              <a:rPr lang="fa-IR" sz="2400" b="1">
                <a:cs typeface="2  Zar" panose="00000400000000000000" pitchFamily="2" charset="-78"/>
              </a:rPr>
              <a:t>و كالا به سهامداران داده شود .در اين حالت اگر كالا به قيمت تمام شده براي موسسه به سهامداران توزيع گردد بايستي حساب سود سهام پرداختني بدهكار و حساب كالا به قيمت تمام شده بستانكار شود .بابت پرداخت ماليات سود سهام هر سهامدار موقع تحويل كالا مبلغي به ميزان ماليات سهامدار از هر سهامدار در يافت مي شود كه حساب جاري بانكي شركت بدهكار و ماليات پرداختني سود سهام بدهكار و جاري بانكي شركت بستانكار شده و ماليات در وجه وزارت امور اقتصاد ودارايي پرداخت مي شود .</a:t>
            </a:r>
          </a:p>
          <a:p>
            <a:pPr algn="just">
              <a:lnSpc>
                <a:spcPct val="90000"/>
              </a:lnSpc>
              <a:buFont typeface="Wingdings" panose="05000000000000000000" pitchFamily="2" charset="2"/>
              <a:buNone/>
            </a:pPr>
            <a:r>
              <a:rPr lang="fa-IR" sz="2400" b="1">
                <a:cs typeface="2  Zar" panose="00000400000000000000" pitchFamily="2" charset="-78"/>
              </a:rPr>
              <a:t>تبصره: بايد توجه داشت كه پرداخت سود سهام مبلغي به صورت نقد و مبلغي به صورت كالا در ايران بسيار متداول است و در اين حالت ماليات  سهامدار از مبلغ نقدي پرداخت مي شود . </a:t>
            </a:r>
          </a:p>
          <a:p>
            <a:pPr algn="just">
              <a:lnSpc>
                <a:spcPct val="90000"/>
              </a:lnSpc>
              <a:buFont typeface="Wingdings" panose="05000000000000000000" pitchFamily="2" charset="2"/>
              <a:buNone/>
            </a:pPr>
            <a:r>
              <a:rPr lang="fa-IR" sz="2400" b="1">
                <a:cs typeface="2  Zar" panose="00000400000000000000" pitchFamily="2" charset="-78"/>
              </a:rPr>
              <a:t>مثال عددي:</a:t>
            </a:r>
          </a:p>
          <a:p>
            <a:pPr algn="just">
              <a:lnSpc>
                <a:spcPct val="90000"/>
              </a:lnSpc>
              <a:buFont typeface="Wingdings" panose="05000000000000000000" pitchFamily="2" charset="2"/>
              <a:buNone/>
            </a:pPr>
            <a:r>
              <a:rPr lang="fa-IR" sz="2400" b="1">
                <a:cs typeface="2  Zar" panose="00000400000000000000" pitchFamily="2" charset="-78"/>
              </a:rPr>
              <a:t>شركت بجنورد سهامي عام تمام سهام سرمايه را به كار كنان به هر سهامدار مبلغ </a:t>
            </a:r>
            <a:r>
              <a:rPr lang="en-US" sz="2400" b="1">
                <a:cs typeface="2  Zar" panose="00000400000000000000" pitchFamily="2" charset="-78"/>
              </a:rPr>
              <a:t>x1</a:t>
            </a:r>
            <a:r>
              <a:rPr lang="fa-IR" sz="2400" b="1">
                <a:cs typeface="2  Zar" panose="00000400000000000000" pitchFamily="2" charset="-78"/>
              </a:rPr>
              <a:t> شركت واگذار نموده است. در پايان سال 000/50 ريال سود سهام تعلق گرفته است كه با تائيد كاركنان قرار شد به هر سهامدار مبلغ000/20ريال نقد و000/30 ريال كالا پرداخت شود .ماليات هر يك از كاركنان يا سهامداران10٪ سود سهام فرض شود.</a:t>
            </a:r>
          </a:p>
          <a:p>
            <a:pPr algn="just">
              <a:lnSpc>
                <a:spcPct val="90000"/>
              </a:lnSpc>
              <a:buFont typeface="Wingdings" panose="05000000000000000000" pitchFamily="2" charset="2"/>
              <a:buNone/>
            </a:pPr>
            <a:r>
              <a:rPr lang="fa-IR" sz="2400" b="1">
                <a:cs typeface="2  Zar" panose="00000400000000000000" pitchFamily="2" charset="-78"/>
              </a:rPr>
              <a:t>مطلوبست ثبت پرداخت سود سهام به كاركنان به صورت نقدي  دردفتر روزنامه شركت بجنورد( </a:t>
            </a:r>
            <a:r>
              <a:rPr lang="en-US" sz="2400" b="1">
                <a:cs typeface="2  Zar" panose="00000400000000000000" pitchFamily="2" charset="-78"/>
              </a:rPr>
              <a:t>x2</a:t>
            </a:r>
            <a:r>
              <a:rPr lang="fa-IR" sz="2400" b="1">
                <a:cs typeface="2  Zar" panose="00000400000000000000" pitchFamily="2" charset="-78"/>
              </a:rPr>
              <a:t>وغير نقدي در طي سال تعداد سهامداران 500نفر با سهام مساوي فرض مي شود):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698" name="Rectangle 2"/>
          <p:cNvSpPr>
            <a:spLocks noGrp="1" noChangeArrowheads="1"/>
          </p:cNvSpPr>
          <p:nvPr>
            <p:ph type="body" idx="1"/>
          </p:nvPr>
        </p:nvSpPr>
        <p:spPr>
          <a:xfrm>
            <a:off x="50800" y="0"/>
            <a:ext cx="8991600" cy="6705600"/>
          </a:xfrm>
        </p:spPr>
        <p:txBody>
          <a:bodyPr/>
          <a:lstStyle/>
          <a:p>
            <a:pPr marL="117475" indent="169863">
              <a:lnSpc>
                <a:spcPct val="90000"/>
              </a:lnSpc>
              <a:buFont typeface="Wingdings" panose="05000000000000000000" pitchFamily="2" charset="2"/>
              <a:buNone/>
            </a:pPr>
            <a:r>
              <a:rPr lang="fa-IR" b="1"/>
              <a:t>:سود سهام پرداختني000/50</a:t>
            </a:r>
            <a:r>
              <a:rPr lang="en-US" b="1"/>
              <a:t>X2</a:t>
            </a:r>
            <a:r>
              <a:rPr lang="fa-IR" b="1"/>
              <a:t>در طي سال </a:t>
            </a:r>
          </a:p>
          <a:p>
            <a:pPr marL="117475" indent="169863">
              <a:lnSpc>
                <a:spcPct val="90000"/>
              </a:lnSpc>
              <a:buFont typeface="Wingdings" panose="05000000000000000000" pitchFamily="2" charset="2"/>
              <a:buNone/>
            </a:pPr>
            <a:r>
              <a:rPr lang="fa-IR" b="1"/>
              <a:t>موجودي كالا     000/30</a:t>
            </a:r>
          </a:p>
          <a:p>
            <a:pPr marL="117475" indent="169863">
              <a:lnSpc>
                <a:spcPct val="90000"/>
              </a:lnSpc>
              <a:buFont typeface="Wingdings" panose="05000000000000000000" pitchFamily="2" charset="2"/>
              <a:buNone/>
            </a:pPr>
            <a:r>
              <a:rPr lang="fa-IR" b="1"/>
              <a:t>جاري بانكي        19500</a:t>
            </a:r>
          </a:p>
          <a:p>
            <a:pPr marL="117475" indent="169863">
              <a:lnSpc>
                <a:spcPct val="90000"/>
              </a:lnSpc>
              <a:buFont typeface="Wingdings" panose="05000000000000000000" pitchFamily="2" charset="2"/>
              <a:buNone/>
            </a:pPr>
            <a:r>
              <a:rPr lang="fa-IR" b="1"/>
              <a:t>ماليات پرداختني سود سهام   500</a:t>
            </a:r>
            <a:endParaRPr lang="ar-SA" b="1"/>
          </a:p>
          <a:p>
            <a:pPr marL="117475" indent="169863">
              <a:lnSpc>
                <a:spcPct val="90000"/>
              </a:lnSpc>
              <a:buFont typeface="Wingdings" panose="05000000000000000000" pitchFamily="2" charset="2"/>
              <a:buNone/>
            </a:pPr>
            <a:r>
              <a:rPr lang="fa-IR" b="1"/>
              <a:t>پرداخت سود سهام به هرسهامدار : ماليات پرداختني سود سهام000/250</a:t>
            </a:r>
            <a:r>
              <a:rPr lang="en-US" b="1"/>
              <a:t>X2</a:t>
            </a:r>
            <a:r>
              <a:rPr lang="fa-IR" b="1"/>
              <a:t>در پايان توزيع در سال جاري بانكي000/250</a:t>
            </a:r>
          </a:p>
          <a:p>
            <a:pPr marL="117475" indent="169863">
              <a:lnSpc>
                <a:spcPct val="90000"/>
              </a:lnSpc>
              <a:buFont typeface="Wingdings" panose="05000000000000000000" pitchFamily="2" charset="2"/>
              <a:buNone/>
            </a:pPr>
            <a:r>
              <a:rPr lang="en-US" b="1"/>
              <a:t>  </a:t>
            </a:r>
            <a:r>
              <a:rPr lang="fa-IR" b="1"/>
              <a:t>پرداخت ماليات سود سهام پانصد سهامدار،مربوط </a:t>
            </a:r>
            <a:endParaRPr lang="en-US" b="1"/>
          </a:p>
          <a:p>
            <a:pPr marL="117475" indent="169863">
              <a:lnSpc>
                <a:spcPct val="90000"/>
              </a:lnSpc>
              <a:buFont typeface="Wingdings" panose="05000000000000000000" pitchFamily="2" charset="2"/>
              <a:buNone/>
            </a:pPr>
            <a:r>
              <a:rPr lang="en-US" b="1"/>
              <a:t>X1</a:t>
            </a:r>
            <a:r>
              <a:rPr lang="fa-IR" b="1"/>
              <a:t>به سال </a:t>
            </a:r>
          </a:p>
          <a:p>
            <a:pPr marL="117475" indent="169863">
              <a:lnSpc>
                <a:spcPct val="90000"/>
              </a:lnSpc>
              <a:buFont typeface="Wingdings" panose="05000000000000000000" pitchFamily="2" charset="2"/>
              <a:buNone/>
            </a:pPr>
            <a:r>
              <a:rPr lang="fa-IR" b="1"/>
              <a:t>ممكن است پرداخت سود سهام به صورت كالا يا نقدبراي شركت مقدور نباشد وسهامداران از هيات مديره بخواهند كه سود سهام آنان به صورت اوراق قرضه يا اسناد پرداختني ويا سهام سرمايه جديد پرداخت شود.</a:t>
            </a:r>
            <a:endParaRPr lang="en-US" b="1"/>
          </a:p>
        </p:txBody>
      </p:sp>
    </p:spTree>
  </p:cSld>
  <p:clrMapOvr>
    <a:masterClrMapping/>
  </p:clrMapOvr>
  <p:transition>
    <p:wipe dir="d"/>
    <p:sndAc>
      <p:stSnd loop="1">
        <p:snd r:embed="rId3" name="chimes.wav"/>
      </p:stSnd>
    </p:sndAc>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01600" y="63500"/>
            <a:ext cx="8991600" cy="6705600"/>
          </a:xfrm>
        </p:spPr>
        <p:txBody>
          <a:bodyPr/>
          <a:lstStyle/>
          <a:p>
            <a:pPr marL="117475" indent="169863" algn="just">
              <a:lnSpc>
                <a:spcPct val="80000"/>
              </a:lnSpc>
              <a:buFont typeface="Wingdings" panose="05000000000000000000" pitchFamily="2" charset="2"/>
              <a:buNone/>
            </a:pPr>
            <a:r>
              <a:rPr lang="fa-IR" sz="2800" b="1">
                <a:solidFill>
                  <a:schemeClr val="hlink"/>
                </a:solidFill>
                <a:cs typeface="2  Titr" panose="00000700000000000000" pitchFamily="2" charset="-78"/>
              </a:rPr>
              <a:t>ج) سود سهمي:</a:t>
            </a:r>
          </a:p>
          <a:p>
            <a:pPr marL="117475" indent="169863" algn="just">
              <a:lnSpc>
                <a:spcPct val="80000"/>
              </a:lnSpc>
              <a:buFont typeface="Wingdings" panose="05000000000000000000" pitchFamily="2" charset="2"/>
              <a:buNone/>
            </a:pPr>
            <a:endParaRPr lang="fa-IR" sz="2800" b="1">
              <a:solidFill>
                <a:schemeClr val="hlink"/>
              </a:solidFill>
              <a:cs typeface="2  Titr" panose="00000700000000000000" pitchFamily="2" charset="-78"/>
            </a:endParaRPr>
          </a:p>
          <a:p>
            <a:pPr marL="117475" indent="169863" algn="just">
              <a:lnSpc>
                <a:spcPct val="80000"/>
              </a:lnSpc>
              <a:buFont typeface="Wingdings" panose="05000000000000000000" pitchFamily="2" charset="2"/>
              <a:buNone/>
            </a:pPr>
            <a:r>
              <a:rPr lang="fa-IR" sz="2800" b="1">
                <a:cs typeface="2  Zar" panose="00000400000000000000" pitchFamily="2" charset="-78"/>
              </a:rPr>
              <a:t>بعضي از شركتها به علت گسترش فعاليت شركت نياز به افزايش سرمايه دارند و بهترين راه افزايش سرمايه تحويل سهام سرمايه حاصل از محل افزايش سرمايه به سهامداران به جاي وجه نقد است .</a:t>
            </a:r>
          </a:p>
          <a:p>
            <a:pPr marL="117475" indent="169863" algn="just">
              <a:lnSpc>
                <a:spcPct val="80000"/>
              </a:lnSpc>
              <a:buFont typeface="Wingdings" panose="05000000000000000000" pitchFamily="2" charset="2"/>
              <a:buNone/>
            </a:pPr>
            <a:r>
              <a:rPr lang="fa-IR" sz="2800" b="1">
                <a:cs typeface="2  Zar" panose="00000400000000000000" pitchFamily="2" charset="-78"/>
              </a:rPr>
              <a:t>اين عمل باعث كاهش دارائيهاي شركت نشده ودر عين حال حقوق صاحبان سهام نيز كاهش نمي يابد .بديهي است كه در اين حالت ميزان ماليات سود سهام پرداختني از طرف شركت به وزارت امور اقتصادي ودارايي پرداخت شده ومابقي سود سهام پرداختني به عنوان سود سهمي محسوب شده وورقه سهام جديد</a:t>
            </a:r>
          </a:p>
          <a:p>
            <a:pPr marL="117475" indent="169863" algn="just">
              <a:lnSpc>
                <a:spcPct val="80000"/>
              </a:lnSpc>
              <a:buFont typeface="Wingdings" panose="05000000000000000000" pitchFamily="2" charset="2"/>
              <a:buNone/>
            </a:pPr>
            <a:r>
              <a:rPr lang="fa-IR" sz="2800" b="1">
                <a:cs typeface="2  Zar" panose="00000400000000000000" pitchFamily="2" charset="-78"/>
              </a:rPr>
              <a:t>براي سهامدارصادر وتحويل مي شود.سود سهمي باعث كاهش قيمت سهام شركت در بازار مي شود زيراافزايش تعداد سهام سرمايه به وجود مي آيد ودر نتيجه ارزش ويژه سهام از حد قبلي تنزل مي نمايد.</a:t>
            </a:r>
          </a:p>
          <a:p>
            <a:pPr marL="117475" indent="169863" algn="just">
              <a:lnSpc>
                <a:spcPct val="80000"/>
              </a:lnSpc>
              <a:buFont typeface="Wingdings" panose="05000000000000000000" pitchFamily="2" charset="2"/>
              <a:buNone/>
            </a:pPr>
            <a:endParaRPr lang="en-US" sz="28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Rectangle 2"/>
          <p:cNvSpPr>
            <a:spLocks noGrp="1" noChangeArrowheads="1"/>
          </p:cNvSpPr>
          <p:nvPr>
            <p:ph type="body" idx="1"/>
          </p:nvPr>
        </p:nvSpPr>
        <p:spPr>
          <a:xfrm>
            <a:off x="152400" y="165100"/>
            <a:ext cx="8915400" cy="6553200"/>
          </a:xfrm>
        </p:spPr>
        <p:txBody>
          <a:bodyPr/>
          <a:lstStyle/>
          <a:p>
            <a:pPr marL="117475" indent="169863" algn="just">
              <a:buFont typeface="Wingdings" panose="05000000000000000000" pitchFamily="2" charset="2"/>
              <a:buNone/>
            </a:pPr>
            <a:r>
              <a:rPr lang="fa-IR" b="1">
                <a:solidFill>
                  <a:schemeClr val="hlink"/>
                </a:solidFill>
                <a:cs typeface="2  Zar" panose="00000400000000000000" pitchFamily="2" charset="-78"/>
              </a:rPr>
              <a:t>مثال عددي:</a:t>
            </a:r>
          </a:p>
          <a:p>
            <a:pPr marL="117475" indent="169863" algn="just">
              <a:buFont typeface="Wingdings" panose="05000000000000000000" pitchFamily="2" charset="2"/>
              <a:buNone/>
            </a:pPr>
            <a:endParaRPr lang="fa-IR" sz="2400" b="1">
              <a:cs typeface="2  Zar" panose="00000400000000000000" pitchFamily="2" charset="-78"/>
            </a:endParaRPr>
          </a:p>
          <a:p>
            <a:pPr marL="117475" indent="169863" algn="just">
              <a:buFont typeface="Wingdings" panose="05000000000000000000" pitchFamily="2" charset="2"/>
              <a:buNone/>
            </a:pPr>
            <a:r>
              <a:rPr lang="fa-IR" sz="2400" b="1">
                <a:cs typeface="2  Zar" panose="00000400000000000000" pitchFamily="2" charset="-78"/>
              </a:rPr>
              <a:t>سرمايه شركت قوچان شامل 100سهم 000/10ريالي است.	مبلغ000،000/22ريال قبل</a:t>
            </a:r>
            <a:r>
              <a:rPr lang="en-US" sz="2400" b="1">
                <a:cs typeface="2  Zar" panose="00000400000000000000" pitchFamily="2" charset="-78"/>
              </a:rPr>
              <a:t>X1</a:t>
            </a:r>
            <a:r>
              <a:rPr lang="fa-IR" sz="2400" b="1">
                <a:cs typeface="2  Zar" panose="00000400000000000000" pitchFamily="2" charset="-78"/>
              </a:rPr>
              <a:t>سود ويژه شركت در سال از كسر ماليات بود كه شركت تصميم گرفت در ازاي هر سهم يك سهم سود سهمي بعنوان افزايش سرمايه به سهامداران تحويل نمايد.دارايي غيرجاري شركت درسال شامل زمين و ساختمان واثاثه كارخانه بود كه ارزش دفتري</a:t>
            </a:r>
            <a:r>
              <a:rPr lang="en-US" sz="2400" b="1">
                <a:cs typeface="2  Zar" panose="00000400000000000000" pitchFamily="2" charset="-78"/>
              </a:rPr>
              <a:t>X1</a:t>
            </a:r>
            <a:r>
              <a:rPr lang="fa-IR" sz="2400" b="1">
                <a:cs typeface="2  Zar" panose="00000400000000000000" pitchFamily="2" charset="-78"/>
              </a:rPr>
              <a:t>آن000،000/10ريال ودارائيهاي جاري شركت نيز معادل 000،000/22ريال شامل موجودي كالا و قسمتي به صورت وجه نقد بود .بعداز تحويل سود سهمي تعداد سهام سرمايه به000/2سهم 000/10ريالافزايش مي يابد فزض كنيد شركت 000/200/2ريال ماليات بر درآمد و000،000/1ريال ماليات سود سهام كه به صورت سود سهمي توزيع شده داشته باشد ترازنامه شركت قبل از توزيع سود سهمي به صوت زيراست:</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Rectangle 2"/>
          <p:cNvSpPr>
            <a:spLocks noGrp="1" noChangeArrowheads="1"/>
          </p:cNvSpPr>
          <p:nvPr>
            <p:ph type="body" idx="1"/>
          </p:nvPr>
        </p:nvSpPr>
        <p:spPr>
          <a:xfrm>
            <a:off x="139700" y="63500"/>
            <a:ext cx="8915400" cy="6705600"/>
          </a:xfrm>
        </p:spPr>
        <p:txBody>
          <a:bodyPr/>
          <a:lstStyle/>
          <a:p>
            <a:pPr marL="117475" indent="169863" algn="ctr">
              <a:buFont typeface="Wingdings" panose="05000000000000000000" pitchFamily="2" charset="2"/>
              <a:buNone/>
            </a:pPr>
            <a:r>
              <a:rPr lang="fa-IR" sz="2800" b="1">
                <a:solidFill>
                  <a:schemeClr val="folHlink"/>
                </a:solidFill>
                <a:cs typeface="2  Titr" panose="00000700000000000000" pitchFamily="2" charset="-78"/>
              </a:rPr>
              <a:t>ترازنامه شركت سهامي عام قوچان: </a:t>
            </a:r>
            <a:r>
              <a:rPr lang="en-US" sz="2800" b="1">
                <a:solidFill>
                  <a:schemeClr val="folHlink"/>
                </a:solidFill>
                <a:cs typeface="2  Titr" panose="00000700000000000000" pitchFamily="2" charset="-78"/>
              </a:rPr>
              <a:t>X1/12/29</a:t>
            </a:r>
            <a:endParaRPr lang="fa-IR" sz="2800" b="1">
              <a:solidFill>
                <a:schemeClr val="folHlink"/>
              </a:solidFill>
              <a:cs typeface="2  Titr" panose="00000700000000000000" pitchFamily="2" charset="-78"/>
            </a:endParaRPr>
          </a:p>
          <a:p>
            <a:pPr marL="117475" indent="169863" algn="just">
              <a:buFont typeface="Wingdings" panose="05000000000000000000" pitchFamily="2" charset="2"/>
              <a:buNone/>
            </a:pPr>
            <a:endParaRPr lang="fa-IR" sz="800" b="1">
              <a:cs typeface="2  Zar" panose="00000400000000000000" pitchFamily="2" charset="-78"/>
            </a:endParaRPr>
          </a:p>
          <a:p>
            <a:pPr marL="117475" indent="169863" algn="just">
              <a:buFont typeface="Wingdings" panose="05000000000000000000" pitchFamily="2" charset="2"/>
              <a:buNone/>
            </a:pPr>
            <a:r>
              <a:rPr lang="fa-IR" sz="2400" b="1">
                <a:cs typeface="2  Zar" panose="00000400000000000000" pitchFamily="2" charset="-78"/>
              </a:rPr>
              <a:t>بدهي جاري :        </a:t>
            </a:r>
            <a:r>
              <a:rPr lang="en-US" sz="2400" b="1">
                <a:cs typeface="2  Zar" panose="00000400000000000000" pitchFamily="2" charset="-78"/>
              </a:rPr>
              <a:t>	</a:t>
            </a:r>
            <a:r>
              <a:rPr lang="fa-IR" sz="2400" b="1">
                <a:cs typeface="2  Zar" panose="00000400000000000000" pitchFamily="2" charset="-78"/>
              </a:rPr>
              <a:t>  		دارايي جاري:</a:t>
            </a:r>
          </a:p>
          <a:p>
            <a:pPr marL="117475" indent="169863" algn="just">
              <a:buFont typeface="Wingdings" panose="05000000000000000000" pitchFamily="2" charset="2"/>
              <a:buNone/>
            </a:pPr>
            <a:r>
              <a:rPr lang="fa-IR" sz="2400" b="1">
                <a:cs typeface="2  Zar" panose="00000400000000000000" pitchFamily="2" charset="-78"/>
              </a:rPr>
              <a:t>ماليات بر درآمد         000/ 200/2 	نقد وموجودي كالا 000/000/22</a:t>
            </a:r>
          </a:p>
          <a:p>
            <a:pPr marL="117475" indent="169863" algn="just">
              <a:buFont typeface="Wingdings" panose="05000000000000000000" pitchFamily="2" charset="2"/>
              <a:buNone/>
            </a:pPr>
            <a:r>
              <a:rPr lang="fa-IR" sz="2400" b="1">
                <a:cs typeface="2  Zar" panose="00000400000000000000" pitchFamily="2" charset="-78"/>
              </a:rPr>
              <a:t>سود سهام پرداختني 000/000/11	دارايي غير جاري:</a:t>
            </a:r>
          </a:p>
          <a:p>
            <a:pPr marL="117475" indent="169863" algn="just">
              <a:buFont typeface="Wingdings" panose="05000000000000000000" pitchFamily="2" charset="2"/>
              <a:buNone/>
            </a:pPr>
            <a:r>
              <a:rPr lang="fa-IR" sz="2400" b="1">
                <a:cs typeface="2  Zar" panose="00000400000000000000" pitchFamily="2" charset="-78"/>
              </a:rPr>
              <a:t>جمع                        000/200/13       	زمين و ساختمان واثاثه000/000/10</a:t>
            </a:r>
          </a:p>
          <a:p>
            <a:pPr marL="117475" indent="169863" algn="ctr">
              <a:buFont typeface="Wingdings" panose="05000000000000000000" pitchFamily="2" charset="2"/>
              <a:buNone/>
            </a:pPr>
            <a:endParaRPr lang="fa-IR" sz="2400" b="1">
              <a:cs typeface="2  Zar" panose="00000400000000000000" pitchFamily="2" charset="-78"/>
            </a:endParaRPr>
          </a:p>
          <a:p>
            <a:pPr marL="117475" indent="169863" algn="ctr">
              <a:buFont typeface="Wingdings" panose="05000000000000000000" pitchFamily="2" charset="2"/>
              <a:buNone/>
            </a:pPr>
            <a:endParaRPr lang="fa-IR" sz="1600" b="1">
              <a:cs typeface="2  Zar" panose="00000400000000000000" pitchFamily="2" charset="-78"/>
            </a:endParaRPr>
          </a:p>
          <a:p>
            <a:pPr marL="117475" indent="169863" algn="ctr">
              <a:buFont typeface="Wingdings" panose="05000000000000000000" pitchFamily="2" charset="2"/>
              <a:buNone/>
            </a:pPr>
            <a:r>
              <a:rPr lang="fa-IR" sz="2800" b="1">
                <a:solidFill>
                  <a:schemeClr val="folHlink"/>
                </a:solidFill>
                <a:cs typeface="2  Zar" panose="00000400000000000000" pitchFamily="2" charset="-78"/>
              </a:rPr>
              <a:t>ترازنامه شركت سهامي عام قوچان:29/12/ </a:t>
            </a:r>
            <a:r>
              <a:rPr lang="en-US" sz="2800" b="1">
                <a:solidFill>
                  <a:schemeClr val="folHlink"/>
                </a:solidFill>
                <a:cs typeface="2  Zar" panose="00000400000000000000" pitchFamily="2" charset="-78"/>
              </a:rPr>
              <a:t>x1</a:t>
            </a:r>
          </a:p>
          <a:p>
            <a:pPr marL="117475" indent="169863">
              <a:buFont typeface="Wingdings" panose="05000000000000000000" pitchFamily="2" charset="2"/>
              <a:buNone/>
            </a:pPr>
            <a:endParaRPr lang="fa-IR" sz="1000" b="1">
              <a:cs typeface="2  Zar" panose="00000400000000000000" pitchFamily="2" charset="-78"/>
            </a:endParaRPr>
          </a:p>
          <a:p>
            <a:pPr marL="117475" indent="169863">
              <a:buFont typeface="Wingdings" panose="05000000000000000000" pitchFamily="2" charset="2"/>
              <a:buNone/>
            </a:pPr>
            <a:r>
              <a:rPr lang="fa-IR" sz="2400" b="1">
                <a:cs typeface="2  Zar" panose="00000400000000000000" pitchFamily="2" charset="-78"/>
              </a:rPr>
              <a:t>جمع دارايي حقوق سهامدارن:				000/000/32</a:t>
            </a:r>
          </a:p>
          <a:p>
            <a:pPr marL="117475" indent="169863">
              <a:buFont typeface="Wingdings" panose="05000000000000000000" pitchFamily="2" charset="2"/>
              <a:buNone/>
            </a:pPr>
            <a:r>
              <a:rPr lang="fa-IR" sz="2400" b="1">
                <a:cs typeface="2  Zar" panose="00000400000000000000" pitchFamily="2" charset="-78"/>
              </a:rPr>
              <a:t>سهام سرمايه						000/000/10</a:t>
            </a:r>
          </a:p>
          <a:p>
            <a:pPr marL="117475" indent="169863">
              <a:buFont typeface="Wingdings" panose="05000000000000000000" pitchFamily="2" charset="2"/>
              <a:buNone/>
            </a:pPr>
            <a:r>
              <a:rPr lang="fa-IR" sz="2400" b="1">
                <a:cs typeface="2  Zar" panose="00000400000000000000" pitchFamily="2" charset="-78"/>
              </a:rPr>
              <a:t>سود تقسيم نشده					000/800/8</a:t>
            </a:r>
          </a:p>
          <a:p>
            <a:pPr marL="117475" indent="169863">
              <a:buFont typeface="Wingdings" panose="05000000000000000000" pitchFamily="2" charset="2"/>
              <a:buNone/>
            </a:pPr>
            <a:r>
              <a:rPr lang="fa-IR" sz="2400" b="1">
                <a:cs typeface="2  Zar" panose="00000400000000000000" pitchFamily="2" charset="-78"/>
              </a:rPr>
              <a:t>جمع							000/800/18</a:t>
            </a:r>
          </a:p>
          <a:p>
            <a:pPr marL="117475" indent="169863">
              <a:buFont typeface="Wingdings" panose="05000000000000000000" pitchFamily="2" charset="2"/>
              <a:buNone/>
            </a:pPr>
            <a:r>
              <a:rPr lang="fa-IR" sz="2400" b="1">
                <a:cs typeface="2  Zar" panose="00000400000000000000" pitchFamily="2" charset="-78"/>
              </a:rPr>
              <a:t>جمع بدهي و حقوق سهامداران				000/000/32</a:t>
            </a:r>
            <a:endParaRPr lang="en-US" sz="2400" b="1">
              <a:cs typeface="2  Zar" panose="00000400000000000000" pitchFamily="2" charset="-78"/>
            </a:endParaRPr>
          </a:p>
        </p:txBody>
      </p:sp>
      <p:sp>
        <p:nvSpPr>
          <p:cNvPr id="291843" name="Line 3"/>
          <p:cNvSpPr>
            <a:spLocks noChangeShapeType="1"/>
          </p:cNvSpPr>
          <p:nvPr/>
        </p:nvSpPr>
        <p:spPr bwMode="auto">
          <a:xfrm>
            <a:off x="1371600" y="609600"/>
            <a:ext cx="6400800" cy="0"/>
          </a:xfrm>
          <a:prstGeom prst="line">
            <a:avLst/>
          </a:prstGeom>
          <a:noFill/>
          <a:ln w="57150">
            <a:solidFill>
              <a:srgbClr val="FFFF99"/>
            </a:solidFill>
            <a:round/>
            <a:headEnd/>
            <a:tailEnd/>
          </a:ln>
          <a:effectLst>
            <a:outerShdw dist="107763" dir="2700000" algn="ctr" rotWithShape="0">
              <a:srgbClr val="CCFFCC">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291844" name="Line 4"/>
          <p:cNvSpPr>
            <a:spLocks noChangeShapeType="1"/>
          </p:cNvSpPr>
          <p:nvPr/>
        </p:nvSpPr>
        <p:spPr bwMode="auto">
          <a:xfrm rot="16200000">
            <a:off x="3467100" y="1866900"/>
            <a:ext cx="2514600" cy="0"/>
          </a:xfrm>
          <a:prstGeom prst="line">
            <a:avLst/>
          </a:prstGeom>
          <a:noFill/>
          <a:ln w="57150">
            <a:solidFill>
              <a:srgbClr val="FFFF99"/>
            </a:solidFill>
            <a:round/>
            <a:headEnd/>
            <a:tailEnd/>
          </a:ln>
          <a:effectLst>
            <a:outerShdw dist="107763" dir="2700000" algn="ctr" rotWithShape="0">
              <a:srgbClr val="CCFFCC">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291845" name="Line 5"/>
          <p:cNvSpPr>
            <a:spLocks noChangeShapeType="1"/>
          </p:cNvSpPr>
          <p:nvPr/>
        </p:nvSpPr>
        <p:spPr bwMode="auto">
          <a:xfrm rot="16200000">
            <a:off x="3429000" y="4991100"/>
            <a:ext cx="2514600" cy="0"/>
          </a:xfrm>
          <a:prstGeom prst="line">
            <a:avLst/>
          </a:prstGeom>
          <a:noFill/>
          <a:ln w="57150">
            <a:solidFill>
              <a:srgbClr val="FFFF99"/>
            </a:solidFill>
            <a:round/>
            <a:headEnd/>
            <a:tailEnd/>
          </a:ln>
          <a:effectLst>
            <a:outerShdw dist="107763" dir="2700000" algn="ctr" rotWithShape="0">
              <a:srgbClr val="CCFFCC">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291846" name="Line 6"/>
          <p:cNvSpPr>
            <a:spLocks noChangeShapeType="1"/>
          </p:cNvSpPr>
          <p:nvPr/>
        </p:nvSpPr>
        <p:spPr bwMode="auto">
          <a:xfrm>
            <a:off x="1257300" y="3733800"/>
            <a:ext cx="7239000" cy="0"/>
          </a:xfrm>
          <a:prstGeom prst="line">
            <a:avLst/>
          </a:prstGeom>
          <a:noFill/>
          <a:ln w="57150">
            <a:solidFill>
              <a:srgbClr val="FFFF99"/>
            </a:solidFill>
            <a:round/>
            <a:headEnd/>
            <a:tailEnd/>
          </a:ln>
          <a:effectLst>
            <a:outerShdw dist="107763" dir="2700000" algn="ctr" rotWithShape="0">
              <a:srgbClr val="CCFFCC">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Rectangle 2"/>
          <p:cNvSpPr>
            <a:spLocks noGrp="1" noChangeArrowheads="1"/>
          </p:cNvSpPr>
          <p:nvPr>
            <p:ph type="body" idx="1"/>
          </p:nvPr>
        </p:nvSpPr>
        <p:spPr>
          <a:xfrm>
            <a:off x="139700" y="165100"/>
            <a:ext cx="8915400" cy="6553200"/>
          </a:xfrm>
        </p:spPr>
        <p:txBody>
          <a:bodyPr/>
          <a:lstStyle/>
          <a:p>
            <a:pPr marL="52388" indent="173038" algn="just">
              <a:lnSpc>
                <a:spcPct val="90000"/>
              </a:lnSpc>
              <a:buFont typeface="Wingdings" panose="05000000000000000000" pitchFamily="2" charset="2"/>
              <a:buNone/>
            </a:pPr>
            <a:r>
              <a:rPr lang="fa-IR" sz="2800" b="1">
                <a:cs typeface="2  Zar" panose="00000400000000000000" pitchFamily="2" charset="-78"/>
              </a:rPr>
              <a:t>دراين زمان ارزش دفتري سهام عبارتست ازدارايي منهاي بدهي تقسيم برتعداد سهام</a:t>
            </a:r>
            <a:r>
              <a:rPr lang="fa-IR" sz="2400" b="1">
                <a:cs typeface="2  Zar" panose="00000400000000000000" pitchFamily="2" charset="-78"/>
              </a:rPr>
              <a:t> </a:t>
            </a:r>
          </a:p>
          <a:p>
            <a:pPr marL="52388" indent="173038" algn="just">
              <a:lnSpc>
                <a:spcPct val="90000"/>
              </a:lnSpc>
              <a:buFont typeface="Wingdings" panose="05000000000000000000" pitchFamily="2" charset="2"/>
              <a:buNone/>
            </a:pPr>
            <a:endParaRPr lang="fa-IR" sz="1400" b="1">
              <a:cs typeface="2  Zar" panose="00000400000000000000" pitchFamily="2" charset="-78"/>
            </a:endParaRPr>
          </a:p>
          <a:p>
            <a:pPr marL="52388" indent="173038">
              <a:lnSpc>
                <a:spcPct val="90000"/>
              </a:lnSpc>
              <a:buFont typeface="Wingdings" panose="05000000000000000000" pitchFamily="2" charset="2"/>
              <a:buNone/>
            </a:pPr>
            <a:r>
              <a:rPr lang="fa-IR" sz="2000" b="1">
                <a:solidFill>
                  <a:schemeClr val="hlink"/>
                </a:solidFill>
                <a:cs typeface="2  Zar" panose="00000400000000000000" pitchFamily="2" charset="-78"/>
              </a:rPr>
              <a:t>18800=000/800/18=000/200/13-000/000/32=ارزش دفتري هرسهم قبل از سود سهمي</a:t>
            </a:r>
          </a:p>
          <a:p>
            <a:pPr marL="52388" indent="173038">
              <a:lnSpc>
                <a:spcPct val="90000"/>
              </a:lnSpc>
              <a:buFont typeface="Wingdings" panose="05000000000000000000" pitchFamily="2" charset="2"/>
              <a:buNone/>
            </a:pPr>
            <a:r>
              <a:rPr lang="fa-IR" sz="2000" b="1">
                <a:solidFill>
                  <a:schemeClr val="hlink"/>
                </a:solidFill>
                <a:cs typeface="2  Zar" panose="00000400000000000000" pitchFamily="2" charset="-78"/>
              </a:rPr>
              <a:t>		  	       000/1          000/1</a:t>
            </a:r>
          </a:p>
          <a:p>
            <a:pPr marL="52388" indent="173038" algn="just">
              <a:lnSpc>
                <a:spcPct val="90000"/>
              </a:lnSpc>
              <a:buFont typeface="Wingdings" panose="05000000000000000000" pitchFamily="2" charset="2"/>
              <a:buNone/>
            </a:pPr>
            <a:endParaRPr lang="fa-IR" sz="1800" b="1">
              <a:cs typeface="2  Zar" panose="00000400000000000000" pitchFamily="2" charset="-78"/>
            </a:endParaRPr>
          </a:p>
          <a:p>
            <a:pPr marL="52388" indent="173038" algn="just">
              <a:lnSpc>
                <a:spcPct val="90000"/>
              </a:lnSpc>
              <a:buFont typeface="Wingdings" panose="05000000000000000000" pitchFamily="2" charset="2"/>
              <a:buNone/>
            </a:pPr>
            <a:r>
              <a:rPr lang="fa-IR" sz="2800" b="1">
                <a:cs typeface="2  Zar" panose="00000400000000000000" pitchFamily="2" charset="-78"/>
              </a:rPr>
              <a:t>در صورتي كه اگر بعد از توزيع سود سهمي به ترازنامه شركت توجه شود ميزان بدهي جاري 000/200/3 ريال شده و تعداد سهام به 000/2سهم ميرسد و ارزش دفتري عبارتست از :</a:t>
            </a:r>
          </a:p>
          <a:p>
            <a:pPr marL="52388" indent="173038" algn="just">
              <a:lnSpc>
                <a:spcPct val="90000"/>
              </a:lnSpc>
              <a:buFont typeface="Wingdings" panose="05000000000000000000" pitchFamily="2" charset="2"/>
              <a:buNone/>
            </a:pPr>
            <a:endParaRPr lang="fa-IR" sz="1800" b="1">
              <a:cs typeface="2  Zar" panose="00000400000000000000" pitchFamily="2" charset="-78"/>
            </a:endParaRPr>
          </a:p>
          <a:p>
            <a:pPr marL="52388" indent="173038">
              <a:lnSpc>
                <a:spcPct val="90000"/>
              </a:lnSpc>
              <a:buFont typeface="Wingdings" panose="05000000000000000000" pitchFamily="2" charset="2"/>
              <a:buNone/>
            </a:pPr>
            <a:r>
              <a:rPr lang="fa-IR" sz="2000" b="1">
                <a:solidFill>
                  <a:schemeClr val="hlink"/>
                </a:solidFill>
                <a:cs typeface="2  Zar" panose="00000400000000000000" pitchFamily="2" charset="-78"/>
              </a:rPr>
              <a:t>14400=000/800/28=000/200/3-000/000/32=ارزش دفتري هرسهم بعد سود سهمي</a:t>
            </a:r>
          </a:p>
          <a:p>
            <a:pPr marL="52388" indent="173038">
              <a:lnSpc>
                <a:spcPct val="90000"/>
              </a:lnSpc>
              <a:buFont typeface="Wingdings" panose="05000000000000000000" pitchFamily="2" charset="2"/>
              <a:buNone/>
            </a:pPr>
            <a:r>
              <a:rPr lang="fa-IR" sz="2000" b="1">
                <a:solidFill>
                  <a:schemeClr val="hlink"/>
                </a:solidFill>
                <a:cs typeface="2  Zar" panose="00000400000000000000" pitchFamily="2" charset="-78"/>
              </a:rPr>
              <a:t>          			         000 / 2          000/ 2</a:t>
            </a:r>
          </a:p>
          <a:p>
            <a:pPr marL="52388" indent="173038" algn="just">
              <a:lnSpc>
                <a:spcPct val="90000"/>
              </a:lnSpc>
              <a:buFont typeface="Wingdings" panose="05000000000000000000" pitchFamily="2" charset="2"/>
              <a:buNone/>
            </a:pPr>
            <a:endParaRPr lang="fa-IR" sz="2400" b="1">
              <a:cs typeface="2  Zar" panose="00000400000000000000" pitchFamily="2" charset="-78"/>
            </a:endParaRPr>
          </a:p>
          <a:p>
            <a:pPr marL="52388" indent="173038" algn="just">
              <a:lnSpc>
                <a:spcPct val="90000"/>
              </a:lnSpc>
              <a:buFont typeface="Wingdings" panose="05000000000000000000" pitchFamily="2" charset="2"/>
              <a:buNone/>
            </a:pPr>
            <a:r>
              <a:rPr lang="fa-IR" sz="2800" b="1">
                <a:cs typeface="2  Zar" panose="00000400000000000000" pitchFamily="2" charset="-78"/>
              </a:rPr>
              <a:t>به طوري كه ملاحظه مي شود سود سهمي باعث كاهش ارزش دفتري سهام     مي شود كه ارزش دفتري سهام شركت تععيين كننده ارزش سهام شركت در بازار مي شود .براي سهولت درك مطلب به ترازنامه ذيل توجه نمائيد</a:t>
            </a:r>
            <a:r>
              <a:rPr lang="en-US" sz="2800" b="1">
                <a:cs typeface="2  Zar" panose="00000400000000000000" pitchFamily="2" charset="-78"/>
              </a:rPr>
              <a:t>.</a:t>
            </a:r>
          </a:p>
        </p:txBody>
      </p:sp>
      <p:sp>
        <p:nvSpPr>
          <p:cNvPr id="293891" name="Line 3"/>
          <p:cNvSpPr>
            <a:spLocks noChangeShapeType="1"/>
          </p:cNvSpPr>
          <p:nvPr/>
        </p:nvSpPr>
        <p:spPr bwMode="auto">
          <a:xfrm>
            <a:off x="5105400" y="1155700"/>
            <a:ext cx="1143000" cy="0"/>
          </a:xfrm>
          <a:prstGeom prst="line">
            <a:avLst/>
          </a:prstGeom>
          <a:noFill/>
          <a:ln w="38100" cap="sq">
            <a:solidFill>
              <a:schemeClr val="folHlink"/>
            </a:solidFill>
            <a:round/>
            <a:headEnd type="none" w="sm" len="sm"/>
            <a:tailEnd type="none" w="sm" len="sm"/>
          </a:ln>
          <a:effectLst>
            <a:outerShdw dist="35921"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293892" name="Line 4"/>
          <p:cNvSpPr>
            <a:spLocks noChangeShapeType="1"/>
          </p:cNvSpPr>
          <p:nvPr/>
        </p:nvSpPr>
        <p:spPr bwMode="auto">
          <a:xfrm>
            <a:off x="3873500" y="1155700"/>
            <a:ext cx="1143000" cy="0"/>
          </a:xfrm>
          <a:prstGeom prst="line">
            <a:avLst/>
          </a:prstGeom>
          <a:noFill/>
          <a:ln w="38100" cap="sq">
            <a:solidFill>
              <a:schemeClr val="folHlink"/>
            </a:solidFill>
            <a:round/>
            <a:headEnd type="none" w="sm" len="sm"/>
            <a:tailEnd type="none" w="sm" len="sm"/>
          </a:ln>
          <a:effectLst>
            <a:outerShdw dist="35921"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293893" name="Line 5"/>
          <p:cNvSpPr>
            <a:spLocks noChangeShapeType="1"/>
          </p:cNvSpPr>
          <p:nvPr/>
        </p:nvSpPr>
        <p:spPr bwMode="auto">
          <a:xfrm>
            <a:off x="4800600" y="2908300"/>
            <a:ext cx="1143000" cy="0"/>
          </a:xfrm>
          <a:prstGeom prst="line">
            <a:avLst/>
          </a:prstGeom>
          <a:noFill/>
          <a:ln w="38100" cap="sq">
            <a:solidFill>
              <a:schemeClr val="folHlink"/>
            </a:solidFill>
            <a:round/>
            <a:headEnd type="none" w="sm" len="sm"/>
            <a:tailEnd type="none" w="sm" len="sm"/>
          </a:ln>
          <a:effectLst>
            <a:outerShdw dist="35921"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293894" name="Line 6"/>
          <p:cNvSpPr>
            <a:spLocks noChangeShapeType="1"/>
          </p:cNvSpPr>
          <p:nvPr/>
        </p:nvSpPr>
        <p:spPr bwMode="auto">
          <a:xfrm>
            <a:off x="3581400" y="2908300"/>
            <a:ext cx="1143000" cy="0"/>
          </a:xfrm>
          <a:prstGeom prst="line">
            <a:avLst/>
          </a:prstGeom>
          <a:noFill/>
          <a:ln w="38100" cap="sq">
            <a:solidFill>
              <a:schemeClr val="folHlink"/>
            </a:solidFill>
            <a:round/>
            <a:headEnd type="none" w="sm" len="sm"/>
            <a:tailEnd type="none" w="sm" len="sm"/>
          </a:ln>
          <a:effectLst>
            <a:outerShdw dist="35921"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57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57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57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57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57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57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57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57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57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r>
              <a:rPr lang="fa-IR" sz="4200" b="1">
                <a:solidFill>
                  <a:schemeClr val="hlink"/>
                </a:solidFill>
                <a:cs typeface="2  Titr" panose="00000700000000000000" pitchFamily="2" charset="-78"/>
              </a:rPr>
              <a:t>ترازنامه</a:t>
            </a:r>
            <a:r>
              <a:rPr lang="en-US" sz="3400">
                <a:solidFill>
                  <a:schemeClr val="hlink"/>
                </a:solidFill>
              </a:rPr>
              <a:t/>
            </a:r>
            <a:br>
              <a:rPr lang="en-US" sz="3400">
                <a:solidFill>
                  <a:schemeClr val="hlink"/>
                </a:solidFill>
              </a:rPr>
            </a:br>
            <a:r>
              <a:rPr lang="en-US" sz="3400">
                <a:solidFill>
                  <a:srgbClr val="D7D6AD"/>
                </a:solidFill>
              </a:rPr>
              <a:t/>
            </a:r>
            <a:br>
              <a:rPr lang="en-US" sz="3400">
                <a:solidFill>
                  <a:srgbClr val="D7D6AD"/>
                </a:solidFill>
              </a:rPr>
            </a:br>
            <a:r>
              <a:rPr lang="fa-IR" sz="3400" b="1">
                <a:solidFill>
                  <a:srgbClr val="EAE9D2"/>
                </a:solidFill>
                <a:cs typeface="2  Titr" panose="00000700000000000000" pitchFamily="2" charset="-78"/>
              </a:rPr>
              <a:t>بدهي جاري                       		دارايي جاري:</a:t>
            </a:r>
            <a:r>
              <a:rPr lang="en-US" sz="3400">
                <a:solidFill>
                  <a:srgbClr val="EAE9D2"/>
                </a:solidFill>
                <a:cs typeface="2  Titr" panose="00000700000000000000" pitchFamily="2" charset="-78"/>
              </a:rPr>
              <a:t/>
            </a:r>
            <a:br>
              <a:rPr lang="en-US" sz="3400">
                <a:solidFill>
                  <a:srgbClr val="EAE9D2"/>
                </a:solidFill>
                <a:cs typeface="2  Titr" panose="00000700000000000000" pitchFamily="2" charset="-78"/>
              </a:rPr>
            </a:br>
            <a:r>
              <a:rPr lang="fa-IR" sz="3400" b="1">
                <a:solidFill>
                  <a:srgbClr val="EAE9D2"/>
                </a:solidFill>
                <a:cs typeface="2  Titr" panose="00000700000000000000" pitchFamily="2" charset="-78"/>
              </a:rPr>
              <a:t>ماليات بر درآمد	000/200/2	     موجودي كالا ووجه نقد000/000/22</a:t>
            </a:r>
            <a:br>
              <a:rPr lang="fa-IR" sz="3400" b="1">
                <a:solidFill>
                  <a:srgbClr val="EAE9D2"/>
                </a:solidFill>
                <a:cs typeface="2  Titr" panose="00000700000000000000" pitchFamily="2" charset="-78"/>
              </a:rPr>
            </a:br>
            <a:r>
              <a:rPr lang="fa-IR" sz="3400" b="1">
                <a:solidFill>
                  <a:srgbClr val="EAE9D2"/>
                </a:solidFill>
                <a:cs typeface="2  Titr" panose="00000700000000000000" pitchFamily="2" charset="-78"/>
              </a:rPr>
              <a:t>      				        ماليات سود سهام پرداختني000/000/1</a:t>
            </a:r>
            <a:r>
              <a:rPr lang="en-US" sz="3400">
                <a:solidFill>
                  <a:srgbClr val="EAE9D2"/>
                </a:solidFill>
                <a:cs typeface="2  Titr" panose="00000700000000000000" pitchFamily="2" charset="-78"/>
              </a:rPr>
              <a:t/>
            </a:r>
            <a:br>
              <a:rPr lang="en-US" sz="3400">
                <a:solidFill>
                  <a:srgbClr val="EAE9D2"/>
                </a:solidFill>
                <a:cs typeface="2  Titr" panose="00000700000000000000" pitchFamily="2" charset="-78"/>
              </a:rPr>
            </a:br>
            <a:r>
              <a:rPr lang="en-US" sz="3400">
                <a:solidFill>
                  <a:srgbClr val="EAE9D2"/>
                </a:solidFill>
                <a:cs typeface="2  Titr" panose="00000700000000000000" pitchFamily="2" charset="-78"/>
              </a:rPr>
              <a:t/>
            </a:r>
            <a:br>
              <a:rPr lang="en-US" sz="3400">
                <a:solidFill>
                  <a:srgbClr val="EAE9D2"/>
                </a:solidFill>
                <a:cs typeface="2  Titr" panose="00000700000000000000" pitchFamily="2" charset="-78"/>
              </a:rPr>
            </a:br>
            <a:r>
              <a:rPr lang="fa-IR" sz="3400" b="1">
                <a:solidFill>
                  <a:srgbClr val="EAE9D2"/>
                </a:solidFill>
                <a:cs typeface="2  Titr" panose="00000700000000000000" pitchFamily="2" charset="-78"/>
              </a:rPr>
              <a:t>دارايي غير جاري:			 جمع		      000/200/3</a:t>
            </a:r>
            <a:br>
              <a:rPr lang="fa-IR" sz="3400" b="1">
                <a:solidFill>
                  <a:srgbClr val="EAE9D2"/>
                </a:solidFill>
                <a:cs typeface="2  Titr" panose="00000700000000000000" pitchFamily="2" charset="-78"/>
              </a:rPr>
            </a:br>
            <a:r>
              <a:rPr lang="fa-IR" sz="3400" b="1">
                <a:solidFill>
                  <a:srgbClr val="EAE9D2"/>
                </a:solidFill>
                <a:cs typeface="2  Titr" panose="00000700000000000000" pitchFamily="2" charset="-78"/>
              </a:rPr>
              <a:t/>
            </a:r>
            <a:br>
              <a:rPr lang="fa-IR" sz="3400" b="1">
                <a:solidFill>
                  <a:srgbClr val="EAE9D2"/>
                </a:solidFill>
                <a:cs typeface="2  Titr" panose="00000700000000000000" pitchFamily="2" charset="-78"/>
              </a:rPr>
            </a:br>
            <a:r>
              <a:rPr lang="fa-IR" sz="3400" b="1">
                <a:solidFill>
                  <a:srgbClr val="EAE9D2"/>
                </a:solidFill>
                <a:cs typeface="2  Titr" panose="00000700000000000000" pitchFamily="2" charset="-78"/>
              </a:rPr>
              <a:t/>
            </a:r>
            <a:br>
              <a:rPr lang="fa-IR" sz="3400" b="1">
                <a:solidFill>
                  <a:srgbClr val="EAE9D2"/>
                </a:solidFill>
                <a:cs typeface="2  Titr" panose="00000700000000000000" pitchFamily="2" charset="-78"/>
              </a:rPr>
            </a:br>
            <a:r>
              <a:rPr lang="fa-IR" sz="3400" b="1">
                <a:solidFill>
                  <a:srgbClr val="EAE9D2"/>
                </a:solidFill>
                <a:cs typeface="2  Titr" panose="00000700000000000000" pitchFamily="2" charset="-78"/>
              </a:rPr>
              <a:t>					حقوق صاحبان سهام:</a:t>
            </a:r>
            <a:br>
              <a:rPr lang="fa-IR" sz="3400" b="1">
                <a:solidFill>
                  <a:srgbClr val="EAE9D2"/>
                </a:solidFill>
                <a:cs typeface="2  Titr" panose="00000700000000000000" pitchFamily="2" charset="-78"/>
              </a:rPr>
            </a:br>
            <a:r>
              <a:rPr lang="fa-IR" sz="3400" b="1">
                <a:solidFill>
                  <a:srgbClr val="EAE9D2"/>
                </a:solidFill>
                <a:cs typeface="2  Titr" panose="00000700000000000000" pitchFamily="2" charset="-78"/>
              </a:rPr>
              <a:t/>
            </a:r>
            <a:br>
              <a:rPr lang="fa-IR" sz="3400" b="1">
                <a:solidFill>
                  <a:srgbClr val="EAE9D2"/>
                </a:solidFill>
                <a:cs typeface="2  Titr" panose="00000700000000000000" pitchFamily="2" charset="-78"/>
              </a:rPr>
            </a:br>
            <a:r>
              <a:rPr lang="fa-IR" sz="3400" b="1">
                <a:solidFill>
                  <a:srgbClr val="EAE9D2"/>
                </a:solidFill>
                <a:cs typeface="2  Titr" panose="00000700000000000000" pitchFamily="2" charset="-78"/>
              </a:rPr>
              <a:t>زمين وساختمان واثاثه000/000/10 	      سهام سرمايه(000/2)	000/000/20</a:t>
            </a:r>
            <a:br>
              <a:rPr lang="fa-IR" sz="3400" b="1">
                <a:solidFill>
                  <a:srgbClr val="EAE9D2"/>
                </a:solidFill>
                <a:cs typeface="2  Titr" panose="00000700000000000000" pitchFamily="2" charset="-78"/>
              </a:rPr>
            </a:br>
            <a:r>
              <a:rPr lang="fa-IR" sz="3400" b="1">
                <a:solidFill>
                  <a:srgbClr val="EAE9D2"/>
                </a:solidFill>
                <a:cs typeface="2  Titr" panose="00000700000000000000" pitchFamily="2" charset="-78"/>
              </a:rPr>
              <a:t>				      سو د تقسيم نشده                000  /800/8</a:t>
            </a:r>
            <a:br>
              <a:rPr lang="fa-IR" sz="3400" b="1">
                <a:solidFill>
                  <a:srgbClr val="EAE9D2"/>
                </a:solidFill>
                <a:cs typeface="2  Titr" panose="00000700000000000000" pitchFamily="2" charset="-78"/>
              </a:rPr>
            </a:br>
            <a:r>
              <a:rPr lang="fa-IR" sz="3400" b="1">
                <a:solidFill>
                  <a:srgbClr val="EAE9D2"/>
                </a:solidFill>
                <a:cs typeface="2  Titr" panose="00000700000000000000" pitchFamily="2" charset="-78"/>
              </a:rPr>
              <a:t/>
            </a:r>
            <a:br>
              <a:rPr lang="fa-IR" sz="3400" b="1">
                <a:solidFill>
                  <a:srgbClr val="EAE9D2"/>
                </a:solidFill>
                <a:cs typeface="2  Titr" panose="00000700000000000000" pitchFamily="2" charset="-78"/>
              </a:rPr>
            </a:br>
            <a:r>
              <a:rPr lang="fa-IR" sz="3400" b="1">
                <a:solidFill>
                  <a:srgbClr val="EAE9D2"/>
                </a:solidFill>
                <a:cs typeface="2  Titr" panose="00000700000000000000" pitchFamily="2" charset="-78"/>
              </a:rPr>
              <a:t>جمع		000/000/32		جمع			000/800/28</a:t>
            </a:r>
            <a:br>
              <a:rPr lang="fa-IR" sz="3400" b="1">
                <a:solidFill>
                  <a:srgbClr val="EAE9D2"/>
                </a:solidFill>
                <a:cs typeface="2  Titr" panose="00000700000000000000" pitchFamily="2" charset="-78"/>
              </a:rPr>
            </a:br>
            <a:r>
              <a:rPr lang="fa-IR" sz="3400" b="1">
                <a:solidFill>
                  <a:srgbClr val="EAE9D2"/>
                </a:solidFill>
                <a:cs typeface="2  Titr" panose="00000700000000000000" pitchFamily="2" charset="-78"/>
              </a:rPr>
              <a:t/>
            </a:r>
            <a:br>
              <a:rPr lang="fa-IR" sz="3400" b="1">
                <a:solidFill>
                  <a:srgbClr val="EAE9D2"/>
                </a:solidFill>
                <a:cs typeface="2  Titr" panose="00000700000000000000" pitchFamily="2" charset="-78"/>
              </a:rPr>
            </a:br>
            <a:r>
              <a:rPr lang="fa-IR" sz="1300" b="1">
                <a:solidFill>
                  <a:srgbClr val="EAE9D2"/>
                </a:solidFill>
                <a:cs typeface="2  Titr" panose="00000700000000000000" pitchFamily="2" charset="-78"/>
              </a:rPr>
              <a:t/>
            </a:r>
            <a:br>
              <a:rPr lang="fa-IR" sz="1300" b="1">
                <a:solidFill>
                  <a:srgbClr val="EAE9D2"/>
                </a:solidFill>
                <a:cs typeface="2  Titr" panose="00000700000000000000" pitchFamily="2" charset="-78"/>
              </a:rPr>
            </a:br>
            <a:r>
              <a:rPr lang="fa-IR" sz="3400">
                <a:solidFill>
                  <a:srgbClr val="EAE9D2"/>
                </a:solidFill>
                <a:cs typeface="2  Titr" panose="00000700000000000000" pitchFamily="2" charset="-78"/>
              </a:rPr>
              <a:t>								</a:t>
            </a:r>
            <a:r>
              <a:rPr lang="fa-IR" sz="3400" b="1">
                <a:solidFill>
                  <a:srgbClr val="EAE9D2"/>
                </a:solidFill>
                <a:cs typeface="2  Titr" panose="00000700000000000000" pitchFamily="2" charset="-78"/>
              </a:rPr>
              <a:t>000/000/32</a:t>
            </a:r>
            <a:r>
              <a:rPr lang="en-US" sz="3400">
                <a:solidFill>
                  <a:srgbClr val="BAB870"/>
                </a:solidFill>
              </a:rPr>
              <a:t/>
            </a:r>
            <a:br>
              <a:rPr lang="en-US" sz="3400">
                <a:solidFill>
                  <a:srgbClr val="BAB870"/>
                </a:solidFill>
              </a:rPr>
            </a:br>
            <a:r>
              <a:rPr lang="en-US" sz="3400">
                <a:solidFill>
                  <a:srgbClr val="BAB870"/>
                </a:solidFill>
              </a:rPr>
              <a:t/>
            </a:r>
            <a:br>
              <a:rPr lang="en-US" sz="3400">
                <a:solidFill>
                  <a:srgbClr val="BAB870"/>
                </a:solidFill>
              </a:rPr>
            </a:br>
            <a:r>
              <a:rPr lang="en-US" sz="3400">
                <a:solidFill>
                  <a:srgbClr val="BAB870"/>
                </a:solidFill>
              </a:rPr>
              <a:t> </a:t>
            </a:r>
            <a:br>
              <a:rPr lang="en-US" sz="3400">
                <a:solidFill>
                  <a:srgbClr val="BAB870"/>
                </a:solidFill>
              </a:rPr>
            </a:br>
            <a:endParaRPr lang="en-US" sz="3400">
              <a:solidFill>
                <a:srgbClr val="BAB870"/>
              </a:solidFill>
            </a:endParaRPr>
          </a:p>
        </p:txBody>
      </p:sp>
      <p:sp>
        <p:nvSpPr>
          <p:cNvPr id="295939" name="Line 3"/>
          <p:cNvSpPr>
            <a:spLocks noChangeShapeType="1"/>
          </p:cNvSpPr>
          <p:nvPr/>
        </p:nvSpPr>
        <p:spPr bwMode="auto">
          <a:xfrm flipV="1">
            <a:off x="381000" y="609600"/>
            <a:ext cx="84582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295940" name="Line 4"/>
          <p:cNvSpPr>
            <a:spLocks noChangeShapeType="1"/>
          </p:cNvSpPr>
          <p:nvPr/>
        </p:nvSpPr>
        <p:spPr bwMode="auto">
          <a:xfrm rot="16200000">
            <a:off x="1714500" y="3543300"/>
            <a:ext cx="57150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Rectangle 2"/>
          <p:cNvSpPr>
            <a:spLocks noGrp="1" noChangeArrowheads="1"/>
          </p:cNvSpPr>
          <p:nvPr>
            <p:ph type="body" idx="1"/>
          </p:nvPr>
        </p:nvSpPr>
        <p:spPr>
          <a:xfrm>
            <a:off x="228600" y="0"/>
            <a:ext cx="8915400" cy="6705600"/>
          </a:xfrm>
        </p:spPr>
        <p:txBody>
          <a:bodyPr/>
          <a:lstStyle/>
          <a:p>
            <a:pPr marL="60325" indent="396875" algn="just">
              <a:buFont typeface="Wingdings" panose="05000000000000000000" pitchFamily="2" charset="2"/>
              <a:buNone/>
            </a:pPr>
            <a:r>
              <a:rPr lang="fa-IR" sz="2800" b="1">
                <a:solidFill>
                  <a:srgbClr val="EAE9D2"/>
                </a:solidFill>
                <a:cs typeface="2  Zar" panose="00000400000000000000" pitchFamily="2" charset="-78"/>
              </a:rPr>
              <a:t>لازم به ذكر است كه كاهش قيمت سهام شركت در بازار به علت توزيع سود سهمي بيش از 20٪سهام سرمايه    مي باشد و معمولا چنانچه سود سهمي كمتر از 20٪بين سهامداران توزيع شود كاهش ارزش سهام شركت در بازار ناچيز خواهد بود به همين جهت كميته رويه هاي حسابداري 2رهنمود در مورد انتقال سود سهمي صادر نموده است:</a:t>
            </a:r>
          </a:p>
          <a:p>
            <a:pPr marL="60325" indent="396875" algn="just">
              <a:buFont typeface="Wingdings" panose="05000000000000000000" pitchFamily="2" charset="2"/>
              <a:buNone/>
            </a:pPr>
            <a:endParaRPr lang="en-US" sz="2800" b="1">
              <a:solidFill>
                <a:srgbClr val="EAE9D2"/>
              </a:solidFill>
              <a:cs typeface="2  Zar" panose="00000400000000000000" pitchFamily="2" charset="-78"/>
            </a:endParaRPr>
          </a:p>
          <a:p>
            <a:pPr marL="60325" indent="396875" algn="just">
              <a:buFont typeface="Wingdings" panose="05000000000000000000" pitchFamily="2" charset="2"/>
              <a:buNone/>
            </a:pPr>
            <a:r>
              <a:rPr lang="fa-IR" sz="3600" b="1">
                <a:solidFill>
                  <a:schemeClr val="hlink"/>
                </a:solidFill>
                <a:cs typeface="2  Titr" panose="00000700000000000000" pitchFamily="2" charset="-78"/>
              </a:rPr>
              <a:t>اول:</a:t>
            </a:r>
          </a:p>
          <a:p>
            <a:pPr marL="60325" indent="396875" algn="just">
              <a:buFont typeface="Wingdings" panose="05000000000000000000" pitchFamily="2" charset="2"/>
              <a:buNone/>
            </a:pPr>
            <a:r>
              <a:rPr lang="fa-IR" sz="2800" b="1">
                <a:solidFill>
                  <a:srgbClr val="EAE9D2"/>
                </a:solidFill>
                <a:cs typeface="2  Zar" panose="00000400000000000000" pitchFamily="2" charset="-78"/>
              </a:rPr>
              <a:t>در مواردي كه توزيع سود سهمي قيمت سهام شركت را در بازار كاهش ندهد يا كاهش آن اندك باشد شركت بايستي معادل ارزش بازار سهام جديد صادر شده بابت سود سهمي را از حساب تقسيم سود انباشته به حساب سرمايه انتقال دهد</a:t>
            </a:r>
            <a:r>
              <a:rPr lang="fa-IR" sz="2800">
                <a:solidFill>
                  <a:srgbClr val="EAE9D2"/>
                </a:solidFill>
              </a:rPr>
              <a:t> </a:t>
            </a:r>
            <a:endParaRPr lang="en-US" sz="2800">
              <a:solidFill>
                <a:srgbClr val="EAE9D2"/>
              </a:solidFill>
            </a:endParaRPr>
          </a:p>
        </p:txBody>
      </p:sp>
    </p:spTree>
  </p:cSld>
  <p:clrMapOvr>
    <a:masterClrMapping/>
  </p:clrMapOvr>
  <p:transition>
    <p:wipe dir="d"/>
    <p:sndAc>
      <p:stSnd loop="1">
        <p:snd r:embed="rId3"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88900" y="825500"/>
            <a:ext cx="89916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114300">
              <a:defRPr>
                <a:solidFill>
                  <a:schemeClr val="tx1"/>
                </a:solidFill>
                <a:latin typeface="Arial" panose="020B0604020202020204" pitchFamily="34" charset="0"/>
                <a:cs typeface="Arial" panose="020B0604020202020204" pitchFamily="34" charset="0"/>
              </a:defRPr>
            </a:lvl2pPr>
            <a:lvl3pPr marL="228600" indent="1778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just" rtl="1"/>
            <a:r>
              <a:rPr lang="fa-IR" sz="2400">
                <a:cs typeface="2  Zar" panose="00000400000000000000" pitchFamily="2" charset="-78"/>
              </a:rPr>
              <a:t>اگر تجارتخانه با سرمايه دو نفريا چند نفر شريك تاسيس شده باشد مسلماً براثر انهدام تجارتخانه ،به شركاء زيان بزرگي وارد مي شود كه احتمالاً نمي توانند جبران يا تحمل كنند .اما اگر تجارتخانه مزبور به صورت سهامي و متشكل از تعداد زيادي سهامداركه هر كدام بخش اندكي از سرمايه شركت را تشكيل دهد در صورت ورشكستگي زيان وارده به سهامداران هرگز نمي تواند به هر يك از سهامداران ضربه سنگيني وارد سازد و تنها </a:t>
            </a:r>
            <a:r>
              <a:rPr lang="fa-IR" sz="2400">
                <a:effectLst>
                  <a:outerShdw blurRad="38100" dist="38100" dir="2700000" algn="tl">
                    <a:srgbClr val="000000"/>
                  </a:outerShdw>
                </a:effectLst>
                <a:latin typeface="Tahoma" panose="020B0604030504040204" pitchFamily="34" charset="0"/>
                <a:cs typeface="2  Zar" panose="00000400000000000000" pitchFamily="2" charset="-78"/>
              </a:rPr>
              <a:t>بخش كوچكي از سرمايه آنها را از بين خواهد برد و زيان وارده در حقيقت بين تعداد زيادي از افراد جامعه سرشكن ميگردد و هر قدر تعداد سهامداران در شركت زيادتر باشد و سرمايه گذاري آنان بابت خريد سهام كمتر گردد زيان وارده بسيار كم اهميت تر خواهد شد .مزيت ديگر شركتهاي سهامي اين است كه مالك سهم در صورت نياز به نقدينگي و اجبار به فروش سهام خود خيلي زود مي تواند خريدار براي سهام خود پيداكند وسرعت نقد شدن سهام بيشتر از نقد شدن فروش يك تجارتخانه فردي يا يك شركت غير سهامي مي باشد . سومين مزيت شركتهاي سهامي اين است كه وظيفه اداره شركت به عهده مديران شركت كه توسط سرمايه گذاران يعني سهامداران انتخاب مي شوند قرار دارد و لذا خريد سهام و به طور كل سهامدار شدن براي هرسرمايه گذار يك امريايك فعاليت فرعي محسوب مي شود ودركنار خريد سهام </a:t>
            </a:r>
            <a:endParaRPr lang="en-US" sz="2400">
              <a:cs typeface="2  Zar" panose="00000400000000000000" pitchFamily="2" charset="-78"/>
            </a:endParaRP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0034" name="Rectangle 2"/>
          <p:cNvSpPr>
            <a:spLocks noGrp="1" noChangeArrowheads="1"/>
          </p:cNvSpPr>
          <p:nvPr>
            <p:ph type="body" idx="1"/>
          </p:nvPr>
        </p:nvSpPr>
        <p:spPr>
          <a:xfrm>
            <a:off x="0" y="0"/>
            <a:ext cx="9144000" cy="6858000"/>
          </a:xfrm>
        </p:spPr>
        <p:txBody>
          <a:bodyPr/>
          <a:lstStyle/>
          <a:p>
            <a:pPr marL="66675" indent="342900" algn="just">
              <a:lnSpc>
                <a:spcPct val="90000"/>
              </a:lnSpc>
              <a:buFont typeface="Wingdings" panose="05000000000000000000" pitchFamily="2" charset="2"/>
              <a:buNone/>
            </a:pPr>
            <a:r>
              <a:rPr lang="fa-IR" sz="2800" b="1">
                <a:solidFill>
                  <a:schemeClr val="hlink"/>
                </a:solidFill>
                <a:cs typeface="2  Titr" panose="00000700000000000000" pitchFamily="2" charset="-78"/>
              </a:rPr>
              <a:t>دوم:</a:t>
            </a:r>
          </a:p>
          <a:p>
            <a:pPr marL="66675" indent="342900" algn="just">
              <a:lnSpc>
                <a:spcPct val="90000"/>
              </a:lnSpc>
              <a:buFont typeface="Wingdings" panose="05000000000000000000" pitchFamily="2" charset="2"/>
              <a:buNone/>
            </a:pPr>
            <a:r>
              <a:rPr lang="fa-IR" sz="2800" b="1">
                <a:solidFill>
                  <a:srgbClr val="EAE9D2"/>
                </a:solidFill>
                <a:cs typeface="2  Zar" panose="00000400000000000000" pitchFamily="2" charset="-78"/>
              </a:rPr>
              <a:t>در مواردي كه توزيع سود سهمي قيمت سهام شركت را در بازار بطور آشكار و قابل ملاحظه اي كاهش دهد،شركت بايستي معادل ارزش اسمي سهام صادره جديد بابت سود سهمي رااز حساب تقسيم سود انباشته رابه حساب سرمايه منتقل نمايد.بنابراين ثبت دفاتر حسابداري براي سود سهمي فقط در2حالت مطرح خواهد شد :</a:t>
            </a:r>
          </a:p>
          <a:p>
            <a:pPr marL="66675" indent="342900">
              <a:lnSpc>
                <a:spcPct val="90000"/>
              </a:lnSpc>
              <a:buFont typeface="Wingdings" panose="05000000000000000000" pitchFamily="2" charset="2"/>
              <a:buNone/>
            </a:pPr>
            <a:r>
              <a:rPr lang="fa-IR" sz="2800" b="1">
                <a:solidFill>
                  <a:schemeClr val="hlink"/>
                </a:solidFill>
                <a:cs typeface="2  Titr" panose="00000700000000000000" pitchFamily="2" charset="-78"/>
              </a:rPr>
              <a:t>- حالت اول:</a:t>
            </a:r>
          </a:p>
          <a:p>
            <a:pPr marL="66675" indent="342900">
              <a:lnSpc>
                <a:spcPct val="90000"/>
              </a:lnSpc>
              <a:buFont typeface="Wingdings" panose="05000000000000000000" pitchFamily="2" charset="2"/>
              <a:buNone/>
            </a:pPr>
            <a:r>
              <a:rPr lang="fa-IR" sz="2800" b="1">
                <a:solidFill>
                  <a:schemeClr val="hlink"/>
                </a:solidFill>
                <a:cs typeface="2  Titr" panose="00000700000000000000" pitchFamily="2" charset="-78"/>
              </a:rPr>
              <a:t> ارزش بازار سهام :</a:t>
            </a:r>
          </a:p>
          <a:p>
            <a:pPr marL="66675" indent="342900" algn="just">
              <a:lnSpc>
                <a:spcPct val="90000"/>
              </a:lnSpc>
              <a:buFont typeface="Wingdings" panose="05000000000000000000" pitchFamily="2" charset="2"/>
              <a:buNone/>
            </a:pPr>
            <a:r>
              <a:rPr lang="fa-IR" sz="2800" b="1">
                <a:solidFill>
                  <a:srgbClr val="EAE9D2"/>
                </a:solidFill>
                <a:cs typeface="2  Zar" panose="00000400000000000000" pitchFamily="2" charset="-78"/>
              </a:rPr>
              <a:t>در اين حالت سود سهمي تاثير غير قابل ملاحظه برقيمت سهام دارد ولذا  قيمت  سهام در بازار  تقريبا به همان  بهاي  قبل از توزيع سود سهمي باقي مي ماند .</a:t>
            </a:r>
          </a:p>
          <a:p>
            <a:pPr marL="66675" indent="342900" algn="just">
              <a:lnSpc>
                <a:spcPct val="90000"/>
              </a:lnSpc>
              <a:buFont typeface="Wingdings" panose="05000000000000000000" pitchFamily="2" charset="2"/>
              <a:buNone/>
            </a:pPr>
            <a:r>
              <a:rPr lang="fa-IR" sz="2800" b="1">
                <a:solidFill>
                  <a:srgbClr val="EAE9D2"/>
                </a:solidFill>
                <a:cs typeface="2  Zar" panose="00000400000000000000" pitchFamily="2" charset="-78"/>
              </a:rPr>
              <a:t>معمولا در مواقعي كه تعداد سهام منتشر شده جديد بابت سود سهمي كمتر از 25٪سهام سرمايه شركت باشد اين حالت اتفاق مي افتد.در اين حالت طبق رهنمودكميته رويه هاي حسابداري معادل ارزش بازار سهام از حساب تقسيم سود كسر مي شود و تفاوت ارزش اسمي و ارزش بازار سهام به عنوان حرف سهام ثبت مي شود.</a:t>
            </a:r>
            <a:endParaRPr lang="en-US" sz="2800" b="1">
              <a:solidFill>
                <a:srgbClr val="EAE9D2"/>
              </a:solidFill>
              <a:cs typeface="2  Zar" panose="00000400000000000000"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0034">
                                            <p:txEl>
                                              <p:pRg st="0" end="0"/>
                                            </p:txEl>
                                          </p:spTgt>
                                        </p:tgtEl>
                                        <p:attrNameLst>
                                          <p:attrName>style.visibility</p:attrName>
                                        </p:attrNameLst>
                                      </p:cBhvr>
                                      <p:to>
                                        <p:strVal val="visible"/>
                                      </p:to>
                                    </p:set>
                                    <p:anim calcmode="lin" valueType="num">
                                      <p:cBhvr>
                                        <p:cTn id="7" dur="500" fill="hold"/>
                                        <p:tgtEl>
                                          <p:spTgt spid="3000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003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003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00034">
                                            <p:txEl>
                                              <p:pRg st="1" end="1"/>
                                            </p:txEl>
                                          </p:spTgt>
                                        </p:tgtEl>
                                        <p:attrNameLst>
                                          <p:attrName>style.visibility</p:attrName>
                                        </p:attrNameLst>
                                      </p:cBhvr>
                                      <p:to>
                                        <p:strVal val="visible"/>
                                      </p:to>
                                    </p:set>
                                    <p:anim calcmode="lin" valueType="num">
                                      <p:cBhvr>
                                        <p:cTn id="14" dur="500" fill="hold"/>
                                        <p:tgtEl>
                                          <p:spTgt spid="30003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0003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0003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00034">
                                            <p:txEl>
                                              <p:pRg st="2" end="2"/>
                                            </p:txEl>
                                          </p:spTgt>
                                        </p:tgtEl>
                                        <p:attrNameLst>
                                          <p:attrName>style.visibility</p:attrName>
                                        </p:attrNameLst>
                                      </p:cBhvr>
                                      <p:to>
                                        <p:strVal val="visible"/>
                                      </p:to>
                                    </p:set>
                                    <p:anim calcmode="lin" valueType="num">
                                      <p:cBhvr>
                                        <p:cTn id="21" dur="500" fill="hold"/>
                                        <p:tgtEl>
                                          <p:spTgt spid="30003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0003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0003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00034">
                                            <p:txEl>
                                              <p:pRg st="3" end="3"/>
                                            </p:txEl>
                                          </p:spTgt>
                                        </p:tgtEl>
                                        <p:attrNameLst>
                                          <p:attrName>style.visibility</p:attrName>
                                        </p:attrNameLst>
                                      </p:cBhvr>
                                      <p:to>
                                        <p:strVal val="visible"/>
                                      </p:to>
                                    </p:set>
                                    <p:anim calcmode="lin" valueType="num">
                                      <p:cBhvr>
                                        <p:cTn id="28" dur="500" fill="hold"/>
                                        <p:tgtEl>
                                          <p:spTgt spid="30003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0003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00034">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00034">
                                            <p:txEl>
                                              <p:pRg st="4" end="4"/>
                                            </p:txEl>
                                          </p:spTgt>
                                        </p:tgtEl>
                                        <p:attrNameLst>
                                          <p:attrName>style.visibility</p:attrName>
                                        </p:attrNameLst>
                                      </p:cBhvr>
                                      <p:to>
                                        <p:strVal val="visible"/>
                                      </p:to>
                                    </p:set>
                                    <p:anim calcmode="lin" valueType="num">
                                      <p:cBhvr>
                                        <p:cTn id="35" dur="500" fill="hold"/>
                                        <p:tgtEl>
                                          <p:spTgt spid="30003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0003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00034">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00034">
                                            <p:txEl>
                                              <p:pRg st="5" end="5"/>
                                            </p:txEl>
                                          </p:spTgt>
                                        </p:tgtEl>
                                        <p:attrNameLst>
                                          <p:attrName>style.visibility</p:attrName>
                                        </p:attrNameLst>
                                      </p:cBhvr>
                                      <p:to>
                                        <p:strVal val="visible"/>
                                      </p:to>
                                    </p:set>
                                    <p:anim calcmode="lin" valueType="num">
                                      <p:cBhvr>
                                        <p:cTn id="42" dur="500" fill="hold"/>
                                        <p:tgtEl>
                                          <p:spTgt spid="30003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0003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000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Rectangle 2"/>
          <p:cNvSpPr>
            <a:spLocks noGrp="1" noChangeArrowheads="1"/>
          </p:cNvSpPr>
          <p:nvPr>
            <p:ph type="body" idx="1"/>
          </p:nvPr>
        </p:nvSpPr>
        <p:spPr>
          <a:xfrm>
            <a:off x="0" y="0"/>
            <a:ext cx="9144000" cy="6858000"/>
          </a:xfrm>
        </p:spPr>
        <p:txBody>
          <a:bodyPr/>
          <a:lstStyle/>
          <a:p>
            <a:pPr marL="66675" indent="342900">
              <a:buFont typeface="Wingdings" panose="05000000000000000000" pitchFamily="2" charset="2"/>
              <a:buNone/>
            </a:pPr>
            <a:endParaRPr lang="fa-IR" sz="2800" b="1">
              <a:solidFill>
                <a:srgbClr val="FF0000"/>
              </a:solidFill>
              <a:cs typeface="2  Zar" panose="00000400000000000000" pitchFamily="2" charset="-78"/>
            </a:endParaRPr>
          </a:p>
          <a:p>
            <a:pPr marL="66675" indent="342900">
              <a:buFont typeface="Wingdings" panose="05000000000000000000" pitchFamily="2" charset="2"/>
              <a:buNone/>
            </a:pPr>
            <a:r>
              <a:rPr lang="fa-IR" sz="2800" b="1">
                <a:solidFill>
                  <a:schemeClr val="hlink"/>
                </a:solidFill>
                <a:cs typeface="2  Titr" panose="00000700000000000000" pitchFamily="2" charset="-78"/>
              </a:rPr>
              <a:t>مثال عددي:</a:t>
            </a:r>
          </a:p>
          <a:p>
            <a:pPr marL="66675" indent="342900" algn="just">
              <a:buFont typeface="Wingdings" panose="05000000000000000000" pitchFamily="2" charset="2"/>
              <a:buNone/>
            </a:pPr>
            <a:endParaRPr lang="fa-IR" sz="800" b="1">
              <a:solidFill>
                <a:schemeClr val="hlink"/>
              </a:solidFill>
              <a:cs typeface="2  Titr" panose="00000700000000000000" pitchFamily="2" charset="-78"/>
            </a:endParaRPr>
          </a:p>
          <a:p>
            <a:pPr marL="66675" indent="342900" algn="just">
              <a:buFont typeface="Wingdings" panose="05000000000000000000" pitchFamily="2" charset="2"/>
              <a:buNone/>
            </a:pPr>
            <a:r>
              <a:rPr lang="fa-IR" sz="2800" b="1">
                <a:solidFill>
                  <a:srgbClr val="EAE9D2"/>
                </a:solidFill>
                <a:cs typeface="2  Zar" panose="00000400000000000000" pitchFamily="2" charset="-78"/>
              </a:rPr>
              <a:t>مبلغ 000/000/40ريال</a:t>
            </a:r>
            <a:r>
              <a:rPr lang="en-US" sz="2800" b="1">
                <a:solidFill>
                  <a:srgbClr val="EAE9D2"/>
                </a:solidFill>
                <a:cs typeface="2  Zar" panose="00000400000000000000" pitchFamily="2" charset="-78"/>
              </a:rPr>
              <a:t>x2</a:t>
            </a:r>
            <a:r>
              <a:rPr lang="fa-IR" sz="2800" b="1">
                <a:solidFill>
                  <a:srgbClr val="EAE9D2"/>
                </a:solidFill>
                <a:cs typeface="2  Zar" panose="00000400000000000000" pitchFamily="2" charset="-78"/>
              </a:rPr>
              <a:t>شركت سهامي عام نيشابور درسال سود ويژه پس از كسر ماليات دارد .مانده سود ويژه تقسيم نشده مبلغ 000/000/10ريال بود .سهام </a:t>
            </a:r>
            <a:r>
              <a:rPr lang="en-US" sz="2800" b="1">
                <a:solidFill>
                  <a:srgbClr val="EAE9D2"/>
                </a:solidFill>
                <a:cs typeface="2  Zar" panose="00000400000000000000" pitchFamily="2" charset="-78"/>
              </a:rPr>
              <a:t>X2</a:t>
            </a:r>
            <a:r>
              <a:rPr lang="fa-IR" sz="2800" b="1">
                <a:solidFill>
                  <a:srgbClr val="EAE9D2"/>
                </a:solidFill>
                <a:cs typeface="2  Zar" panose="00000400000000000000" pitchFamily="2" charset="-78"/>
              </a:rPr>
              <a:t>شركت تاقبل از سال سرمايه شركت شامل 000/10سهم 000/10ريالي بود .مجمع عمومي تصميم گرفت ضمن پرداخت 10٪سود سهام در مقابل هر5سهم يك سهم نيز به عنوان سود سهمي يا سهام جايزه بين سهاداران توزيع نمايد در آن زمان ارزش سهام شركت در بازار از قرار هرسهم 000/12ريال بود .</a:t>
            </a:r>
          </a:p>
          <a:p>
            <a:pPr marL="66675" indent="342900" algn="just">
              <a:buFont typeface="Wingdings" panose="05000000000000000000" pitchFamily="2" charset="2"/>
              <a:buNone/>
            </a:pPr>
            <a:r>
              <a:rPr lang="fa-IR" sz="2800" b="1">
                <a:solidFill>
                  <a:srgbClr val="EAE9D2"/>
                </a:solidFill>
                <a:cs typeface="2  Zar" panose="00000400000000000000" pitchFamily="2" charset="-78"/>
              </a:rPr>
              <a:t>مطلوبست ثبت تخصيص سود براي سهامداران دردفاتر شركت نيشابور:</a:t>
            </a:r>
          </a:p>
          <a:p>
            <a:pPr marL="66675" indent="342900" algn="just">
              <a:buFont typeface="Wingdings" panose="05000000000000000000" pitchFamily="2" charset="2"/>
              <a:buNone/>
            </a:pPr>
            <a:r>
              <a:rPr lang="fa-IR" sz="2800" b="1">
                <a:solidFill>
                  <a:srgbClr val="EAE9D2"/>
                </a:solidFill>
                <a:cs typeface="2  Zar" panose="00000400000000000000" pitchFamily="2" charset="-78"/>
              </a:rPr>
              <a:t>ده هزار سهم سرمايه وجود داشته كه در مقابل هر</a:t>
            </a:r>
            <a:r>
              <a:rPr lang="en-US" sz="2800" b="1">
                <a:solidFill>
                  <a:srgbClr val="EAE9D2"/>
                </a:solidFill>
                <a:cs typeface="2  Zar" panose="00000400000000000000" pitchFamily="2" charset="-78"/>
              </a:rPr>
              <a:t>X2</a:t>
            </a:r>
            <a:r>
              <a:rPr lang="fa-IR" sz="2800" b="1">
                <a:solidFill>
                  <a:srgbClr val="EAE9D2"/>
                </a:solidFill>
                <a:cs typeface="2  Zar" panose="00000400000000000000" pitchFamily="2" charset="-78"/>
              </a:rPr>
              <a:t>29/12/5 سهم يك سهم سود سهمي توزيع مي شود در نتيجه</a:t>
            </a:r>
            <a:r>
              <a:rPr lang="ar-SA" sz="2800" b="1">
                <a:solidFill>
                  <a:srgbClr val="EAE9D2"/>
                </a:solidFill>
                <a:cs typeface="2  Zar" panose="00000400000000000000" pitchFamily="2" charset="-78"/>
              </a:rPr>
              <a:t> </a:t>
            </a:r>
            <a:r>
              <a:rPr lang="fa-IR" sz="2800" b="1">
                <a:solidFill>
                  <a:srgbClr val="EAE9D2"/>
                </a:solidFill>
                <a:cs typeface="2  Zar" panose="00000400000000000000" pitchFamily="2" charset="-78"/>
              </a:rPr>
              <a:t>000/2=000/1تعداد سهام منتشره در سود سهمي مي باشد.</a:t>
            </a:r>
            <a:r>
              <a:rPr lang="fa-IR" b="1">
                <a:solidFill>
                  <a:srgbClr val="D7D6AD"/>
                </a:solidFill>
              </a:rPr>
              <a:t>  </a:t>
            </a:r>
            <a:endParaRPr lang="en-US" b="1">
              <a:solidFill>
                <a:srgbClr val="D7D6AD"/>
              </a:solidFill>
            </a:endParaRPr>
          </a:p>
        </p:txBody>
      </p:sp>
    </p:spTree>
  </p:cSld>
  <p:clrMapOvr>
    <a:masterClrMapping/>
  </p:clrMapOvr>
  <p:transition>
    <p:wipe dir="d"/>
    <p:sndAc>
      <p:stSnd loop="1">
        <p:snd r:embed="rId3" name="chimes.wav"/>
      </p:stSnd>
    </p:sndAc>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4130" name="Rectangle 2"/>
          <p:cNvSpPr>
            <a:spLocks noGrp="1" noChangeArrowheads="1"/>
          </p:cNvSpPr>
          <p:nvPr>
            <p:ph type="body" idx="1"/>
          </p:nvPr>
        </p:nvSpPr>
        <p:spPr>
          <a:xfrm>
            <a:off x="0" y="0"/>
            <a:ext cx="9144000" cy="6858000"/>
          </a:xfrm>
        </p:spPr>
        <p:txBody>
          <a:bodyPr/>
          <a:lstStyle/>
          <a:p>
            <a:pPr marL="128588" indent="282575">
              <a:buFont typeface="Wingdings" panose="05000000000000000000" pitchFamily="2" charset="2"/>
              <a:buNone/>
            </a:pPr>
            <a:r>
              <a:rPr lang="fa-IR" sz="2800">
                <a:solidFill>
                  <a:schemeClr val="hlink"/>
                </a:solidFill>
                <a:cs typeface="2  Titr" panose="00000700000000000000" pitchFamily="2" charset="-78"/>
              </a:rPr>
              <a:t>5</a:t>
            </a:r>
            <a:r>
              <a:rPr lang="fa-IR" sz="2800"/>
              <a:t>                                                        </a:t>
            </a:r>
            <a:endParaRPr lang="fa-IR" sz="2800" b="1">
              <a:solidFill>
                <a:srgbClr val="EAE9D2"/>
              </a:solidFill>
              <a:cs typeface="2  Titr" panose="00000700000000000000" pitchFamily="2" charset="-78"/>
            </a:endParaRPr>
          </a:p>
          <a:p>
            <a:pPr marL="128588" indent="282575">
              <a:buFont typeface="Wingdings" panose="05000000000000000000" pitchFamily="2" charset="2"/>
              <a:buNone/>
            </a:pPr>
            <a:r>
              <a:rPr lang="fa-IR" sz="2800" b="1">
                <a:solidFill>
                  <a:srgbClr val="EAE9D2"/>
                </a:solidFill>
                <a:cs typeface="2  Titr" panose="00000700000000000000" pitchFamily="2" charset="-78"/>
              </a:rPr>
              <a:t>بهاي سهام قابل انتشارسودسهمي دربازار</a:t>
            </a:r>
          </a:p>
          <a:p>
            <a:pPr marL="128588" indent="282575">
              <a:buFont typeface="Wingdings" panose="05000000000000000000" pitchFamily="2" charset="2"/>
              <a:buNone/>
            </a:pPr>
            <a:r>
              <a:rPr lang="fa-IR" sz="2800" b="1">
                <a:solidFill>
                  <a:srgbClr val="EAE9D2"/>
                </a:solidFill>
                <a:cs typeface="2  Titr" panose="00000700000000000000" pitchFamily="2" charset="-78"/>
              </a:rPr>
              <a:t> 000/000/24=1200*000/2</a:t>
            </a:r>
          </a:p>
          <a:p>
            <a:pPr marL="128588" indent="282575">
              <a:buFont typeface="Wingdings" panose="05000000000000000000" pitchFamily="2" charset="2"/>
              <a:buNone/>
            </a:pPr>
            <a:r>
              <a:rPr lang="fa-IR" sz="2800" b="1">
                <a:solidFill>
                  <a:srgbClr val="EAE9D2"/>
                </a:solidFill>
                <a:cs typeface="2  Titr" panose="00000700000000000000" pitchFamily="2" charset="-78"/>
              </a:rPr>
              <a:t>ارزش اسمي سهام قابل انتشار بابت سود سهم</a:t>
            </a:r>
          </a:p>
          <a:p>
            <a:pPr marL="128588" indent="282575">
              <a:buFont typeface="Wingdings" panose="05000000000000000000" pitchFamily="2" charset="2"/>
              <a:buNone/>
            </a:pPr>
            <a:r>
              <a:rPr lang="fa-IR" sz="2800" b="1">
                <a:solidFill>
                  <a:srgbClr val="EAE9D2"/>
                </a:solidFill>
                <a:cs typeface="2  Titr" panose="00000700000000000000" pitchFamily="2" charset="-78"/>
              </a:rPr>
              <a:t>000/000/20=000/10*000/2</a:t>
            </a:r>
          </a:p>
          <a:p>
            <a:pPr marL="128588" indent="282575">
              <a:buFont typeface="Wingdings" panose="05000000000000000000" pitchFamily="2" charset="2"/>
              <a:buNone/>
            </a:pPr>
            <a:r>
              <a:rPr lang="fa-IR" sz="2800" b="1">
                <a:solidFill>
                  <a:srgbClr val="EAE9D2"/>
                </a:solidFill>
                <a:cs typeface="2  Titr" panose="00000700000000000000" pitchFamily="2" charset="-78"/>
              </a:rPr>
              <a:t>صرف سهام ناشي ازسودسهمي</a:t>
            </a:r>
          </a:p>
          <a:p>
            <a:pPr marL="128588" indent="282575">
              <a:buFont typeface="Wingdings" panose="05000000000000000000" pitchFamily="2" charset="2"/>
              <a:buNone/>
            </a:pPr>
            <a:r>
              <a:rPr lang="fa-IR" sz="2800" b="1">
                <a:solidFill>
                  <a:srgbClr val="EAE9D2"/>
                </a:solidFill>
                <a:cs typeface="2  Titr" panose="00000700000000000000" pitchFamily="2" charset="-78"/>
              </a:rPr>
              <a:t> 000/000/4=000/000/20-000/000/24</a:t>
            </a:r>
            <a:endParaRPr lang="fa-IR" sz="2800">
              <a:solidFill>
                <a:srgbClr val="EAE9D2"/>
              </a:solidFill>
              <a:cs typeface="2  Titr" panose="00000700000000000000" pitchFamily="2" charset="-78"/>
            </a:endParaRPr>
          </a:p>
          <a:p>
            <a:pPr marL="128588" indent="282575">
              <a:buFont typeface="Wingdings" panose="05000000000000000000" pitchFamily="2" charset="2"/>
              <a:buNone/>
            </a:pPr>
            <a:r>
              <a:rPr lang="fa-IR" sz="2800">
                <a:solidFill>
                  <a:schemeClr val="hlink"/>
                </a:solidFill>
                <a:cs typeface="2  Titr" panose="00000700000000000000" pitchFamily="2" charset="-78"/>
              </a:rPr>
              <a:t>ثبت روزنامه:</a:t>
            </a:r>
          </a:p>
          <a:p>
            <a:pPr marL="128588" indent="282575">
              <a:buFont typeface="Wingdings" panose="05000000000000000000" pitchFamily="2" charset="2"/>
              <a:buNone/>
            </a:pPr>
            <a:r>
              <a:rPr lang="fa-IR" sz="2800">
                <a:solidFill>
                  <a:srgbClr val="EAE9D2"/>
                </a:solidFill>
                <a:cs typeface="2  Titr" panose="00000700000000000000" pitchFamily="2" charset="-78"/>
              </a:rPr>
              <a:t>تقسيم سود انباشته 000/000/34</a:t>
            </a:r>
            <a:r>
              <a:rPr lang="en-US" sz="2800">
                <a:solidFill>
                  <a:srgbClr val="EAE9D2"/>
                </a:solidFill>
                <a:cs typeface="2  Titr" panose="00000700000000000000" pitchFamily="2" charset="-78"/>
              </a:rPr>
              <a:t>  :X2/12/29</a:t>
            </a:r>
            <a:endParaRPr lang="fa-IR" sz="2800">
              <a:solidFill>
                <a:srgbClr val="EAE9D2"/>
              </a:solidFill>
              <a:cs typeface="2  Titr" panose="00000700000000000000" pitchFamily="2" charset="-78"/>
            </a:endParaRPr>
          </a:p>
          <a:p>
            <a:pPr marL="128588" indent="282575">
              <a:buFont typeface="Wingdings" panose="05000000000000000000" pitchFamily="2" charset="2"/>
              <a:buNone/>
            </a:pPr>
            <a:r>
              <a:rPr lang="fa-IR" sz="2800">
                <a:solidFill>
                  <a:srgbClr val="EAE9D2"/>
                </a:solidFill>
                <a:cs typeface="2  Titr" panose="00000700000000000000" pitchFamily="2" charset="-78"/>
              </a:rPr>
              <a:t>					سود سهام پرداختني000/000/10</a:t>
            </a:r>
          </a:p>
          <a:p>
            <a:pPr marL="128588" indent="282575">
              <a:buFont typeface="Wingdings" panose="05000000000000000000" pitchFamily="2" charset="2"/>
              <a:buNone/>
            </a:pPr>
            <a:r>
              <a:rPr lang="fa-IR" sz="2800">
                <a:solidFill>
                  <a:srgbClr val="EAE9D2"/>
                </a:solidFill>
                <a:cs typeface="2  Titr" panose="00000700000000000000" pitchFamily="2" charset="-78"/>
              </a:rPr>
              <a:t>					سود سرمايه      000/000/20</a:t>
            </a:r>
          </a:p>
          <a:p>
            <a:pPr marL="128588" indent="282575">
              <a:buFont typeface="Wingdings" panose="05000000000000000000" pitchFamily="2" charset="2"/>
              <a:buNone/>
            </a:pPr>
            <a:r>
              <a:rPr lang="fa-IR" sz="2800">
                <a:solidFill>
                  <a:srgbClr val="EAE9D2"/>
                </a:solidFill>
                <a:cs typeface="2  Titr" panose="00000700000000000000" pitchFamily="2" charset="-78"/>
              </a:rPr>
              <a:t>					صرف سهام      000/000/4</a:t>
            </a:r>
          </a:p>
          <a:p>
            <a:pPr marL="128588" indent="282575">
              <a:buFont typeface="Wingdings" panose="05000000000000000000" pitchFamily="2" charset="2"/>
              <a:buNone/>
            </a:pPr>
            <a:r>
              <a:rPr lang="fa-IR" sz="2800">
                <a:solidFill>
                  <a:srgbClr val="EAE9D2"/>
                </a:solidFill>
                <a:cs typeface="2  Titr" panose="00000700000000000000" pitchFamily="2" charset="-78"/>
              </a:rPr>
              <a:t>بابت تخصيص سود سهام وسود سهمي براي سهامداران</a:t>
            </a:r>
            <a:endParaRPr lang="en-US" sz="2800">
              <a:solidFill>
                <a:srgbClr val="EAE9D2"/>
              </a:solidFill>
              <a:cs typeface="2  Titr" panose="00000700000000000000" pitchFamily="2" charset="-78"/>
            </a:endParaRPr>
          </a:p>
        </p:txBody>
      </p:sp>
    </p:spTree>
  </p:cSld>
  <p:clrMapOvr>
    <a:masterClrMapping/>
  </p:clrMapOvr>
  <p:transition>
    <p:wipe dir="d"/>
    <p:sndAc>
      <p:stSnd loop="1">
        <p:snd r:embed="rId3" name="chimes.wav"/>
      </p:stSnd>
    </p:sndAc>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0" y="0"/>
            <a:ext cx="9144000" cy="6096000"/>
          </a:xfrm>
        </p:spPr>
        <p:txBody>
          <a:bodyPr/>
          <a:lstStyle/>
          <a:p>
            <a:pPr marL="228600" algn="r"/>
            <a:r>
              <a:rPr lang="fa-IR" sz="2800" b="1">
                <a:solidFill>
                  <a:schemeClr val="hlink"/>
                </a:solidFill>
                <a:cs typeface="2  Titr" panose="00000700000000000000" pitchFamily="2" charset="-78"/>
              </a:rPr>
              <a:t>حسابهاي شركت پس از ثبت سود اختصاص يافته:</a:t>
            </a:r>
            <a:r>
              <a:rPr lang="fa-IR" sz="2400" b="1">
                <a:solidFill>
                  <a:srgbClr val="FF0000"/>
                </a:solidFill>
                <a:cs typeface="2  Zar" panose="00000400000000000000" pitchFamily="2" charset="-78"/>
              </a:rPr>
              <a:t/>
            </a:r>
            <a:br>
              <a:rPr lang="fa-IR" sz="2400" b="1">
                <a:solidFill>
                  <a:srgbClr val="FF0000"/>
                </a:solidFill>
                <a:cs typeface="2  Zar" panose="00000400000000000000" pitchFamily="2" charset="-78"/>
              </a:rPr>
            </a:br>
            <a:r>
              <a:rPr lang="fa-IR" sz="2400">
                <a:solidFill>
                  <a:srgbClr val="FF0000"/>
                </a:solidFill>
              </a:rPr>
              <a:t/>
            </a:r>
            <a:br>
              <a:rPr lang="fa-IR" sz="2400">
                <a:solidFill>
                  <a:srgbClr val="FF0000"/>
                </a:solidFill>
              </a:rPr>
            </a:br>
            <a:r>
              <a:rPr lang="fa-IR" sz="2800" b="1">
                <a:solidFill>
                  <a:srgbClr val="FF0000"/>
                </a:solidFill>
                <a:cs typeface="2  Zar" panose="00000400000000000000" pitchFamily="2" charset="-78"/>
              </a:rPr>
              <a:t>	</a:t>
            </a:r>
            <a:r>
              <a:rPr lang="fa-IR" sz="2800" b="1">
                <a:solidFill>
                  <a:srgbClr val="EAE9D2"/>
                </a:solidFill>
                <a:cs typeface="2  Zar" panose="00000400000000000000" pitchFamily="2" charset="-78"/>
              </a:rPr>
              <a:t>سهـام سـرمـايـه</a:t>
            </a:r>
            <a:r>
              <a:rPr lang="fa-IR" sz="2800">
                <a:solidFill>
                  <a:srgbClr val="EAE9D2"/>
                </a:solidFill>
              </a:rPr>
              <a:t> 			</a:t>
            </a:r>
            <a:r>
              <a:rPr lang="fa-IR" sz="2800" b="1">
                <a:solidFill>
                  <a:srgbClr val="EAE9D2"/>
                </a:solidFill>
                <a:cs typeface="2  Zar" panose="00000400000000000000" pitchFamily="2" charset="-78"/>
              </a:rPr>
              <a:t>تقسيـم سـودانبـاشتـه</a:t>
            </a:r>
            <a:r>
              <a:rPr lang="fa-IR" sz="2400" b="1">
                <a:solidFill>
                  <a:srgbClr val="EAE9D2"/>
                </a:solidFill>
                <a:cs typeface="2  Zar" panose="00000400000000000000" pitchFamily="2" charset="-78"/>
              </a:rPr>
              <a:t/>
            </a:r>
            <a:br>
              <a:rPr lang="fa-IR" sz="2400" b="1">
                <a:solidFill>
                  <a:srgbClr val="EAE9D2"/>
                </a:solidFill>
                <a:cs typeface="2  Zar" panose="00000400000000000000" pitchFamily="2" charset="-78"/>
              </a:rPr>
            </a:br>
            <a:r>
              <a:rPr lang="en-US" sz="2400" b="1">
                <a:solidFill>
                  <a:srgbClr val="EAE9D2"/>
                </a:solidFill>
                <a:cs typeface="2  Zar" panose="00000400000000000000" pitchFamily="2" charset="-78"/>
              </a:rPr>
              <a:t> </a:t>
            </a:r>
            <a:r>
              <a:rPr lang="fa-IR" sz="2400" b="1">
                <a:solidFill>
                  <a:srgbClr val="EAE9D2"/>
                </a:solidFill>
                <a:cs typeface="2  Zar" panose="00000400000000000000" pitchFamily="2" charset="-78"/>
              </a:rPr>
              <a:t/>
            </a:r>
            <a:br>
              <a:rPr lang="fa-IR" sz="2400" b="1">
                <a:solidFill>
                  <a:srgbClr val="EAE9D2"/>
                </a:solidFill>
                <a:cs typeface="2  Zar" panose="00000400000000000000" pitchFamily="2" charset="-78"/>
              </a:rPr>
            </a:br>
            <a:r>
              <a:rPr lang="fa-IR" sz="2400" b="1">
                <a:solidFill>
                  <a:srgbClr val="EAE9D2"/>
                </a:solidFill>
                <a:cs typeface="2  Zar" panose="00000400000000000000" pitchFamily="2" charset="-78"/>
              </a:rPr>
              <a:t>مانده		000/000/10</a:t>
            </a:r>
            <a:r>
              <a:rPr lang="en-US" sz="2400" b="1">
                <a:solidFill>
                  <a:srgbClr val="EAE9D2"/>
                </a:solidFill>
                <a:cs typeface="2  Zar" panose="00000400000000000000" pitchFamily="2" charset="-78"/>
              </a:rPr>
              <a:t>			</a:t>
            </a:r>
            <a:r>
              <a:rPr lang="fa-IR" sz="2400" b="1">
                <a:solidFill>
                  <a:srgbClr val="EAE9D2"/>
                </a:solidFill>
                <a:cs typeface="2  Zar" panose="00000400000000000000" pitchFamily="2" charset="-78"/>
              </a:rPr>
              <a:t>000/000/34</a:t>
            </a:r>
            <a:r>
              <a:rPr lang="en-US" sz="2400" b="1">
                <a:solidFill>
                  <a:srgbClr val="EAE9D2"/>
                </a:solidFill>
                <a:cs typeface="2  Zar" panose="00000400000000000000" pitchFamily="2" charset="-78"/>
              </a:rPr>
              <a:t>	</a:t>
            </a:r>
            <a:r>
              <a:rPr lang="en-US" sz="4000">
                <a:solidFill>
                  <a:srgbClr val="EAE9D2"/>
                </a:solidFill>
              </a:rPr>
              <a:t> </a:t>
            </a:r>
            <a:r>
              <a:rPr lang="fa-IR" sz="2400">
                <a:solidFill>
                  <a:srgbClr val="EAE9D2"/>
                </a:solidFill>
                <a:cs typeface="2  Zar" panose="00000400000000000000" pitchFamily="2" charset="-78"/>
              </a:rPr>
              <a:t>00/000/10مانده</a:t>
            </a:r>
            <a:r>
              <a:rPr lang="en-US" sz="2400">
                <a:solidFill>
                  <a:srgbClr val="EAE9D2"/>
                </a:solidFill>
                <a:cs typeface="2  Zar" panose="00000400000000000000" pitchFamily="2" charset="-78"/>
              </a:rPr>
              <a:t> </a:t>
            </a:r>
            <a:r>
              <a:rPr lang="fa-IR" sz="2400">
                <a:solidFill>
                  <a:srgbClr val="EAE9D2"/>
                </a:solidFill>
                <a:cs typeface="2  Zar" panose="00000400000000000000" pitchFamily="2" charset="-78"/>
              </a:rPr>
              <a:t/>
            </a:r>
            <a:br>
              <a:rPr lang="fa-IR" sz="2400">
                <a:solidFill>
                  <a:srgbClr val="EAE9D2"/>
                </a:solidFill>
                <a:cs typeface="2  Zar" panose="00000400000000000000" pitchFamily="2" charset="-78"/>
              </a:rPr>
            </a:br>
            <a:r>
              <a:rPr lang="fa-IR" sz="2400" b="1">
                <a:solidFill>
                  <a:srgbClr val="EAE9D2"/>
                </a:solidFill>
                <a:cs typeface="2  Zar" panose="00000400000000000000" pitchFamily="2" charset="-78"/>
              </a:rPr>
              <a:t>سود		000/000/20</a:t>
            </a:r>
            <a:r>
              <a:rPr lang="en-US" sz="2400" b="1">
                <a:solidFill>
                  <a:srgbClr val="EAE9D2"/>
                </a:solidFill>
                <a:cs typeface="2  Zar" panose="00000400000000000000" pitchFamily="2" charset="-78"/>
              </a:rPr>
              <a:t> </a:t>
            </a:r>
            <a:r>
              <a:rPr lang="fa-IR" sz="2400" b="1">
                <a:solidFill>
                  <a:srgbClr val="EAE9D2"/>
                </a:solidFill>
                <a:cs typeface="2  Zar" panose="00000400000000000000" pitchFamily="2" charset="-78"/>
              </a:rPr>
              <a:t>			بابت سودسهام</a:t>
            </a:r>
            <a:r>
              <a:rPr lang="en-US" sz="2400" b="1">
                <a:solidFill>
                  <a:srgbClr val="EAE9D2"/>
                </a:solidFill>
                <a:cs typeface="2  Zar" panose="00000400000000000000" pitchFamily="2" charset="-78"/>
              </a:rPr>
              <a:t> </a:t>
            </a:r>
            <a:r>
              <a:rPr lang="fa-IR" sz="2400" b="1">
                <a:solidFill>
                  <a:srgbClr val="EAE9D2"/>
                </a:solidFill>
                <a:cs typeface="2  Zar" panose="00000400000000000000" pitchFamily="2" charset="-78"/>
              </a:rPr>
              <a:t>	</a:t>
            </a:r>
            <a:r>
              <a:rPr lang="en-US" sz="2400" b="1">
                <a:solidFill>
                  <a:srgbClr val="EAE9D2"/>
                </a:solidFill>
                <a:cs typeface="2  Zar" panose="00000400000000000000" pitchFamily="2" charset="-78"/>
              </a:rPr>
              <a:t>X2 </a:t>
            </a:r>
            <a:r>
              <a:rPr lang="fa-IR" sz="2400" b="1">
                <a:solidFill>
                  <a:srgbClr val="EAE9D2"/>
                </a:solidFill>
                <a:cs typeface="2  Zar" panose="00000400000000000000" pitchFamily="2" charset="-78"/>
              </a:rPr>
              <a:t> سود</a:t>
            </a:r>
            <a:br>
              <a:rPr lang="fa-IR" sz="2400" b="1">
                <a:solidFill>
                  <a:srgbClr val="EAE9D2"/>
                </a:solidFill>
                <a:cs typeface="2  Zar" panose="00000400000000000000" pitchFamily="2" charset="-78"/>
              </a:rPr>
            </a:br>
            <a:r>
              <a:rPr lang="fa-IR" sz="2400" b="1">
                <a:solidFill>
                  <a:srgbClr val="EAE9D2"/>
                </a:solidFill>
                <a:cs typeface="2  Zar" panose="00000400000000000000" pitchFamily="2" charset="-78"/>
              </a:rPr>
              <a:t/>
            </a:r>
            <a:br>
              <a:rPr lang="fa-IR" sz="2400" b="1">
                <a:solidFill>
                  <a:srgbClr val="EAE9D2"/>
                </a:solidFill>
                <a:cs typeface="2  Zar" panose="00000400000000000000" pitchFamily="2" charset="-78"/>
              </a:rPr>
            </a:br>
            <a:r>
              <a:rPr lang="fa-IR" sz="2400" b="1">
                <a:solidFill>
                  <a:srgbClr val="EAE9D2"/>
                </a:solidFill>
                <a:cs typeface="2  Zar" panose="00000400000000000000" pitchFamily="2" charset="-78"/>
              </a:rPr>
              <a:t>سهامي	</a:t>
            </a:r>
            <a:br>
              <a:rPr lang="fa-IR" sz="2400" b="1">
                <a:solidFill>
                  <a:srgbClr val="EAE9D2"/>
                </a:solidFill>
                <a:cs typeface="2  Zar" panose="00000400000000000000" pitchFamily="2" charset="-78"/>
              </a:rPr>
            </a:br>
            <a:r>
              <a:rPr lang="fa-IR" sz="2400" b="1">
                <a:solidFill>
                  <a:srgbClr val="EAE9D2"/>
                </a:solidFill>
                <a:cs typeface="2  Zar" panose="00000400000000000000" pitchFamily="2" charset="-78"/>
              </a:rPr>
              <a:t/>
            </a:r>
            <a:br>
              <a:rPr lang="fa-IR" sz="2400" b="1">
                <a:solidFill>
                  <a:srgbClr val="EAE9D2"/>
                </a:solidFill>
                <a:cs typeface="2  Zar" panose="00000400000000000000" pitchFamily="2" charset="-78"/>
              </a:rPr>
            </a:br>
            <a:r>
              <a:rPr lang="fa-IR" sz="2400" b="1">
                <a:solidFill>
                  <a:srgbClr val="EAE9D2"/>
                </a:solidFill>
                <a:cs typeface="2  Zar" panose="00000400000000000000" pitchFamily="2" charset="-78"/>
              </a:rPr>
              <a:t/>
            </a:r>
            <a:br>
              <a:rPr lang="fa-IR" sz="2400" b="1">
                <a:solidFill>
                  <a:srgbClr val="EAE9D2"/>
                </a:solidFill>
                <a:cs typeface="2  Zar" panose="00000400000000000000" pitchFamily="2" charset="-78"/>
              </a:rPr>
            </a:br>
            <a:r>
              <a:rPr lang="fa-IR" sz="2400" b="1">
                <a:solidFill>
                  <a:srgbClr val="EAE9D2"/>
                </a:solidFill>
                <a:cs typeface="2  Zar" panose="00000400000000000000" pitchFamily="2" charset="-78"/>
              </a:rPr>
              <a:t>مانده		000/000/120			و سود سهمي</a:t>
            </a:r>
            <a:r>
              <a:rPr lang="en-US" sz="2400" b="1">
                <a:solidFill>
                  <a:srgbClr val="EAE9D2"/>
                </a:solidFill>
                <a:cs typeface="2  Zar" panose="00000400000000000000" pitchFamily="2" charset="-78"/>
              </a:rPr>
              <a:t> </a:t>
            </a:r>
            <a:r>
              <a:rPr lang="fa-IR" sz="2400" b="1">
                <a:solidFill>
                  <a:srgbClr val="EAE9D2"/>
                </a:solidFill>
                <a:cs typeface="2  Zar" panose="00000400000000000000" pitchFamily="2" charset="-78"/>
              </a:rPr>
              <a:t>	000/000/40</a:t>
            </a:r>
            <a:r>
              <a:rPr lang="en-US" sz="2400" b="1">
                <a:cs typeface="2  Zar" panose="00000400000000000000" pitchFamily="2" charset="-78"/>
              </a:rPr>
              <a:t> </a:t>
            </a:r>
          </a:p>
        </p:txBody>
      </p:sp>
      <p:sp>
        <p:nvSpPr>
          <p:cNvPr id="306179" name="Line 3"/>
          <p:cNvSpPr>
            <a:spLocks noChangeShapeType="1"/>
          </p:cNvSpPr>
          <p:nvPr/>
        </p:nvSpPr>
        <p:spPr bwMode="auto">
          <a:xfrm rot="748737" flipV="1">
            <a:off x="228600" y="1893888"/>
            <a:ext cx="3436938" cy="773112"/>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06180" name="Line 4"/>
          <p:cNvSpPr>
            <a:spLocks noChangeShapeType="1"/>
          </p:cNvSpPr>
          <p:nvPr/>
        </p:nvSpPr>
        <p:spPr bwMode="auto">
          <a:xfrm>
            <a:off x="7467600" y="2286000"/>
            <a:ext cx="0" cy="381000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06181" name="Line 5"/>
          <p:cNvSpPr>
            <a:spLocks noChangeShapeType="1"/>
          </p:cNvSpPr>
          <p:nvPr/>
        </p:nvSpPr>
        <p:spPr bwMode="auto">
          <a:xfrm>
            <a:off x="5638800" y="4343400"/>
            <a:ext cx="16764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06182" name="Line 6"/>
          <p:cNvSpPr>
            <a:spLocks noChangeShapeType="1"/>
          </p:cNvSpPr>
          <p:nvPr/>
        </p:nvSpPr>
        <p:spPr bwMode="auto">
          <a:xfrm>
            <a:off x="5943600" y="2286000"/>
            <a:ext cx="28956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06183" name="Line 7"/>
          <p:cNvSpPr>
            <a:spLocks noChangeShapeType="1"/>
          </p:cNvSpPr>
          <p:nvPr/>
        </p:nvSpPr>
        <p:spPr bwMode="auto">
          <a:xfrm>
            <a:off x="1905000" y="2286000"/>
            <a:ext cx="0" cy="396240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2"/>
          <p:cNvSpPr>
            <a:spLocks noGrp="1" noChangeArrowheads="1"/>
          </p:cNvSpPr>
          <p:nvPr>
            <p:ph type="body" idx="1"/>
          </p:nvPr>
        </p:nvSpPr>
        <p:spPr>
          <a:xfrm>
            <a:off x="152400" y="228600"/>
            <a:ext cx="8839200" cy="6477000"/>
          </a:xfrm>
        </p:spPr>
        <p:txBody>
          <a:bodyPr/>
          <a:lstStyle/>
          <a:p>
            <a:pPr indent="342900">
              <a:lnSpc>
                <a:spcPct val="90000"/>
              </a:lnSpc>
              <a:buFont typeface="Wingdings" panose="05000000000000000000" pitchFamily="2" charset="2"/>
              <a:buNone/>
            </a:pPr>
            <a:r>
              <a:rPr lang="fa-IR" sz="2800" b="1">
                <a:solidFill>
                  <a:schemeClr val="hlink"/>
                </a:solidFill>
                <a:cs typeface="2  Titr" panose="00000700000000000000" pitchFamily="2" charset="-78"/>
              </a:rPr>
              <a:t>صـرف سهـام</a:t>
            </a:r>
            <a:r>
              <a:rPr lang="en-US">
                <a:solidFill>
                  <a:schemeClr val="hlink"/>
                </a:solidFill>
              </a:rPr>
              <a:t> 	</a:t>
            </a:r>
            <a:r>
              <a:rPr lang="en-US" sz="1400">
                <a:solidFill>
                  <a:schemeClr val="hlink"/>
                </a:solidFill>
              </a:rPr>
              <a:t>		</a:t>
            </a:r>
            <a:r>
              <a:rPr lang="fa-IR" sz="1400">
                <a:solidFill>
                  <a:schemeClr val="hlink"/>
                </a:solidFill>
              </a:rPr>
              <a:t>	</a:t>
            </a:r>
            <a:r>
              <a:rPr lang="fa-IR" sz="2800" b="1">
                <a:solidFill>
                  <a:schemeClr val="hlink"/>
                </a:solidFill>
                <a:cs typeface="2  Titr" panose="00000700000000000000" pitchFamily="2" charset="-78"/>
              </a:rPr>
              <a:t>سود سهام پرداختني</a:t>
            </a:r>
            <a:r>
              <a:rPr lang="en-US"/>
              <a:t> </a:t>
            </a:r>
          </a:p>
          <a:p>
            <a:pPr indent="342900">
              <a:lnSpc>
                <a:spcPct val="90000"/>
              </a:lnSpc>
              <a:buFont typeface="Wingdings" panose="05000000000000000000" pitchFamily="2" charset="2"/>
              <a:buNone/>
            </a:pPr>
            <a:endParaRPr lang="en-US" sz="1600"/>
          </a:p>
          <a:p>
            <a:pPr indent="342900">
              <a:lnSpc>
                <a:spcPct val="90000"/>
              </a:lnSpc>
              <a:buFont typeface="Wingdings" panose="05000000000000000000" pitchFamily="2" charset="2"/>
              <a:buNone/>
            </a:pPr>
            <a:r>
              <a:rPr lang="en-US"/>
              <a:t>		</a:t>
            </a:r>
            <a:r>
              <a:rPr lang="fa-IR" sz="2400" b="1">
                <a:cs typeface="2  Zar" panose="00000400000000000000" pitchFamily="2" charset="-78"/>
              </a:rPr>
              <a:t>000/000/4</a:t>
            </a:r>
            <a:r>
              <a:rPr lang="en-US" sz="2400" b="1">
                <a:cs typeface="2  Zar" panose="00000400000000000000" pitchFamily="2" charset="-78"/>
              </a:rPr>
              <a:t> 					</a:t>
            </a:r>
            <a:r>
              <a:rPr lang="fa-IR" sz="2400">
                <a:cs typeface="2  Zar" panose="00000400000000000000" pitchFamily="2" charset="-78"/>
              </a:rPr>
              <a:t>000/000/10</a:t>
            </a:r>
            <a:r>
              <a:rPr lang="en-US"/>
              <a:t> </a:t>
            </a:r>
            <a:endParaRPr lang="en-US" sz="2400" b="1">
              <a:cs typeface="2  Zar" panose="00000400000000000000" pitchFamily="2" charset="-78"/>
            </a:endParaRPr>
          </a:p>
          <a:p>
            <a:pPr indent="342900">
              <a:lnSpc>
                <a:spcPct val="90000"/>
              </a:lnSpc>
              <a:buFont typeface="Wingdings" panose="05000000000000000000" pitchFamily="2" charset="2"/>
              <a:buNone/>
            </a:pPr>
            <a:r>
              <a:rPr lang="en-US" sz="2400" b="1">
                <a:cs typeface="2  Zar" panose="00000400000000000000" pitchFamily="2" charset="-78"/>
              </a:rPr>
              <a:t>		</a:t>
            </a:r>
            <a:r>
              <a:rPr lang="fa-IR" sz="2400" b="1">
                <a:cs typeface="2  Zar" panose="00000400000000000000" pitchFamily="2" charset="-78"/>
              </a:rPr>
              <a:t>ازتقسيم سود</a:t>
            </a:r>
            <a:r>
              <a:rPr lang="en-US"/>
              <a:t> 					</a:t>
            </a:r>
            <a:r>
              <a:rPr lang="fa-IR" sz="2400" b="1">
                <a:cs typeface="2  Zar" panose="00000400000000000000" pitchFamily="2" charset="-78"/>
              </a:rPr>
              <a:t>ازتقسيم سود</a:t>
            </a:r>
            <a:r>
              <a:rPr lang="en-US" sz="2400" b="1">
                <a:cs typeface="2  Zar" panose="00000400000000000000" pitchFamily="2" charset="-78"/>
              </a:rPr>
              <a:t> </a:t>
            </a:r>
          </a:p>
          <a:p>
            <a:pPr indent="342900">
              <a:lnSpc>
                <a:spcPct val="90000"/>
              </a:lnSpc>
              <a:buFont typeface="Wingdings" panose="05000000000000000000" pitchFamily="2" charset="2"/>
              <a:buNone/>
            </a:pPr>
            <a:endParaRPr lang="en-US" sz="2400" b="1">
              <a:cs typeface="2  Zar" panose="00000400000000000000" pitchFamily="2" charset="-78"/>
            </a:endParaRPr>
          </a:p>
          <a:p>
            <a:pPr indent="342900">
              <a:lnSpc>
                <a:spcPct val="90000"/>
              </a:lnSpc>
              <a:buFont typeface="Wingdings" panose="05000000000000000000" pitchFamily="2" charset="2"/>
              <a:buNone/>
            </a:pPr>
            <a:endParaRPr lang="en-US" sz="2400" b="1">
              <a:cs typeface="2  Zar" panose="00000400000000000000" pitchFamily="2" charset="-78"/>
            </a:endParaRPr>
          </a:p>
          <a:p>
            <a:pPr indent="342900">
              <a:lnSpc>
                <a:spcPct val="90000"/>
              </a:lnSpc>
              <a:buFont typeface="Wingdings" panose="05000000000000000000" pitchFamily="2" charset="2"/>
              <a:buNone/>
            </a:pPr>
            <a:r>
              <a:rPr lang="fa-IR" b="1">
                <a:solidFill>
                  <a:schemeClr val="hlink"/>
                </a:solidFill>
                <a:cs typeface="2  Titr" panose="00000700000000000000" pitchFamily="2" charset="-78"/>
              </a:rPr>
              <a:t>حالت دوم:</a:t>
            </a:r>
          </a:p>
          <a:p>
            <a:pPr indent="342900">
              <a:lnSpc>
                <a:spcPct val="90000"/>
              </a:lnSpc>
              <a:buFont typeface="Wingdings" panose="05000000000000000000" pitchFamily="2" charset="2"/>
              <a:buNone/>
            </a:pPr>
            <a:endParaRPr lang="fa-IR" sz="2400" b="1">
              <a:solidFill>
                <a:schemeClr val="hlink"/>
              </a:solidFill>
            </a:endParaRPr>
          </a:p>
          <a:p>
            <a:pPr indent="342900" algn="just">
              <a:lnSpc>
                <a:spcPct val="90000"/>
              </a:lnSpc>
              <a:buFont typeface="Wingdings" panose="05000000000000000000" pitchFamily="2" charset="2"/>
              <a:buNone/>
            </a:pPr>
            <a:r>
              <a:rPr lang="fa-IR" sz="2800" b="1">
                <a:cs typeface="2  Zar" panose="00000400000000000000" pitchFamily="2" charset="-78"/>
              </a:rPr>
              <a:t>معمولا در مواقعي كه بيش از 25٪سهام سرمايه به عنوان سود سهمي بين سهامداران توزيع گردد كاهش قابل ملاحظه در بازار براي سهام شركت بوجود مي آيد وحتي گاه ارزش سهام شركت در بازار به اندازه ارزش اسمي تقليل مي يابدبه همين سبب كميته رويه هاي حسابداري ثبت سهام سود سهمي را به بهاي ارزش اسمي توصيه نموده است.</a:t>
            </a:r>
            <a:endParaRPr lang="en-US" sz="2800" b="1">
              <a:cs typeface="2  Zar" panose="00000400000000000000" pitchFamily="2" charset="-78"/>
            </a:endParaRPr>
          </a:p>
        </p:txBody>
      </p:sp>
      <p:sp>
        <p:nvSpPr>
          <p:cNvPr id="308227" name="Line 3"/>
          <p:cNvSpPr>
            <a:spLocks noChangeShapeType="1"/>
          </p:cNvSpPr>
          <p:nvPr/>
        </p:nvSpPr>
        <p:spPr bwMode="auto">
          <a:xfrm>
            <a:off x="6096000" y="838200"/>
            <a:ext cx="28956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08228" name="Line 4"/>
          <p:cNvSpPr>
            <a:spLocks noChangeShapeType="1"/>
          </p:cNvSpPr>
          <p:nvPr/>
        </p:nvSpPr>
        <p:spPr bwMode="auto">
          <a:xfrm>
            <a:off x="7543800" y="838200"/>
            <a:ext cx="0" cy="160020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08229" name="Line 5"/>
          <p:cNvSpPr>
            <a:spLocks noChangeShapeType="1"/>
          </p:cNvSpPr>
          <p:nvPr/>
        </p:nvSpPr>
        <p:spPr bwMode="auto">
          <a:xfrm flipV="1">
            <a:off x="609600" y="838200"/>
            <a:ext cx="28956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08230" name="Line 6"/>
          <p:cNvSpPr>
            <a:spLocks noChangeShapeType="1"/>
          </p:cNvSpPr>
          <p:nvPr/>
        </p:nvSpPr>
        <p:spPr bwMode="auto">
          <a:xfrm flipH="1">
            <a:off x="1981200" y="838200"/>
            <a:ext cx="0" cy="144780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Rectangle 2"/>
          <p:cNvSpPr>
            <a:spLocks noGrp="1" noChangeArrowheads="1"/>
          </p:cNvSpPr>
          <p:nvPr>
            <p:ph type="body" idx="1"/>
          </p:nvPr>
        </p:nvSpPr>
        <p:spPr>
          <a:xfrm>
            <a:off x="127000" y="107950"/>
            <a:ext cx="9017000" cy="6750050"/>
          </a:xfrm>
        </p:spPr>
        <p:txBody>
          <a:bodyPr/>
          <a:lstStyle/>
          <a:p>
            <a:pPr marL="0" indent="346075">
              <a:buFont typeface="Wingdings" panose="05000000000000000000" pitchFamily="2" charset="2"/>
              <a:buNone/>
            </a:pPr>
            <a:r>
              <a:rPr lang="fa-IR" b="1">
                <a:solidFill>
                  <a:schemeClr val="hlink"/>
                </a:solidFill>
                <a:cs typeface="2  Titr" panose="00000700000000000000" pitchFamily="2" charset="-78"/>
              </a:rPr>
              <a:t>مثال عددي:</a:t>
            </a:r>
          </a:p>
          <a:p>
            <a:pPr marL="0" indent="346075"/>
            <a:endParaRPr lang="fa-IR" b="1">
              <a:solidFill>
                <a:schemeClr val="hlink"/>
              </a:solidFill>
              <a:cs typeface="2  Titr" panose="00000700000000000000" pitchFamily="2" charset="-78"/>
            </a:endParaRPr>
          </a:p>
          <a:p>
            <a:pPr marL="0" indent="346075" algn="just">
              <a:buFont typeface="Wingdings" panose="05000000000000000000" pitchFamily="2" charset="2"/>
              <a:buNone/>
            </a:pPr>
            <a:r>
              <a:rPr lang="fa-IR" sz="2400" b="1">
                <a:cs typeface="2  Zar" panose="00000400000000000000" pitchFamily="2" charset="-78"/>
              </a:rPr>
              <a:t>سرمايه شركت سهامي عام شيروان شامل 000/5سهم 000/5 مانده حساب تقسيم سود انباشته شركت</a:t>
            </a:r>
            <a:r>
              <a:rPr lang="en-US" sz="2400" b="1">
                <a:cs typeface="2  Zar" panose="00000400000000000000" pitchFamily="2" charset="-78"/>
              </a:rPr>
              <a:t>X3</a:t>
            </a:r>
            <a:r>
              <a:rPr lang="fa-IR" sz="2400" b="1">
                <a:cs typeface="2  Zar" panose="00000400000000000000" pitchFamily="2" charset="-78"/>
              </a:rPr>
              <a:t>ريالي است.درسال 000/000/20ريال مي باشد مجمع شركت تصميم گرفت در قبال هر2سهم1سهم به عنوان سود سهمي ياسود جايزه بين سهامداران توزيع نمايد .قبل از اين تصميم قيمت سهام شركت در بازار هر سهمي 000/8ريال بودبعداز تصميم فوق قيمت سهام شركت به هر سهم 5300ريال كاهش يافت.</a:t>
            </a:r>
          </a:p>
          <a:p>
            <a:pPr marL="0" indent="346075" algn="just">
              <a:buFont typeface="Wingdings" panose="05000000000000000000" pitchFamily="2" charset="2"/>
              <a:buNone/>
            </a:pPr>
            <a:endParaRPr lang="fa-IR" sz="2400" b="1">
              <a:cs typeface="2  Zar" panose="00000400000000000000" pitchFamily="2" charset="-78"/>
            </a:endParaRPr>
          </a:p>
          <a:p>
            <a:pPr marL="0" indent="346075" algn="just">
              <a:buFont typeface="Wingdings" panose="05000000000000000000" pitchFamily="2" charset="2"/>
              <a:buNone/>
            </a:pPr>
            <a:r>
              <a:rPr lang="fa-IR" sz="2400" b="1">
                <a:cs typeface="2  Zar" panose="00000400000000000000" pitchFamily="2" charset="-78"/>
              </a:rPr>
              <a:t>مطلوبست ثبت سود سهمي در دفاتر شركت شيروان.</a:t>
            </a:r>
          </a:p>
          <a:p>
            <a:pPr marL="0" indent="346075" algn="just">
              <a:buFont typeface="Wingdings" panose="05000000000000000000" pitchFamily="2" charset="2"/>
              <a:buNone/>
            </a:pPr>
            <a:r>
              <a:rPr lang="fa-IR" sz="2400" b="1">
                <a:cs typeface="2  Zar" panose="00000400000000000000" pitchFamily="2" charset="-78"/>
              </a:rPr>
              <a:t>طبق رهنمودكميته رويه هاي حسابداري چون بهاي سهام به ميزان قابل ملاحظه  و تا حد ودارزش سهام تقليل يافته ، صرف سهام محاسبه وسهام قابل انتشار از محل سود سهمي به قيمت اسمي سهام دردفاتر ثبت مي شود وچون در مقابل هر2سهم 1سهم جديد داده مي شود پس تعداد2500 =000/5 سهم قابل انتشار است كه :</a:t>
            </a:r>
          </a:p>
          <a:p>
            <a:pPr marL="0" indent="346075">
              <a:buFont typeface="Wingdings" panose="05000000000000000000" pitchFamily="2" charset="2"/>
              <a:buNone/>
            </a:pPr>
            <a:r>
              <a:rPr lang="fa-IR" sz="2400" b="1">
                <a:solidFill>
                  <a:schemeClr val="hlink"/>
                </a:solidFill>
                <a:cs typeface="2  Zar" panose="00000400000000000000" pitchFamily="2" charset="-78"/>
              </a:rPr>
              <a:t>2بهاي اسمي سهام ازمحل سودسهمي000/500/12=000/5×2500</a:t>
            </a:r>
            <a:endParaRPr lang="en-US" sz="2400" b="1">
              <a:solidFill>
                <a:schemeClr val="hlink"/>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2" name="Rectangle 2"/>
          <p:cNvSpPr>
            <a:spLocks noGrp="1" noChangeArrowheads="1"/>
          </p:cNvSpPr>
          <p:nvPr>
            <p:ph type="body" idx="1"/>
          </p:nvPr>
        </p:nvSpPr>
        <p:spPr>
          <a:xfrm>
            <a:off x="100013" y="96838"/>
            <a:ext cx="9043987" cy="5389562"/>
          </a:xfrm>
        </p:spPr>
        <p:txBody>
          <a:bodyPr/>
          <a:lstStyle/>
          <a:p>
            <a:pPr marL="119063" indent="346075">
              <a:lnSpc>
                <a:spcPct val="90000"/>
              </a:lnSpc>
              <a:buFont typeface="Wingdings" panose="05000000000000000000" pitchFamily="2" charset="2"/>
              <a:buNone/>
            </a:pPr>
            <a:r>
              <a:rPr lang="fa-IR" sz="2800">
                <a:solidFill>
                  <a:schemeClr val="hlink"/>
                </a:solidFill>
                <a:cs typeface="2  Titr" panose="00000700000000000000" pitchFamily="2" charset="-78"/>
              </a:rPr>
              <a:t>ثبت روزنامه</a:t>
            </a:r>
          </a:p>
          <a:p>
            <a:pPr marL="119063" indent="346075">
              <a:lnSpc>
                <a:spcPct val="90000"/>
              </a:lnSpc>
              <a:buFont typeface="Wingdings" panose="05000000000000000000" pitchFamily="2" charset="2"/>
              <a:buNone/>
            </a:pPr>
            <a:r>
              <a:rPr lang="fa-IR" sz="2800" b="1">
                <a:cs typeface="2  Zar" panose="00000400000000000000" pitchFamily="2" charset="-78"/>
              </a:rPr>
              <a:t>تقسيم سود انباشته 000/2500/1</a:t>
            </a:r>
            <a:r>
              <a:rPr lang="en-US" sz="2800" b="1">
                <a:cs typeface="2  Zar" panose="00000400000000000000" pitchFamily="2" charset="-78"/>
              </a:rPr>
              <a:t> :X3/12/29</a:t>
            </a:r>
          </a:p>
          <a:p>
            <a:pPr marL="119063" indent="346075">
              <a:lnSpc>
                <a:spcPct val="90000"/>
              </a:lnSpc>
              <a:buFont typeface="Wingdings" panose="05000000000000000000" pitchFamily="2" charset="2"/>
              <a:buNone/>
            </a:pPr>
            <a:r>
              <a:rPr lang="fa-IR" sz="2800" b="1">
                <a:cs typeface="2  Zar" panose="00000400000000000000" pitchFamily="2" charset="-78"/>
              </a:rPr>
              <a:t>سهام سرمايه       000/500/12</a:t>
            </a:r>
          </a:p>
          <a:p>
            <a:pPr marL="119063" indent="346075">
              <a:lnSpc>
                <a:spcPct val="90000"/>
              </a:lnSpc>
              <a:buFont typeface="Wingdings" panose="05000000000000000000" pitchFamily="2" charset="2"/>
              <a:buNone/>
            </a:pPr>
            <a:r>
              <a:rPr lang="fa-IR" sz="2800" b="1">
                <a:cs typeface="2  Zar" panose="00000400000000000000" pitchFamily="2" charset="-78"/>
              </a:rPr>
              <a:t>بابت سود سهمي</a:t>
            </a:r>
          </a:p>
          <a:p>
            <a:pPr marL="119063" indent="346075">
              <a:lnSpc>
                <a:spcPct val="90000"/>
              </a:lnSpc>
              <a:buFont typeface="Wingdings" panose="05000000000000000000" pitchFamily="2" charset="2"/>
              <a:buNone/>
            </a:pPr>
            <a:r>
              <a:rPr lang="fa-IR" sz="2800" b="1">
                <a:cs typeface="2  Zar" panose="00000400000000000000" pitchFamily="2" charset="-78"/>
              </a:rPr>
              <a:t>نمايش حسابهاي شركت:</a:t>
            </a:r>
          </a:p>
          <a:p>
            <a:pPr marL="119063" indent="346075">
              <a:lnSpc>
                <a:spcPct val="90000"/>
              </a:lnSpc>
              <a:buFont typeface="Wingdings" panose="05000000000000000000" pitchFamily="2" charset="2"/>
              <a:buNone/>
            </a:pPr>
            <a:endParaRPr lang="fa-IR" sz="2800" b="1">
              <a:cs typeface="2  Zar" panose="00000400000000000000" pitchFamily="2" charset="-78"/>
            </a:endParaRPr>
          </a:p>
          <a:p>
            <a:pPr marL="119063" indent="346075">
              <a:lnSpc>
                <a:spcPct val="90000"/>
              </a:lnSpc>
              <a:buFont typeface="Wingdings" panose="05000000000000000000" pitchFamily="2" charset="2"/>
              <a:buNone/>
            </a:pPr>
            <a:r>
              <a:rPr lang="fa-IR" sz="2400" b="1">
                <a:solidFill>
                  <a:srgbClr val="FF0000"/>
                </a:solidFill>
                <a:cs typeface="2  Titr" panose="00000700000000000000" pitchFamily="2" charset="-78"/>
              </a:rPr>
              <a:t>	       </a:t>
            </a:r>
            <a:r>
              <a:rPr lang="fa-IR" sz="2400" b="1">
                <a:solidFill>
                  <a:schemeClr val="hlink"/>
                </a:solidFill>
                <a:cs typeface="2  Titr" panose="00000700000000000000" pitchFamily="2" charset="-78"/>
              </a:rPr>
              <a:t>سهام سرمايه</a:t>
            </a:r>
            <a:r>
              <a:rPr lang="fa-IR" sz="2000" b="1">
                <a:solidFill>
                  <a:schemeClr val="hlink"/>
                </a:solidFill>
                <a:cs typeface="2  Titr" panose="00000700000000000000" pitchFamily="2" charset="-78"/>
              </a:rPr>
              <a:t>	</a:t>
            </a:r>
            <a:r>
              <a:rPr lang="fa-IR" sz="1000" b="1">
                <a:solidFill>
                  <a:schemeClr val="hlink"/>
                </a:solidFill>
                <a:cs typeface="2  Titr" panose="00000700000000000000" pitchFamily="2" charset="-78"/>
              </a:rPr>
              <a:t>			</a:t>
            </a:r>
            <a:r>
              <a:rPr lang="fa-IR" sz="400" b="1">
                <a:solidFill>
                  <a:schemeClr val="hlink"/>
                </a:solidFill>
                <a:cs typeface="2  Titr" panose="00000700000000000000" pitchFamily="2" charset="-78"/>
              </a:rPr>
              <a:t>                                                                     </a:t>
            </a:r>
            <a:r>
              <a:rPr lang="fa-IR" sz="2400" b="1">
                <a:solidFill>
                  <a:schemeClr val="hlink"/>
                </a:solidFill>
                <a:cs typeface="2  Titr" panose="00000700000000000000" pitchFamily="2" charset="-78"/>
              </a:rPr>
              <a:t>تقسيم سود انباشته</a:t>
            </a:r>
            <a:r>
              <a:rPr lang="en-US" sz="2800">
                <a:solidFill>
                  <a:schemeClr val="hlink"/>
                </a:solidFill>
              </a:rPr>
              <a:t> </a:t>
            </a:r>
            <a:endParaRPr lang="en-US" sz="2000" b="1">
              <a:solidFill>
                <a:schemeClr val="hlink"/>
              </a:solidFill>
              <a:cs typeface="2  Titr" panose="00000700000000000000" pitchFamily="2" charset="-78"/>
            </a:endParaRPr>
          </a:p>
          <a:p>
            <a:pPr marL="119063" indent="346075">
              <a:lnSpc>
                <a:spcPct val="90000"/>
              </a:lnSpc>
              <a:buFont typeface="Wingdings" panose="05000000000000000000" pitchFamily="2" charset="2"/>
              <a:buNone/>
            </a:pPr>
            <a:r>
              <a:rPr lang="en-US" sz="2400" b="1"/>
              <a:t> </a:t>
            </a:r>
            <a:r>
              <a:rPr lang="fa-IR" sz="2400" b="1">
                <a:cs typeface="2  Zar" panose="00000400000000000000" pitchFamily="2" charset="-78"/>
              </a:rPr>
              <a:t>مانده</a:t>
            </a:r>
            <a:r>
              <a:rPr lang="en-US" sz="2800"/>
              <a:t> </a:t>
            </a:r>
            <a:r>
              <a:rPr lang="fa-IR" sz="2800"/>
              <a:t>        </a:t>
            </a:r>
            <a:r>
              <a:rPr lang="fa-IR" sz="2400" b="1">
                <a:cs typeface="2  Zar" panose="00000400000000000000" pitchFamily="2" charset="-78"/>
              </a:rPr>
              <a:t>000/000/25</a:t>
            </a:r>
            <a:r>
              <a:rPr lang="en-US" sz="2400" b="1">
                <a:cs typeface="2  Zar" panose="00000400000000000000" pitchFamily="2" charset="-78"/>
              </a:rPr>
              <a:t> </a:t>
            </a:r>
            <a:r>
              <a:rPr lang="en-US" sz="2000" b="1">
                <a:cs typeface="2  Zar" panose="00000400000000000000" pitchFamily="2" charset="-78"/>
              </a:rPr>
              <a:t>			</a:t>
            </a:r>
            <a:r>
              <a:rPr lang="fa-IR" sz="2400" b="1">
                <a:cs typeface="2  Zar" panose="00000400000000000000" pitchFamily="2" charset="-78"/>
              </a:rPr>
              <a:t>000/500/12</a:t>
            </a:r>
            <a:r>
              <a:rPr lang="en-US" sz="2400" b="1">
                <a:cs typeface="2  Zar" panose="00000400000000000000" pitchFamily="2" charset="-78"/>
              </a:rPr>
              <a:t>   </a:t>
            </a:r>
            <a:r>
              <a:rPr lang="fa-IR" sz="2400" b="1">
                <a:cs typeface="2  Zar" panose="00000400000000000000" pitchFamily="2" charset="-78"/>
              </a:rPr>
              <a:t>000/000/20</a:t>
            </a:r>
            <a:r>
              <a:rPr lang="en-US" sz="2000" b="1">
                <a:cs typeface="2  Zar" panose="00000400000000000000" pitchFamily="2" charset="-78"/>
              </a:rPr>
              <a:t> </a:t>
            </a:r>
          </a:p>
          <a:p>
            <a:pPr marL="119063" indent="346075">
              <a:lnSpc>
                <a:spcPct val="90000"/>
              </a:lnSpc>
              <a:buFont typeface="Wingdings" panose="05000000000000000000" pitchFamily="2" charset="2"/>
              <a:buNone/>
            </a:pPr>
            <a:r>
              <a:rPr lang="fa-IR" sz="2400" b="1">
                <a:cs typeface="2  Zar" panose="00000400000000000000" pitchFamily="2" charset="-78"/>
              </a:rPr>
              <a:t>ازتقسيم سود   000/500/12</a:t>
            </a:r>
            <a:r>
              <a:rPr lang="en-US" sz="2400" b="1">
                <a:cs typeface="2  Zar" panose="00000400000000000000" pitchFamily="2" charset="-78"/>
              </a:rPr>
              <a:t> </a:t>
            </a:r>
            <a:r>
              <a:rPr lang="fa-IR" sz="2400" b="1">
                <a:cs typeface="2  Zar" panose="00000400000000000000" pitchFamily="2" charset="-78"/>
              </a:rPr>
              <a:t>		        بابت سودسهمي 	مانده</a:t>
            </a:r>
            <a:r>
              <a:rPr lang="en-US" sz="2800"/>
              <a:t> </a:t>
            </a:r>
            <a:endParaRPr lang="fa-IR" sz="2400" b="1">
              <a:cs typeface="2  Zar" panose="00000400000000000000" pitchFamily="2" charset="-78"/>
            </a:endParaRPr>
          </a:p>
          <a:p>
            <a:pPr marL="119063" indent="346075">
              <a:lnSpc>
                <a:spcPct val="90000"/>
              </a:lnSpc>
              <a:buFont typeface="Wingdings" panose="05000000000000000000" pitchFamily="2" charset="2"/>
              <a:buNone/>
            </a:pPr>
            <a:r>
              <a:rPr lang="fa-IR" sz="2400" b="1">
                <a:cs typeface="2  Zar" panose="00000400000000000000" pitchFamily="2" charset="-78"/>
              </a:rPr>
              <a:t>سهمي</a:t>
            </a:r>
            <a:r>
              <a:rPr lang="en-US" sz="2800"/>
              <a:t> </a:t>
            </a:r>
            <a:r>
              <a:rPr lang="fa-IR" sz="2800"/>
              <a:t>					</a:t>
            </a:r>
            <a:r>
              <a:rPr lang="fa-IR" sz="2400" b="1">
                <a:cs typeface="2  Zar" panose="00000400000000000000" pitchFamily="2" charset="-78"/>
              </a:rPr>
              <a:t>به سرما يه</a:t>
            </a:r>
            <a:r>
              <a:rPr lang="en-US" sz="2800"/>
              <a:t> </a:t>
            </a:r>
            <a:r>
              <a:rPr lang="fa-IR" sz="2800"/>
              <a:t>	</a:t>
            </a:r>
          </a:p>
          <a:p>
            <a:pPr marL="119063" indent="346075">
              <a:lnSpc>
                <a:spcPct val="90000"/>
              </a:lnSpc>
              <a:buFont typeface="Wingdings" panose="05000000000000000000" pitchFamily="2" charset="2"/>
              <a:buNone/>
            </a:pPr>
            <a:r>
              <a:rPr lang="fa-IR" sz="2400" b="1">
                <a:cs typeface="2  Zar" panose="00000400000000000000" pitchFamily="2" charset="-78"/>
              </a:rPr>
              <a:t>مانده جديد</a:t>
            </a:r>
            <a:r>
              <a:rPr lang="en-US" sz="2400" b="1">
                <a:cs typeface="2  Zar" panose="00000400000000000000" pitchFamily="2" charset="-78"/>
              </a:rPr>
              <a:t>   </a:t>
            </a:r>
            <a:r>
              <a:rPr lang="fa-IR" sz="2400">
                <a:cs typeface="2  Zar" panose="00000400000000000000" pitchFamily="2" charset="-78"/>
              </a:rPr>
              <a:t>000/500/37</a:t>
            </a:r>
            <a:r>
              <a:rPr lang="en-US" sz="2400">
                <a:cs typeface="2  Zar" panose="00000400000000000000" pitchFamily="2" charset="-78"/>
              </a:rPr>
              <a:t> </a:t>
            </a:r>
          </a:p>
        </p:txBody>
      </p:sp>
      <p:sp>
        <p:nvSpPr>
          <p:cNvPr id="312323" name="Line 3"/>
          <p:cNvSpPr>
            <a:spLocks noChangeShapeType="1"/>
          </p:cNvSpPr>
          <p:nvPr/>
        </p:nvSpPr>
        <p:spPr bwMode="auto">
          <a:xfrm>
            <a:off x="5486400" y="3352800"/>
            <a:ext cx="33528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12324" name="Line 4"/>
          <p:cNvSpPr>
            <a:spLocks noChangeShapeType="1"/>
          </p:cNvSpPr>
          <p:nvPr/>
        </p:nvSpPr>
        <p:spPr bwMode="auto">
          <a:xfrm>
            <a:off x="7162800" y="3352800"/>
            <a:ext cx="0" cy="205740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12325" name="Line 5"/>
          <p:cNvSpPr>
            <a:spLocks noChangeShapeType="1"/>
          </p:cNvSpPr>
          <p:nvPr/>
        </p:nvSpPr>
        <p:spPr bwMode="auto">
          <a:xfrm>
            <a:off x="1981200" y="3343275"/>
            <a:ext cx="0" cy="190500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12326" name="Line 6"/>
          <p:cNvSpPr>
            <a:spLocks noChangeShapeType="1"/>
          </p:cNvSpPr>
          <p:nvPr/>
        </p:nvSpPr>
        <p:spPr bwMode="auto">
          <a:xfrm>
            <a:off x="609600" y="3365500"/>
            <a:ext cx="27432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12327" name="Line 7"/>
          <p:cNvSpPr>
            <a:spLocks noChangeShapeType="1"/>
          </p:cNvSpPr>
          <p:nvPr/>
        </p:nvSpPr>
        <p:spPr bwMode="auto">
          <a:xfrm>
            <a:off x="5715000" y="4343400"/>
            <a:ext cx="1181100" cy="0"/>
          </a:xfrm>
          <a:prstGeom prst="line">
            <a:avLst/>
          </a:prstGeom>
          <a:noFill/>
          <a:ln w="38100">
            <a:solidFill>
              <a:srgbClr val="FFFF99"/>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70" name="Rectangle 2"/>
          <p:cNvSpPr>
            <a:spLocks noGrp="1" noChangeArrowheads="1"/>
          </p:cNvSpPr>
          <p:nvPr>
            <p:ph type="body" idx="1"/>
          </p:nvPr>
        </p:nvSpPr>
        <p:spPr>
          <a:xfrm>
            <a:off x="119063" y="77788"/>
            <a:ext cx="8872537" cy="6780212"/>
          </a:xfrm>
        </p:spPr>
        <p:txBody>
          <a:bodyPr/>
          <a:lstStyle/>
          <a:p>
            <a:pPr marL="119063" indent="284163" algn="just"/>
            <a:r>
              <a:rPr lang="fa-IR" sz="2400" b="1">
                <a:solidFill>
                  <a:srgbClr val="EAE9D2"/>
                </a:solidFill>
                <a:cs typeface="2  Zar" panose="00000400000000000000" pitchFamily="2" charset="-78"/>
              </a:rPr>
              <a:t>بعضي حسابداران تريجح مي دهند كه به جاي انتقال مستقيم از حساب تقسيم سود انباشته به حساب سرمايه از حساب واسطه ديگري بنام حساب سهام سود سهمي قابل انتشار استفاده كنند وپس از انتشار واقعي سهام ناشي از سود سهمي وتحويل سهام به سهامداران از حساب سهام سود سهمي قابل انتشار حساب سهام سرمايه را افزايش دهند يعني در مثال شركت شيروان ابتدا ثبت زير انجام مي شود:</a:t>
            </a:r>
            <a:endParaRPr lang="en-US" sz="2400" b="1">
              <a:solidFill>
                <a:srgbClr val="EAE9D2"/>
              </a:solidFill>
              <a:cs typeface="2  Zar" panose="00000400000000000000" pitchFamily="2" charset="-78"/>
            </a:endParaRPr>
          </a:p>
          <a:p>
            <a:pPr marL="119063" indent="284163" algn="just">
              <a:buFont typeface="Wingdings" panose="05000000000000000000" pitchFamily="2" charset="2"/>
              <a:buNone/>
            </a:pPr>
            <a:r>
              <a:rPr lang="en-US"/>
              <a:t> </a:t>
            </a:r>
            <a:endParaRPr lang="fa-IR"/>
          </a:p>
          <a:p>
            <a:pPr marL="119063" indent="284163">
              <a:buFont typeface="Wingdings" panose="05000000000000000000" pitchFamily="2" charset="2"/>
              <a:buNone/>
            </a:pPr>
            <a:r>
              <a:rPr lang="fa-IR" b="1">
                <a:cs typeface="2  Zar" panose="00000400000000000000" pitchFamily="2" charset="-78"/>
              </a:rPr>
              <a:t>تقسيم سود انباشته 000/500/12 </a:t>
            </a:r>
            <a:r>
              <a:rPr lang="en-US" b="1">
                <a:cs typeface="2  Zar" panose="00000400000000000000" pitchFamily="2" charset="-78"/>
              </a:rPr>
              <a:t>:X3/12/29</a:t>
            </a:r>
          </a:p>
          <a:p>
            <a:pPr marL="119063" indent="284163" algn="ctr">
              <a:buFont typeface="Wingdings" panose="05000000000000000000" pitchFamily="2" charset="2"/>
              <a:buNone/>
            </a:pPr>
            <a:r>
              <a:rPr lang="fa-IR" b="1">
                <a:solidFill>
                  <a:schemeClr val="hlink"/>
                </a:solidFill>
                <a:cs typeface="2  Titr" panose="00000700000000000000" pitchFamily="2" charset="-78"/>
              </a:rPr>
              <a:t>اختصاص سود سهمي هر دو سهم يك سهم</a:t>
            </a:r>
          </a:p>
          <a:p>
            <a:pPr marL="119063" indent="284163" algn="just">
              <a:buFont typeface="Wingdings" panose="05000000000000000000" pitchFamily="2" charset="2"/>
              <a:buNone/>
            </a:pPr>
            <a:r>
              <a:rPr lang="fa-IR" b="1">
                <a:solidFill>
                  <a:srgbClr val="EAE9D2"/>
                </a:solidFill>
                <a:cs typeface="2  Zar" panose="00000400000000000000" pitchFamily="2" charset="-78"/>
              </a:rPr>
              <a:t>پس در هر تاريخي كه اوراق سهام ناشي از سود سهمي منتشر شد وبه سهامداران تحويل گرديدثبت زير انجام خواهد شد: در تاريخ تحويل برگ سهام:حساب سهام سود </a:t>
            </a:r>
          </a:p>
          <a:p>
            <a:pPr marL="119063" indent="284163">
              <a:buFont typeface="Wingdings" panose="05000000000000000000" pitchFamily="2" charset="2"/>
              <a:buNone/>
            </a:pPr>
            <a:r>
              <a:rPr lang="fa-IR" b="1">
                <a:solidFill>
                  <a:srgbClr val="EAE9D2"/>
                </a:solidFill>
                <a:cs typeface="2  Zar" panose="00000400000000000000" pitchFamily="2" charset="-78"/>
              </a:rPr>
              <a:t>سهمي قابل انتشار  000/500/12</a:t>
            </a:r>
          </a:p>
          <a:p>
            <a:pPr marL="119063" indent="284163">
              <a:buFont typeface="Wingdings" panose="05000000000000000000" pitchFamily="2" charset="2"/>
              <a:buNone/>
            </a:pPr>
            <a:r>
              <a:rPr lang="fa-IR" b="1">
                <a:solidFill>
                  <a:srgbClr val="EAE9D2"/>
                </a:solidFill>
                <a:cs typeface="2  Zar" panose="00000400000000000000" pitchFamily="2" charset="-78"/>
              </a:rPr>
              <a:t>                   سهام سرمايه 000/500/12</a:t>
            </a:r>
            <a:endParaRPr lang="en-US" b="1">
              <a:solidFill>
                <a:srgbClr val="EAE9D2"/>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6418" name="Rectangle 2"/>
          <p:cNvSpPr>
            <a:spLocks noGrp="1" noChangeArrowheads="1"/>
          </p:cNvSpPr>
          <p:nvPr>
            <p:ph type="body" idx="1"/>
          </p:nvPr>
        </p:nvSpPr>
        <p:spPr>
          <a:xfrm>
            <a:off x="122238" y="88900"/>
            <a:ext cx="8936037" cy="6769100"/>
          </a:xfrm>
        </p:spPr>
        <p:txBody>
          <a:bodyPr/>
          <a:lstStyle/>
          <a:p>
            <a:pPr marL="57150" indent="285750">
              <a:lnSpc>
                <a:spcPct val="90000"/>
              </a:lnSpc>
              <a:buFont typeface="Wingdings" panose="05000000000000000000" pitchFamily="2" charset="2"/>
              <a:buNone/>
            </a:pPr>
            <a:r>
              <a:rPr lang="fa-IR" sz="2800" b="1">
                <a:solidFill>
                  <a:schemeClr val="hlink"/>
                </a:solidFill>
                <a:cs typeface="2  Titr" panose="00000700000000000000" pitchFamily="2" charset="-78"/>
              </a:rPr>
              <a:t>د) صاحبان سود سهام:</a:t>
            </a:r>
          </a:p>
          <a:p>
            <a:pPr marL="57150" indent="285750" algn="just">
              <a:lnSpc>
                <a:spcPct val="90000"/>
              </a:lnSpc>
              <a:buFont typeface="Wingdings" panose="05000000000000000000" pitchFamily="2" charset="2"/>
              <a:buNone/>
            </a:pPr>
            <a:r>
              <a:rPr lang="fa-IR" sz="2400" b="1">
                <a:solidFill>
                  <a:srgbClr val="EAE9D2"/>
                </a:solidFill>
                <a:cs typeface="2  Zar" panose="00000400000000000000" pitchFamily="2" charset="-78"/>
              </a:rPr>
              <a:t>طبق ماده 90و99 قانون لايحه قانوني اصلاح قسنتي از قانون تجارت مصوب اسفند 1347 كساني كه حق حضور در مجمع عمومي شركت براي تصويب سود سهام رادارند محق به دريافت سود سهام هستند ولذا در تاريخ تشكيل مجمع عمومي جهت تصويب سود وزيان شركت هر شخصي كه صاحب سهام  شركت باشد صاحب سود سهام شركت نيز اعم از سود نقدي و سهام جايزه يا سود سهمي مي باشد.</a:t>
            </a:r>
          </a:p>
          <a:p>
            <a:pPr marL="57150" indent="285750" algn="just">
              <a:lnSpc>
                <a:spcPct val="90000"/>
              </a:lnSpc>
              <a:buFont typeface="Wingdings" panose="05000000000000000000" pitchFamily="2" charset="2"/>
              <a:buNone/>
            </a:pPr>
            <a:r>
              <a:rPr lang="fa-IR" sz="2400" b="1">
                <a:solidFill>
                  <a:srgbClr val="EAE9D2"/>
                </a:solidFill>
                <a:cs typeface="2  Zar" panose="00000400000000000000" pitchFamily="2" charset="-78"/>
              </a:rPr>
              <a:t>بديهي است كه اگر سهامداري سهام خود را حتي 1روز قبل از تشكيل مجمع عمومي جهت تصويب سود بفروش برساند در تاريخ فروش،سهام فروخته شده را با در نظر گرفتن سود سهام به خريدار مي فروشد در واقع سود سهام وبهاي سهام را همزمان از خريدار دريافت مي دارد ولذا به همين دليل است كه صاحب سود سهام به هر علت كه باشد همان مالك سهم شركت در تاريخ مجمع عمومي شركت براي تصويب سود سهام خواهد بود</a:t>
            </a:r>
            <a:r>
              <a:rPr lang="fa-IR" sz="2400" b="1">
                <a:cs typeface="2  Zar" panose="00000400000000000000" pitchFamily="2" charset="-78"/>
              </a:rPr>
              <a:t> .</a:t>
            </a:r>
            <a:r>
              <a:rPr lang="en-US" sz="2800"/>
              <a:t> </a:t>
            </a:r>
            <a:endParaRPr lang="fa-IR" sz="2800"/>
          </a:p>
          <a:p>
            <a:pPr marL="57150" indent="285750">
              <a:lnSpc>
                <a:spcPct val="90000"/>
              </a:lnSpc>
              <a:buFont typeface="Wingdings" panose="05000000000000000000" pitchFamily="2" charset="2"/>
              <a:buNone/>
            </a:pPr>
            <a:r>
              <a:rPr lang="fa-IR" sz="2800" b="1">
                <a:solidFill>
                  <a:schemeClr val="hlink"/>
                </a:solidFill>
                <a:cs typeface="2  Titr" panose="00000700000000000000" pitchFamily="2" charset="-78"/>
              </a:rPr>
              <a:t>ه: ثبت هاي مرتبط با تاريخ:</a:t>
            </a:r>
          </a:p>
          <a:p>
            <a:pPr marL="57150" indent="285750">
              <a:lnSpc>
                <a:spcPct val="90000"/>
              </a:lnSpc>
              <a:buFont typeface="Wingdings" panose="05000000000000000000" pitchFamily="2" charset="2"/>
              <a:buNone/>
            </a:pPr>
            <a:r>
              <a:rPr lang="fa-IR" sz="2400" b="1">
                <a:cs typeface="2  Zar" panose="00000400000000000000" pitchFamily="2" charset="-78"/>
              </a:rPr>
              <a:t>در رابطه با سود سهام سه تاريخ مشخص وجود دارد:</a:t>
            </a:r>
          </a:p>
          <a:p>
            <a:pPr marL="57150" indent="285750">
              <a:lnSpc>
                <a:spcPct val="90000"/>
              </a:lnSpc>
              <a:buFont typeface="Wingdings" panose="05000000000000000000" pitchFamily="2" charset="2"/>
              <a:buNone/>
            </a:pPr>
            <a:r>
              <a:rPr lang="fa-IR" sz="2400" b="1">
                <a:cs typeface="2  Zar" panose="00000400000000000000" pitchFamily="2" charset="-78"/>
              </a:rPr>
              <a:t>1- تاريخ پيشنهادسود سهام</a:t>
            </a:r>
          </a:p>
          <a:p>
            <a:pPr marL="57150" indent="285750">
              <a:lnSpc>
                <a:spcPct val="90000"/>
              </a:lnSpc>
              <a:buFont typeface="Wingdings" panose="05000000000000000000" pitchFamily="2" charset="2"/>
              <a:buNone/>
            </a:pPr>
            <a:r>
              <a:rPr lang="fa-IR" sz="2400" b="1">
                <a:cs typeface="2  Zar" panose="00000400000000000000" pitchFamily="2" charset="-78"/>
              </a:rPr>
              <a:t>2- تاريخ تصويب واعلام پرداخت سود سهام</a:t>
            </a:r>
          </a:p>
          <a:p>
            <a:pPr marL="57150" indent="285750">
              <a:lnSpc>
                <a:spcPct val="90000"/>
              </a:lnSpc>
              <a:buFont typeface="Wingdings" panose="05000000000000000000" pitchFamily="2" charset="2"/>
              <a:buNone/>
            </a:pPr>
            <a:r>
              <a:rPr lang="fa-IR" sz="2400" b="1">
                <a:cs typeface="2  Zar" panose="00000400000000000000" pitchFamily="2" charset="-78"/>
              </a:rPr>
              <a:t>3- تاريخ پرداخت سود سهام</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Grp="1" noChangeArrowheads="1"/>
          </p:cNvSpPr>
          <p:nvPr>
            <p:ph type="body" idx="1"/>
          </p:nvPr>
        </p:nvSpPr>
        <p:spPr>
          <a:xfrm>
            <a:off x="130175" y="88900"/>
            <a:ext cx="8861425" cy="6540500"/>
          </a:xfrm>
        </p:spPr>
        <p:txBody>
          <a:bodyPr/>
          <a:lstStyle/>
          <a:p>
            <a:pPr marL="165100" indent="285750" algn="just">
              <a:buFont typeface="Wingdings" panose="05000000000000000000" pitchFamily="2" charset="2"/>
              <a:buNone/>
            </a:pPr>
            <a:r>
              <a:rPr lang="fa-IR" sz="2400" b="1">
                <a:solidFill>
                  <a:srgbClr val="EAE9D2"/>
                </a:solidFill>
                <a:cs typeface="2  Zar" panose="00000400000000000000" pitchFamily="2" charset="-78"/>
              </a:rPr>
              <a:t>برخي از حسابداران متناسب با تاريخهاي فوق سود سهام را در حسابهاي مختلف ثبت مي كنند به اين ترتيب كه در تاريخ پيشنهاد سود توسط هيات مديره حساب سود سهام پيشنهادي را به مبلغ سود پيشنهاد شده توسط هيات مديره بستانكار وحساب تقسيم سود انباشته را بدهكار مي سازند.پس از تصويب سود درمجمع عمومي وتعيين تاريخ پرداخت آنحساب سود سهام پيشنهادي بدهكار شده وحساب جديد ديگري به نام سود سهام پرداختني را بستانكار مي نمايند پس به هنگام پرداخت سود سهام حساب سود سهام پرداختني بدهكار و حساب جاري بانكي بستانكار مي شود.</a:t>
            </a:r>
          </a:p>
          <a:p>
            <a:pPr marL="165100" indent="285750">
              <a:buFont typeface="Wingdings" panose="05000000000000000000" pitchFamily="2" charset="2"/>
              <a:buNone/>
            </a:pPr>
            <a:r>
              <a:rPr lang="fa-IR" sz="2800" b="1">
                <a:solidFill>
                  <a:schemeClr val="hlink"/>
                </a:solidFill>
                <a:cs typeface="2  Titr" panose="00000700000000000000" pitchFamily="2" charset="-78"/>
              </a:rPr>
              <a:t>و) پاره سهم:</a:t>
            </a:r>
          </a:p>
          <a:p>
            <a:pPr marL="165100" indent="285750" algn="just">
              <a:buFont typeface="Wingdings" panose="05000000000000000000" pitchFamily="2" charset="2"/>
              <a:buNone/>
            </a:pPr>
            <a:r>
              <a:rPr lang="fa-IR" sz="2400" b="1">
                <a:solidFill>
                  <a:srgbClr val="EAE9D2"/>
                </a:solidFill>
                <a:cs typeface="2  Zar" panose="00000400000000000000" pitchFamily="2" charset="-78"/>
              </a:rPr>
              <a:t>پاره سهم به حالتي مي گوتند كه در هنگام توزيع سود سهمي يا سهم جايزه به سهامداران معادل 1سهم كامل تعلق نگيرد و</a:t>
            </a:r>
          </a:p>
          <a:p>
            <a:pPr marL="165100" indent="285750">
              <a:buFont typeface="Wingdings" panose="05000000000000000000" pitchFamily="2" charset="2"/>
              <a:buNone/>
            </a:pPr>
            <a:r>
              <a:rPr lang="fa-IR" sz="2400" b="1">
                <a:solidFill>
                  <a:schemeClr val="hlink"/>
                </a:solidFill>
                <a:cs typeface="2  Zar" panose="00000400000000000000" pitchFamily="2" charset="-78"/>
              </a:rPr>
              <a:t>1</a:t>
            </a:r>
            <a:r>
              <a:rPr lang="fa-IR" sz="2400" b="1">
                <a:solidFill>
                  <a:srgbClr val="EAE9D2"/>
                </a:solidFill>
                <a:cs typeface="2  Zar" panose="00000400000000000000" pitchFamily="2" charset="-78"/>
              </a:rPr>
              <a:t>يا </a:t>
            </a:r>
            <a:r>
              <a:rPr lang="fa-IR" sz="2400" b="1">
                <a:solidFill>
                  <a:schemeClr val="hlink"/>
                </a:solidFill>
                <a:cs typeface="2  Zar" panose="00000400000000000000" pitchFamily="2" charset="-78"/>
              </a:rPr>
              <a:t>1</a:t>
            </a:r>
            <a:r>
              <a:rPr lang="fa-IR" sz="2400" b="1">
                <a:solidFill>
                  <a:srgbClr val="EAE9D2"/>
                </a:solidFill>
                <a:cs typeface="2  Zar" panose="00000400000000000000" pitchFamily="2" charset="-78"/>
              </a:rPr>
              <a:t> سهم به وي برسد.</a:t>
            </a:r>
          </a:p>
          <a:p>
            <a:pPr marL="165100" indent="285750">
              <a:buFont typeface="Wingdings" panose="05000000000000000000" pitchFamily="2" charset="2"/>
              <a:buNone/>
            </a:pPr>
            <a:r>
              <a:rPr lang="fa-IR" sz="2400" b="1">
                <a:solidFill>
                  <a:schemeClr val="hlink"/>
                </a:solidFill>
                <a:cs typeface="2  Zar" panose="00000400000000000000" pitchFamily="2" charset="-78"/>
              </a:rPr>
              <a:t>2</a:t>
            </a:r>
            <a:r>
              <a:rPr lang="fa-IR" sz="2400" b="1">
                <a:solidFill>
                  <a:srgbClr val="EAE9D2"/>
                </a:solidFill>
                <a:cs typeface="2  Zar" panose="00000400000000000000" pitchFamily="2" charset="-78"/>
              </a:rPr>
              <a:t>   </a:t>
            </a:r>
            <a:r>
              <a:rPr lang="fa-IR" sz="2400" b="1">
                <a:solidFill>
                  <a:schemeClr val="hlink"/>
                </a:solidFill>
                <a:cs typeface="2  Zar" panose="00000400000000000000" pitchFamily="2" charset="-78"/>
              </a:rPr>
              <a:t>3</a:t>
            </a:r>
          </a:p>
          <a:p>
            <a:pPr marL="165100" indent="285750" algn="just">
              <a:buFont typeface="Wingdings" panose="05000000000000000000" pitchFamily="2" charset="2"/>
              <a:buNone/>
            </a:pPr>
            <a:r>
              <a:rPr lang="fa-IR" sz="2400" b="1">
                <a:solidFill>
                  <a:srgbClr val="EAE9D2"/>
                </a:solidFill>
                <a:cs typeface="2  Zar" panose="00000400000000000000" pitchFamily="2" charset="-78"/>
              </a:rPr>
              <a:t>مثلا سهامداران داراي 10سهم از سهام سرمايه يك شركت است. اگر به هنگام توزيع سود سهمي در قبال هر 4سهم يك سهم سود سهمي به وي تعلق گيرد بنابراين در ازاي 10سهم وي5/2سهم به وي سود سهمي تعلق مي گيـرد </a:t>
            </a:r>
            <a:r>
              <a:rPr lang="fa-IR" sz="2400" b="1">
                <a:cs typeface="2  Zar" panose="00000400000000000000" pitchFamily="2" charset="-78"/>
              </a:rPr>
              <a:t>درنتيجـه</a:t>
            </a:r>
            <a:endParaRPr lang="en-US" sz="2400" b="1">
              <a:cs typeface="2  Zar" panose="00000400000000000000" pitchFamily="2" charset="-78"/>
            </a:endParaRPr>
          </a:p>
        </p:txBody>
      </p:sp>
      <p:sp>
        <p:nvSpPr>
          <p:cNvPr id="318467" name="Line 3"/>
          <p:cNvSpPr>
            <a:spLocks noChangeShapeType="1"/>
          </p:cNvSpPr>
          <p:nvPr/>
        </p:nvSpPr>
        <p:spPr bwMode="auto">
          <a:xfrm>
            <a:off x="8305800" y="4800600"/>
            <a:ext cx="228600" cy="0"/>
          </a:xfrm>
          <a:prstGeom prst="line">
            <a:avLst/>
          </a:prstGeom>
          <a:noFill/>
          <a:ln w="28575">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18468" name="Line 4"/>
          <p:cNvSpPr>
            <a:spLocks noChangeShapeType="1"/>
          </p:cNvSpPr>
          <p:nvPr/>
        </p:nvSpPr>
        <p:spPr bwMode="auto">
          <a:xfrm>
            <a:off x="7924800" y="4800600"/>
            <a:ext cx="228600" cy="0"/>
          </a:xfrm>
          <a:prstGeom prst="line">
            <a:avLst/>
          </a:prstGeom>
          <a:noFill/>
          <a:ln w="28575">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247650"/>
            <a:ext cx="89154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rtl="1"/>
            <a:r>
              <a:rPr lang="fa-IR" sz="2400" b="1">
                <a:latin typeface="Arial" panose="020B0604020202020204" pitchFamily="34" charset="0"/>
                <a:cs typeface="2  Zar" panose="00000400000000000000" pitchFamily="2" charset="-78"/>
              </a:rPr>
              <a:t>ويا سهامدار شدن مي تواند شغل اصلي خود را نيز انجام دهد در صورتي كه در موسسات انفرادي يا شركتهاي غير سهامي چنين فرصت هايي وجود ندارد .چهارمين مزيت شركتهاي سهامي عدم تاثير مهم فوت يا ورود و خروج شركت (سهامدار)مي باشد در صورتي كه در موسسات انفرادي به طور كامل و در شركتهاي غير سهامي در بسياري </a:t>
            </a:r>
            <a:r>
              <a:rPr lang="fa-IR" sz="2400" b="1">
                <a:latin typeface="Tahoma" panose="020B0604030504040204" pitchFamily="34" charset="0"/>
                <a:cs typeface="2  Zar" panose="00000400000000000000" pitchFamily="2" charset="-78"/>
              </a:rPr>
              <a:t>از موارد فوت ويا ورود و خروج شريك در سرنوشت موسسه تاثير مي گذارد و باعث توقف يا خاتمه مدت شركت يا موسسه فردي مي گردد .پنجمين مزيت شركتهاي سهامي قدرت بالاي جذب سرمايه و سهامداران جديد است به همين دليل افزايش سرمايه و يا برعكس كاهش سرمايه با رعايت مقرارات قانوني با سهولت بيشتري در شركتهاي سهامي نسبت به ساير شركتها وموسسات انفرادي انجام مي شود .تمام مزاياي فوق عوامل هستند كه موجب گسترش شركتهاي سهامي مي شوند .بطور كلي شركتهاي سهامي با تركيب مناسب سرمايه داران و مديران برقرار ميگردد و تفكر يا فلسفه پيدايش شركتهاي سهامي استفاده از سرمايه هاي كوچك و اضافي مردم تحت مديريت مديران متخصص بوده است و سود آوري شركت نيز به اين دو اصل استوار مي باشد .</a:t>
            </a:r>
            <a:endParaRPr lang="en-US" sz="2400" b="1">
              <a:latin typeface="Tahoma" panose="020B0604030504040204" pitchFamily="34" charset="0"/>
              <a:cs typeface="2  Zar" panose="00000400000000000000" pitchFamily="2" charset="-78"/>
            </a:endParaRPr>
          </a:p>
          <a:p>
            <a:pPr algn="just" rtl="1"/>
            <a:r>
              <a:rPr lang="fa-IR" sz="2400" b="1">
                <a:latin typeface="Tahoma" panose="020B0604030504040204" pitchFamily="34" charset="0"/>
                <a:cs typeface="2  Zar" panose="00000400000000000000" pitchFamily="2" charset="-78"/>
              </a:rPr>
              <a:t>در جدول زير مقايسه اي بين شركتهاي سهامي و ساير شركتها وموسسات به عمل آمده است :</a:t>
            </a:r>
          </a:p>
        </p:txBody>
      </p:sp>
    </p:spTree>
  </p:cSld>
  <p:clrMapOvr>
    <a:masterClrMapping/>
  </p:clrMapOvr>
  <p:transition advTm="1000">
    <p:wipe dir="d"/>
    <p:sndAc>
      <p:stSnd loop="1">
        <p:snd r:embed="rId3" name="chimes.wav"/>
      </p:stSnd>
    </p:sndAc>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0514" name="Rectangle 2"/>
          <p:cNvSpPr>
            <a:spLocks noGrp="1" noChangeArrowheads="1"/>
          </p:cNvSpPr>
          <p:nvPr>
            <p:ph type="body" idx="1"/>
          </p:nvPr>
        </p:nvSpPr>
        <p:spPr>
          <a:xfrm>
            <a:off x="152400" y="98425"/>
            <a:ext cx="8839200" cy="6454775"/>
          </a:xfrm>
        </p:spPr>
        <p:txBody>
          <a:bodyPr/>
          <a:lstStyle/>
          <a:p>
            <a:pPr marL="117475" indent="393700" algn="just">
              <a:buFont typeface="Wingdings" panose="05000000000000000000" pitchFamily="2" charset="2"/>
              <a:buNone/>
            </a:pPr>
            <a:r>
              <a:rPr lang="fa-IR" sz="2400" b="1">
                <a:solidFill>
                  <a:srgbClr val="EAE9D2"/>
                </a:solidFill>
                <a:cs typeface="2  Zar" panose="00000400000000000000" pitchFamily="2" charset="-78"/>
              </a:rPr>
              <a:t>دو سهم جديد كامل به وي داده خواهد شد وچون صدور 5/0سهم ديگر مقدور نيست لذا به سهامدار بزوريك برگ گواهي يا امتياز نصف سهم داده مي شود كه گواهي مزبور بين سهامداران مشابه مورد خريد وفروش قرار مي گيرد وسهامدار مزبور مي تواند امتياز پاره سهم خود را به ديگري بفروشد ويا اينكه پاره سهم،سهامدارديگري را خريداري نموده وباامتياز خود 1جا1سهم كامل دريافت دارد.</a:t>
            </a:r>
            <a:endParaRPr lang="en-US" sz="2400" b="1">
              <a:solidFill>
                <a:srgbClr val="EAE9D2"/>
              </a:solidFill>
              <a:cs typeface="2  Zar" panose="00000400000000000000" pitchFamily="2" charset="-78"/>
            </a:endParaRPr>
          </a:p>
          <a:p>
            <a:pPr marL="117475" indent="393700">
              <a:buFont typeface="Wingdings" panose="05000000000000000000" pitchFamily="2" charset="2"/>
              <a:buNone/>
            </a:pPr>
            <a:r>
              <a:rPr lang="fa-IR" sz="2800" b="1">
                <a:solidFill>
                  <a:schemeClr val="hlink"/>
                </a:solidFill>
                <a:cs typeface="2  Titr" panose="00000700000000000000" pitchFamily="2" charset="-78"/>
              </a:rPr>
              <a:t>محاسبه سود هر سهم:</a:t>
            </a:r>
          </a:p>
          <a:p>
            <a:pPr marL="117475" indent="393700" algn="just">
              <a:buFont typeface="Wingdings" panose="05000000000000000000" pitchFamily="2" charset="2"/>
              <a:buNone/>
            </a:pPr>
            <a:r>
              <a:rPr lang="fa-IR" sz="2400" b="1">
                <a:solidFill>
                  <a:srgbClr val="EAE9D2"/>
                </a:solidFill>
                <a:cs typeface="2  Zar" panose="00000400000000000000" pitchFamily="2" charset="-78"/>
              </a:rPr>
              <a:t>سرمايه هر شركت سهامي ممكن است يا فقط از سهام عادي سرمايه تشكيل شده باشد ويا اينكه علاوه بر سهام عادي سهام ممتاز و اوراق قرضه و اوراق بهادار قابل تبديل به سهام عادي نيز منتشر و بفروش رسانيده باشد درنتيجه سرمايه شامل سهام عادي،سهام متاز و اوراق قابل تبديل به سهام عادي مي باشد .</a:t>
            </a:r>
            <a:endParaRPr lang="en-US" sz="2400" b="1">
              <a:solidFill>
                <a:srgbClr val="EAE9D2"/>
              </a:solidFill>
              <a:cs typeface="2  Zar" panose="00000400000000000000" pitchFamily="2" charset="-78"/>
            </a:endParaRPr>
          </a:p>
          <a:p>
            <a:pPr marL="117475" indent="393700">
              <a:buFont typeface="Wingdings" panose="05000000000000000000" pitchFamily="2" charset="2"/>
              <a:buNone/>
            </a:pPr>
            <a:r>
              <a:rPr lang="fa-IR" sz="2400" b="1">
                <a:solidFill>
                  <a:schemeClr val="hlink"/>
                </a:solidFill>
                <a:cs typeface="2  Zar" panose="00000400000000000000" pitchFamily="2" charset="-78"/>
              </a:rPr>
              <a:t>الف)محاسبه سود هر سهم درحالت عادي بودن سهام سرمايه:</a:t>
            </a:r>
          </a:p>
          <a:p>
            <a:pPr marL="117475" indent="393700" algn="just">
              <a:buFont typeface="Wingdings" panose="05000000000000000000" pitchFamily="2" charset="2"/>
              <a:buNone/>
            </a:pPr>
            <a:r>
              <a:rPr lang="fa-IR" sz="2400" b="1">
                <a:solidFill>
                  <a:srgbClr val="EAE9D2"/>
                </a:solidFill>
                <a:cs typeface="2  Zar" panose="00000400000000000000" pitchFamily="2" charset="-78"/>
              </a:rPr>
              <a:t>نظر به اينكه طبق ماده 239قانون لايحه قانوني اصلاح قانون تجارت مصوب اسفند1347سود قابل تقسيم شامل سود خالص سال مالي به اضافه سود تقسيم نشده سالهاي گذشته منهاي زيانهاي سالهاي مالي قبل واندوخته قانوني وساير اندوخته ها مي باشد لذا در واقع سود قابل پرداخت هر سهم عبارتست از:</a:t>
            </a:r>
            <a:r>
              <a:rPr lang="en-US" sz="2400" b="1">
                <a:solidFill>
                  <a:srgbClr val="EAE9D2"/>
                </a:solidFill>
                <a:cs typeface="2  Zar" panose="00000400000000000000" pitchFamily="2" charset="-78"/>
              </a:rPr>
              <a:t>  </a:t>
            </a:r>
          </a:p>
        </p:txBody>
      </p:sp>
    </p:spTree>
  </p:cSld>
  <p:clrMapOvr>
    <a:masterClrMapping/>
  </p:clrMapOvr>
  <p:transition>
    <p:wipe dir="d"/>
    <p:sndAc>
      <p:stSnd loop="1">
        <p:snd r:embed="rId3" name="chimes.wav"/>
      </p:stSnd>
    </p:sndAc>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2562" name="Rectangle 2"/>
          <p:cNvSpPr>
            <a:spLocks noGrp="1" noChangeArrowheads="1"/>
          </p:cNvSpPr>
          <p:nvPr>
            <p:ph type="body" idx="1"/>
          </p:nvPr>
        </p:nvSpPr>
        <p:spPr>
          <a:xfrm>
            <a:off x="77788" y="88900"/>
            <a:ext cx="8991600" cy="6540500"/>
          </a:xfrm>
        </p:spPr>
        <p:txBody>
          <a:bodyPr/>
          <a:lstStyle/>
          <a:p>
            <a:pPr marL="166688" indent="344488" algn="just">
              <a:lnSpc>
                <a:spcPct val="90000"/>
              </a:lnSpc>
              <a:buFont typeface="Wingdings" panose="05000000000000000000" pitchFamily="2" charset="2"/>
              <a:buNone/>
            </a:pPr>
            <a:r>
              <a:rPr lang="fa-IR" sz="2400" b="1">
                <a:solidFill>
                  <a:srgbClr val="EAE9D2"/>
                </a:solidFill>
                <a:cs typeface="2  Zar" panose="00000400000000000000" pitchFamily="2" charset="-78"/>
              </a:rPr>
              <a:t>سود تخصيص نيافته تقسيم بر تعداد سهام شركت يعني: سود قابل پرداخت هر سهم:</a:t>
            </a:r>
          </a:p>
          <a:p>
            <a:pPr marL="166688" indent="344488" algn="ctr">
              <a:lnSpc>
                <a:spcPct val="90000"/>
              </a:lnSpc>
              <a:buFont typeface="Wingdings" panose="05000000000000000000" pitchFamily="2" charset="2"/>
              <a:buNone/>
            </a:pPr>
            <a:r>
              <a:rPr lang="fa-IR" sz="1800" b="1">
                <a:solidFill>
                  <a:schemeClr val="hlink"/>
                </a:solidFill>
                <a:cs typeface="2  Zar" panose="00000400000000000000" pitchFamily="2" charset="-78"/>
              </a:rPr>
              <a:t>[ (زيان سال قبل+اندوخته قانوني)-سودتقسيم نشده قبلي +سودويژه دوره]سودتخصيص نيافته</a:t>
            </a:r>
          </a:p>
          <a:p>
            <a:pPr marL="166688" indent="344488">
              <a:lnSpc>
                <a:spcPct val="90000"/>
              </a:lnSpc>
              <a:buFont typeface="Wingdings" panose="05000000000000000000" pitchFamily="2" charset="2"/>
              <a:buNone/>
            </a:pPr>
            <a:endParaRPr lang="fa-IR" sz="2000" b="1">
              <a:solidFill>
                <a:schemeClr val="hlink"/>
              </a:solidFill>
              <a:cs typeface="2  Zar" panose="00000400000000000000" pitchFamily="2" charset="-78"/>
            </a:endParaRPr>
          </a:p>
          <a:p>
            <a:pPr marL="166688" indent="344488" algn="ctr">
              <a:lnSpc>
                <a:spcPct val="90000"/>
              </a:lnSpc>
              <a:buFont typeface="Wingdings" panose="05000000000000000000" pitchFamily="2" charset="2"/>
              <a:buNone/>
            </a:pPr>
            <a:r>
              <a:rPr lang="fa-IR" sz="1800" b="1">
                <a:solidFill>
                  <a:schemeClr val="hlink"/>
                </a:solidFill>
                <a:cs typeface="2  Zar" panose="00000400000000000000" pitchFamily="2" charset="-78"/>
              </a:rPr>
              <a:t>تعداد سهام سرمايه</a:t>
            </a:r>
            <a:r>
              <a:rPr lang="fa-IR" sz="2000" b="1">
                <a:solidFill>
                  <a:schemeClr val="hlink"/>
                </a:solidFill>
                <a:cs typeface="2  Zar" panose="00000400000000000000" pitchFamily="2" charset="-78"/>
              </a:rPr>
              <a:t> </a:t>
            </a:r>
          </a:p>
          <a:p>
            <a:pPr marL="166688" indent="344488" algn="just">
              <a:lnSpc>
                <a:spcPct val="90000"/>
              </a:lnSpc>
              <a:buFont typeface="Wingdings" panose="05000000000000000000" pitchFamily="2" charset="2"/>
              <a:buNone/>
            </a:pPr>
            <a:r>
              <a:rPr lang="fa-IR" sz="2400" b="1">
                <a:solidFill>
                  <a:srgbClr val="EAE9D2"/>
                </a:solidFill>
                <a:cs typeface="2  Zar" panose="00000400000000000000" pitchFamily="2" charset="-78"/>
              </a:rPr>
              <a:t>سود قابل پرداخت هر سهم كه به شرح فوق محاسبه شد در واقع سود سهم پرداختني به سهامدارمي باشد اما سود سهام براي هر سهم به صورت خام در حالت سرمايه به صورت زير است :</a:t>
            </a:r>
            <a:r>
              <a:rPr lang="en-US" sz="2800"/>
              <a:t> </a:t>
            </a:r>
            <a:endParaRPr lang="fa-IR" sz="2800"/>
          </a:p>
          <a:p>
            <a:pPr marL="166688" indent="344488" algn="ctr">
              <a:lnSpc>
                <a:spcPct val="90000"/>
              </a:lnSpc>
              <a:buFont typeface="Wingdings" panose="05000000000000000000" pitchFamily="2" charset="2"/>
              <a:buNone/>
            </a:pPr>
            <a:r>
              <a:rPr lang="fa-IR" sz="2800" b="1"/>
              <a:t>				</a:t>
            </a:r>
            <a:r>
              <a:rPr lang="fa-IR" sz="2800" b="1">
                <a:solidFill>
                  <a:schemeClr val="hlink"/>
                </a:solidFill>
              </a:rPr>
              <a:t>			</a:t>
            </a:r>
            <a:r>
              <a:rPr lang="fa-IR" sz="2000" b="1">
                <a:solidFill>
                  <a:schemeClr val="hlink"/>
                </a:solidFill>
                <a:cs typeface="2  Zar" panose="00000400000000000000" pitchFamily="2" charset="-78"/>
              </a:rPr>
              <a:t>سودخالص دوره</a:t>
            </a:r>
          </a:p>
          <a:p>
            <a:pPr marL="166688" indent="344488" algn="ctr">
              <a:lnSpc>
                <a:spcPct val="90000"/>
              </a:lnSpc>
              <a:buFont typeface="Wingdings" panose="05000000000000000000" pitchFamily="2" charset="2"/>
              <a:buNone/>
            </a:pPr>
            <a:r>
              <a:rPr lang="fa-IR" sz="2000" b="1">
                <a:solidFill>
                  <a:schemeClr val="hlink"/>
                </a:solidFill>
                <a:cs typeface="2  Zar" panose="00000400000000000000" pitchFamily="2" charset="-78"/>
              </a:rPr>
              <a:t>سود به بسبت هرسهم ياسودهرسهم به صورت خام=		</a:t>
            </a:r>
          </a:p>
          <a:p>
            <a:pPr marL="166688" indent="344488" algn="ctr">
              <a:lnSpc>
                <a:spcPct val="90000"/>
              </a:lnSpc>
              <a:buFont typeface="Wingdings" panose="05000000000000000000" pitchFamily="2" charset="2"/>
              <a:buNone/>
            </a:pPr>
            <a:r>
              <a:rPr lang="fa-IR" sz="2400" b="1">
                <a:solidFill>
                  <a:schemeClr val="hlink"/>
                </a:solidFill>
                <a:cs typeface="2  Zar" panose="00000400000000000000" pitchFamily="2" charset="-78"/>
              </a:rPr>
              <a:t>							</a:t>
            </a:r>
            <a:r>
              <a:rPr lang="fa-IR" sz="2000" b="1">
                <a:solidFill>
                  <a:schemeClr val="hlink"/>
                </a:solidFill>
                <a:cs typeface="2  Zar" panose="00000400000000000000" pitchFamily="2" charset="-78"/>
              </a:rPr>
              <a:t>تعدادسهام عادي تعهد </a:t>
            </a:r>
          </a:p>
          <a:p>
            <a:pPr marL="166688" indent="344488" algn="ctr">
              <a:lnSpc>
                <a:spcPct val="90000"/>
              </a:lnSpc>
              <a:buFont typeface="Wingdings" panose="05000000000000000000" pitchFamily="2" charset="2"/>
              <a:buNone/>
            </a:pPr>
            <a:r>
              <a:rPr lang="fa-IR" sz="2000" b="1">
                <a:solidFill>
                  <a:schemeClr val="hlink"/>
                </a:solidFill>
                <a:cs typeface="2  Zar" panose="00000400000000000000" pitchFamily="2" charset="-78"/>
              </a:rPr>
              <a:t>							وفروخته شده</a:t>
            </a:r>
            <a:r>
              <a:rPr lang="fa-IR" sz="2800">
                <a:solidFill>
                  <a:schemeClr val="hlink"/>
                </a:solidFill>
              </a:rPr>
              <a:t> </a:t>
            </a:r>
          </a:p>
          <a:p>
            <a:pPr marL="166688" indent="344488" algn="just">
              <a:lnSpc>
                <a:spcPct val="90000"/>
              </a:lnSpc>
              <a:buFont typeface="Wingdings" panose="05000000000000000000" pitchFamily="2" charset="2"/>
              <a:buNone/>
            </a:pPr>
            <a:endParaRPr lang="fa-IR" sz="1400" b="1">
              <a:solidFill>
                <a:schemeClr val="hlink"/>
              </a:solidFill>
              <a:cs typeface="2  Zar" panose="00000400000000000000" pitchFamily="2" charset="-78"/>
            </a:endParaRPr>
          </a:p>
          <a:p>
            <a:pPr marL="166688" indent="344488" algn="just">
              <a:lnSpc>
                <a:spcPct val="90000"/>
              </a:lnSpc>
              <a:buFont typeface="Wingdings" panose="05000000000000000000" pitchFamily="2" charset="2"/>
              <a:buNone/>
            </a:pPr>
            <a:r>
              <a:rPr lang="fa-IR" sz="2400" b="1">
                <a:solidFill>
                  <a:srgbClr val="EAE9D2"/>
                </a:solidFill>
                <a:cs typeface="2  Zar" panose="00000400000000000000" pitchFamily="2" charset="-78"/>
              </a:rPr>
              <a:t>اگر تعدادي از سهام سرمايه شركت به صورت سهام ممتاز داراي حق راي باشد در اين صورت بايستي سود سهام ممتاز اين قبيل سهامداران محاسبه و از سود خالص دوره كسر گرديده وپس مابقي سودويژه بر تعداد سهام عادي متعهد و فروخته شده تقسيم مي گردد.</a:t>
            </a:r>
            <a:r>
              <a:rPr lang="en-US" sz="2800"/>
              <a:t> </a:t>
            </a:r>
            <a:r>
              <a:rPr lang="fa-IR" sz="2400" b="1">
                <a:solidFill>
                  <a:srgbClr val="EAE9D2"/>
                </a:solidFill>
                <a:cs typeface="2  Zar" panose="00000400000000000000" pitchFamily="2" charset="-78"/>
              </a:rPr>
              <a:t>سود هر سهم به صورت خام براي بررسي كاركرد شركت و مديريت شركت يك اهرم كاملا حساس و ارزشمند مي باشد.</a:t>
            </a:r>
            <a:endParaRPr lang="en-US" sz="2400" b="1">
              <a:solidFill>
                <a:srgbClr val="EAE9D2"/>
              </a:solidFill>
              <a:cs typeface="2  Zar" panose="00000400000000000000" pitchFamily="2" charset="-78"/>
            </a:endParaRPr>
          </a:p>
        </p:txBody>
      </p:sp>
      <p:sp>
        <p:nvSpPr>
          <p:cNvPr id="322563" name="Line 3"/>
          <p:cNvSpPr>
            <a:spLocks noChangeShapeType="1"/>
          </p:cNvSpPr>
          <p:nvPr/>
        </p:nvSpPr>
        <p:spPr bwMode="auto">
          <a:xfrm>
            <a:off x="457200" y="1295400"/>
            <a:ext cx="80010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22564" name="Line 4"/>
          <p:cNvSpPr>
            <a:spLocks noChangeShapeType="1"/>
          </p:cNvSpPr>
          <p:nvPr/>
        </p:nvSpPr>
        <p:spPr bwMode="auto">
          <a:xfrm>
            <a:off x="381000" y="3581400"/>
            <a:ext cx="21336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610" name="Rectangle 2"/>
          <p:cNvSpPr>
            <a:spLocks noGrp="1" noChangeArrowheads="1"/>
          </p:cNvSpPr>
          <p:nvPr>
            <p:ph type="body" idx="1"/>
          </p:nvPr>
        </p:nvSpPr>
        <p:spPr>
          <a:xfrm>
            <a:off x="66675" y="107950"/>
            <a:ext cx="8991600" cy="6521450"/>
          </a:xfrm>
        </p:spPr>
        <p:txBody>
          <a:bodyPr/>
          <a:lstStyle/>
          <a:p>
            <a:pPr marL="117475" indent="346075">
              <a:buFont typeface="Wingdings" panose="05000000000000000000" pitchFamily="2" charset="2"/>
              <a:buNone/>
            </a:pPr>
            <a:r>
              <a:rPr lang="fa-IR" b="1">
                <a:solidFill>
                  <a:schemeClr val="hlink"/>
                </a:solidFill>
                <a:cs typeface="2  Titr" panose="00000700000000000000" pitchFamily="2" charset="-78"/>
              </a:rPr>
              <a:t>مثال عددي:</a:t>
            </a:r>
          </a:p>
          <a:p>
            <a:pPr marL="117475" indent="346075" algn="just">
              <a:buFont typeface="Wingdings" panose="05000000000000000000" pitchFamily="2" charset="2"/>
              <a:buNone/>
            </a:pPr>
            <a:r>
              <a:rPr lang="fa-IR" sz="2400" b="1">
                <a:solidFill>
                  <a:srgbClr val="EAE9D2"/>
                </a:solidFill>
                <a:cs typeface="2  Zar" panose="00000400000000000000" pitchFamily="2" charset="-78"/>
              </a:rPr>
              <a:t>سهام سرمايه شركت كاشمر شامل 000/4 سهم عادي000/5 ريالي و 000/1 سهم ممتاز000/5 ريالي داراي حق راي مي باشد مبلغ 000/000/1 ريال سود خالص پس </a:t>
            </a:r>
            <a:r>
              <a:rPr lang="en-US" sz="2400" b="1">
                <a:solidFill>
                  <a:srgbClr val="EAE9D2"/>
                </a:solidFill>
                <a:cs typeface="2  Zar" panose="00000400000000000000" pitchFamily="2" charset="-78"/>
              </a:rPr>
              <a:t>X5</a:t>
            </a:r>
            <a:r>
              <a:rPr lang="fa-IR" sz="2400" b="1">
                <a:solidFill>
                  <a:srgbClr val="EAE9D2"/>
                </a:solidFill>
                <a:cs typeface="2  Zar" panose="00000400000000000000" pitchFamily="2" charset="-78"/>
              </a:rPr>
              <a:t> شركت درسال از كسرماليات دارد سهام ممتازداراي سودي برابرسهام عادي    ميباشدوامتيازآن مربوط به تساوي آراست يني در مواقعي كه به هنگام رأي گيري در امري تعداد رأي معادل 50٪ حد نصاب باشد در صورتي كه اكثريت آرا از سهام ممتاز باشد آن مورد تصويب شده مجمع عمومي تلقي مي گردد در صورتي كه شركت مبلغ 000/000/2 ريال سود تقسيم نشده ي قبلي داشته باشد با فرض اينكه 5٪سود ويژه بابت اندوخته قانوني و20٪ سود ويژه بعنوان اندوخته احتياطي در نظر گرفته شده باشد مطلوبست سود خام هرسهم وتعيين سود پرداختني هر سهم با اين فرض كه سود سهام 20٪ در نظر گرفته شده است ضمنا سودي كه به هر سهم مي توان پرداخت را نيز تعيين نماييد .چون سهام ممتاز مانند سهام عادي در سود شركت سهيم هستند پس سود خام هر سهم عبارتست از :</a:t>
            </a:r>
          </a:p>
          <a:p>
            <a:pPr marL="117475" indent="346075" algn="ctr">
              <a:buFont typeface="Wingdings" panose="05000000000000000000" pitchFamily="2" charset="2"/>
              <a:buNone/>
            </a:pPr>
            <a:r>
              <a:rPr lang="fa-IR" sz="2400" b="1">
                <a:solidFill>
                  <a:srgbClr val="EAE9D2"/>
                </a:solidFill>
                <a:cs typeface="2  Zar" panose="00000400000000000000" pitchFamily="2" charset="-78"/>
              </a:rPr>
              <a:t>				000/000/10</a:t>
            </a:r>
          </a:p>
          <a:p>
            <a:pPr marL="117475" indent="346075">
              <a:buFont typeface="Wingdings" panose="05000000000000000000" pitchFamily="2" charset="2"/>
              <a:buNone/>
            </a:pPr>
            <a:r>
              <a:rPr lang="fa-IR" sz="2800" b="1">
                <a:solidFill>
                  <a:schemeClr val="hlink"/>
                </a:solidFill>
                <a:cs typeface="2  Zar" panose="00000400000000000000" pitchFamily="2" charset="-78"/>
              </a:rPr>
              <a:t>سود خام هر سهم</a:t>
            </a:r>
            <a:r>
              <a:rPr lang="en-US" sz="2800">
                <a:solidFill>
                  <a:schemeClr val="hlink"/>
                </a:solidFill>
              </a:rPr>
              <a:t> </a:t>
            </a:r>
            <a:r>
              <a:rPr lang="fa-IR" sz="2800">
                <a:solidFill>
                  <a:schemeClr val="hlink"/>
                </a:solidFill>
              </a:rPr>
              <a:t>	</a:t>
            </a:r>
            <a:r>
              <a:rPr lang="fa-IR" sz="2800"/>
              <a:t>		</a:t>
            </a:r>
            <a:r>
              <a:rPr lang="fa-IR" sz="2400" b="1">
                <a:solidFill>
                  <a:srgbClr val="EAE9D2"/>
                </a:solidFill>
                <a:cs typeface="2  Zar" panose="00000400000000000000" pitchFamily="2" charset="-78"/>
              </a:rPr>
              <a:t>000/2=</a:t>
            </a:r>
            <a:endParaRPr lang="fa-IR" sz="1000"/>
          </a:p>
          <a:p>
            <a:pPr marL="117475" indent="346075" algn="ctr">
              <a:buFont typeface="Wingdings" panose="05000000000000000000" pitchFamily="2" charset="2"/>
              <a:buNone/>
            </a:pPr>
            <a:r>
              <a:rPr lang="fa-IR" sz="2800"/>
              <a:t>				 </a:t>
            </a:r>
            <a:r>
              <a:rPr lang="fa-IR" sz="2400" b="1">
                <a:cs typeface="2  Zar" panose="00000400000000000000" pitchFamily="2" charset="-78"/>
              </a:rPr>
              <a:t>000/5</a:t>
            </a:r>
            <a:r>
              <a:rPr lang="fa-IR" sz="2800"/>
              <a:t> </a:t>
            </a:r>
            <a:endParaRPr lang="en-US" sz="2800"/>
          </a:p>
        </p:txBody>
      </p:sp>
      <p:sp>
        <p:nvSpPr>
          <p:cNvPr id="324611" name="Line 3"/>
          <p:cNvSpPr>
            <a:spLocks noChangeShapeType="1"/>
          </p:cNvSpPr>
          <p:nvPr/>
        </p:nvSpPr>
        <p:spPr bwMode="auto">
          <a:xfrm>
            <a:off x="1871663" y="5813425"/>
            <a:ext cx="16002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Rectangle 2"/>
          <p:cNvSpPr>
            <a:spLocks noGrp="1" noChangeArrowheads="1"/>
          </p:cNvSpPr>
          <p:nvPr>
            <p:ph type="body" idx="1"/>
          </p:nvPr>
        </p:nvSpPr>
        <p:spPr>
          <a:xfrm>
            <a:off x="96838" y="77788"/>
            <a:ext cx="8991600" cy="6551612"/>
          </a:xfrm>
        </p:spPr>
        <p:txBody>
          <a:bodyPr/>
          <a:lstStyle/>
          <a:p>
            <a:pPr marL="0" indent="225425">
              <a:buFont typeface="Wingdings" panose="05000000000000000000" pitchFamily="2" charset="2"/>
              <a:buNone/>
            </a:pPr>
            <a:r>
              <a:rPr lang="fa-IR" sz="2400" b="1">
                <a:cs typeface="2  Zar" panose="00000400000000000000" pitchFamily="2" charset="-78"/>
              </a:rPr>
              <a:t>كل سهام سرمايه شركت  000/000/25=000/5*000/1+000/5*000/4</a:t>
            </a:r>
            <a:endParaRPr lang="en-US" sz="2400" b="1">
              <a:cs typeface="2  Zar" panose="00000400000000000000" pitchFamily="2" charset="-78"/>
            </a:endParaRPr>
          </a:p>
          <a:p>
            <a:pPr marL="0" indent="225425">
              <a:buFont typeface="Wingdings" panose="05000000000000000000" pitchFamily="2" charset="2"/>
              <a:buNone/>
            </a:pPr>
            <a:r>
              <a:rPr lang="fa-IR" sz="2400" b="1">
                <a:cs typeface="2  Zar" panose="00000400000000000000" pitchFamily="2" charset="-78"/>
              </a:rPr>
              <a:t>سود سهام پرداختني               000/000/5=20٪*000/000/25</a:t>
            </a:r>
          </a:p>
          <a:p>
            <a:pPr marL="0" indent="225425" algn="ctr">
              <a:buFont typeface="Wingdings" panose="05000000000000000000" pitchFamily="2" charset="2"/>
              <a:buNone/>
            </a:pPr>
            <a:r>
              <a:rPr lang="fa-IR" sz="2400" b="1">
                <a:cs typeface="2  Zar" panose="00000400000000000000" pitchFamily="2" charset="-78"/>
              </a:rPr>
              <a:t>			        000/000/5</a:t>
            </a:r>
            <a:r>
              <a:rPr lang="en-US" sz="2400" b="1">
                <a:cs typeface="2  Zar" panose="00000400000000000000" pitchFamily="2" charset="-78"/>
              </a:rPr>
              <a:t> </a:t>
            </a:r>
          </a:p>
          <a:p>
            <a:pPr marL="0" indent="225425">
              <a:buFont typeface="Wingdings" panose="05000000000000000000" pitchFamily="2" charset="2"/>
              <a:buNone/>
            </a:pPr>
            <a:r>
              <a:rPr lang="fa-IR" sz="2400" b="1">
                <a:cs typeface="2  Zar" panose="00000400000000000000" pitchFamily="2" charset="-78"/>
              </a:rPr>
              <a:t>سود سهام پرداختني هرسهم                000/1=</a:t>
            </a:r>
            <a:r>
              <a:rPr lang="en-US"/>
              <a:t> </a:t>
            </a:r>
            <a:endParaRPr lang="fa-IR" sz="100" b="1">
              <a:cs typeface="2  Zar" panose="00000400000000000000" pitchFamily="2" charset="-78"/>
            </a:endParaRPr>
          </a:p>
          <a:p>
            <a:pPr marL="0" indent="225425" algn="ctr">
              <a:buFont typeface="Wingdings" panose="05000000000000000000" pitchFamily="2" charset="2"/>
              <a:buNone/>
            </a:pPr>
            <a:r>
              <a:rPr lang="fa-IR"/>
              <a:t>			    </a:t>
            </a:r>
            <a:r>
              <a:rPr lang="fa-IR" sz="2400" b="1">
                <a:cs typeface="2  Zar" panose="00000400000000000000" pitchFamily="2" charset="-78"/>
              </a:rPr>
              <a:t>000/5</a:t>
            </a:r>
            <a:r>
              <a:rPr lang="en-US"/>
              <a:t> </a:t>
            </a:r>
            <a:endParaRPr lang="fa-IR" sz="2400" b="1">
              <a:cs typeface="2  Zar" panose="00000400000000000000" pitchFamily="2" charset="-78"/>
            </a:endParaRPr>
          </a:p>
          <a:p>
            <a:pPr marL="0" indent="225425">
              <a:buFont typeface="Wingdings" panose="05000000000000000000" pitchFamily="2" charset="2"/>
              <a:buNone/>
            </a:pPr>
            <a:r>
              <a:rPr lang="fa-IR" sz="2400" b="1">
                <a:cs typeface="2  Zar" panose="00000400000000000000" pitchFamily="2" charset="-78"/>
              </a:rPr>
              <a:t>اوندخته قانوني                           000/500=5٪*000/000/10</a:t>
            </a:r>
            <a:r>
              <a:rPr lang="en-US"/>
              <a:t> </a:t>
            </a:r>
            <a:endParaRPr lang="en-US" sz="2400" b="1">
              <a:cs typeface="2  Zar" panose="00000400000000000000" pitchFamily="2" charset="-78"/>
            </a:endParaRPr>
          </a:p>
          <a:p>
            <a:pPr marL="0" indent="225425">
              <a:buFont typeface="Wingdings" panose="05000000000000000000" pitchFamily="2" charset="2"/>
              <a:buNone/>
            </a:pPr>
            <a:r>
              <a:rPr lang="fa-IR" sz="2400" b="1">
                <a:cs typeface="2  Zar" panose="00000400000000000000" pitchFamily="2" charset="-78"/>
              </a:rPr>
              <a:t>اندوخته احتياطي                         000/200=2٪*000/000/10</a:t>
            </a:r>
            <a:endParaRPr lang="en-US" sz="2400" b="1">
              <a:cs typeface="2  Zar" panose="00000400000000000000" pitchFamily="2" charset="-78"/>
            </a:endParaRPr>
          </a:p>
          <a:p>
            <a:pPr marL="0" indent="225425" algn="ctr">
              <a:buFont typeface="Wingdings" panose="05000000000000000000" pitchFamily="2" charset="2"/>
              <a:buNone/>
            </a:pPr>
            <a:r>
              <a:rPr lang="fa-IR" sz="2400" b="1">
                <a:solidFill>
                  <a:schemeClr val="hlink"/>
                </a:solidFill>
                <a:cs typeface="2  Titr" panose="00000700000000000000" pitchFamily="2" charset="-78"/>
              </a:rPr>
              <a:t>محاسبه سود تخصيص نيافته</a:t>
            </a:r>
            <a:r>
              <a:rPr lang="en-US">
                <a:solidFill>
                  <a:schemeClr val="hlink"/>
                </a:solidFill>
              </a:rPr>
              <a:t> </a:t>
            </a:r>
            <a:endParaRPr lang="en-US" sz="2400" b="1">
              <a:solidFill>
                <a:schemeClr val="hlink"/>
              </a:solidFill>
              <a:cs typeface="2  Zar" panose="00000400000000000000" pitchFamily="2" charset="-78"/>
            </a:endParaRPr>
          </a:p>
          <a:p>
            <a:pPr marL="0" indent="225425" algn="ctr">
              <a:buFont typeface="Wingdings" panose="05000000000000000000" pitchFamily="2" charset="2"/>
              <a:buNone/>
            </a:pPr>
            <a:endParaRPr lang="en-US" sz="2400" b="1">
              <a:solidFill>
                <a:schemeClr val="hlink"/>
              </a:solidFill>
              <a:cs typeface="2  Zar" panose="00000400000000000000" pitchFamily="2" charset="-78"/>
            </a:endParaRPr>
          </a:p>
          <a:p>
            <a:pPr marL="0" indent="225425">
              <a:buFont typeface="Wingdings" panose="05000000000000000000" pitchFamily="2" charset="2"/>
              <a:buNone/>
            </a:pPr>
            <a:r>
              <a:rPr lang="fa-IR" sz="2400" b="1">
                <a:cs typeface="2  Zar" panose="00000400000000000000" pitchFamily="2" charset="-78"/>
              </a:rPr>
              <a:t>مانده سود تقسيم نشده سنوات قبل                000/000/20</a:t>
            </a:r>
          </a:p>
          <a:p>
            <a:pPr marL="0" indent="225425">
              <a:buFont typeface="Wingdings" panose="05000000000000000000" pitchFamily="2" charset="2"/>
              <a:buNone/>
            </a:pPr>
            <a:r>
              <a:rPr lang="fa-IR" sz="2400" b="1">
                <a:cs typeface="2  Zar" panose="00000400000000000000" pitchFamily="2" charset="-78"/>
              </a:rPr>
              <a:t>سود ويژه بعداز كسر ماليات                     000/000/10</a:t>
            </a:r>
          </a:p>
          <a:p>
            <a:pPr marL="0" indent="225425">
              <a:buFont typeface="Wingdings" panose="05000000000000000000" pitchFamily="2" charset="2"/>
              <a:buNone/>
            </a:pPr>
            <a:r>
              <a:rPr lang="fa-IR" sz="2400" b="1">
                <a:cs typeface="2  Zar" panose="00000400000000000000" pitchFamily="2" charset="-78"/>
              </a:rPr>
              <a:t>جمع سود قابل تقسيم وتخصيص                 000/000/12</a:t>
            </a:r>
          </a:p>
          <a:p>
            <a:pPr marL="0" indent="225425">
              <a:buFont typeface="Wingdings" panose="05000000000000000000" pitchFamily="2" charset="2"/>
              <a:buNone/>
            </a:pPr>
            <a:endParaRPr lang="en-US" sz="2400" b="1">
              <a:cs typeface="2  Zar" panose="00000400000000000000" pitchFamily="2" charset="-78"/>
            </a:endParaRPr>
          </a:p>
        </p:txBody>
      </p:sp>
      <p:sp>
        <p:nvSpPr>
          <p:cNvPr id="326659" name="Line 3"/>
          <p:cNvSpPr>
            <a:spLocks noChangeShapeType="1"/>
          </p:cNvSpPr>
          <p:nvPr/>
        </p:nvSpPr>
        <p:spPr bwMode="auto">
          <a:xfrm>
            <a:off x="2133600" y="1752600"/>
            <a:ext cx="1600200" cy="0"/>
          </a:xfrm>
          <a:prstGeom prst="line">
            <a:avLst/>
          </a:prstGeom>
          <a:noFill/>
          <a:ln w="7620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26660" name="Line 4"/>
          <p:cNvSpPr>
            <a:spLocks noChangeShapeType="1"/>
          </p:cNvSpPr>
          <p:nvPr/>
        </p:nvSpPr>
        <p:spPr bwMode="auto">
          <a:xfrm>
            <a:off x="2743200" y="4267200"/>
            <a:ext cx="37338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26661" name="Line 5"/>
          <p:cNvSpPr>
            <a:spLocks noChangeShapeType="1"/>
          </p:cNvSpPr>
          <p:nvPr/>
        </p:nvSpPr>
        <p:spPr bwMode="auto">
          <a:xfrm>
            <a:off x="152400" y="5410200"/>
            <a:ext cx="16002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706" name="Rectangle 2"/>
          <p:cNvSpPr>
            <a:spLocks noGrp="1" noChangeArrowheads="1"/>
          </p:cNvSpPr>
          <p:nvPr>
            <p:ph type="body" idx="1"/>
          </p:nvPr>
        </p:nvSpPr>
        <p:spPr>
          <a:xfrm>
            <a:off x="96838" y="77788"/>
            <a:ext cx="8991600" cy="6780212"/>
          </a:xfrm>
          <a:noFill/>
          <a:ln>
            <a:solidFill>
              <a:schemeClr val="folHlink"/>
            </a:solidFill>
            <a:miter lim="800000"/>
            <a:headEnd/>
            <a:tailEnd/>
          </a:ln>
          <a:effectLst>
            <a:outerShdw dist="35921" dir="2700000" algn="ctr" rotWithShape="0">
              <a:srgbClr val="99CC00"/>
            </a:outerShdw>
          </a:effectLst>
        </p:spPr>
        <p:txBody>
          <a:bodyPr/>
          <a:lstStyle/>
          <a:p>
            <a:pPr marL="0" indent="225425">
              <a:buFont typeface="Wingdings" panose="05000000000000000000" pitchFamily="2" charset="2"/>
              <a:buNone/>
            </a:pPr>
            <a:r>
              <a:rPr lang="fa-IR" sz="2800" b="1">
                <a:solidFill>
                  <a:srgbClr val="FF0000"/>
                </a:solidFill>
                <a:cs typeface="2  Titr" panose="00000700000000000000" pitchFamily="2" charset="-78"/>
              </a:rPr>
              <a:t>كسر مي شود تخصيصات سود:</a:t>
            </a:r>
          </a:p>
          <a:p>
            <a:pPr marL="0" indent="225425">
              <a:buFont typeface="Wingdings" panose="05000000000000000000" pitchFamily="2" charset="2"/>
              <a:buNone/>
            </a:pPr>
            <a:endParaRPr lang="fa-IR" sz="2800" b="1">
              <a:solidFill>
                <a:srgbClr val="FF0000"/>
              </a:solidFill>
              <a:cs typeface="2  Titr" panose="00000700000000000000" pitchFamily="2" charset="-78"/>
            </a:endParaRPr>
          </a:p>
          <a:p>
            <a:pPr marL="0" indent="225425" algn="ctr">
              <a:buFont typeface="Wingdings" panose="05000000000000000000" pitchFamily="2" charset="2"/>
              <a:buNone/>
            </a:pPr>
            <a:r>
              <a:rPr lang="fa-IR" sz="2800" b="1">
                <a:cs typeface="2  Zar" panose="00000400000000000000" pitchFamily="2" charset="-78"/>
              </a:rPr>
              <a:t>اندوخته قانوني   	                000/500</a:t>
            </a:r>
          </a:p>
          <a:p>
            <a:pPr marL="0" indent="225425" algn="ctr">
              <a:buFont typeface="Wingdings" panose="05000000000000000000" pitchFamily="2" charset="2"/>
              <a:buNone/>
            </a:pPr>
            <a:r>
              <a:rPr lang="fa-IR" sz="2800" b="1">
                <a:cs typeface="2  Zar" panose="00000400000000000000" pitchFamily="2" charset="-78"/>
              </a:rPr>
              <a:t>اندوخته احتياطي 	             000/000/2</a:t>
            </a:r>
            <a:endParaRPr lang="en-US" sz="2800" b="1">
              <a:cs typeface="2  Zar" panose="00000400000000000000" pitchFamily="2" charset="-78"/>
            </a:endParaRPr>
          </a:p>
          <a:p>
            <a:pPr marL="0" indent="225425" algn="ctr">
              <a:buFont typeface="Wingdings" panose="05000000000000000000" pitchFamily="2" charset="2"/>
              <a:buNone/>
            </a:pPr>
            <a:r>
              <a:rPr lang="fa-IR" sz="2800" b="1">
                <a:cs typeface="2  Zar" panose="00000400000000000000" pitchFamily="2" charset="-78"/>
              </a:rPr>
              <a:t>جمع تخصيصات 	            (000/2500)</a:t>
            </a:r>
            <a:endParaRPr lang="en-US" sz="2800" b="1">
              <a:cs typeface="2  Zar" panose="00000400000000000000" pitchFamily="2" charset="-78"/>
            </a:endParaRPr>
          </a:p>
          <a:p>
            <a:pPr marL="0" indent="225425" algn="ctr">
              <a:buFont typeface="Wingdings" panose="05000000000000000000" pitchFamily="2" charset="2"/>
              <a:buNone/>
            </a:pPr>
            <a:r>
              <a:rPr lang="fa-IR" sz="2800" b="1">
                <a:cs typeface="2  Zar" panose="00000400000000000000" pitchFamily="2" charset="-78"/>
              </a:rPr>
              <a:t>مانده سود تخصيص نيافته 	  000/9500</a:t>
            </a:r>
            <a:endParaRPr lang="en-US" sz="2800" b="1">
              <a:cs typeface="2  Zar" panose="00000400000000000000" pitchFamily="2" charset="-78"/>
            </a:endParaRPr>
          </a:p>
          <a:p>
            <a:pPr marL="0" indent="225425" algn="ctr">
              <a:buFont typeface="Wingdings" panose="05000000000000000000" pitchFamily="2" charset="2"/>
              <a:buNone/>
            </a:pPr>
            <a:endParaRPr lang="en-US" sz="2400" b="1">
              <a:cs typeface="2  Zar" panose="00000400000000000000" pitchFamily="2" charset="-78"/>
            </a:endParaRPr>
          </a:p>
          <a:p>
            <a:pPr marL="0" indent="225425" algn="ctr">
              <a:buFont typeface="Wingdings" panose="05000000000000000000" pitchFamily="2" charset="2"/>
              <a:buNone/>
            </a:pPr>
            <a:r>
              <a:rPr lang="fa-IR" sz="2800" b="1">
                <a:cs typeface="2  Zar" panose="00000400000000000000" pitchFamily="2" charset="-78"/>
              </a:rPr>
              <a:t>			</a:t>
            </a:r>
            <a:r>
              <a:rPr lang="fa-IR" b="1">
                <a:cs typeface="2  Zar" panose="00000400000000000000" pitchFamily="2" charset="-78"/>
              </a:rPr>
              <a:t>				     000/500/9</a:t>
            </a:r>
          </a:p>
          <a:p>
            <a:pPr marL="0" indent="225425">
              <a:buFont typeface="Wingdings" panose="05000000000000000000" pitchFamily="2" charset="2"/>
              <a:buNone/>
            </a:pPr>
            <a:r>
              <a:rPr lang="fa-IR" sz="2400" b="1">
                <a:cs typeface="2  Zar" panose="00000400000000000000" pitchFamily="2" charset="-78"/>
              </a:rPr>
              <a:t>حداكثر مبلغ سودي كه به هرسهم مي توان پرداخت كرد:</a:t>
            </a:r>
            <a:r>
              <a:rPr lang="fa-IR" sz="2800" b="1">
                <a:cs typeface="2  Zar" panose="00000400000000000000" pitchFamily="2" charset="-78"/>
              </a:rPr>
              <a:t>900=</a:t>
            </a:r>
          </a:p>
          <a:p>
            <a:pPr marL="0" indent="225425" algn="ctr">
              <a:buFont typeface="Wingdings" panose="05000000000000000000" pitchFamily="2" charset="2"/>
              <a:buNone/>
            </a:pPr>
            <a:r>
              <a:rPr lang="fa-IR" sz="2800" b="1">
                <a:cs typeface="2  Zar" panose="00000400000000000000" pitchFamily="2" charset="-78"/>
              </a:rPr>
              <a:t>								000/5</a:t>
            </a:r>
            <a:endParaRPr lang="en-US" b="1">
              <a:cs typeface="2  Zar" panose="00000400000000000000" pitchFamily="2" charset="-78"/>
            </a:endParaRPr>
          </a:p>
        </p:txBody>
      </p:sp>
      <p:sp>
        <p:nvSpPr>
          <p:cNvPr id="328707" name="Line 3"/>
          <p:cNvSpPr>
            <a:spLocks noChangeShapeType="1"/>
          </p:cNvSpPr>
          <p:nvPr/>
        </p:nvSpPr>
        <p:spPr bwMode="auto">
          <a:xfrm>
            <a:off x="1905000" y="2057400"/>
            <a:ext cx="16002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28708" name="Line 4"/>
          <p:cNvSpPr>
            <a:spLocks noChangeShapeType="1"/>
          </p:cNvSpPr>
          <p:nvPr/>
        </p:nvSpPr>
        <p:spPr bwMode="auto">
          <a:xfrm>
            <a:off x="1905000" y="2590800"/>
            <a:ext cx="16002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28709" name="Line 5"/>
          <p:cNvSpPr>
            <a:spLocks noChangeShapeType="1"/>
          </p:cNvSpPr>
          <p:nvPr/>
        </p:nvSpPr>
        <p:spPr bwMode="auto">
          <a:xfrm>
            <a:off x="1905000" y="3048000"/>
            <a:ext cx="16002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28710" name="Line 6"/>
          <p:cNvSpPr>
            <a:spLocks noChangeShapeType="1"/>
          </p:cNvSpPr>
          <p:nvPr/>
        </p:nvSpPr>
        <p:spPr bwMode="auto">
          <a:xfrm>
            <a:off x="2286000" y="3276600"/>
            <a:ext cx="9144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28711" name="Line 7"/>
          <p:cNvSpPr>
            <a:spLocks noChangeShapeType="1"/>
          </p:cNvSpPr>
          <p:nvPr/>
        </p:nvSpPr>
        <p:spPr bwMode="auto">
          <a:xfrm>
            <a:off x="228600" y="4419600"/>
            <a:ext cx="16002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Rectangle 2"/>
          <p:cNvSpPr>
            <a:spLocks noGrp="1" noChangeArrowheads="1"/>
          </p:cNvSpPr>
          <p:nvPr>
            <p:ph type="body" idx="1"/>
          </p:nvPr>
        </p:nvSpPr>
        <p:spPr>
          <a:xfrm>
            <a:off x="66675" y="88900"/>
            <a:ext cx="8991600" cy="6616700"/>
          </a:xfrm>
        </p:spPr>
        <p:txBody>
          <a:bodyPr/>
          <a:lstStyle/>
          <a:p>
            <a:pPr marL="117475" indent="346075">
              <a:buFont typeface="Wingdings" panose="05000000000000000000" pitchFamily="2" charset="2"/>
              <a:buNone/>
            </a:pPr>
            <a:r>
              <a:rPr lang="fa-IR" sz="2800" b="1">
                <a:solidFill>
                  <a:schemeClr val="hlink"/>
                </a:solidFill>
                <a:cs typeface="2  Titr" panose="00000700000000000000" pitchFamily="2" charset="-78"/>
              </a:rPr>
              <a:t>محاسبه ميانگين تعدادسهام عادي:</a:t>
            </a:r>
          </a:p>
          <a:p>
            <a:pPr marL="117475" indent="346075" algn="just">
              <a:buFont typeface="Wingdings" panose="05000000000000000000" pitchFamily="2" charset="2"/>
              <a:buNone/>
            </a:pPr>
            <a:r>
              <a:rPr lang="fa-IR" sz="2400" b="1">
                <a:solidFill>
                  <a:srgbClr val="EAE9D2"/>
                </a:solidFill>
                <a:cs typeface="2  Zar" panose="00000400000000000000" pitchFamily="2" charset="-78"/>
              </a:rPr>
              <a:t>در صورتي كه تعداد سهام عادي شركت در طول سال ثابت باشد سود خالص دوره مالي را برتعدادسهام عادي تقسيم مي كنندوسود خام هر سهم يا سود به نسبت هر سهم بدست مي آيد ليكن اگر در طول سال در اثر افزايش سرمايه يا دراثر تجزيه سهام يا كاهش سرمايه تعدادسهام دريكسال كامل شخص نباشد بايستي ميانگين تعدادسهام عادي محاسبه شده وسود خالص برتعدادميانگين سهام عادي تقسيم گردد تاسود خالص هرسهم بدست آيد.دراجراي اين امر بايستي تعدادسهام عادي به نسبت سال تعيين مدت شده وبا يكديگر جمع شوند تاميانگين تعداد برسهام بدست آيد.</a:t>
            </a:r>
          </a:p>
          <a:p>
            <a:pPr marL="117475" indent="346075" algn="just">
              <a:buFont typeface="Wingdings" panose="05000000000000000000" pitchFamily="2" charset="2"/>
              <a:buNone/>
            </a:pPr>
            <a:r>
              <a:rPr lang="fa-IR" sz="2400" b="1">
                <a:solidFill>
                  <a:schemeClr val="hlink"/>
                </a:solidFill>
                <a:cs typeface="2  Titr" panose="00000700000000000000" pitchFamily="2" charset="-78"/>
              </a:rPr>
              <a:t>مثال عددي:</a:t>
            </a:r>
          </a:p>
          <a:p>
            <a:pPr marL="117475" indent="346075" algn="just">
              <a:buFont typeface="Wingdings" panose="05000000000000000000" pitchFamily="2" charset="2"/>
              <a:buNone/>
            </a:pPr>
            <a:r>
              <a:rPr lang="fa-IR" sz="2400" b="1">
                <a:solidFill>
                  <a:srgbClr val="EAE9D2"/>
                </a:solidFill>
                <a:cs typeface="2  Zar" panose="00000400000000000000" pitchFamily="2" charset="-78"/>
              </a:rPr>
              <a:t>تعداد000/4</a:t>
            </a:r>
            <a:r>
              <a:rPr lang="en-US" sz="2400" b="1">
                <a:solidFill>
                  <a:srgbClr val="EAE9D2"/>
                </a:solidFill>
                <a:cs typeface="2  Zar" panose="00000400000000000000" pitchFamily="2" charset="-78"/>
              </a:rPr>
              <a:t>X5</a:t>
            </a:r>
            <a:r>
              <a:rPr lang="fa-IR" sz="2400" b="1">
                <a:solidFill>
                  <a:srgbClr val="EAE9D2"/>
                </a:solidFill>
                <a:cs typeface="2  Zar" panose="00000400000000000000" pitchFamily="2" charset="-78"/>
              </a:rPr>
              <a:t> فرض كنيد شركت فردوس درابتداي سال سهم عادي صادر و فروخته باشد در طي سال  نيز000/1سهم باقيمانده از سهام شركت</a:t>
            </a:r>
            <a:r>
              <a:rPr lang="en-US" sz="2400" b="1">
                <a:solidFill>
                  <a:srgbClr val="EAE9D2"/>
                </a:solidFill>
                <a:cs typeface="2  Zar" panose="00000400000000000000" pitchFamily="2" charset="-78"/>
              </a:rPr>
              <a:t>X5</a:t>
            </a:r>
            <a:r>
              <a:rPr lang="fa-IR" sz="2400" b="1">
                <a:solidFill>
                  <a:srgbClr val="EAE9D2"/>
                </a:solidFill>
                <a:cs typeface="2  Zar" panose="00000400000000000000" pitchFamily="2" charset="-78"/>
              </a:rPr>
              <a:t>در تاريخ1/4/ را  به  سهامداران   جديد   فروخته پس در تاريخ بارعايت مقررات تعداد000/5 سهم ديگر بعنوان  </a:t>
            </a:r>
            <a:r>
              <a:rPr lang="en-US" sz="2400" b="1">
                <a:solidFill>
                  <a:srgbClr val="EAE9D2"/>
                </a:solidFill>
                <a:cs typeface="2  Zar" panose="00000400000000000000" pitchFamily="2" charset="-78"/>
              </a:rPr>
              <a:t>X5/10/1</a:t>
            </a:r>
            <a:r>
              <a:rPr lang="fa-IR" sz="2400" b="1">
                <a:solidFill>
                  <a:srgbClr val="EAE9D2"/>
                </a:solidFill>
                <a:cs typeface="2  Zar" panose="00000400000000000000" pitchFamily="2" charset="-78"/>
              </a:rPr>
              <a:t> افزايش سرمايه منتشر وبه فروش رساند به طوري كه به هر سهامدار معادل آنچه داشت سهام جديد فروخته شده است در مبلغ</a:t>
            </a:r>
            <a:r>
              <a:rPr lang="en-US" sz="2400" b="1">
                <a:solidFill>
                  <a:srgbClr val="EAE9D2"/>
                </a:solidFill>
                <a:cs typeface="2  Zar" panose="00000400000000000000" pitchFamily="2" charset="-78"/>
              </a:rPr>
              <a:t>X5 </a:t>
            </a:r>
            <a:r>
              <a:rPr lang="fa-IR" sz="2400" b="1">
                <a:solidFill>
                  <a:srgbClr val="EAE9D2"/>
                </a:solidFill>
                <a:cs typeface="2  Zar" panose="00000400000000000000" pitchFamily="2" charset="-78"/>
              </a:rPr>
              <a:t> صورتي  كه  سود  ويژه   شركت  در سال 000/351/78 ريال مي باشد.</a:t>
            </a:r>
            <a:endParaRPr lang="en-US" sz="2400" b="1">
              <a:solidFill>
                <a:srgbClr val="EAE9D2"/>
              </a:solidFill>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2802" name="Rectangle 2"/>
          <p:cNvSpPr>
            <a:spLocks noGrp="1" noChangeArrowheads="1"/>
          </p:cNvSpPr>
          <p:nvPr>
            <p:ph type="body" idx="1"/>
          </p:nvPr>
        </p:nvSpPr>
        <p:spPr>
          <a:xfrm>
            <a:off x="88900" y="77788"/>
            <a:ext cx="8991600" cy="6627812"/>
          </a:xfrm>
        </p:spPr>
        <p:txBody>
          <a:bodyPr/>
          <a:lstStyle/>
          <a:p>
            <a:pPr marL="117475" indent="346075">
              <a:buFont typeface="Wingdings" panose="05000000000000000000" pitchFamily="2" charset="2"/>
              <a:buNone/>
            </a:pPr>
            <a:r>
              <a:rPr lang="fa-IR" sz="2400" b="1">
                <a:cs typeface="2  Zar" panose="00000400000000000000" pitchFamily="2" charset="-78"/>
              </a:rPr>
              <a:t>مطلوبست محاسبه ميانگين تعدادسهام عادي وتعيين سود خام هرسهم در سال </a:t>
            </a:r>
            <a:r>
              <a:rPr lang="en-US" sz="2400" b="1">
                <a:cs typeface="2  Zar" panose="00000400000000000000" pitchFamily="2" charset="-78"/>
              </a:rPr>
              <a:t>X5 </a:t>
            </a:r>
            <a:r>
              <a:rPr lang="fa-IR" sz="2400" b="1">
                <a:cs typeface="2  Zar" panose="00000400000000000000" pitchFamily="2" charset="-78"/>
              </a:rPr>
              <a:t>:</a:t>
            </a:r>
            <a:r>
              <a:rPr lang="en-US" sz="2400" b="1">
                <a:cs typeface="2  Zar" panose="00000400000000000000" pitchFamily="2" charset="-78"/>
              </a:rPr>
              <a:t> </a:t>
            </a:r>
            <a:endParaRPr lang="fa-IR" sz="2400" b="1">
              <a:cs typeface="2  Zar" panose="00000400000000000000" pitchFamily="2" charset="-78"/>
            </a:endParaRPr>
          </a:p>
          <a:p>
            <a:pPr marL="117475" indent="346075" algn="ctr">
              <a:buFont typeface="Wingdings" panose="05000000000000000000" pitchFamily="2" charset="2"/>
              <a:buNone/>
            </a:pPr>
            <a:r>
              <a:rPr lang="fa-IR" sz="2400" b="1">
                <a:cs typeface="2  Zar" panose="00000400000000000000" pitchFamily="2" charset="-78"/>
              </a:rPr>
              <a:t>تعداد 4.000 سهم به مدت 1 سال = 4.000=1.000</a:t>
            </a:r>
            <a:r>
              <a:rPr lang="en-US"/>
              <a:t> </a:t>
            </a:r>
            <a:endParaRPr lang="fa-IR"/>
          </a:p>
          <a:p>
            <a:pPr marL="117475" indent="346075">
              <a:buFont typeface="Wingdings" panose="05000000000000000000" pitchFamily="2" charset="2"/>
              <a:buNone/>
            </a:pPr>
            <a:r>
              <a:rPr lang="fa-IR" sz="2400" b="1">
                <a:cs typeface="2  Zar" panose="00000400000000000000" pitchFamily="2" charset="-78"/>
              </a:rPr>
              <a:t>					  4</a:t>
            </a:r>
            <a:r>
              <a:rPr lang="en-US"/>
              <a:t> </a:t>
            </a:r>
            <a:r>
              <a:rPr lang="fa-IR"/>
              <a:t>	    </a:t>
            </a:r>
            <a:r>
              <a:rPr lang="fa-IR" sz="2400" b="1">
                <a:cs typeface="2  Zar" panose="00000400000000000000" pitchFamily="2" charset="-78"/>
              </a:rPr>
              <a:t>4</a:t>
            </a:r>
            <a:r>
              <a:rPr lang="en-US"/>
              <a:t> </a:t>
            </a:r>
            <a:endParaRPr lang="fa-IR"/>
          </a:p>
          <a:p>
            <a:pPr marL="117475" indent="346075" algn="ctr">
              <a:buFont typeface="Wingdings" panose="05000000000000000000" pitchFamily="2" charset="2"/>
              <a:buNone/>
            </a:pPr>
            <a:r>
              <a:rPr lang="fa-IR" sz="2400">
                <a:cs typeface="2  Zar" panose="00000400000000000000" pitchFamily="2" charset="-78"/>
              </a:rPr>
              <a:t>1.000+4.000=5.000 سهم به مدت 3 سال = 15.000= 3850</a:t>
            </a:r>
          </a:p>
          <a:p>
            <a:pPr marL="117475" indent="346075" algn="ctr">
              <a:buFont typeface="Wingdings" panose="05000000000000000000" pitchFamily="2" charset="2"/>
              <a:buNone/>
            </a:pPr>
            <a:r>
              <a:rPr lang="fa-IR" sz="2400">
                <a:cs typeface="2  Zar" panose="00000400000000000000" pitchFamily="2" charset="-78"/>
              </a:rPr>
              <a:t>                                    4              4</a:t>
            </a:r>
          </a:p>
          <a:p>
            <a:pPr marL="117475" indent="346075">
              <a:buFont typeface="Wingdings" panose="05000000000000000000" pitchFamily="2" charset="2"/>
              <a:buNone/>
            </a:pPr>
            <a:r>
              <a:rPr lang="fa-IR" sz="2400" b="1">
                <a:cs typeface="2  Zar" panose="00000400000000000000" pitchFamily="2" charset="-78"/>
              </a:rPr>
              <a:t>از تاريخ 1/10 تا 29/12 </a:t>
            </a:r>
            <a:r>
              <a:rPr lang="en-US" sz="2400" b="1">
                <a:cs typeface="2  Zar" panose="00000400000000000000" pitchFamily="2" charset="-78"/>
              </a:rPr>
              <a:t>X5</a:t>
            </a:r>
            <a:r>
              <a:rPr lang="fa-IR" sz="2400" b="1">
                <a:cs typeface="2  Zar" panose="00000400000000000000" pitchFamily="2" charset="-78"/>
              </a:rPr>
              <a:t> :</a:t>
            </a:r>
          </a:p>
          <a:p>
            <a:pPr marL="117475" indent="346075">
              <a:buFont typeface="Wingdings" panose="05000000000000000000" pitchFamily="2" charset="2"/>
              <a:buNone/>
            </a:pPr>
            <a:r>
              <a:rPr lang="fa-IR" sz="2400" b="1">
                <a:cs typeface="2  Zar" panose="00000400000000000000" pitchFamily="2" charset="-78"/>
              </a:rPr>
              <a:t>تعداد 1.000 سهم به مدت 1 سال=000/10=2500</a:t>
            </a:r>
            <a:r>
              <a:rPr lang="en-US"/>
              <a:t> </a:t>
            </a:r>
            <a:endParaRPr lang="fa-IR" sz="2400" b="1">
              <a:cs typeface="2  Zar" panose="00000400000000000000" pitchFamily="2" charset="-78"/>
            </a:endParaRPr>
          </a:p>
          <a:p>
            <a:pPr marL="117475" indent="346075">
              <a:buFont typeface="Wingdings" panose="05000000000000000000" pitchFamily="2" charset="2"/>
              <a:buNone/>
            </a:pPr>
            <a:r>
              <a:rPr lang="fa-IR" sz="2400" b="1">
                <a:cs typeface="2  Zar" panose="00000400000000000000" pitchFamily="2" charset="-78"/>
              </a:rPr>
              <a:t>						           4	  4</a:t>
            </a:r>
          </a:p>
          <a:p>
            <a:pPr marL="117475" indent="346075">
              <a:buFont typeface="Wingdings" panose="05000000000000000000" pitchFamily="2" charset="2"/>
              <a:buNone/>
            </a:pPr>
            <a:r>
              <a:rPr lang="fa-IR" sz="2400" b="1">
                <a:cs typeface="2  Zar" panose="00000400000000000000" pitchFamily="2" charset="-78"/>
              </a:rPr>
              <a:t>ميانگين تعدادسها م در طول سال        7350=2500+3850+000/1</a:t>
            </a:r>
          </a:p>
          <a:p>
            <a:pPr marL="117475" indent="346075">
              <a:buFont typeface="Wingdings" panose="05000000000000000000" pitchFamily="2" charset="2"/>
              <a:buNone/>
            </a:pPr>
            <a:endParaRPr lang="fa-IR" sz="2400" b="1">
              <a:cs typeface="2  Zar" panose="00000400000000000000" pitchFamily="2" charset="-78"/>
            </a:endParaRPr>
          </a:p>
          <a:p>
            <a:pPr marL="117475" indent="346075">
              <a:buFont typeface="Wingdings" panose="05000000000000000000" pitchFamily="2" charset="2"/>
              <a:buNone/>
            </a:pPr>
            <a:r>
              <a:rPr lang="fa-IR" sz="2400" b="1">
                <a:cs typeface="2  Zar" panose="00000400000000000000" pitchFamily="2" charset="-78"/>
              </a:rPr>
              <a:t>سود خام هر سهم                       10660=7835100</a:t>
            </a:r>
          </a:p>
          <a:p>
            <a:pPr marL="117475" indent="346075" algn="ctr">
              <a:buFont typeface="Wingdings" panose="05000000000000000000" pitchFamily="2" charset="2"/>
              <a:buNone/>
            </a:pPr>
            <a:r>
              <a:rPr lang="fa-IR" sz="2400" b="1">
                <a:cs typeface="2  Zar" panose="00000400000000000000" pitchFamily="2" charset="-78"/>
              </a:rPr>
              <a:t>								          7350</a:t>
            </a:r>
            <a:r>
              <a:rPr lang="en-US" sz="2400" b="1">
                <a:cs typeface="2  Zar" panose="00000400000000000000" pitchFamily="2" charset="-78"/>
              </a:rPr>
              <a:t> </a:t>
            </a:r>
          </a:p>
          <a:p>
            <a:pPr marL="117475" indent="346075" algn="ctr">
              <a:buFont typeface="Wingdings" panose="05000000000000000000" pitchFamily="2" charset="2"/>
              <a:buNone/>
            </a:pPr>
            <a:endParaRPr lang="fa-IR" sz="2400" b="1">
              <a:cs typeface="2  Zar" panose="00000400000000000000" pitchFamily="2" charset="-78"/>
            </a:endParaRPr>
          </a:p>
        </p:txBody>
      </p:sp>
      <p:sp>
        <p:nvSpPr>
          <p:cNvPr id="332803" name="Line 3"/>
          <p:cNvSpPr>
            <a:spLocks noChangeShapeType="1"/>
          </p:cNvSpPr>
          <p:nvPr/>
        </p:nvSpPr>
        <p:spPr bwMode="auto">
          <a:xfrm>
            <a:off x="4038600" y="1492250"/>
            <a:ext cx="3048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32804" name="Line 4"/>
          <p:cNvSpPr>
            <a:spLocks noChangeShapeType="1"/>
          </p:cNvSpPr>
          <p:nvPr/>
        </p:nvSpPr>
        <p:spPr bwMode="auto">
          <a:xfrm>
            <a:off x="2592388" y="1470025"/>
            <a:ext cx="7620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32805" name="Line 5"/>
          <p:cNvSpPr>
            <a:spLocks noChangeShapeType="1"/>
          </p:cNvSpPr>
          <p:nvPr/>
        </p:nvSpPr>
        <p:spPr bwMode="auto">
          <a:xfrm>
            <a:off x="2362200" y="2428875"/>
            <a:ext cx="7620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32806" name="Line 6"/>
          <p:cNvSpPr>
            <a:spLocks noChangeShapeType="1"/>
          </p:cNvSpPr>
          <p:nvPr/>
        </p:nvSpPr>
        <p:spPr bwMode="auto">
          <a:xfrm>
            <a:off x="3581400" y="2438400"/>
            <a:ext cx="3048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32807" name="Line 7"/>
          <p:cNvSpPr>
            <a:spLocks noChangeShapeType="1"/>
          </p:cNvSpPr>
          <p:nvPr/>
        </p:nvSpPr>
        <p:spPr bwMode="auto">
          <a:xfrm>
            <a:off x="2514600" y="3886200"/>
            <a:ext cx="3048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32808" name="Line 8"/>
          <p:cNvSpPr>
            <a:spLocks noChangeShapeType="1"/>
          </p:cNvSpPr>
          <p:nvPr/>
        </p:nvSpPr>
        <p:spPr bwMode="auto">
          <a:xfrm>
            <a:off x="1066800" y="3886200"/>
            <a:ext cx="7620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
        <p:nvSpPr>
          <p:cNvPr id="332809" name="Line 9"/>
          <p:cNvSpPr>
            <a:spLocks noChangeShapeType="1"/>
          </p:cNvSpPr>
          <p:nvPr/>
        </p:nvSpPr>
        <p:spPr bwMode="auto">
          <a:xfrm>
            <a:off x="130175" y="5638800"/>
            <a:ext cx="990600" cy="0"/>
          </a:xfrm>
          <a:prstGeom prst="line">
            <a:avLst/>
          </a:prstGeom>
          <a:noFill/>
          <a:ln w="57150">
            <a:solidFill>
              <a:schemeClr val="folHlink"/>
            </a:solidFill>
            <a:round/>
            <a:headEnd/>
            <a:tailEnd/>
          </a:ln>
          <a:effectLst>
            <a:outerShdw dist="107763" dir="2700000" algn="ctr" rotWithShape="0">
              <a:srgbClr val="99CC00">
                <a:alpha val="50000"/>
              </a:srgbClr>
            </a:outerShdw>
          </a:effectLst>
          <a:extLst>
            <a:ext uri="{909E8E84-426E-40DD-AFC4-6F175D3DCCD1}">
              <a14:hiddenFill xmlns:a14="http://schemas.microsoft.com/office/drawing/2010/main">
                <a:noFill/>
              </a14:hiddenFill>
            </a:ext>
          </a:extLst>
        </p:spPr>
        <p:txBody>
          <a:bodyPr/>
          <a:lstStyle/>
          <a:p>
            <a:endParaRPr lang="fa-IR"/>
          </a:p>
        </p:txBody>
      </p:sp>
    </p:spTree>
  </p:cSld>
  <p:clrMapOvr>
    <a:masterClrMapping/>
  </p:clrMapOvr>
  <p:transition>
    <p:wipe dir="d"/>
    <p:sndAc>
      <p:stSnd loop="1">
        <p:snd r:embed="rId3" name="chimes.wav"/>
      </p:stSnd>
    </p:sndAc>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4850" name="Rectangle 2"/>
          <p:cNvSpPr>
            <a:spLocks noGrp="1" noChangeArrowheads="1"/>
          </p:cNvSpPr>
          <p:nvPr>
            <p:ph type="body" idx="1"/>
          </p:nvPr>
        </p:nvSpPr>
        <p:spPr>
          <a:xfrm>
            <a:off x="88900" y="77788"/>
            <a:ext cx="8991600" cy="6627812"/>
          </a:xfrm>
        </p:spPr>
        <p:txBody>
          <a:bodyPr/>
          <a:lstStyle/>
          <a:p>
            <a:pPr marL="117475" indent="404813" algn="just">
              <a:buFont typeface="Wingdings" panose="05000000000000000000" pitchFamily="2" charset="2"/>
              <a:buNone/>
            </a:pPr>
            <a:r>
              <a:rPr lang="fa-IR" sz="2400" b="1">
                <a:solidFill>
                  <a:srgbClr val="FF0000"/>
                </a:solidFill>
                <a:cs typeface="2  Zar" panose="00000400000000000000" pitchFamily="2" charset="-78"/>
              </a:rPr>
              <a:t>ب)</a:t>
            </a:r>
            <a:r>
              <a:rPr lang="fa-IR" sz="2400" b="1">
                <a:cs typeface="2  Zar" panose="00000400000000000000" pitchFamily="2" charset="-78"/>
              </a:rPr>
              <a:t>در شركتهايي كه سرمايه شركت فقط از سهام عادي وممتاز داراي حق راي تشكيل نشده باشد و علاوه بر سهام عادي انواع اوراق بهادار قابل تبديل به سهام عادي مانند سهام ممتاز قابل تبديل به سهام عادي و اروراق قرضه قابل تبديل به سهام عادي منتشر و به فروش رسانيده باشد اصطلاحاً سرمايه شركت داراي ساختار مختلط يا پيچيده تلقي مي شود.</a:t>
            </a:r>
          </a:p>
          <a:p>
            <a:pPr marL="117475" indent="404813" algn="just">
              <a:buFont typeface="Wingdings" panose="05000000000000000000" pitchFamily="2" charset="2"/>
              <a:buNone/>
            </a:pPr>
            <a:r>
              <a:rPr lang="fa-IR" sz="2400" b="1">
                <a:cs typeface="2  Zar" panose="00000400000000000000" pitchFamily="2" charset="-78"/>
              </a:rPr>
              <a:t>در اين شركتها روش ميانگين موزون تعداد سهام عادي متناسب با سال مالي بكار مي رود ليكن چون در ساختار سرمايه آنها اوراق قابل تبديل به سهام عادي وجود دارد و علي الاصول در هر تاريخي صاحبان اين اوراق مي توانند اوراق خود را به سهام عادي تبديل كنند و لذا اين تبديل شركتها ابتدا سود اوليه هر سهم و سپس سود تقليل يافته هر سهم را تعيين وگزارش مي كنند.</a:t>
            </a:r>
            <a:endParaRPr lang="en-US" sz="2400" b="1">
              <a:cs typeface="2  Zar" panose="00000400000000000000" pitchFamily="2" charset="-78"/>
            </a:endParaRPr>
          </a:p>
          <a:p>
            <a:pPr marL="117475" indent="404813">
              <a:buFont typeface="Wingdings" panose="05000000000000000000" pitchFamily="2" charset="2"/>
              <a:buNone/>
            </a:pPr>
            <a:endParaRPr lang="fa-IR" sz="2400" b="1">
              <a:solidFill>
                <a:srgbClr val="FF0000"/>
              </a:solidFill>
              <a:cs typeface="2  Titr" panose="00000700000000000000" pitchFamily="2" charset="-78"/>
            </a:endParaRPr>
          </a:p>
          <a:p>
            <a:pPr marL="117475" indent="404813">
              <a:buFont typeface="Wingdings" panose="05000000000000000000" pitchFamily="2" charset="2"/>
              <a:buNone/>
            </a:pPr>
            <a:r>
              <a:rPr lang="fa-IR" sz="2400" b="1">
                <a:solidFill>
                  <a:schemeClr val="hlink"/>
                </a:solidFill>
                <a:cs typeface="2  Titr" panose="00000700000000000000" pitchFamily="2" charset="-78"/>
              </a:rPr>
              <a:t>محدوديت در سود سهام يا سود تقسيم شده اختصاص يافته:</a:t>
            </a:r>
          </a:p>
          <a:p>
            <a:pPr marL="117475" indent="404813">
              <a:buFont typeface="Wingdings" panose="05000000000000000000" pitchFamily="2" charset="2"/>
              <a:buNone/>
            </a:pPr>
            <a:r>
              <a:rPr lang="fa-IR" sz="2400" b="1">
                <a:cs typeface="2  Zar" panose="00000400000000000000" pitchFamily="2" charset="-78"/>
              </a:rPr>
              <a:t>سود انباشته و يا حساب تقسيم سود انباشته به طور كلي شامل دو قسمت است :</a:t>
            </a:r>
          </a:p>
          <a:p>
            <a:pPr marL="117475" indent="404813">
              <a:buFont typeface="Wingdings" panose="05000000000000000000" pitchFamily="2" charset="2"/>
              <a:buNone/>
            </a:pPr>
            <a:r>
              <a:rPr lang="fa-IR" sz="2400" b="1">
                <a:cs typeface="2  Zar" panose="00000400000000000000" pitchFamily="2" charset="-78"/>
              </a:rPr>
              <a:t>	       1- وجوهي كه بابت اندوخته ها و سرمايه گذاريها اختصاص مي يابد</a:t>
            </a:r>
          </a:p>
          <a:p>
            <a:pPr marL="117475" indent="404813">
              <a:buFont typeface="Wingdings" panose="05000000000000000000" pitchFamily="2" charset="2"/>
              <a:buNone/>
            </a:pPr>
            <a:r>
              <a:rPr lang="fa-IR" sz="2400" b="1">
                <a:cs typeface="2  Zar" panose="00000400000000000000" pitchFamily="2" charset="-78"/>
              </a:rPr>
              <a:t>	       2- سود تخصيص نيافته</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8" name="Rectangle 2"/>
          <p:cNvSpPr>
            <a:spLocks noGrp="1" noChangeArrowheads="1"/>
          </p:cNvSpPr>
          <p:nvPr>
            <p:ph type="body" idx="1"/>
          </p:nvPr>
        </p:nvSpPr>
        <p:spPr>
          <a:xfrm>
            <a:off x="119063" y="85725"/>
            <a:ext cx="8872537" cy="6619875"/>
          </a:xfrm>
        </p:spPr>
        <p:txBody>
          <a:bodyPr/>
          <a:lstStyle/>
          <a:p>
            <a:pPr marL="117475" indent="346075" algn="just">
              <a:lnSpc>
                <a:spcPct val="80000"/>
              </a:lnSpc>
              <a:buFont typeface="Wingdings" panose="05000000000000000000" pitchFamily="2" charset="2"/>
              <a:buNone/>
            </a:pPr>
            <a:r>
              <a:rPr lang="fa-IR" sz="2400" b="1">
                <a:cs typeface="2  Zar" panose="00000400000000000000" pitchFamily="2" charset="-78"/>
              </a:rPr>
              <a:t>سود تخصيص نيافته مورد تقسيم بين سهامداران قرارمي گيرد ولي سود تخصيص يافته اختصاص به اندوخته ها و وجوهي دارد كه شركت براي اجراي هدفهاي آينده از سود اختصاص داده است و لذا آن بخش از سود انباشته كه براي اندوخته ها وساير اقدامات شركت اختصاص داده شده نمي تواند بين سهامداران به عنوان تقسيم قرار گيرد. برابر ماده 239 قانون لايحه قانوني اصلاح قانون تجارت مصوب اسفند ماه 1347 سود قابل تقسيم عبارتست از:</a:t>
            </a:r>
          </a:p>
          <a:p>
            <a:pPr marL="117475" indent="346075" algn="just">
              <a:lnSpc>
                <a:spcPct val="80000"/>
              </a:lnSpc>
              <a:buFont typeface="Wingdings" panose="05000000000000000000" pitchFamily="2" charset="2"/>
              <a:buNone/>
            </a:pPr>
            <a:endParaRPr lang="en-US" sz="1200" b="1">
              <a:cs typeface="2  Zar" panose="00000400000000000000" pitchFamily="2" charset="-78"/>
            </a:endParaRPr>
          </a:p>
          <a:p>
            <a:pPr marL="117475" indent="346075" algn="ctr">
              <a:lnSpc>
                <a:spcPct val="80000"/>
              </a:lnSpc>
              <a:buFont typeface="Wingdings" panose="05000000000000000000" pitchFamily="2" charset="2"/>
              <a:buNone/>
            </a:pPr>
            <a:r>
              <a:rPr lang="fa-IR" sz="1800">
                <a:solidFill>
                  <a:schemeClr val="hlink"/>
                </a:solidFill>
                <a:cs typeface="2  Titr" panose="00000700000000000000" pitchFamily="2" charset="-78"/>
              </a:rPr>
              <a:t>اندوخته قانوني واختياري- سود تقسيم نشده سال قبل+زيان سال قبل- سود خالص دوره مالي</a:t>
            </a:r>
            <a:endParaRPr lang="en-US" sz="1800">
              <a:solidFill>
                <a:schemeClr val="hlink"/>
              </a:solidFill>
              <a:cs typeface="2  Titr" panose="00000700000000000000" pitchFamily="2" charset="-78"/>
            </a:endParaRPr>
          </a:p>
          <a:p>
            <a:pPr marL="117475" indent="346075">
              <a:lnSpc>
                <a:spcPct val="80000"/>
              </a:lnSpc>
              <a:buFont typeface="Wingdings" panose="05000000000000000000" pitchFamily="2" charset="2"/>
              <a:buNone/>
            </a:pPr>
            <a:endParaRPr lang="fa-IR" sz="2400" b="1">
              <a:solidFill>
                <a:schemeClr val="hlink"/>
              </a:solidFill>
              <a:cs typeface="2  Zar" panose="00000400000000000000" pitchFamily="2" charset="-78"/>
            </a:endParaRPr>
          </a:p>
          <a:p>
            <a:pPr marL="117475" indent="346075">
              <a:lnSpc>
                <a:spcPct val="80000"/>
              </a:lnSpc>
              <a:buFont typeface="Wingdings" panose="05000000000000000000" pitchFamily="2" charset="2"/>
              <a:buNone/>
            </a:pPr>
            <a:r>
              <a:rPr lang="fa-IR" sz="2400" b="1">
                <a:cs typeface="2  Zar" panose="00000400000000000000" pitchFamily="2" charset="-78"/>
              </a:rPr>
              <a:t>بنابراين در ماده 239عوامل محدودكننده سود سهام به طور كامل بيان شده است و عبارتند از:</a:t>
            </a:r>
          </a:p>
          <a:p>
            <a:pPr marL="117475" indent="346075">
              <a:lnSpc>
                <a:spcPct val="80000"/>
              </a:lnSpc>
              <a:buFont typeface="Wingdings" panose="05000000000000000000" pitchFamily="2" charset="2"/>
              <a:buNone/>
            </a:pPr>
            <a:r>
              <a:rPr lang="fa-IR" sz="2400">
                <a:solidFill>
                  <a:schemeClr val="hlink"/>
                </a:solidFill>
                <a:cs typeface="2  Zar" panose="00000400000000000000" pitchFamily="2" charset="-78"/>
              </a:rPr>
              <a:t>1- اندوخته قانوني </a:t>
            </a:r>
          </a:p>
          <a:p>
            <a:pPr marL="117475" indent="346075">
              <a:lnSpc>
                <a:spcPct val="80000"/>
              </a:lnSpc>
              <a:buFont typeface="Wingdings" panose="05000000000000000000" pitchFamily="2" charset="2"/>
              <a:buNone/>
            </a:pPr>
            <a:r>
              <a:rPr lang="fa-IR" sz="2400">
                <a:solidFill>
                  <a:schemeClr val="hlink"/>
                </a:solidFill>
                <a:cs typeface="2  Zar" panose="00000400000000000000" pitchFamily="2" charset="-78"/>
              </a:rPr>
              <a:t>2- ساير اندوخته هاي اختياري</a:t>
            </a:r>
          </a:p>
          <a:p>
            <a:pPr marL="117475" indent="346075">
              <a:lnSpc>
                <a:spcPct val="80000"/>
              </a:lnSpc>
              <a:buFont typeface="Wingdings" panose="05000000000000000000" pitchFamily="2" charset="2"/>
              <a:buNone/>
            </a:pPr>
            <a:r>
              <a:rPr lang="fa-IR" sz="2400">
                <a:solidFill>
                  <a:schemeClr val="hlink"/>
                </a:solidFill>
                <a:cs typeface="2  Zar" panose="00000400000000000000" pitchFamily="2" charset="-78"/>
              </a:rPr>
              <a:t>3- زيانهاي سال قبل</a:t>
            </a:r>
          </a:p>
          <a:p>
            <a:pPr marL="117475" indent="346075">
              <a:lnSpc>
                <a:spcPct val="80000"/>
              </a:lnSpc>
              <a:buFont typeface="Wingdings" panose="05000000000000000000" pitchFamily="2" charset="2"/>
              <a:buNone/>
            </a:pPr>
            <a:r>
              <a:rPr lang="fa-IR" sz="2400" b="1">
                <a:cs typeface="2  Zar" panose="00000400000000000000" pitchFamily="2" charset="-78"/>
              </a:rPr>
              <a:t>كه در واقع مورد فوق شامل بخشي از سود انباشته يا حساب سود تقسيم سود انباشته است كه طبق قانون ويا پيشنهاد هيات مديره ويا در نتيجه كاركرد سالهاي قبل سود ويژه دوره مالي جديد كنار گذاشته مي شود وسپس بقيه سود ويژه قابليت تقسيم بين سهامداران به صورت سود سهام پرداختي يا سود سهمي را پيدا مي كند.</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946" name="Rectangle 2"/>
          <p:cNvSpPr>
            <a:spLocks noGrp="1" noChangeArrowheads="1"/>
          </p:cNvSpPr>
          <p:nvPr>
            <p:ph type="body" idx="1"/>
          </p:nvPr>
        </p:nvSpPr>
        <p:spPr>
          <a:xfrm>
            <a:off x="96838" y="111125"/>
            <a:ext cx="8991600" cy="6746875"/>
          </a:xfrm>
        </p:spPr>
        <p:txBody>
          <a:bodyPr/>
          <a:lstStyle/>
          <a:p>
            <a:pPr marL="165100" indent="346075">
              <a:lnSpc>
                <a:spcPct val="90000"/>
              </a:lnSpc>
              <a:buFont typeface="Wingdings" panose="05000000000000000000" pitchFamily="2" charset="2"/>
              <a:buNone/>
            </a:pPr>
            <a:r>
              <a:rPr lang="fa-IR" sz="2400" b="1">
                <a:solidFill>
                  <a:schemeClr val="hlink"/>
                </a:solidFill>
                <a:cs typeface="2  Titr" panose="00000700000000000000" pitchFamily="2" charset="-78"/>
              </a:rPr>
              <a:t>بنابراين:</a:t>
            </a:r>
          </a:p>
          <a:p>
            <a:pPr marL="165100" indent="346075" algn="just">
              <a:lnSpc>
                <a:spcPct val="90000"/>
              </a:lnSpc>
              <a:buFont typeface="Wingdings" panose="05000000000000000000" pitchFamily="2" charset="2"/>
              <a:buNone/>
            </a:pPr>
            <a:r>
              <a:rPr lang="fa-IR" sz="2400" b="1">
                <a:solidFill>
                  <a:schemeClr val="hlink"/>
                </a:solidFill>
                <a:cs typeface="2  Zar" panose="00000400000000000000" pitchFamily="2" charset="-78"/>
              </a:rPr>
              <a:t>محدوديت درسودسهام شامل مواردي است كه براي اندوخته ها وزيانهاي سالهاي قبل از سود انباشته شركت اختصاص داده  مي شود.</a:t>
            </a:r>
            <a:r>
              <a:rPr lang="fa-IR" sz="2400" b="1">
                <a:solidFill>
                  <a:srgbClr val="FF0000"/>
                </a:solidFill>
                <a:cs typeface="2  Zar" panose="00000400000000000000" pitchFamily="2" charset="-78"/>
              </a:rPr>
              <a:t> </a:t>
            </a:r>
            <a:r>
              <a:rPr lang="fa-IR" sz="2400" b="1">
                <a:cs typeface="2  Zar" panose="00000400000000000000" pitchFamily="2" charset="-78"/>
              </a:rPr>
              <a:t>هر گونه تخصيص از سود ويژه انباشته بايستي درحسابهاي مربوط به آن تخصيص ثبت و ضمنا در صورتهاي مالي شامل صورتحساب تقسيم سود انباشته وصورت ترازنامه افشا شود ويا جزئيات آنها بايد در يادداشت هاي پيوست صورتهاي مالي ثبت و درج گردد. </a:t>
            </a:r>
          </a:p>
          <a:p>
            <a:pPr marL="165100" indent="346075" algn="just">
              <a:lnSpc>
                <a:spcPct val="90000"/>
              </a:lnSpc>
              <a:buFont typeface="Wingdings" panose="05000000000000000000" pitchFamily="2" charset="2"/>
              <a:buNone/>
            </a:pPr>
            <a:r>
              <a:rPr lang="fa-IR" sz="2400" b="1">
                <a:solidFill>
                  <a:schemeClr val="hlink"/>
                </a:solidFill>
                <a:cs typeface="2  Zar" panose="00000400000000000000" pitchFamily="2" charset="-78"/>
              </a:rPr>
              <a:t>به طور مثال :</a:t>
            </a:r>
            <a:r>
              <a:rPr lang="fa-IR" sz="2400" b="1">
                <a:cs typeface="2  Zar" panose="00000400000000000000" pitchFamily="2" charset="-78"/>
              </a:rPr>
              <a:t> اگر بنا به توصيه هيات مديره وتائيد مجمع عمومي قرار باشد كه علاوه بر اندوخته قانوني ،اندوخته ديگري براي احتياط و طرحهاي آتي شركت ،براي بازخريد خدمت كاركنان وبازخريد اوراق قرضه وبازخريد سهام ممتازبدون حق راي منظور نمايد بايستي در مقابل بدهكارنمودن حساب تقسيم سود انباشته هر يك از حسابهاي اندوخته فوق بستانكار گردد.</a:t>
            </a:r>
            <a:endParaRPr lang="fa-IR" sz="1600" b="1">
              <a:cs typeface="2  Zar" panose="00000400000000000000" pitchFamily="2" charset="-78"/>
            </a:endParaRPr>
          </a:p>
          <a:p>
            <a:pPr marL="165100" indent="346075" algn="just">
              <a:lnSpc>
                <a:spcPct val="90000"/>
              </a:lnSpc>
              <a:buFont typeface="Wingdings" panose="05000000000000000000" pitchFamily="2" charset="2"/>
              <a:buNone/>
            </a:pPr>
            <a:r>
              <a:rPr lang="fa-IR" sz="2400" b="1">
                <a:solidFill>
                  <a:schemeClr val="hlink"/>
                </a:solidFill>
                <a:cs typeface="2  Titr" panose="00000700000000000000" pitchFamily="2" charset="-78"/>
              </a:rPr>
              <a:t>مثال عددي:</a:t>
            </a:r>
          </a:p>
          <a:p>
            <a:pPr marL="165100" indent="346075" algn="just">
              <a:lnSpc>
                <a:spcPct val="90000"/>
              </a:lnSpc>
              <a:buFont typeface="Wingdings" panose="05000000000000000000" pitchFamily="2" charset="2"/>
              <a:buNone/>
            </a:pPr>
            <a:r>
              <a:rPr lang="fa-IR" sz="2400" b="1">
                <a:cs typeface="2  Zar" panose="00000400000000000000" pitchFamily="2" charset="-78"/>
              </a:rPr>
              <a:t>شركت بيرجند كه به كشت وفروش زعفران اشتغال دارد در مبلغ 000/000/500ريال سود ويژه بعدازكسر </a:t>
            </a:r>
            <a:r>
              <a:rPr lang="en-US" sz="2000">
                <a:cs typeface="2  Zar" panose="00000400000000000000" pitchFamily="2" charset="-78"/>
              </a:rPr>
              <a:t>X4</a:t>
            </a:r>
            <a:r>
              <a:rPr lang="fa-IR" sz="2400" b="1">
                <a:cs typeface="2  Zar" panose="00000400000000000000" pitchFamily="2" charset="-78"/>
              </a:rPr>
              <a:t> سال ماليات دارد. مانده سود تقسيم نشده(سود سنواتي)شركت در پايان مبلغ 000/000/6ريال است بنا به توصيه هيات مديره</a:t>
            </a:r>
            <a:r>
              <a:rPr lang="en-US" sz="2400" b="1">
                <a:cs typeface="2  Zar" panose="00000400000000000000" pitchFamily="2" charset="-78"/>
              </a:rPr>
              <a:t>X3</a:t>
            </a:r>
            <a:r>
              <a:rPr lang="fa-IR" sz="2400" b="1">
                <a:cs typeface="2  Zar" panose="00000400000000000000" pitchFamily="2" charset="-78"/>
              </a:rPr>
              <a:t>سال مجمع عمومي با كنار گذاشتن 10٪از سود ويژه به عنوان اندوخته احتياطي براي زيانهاي احتمالي و 10٪به عنوان اندوخته بازخريد سهام ممتاز بدون حق راي و5٪براي پاداش بازخريد كاركنان شركت علاوه بر 5٪اندوخته قانوني موافقت نموده است .</a:t>
            </a:r>
            <a:endParaRPr lang="en-US" sz="2400" b="1">
              <a:cs typeface="2  Zar" panose="00000400000000000000" pitchFamily="2" charset="-78"/>
            </a:endParaRPr>
          </a:p>
        </p:txBody>
      </p:sp>
    </p:spTree>
  </p:cSld>
  <p:clrMapOvr>
    <a:masterClrMapping/>
  </p:clrMapOvr>
  <p:transition>
    <p:wipe dir="d"/>
    <p:sndAc>
      <p:stSnd loop="1">
        <p:snd r:embed="rId3" name="chimes.wav"/>
      </p:stSnd>
    </p:sndAc>
  </p:transition>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anose="020B0604030504040204" pitchFamily="34" charset="0"/>
            <a:cs typeface="Arial" panose="020B0604020202020204"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Cliff</Template>
  <TotalTime>894</TotalTime>
  <Words>26804</Words>
  <Application>Microsoft Office PowerPoint</Application>
  <PresentationFormat>On-screen Show (4:3)</PresentationFormat>
  <Paragraphs>1851</Paragraphs>
  <Slides>392</Slides>
  <Notes>390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392</vt:i4>
      </vt:variant>
    </vt:vector>
  </HeadingPairs>
  <TitlesOfParts>
    <vt:vector size="409" baseType="lpstr">
      <vt:lpstr>2  Sahar</vt:lpstr>
      <vt:lpstr>2  Titr</vt:lpstr>
      <vt:lpstr>2  Yagut</vt:lpstr>
      <vt:lpstr>2  Zar</vt:lpstr>
      <vt:lpstr>98WIN1_TrafficB</vt:lpstr>
      <vt:lpstr>Algerian</vt:lpstr>
      <vt:lpstr>Arial</vt:lpstr>
      <vt:lpstr>Arial Black</vt:lpstr>
      <vt:lpstr>B Titr</vt:lpstr>
      <vt:lpstr>Impact</vt:lpstr>
      <vt:lpstr>Sepehr</vt:lpstr>
      <vt:lpstr>Tahoma</vt:lpstr>
      <vt:lpstr>Times New Roman</vt:lpstr>
      <vt:lpstr>Verdana</vt:lpstr>
      <vt:lpstr>Wingdings</vt:lpstr>
      <vt:lpstr>Wingdings 2</vt:lpstr>
      <vt:lpstr>Cliff</vt:lpstr>
      <vt:lpstr>PowerPoint Presentation</vt:lpstr>
      <vt:lpstr>PowerPoint Presentation</vt:lpstr>
      <vt:lpstr>PowerPoint Presentation</vt:lpstr>
      <vt:lpstr>PowerPoint Presentation</vt:lpstr>
      <vt:lpstr>PowerPoint Presentation</vt:lpstr>
      <vt:lpstr>PowerPoint Presentation</vt:lpstr>
      <vt:lpstr>چاپ سوم 1373 ناشر وزارت فرهنگ و وزارت عالي ) به طوري كه گفته اند امروزه هدف اصلي تاسيس شركتهاي سهامي به كار انداختن سرمايه هاي نقدي در وقياس وسيع تر به منظور كسب سود بيشتر وحفظ سرمايه افراد مي باشد زيرا در شركتهاي غير سهامي و مالكيت فردي (انفرادي )ميزان سرمايه به كار انداخته شده كم و از طرفي ريسك از بين رفتن سرمايه مالكين آن بيشتر مي باشد.    در صورتي كه در شركتهاي سهامي ميزان سرمايه و تعداد مالكين شركت مي تواند خيلي بيشتر از شركتهاي غير سهامي باشد و خطر از بين رفتن سرمايه نيز اولاً كاهش يافته و ثانياً باعث از بين رفتن تمام سرمايه اشخاص نمي گردد .بديهي است كه تاسيس شركتهاي سهامي به دليل مزاياي متعددي كه نسبت به ساير انواع شركتهاي ديگر دارد ،سال به سال افزايش يافته واز طرف ديگر شركتهاي سهامي عام كه در تمام دنيا مهمترين شركتها را تشكيل مي دهند ،تبلور تكامل شركتهاس سهامي مي باشند .براي شناخت بيشتر مطلب فوق به ذكر مثالي مي پردازيم .اگر تمام دارائي نقدي فردي به عنوان سرمايه براي ايجاد يك تجارتخانه اختصاص داده شود در صورت از بين رفتن تجارتخانه بر اثر سوانح طبيعي يا غير طبيعي تمام سرمايه فرد مزبور مفهوم شده و فرد مزبور به تنهائي مفلس خواهد شد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حسابهاي شركت پس از ثبت سود اختصاص يافته:   سهـام سـرمـايـه    تقسيـم سـودانبـاشتـه   مانده  000/000/10   000/000/34  00/000/10مانده  سود  000/000/20    بابت سودسهام  X2  سود  سهامي    مانده  000/000/120   و سود سهمي  000/000/40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Shiva</cp:lastModifiedBy>
  <cp:revision>185</cp:revision>
  <dcterms:created xsi:type="dcterms:W3CDTF">2006-06-01T00:00:08Z</dcterms:created>
  <dcterms:modified xsi:type="dcterms:W3CDTF">2023-05-25T15:50:58Z</dcterms:modified>
</cp:coreProperties>
</file>