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95"/>
  </p:notesMasterIdLst>
  <p:sldIdLst>
    <p:sldId id="471" r:id="rId2"/>
    <p:sldId id="256" r:id="rId3"/>
    <p:sldId id="257" r:id="rId4"/>
    <p:sldId id="258" r:id="rId5"/>
    <p:sldId id="259" r:id="rId6"/>
    <p:sldId id="260" r:id="rId7"/>
    <p:sldId id="262" r:id="rId8"/>
    <p:sldId id="266" r:id="rId9"/>
    <p:sldId id="269" r:id="rId10"/>
    <p:sldId id="270" r:id="rId11"/>
    <p:sldId id="271" r:id="rId12"/>
    <p:sldId id="272" r:id="rId13"/>
    <p:sldId id="273" r:id="rId14"/>
    <p:sldId id="275" r:id="rId15"/>
    <p:sldId id="331" r:id="rId16"/>
    <p:sldId id="277" r:id="rId17"/>
    <p:sldId id="278" r:id="rId18"/>
    <p:sldId id="279" r:id="rId19"/>
    <p:sldId id="280" r:id="rId20"/>
    <p:sldId id="281" r:id="rId21"/>
    <p:sldId id="282" r:id="rId22"/>
    <p:sldId id="283" r:id="rId23"/>
    <p:sldId id="285" r:id="rId24"/>
    <p:sldId id="286" r:id="rId25"/>
    <p:sldId id="287" r:id="rId26"/>
    <p:sldId id="289" r:id="rId27"/>
    <p:sldId id="290" r:id="rId28"/>
    <p:sldId id="291" r:id="rId29"/>
    <p:sldId id="292" r:id="rId30"/>
    <p:sldId id="293" r:id="rId31"/>
    <p:sldId id="294" r:id="rId32"/>
    <p:sldId id="295" r:id="rId33"/>
    <p:sldId id="336" r:id="rId34"/>
    <p:sldId id="297" r:id="rId35"/>
    <p:sldId id="302" r:id="rId36"/>
    <p:sldId id="301" r:id="rId37"/>
    <p:sldId id="303" r:id="rId38"/>
    <p:sldId id="304" r:id="rId39"/>
    <p:sldId id="306" r:id="rId40"/>
    <p:sldId id="307" r:id="rId41"/>
    <p:sldId id="308" r:id="rId42"/>
    <p:sldId id="309" r:id="rId43"/>
    <p:sldId id="310" r:id="rId44"/>
    <p:sldId id="311" r:id="rId45"/>
    <p:sldId id="313" r:id="rId46"/>
    <p:sldId id="314" r:id="rId47"/>
    <p:sldId id="316" r:id="rId48"/>
    <p:sldId id="317" r:id="rId49"/>
    <p:sldId id="318" r:id="rId50"/>
    <p:sldId id="320" r:id="rId51"/>
    <p:sldId id="321" r:id="rId52"/>
    <p:sldId id="322" r:id="rId53"/>
    <p:sldId id="323" r:id="rId54"/>
    <p:sldId id="324" r:id="rId55"/>
    <p:sldId id="325" r:id="rId56"/>
    <p:sldId id="326" r:id="rId57"/>
    <p:sldId id="327" r:id="rId58"/>
    <p:sldId id="328" r:id="rId59"/>
    <p:sldId id="329" r:id="rId60"/>
    <p:sldId id="375" r:id="rId61"/>
    <p:sldId id="376" r:id="rId62"/>
    <p:sldId id="377" r:id="rId63"/>
    <p:sldId id="378" r:id="rId64"/>
    <p:sldId id="379" r:id="rId65"/>
    <p:sldId id="380" r:id="rId66"/>
    <p:sldId id="381" r:id="rId67"/>
    <p:sldId id="382" r:id="rId68"/>
    <p:sldId id="383" r:id="rId69"/>
    <p:sldId id="384" r:id="rId70"/>
    <p:sldId id="385" r:id="rId71"/>
    <p:sldId id="386" r:id="rId72"/>
    <p:sldId id="387" r:id="rId73"/>
    <p:sldId id="388" r:id="rId74"/>
    <p:sldId id="389" r:id="rId75"/>
    <p:sldId id="390" r:id="rId76"/>
    <p:sldId id="391" r:id="rId77"/>
    <p:sldId id="392" r:id="rId78"/>
    <p:sldId id="393" r:id="rId79"/>
    <p:sldId id="394" r:id="rId80"/>
    <p:sldId id="395" r:id="rId81"/>
    <p:sldId id="396" r:id="rId82"/>
    <p:sldId id="397" r:id="rId83"/>
    <p:sldId id="398" r:id="rId84"/>
    <p:sldId id="399" r:id="rId85"/>
    <p:sldId id="400" r:id="rId86"/>
    <p:sldId id="401" r:id="rId87"/>
    <p:sldId id="402" r:id="rId88"/>
    <p:sldId id="403" r:id="rId89"/>
    <p:sldId id="404" r:id="rId90"/>
    <p:sldId id="405" r:id="rId91"/>
    <p:sldId id="406" r:id="rId92"/>
    <p:sldId id="407" r:id="rId93"/>
    <p:sldId id="408" r:id="rId94"/>
    <p:sldId id="409" r:id="rId95"/>
    <p:sldId id="410" r:id="rId96"/>
    <p:sldId id="411" r:id="rId97"/>
    <p:sldId id="412" r:id="rId98"/>
    <p:sldId id="413" r:id="rId99"/>
    <p:sldId id="337" r:id="rId100"/>
    <p:sldId id="338" r:id="rId101"/>
    <p:sldId id="339" r:id="rId102"/>
    <p:sldId id="340" r:id="rId103"/>
    <p:sldId id="341" r:id="rId104"/>
    <p:sldId id="342" r:id="rId105"/>
    <p:sldId id="343" r:id="rId106"/>
    <p:sldId id="344" r:id="rId107"/>
    <p:sldId id="345" r:id="rId108"/>
    <p:sldId id="346" r:id="rId109"/>
    <p:sldId id="347" r:id="rId110"/>
    <p:sldId id="348" r:id="rId111"/>
    <p:sldId id="349" r:id="rId112"/>
    <p:sldId id="350" r:id="rId113"/>
    <p:sldId id="351" r:id="rId114"/>
    <p:sldId id="352" r:id="rId115"/>
    <p:sldId id="353" r:id="rId116"/>
    <p:sldId id="354" r:id="rId117"/>
    <p:sldId id="355" r:id="rId118"/>
    <p:sldId id="356" r:id="rId119"/>
    <p:sldId id="357" r:id="rId120"/>
    <p:sldId id="358" r:id="rId121"/>
    <p:sldId id="359" r:id="rId122"/>
    <p:sldId id="360" r:id="rId123"/>
    <p:sldId id="361" r:id="rId124"/>
    <p:sldId id="362" r:id="rId125"/>
    <p:sldId id="363" r:id="rId126"/>
    <p:sldId id="364" r:id="rId127"/>
    <p:sldId id="365" r:id="rId128"/>
    <p:sldId id="366" r:id="rId129"/>
    <p:sldId id="367" r:id="rId130"/>
    <p:sldId id="368" r:id="rId131"/>
    <p:sldId id="369" r:id="rId132"/>
    <p:sldId id="370" r:id="rId133"/>
    <p:sldId id="371" r:id="rId134"/>
    <p:sldId id="372" r:id="rId135"/>
    <p:sldId id="373" r:id="rId136"/>
    <p:sldId id="414" r:id="rId137"/>
    <p:sldId id="415" r:id="rId138"/>
    <p:sldId id="416" r:id="rId139"/>
    <p:sldId id="417" r:id="rId140"/>
    <p:sldId id="418" r:id="rId141"/>
    <p:sldId id="419" r:id="rId142"/>
    <p:sldId id="420" r:id="rId143"/>
    <p:sldId id="421" r:id="rId144"/>
    <p:sldId id="422" r:id="rId145"/>
    <p:sldId id="423" r:id="rId146"/>
    <p:sldId id="424" r:id="rId147"/>
    <p:sldId id="425" r:id="rId148"/>
    <p:sldId id="426" r:id="rId149"/>
    <p:sldId id="427" r:id="rId150"/>
    <p:sldId id="428" r:id="rId151"/>
    <p:sldId id="429" r:id="rId152"/>
    <p:sldId id="430" r:id="rId153"/>
    <p:sldId id="431" r:id="rId154"/>
    <p:sldId id="432" r:id="rId155"/>
    <p:sldId id="433" r:id="rId156"/>
    <p:sldId id="434" r:id="rId157"/>
    <p:sldId id="435" r:id="rId158"/>
    <p:sldId id="436" r:id="rId159"/>
    <p:sldId id="437" r:id="rId160"/>
    <p:sldId id="438" r:id="rId161"/>
    <p:sldId id="439" r:id="rId162"/>
    <p:sldId id="440" r:id="rId163"/>
    <p:sldId id="441" r:id="rId164"/>
    <p:sldId id="442" r:id="rId165"/>
    <p:sldId id="443" r:id="rId166"/>
    <p:sldId id="444" r:id="rId167"/>
    <p:sldId id="445" r:id="rId168"/>
    <p:sldId id="446" r:id="rId169"/>
    <p:sldId id="447" r:id="rId170"/>
    <p:sldId id="448" r:id="rId171"/>
    <p:sldId id="449" r:id="rId172"/>
    <p:sldId id="450" r:id="rId173"/>
    <p:sldId id="451" r:id="rId174"/>
    <p:sldId id="452" r:id="rId175"/>
    <p:sldId id="453" r:id="rId176"/>
    <p:sldId id="454" r:id="rId177"/>
    <p:sldId id="455" r:id="rId178"/>
    <p:sldId id="456" r:id="rId179"/>
    <p:sldId id="457" r:id="rId180"/>
    <p:sldId id="458" r:id="rId181"/>
    <p:sldId id="459" r:id="rId182"/>
    <p:sldId id="460" r:id="rId183"/>
    <p:sldId id="461" r:id="rId184"/>
    <p:sldId id="462" r:id="rId185"/>
    <p:sldId id="463" r:id="rId186"/>
    <p:sldId id="464" r:id="rId187"/>
    <p:sldId id="465" r:id="rId188"/>
    <p:sldId id="466" r:id="rId189"/>
    <p:sldId id="467" r:id="rId190"/>
    <p:sldId id="468" r:id="rId191"/>
    <p:sldId id="469" r:id="rId192"/>
    <p:sldId id="470" r:id="rId193"/>
    <p:sldId id="374" r:id="rId19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8" autoAdjust="0"/>
    <p:restoredTop sz="94671" autoAdjust="0"/>
  </p:normalViewPr>
  <p:slideViewPr>
    <p:cSldViewPr>
      <p:cViewPr varScale="1">
        <p:scale>
          <a:sx n="69" d="100"/>
          <a:sy n="69" d="100"/>
        </p:scale>
        <p:origin x="558" y="78"/>
      </p:cViewPr>
      <p:guideLst>
        <p:guide orient="horz" pos="2160"/>
        <p:guide pos="2880"/>
      </p:guideLst>
    </p:cSldViewPr>
  </p:slideViewPr>
  <p:outlineViewPr>
    <p:cViewPr>
      <p:scale>
        <a:sx n="33" d="100"/>
        <a:sy n="33" d="100"/>
      </p:scale>
      <p:origin x="0" y="7065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notesMaster" Target="notesMasters/notesMaster1.xml"/><Relationship Id="rId190" Type="http://schemas.openxmlformats.org/officeDocument/2006/relationships/slide" Target="slides/slide189.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theme" Target="theme/theme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BBD36B-FA90-4544-BAC6-66441A6FE14D}" type="doc">
      <dgm:prSet loTypeId="urn:microsoft.com/office/officeart/2005/8/layout/chevron1" loCatId="process" qsTypeId="urn:microsoft.com/office/officeart/2005/8/quickstyle/simple1" qsCatId="simple" csTypeId="urn:microsoft.com/office/officeart/2005/8/colors/accent1_2" csCatId="accent1" phldr="1"/>
      <dgm:spPr/>
    </dgm:pt>
    <dgm:pt modelId="{5071DFEE-7935-40EC-8563-1C9C7896FE08}">
      <dgm:prSet phldrT="[Text]" custT="1"/>
      <dgm:spPr/>
      <dgm:t>
        <a:bodyPr/>
        <a:lstStyle/>
        <a:p>
          <a:r>
            <a:rPr lang="fa-IR" sz="2000" dirty="0" smtClean="0"/>
            <a:t>بیانیه مأموریت </a:t>
          </a:r>
          <a:endParaRPr lang="en-US" sz="2000" dirty="0"/>
        </a:p>
      </dgm:t>
    </dgm:pt>
    <dgm:pt modelId="{1C9AB280-26E1-4048-9086-A59A5401E6F3}" type="parTrans" cxnId="{37143E21-FFD0-4579-8749-C3E3882FCA79}">
      <dgm:prSet/>
      <dgm:spPr/>
      <dgm:t>
        <a:bodyPr/>
        <a:lstStyle/>
        <a:p>
          <a:endParaRPr lang="en-US"/>
        </a:p>
      </dgm:t>
    </dgm:pt>
    <dgm:pt modelId="{FF25A42A-B8AB-425C-B117-DC66855CEF6D}" type="sibTrans" cxnId="{37143E21-FFD0-4579-8749-C3E3882FCA79}">
      <dgm:prSet/>
      <dgm:spPr/>
      <dgm:t>
        <a:bodyPr/>
        <a:lstStyle/>
        <a:p>
          <a:endParaRPr lang="en-US"/>
        </a:p>
      </dgm:t>
    </dgm:pt>
    <dgm:pt modelId="{6DC23EBF-6588-4229-9A25-4A77FC115EFA}">
      <dgm:prSet phldrT="[Text]" custT="1"/>
      <dgm:spPr/>
      <dgm:t>
        <a:bodyPr/>
        <a:lstStyle/>
        <a:p>
          <a:r>
            <a:rPr lang="fa-IR" sz="2000" dirty="0" smtClean="0"/>
            <a:t>اهداف بلند مدت</a:t>
          </a:r>
          <a:endParaRPr lang="en-US" sz="2000" dirty="0"/>
        </a:p>
      </dgm:t>
    </dgm:pt>
    <dgm:pt modelId="{12680AAE-C988-4275-AA42-CFAB711DDC3A}" type="parTrans" cxnId="{8FA0830C-2313-4EC4-990B-D1F2F36CF7BD}">
      <dgm:prSet/>
      <dgm:spPr/>
      <dgm:t>
        <a:bodyPr/>
        <a:lstStyle/>
        <a:p>
          <a:endParaRPr lang="en-US"/>
        </a:p>
      </dgm:t>
    </dgm:pt>
    <dgm:pt modelId="{A46AF776-96DE-4CE9-9ECC-3EEC26DE6D19}" type="sibTrans" cxnId="{8FA0830C-2313-4EC4-990B-D1F2F36CF7BD}">
      <dgm:prSet/>
      <dgm:spPr/>
      <dgm:t>
        <a:bodyPr/>
        <a:lstStyle/>
        <a:p>
          <a:endParaRPr lang="en-US"/>
        </a:p>
      </dgm:t>
    </dgm:pt>
    <dgm:pt modelId="{82581BF6-E12D-4459-B9B5-B2821DD164B8}">
      <dgm:prSet phldrT="[Text]" custT="1"/>
      <dgm:spPr/>
      <dgm:t>
        <a:bodyPr/>
        <a:lstStyle/>
        <a:p>
          <a:r>
            <a:rPr lang="fa-IR" sz="1800" dirty="0" smtClean="0"/>
            <a:t>تدوین استراتژی</a:t>
          </a:r>
          <a:endParaRPr lang="en-US" sz="1800" dirty="0"/>
        </a:p>
      </dgm:t>
    </dgm:pt>
    <dgm:pt modelId="{E4F4995D-F8E1-4142-9807-2377FA8B5100}" type="parTrans" cxnId="{4E9F5DF1-C2C5-4508-AF77-8104E1625575}">
      <dgm:prSet/>
      <dgm:spPr/>
      <dgm:t>
        <a:bodyPr/>
        <a:lstStyle/>
        <a:p>
          <a:endParaRPr lang="en-US"/>
        </a:p>
      </dgm:t>
    </dgm:pt>
    <dgm:pt modelId="{4F501A74-0232-4054-B9BF-DE4B90BF2978}" type="sibTrans" cxnId="{4E9F5DF1-C2C5-4508-AF77-8104E1625575}">
      <dgm:prSet/>
      <dgm:spPr/>
      <dgm:t>
        <a:bodyPr/>
        <a:lstStyle/>
        <a:p>
          <a:endParaRPr lang="en-US"/>
        </a:p>
      </dgm:t>
    </dgm:pt>
    <dgm:pt modelId="{1A141155-B022-4BB7-83EA-29AEF350044C}">
      <dgm:prSet phldrT="[Text]" custT="1"/>
      <dgm:spPr/>
      <dgm:t>
        <a:bodyPr/>
        <a:lstStyle/>
        <a:p>
          <a:pPr algn="ctr" rtl="1"/>
          <a:r>
            <a:rPr lang="fa-IR" sz="1800" dirty="0" smtClean="0"/>
            <a:t> </a:t>
          </a:r>
        </a:p>
        <a:p>
          <a:pPr algn="ctr" rtl="1"/>
          <a:r>
            <a:rPr lang="fa-IR" sz="1800" dirty="0" smtClean="0"/>
            <a:t>رسیدن به موفقیت</a:t>
          </a:r>
        </a:p>
        <a:p>
          <a:pPr algn="ctr"/>
          <a:endParaRPr lang="en-US" sz="1200" dirty="0"/>
        </a:p>
      </dgm:t>
    </dgm:pt>
    <dgm:pt modelId="{991318AE-AA85-4A85-8B2D-E985AE038C20}" type="parTrans" cxnId="{38CD7564-AB0A-48DF-91BF-6746F110FF71}">
      <dgm:prSet/>
      <dgm:spPr/>
      <dgm:t>
        <a:bodyPr/>
        <a:lstStyle/>
        <a:p>
          <a:endParaRPr lang="en-US"/>
        </a:p>
      </dgm:t>
    </dgm:pt>
    <dgm:pt modelId="{B9DD8A47-F6A7-433A-9C96-2C44F64E6ED1}" type="sibTrans" cxnId="{38CD7564-AB0A-48DF-91BF-6746F110FF71}">
      <dgm:prSet/>
      <dgm:spPr/>
      <dgm:t>
        <a:bodyPr/>
        <a:lstStyle/>
        <a:p>
          <a:endParaRPr lang="en-US"/>
        </a:p>
      </dgm:t>
    </dgm:pt>
    <dgm:pt modelId="{F20EC25E-863F-4AFC-985C-8796669B3D79}" type="pres">
      <dgm:prSet presAssocID="{32BBD36B-FA90-4544-BAC6-66441A6FE14D}" presName="Name0" presStyleCnt="0">
        <dgm:presLayoutVars>
          <dgm:dir val="rev"/>
          <dgm:animLvl val="lvl"/>
          <dgm:resizeHandles val="exact"/>
        </dgm:presLayoutVars>
      </dgm:prSet>
      <dgm:spPr/>
    </dgm:pt>
    <dgm:pt modelId="{8F4A978C-BA72-4E48-8680-45997B935D5E}" type="pres">
      <dgm:prSet presAssocID="{5071DFEE-7935-40EC-8563-1C9C7896FE08}" presName="parTxOnly" presStyleLbl="node1" presStyleIdx="0" presStyleCnt="4" custAng="0">
        <dgm:presLayoutVars>
          <dgm:chMax val="0"/>
          <dgm:chPref val="0"/>
          <dgm:bulletEnabled val="1"/>
        </dgm:presLayoutVars>
      </dgm:prSet>
      <dgm:spPr/>
      <dgm:t>
        <a:bodyPr/>
        <a:lstStyle/>
        <a:p>
          <a:endParaRPr lang="en-US"/>
        </a:p>
      </dgm:t>
    </dgm:pt>
    <dgm:pt modelId="{F3CE1F19-AB8D-46C9-BFD3-892D9F257CE2}" type="pres">
      <dgm:prSet presAssocID="{FF25A42A-B8AB-425C-B117-DC66855CEF6D}" presName="parTxOnlySpace" presStyleCnt="0"/>
      <dgm:spPr/>
    </dgm:pt>
    <dgm:pt modelId="{C67EF90C-C680-435B-91FF-7BB8A0934D5E}" type="pres">
      <dgm:prSet presAssocID="{6DC23EBF-6588-4229-9A25-4A77FC115EFA}" presName="parTxOnly" presStyleLbl="node1" presStyleIdx="1" presStyleCnt="4">
        <dgm:presLayoutVars>
          <dgm:chMax val="0"/>
          <dgm:chPref val="0"/>
          <dgm:bulletEnabled val="1"/>
        </dgm:presLayoutVars>
      </dgm:prSet>
      <dgm:spPr/>
      <dgm:t>
        <a:bodyPr/>
        <a:lstStyle/>
        <a:p>
          <a:endParaRPr lang="en-US"/>
        </a:p>
      </dgm:t>
    </dgm:pt>
    <dgm:pt modelId="{E7A6C8C4-059E-4C14-8644-A44F86211F58}" type="pres">
      <dgm:prSet presAssocID="{A46AF776-96DE-4CE9-9ECC-3EEC26DE6D19}" presName="parTxOnlySpace" presStyleCnt="0"/>
      <dgm:spPr/>
    </dgm:pt>
    <dgm:pt modelId="{4F2F8E5E-8861-437A-B7DC-6DCE2B77E897}" type="pres">
      <dgm:prSet presAssocID="{82581BF6-E12D-4459-B9B5-B2821DD164B8}" presName="parTxOnly" presStyleLbl="node1" presStyleIdx="2" presStyleCnt="4">
        <dgm:presLayoutVars>
          <dgm:chMax val="0"/>
          <dgm:chPref val="0"/>
          <dgm:bulletEnabled val="1"/>
        </dgm:presLayoutVars>
      </dgm:prSet>
      <dgm:spPr/>
      <dgm:t>
        <a:bodyPr/>
        <a:lstStyle/>
        <a:p>
          <a:endParaRPr lang="en-US"/>
        </a:p>
      </dgm:t>
    </dgm:pt>
    <dgm:pt modelId="{E6F17F0F-7852-4D03-9761-36DFC1E00AC1}" type="pres">
      <dgm:prSet presAssocID="{4F501A74-0232-4054-B9BF-DE4B90BF2978}" presName="parTxOnlySpace" presStyleCnt="0"/>
      <dgm:spPr/>
    </dgm:pt>
    <dgm:pt modelId="{33AC657C-61F4-4686-8A37-C843B9B83415}" type="pres">
      <dgm:prSet presAssocID="{1A141155-B022-4BB7-83EA-29AEF350044C}" presName="parTxOnly" presStyleLbl="node1" presStyleIdx="3" presStyleCnt="4">
        <dgm:presLayoutVars>
          <dgm:chMax val="0"/>
          <dgm:chPref val="0"/>
          <dgm:bulletEnabled val="1"/>
        </dgm:presLayoutVars>
      </dgm:prSet>
      <dgm:spPr/>
      <dgm:t>
        <a:bodyPr/>
        <a:lstStyle/>
        <a:p>
          <a:endParaRPr lang="en-US"/>
        </a:p>
      </dgm:t>
    </dgm:pt>
  </dgm:ptLst>
  <dgm:cxnLst>
    <dgm:cxn modelId="{4E9F5DF1-C2C5-4508-AF77-8104E1625575}" srcId="{32BBD36B-FA90-4544-BAC6-66441A6FE14D}" destId="{82581BF6-E12D-4459-B9B5-B2821DD164B8}" srcOrd="2" destOrd="0" parTransId="{E4F4995D-F8E1-4142-9807-2377FA8B5100}" sibTransId="{4F501A74-0232-4054-B9BF-DE4B90BF2978}"/>
    <dgm:cxn modelId="{D168E82A-44CC-411C-A98F-B53B447738C5}" type="presOf" srcId="{32BBD36B-FA90-4544-BAC6-66441A6FE14D}" destId="{F20EC25E-863F-4AFC-985C-8796669B3D79}" srcOrd="0" destOrd="0" presId="urn:microsoft.com/office/officeart/2005/8/layout/chevron1"/>
    <dgm:cxn modelId="{8FA0830C-2313-4EC4-990B-D1F2F36CF7BD}" srcId="{32BBD36B-FA90-4544-BAC6-66441A6FE14D}" destId="{6DC23EBF-6588-4229-9A25-4A77FC115EFA}" srcOrd="1" destOrd="0" parTransId="{12680AAE-C988-4275-AA42-CFAB711DDC3A}" sibTransId="{A46AF776-96DE-4CE9-9ECC-3EEC26DE6D19}"/>
    <dgm:cxn modelId="{0D65A7D0-96A4-4385-8FF3-78592BB077B4}" type="presOf" srcId="{82581BF6-E12D-4459-B9B5-B2821DD164B8}" destId="{4F2F8E5E-8861-437A-B7DC-6DCE2B77E897}" srcOrd="0" destOrd="0" presId="urn:microsoft.com/office/officeart/2005/8/layout/chevron1"/>
    <dgm:cxn modelId="{D933CAA5-1276-43FA-8514-5B451848FFEF}" type="presOf" srcId="{1A141155-B022-4BB7-83EA-29AEF350044C}" destId="{33AC657C-61F4-4686-8A37-C843B9B83415}" srcOrd="0" destOrd="0" presId="urn:microsoft.com/office/officeart/2005/8/layout/chevron1"/>
    <dgm:cxn modelId="{37143E21-FFD0-4579-8749-C3E3882FCA79}" srcId="{32BBD36B-FA90-4544-BAC6-66441A6FE14D}" destId="{5071DFEE-7935-40EC-8563-1C9C7896FE08}" srcOrd="0" destOrd="0" parTransId="{1C9AB280-26E1-4048-9086-A59A5401E6F3}" sibTransId="{FF25A42A-B8AB-425C-B117-DC66855CEF6D}"/>
    <dgm:cxn modelId="{38CD7564-AB0A-48DF-91BF-6746F110FF71}" srcId="{32BBD36B-FA90-4544-BAC6-66441A6FE14D}" destId="{1A141155-B022-4BB7-83EA-29AEF350044C}" srcOrd="3" destOrd="0" parTransId="{991318AE-AA85-4A85-8B2D-E985AE038C20}" sibTransId="{B9DD8A47-F6A7-433A-9C96-2C44F64E6ED1}"/>
    <dgm:cxn modelId="{E155395F-C582-486C-BF2A-4D8BEA315975}" type="presOf" srcId="{5071DFEE-7935-40EC-8563-1C9C7896FE08}" destId="{8F4A978C-BA72-4E48-8680-45997B935D5E}" srcOrd="0" destOrd="0" presId="urn:microsoft.com/office/officeart/2005/8/layout/chevron1"/>
    <dgm:cxn modelId="{B897E113-602C-4C2A-B7E3-733538C9CC72}" type="presOf" srcId="{6DC23EBF-6588-4229-9A25-4A77FC115EFA}" destId="{C67EF90C-C680-435B-91FF-7BB8A0934D5E}" srcOrd="0" destOrd="0" presId="urn:microsoft.com/office/officeart/2005/8/layout/chevron1"/>
    <dgm:cxn modelId="{9A729D32-4CC3-443C-87DD-FC2DDE4ADB10}" type="presParOf" srcId="{F20EC25E-863F-4AFC-985C-8796669B3D79}" destId="{8F4A978C-BA72-4E48-8680-45997B935D5E}" srcOrd="0" destOrd="0" presId="urn:microsoft.com/office/officeart/2005/8/layout/chevron1"/>
    <dgm:cxn modelId="{D3AF9E75-0646-4E27-B17B-F99D9C8F5B53}" type="presParOf" srcId="{F20EC25E-863F-4AFC-985C-8796669B3D79}" destId="{F3CE1F19-AB8D-46C9-BFD3-892D9F257CE2}" srcOrd="1" destOrd="0" presId="urn:microsoft.com/office/officeart/2005/8/layout/chevron1"/>
    <dgm:cxn modelId="{3FA62397-1B83-4F0F-AE1A-9B3BF513A498}" type="presParOf" srcId="{F20EC25E-863F-4AFC-985C-8796669B3D79}" destId="{C67EF90C-C680-435B-91FF-7BB8A0934D5E}" srcOrd="2" destOrd="0" presId="urn:microsoft.com/office/officeart/2005/8/layout/chevron1"/>
    <dgm:cxn modelId="{8EEF96DC-9856-4CB3-BA61-ECE7CBAB7BC2}" type="presParOf" srcId="{F20EC25E-863F-4AFC-985C-8796669B3D79}" destId="{E7A6C8C4-059E-4C14-8644-A44F86211F58}" srcOrd="3" destOrd="0" presId="urn:microsoft.com/office/officeart/2005/8/layout/chevron1"/>
    <dgm:cxn modelId="{05543942-C733-4186-83FB-633BA10328A7}" type="presParOf" srcId="{F20EC25E-863F-4AFC-985C-8796669B3D79}" destId="{4F2F8E5E-8861-437A-B7DC-6DCE2B77E897}" srcOrd="4" destOrd="0" presId="urn:microsoft.com/office/officeart/2005/8/layout/chevron1"/>
    <dgm:cxn modelId="{21F42406-5172-4E4E-AA33-E257BB16D5A8}" type="presParOf" srcId="{F20EC25E-863F-4AFC-985C-8796669B3D79}" destId="{E6F17F0F-7852-4D03-9761-36DFC1E00AC1}" srcOrd="5" destOrd="0" presId="urn:microsoft.com/office/officeart/2005/8/layout/chevron1"/>
    <dgm:cxn modelId="{79AA1488-AEF9-4C24-8760-A7B1F315F8C5}" type="presParOf" srcId="{F20EC25E-863F-4AFC-985C-8796669B3D79}" destId="{33AC657C-61F4-4686-8A37-C843B9B83415}"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FB9D49-543A-4BD7-A9AA-2356F9B89A0D}"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37ED047B-ECC1-452B-BEF5-2F8C80C09845}">
      <dgm:prSet phldrT="[Text]">
        <dgm:style>
          <a:lnRef idx="0">
            <a:schemeClr val="accent6"/>
          </a:lnRef>
          <a:fillRef idx="3">
            <a:schemeClr val="accent6"/>
          </a:fillRef>
          <a:effectRef idx="3">
            <a:schemeClr val="accent6"/>
          </a:effectRef>
          <a:fontRef idx="minor">
            <a:schemeClr val="lt1"/>
          </a:fontRef>
        </dgm:style>
      </dgm:prSet>
      <dgm:spPr/>
      <dgm:t>
        <a:bodyPr/>
        <a:lstStyle/>
        <a:p>
          <a:r>
            <a:rPr lang="fa-IR"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عملکرد مالی </a:t>
          </a:r>
          <a:endParaRPr lang="en-US"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dgm:t>
    </dgm:pt>
    <dgm:pt modelId="{2F42F4E7-AB74-42CF-AB15-AF51F9C56AD0}" type="parTrans" cxnId="{FDCEB700-6C4C-496C-913B-26AF0B57AF70}">
      <dgm:prSet/>
      <dgm:spPr/>
      <dgm:t>
        <a:bodyPr/>
        <a:lstStyle/>
        <a:p>
          <a:endParaRPr lang="en-US"/>
        </a:p>
      </dgm:t>
    </dgm:pt>
    <dgm:pt modelId="{BBBD3ED8-B467-4598-A8AD-48A9346E0C4E}" type="sibTrans" cxnId="{FDCEB700-6C4C-496C-913B-26AF0B57AF70}">
      <dgm:prSet/>
      <dgm:spPr/>
      <dgm:t>
        <a:bodyPr/>
        <a:lstStyle/>
        <a:p>
          <a:endParaRPr lang="en-US"/>
        </a:p>
      </dgm:t>
    </dgm:pt>
    <dgm:pt modelId="{79C92A03-B0B3-450C-96DA-ADBAB926FD99}">
      <dgm:prSet phldrT="[Text]" custT="1">
        <dgm:style>
          <a:lnRef idx="1">
            <a:schemeClr val="accent6"/>
          </a:lnRef>
          <a:fillRef idx="2">
            <a:schemeClr val="accent6"/>
          </a:fillRef>
          <a:effectRef idx="1">
            <a:schemeClr val="accent6"/>
          </a:effectRef>
          <a:fontRef idx="minor">
            <a:schemeClr val="dk1"/>
          </a:fontRef>
        </dgm:style>
      </dgm:prSet>
      <dgm:spPr/>
      <dgm:t>
        <a:bodyPr/>
        <a:lstStyle/>
        <a:p>
          <a:pPr algn="r" rtl="1"/>
          <a:r>
            <a:rPr lang="fa-IR" sz="1800" b="1" dirty="0" smtClean="0">
              <a:cs typeface="B Nazanin" pitchFamily="2" charset="-78"/>
            </a:rPr>
            <a:t>همانند رشد فروش و درآمدها ، جریان نقد و قیمت سهام</a:t>
          </a:r>
          <a:endParaRPr lang="en-US" sz="1800" b="1" dirty="0">
            <a:cs typeface="B Nazanin" pitchFamily="2" charset="-78"/>
          </a:endParaRPr>
        </a:p>
      </dgm:t>
    </dgm:pt>
    <dgm:pt modelId="{787F15E1-27B8-4E91-B678-9C27379F4A30}" type="parTrans" cxnId="{EA8C63ED-69A4-4C04-9781-C63F809649E9}">
      <dgm:prSet/>
      <dgm:spPr/>
      <dgm:t>
        <a:bodyPr/>
        <a:lstStyle/>
        <a:p>
          <a:endParaRPr lang="en-US"/>
        </a:p>
      </dgm:t>
    </dgm:pt>
    <dgm:pt modelId="{2326ADD7-EC43-4710-A150-562E319E6219}" type="sibTrans" cxnId="{EA8C63ED-69A4-4C04-9781-C63F809649E9}">
      <dgm:prSet/>
      <dgm:spPr/>
      <dgm:t>
        <a:bodyPr/>
        <a:lstStyle/>
        <a:p>
          <a:endParaRPr lang="en-US"/>
        </a:p>
      </dgm:t>
    </dgm:pt>
    <dgm:pt modelId="{0C0E4B93-304C-4776-9007-3F32E1953A3E}">
      <dgm:prSet phldrT="[Text]" custT="1">
        <dgm:style>
          <a:lnRef idx="1">
            <a:schemeClr val="accent6"/>
          </a:lnRef>
          <a:fillRef idx="2">
            <a:schemeClr val="accent6"/>
          </a:fillRef>
          <a:effectRef idx="1">
            <a:schemeClr val="accent6"/>
          </a:effectRef>
          <a:fontRef idx="minor">
            <a:schemeClr val="dk1"/>
          </a:fontRef>
        </dgm:style>
      </dgm:prSet>
      <dgm:spPr/>
      <dgm:t>
        <a:bodyPr/>
        <a:lstStyle/>
        <a:p>
          <a:pPr algn="r" rtl="1"/>
          <a:r>
            <a:rPr lang="fa-IR" sz="1800" b="1" dirty="0" smtClean="0">
              <a:cs typeface="B Nazanin" pitchFamily="2" charset="-78"/>
            </a:rPr>
            <a:t>نشاندهنده تاثیر سیاست ها و روش های شرکت بر موقعیت مالی شرکت و بازده جاری سهامداران</a:t>
          </a:r>
          <a:endParaRPr lang="en-US" sz="1800" b="1" dirty="0">
            <a:cs typeface="B Nazanin" pitchFamily="2" charset="-78"/>
          </a:endParaRPr>
        </a:p>
      </dgm:t>
    </dgm:pt>
    <dgm:pt modelId="{14D3979B-2FF0-4B72-9B69-27546A33AF6E}" type="parTrans" cxnId="{7D7CD60F-F13E-4CB9-B851-C59B1DDFA12D}">
      <dgm:prSet/>
      <dgm:spPr/>
      <dgm:t>
        <a:bodyPr/>
        <a:lstStyle/>
        <a:p>
          <a:endParaRPr lang="en-US"/>
        </a:p>
      </dgm:t>
    </dgm:pt>
    <dgm:pt modelId="{94FCE34C-8BE6-4B30-92F0-9CCB96489D6C}" type="sibTrans" cxnId="{7D7CD60F-F13E-4CB9-B851-C59B1DDFA12D}">
      <dgm:prSet/>
      <dgm:spPr/>
      <dgm:t>
        <a:bodyPr/>
        <a:lstStyle/>
        <a:p>
          <a:endParaRPr lang="en-US"/>
        </a:p>
      </dgm:t>
    </dgm:pt>
    <dgm:pt modelId="{C4EDF28D-FA52-415B-842F-8923A9433DAB}">
      <dgm:prSet phldrT="[Text]">
        <dgm:style>
          <a:lnRef idx="0">
            <a:schemeClr val="accent5"/>
          </a:lnRef>
          <a:fillRef idx="3">
            <a:schemeClr val="accent5"/>
          </a:fillRef>
          <a:effectRef idx="3">
            <a:schemeClr val="accent5"/>
          </a:effectRef>
          <a:fontRef idx="minor">
            <a:schemeClr val="lt1"/>
          </a:fontRef>
        </dgm:style>
      </dgm:prSet>
      <dgm:spPr/>
      <dgm:t>
        <a:bodyPr/>
        <a:lstStyle/>
        <a:p>
          <a:r>
            <a:rPr lang="fa-IR"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عملکرد غیر</a:t>
          </a:r>
          <a:r>
            <a:rPr lang="en-US"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a:t>
          </a:r>
          <a:r>
            <a:rPr lang="fa-IR" b="0" i="1"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مالی</a:t>
          </a:r>
          <a:endParaRPr lang="en-US" b="0" i="1"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dgm:t>
    </dgm:pt>
    <dgm:pt modelId="{40D07F28-70BE-48C3-8BBF-69E6794767D0}" type="parTrans" cxnId="{0AB7E09A-19D2-4826-BEBE-EFB3BDC9DEDD}">
      <dgm:prSet/>
      <dgm:spPr/>
      <dgm:t>
        <a:bodyPr/>
        <a:lstStyle/>
        <a:p>
          <a:endParaRPr lang="en-US"/>
        </a:p>
      </dgm:t>
    </dgm:pt>
    <dgm:pt modelId="{63A6C06B-1E6F-4A5E-A1D5-965D71D5CF7A}" type="sibTrans" cxnId="{0AB7E09A-19D2-4826-BEBE-EFB3BDC9DEDD}">
      <dgm:prSet/>
      <dgm:spPr/>
      <dgm:t>
        <a:bodyPr/>
        <a:lstStyle/>
        <a:p>
          <a:endParaRPr lang="en-US"/>
        </a:p>
      </dgm:t>
    </dgm:pt>
    <dgm:pt modelId="{E5382975-8E2E-4D62-894B-A40110809FE0}">
      <dgm:prSet phldrT="[Text]" custT="1">
        <dgm:style>
          <a:lnRef idx="1">
            <a:schemeClr val="accent5"/>
          </a:lnRef>
          <a:fillRef idx="2">
            <a:schemeClr val="accent5"/>
          </a:fillRef>
          <a:effectRef idx="1">
            <a:schemeClr val="accent5"/>
          </a:effectRef>
          <a:fontRef idx="minor">
            <a:schemeClr val="dk1"/>
          </a:fontRef>
        </dgm:style>
      </dgm:prSet>
      <dgm:spPr/>
      <dgm:t>
        <a:bodyPr/>
        <a:lstStyle/>
        <a:p>
          <a:pPr algn="r" rtl="1"/>
          <a:r>
            <a:rPr lang="fa-IR" sz="1800" b="1" dirty="0" smtClean="0">
              <a:cs typeface="B Nazanin" pitchFamily="2" charset="-78"/>
            </a:rPr>
            <a:t>همانند سهم از بازار ، کیفیت محصول ، رضایت مشتری و فرصت های رشد</a:t>
          </a:r>
          <a:endParaRPr lang="en-US" sz="1800" b="1" dirty="0">
            <a:cs typeface="B Nazanin" pitchFamily="2" charset="-78"/>
          </a:endParaRPr>
        </a:p>
      </dgm:t>
    </dgm:pt>
    <dgm:pt modelId="{5E391AF2-A79D-4798-8440-09B8F52F6077}" type="parTrans" cxnId="{D1BB7B9E-4B34-4189-91AD-AD9929AC83A9}">
      <dgm:prSet/>
      <dgm:spPr/>
      <dgm:t>
        <a:bodyPr/>
        <a:lstStyle/>
        <a:p>
          <a:endParaRPr lang="en-US"/>
        </a:p>
      </dgm:t>
    </dgm:pt>
    <dgm:pt modelId="{A542466E-09F7-4C29-81F1-5B8ABB2C5D93}" type="sibTrans" cxnId="{D1BB7B9E-4B34-4189-91AD-AD9929AC83A9}">
      <dgm:prSet/>
      <dgm:spPr/>
      <dgm:t>
        <a:bodyPr/>
        <a:lstStyle/>
        <a:p>
          <a:endParaRPr lang="en-US"/>
        </a:p>
      </dgm:t>
    </dgm:pt>
    <dgm:pt modelId="{A12410F4-0274-4E3C-AC87-1DE955B73F26}">
      <dgm:prSet phldrT="[Text]" custT="1">
        <dgm:style>
          <a:lnRef idx="1">
            <a:schemeClr val="accent5"/>
          </a:lnRef>
          <a:fillRef idx="2">
            <a:schemeClr val="accent5"/>
          </a:fillRef>
          <a:effectRef idx="1">
            <a:schemeClr val="accent5"/>
          </a:effectRef>
          <a:fontRef idx="minor">
            <a:schemeClr val="dk1"/>
          </a:fontRef>
        </dgm:style>
      </dgm:prSet>
      <dgm:spPr/>
      <dgm:t>
        <a:bodyPr/>
        <a:lstStyle/>
        <a:p>
          <a:pPr algn="r" rtl="1"/>
          <a:r>
            <a:rPr lang="fa-IR" sz="1800" b="1" dirty="0" smtClean="0">
              <a:cs typeface="B Nazanin" pitchFamily="2" charset="-78"/>
            </a:rPr>
            <a:t>نشاندهنده  از سه جنبه دیگر : 1 ) جنبه مشتریان 2) جنبه فرآیندهای داخلی 3 ) جنبه یادگیری و ابداعات ( شامل منابع انسانی ) </a:t>
          </a:r>
          <a:endParaRPr lang="en-US" sz="1800" b="1" dirty="0">
            <a:cs typeface="B Nazanin" pitchFamily="2" charset="-78"/>
          </a:endParaRPr>
        </a:p>
      </dgm:t>
    </dgm:pt>
    <dgm:pt modelId="{0E19D13A-15E1-42FB-9B19-A823EC98B561}" type="parTrans" cxnId="{3936C28C-EF33-4517-A017-5666AA69DED8}">
      <dgm:prSet/>
      <dgm:spPr/>
      <dgm:t>
        <a:bodyPr/>
        <a:lstStyle/>
        <a:p>
          <a:endParaRPr lang="en-US"/>
        </a:p>
      </dgm:t>
    </dgm:pt>
    <dgm:pt modelId="{3199555C-FCA6-498A-A2F9-1A949699BBE9}" type="sibTrans" cxnId="{3936C28C-EF33-4517-A017-5666AA69DED8}">
      <dgm:prSet/>
      <dgm:spPr/>
      <dgm:t>
        <a:bodyPr/>
        <a:lstStyle/>
        <a:p>
          <a:endParaRPr lang="en-US"/>
        </a:p>
      </dgm:t>
    </dgm:pt>
    <dgm:pt modelId="{CD6D93E2-AF62-413D-9694-B87757EFB69B}" type="pres">
      <dgm:prSet presAssocID="{92FB9D49-543A-4BD7-A9AA-2356F9B89A0D}" presName="Name0" presStyleCnt="0">
        <dgm:presLayoutVars>
          <dgm:dir/>
          <dgm:animLvl val="lvl"/>
          <dgm:resizeHandles/>
        </dgm:presLayoutVars>
      </dgm:prSet>
      <dgm:spPr/>
      <dgm:t>
        <a:bodyPr/>
        <a:lstStyle/>
        <a:p>
          <a:endParaRPr lang="en-US"/>
        </a:p>
      </dgm:t>
    </dgm:pt>
    <dgm:pt modelId="{45652CB7-FD8C-4245-9ED0-37732954EEA0}" type="pres">
      <dgm:prSet presAssocID="{37ED047B-ECC1-452B-BEF5-2F8C80C09845}" presName="linNode" presStyleCnt="0"/>
      <dgm:spPr/>
    </dgm:pt>
    <dgm:pt modelId="{BA56043E-96AA-4898-A634-512D7919287C}" type="pres">
      <dgm:prSet presAssocID="{37ED047B-ECC1-452B-BEF5-2F8C80C09845}" presName="parentShp" presStyleLbl="node1" presStyleIdx="0" presStyleCnt="2">
        <dgm:presLayoutVars>
          <dgm:bulletEnabled val="1"/>
        </dgm:presLayoutVars>
      </dgm:prSet>
      <dgm:spPr/>
      <dgm:t>
        <a:bodyPr/>
        <a:lstStyle/>
        <a:p>
          <a:endParaRPr lang="en-US"/>
        </a:p>
      </dgm:t>
    </dgm:pt>
    <dgm:pt modelId="{435CF390-FB42-47C8-9A84-ED3EAC45912E}" type="pres">
      <dgm:prSet presAssocID="{37ED047B-ECC1-452B-BEF5-2F8C80C09845}" presName="childShp" presStyleLbl="bgAccFollowNode1" presStyleIdx="0" presStyleCnt="2" custLinFactNeighborX="8796" custLinFactNeighborY="3634">
        <dgm:presLayoutVars>
          <dgm:bulletEnabled val="1"/>
        </dgm:presLayoutVars>
      </dgm:prSet>
      <dgm:spPr/>
      <dgm:t>
        <a:bodyPr/>
        <a:lstStyle/>
        <a:p>
          <a:endParaRPr lang="en-US"/>
        </a:p>
      </dgm:t>
    </dgm:pt>
    <dgm:pt modelId="{E16A315C-3280-45E5-9ED4-BFD5D99DED5F}" type="pres">
      <dgm:prSet presAssocID="{BBBD3ED8-B467-4598-A8AD-48A9346E0C4E}" presName="spacing" presStyleCnt="0"/>
      <dgm:spPr/>
    </dgm:pt>
    <dgm:pt modelId="{906FE58C-A41F-4DDD-BA8F-7AD1B4C7DD07}" type="pres">
      <dgm:prSet presAssocID="{C4EDF28D-FA52-415B-842F-8923A9433DAB}" presName="linNode" presStyleCnt="0"/>
      <dgm:spPr/>
    </dgm:pt>
    <dgm:pt modelId="{C646582B-383F-459C-A1D4-C0A2696F718C}" type="pres">
      <dgm:prSet presAssocID="{C4EDF28D-FA52-415B-842F-8923A9433DAB}" presName="parentShp" presStyleLbl="node1" presStyleIdx="1" presStyleCnt="2">
        <dgm:presLayoutVars>
          <dgm:bulletEnabled val="1"/>
        </dgm:presLayoutVars>
      </dgm:prSet>
      <dgm:spPr/>
      <dgm:t>
        <a:bodyPr/>
        <a:lstStyle/>
        <a:p>
          <a:endParaRPr lang="en-US"/>
        </a:p>
      </dgm:t>
    </dgm:pt>
    <dgm:pt modelId="{0280CA46-73F1-4D0C-A255-B12482779EFD}" type="pres">
      <dgm:prSet presAssocID="{C4EDF28D-FA52-415B-842F-8923A9433DAB}" presName="childShp" presStyleLbl="bgAccFollowNode1" presStyleIdx="1" presStyleCnt="2">
        <dgm:presLayoutVars>
          <dgm:bulletEnabled val="1"/>
        </dgm:presLayoutVars>
      </dgm:prSet>
      <dgm:spPr/>
      <dgm:t>
        <a:bodyPr/>
        <a:lstStyle/>
        <a:p>
          <a:endParaRPr lang="en-US"/>
        </a:p>
      </dgm:t>
    </dgm:pt>
  </dgm:ptLst>
  <dgm:cxnLst>
    <dgm:cxn modelId="{B3A75680-CBD8-48E1-9DCE-673159E5B497}" type="presOf" srcId="{E5382975-8E2E-4D62-894B-A40110809FE0}" destId="{0280CA46-73F1-4D0C-A255-B12482779EFD}" srcOrd="0" destOrd="0" presId="urn:microsoft.com/office/officeart/2005/8/layout/vList6"/>
    <dgm:cxn modelId="{0AB7E09A-19D2-4826-BEBE-EFB3BDC9DEDD}" srcId="{92FB9D49-543A-4BD7-A9AA-2356F9B89A0D}" destId="{C4EDF28D-FA52-415B-842F-8923A9433DAB}" srcOrd="1" destOrd="0" parTransId="{40D07F28-70BE-48C3-8BBF-69E6794767D0}" sibTransId="{63A6C06B-1E6F-4A5E-A1D5-965D71D5CF7A}"/>
    <dgm:cxn modelId="{28577F19-553A-4AFA-B815-748372C84637}" type="presOf" srcId="{0C0E4B93-304C-4776-9007-3F32E1953A3E}" destId="{435CF390-FB42-47C8-9A84-ED3EAC45912E}" srcOrd="0" destOrd="1" presId="urn:microsoft.com/office/officeart/2005/8/layout/vList6"/>
    <dgm:cxn modelId="{30FA12A7-6566-4995-9DBD-645D047DF855}" type="presOf" srcId="{A12410F4-0274-4E3C-AC87-1DE955B73F26}" destId="{0280CA46-73F1-4D0C-A255-B12482779EFD}" srcOrd="0" destOrd="1" presId="urn:microsoft.com/office/officeart/2005/8/layout/vList6"/>
    <dgm:cxn modelId="{EA8C63ED-69A4-4C04-9781-C63F809649E9}" srcId="{37ED047B-ECC1-452B-BEF5-2F8C80C09845}" destId="{79C92A03-B0B3-450C-96DA-ADBAB926FD99}" srcOrd="0" destOrd="0" parTransId="{787F15E1-27B8-4E91-B678-9C27379F4A30}" sibTransId="{2326ADD7-EC43-4710-A150-562E319E6219}"/>
    <dgm:cxn modelId="{D1BB7B9E-4B34-4189-91AD-AD9929AC83A9}" srcId="{C4EDF28D-FA52-415B-842F-8923A9433DAB}" destId="{E5382975-8E2E-4D62-894B-A40110809FE0}" srcOrd="0" destOrd="0" parTransId="{5E391AF2-A79D-4798-8440-09B8F52F6077}" sibTransId="{A542466E-09F7-4C29-81F1-5B8ABB2C5D93}"/>
    <dgm:cxn modelId="{68751BE3-DC0A-49D8-9A72-604A01D7BDE8}" type="presOf" srcId="{37ED047B-ECC1-452B-BEF5-2F8C80C09845}" destId="{BA56043E-96AA-4898-A634-512D7919287C}" srcOrd="0" destOrd="0" presId="urn:microsoft.com/office/officeart/2005/8/layout/vList6"/>
    <dgm:cxn modelId="{FDCEB700-6C4C-496C-913B-26AF0B57AF70}" srcId="{92FB9D49-543A-4BD7-A9AA-2356F9B89A0D}" destId="{37ED047B-ECC1-452B-BEF5-2F8C80C09845}" srcOrd="0" destOrd="0" parTransId="{2F42F4E7-AB74-42CF-AB15-AF51F9C56AD0}" sibTransId="{BBBD3ED8-B467-4598-A8AD-48A9346E0C4E}"/>
    <dgm:cxn modelId="{3936C28C-EF33-4517-A017-5666AA69DED8}" srcId="{C4EDF28D-FA52-415B-842F-8923A9433DAB}" destId="{A12410F4-0274-4E3C-AC87-1DE955B73F26}" srcOrd="1" destOrd="0" parTransId="{0E19D13A-15E1-42FB-9B19-A823EC98B561}" sibTransId="{3199555C-FCA6-498A-A2F9-1A949699BBE9}"/>
    <dgm:cxn modelId="{7D7CD60F-F13E-4CB9-B851-C59B1DDFA12D}" srcId="{37ED047B-ECC1-452B-BEF5-2F8C80C09845}" destId="{0C0E4B93-304C-4776-9007-3F32E1953A3E}" srcOrd="1" destOrd="0" parTransId="{14D3979B-2FF0-4B72-9B69-27546A33AF6E}" sibTransId="{94FCE34C-8BE6-4B30-92F0-9CCB96489D6C}"/>
    <dgm:cxn modelId="{1BE03E22-42D9-4D45-B424-FBD043F04C72}" type="presOf" srcId="{C4EDF28D-FA52-415B-842F-8923A9433DAB}" destId="{C646582B-383F-459C-A1D4-C0A2696F718C}" srcOrd="0" destOrd="0" presId="urn:microsoft.com/office/officeart/2005/8/layout/vList6"/>
    <dgm:cxn modelId="{1873C093-F71E-4315-9743-A8194AFBA1BF}" type="presOf" srcId="{79C92A03-B0B3-450C-96DA-ADBAB926FD99}" destId="{435CF390-FB42-47C8-9A84-ED3EAC45912E}" srcOrd="0" destOrd="0" presId="urn:microsoft.com/office/officeart/2005/8/layout/vList6"/>
    <dgm:cxn modelId="{1991C665-6848-46D8-902F-032CC8E26685}" type="presOf" srcId="{92FB9D49-543A-4BD7-A9AA-2356F9B89A0D}" destId="{CD6D93E2-AF62-413D-9694-B87757EFB69B}" srcOrd="0" destOrd="0" presId="urn:microsoft.com/office/officeart/2005/8/layout/vList6"/>
    <dgm:cxn modelId="{35267729-7B00-4865-BBD4-B66E003C0527}" type="presParOf" srcId="{CD6D93E2-AF62-413D-9694-B87757EFB69B}" destId="{45652CB7-FD8C-4245-9ED0-37732954EEA0}" srcOrd="0" destOrd="0" presId="urn:microsoft.com/office/officeart/2005/8/layout/vList6"/>
    <dgm:cxn modelId="{FDAD0487-0BE4-46EB-9F56-BF5CE38E1185}" type="presParOf" srcId="{45652CB7-FD8C-4245-9ED0-37732954EEA0}" destId="{BA56043E-96AA-4898-A634-512D7919287C}" srcOrd="0" destOrd="0" presId="urn:microsoft.com/office/officeart/2005/8/layout/vList6"/>
    <dgm:cxn modelId="{528EC10C-665D-42A2-AAC2-F4B9F5AF4B18}" type="presParOf" srcId="{45652CB7-FD8C-4245-9ED0-37732954EEA0}" destId="{435CF390-FB42-47C8-9A84-ED3EAC45912E}" srcOrd="1" destOrd="0" presId="urn:microsoft.com/office/officeart/2005/8/layout/vList6"/>
    <dgm:cxn modelId="{54F12808-88D5-4A33-857E-E1EA2895310D}" type="presParOf" srcId="{CD6D93E2-AF62-413D-9694-B87757EFB69B}" destId="{E16A315C-3280-45E5-9ED4-BFD5D99DED5F}" srcOrd="1" destOrd="0" presId="urn:microsoft.com/office/officeart/2005/8/layout/vList6"/>
    <dgm:cxn modelId="{EC72D980-A8F2-4218-9EAF-A5283C0519CC}" type="presParOf" srcId="{CD6D93E2-AF62-413D-9694-B87757EFB69B}" destId="{906FE58C-A41F-4DDD-BA8F-7AD1B4C7DD07}" srcOrd="2" destOrd="0" presId="urn:microsoft.com/office/officeart/2005/8/layout/vList6"/>
    <dgm:cxn modelId="{2E0F9F47-3D3F-4C5B-8DAE-8A2DF414ADB3}" type="presParOf" srcId="{906FE58C-A41F-4DDD-BA8F-7AD1B4C7DD07}" destId="{C646582B-383F-459C-A1D4-C0A2696F718C}" srcOrd="0" destOrd="0" presId="urn:microsoft.com/office/officeart/2005/8/layout/vList6"/>
    <dgm:cxn modelId="{B9351FA3-7BD6-48AB-B31C-25C43C1461A0}" type="presParOf" srcId="{906FE58C-A41F-4DDD-BA8F-7AD1B4C7DD07}" destId="{0280CA46-73F1-4D0C-A255-B12482779EFD}"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2D3FD-68BC-4D99-939B-B92443E1A23A}" type="doc">
      <dgm:prSet loTypeId="urn:microsoft.com/office/officeart/2005/8/layout/cycle7" loCatId="cycle" qsTypeId="urn:microsoft.com/office/officeart/2005/8/quickstyle/simple3" qsCatId="simple" csTypeId="urn:microsoft.com/office/officeart/2005/8/colors/colorful5" csCatId="colorful" phldr="1"/>
      <dgm:spPr/>
      <dgm:t>
        <a:bodyPr/>
        <a:lstStyle/>
        <a:p>
          <a:endParaRPr lang="en-US"/>
        </a:p>
      </dgm:t>
    </dgm:pt>
    <dgm:pt modelId="{B3128A7F-30AF-409A-A61D-6DCA0B69EDFF}">
      <dgm:prSet phldrT="[Text]"/>
      <dgm:spPr/>
      <dgm:t>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fa-IR" b="1" i="1" dirty="0" smtClean="0">
              <a:cs typeface="B Nazanin" pitchFamily="2" charset="-78"/>
            </a:rPr>
            <a:t>انواع راهکارهای رقابتی(استراتژی رقابتی)</a:t>
          </a:r>
          <a:endParaRPr lang="en-US" b="1" i="1" dirty="0">
            <a:cs typeface="B Nazanin" pitchFamily="2" charset="-78"/>
          </a:endParaRPr>
        </a:p>
      </dgm:t>
    </dgm:pt>
    <dgm:pt modelId="{6E88C067-C491-44B9-8E42-A0500E1FAD9E}" type="parTrans" cxnId="{E9F90D19-E04B-495D-B435-D2C46D52C05A}">
      <dgm:prSet/>
      <dgm:spPr/>
      <dgm:t>
        <a:bodyPr/>
        <a:lstStyle/>
        <a:p>
          <a:endParaRPr lang="en-US"/>
        </a:p>
      </dgm:t>
    </dgm:pt>
    <dgm:pt modelId="{2677A9A4-1F72-4508-864D-9950DAD50A21}" type="sibTrans" cxnId="{E9F90D19-E04B-495D-B435-D2C46D52C05A}">
      <dgm:prSet/>
      <dgm:spPr/>
      <dgm:t>
        <a:bodyPr/>
        <a:lstStyle/>
        <a:p>
          <a:endParaRPr lang="en-US"/>
        </a:p>
      </dgm:t>
    </dgm:pt>
    <dgm:pt modelId="{756F93D4-A752-430B-896A-7FACDDE69661}">
      <dgm:prSet phldrT="[Text]"/>
      <dgm:spPr/>
      <dgm:t>
        <a:bodyPr/>
        <a:lstStyle/>
        <a:p>
          <a:r>
            <a:rPr lang="fa-IR" b="1" i="1" dirty="0" smtClean="0">
              <a:cs typeface="B Nazanin" pitchFamily="2" charset="-78"/>
            </a:rPr>
            <a:t>استراتژی رهبری هزینه</a:t>
          </a:r>
          <a:endParaRPr lang="en-US" b="1" i="1" dirty="0">
            <a:cs typeface="B Nazanin" pitchFamily="2" charset="-78"/>
          </a:endParaRPr>
        </a:p>
      </dgm:t>
    </dgm:pt>
    <dgm:pt modelId="{D1D9923A-04A2-476F-8329-375D10E66938}" type="parTrans" cxnId="{B4A91EB1-2DE5-4DDC-A055-C2C0EFDED940}">
      <dgm:prSet/>
      <dgm:spPr/>
      <dgm:t>
        <a:bodyPr/>
        <a:lstStyle/>
        <a:p>
          <a:endParaRPr lang="en-US"/>
        </a:p>
      </dgm:t>
    </dgm:pt>
    <dgm:pt modelId="{F8B086EA-C1E8-42D8-86F0-6163E0DDEF7E}" type="sibTrans" cxnId="{B4A91EB1-2DE5-4DDC-A055-C2C0EFDED940}">
      <dgm:prSet/>
      <dgm:spPr/>
      <dgm:t>
        <a:bodyPr/>
        <a:lstStyle/>
        <a:p>
          <a:endParaRPr lang="en-US"/>
        </a:p>
      </dgm:t>
    </dgm:pt>
    <dgm:pt modelId="{0BE94022-A1C9-42E4-AB64-6D1E00C20C6F}">
      <dgm:prSet phldrT="[Text]"/>
      <dgm:spPr/>
      <dgm:t>
        <a:bodyPr/>
        <a:lstStyle/>
        <a:p>
          <a:r>
            <a:rPr lang="fa-IR" b="1" i="1" dirty="0" smtClean="0">
              <a:cs typeface="B Nazanin" pitchFamily="2" charset="-78"/>
            </a:rPr>
            <a:t>استراتژی تمایز </a:t>
          </a:r>
          <a:endParaRPr lang="en-US" b="1" i="1" dirty="0">
            <a:cs typeface="B Nazanin" pitchFamily="2" charset="-78"/>
          </a:endParaRPr>
        </a:p>
      </dgm:t>
    </dgm:pt>
    <dgm:pt modelId="{9E436C2F-8963-4A30-80BA-41CE82841CC7}" type="parTrans" cxnId="{CE51B908-9014-48C8-B32E-61AB1EE8D8B4}">
      <dgm:prSet/>
      <dgm:spPr/>
      <dgm:t>
        <a:bodyPr/>
        <a:lstStyle/>
        <a:p>
          <a:endParaRPr lang="en-US"/>
        </a:p>
      </dgm:t>
    </dgm:pt>
    <dgm:pt modelId="{C7C64A33-E520-4F3D-8404-65F604C7B77B}" type="sibTrans" cxnId="{CE51B908-9014-48C8-B32E-61AB1EE8D8B4}">
      <dgm:prSet/>
      <dgm:spPr/>
      <dgm:t>
        <a:bodyPr/>
        <a:lstStyle/>
        <a:p>
          <a:endParaRPr lang="en-US"/>
        </a:p>
      </dgm:t>
    </dgm:pt>
    <dgm:pt modelId="{6442EA54-4B02-4AFB-8E80-16B28D0166FF}" type="pres">
      <dgm:prSet presAssocID="{D0D2D3FD-68BC-4D99-939B-B92443E1A23A}" presName="Name0" presStyleCnt="0">
        <dgm:presLayoutVars>
          <dgm:dir/>
          <dgm:resizeHandles val="exact"/>
        </dgm:presLayoutVars>
      </dgm:prSet>
      <dgm:spPr/>
      <dgm:t>
        <a:bodyPr/>
        <a:lstStyle/>
        <a:p>
          <a:endParaRPr lang="en-US"/>
        </a:p>
      </dgm:t>
    </dgm:pt>
    <dgm:pt modelId="{39BBB9B4-2BE2-4382-A9EB-B1A15AAF82FA}" type="pres">
      <dgm:prSet presAssocID="{B3128A7F-30AF-409A-A61D-6DCA0B69EDFF}" presName="node" presStyleLbl="node1" presStyleIdx="0" presStyleCnt="3">
        <dgm:presLayoutVars>
          <dgm:bulletEnabled val="1"/>
        </dgm:presLayoutVars>
      </dgm:prSet>
      <dgm:spPr/>
      <dgm:t>
        <a:bodyPr/>
        <a:lstStyle/>
        <a:p>
          <a:endParaRPr lang="en-US"/>
        </a:p>
      </dgm:t>
    </dgm:pt>
    <dgm:pt modelId="{67AE5C07-7324-44B0-A642-6D6AEFB28D87}" type="pres">
      <dgm:prSet presAssocID="{2677A9A4-1F72-4508-864D-9950DAD50A21}" presName="sibTrans" presStyleLbl="sibTrans2D1" presStyleIdx="0" presStyleCnt="3"/>
      <dgm:spPr/>
      <dgm:t>
        <a:bodyPr/>
        <a:lstStyle/>
        <a:p>
          <a:endParaRPr lang="en-US"/>
        </a:p>
      </dgm:t>
    </dgm:pt>
    <dgm:pt modelId="{A4C60580-1A13-495D-884B-957BC3E38762}" type="pres">
      <dgm:prSet presAssocID="{2677A9A4-1F72-4508-864D-9950DAD50A21}" presName="connectorText" presStyleLbl="sibTrans2D1" presStyleIdx="0" presStyleCnt="3"/>
      <dgm:spPr/>
      <dgm:t>
        <a:bodyPr/>
        <a:lstStyle/>
        <a:p>
          <a:endParaRPr lang="en-US"/>
        </a:p>
      </dgm:t>
    </dgm:pt>
    <dgm:pt modelId="{8349F567-CEDA-472B-BEDA-79877E8A73E2}" type="pres">
      <dgm:prSet presAssocID="{756F93D4-A752-430B-896A-7FACDDE69661}" presName="node" presStyleLbl="node1" presStyleIdx="1" presStyleCnt="3">
        <dgm:presLayoutVars>
          <dgm:bulletEnabled val="1"/>
        </dgm:presLayoutVars>
      </dgm:prSet>
      <dgm:spPr/>
      <dgm:t>
        <a:bodyPr/>
        <a:lstStyle/>
        <a:p>
          <a:endParaRPr lang="en-US"/>
        </a:p>
      </dgm:t>
    </dgm:pt>
    <dgm:pt modelId="{AF2B6077-E7F9-4BC0-BF1F-7FC6DCE90E36}" type="pres">
      <dgm:prSet presAssocID="{F8B086EA-C1E8-42D8-86F0-6163E0DDEF7E}" presName="sibTrans" presStyleLbl="sibTrans2D1" presStyleIdx="1" presStyleCnt="3"/>
      <dgm:spPr/>
      <dgm:t>
        <a:bodyPr/>
        <a:lstStyle/>
        <a:p>
          <a:endParaRPr lang="en-US"/>
        </a:p>
      </dgm:t>
    </dgm:pt>
    <dgm:pt modelId="{2AD77CE8-4CC3-4E1F-B769-EAD0C860DC8C}" type="pres">
      <dgm:prSet presAssocID="{F8B086EA-C1E8-42D8-86F0-6163E0DDEF7E}" presName="connectorText" presStyleLbl="sibTrans2D1" presStyleIdx="1" presStyleCnt="3"/>
      <dgm:spPr/>
      <dgm:t>
        <a:bodyPr/>
        <a:lstStyle/>
        <a:p>
          <a:endParaRPr lang="en-US"/>
        </a:p>
      </dgm:t>
    </dgm:pt>
    <dgm:pt modelId="{EA825AAE-F6DB-494C-8B93-4C5D14DBCF90}" type="pres">
      <dgm:prSet presAssocID="{0BE94022-A1C9-42E4-AB64-6D1E00C20C6F}" presName="node" presStyleLbl="node1" presStyleIdx="2" presStyleCnt="3">
        <dgm:presLayoutVars>
          <dgm:bulletEnabled val="1"/>
        </dgm:presLayoutVars>
      </dgm:prSet>
      <dgm:spPr/>
      <dgm:t>
        <a:bodyPr/>
        <a:lstStyle/>
        <a:p>
          <a:endParaRPr lang="en-US"/>
        </a:p>
      </dgm:t>
    </dgm:pt>
    <dgm:pt modelId="{9957BEEF-344D-4448-AA3A-7E11FB818C35}" type="pres">
      <dgm:prSet presAssocID="{C7C64A33-E520-4F3D-8404-65F604C7B77B}" presName="sibTrans" presStyleLbl="sibTrans2D1" presStyleIdx="2" presStyleCnt="3"/>
      <dgm:spPr/>
      <dgm:t>
        <a:bodyPr/>
        <a:lstStyle/>
        <a:p>
          <a:endParaRPr lang="en-US"/>
        </a:p>
      </dgm:t>
    </dgm:pt>
    <dgm:pt modelId="{7E1CCA40-B8C2-441F-8668-7B1923DEF4B2}" type="pres">
      <dgm:prSet presAssocID="{C7C64A33-E520-4F3D-8404-65F604C7B77B}" presName="connectorText" presStyleLbl="sibTrans2D1" presStyleIdx="2" presStyleCnt="3"/>
      <dgm:spPr/>
      <dgm:t>
        <a:bodyPr/>
        <a:lstStyle/>
        <a:p>
          <a:endParaRPr lang="en-US"/>
        </a:p>
      </dgm:t>
    </dgm:pt>
  </dgm:ptLst>
  <dgm:cxnLst>
    <dgm:cxn modelId="{34C3C6A4-FFFA-41B8-8103-0F26BBDBB6F1}" type="presOf" srcId="{2677A9A4-1F72-4508-864D-9950DAD50A21}" destId="{A4C60580-1A13-495D-884B-957BC3E38762}" srcOrd="1" destOrd="0" presId="urn:microsoft.com/office/officeart/2005/8/layout/cycle7"/>
    <dgm:cxn modelId="{A0A7A456-9233-483C-98E9-45EE4F68C6C4}" type="presOf" srcId="{2677A9A4-1F72-4508-864D-9950DAD50A21}" destId="{67AE5C07-7324-44B0-A642-6D6AEFB28D87}" srcOrd="0" destOrd="0" presId="urn:microsoft.com/office/officeart/2005/8/layout/cycle7"/>
    <dgm:cxn modelId="{FB7274A7-46C5-4845-B05E-70963EB325F9}" type="presOf" srcId="{F8B086EA-C1E8-42D8-86F0-6163E0DDEF7E}" destId="{2AD77CE8-4CC3-4E1F-B769-EAD0C860DC8C}" srcOrd="1" destOrd="0" presId="urn:microsoft.com/office/officeart/2005/8/layout/cycle7"/>
    <dgm:cxn modelId="{36DB0840-DAF5-4A25-9D94-9095777E766E}" type="presOf" srcId="{F8B086EA-C1E8-42D8-86F0-6163E0DDEF7E}" destId="{AF2B6077-E7F9-4BC0-BF1F-7FC6DCE90E36}" srcOrd="0" destOrd="0" presId="urn:microsoft.com/office/officeart/2005/8/layout/cycle7"/>
    <dgm:cxn modelId="{1DDC5CD0-9BC7-40E3-A871-357F7BB04840}" type="presOf" srcId="{0BE94022-A1C9-42E4-AB64-6D1E00C20C6F}" destId="{EA825AAE-F6DB-494C-8B93-4C5D14DBCF90}" srcOrd="0" destOrd="0" presId="urn:microsoft.com/office/officeart/2005/8/layout/cycle7"/>
    <dgm:cxn modelId="{DB754040-004A-4B5F-B7B5-747C506F9F6D}" type="presOf" srcId="{C7C64A33-E520-4F3D-8404-65F604C7B77B}" destId="{9957BEEF-344D-4448-AA3A-7E11FB818C35}" srcOrd="0" destOrd="0" presId="urn:microsoft.com/office/officeart/2005/8/layout/cycle7"/>
    <dgm:cxn modelId="{9C9FBFA5-7DEC-49A4-AE64-FA6932D2409C}" type="presOf" srcId="{D0D2D3FD-68BC-4D99-939B-B92443E1A23A}" destId="{6442EA54-4B02-4AFB-8E80-16B28D0166FF}" srcOrd="0" destOrd="0" presId="urn:microsoft.com/office/officeart/2005/8/layout/cycle7"/>
    <dgm:cxn modelId="{02F66F92-D806-4F4A-9EEB-E46E81927525}" type="presOf" srcId="{C7C64A33-E520-4F3D-8404-65F604C7B77B}" destId="{7E1CCA40-B8C2-441F-8668-7B1923DEF4B2}" srcOrd="1" destOrd="0" presId="urn:microsoft.com/office/officeart/2005/8/layout/cycle7"/>
    <dgm:cxn modelId="{2050A681-3524-4E5C-A488-768160FB4CC0}" type="presOf" srcId="{B3128A7F-30AF-409A-A61D-6DCA0B69EDFF}" destId="{39BBB9B4-2BE2-4382-A9EB-B1A15AAF82FA}" srcOrd="0" destOrd="0" presId="urn:microsoft.com/office/officeart/2005/8/layout/cycle7"/>
    <dgm:cxn modelId="{CE51B908-9014-48C8-B32E-61AB1EE8D8B4}" srcId="{D0D2D3FD-68BC-4D99-939B-B92443E1A23A}" destId="{0BE94022-A1C9-42E4-AB64-6D1E00C20C6F}" srcOrd="2" destOrd="0" parTransId="{9E436C2F-8963-4A30-80BA-41CE82841CC7}" sibTransId="{C7C64A33-E520-4F3D-8404-65F604C7B77B}"/>
    <dgm:cxn modelId="{E9F90D19-E04B-495D-B435-D2C46D52C05A}" srcId="{D0D2D3FD-68BC-4D99-939B-B92443E1A23A}" destId="{B3128A7F-30AF-409A-A61D-6DCA0B69EDFF}" srcOrd="0" destOrd="0" parTransId="{6E88C067-C491-44B9-8E42-A0500E1FAD9E}" sibTransId="{2677A9A4-1F72-4508-864D-9950DAD50A21}"/>
    <dgm:cxn modelId="{2F07F76D-40D0-4829-BC2B-05B3C0C2FF47}" type="presOf" srcId="{756F93D4-A752-430B-896A-7FACDDE69661}" destId="{8349F567-CEDA-472B-BEDA-79877E8A73E2}" srcOrd="0" destOrd="0" presId="urn:microsoft.com/office/officeart/2005/8/layout/cycle7"/>
    <dgm:cxn modelId="{B4A91EB1-2DE5-4DDC-A055-C2C0EFDED940}" srcId="{D0D2D3FD-68BC-4D99-939B-B92443E1A23A}" destId="{756F93D4-A752-430B-896A-7FACDDE69661}" srcOrd="1" destOrd="0" parTransId="{D1D9923A-04A2-476F-8329-375D10E66938}" sibTransId="{F8B086EA-C1E8-42D8-86F0-6163E0DDEF7E}"/>
    <dgm:cxn modelId="{26C01649-63D0-4037-A311-E5AF4FA9DD08}" type="presParOf" srcId="{6442EA54-4B02-4AFB-8E80-16B28D0166FF}" destId="{39BBB9B4-2BE2-4382-A9EB-B1A15AAF82FA}" srcOrd="0" destOrd="0" presId="urn:microsoft.com/office/officeart/2005/8/layout/cycle7"/>
    <dgm:cxn modelId="{27E7D221-E27D-4C90-B19C-80CAFCEB2FB8}" type="presParOf" srcId="{6442EA54-4B02-4AFB-8E80-16B28D0166FF}" destId="{67AE5C07-7324-44B0-A642-6D6AEFB28D87}" srcOrd="1" destOrd="0" presId="urn:microsoft.com/office/officeart/2005/8/layout/cycle7"/>
    <dgm:cxn modelId="{F186B1EF-E3BB-49BB-BA83-9D7C98B2C6CB}" type="presParOf" srcId="{67AE5C07-7324-44B0-A642-6D6AEFB28D87}" destId="{A4C60580-1A13-495D-884B-957BC3E38762}" srcOrd="0" destOrd="0" presId="urn:microsoft.com/office/officeart/2005/8/layout/cycle7"/>
    <dgm:cxn modelId="{FF371976-0C8A-40D3-8B5A-D3FC56BB20BD}" type="presParOf" srcId="{6442EA54-4B02-4AFB-8E80-16B28D0166FF}" destId="{8349F567-CEDA-472B-BEDA-79877E8A73E2}" srcOrd="2" destOrd="0" presId="urn:microsoft.com/office/officeart/2005/8/layout/cycle7"/>
    <dgm:cxn modelId="{FC4D0787-30BE-4672-AADE-156C17A35450}" type="presParOf" srcId="{6442EA54-4B02-4AFB-8E80-16B28D0166FF}" destId="{AF2B6077-E7F9-4BC0-BF1F-7FC6DCE90E36}" srcOrd="3" destOrd="0" presId="urn:microsoft.com/office/officeart/2005/8/layout/cycle7"/>
    <dgm:cxn modelId="{7F253EDD-4C04-4C35-BB21-B95B556AB37E}" type="presParOf" srcId="{AF2B6077-E7F9-4BC0-BF1F-7FC6DCE90E36}" destId="{2AD77CE8-4CC3-4E1F-B769-EAD0C860DC8C}" srcOrd="0" destOrd="0" presId="urn:microsoft.com/office/officeart/2005/8/layout/cycle7"/>
    <dgm:cxn modelId="{7A2020D1-D350-4B6D-91F3-C4C21F69C5EC}" type="presParOf" srcId="{6442EA54-4B02-4AFB-8E80-16B28D0166FF}" destId="{EA825AAE-F6DB-494C-8B93-4C5D14DBCF90}" srcOrd="4" destOrd="0" presId="urn:microsoft.com/office/officeart/2005/8/layout/cycle7"/>
    <dgm:cxn modelId="{7CE77079-02D0-4B5C-8349-E40B80C0F8E2}" type="presParOf" srcId="{6442EA54-4B02-4AFB-8E80-16B28D0166FF}" destId="{9957BEEF-344D-4448-AA3A-7E11FB818C35}" srcOrd="5" destOrd="0" presId="urn:microsoft.com/office/officeart/2005/8/layout/cycle7"/>
    <dgm:cxn modelId="{0B4FCA56-762D-4BB2-BCE9-BDEA1C4B4E00}" type="presParOf" srcId="{9957BEEF-344D-4448-AA3A-7E11FB818C35}" destId="{7E1CCA40-B8C2-441F-8668-7B1923DEF4B2}"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4A978C-BA72-4E48-8680-45997B935D5E}">
      <dsp:nvSpPr>
        <dsp:cNvPr id="0" name=""/>
        <dsp:cNvSpPr/>
      </dsp:nvSpPr>
      <dsp:spPr>
        <a:xfrm rot="10800000">
          <a:off x="4447133" y="17027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kern="1200" dirty="0" smtClean="0"/>
            <a:t>بیانیه مأموریت </a:t>
          </a:r>
          <a:endParaRPr lang="en-US" sz="2000" kern="1200" dirty="0"/>
        </a:p>
      </dsp:txBody>
      <dsp:txXfrm rot="10800000">
        <a:off x="4776340" y="1702792"/>
        <a:ext cx="987624" cy="658415"/>
      </dsp:txXfrm>
    </dsp:sp>
    <dsp:sp modelId="{C67EF90C-C680-435B-91FF-7BB8A0934D5E}">
      <dsp:nvSpPr>
        <dsp:cNvPr id="0" name=""/>
        <dsp:cNvSpPr/>
      </dsp:nvSpPr>
      <dsp:spPr>
        <a:xfrm rot="10800000">
          <a:off x="2965698" y="17027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80010" bIns="26670" numCol="1" spcCol="1270" anchor="ctr" anchorCtr="0">
          <a:noAutofit/>
        </a:bodyPr>
        <a:lstStyle/>
        <a:p>
          <a:pPr lvl="0" algn="ctr" defTabSz="889000">
            <a:lnSpc>
              <a:spcPct val="90000"/>
            </a:lnSpc>
            <a:spcBef>
              <a:spcPct val="0"/>
            </a:spcBef>
            <a:spcAft>
              <a:spcPct val="35000"/>
            </a:spcAft>
          </a:pPr>
          <a:r>
            <a:rPr lang="fa-IR" sz="2000" kern="1200" dirty="0" smtClean="0"/>
            <a:t>اهداف بلند مدت</a:t>
          </a:r>
          <a:endParaRPr lang="en-US" sz="2000" kern="1200" dirty="0"/>
        </a:p>
      </dsp:txBody>
      <dsp:txXfrm rot="10800000">
        <a:off x="3294905" y="1702792"/>
        <a:ext cx="987624" cy="658415"/>
      </dsp:txXfrm>
    </dsp:sp>
    <dsp:sp modelId="{4F2F8E5E-8861-437A-B7DC-6DCE2B77E897}">
      <dsp:nvSpPr>
        <dsp:cNvPr id="0" name=""/>
        <dsp:cNvSpPr/>
      </dsp:nvSpPr>
      <dsp:spPr>
        <a:xfrm rot="10800000">
          <a:off x="1484262" y="17027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lvl="0" algn="ctr" defTabSz="800100">
            <a:lnSpc>
              <a:spcPct val="90000"/>
            </a:lnSpc>
            <a:spcBef>
              <a:spcPct val="0"/>
            </a:spcBef>
            <a:spcAft>
              <a:spcPct val="35000"/>
            </a:spcAft>
          </a:pPr>
          <a:r>
            <a:rPr lang="fa-IR" sz="1800" kern="1200" dirty="0" smtClean="0"/>
            <a:t>تدوین استراتژی</a:t>
          </a:r>
          <a:endParaRPr lang="en-US" sz="1800" kern="1200" dirty="0"/>
        </a:p>
      </dsp:txBody>
      <dsp:txXfrm rot="10800000">
        <a:off x="1813469" y="1702792"/>
        <a:ext cx="987624" cy="658415"/>
      </dsp:txXfrm>
    </dsp:sp>
    <dsp:sp modelId="{33AC657C-61F4-4686-8A37-C843B9B83415}">
      <dsp:nvSpPr>
        <dsp:cNvPr id="0" name=""/>
        <dsp:cNvSpPr/>
      </dsp:nvSpPr>
      <dsp:spPr>
        <a:xfrm rot="10800000">
          <a:off x="2827" y="1702792"/>
          <a:ext cx="1646039" cy="658415"/>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 tIns="24003" rIns="72009" bIns="24003" numCol="1" spcCol="1270" anchor="ctr" anchorCtr="0">
          <a:noAutofit/>
        </a:bodyPr>
        <a:lstStyle/>
        <a:p>
          <a:pPr lvl="0" algn="ctr" defTabSz="800100" rtl="1">
            <a:lnSpc>
              <a:spcPct val="90000"/>
            </a:lnSpc>
            <a:spcBef>
              <a:spcPct val="0"/>
            </a:spcBef>
            <a:spcAft>
              <a:spcPct val="35000"/>
            </a:spcAft>
          </a:pPr>
          <a:r>
            <a:rPr lang="fa-IR" sz="1800" kern="1200" dirty="0" smtClean="0"/>
            <a:t> </a:t>
          </a:r>
        </a:p>
        <a:p>
          <a:pPr lvl="0" algn="ctr" defTabSz="800100" rtl="1">
            <a:lnSpc>
              <a:spcPct val="90000"/>
            </a:lnSpc>
            <a:spcBef>
              <a:spcPct val="0"/>
            </a:spcBef>
            <a:spcAft>
              <a:spcPct val="35000"/>
            </a:spcAft>
          </a:pPr>
          <a:r>
            <a:rPr lang="fa-IR" sz="1800" kern="1200" dirty="0" smtClean="0"/>
            <a:t>رسیدن به موفقیت</a:t>
          </a:r>
        </a:p>
        <a:p>
          <a:pPr lvl="0" algn="ctr" defTabSz="800100">
            <a:lnSpc>
              <a:spcPct val="90000"/>
            </a:lnSpc>
            <a:spcBef>
              <a:spcPct val="0"/>
            </a:spcBef>
            <a:spcAft>
              <a:spcPct val="35000"/>
            </a:spcAft>
          </a:pPr>
          <a:endParaRPr lang="en-US" sz="1200" kern="1200" dirty="0"/>
        </a:p>
      </dsp:txBody>
      <dsp:txXfrm rot="10800000">
        <a:off x="332034" y="1702792"/>
        <a:ext cx="987624" cy="6584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5CF390-FB42-47C8-9A84-ED3EAC45912E}">
      <dsp:nvSpPr>
        <dsp:cNvPr id="0" name=""/>
        <dsp:cNvSpPr/>
      </dsp:nvSpPr>
      <dsp:spPr>
        <a:xfrm>
          <a:off x="3291839" y="82311"/>
          <a:ext cx="4937760" cy="2249165"/>
        </a:xfrm>
        <a:prstGeom prst="rightArrow">
          <a:avLst>
            <a:gd name="adj1" fmla="val 75000"/>
            <a:gd name="adj2" fmla="val 50000"/>
          </a:avLst>
        </a:prstGeom>
        <a:gradFill rotWithShape="1">
          <a:gsLst>
            <a:gs pos="0">
              <a:schemeClr val="accent6">
                <a:tint val="83000"/>
                <a:satMod val="100000"/>
                <a:lumMod val="100000"/>
              </a:schemeClr>
            </a:gs>
            <a:gs pos="100000">
              <a:schemeClr val="accent6">
                <a:tint val="61000"/>
                <a:satMod val="150000"/>
                <a:lumMod val="100000"/>
              </a:schemeClr>
            </a:gs>
          </a:gsLst>
          <a:path path="circle">
            <a:fillToRect l="100000" t="100000" r="100000" b="100000"/>
          </a:path>
        </a:gradFill>
        <a:ln w="9525" cap="flat" cmpd="sng" algn="ctr">
          <a:solidFill>
            <a:schemeClr val="accent6"/>
          </a:solidFill>
          <a:prstDash val="solid"/>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b="1" kern="1200" dirty="0" smtClean="0">
              <a:cs typeface="B Nazanin" pitchFamily="2" charset="-78"/>
            </a:rPr>
            <a:t>همانند رشد فروش و درآمدها ، جریان نقد و قیمت سهام</a:t>
          </a:r>
          <a:endParaRPr lang="en-US" sz="1800" b="1" kern="1200" dirty="0">
            <a:cs typeface="B Nazanin" pitchFamily="2" charset="-78"/>
          </a:endParaRPr>
        </a:p>
        <a:p>
          <a:pPr marL="171450" lvl="1" indent="-171450" algn="r" defTabSz="800100" rtl="1">
            <a:lnSpc>
              <a:spcPct val="90000"/>
            </a:lnSpc>
            <a:spcBef>
              <a:spcPct val="0"/>
            </a:spcBef>
            <a:spcAft>
              <a:spcPct val="15000"/>
            </a:spcAft>
            <a:buChar char="••"/>
          </a:pPr>
          <a:r>
            <a:rPr lang="fa-IR" sz="1800" b="1" kern="1200" dirty="0" smtClean="0">
              <a:cs typeface="B Nazanin" pitchFamily="2" charset="-78"/>
            </a:rPr>
            <a:t>نشاندهنده تاثیر سیاست ها و روش های شرکت بر موقعیت مالی شرکت و بازده جاری سهامداران</a:t>
          </a:r>
          <a:endParaRPr lang="en-US" sz="1800" b="1" kern="1200" dirty="0">
            <a:cs typeface="B Nazanin" pitchFamily="2" charset="-78"/>
          </a:endParaRPr>
        </a:p>
      </dsp:txBody>
      <dsp:txXfrm>
        <a:off x="3291839" y="363457"/>
        <a:ext cx="4094323" cy="1686873"/>
      </dsp:txXfrm>
    </dsp:sp>
    <dsp:sp modelId="{BA56043E-96AA-4898-A634-512D7919287C}">
      <dsp:nvSpPr>
        <dsp:cNvPr id="0" name=""/>
        <dsp:cNvSpPr/>
      </dsp:nvSpPr>
      <dsp:spPr>
        <a:xfrm>
          <a:off x="0" y="576"/>
          <a:ext cx="3291840" cy="2249165"/>
        </a:xfrm>
        <a:prstGeom prst="roundRect">
          <a:avLst/>
        </a:prstGeom>
        <a:gradFill rotWithShape="1">
          <a:gsLst>
            <a:gs pos="0">
              <a:schemeClr val="accent6">
                <a:tint val="100000"/>
                <a:shade val="85000"/>
                <a:satMod val="100000"/>
                <a:lumMod val="100000"/>
              </a:schemeClr>
            </a:gs>
            <a:gs pos="100000">
              <a:schemeClr val="accent6">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6">
              <a:shade val="35000"/>
              <a:satMod val="16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a-IR" sz="53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عملکرد مالی </a:t>
          </a:r>
          <a:endParaRPr lang="en-US" sz="5300" b="0" i="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dsp:txBody>
      <dsp:txXfrm>
        <a:off x="109795" y="110371"/>
        <a:ext cx="3072250" cy="2029575"/>
      </dsp:txXfrm>
    </dsp:sp>
    <dsp:sp modelId="{0280CA46-73F1-4D0C-A255-B12482779EFD}">
      <dsp:nvSpPr>
        <dsp:cNvPr id="0" name=""/>
        <dsp:cNvSpPr/>
      </dsp:nvSpPr>
      <dsp:spPr>
        <a:xfrm>
          <a:off x="3291839" y="2474658"/>
          <a:ext cx="4937760" cy="2249165"/>
        </a:xfrm>
        <a:prstGeom prst="rightArrow">
          <a:avLst>
            <a:gd name="adj1" fmla="val 75000"/>
            <a:gd name="adj2" fmla="val 50000"/>
          </a:avLst>
        </a:prstGeom>
        <a:gradFill rotWithShape="1">
          <a:gsLst>
            <a:gs pos="0">
              <a:schemeClr val="accent5">
                <a:tint val="83000"/>
                <a:satMod val="100000"/>
                <a:lumMod val="100000"/>
              </a:schemeClr>
            </a:gs>
            <a:gs pos="100000">
              <a:schemeClr val="accent5">
                <a:tint val="61000"/>
                <a:satMod val="150000"/>
                <a:lumMod val="100000"/>
              </a:schemeClr>
            </a:gs>
          </a:gsLst>
          <a:path path="circle">
            <a:fillToRect l="100000" t="100000" r="100000" b="100000"/>
          </a:path>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11430" tIns="11430" rIns="11430" bIns="11430" numCol="1" spcCol="1270" anchor="t" anchorCtr="0">
          <a:noAutofit/>
        </a:bodyPr>
        <a:lstStyle/>
        <a:p>
          <a:pPr marL="171450" lvl="1" indent="-171450" algn="r" defTabSz="800100" rtl="1">
            <a:lnSpc>
              <a:spcPct val="90000"/>
            </a:lnSpc>
            <a:spcBef>
              <a:spcPct val="0"/>
            </a:spcBef>
            <a:spcAft>
              <a:spcPct val="15000"/>
            </a:spcAft>
            <a:buChar char="••"/>
          </a:pPr>
          <a:r>
            <a:rPr lang="fa-IR" sz="1800" b="1" kern="1200" dirty="0" smtClean="0">
              <a:cs typeface="B Nazanin" pitchFamily="2" charset="-78"/>
            </a:rPr>
            <a:t>همانند سهم از بازار ، کیفیت محصول ، رضایت مشتری و فرصت های رشد</a:t>
          </a:r>
          <a:endParaRPr lang="en-US" sz="1800" b="1" kern="1200" dirty="0">
            <a:cs typeface="B Nazanin" pitchFamily="2" charset="-78"/>
          </a:endParaRPr>
        </a:p>
        <a:p>
          <a:pPr marL="171450" lvl="1" indent="-171450" algn="r" defTabSz="800100" rtl="1">
            <a:lnSpc>
              <a:spcPct val="90000"/>
            </a:lnSpc>
            <a:spcBef>
              <a:spcPct val="0"/>
            </a:spcBef>
            <a:spcAft>
              <a:spcPct val="15000"/>
            </a:spcAft>
            <a:buChar char="••"/>
          </a:pPr>
          <a:r>
            <a:rPr lang="fa-IR" sz="1800" b="1" kern="1200" dirty="0" smtClean="0">
              <a:cs typeface="B Nazanin" pitchFamily="2" charset="-78"/>
            </a:rPr>
            <a:t>نشاندهنده  از سه جنبه دیگر : 1 ) جنبه مشتریان 2) جنبه فرآیندهای داخلی 3 ) جنبه یادگیری و ابداعات ( شامل منابع انسانی ) </a:t>
          </a:r>
          <a:endParaRPr lang="en-US" sz="1800" b="1" kern="1200" dirty="0">
            <a:cs typeface="B Nazanin" pitchFamily="2" charset="-78"/>
          </a:endParaRPr>
        </a:p>
      </dsp:txBody>
      <dsp:txXfrm>
        <a:off x="3291839" y="2755804"/>
        <a:ext cx="4094323" cy="1686873"/>
      </dsp:txXfrm>
    </dsp:sp>
    <dsp:sp modelId="{C646582B-383F-459C-A1D4-C0A2696F718C}">
      <dsp:nvSpPr>
        <dsp:cNvPr id="0" name=""/>
        <dsp:cNvSpPr/>
      </dsp:nvSpPr>
      <dsp:spPr>
        <a:xfrm>
          <a:off x="0" y="2474658"/>
          <a:ext cx="3291840" cy="2249165"/>
        </a:xfrm>
        <a:prstGeom prst="roundRect">
          <a:avLst/>
        </a:prstGeom>
        <a:gradFill rotWithShape="1">
          <a:gsLst>
            <a:gs pos="0">
              <a:schemeClr val="accent5">
                <a:tint val="100000"/>
                <a:shade val="85000"/>
                <a:satMod val="100000"/>
                <a:lumMod val="100000"/>
              </a:schemeClr>
            </a:gs>
            <a:gs pos="100000">
              <a:schemeClr val="accent5">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5">
              <a:shade val="35000"/>
              <a:satMod val="16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01930" tIns="100965" rIns="201930" bIns="100965" numCol="1" spcCol="1270" anchor="ctr" anchorCtr="0">
          <a:noAutofit/>
        </a:bodyPr>
        <a:lstStyle/>
        <a:p>
          <a:pPr lvl="0" algn="ctr" defTabSz="2355850">
            <a:lnSpc>
              <a:spcPct val="90000"/>
            </a:lnSpc>
            <a:spcBef>
              <a:spcPct val="0"/>
            </a:spcBef>
            <a:spcAft>
              <a:spcPct val="35000"/>
            </a:spcAft>
          </a:pPr>
          <a:r>
            <a:rPr lang="fa-IR" sz="53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عملکرد غیر</a:t>
          </a:r>
          <a:r>
            <a:rPr lang="en-US" sz="53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 </a:t>
          </a:r>
          <a:r>
            <a:rPr lang="fa-IR" sz="5300" b="0" i="1" kern="120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rPr>
            <a:t>مالی</a:t>
          </a:r>
          <a:endParaRPr lang="en-US" sz="5300" b="0" i="1" kern="120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cs typeface="B Nazanin" pitchFamily="2" charset="-78"/>
          </a:endParaRPr>
        </a:p>
      </dsp:txBody>
      <dsp:txXfrm>
        <a:off x="109795" y="2584453"/>
        <a:ext cx="3072250" cy="2029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BB9B4-2BE2-4382-A9EB-B1A15AAF82FA}">
      <dsp:nvSpPr>
        <dsp:cNvPr id="0" name=""/>
        <dsp:cNvSpPr/>
      </dsp:nvSpPr>
      <dsp:spPr>
        <a:xfrm>
          <a:off x="3266926" y="1165"/>
          <a:ext cx="1695747" cy="847873"/>
        </a:xfrm>
        <a:prstGeom prst="roundRect">
          <a:avLst>
            <a:gd name="adj" fmla="val 10000"/>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lvl="0" algn="ctr" defTabSz="622300">
            <a:lnSpc>
              <a:spcPct val="90000"/>
            </a:lnSpc>
            <a:spcBef>
              <a:spcPct val="0"/>
            </a:spcBef>
            <a:spcAft>
              <a:spcPct val="35000"/>
            </a:spcAft>
          </a:pPr>
          <a:r>
            <a:rPr lang="fa-IR" sz="1400" b="1" i="1" kern="1200" dirty="0" smtClean="0">
              <a:cs typeface="B Nazanin" pitchFamily="2" charset="-78"/>
            </a:rPr>
            <a:t>انواع راهکارهای رقابتی(استراتژی رقابتی)</a:t>
          </a:r>
          <a:endParaRPr lang="en-US" sz="1400" b="1" i="1" kern="1200" dirty="0">
            <a:cs typeface="B Nazanin" pitchFamily="2" charset="-78"/>
          </a:endParaRPr>
        </a:p>
      </dsp:txBody>
      <dsp:txXfrm>
        <a:off x="3291759" y="25998"/>
        <a:ext cx="1646081" cy="798207"/>
      </dsp:txXfrm>
    </dsp:sp>
    <dsp:sp modelId="{67AE5C07-7324-44B0-A642-6D6AEFB28D87}">
      <dsp:nvSpPr>
        <dsp:cNvPr id="0" name=""/>
        <dsp:cNvSpPr/>
      </dsp:nvSpPr>
      <dsp:spPr>
        <a:xfrm rot="3600000">
          <a:off x="4372835" y="1489922"/>
          <a:ext cx="884809" cy="296755"/>
        </a:xfrm>
        <a:prstGeom prst="leftRightArrow">
          <a:avLst>
            <a:gd name="adj1" fmla="val 60000"/>
            <a:gd name="adj2" fmla="val 50000"/>
          </a:avLst>
        </a:prstGeom>
        <a:gradFill rotWithShape="0">
          <a:gsLst>
            <a:gs pos="0">
              <a:schemeClr val="accent5">
                <a:hueOff val="0"/>
                <a:satOff val="0"/>
                <a:lumOff val="0"/>
                <a:alphaOff val="0"/>
                <a:tint val="83000"/>
                <a:satMod val="100000"/>
                <a:lumMod val="100000"/>
              </a:schemeClr>
            </a:gs>
            <a:gs pos="100000">
              <a:schemeClr val="accent5">
                <a:hueOff val="0"/>
                <a:satOff val="0"/>
                <a:lumOff val="0"/>
                <a:alphaOff val="0"/>
                <a:tint val="61000"/>
                <a:satMod val="150000"/>
                <a:lumMod val="10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461862" y="1549273"/>
        <a:ext cx="706756" cy="178053"/>
      </dsp:txXfrm>
    </dsp:sp>
    <dsp:sp modelId="{8349F567-CEDA-472B-BEDA-79877E8A73E2}">
      <dsp:nvSpPr>
        <dsp:cNvPr id="0" name=""/>
        <dsp:cNvSpPr/>
      </dsp:nvSpPr>
      <dsp:spPr>
        <a:xfrm>
          <a:off x="4667806" y="2427561"/>
          <a:ext cx="1695747" cy="847873"/>
        </a:xfrm>
        <a:prstGeom prst="roundRect">
          <a:avLst>
            <a:gd name="adj" fmla="val 10000"/>
          </a:avLst>
        </a:prstGeom>
        <a:gradFill rotWithShape="0">
          <a:gsLst>
            <a:gs pos="0">
              <a:schemeClr val="accent5">
                <a:hueOff val="1178392"/>
                <a:satOff val="-5635"/>
                <a:lumOff val="6177"/>
                <a:alphaOff val="0"/>
                <a:tint val="83000"/>
                <a:satMod val="100000"/>
                <a:lumMod val="100000"/>
              </a:schemeClr>
            </a:gs>
            <a:gs pos="100000">
              <a:schemeClr val="accent5">
                <a:hueOff val="1178392"/>
                <a:satOff val="-5635"/>
                <a:lumOff val="6177"/>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i="1" kern="1200" dirty="0" smtClean="0">
              <a:cs typeface="B Nazanin" pitchFamily="2" charset="-78"/>
            </a:rPr>
            <a:t>استراتژی رهبری هزینه</a:t>
          </a:r>
          <a:endParaRPr lang="en-US" sz="1400" b="1" i="1" kern="1200" dirty="0">
            <a:cs typeface="B Nazanin" pitchFamily="2" charset="-78"/>
          </a:endParaRPr>
        </a:p>
      </dsp:txBody>
      <dsp:txXfrm>
        <a:off x="4692639" y="2452394"/>
        <a:ext cx="1646081" cy="798207"/>
      </dsp:txXfrm>
    </dsp:sp>
    <dsp:sp modelId="{AF2B6077-E7F9-4BC0-BF1F-7FC6DCE90E36}">
      <dsp:nvSpPr>
        <dsp:cNvPr id="0" name=""/>
        <dsp:cNvSpPr/>
      </dsp:nvSpPr>
      <dsp:spPr>
        <a:xfrm rot="10800000">
          <a:off x="3672395" y="2703120"/>
          <a:ext cx="884809" cy="296755"/>
        </a:xfrm>
        <a:prstGeom prst="leftRightArrow">
          <a:avLst>
            <a:gd name="adj1" fmla="val 60000"/>
            <a:gd name="adj2" fmla="val 50000"/>
          </a:avLst>
        </a:prstGeom>
        <a:gradFill rotWithShape="0">
          <a:gsLst>
            <a:gs pos="0">
              <a:schemeClr val="accent5">
                <a:hueOff val="1178392"/>
                <a:satOff val="-5635"/>
                <a:lumOff val="6177"/>
                <a:alphaOff val="0"/>
                <a:tint val="83000"/>
                <a:satMod val="100000"/>
                <a:lumMod val="100000"/>
              </a:schemeClr>
            </a:gs>
            <a:gs pos="100000">
              <a:schemeClr val="accent5">
                <a:hueOff val="1178392"/>
                <a:satOff val="-5635"/>
                <a:lumOff val="6177"/>
                <a:alphaOff val="0"/>
                <a:tint val="61000"/>
                <a:satMod val="150000"/>
                <a:lumMod val="10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761421" y="2762471"/>
        <a:ext cx="706756" cy="178053"/>
      </dsp:txXfrm>
    </dsp:sp>
    <dsp:sp modelId="{EA825AAE-F6DB-494C-8B93-4C5D14DBCF90}">
      <dsp:nvSpPr>
        <dsp:cNvPr id="0" name=""/>
        <dsp:cNvSpPr/>
      </dsp:nvSpPr>
      <dsp:spPr>
        <a:xfrm>
          <a:off x="1866046" y="2427561"/>
          <a:ext cx="1695747" cy="847873"/>
        </a:xfrm>
        <a:prstGeom prst="roundRect">
          <a:avLst>
            <a:gd name="adj" fmla="val 10000"/>
          </a:avLst>
        </a:prstGeom>
        <a:gradFill rotWithShape="0">
          <a:gsLst>
            <a:gs pos="0">
              <a:schemeClr val="accent5">
                <a:hueOff val="2356783"/>
                <a:satOff val="-11270"/>
                <a:lumOff val="12353"/>
                <a:alphaOff val="0"/>
                <a:tint val="83000"/>
                <a:satMod val="100000"/>
                <a:lumMod val="100000"/>
              </a:schemeClr>
            </a:gs>
            <a:gs pos="100000">
              <a:schemeClr val="accent5">
                <a:hueOff val="2356783"/>
                <a:satOff val="-11270"/>
                <a:lumOff val="12353"/>
                <a:alphaOff val="0"/>
                <a:tint val="61000"/>
                <a:satMod val="150000"/>
                <a:lumMod val="10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a-IR" sz="1400" b="1" i="1" kern="1200" dirty="0" smtClean="0">
              <a:cs typeface="B Nazanin" pitchFamily="2" charset="-78"/>
            </a:rPr>
            <a:t>استراتژی تمایز </a:t>
          </a:r>
          <a:endParaRPr lang="en-US" sz="1400" b="1" i="1" kern="1200" dirty="0">
            <a:cs typeface="B Nazanin" pitchFamily="2" charset="-78"/>
          </a:endParaRPr>
        </a:p>
      </dsp:txBody>
      <dsp:txXfrm>
        <a:off x="1890879" y="2452394"/>
        <a:ext cx="1646081" cy="798207"/>
      </dsp:txXfrm>
    </dsp:sp>
    <dsp:sp modelId="{9957BEEF-344D-4448-AA3A-7E11FB818C35}">
      <dsp:nvSpPr>
        <dsp:cNvPr id="0" name=""/>
        <dsp:cNvSpPr/>
      </dsp:nvSpPr>
      <dsp:spPr>
        <a:xfrm rot="18000000">
          <a:off x="2971955" y="1489922"/>
          <a:ext cx="884809" cy="296755"/>
        </a:xfrm>
        <a:prstGeom prst="leftRightArrow">
          <a:avLst>
            <a:gd name="adj1" fmla="val 60000"/>
            <a:gd name="adj2" fmla="val 50000"/>
          </a:avLst>
        </a:prstGeom>
        <a:gradFill rotWithShape="0">
          <a:gsLst>
            <a:gs pos="0">
              <a:schemeClr val="accent5">
                <a:hueOff val="2356783"/>
                <a:satOff val="-11270"/>
                <a:lumOff val="12353"/>
                <a:alphaOff val="0"/>
                <a:tint val="83000"/>
                <a:satMod val="100000"/>
                <a:lumMod val="100000"/>
              </a:schemeClr>
            </a:gs>
            <a:gs pos="100000">
              <a:schemeClr val="accent5">
                <a:hueOff val="2356783"/>
                <a:satOff val="-11270"/>
                <a:lumOff val="12353"/>
                <a:alphaOff val="0"/>
                <a:tint val="61000"/>
                <a:satMod val="150000"/>
                <a:lumMod val="100000"/>
              </a:schemeClr>
            </a:gs>
          </a:gsLst>
          <a:path path="circle">
            <a:fillToRect l="100000" t="100000" r="100000" b="100000"/>
          </a:path>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3060982" y="1549273"/>
        <a:ext cx="706756" cy="178053"/>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87451B-988E-4133-B019-D8BE8314EB4C}" type="datetimeFigureOut">
              <a:rPr lang="en-US" smtClean="0"/>
              <a:t>5/25/2023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B6967F-CAEE-4E0B-820C-76E420ED94FA}" type="slidenum">
              <a:rPr lang="en-US" smtClean="0"/>
              <a:t>‹#›</a:t>
            </a:fld>
            <a:endParaRPr lang="en-US"/>
          </a:p>
        </p:txBody>
      </p:sp>
    </p:spTree>
    <p:extLst>
      <p:ext uri="{BB962C8B-B14F-4D97-AF65-F5344CB8AC3E}">
        <p14:creationId xmlns:p14="http://schemas.microsoft.com/office/powerpoint/2010/main" val="2693228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fld id="{7381832F-EDAA-4732-BFA2-14ABD58C7C36}" type="slidenum">
              <a:rPr lang="ar-SA">
                <a:solidFill>
                  <a:prstClr val="black"/>
                </a:solidFill>
              </a:rPr>
              <a:pPr/>
              <a:t>1</a:t>
            </a:fld>
            <a:endParaRPr lang="en-US">
              <a:solidFill>
                <a:prstClr val="black"/>
              </a:solidFill>
            </a:endParaRPr>
          </a:p>
        </p:txBody>
      </p:sp>
      <p:sp>
        <p:nvSpPr>
          <p:cNvPr id="53251" name="Rectangle 7"/>
          <p:cNvSpPr txBox="1">
            <a:spLocks noGrp="1" noChangeArrowheads="1"/>
          </p:cNvSpPr>
          <p:nvPr/>
        </p:nvSpPr>
        <p:spPr bwMode="auto">
          <a:xfrm>
            <a:off x="1588"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rtl="1" fontAlgn="base">
              <a:spcBef>
                <a:spcPct val="0"/>
              </a:spcBef>
              <a:spcAft>
                <a:spcPct val="0"/>
              </a:spcAft>
            </a:pPr>
            <a:fld id="{04EF80D8-6603-4446-A8B1-C54EFA0C6819}" type="slidenum">
              <a:rPr lang="ar-SA" sz="1200">
                <a:solidFill>
                  <a:prstClr val="black"/>
                </a:solidFill>
              </a:rPr>
              <a:pPr rtl="1" fontAlgn="base">
                <a:spcBef>
                  <a:spcPct val="0"/>
                </a:spcBef>
                <a:spcAft>
                  <a:spcPct val="0"/>
                </a:spcAft>
              </a:pPr>
              <a:t>1</a:t>
            </a:fld>
            <a:endParaRPr lang="en-US" sz="1200">
              <a:solidFill>
                <a:prstClr val="black"/>
              </a:solidFill>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a-IR" smtClean="0">
              <a:latin typeface="Arial" charset="0"/>
              <a:cs typeface="Arial" charset="0"/>
            </a:endParaRPr>
          </a:p>
        </p:txBody>
      </p:sp>
    </p:spTree>
    <p:extLst>
      <p:ext uri="{BB962C8B-B14F-4D97-AF65-F5344CB8AC3E}">
        <p14:creationId xmlns:p14="http://schemas.microsoft.com/office/powerpoint/2010/main" val="4203079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967F-CAEE-4E0B-820C-76E420ED94FA}" type="slidenum">
              <a:rPr lang="en-US" smtClean="0"/>
              <a:t>7</a:t>
            </a:fld>
            <a:endParaRPr lang="en-US"/>
          </a:p>
        </p:txBody>
      </p:sp>
    </p:spTree>
    <p:extLst>
      <p:ext uri="{BB962C8B-B14F-4D97-AF65-F5344CB8AC3E}">
        <p14:creationId xmlns:p14="http://schemas.microsoft.com/office/powerpoint/2010/main" val="7615515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7B6967F-CAEE-4E0B-820C-76E420ED94FA}" type="slidenum">
              <a:rPr lang="en-US" smtClean="0"/>
              <a:t>20</a:t>
            </a:fld>
            <a:endParaRPr lang="en-US"/>
          </a:p>
        </p:txBody>
      </p:sp>
    </p:spTree>
    <p:extLst>
      <p:ext uri="{BB962C8B-B14F-4D97-AF65-F5344CB8AC3E}">
        <p14:creationId xmlns:p14="http://schemas.microsoft.com/office/powerpoint/2010/main" val="486191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64696D-E5E0-41B1-B4EA-BA505EF21F6F}" type="slidenum">
              <a:rPr lang="en-US" smtClean="0"/>
              <a:t>67</a:t>
            </a:fld>
            <a:endParaRPr lang="en-US"/>
          </a:p>
        </p:txBody>
      </p:sp>
    </p:spTree>
    <p:extLst>
      <p:ext uri="{BB962C8B-B14F-4D97-AF65-F5344CB8AC3E}">
        <p14:creationId xmlns:p14="http://schemas.microsoft.com/office/powerpoint/2010/main" val="25931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8D72E9A-54FB-4CBE-ADD6-F01430AF9A79}" type="slidenum">
              <a:rPr lang="en-US" smtClean="0"/>
              <a:t>97</a:t>
            </a:fld>
            <a:endParaRPr lang="en-US"/>
          </a:p>
        </p:txBody>
      </p:sp>
    </p:spTree>
    <p:extLst>
      <p:ext uri="{BB962C8B-B14F-4D97-AF65-F5344CB8AC3E}">
        <p14:creationId xmlns:p14="http://schemas.microsoft.com/office/powerpoint/2010/main" val="393888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C862691-3703-44F0-93A9-A317F4E01C58}"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32C5-A463-45EB-B24D-7527218E818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969498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62691-3703-44F0-93A9-A317F4E01C58}"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32C5-A463-45EB-B24D-7527218E818A}" type="slidenum">
              <a:rPr lang="en-US" smtClean="0"/>
              <a:t>‹#›</a:t>
            </a:fld>
            <a:endParaRPr lang="en-US"/>
          </a:p>
        </p:txBody>
      </p:sp>
    </p:spTree>
    <p:extLst>
      <p:ext uri="{BB962C8B-B14F-4D97-AF65-F5344CB8AC3E}">
        <p14:creationId xmlns:p14="http://schemas.microsoft.com/office/powerpoint/2010/main" val="3929915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62691-3703-44F0-93A9-A317F4E01C58}"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32C5-A463-45EB-B24D-7527218E818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5985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862691-3703-44F0-93A9-A317F4E01C58}"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32C5-A463-45EB-B24D-7527218E818A}" type="slidenum">
              <a:rPr lang="en-US" smtClean="0"/>
              <a:t>‹#›</a:t>
            </a:fld>
            <a:endParaRPr lang="en-US"/>
          </a:p>
        </p:txBody>
      </p:sp>
    </p:spTree>
    <p:extLst>
      <p:ext uri="{BB962C8B-B14F-4D97-AF65-F5344CB8AC3E}">
        <p14:creationId xmlns:p14="http://schemas.microsoft.com/office/powerpoint/2010/main" val="18518547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C862691-3703-44F0-93A9-A317F4E01C58}" type="datetimeFigureOut">
              <a:rPr lang="en-US" smtClean="0"/>
              <a:t>5/25/2023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132C5-A463-45EB-B24D-7527218E818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28415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C862691-3703-44F0-93A9-A317F4E01C58}"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132C5-A463-45EB-B24D-7527218E818A}" type="slidenum">
              <a:rPr lang="en-US" smtClean="0"/>
              <a:t>‹#›</a:t>
            </a:fld>
            <a:endParaRPr lang="en-US"/>
          </a:p>
        </p:txBody>
      </p:sp>
    </p:spTree>
    <p:extLst>
      <p:ext uri="{BB962C8B-B14F-4D97-AF65-F5344CB8AC3E}">
        <p14:creationId xmlns:p14="http://schemas.microsoft.com/office/powerpoint/2010/main" val="11239208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C862691-3703-44F0-93A9-A317F4E01C58}" type="datetimeFigureOut">
              <a:rPr lang="en-US" smtClean="0"/>
              <a:t>5/25/2023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132C5-A463-45EB-B24D-7527218E818A}" type="slidenum">
              <a:rPr lang="en-US" smtClean="0"/>
              <a:t>‹#›</a:t>
            </a:fld>
            <a:endParaRPr lang="en-US"/>
          </a:p>
        </p:txBody>
      </p:sp>
    </p:spTree>
    <p:extLst>
      <p:ext uri="{BB962C8B-B14F-4D97-AF65-F5344CB8AC3E}">
        <p14:creationId xmlns:p14="http://schemas.microsoft.com/office/powerpoint/2010/main" val="26603850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C862691-3703-44F0-93A9-A317F4E01C58}" type="datetimeFigureOut">
              <a:rPr lang="en-US" smtClean="0"/>
              <a:t>5/25/2023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132C5-A463-45EB-B24D-7527218E818A}" type="slidenum">
              <a:rPr lang="en-US" smtClean="0"/>
              <a:t>‹#›</a:t>
            </a:fld>
            <a:endParaRPr lang="en-US"/>
          </a:p>
        </p:txBody>
      </p:sp>
    </p:spTree>
    <p:extLst>
      <p:ext uri="{BB962C8B-B14F-4D97-AF65-F5344CB8AC3E}">
        <p14:creationId xmlns:p14="http://schemas.microsoft.com/office/powerpoint/2010/main" val="15776943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862691-3703-44F0-93A9-A317F4E01C58}" type="datetimeFigureOut">
              <a:rPr lang="en-US" smtClean="0"/>
              <a:t>5/25/2023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132C5-A463-45EB-B24D-7527218E818A}" type="slidenum">
              <a:rPr lang="en-US" smtClean="0"/>
              <a:t>‹#›</a:t>
            </a:fld>
            <a:endParaRPr lang="en-US"/>
          </a:p>
        </p:txBody>
      </p:sp>
    </p:spTree>
    <p:extLst>
      <p:ext uri="{BB962C8B-B14F-4D97-AF65-F5344CB8AC3E}">
        <p14:creationId xmlns:p14="http://schemas.microsoft.com/office/powerpoint/2010/main" val="1912326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C862691-3703-44F0-93A9-A317F4E01C58}"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132C5-A463-45EB-B24D-7527218E818A}" type="slidenum">
              <a:rPr lang="en-US" smtClean="0"/>
              <a:t>‹#›</a:t>
            </a:fld>
            <a:endParaRPr lang="en-US"/>
          </a:p>
        </p:txBody>
      </p:sp>
      <p:sp>
        <p:nvSpPr>
          <p:cNvPr id="9" name="Rectangle 8"/>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10141822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C862691-3703-44F0-93A9-A317F4E01C58}" type="datetimeFigureOut">
              <a:rPr lang="en-US" smtClean="0"/>
              <a:t>5/25/2023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132C5-A463-45EB-B24D-7527218E818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25402150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C862691-3703-44F0-93A9-A317F4E01C58}" type="datetimeFigureOut">
              <a:rPr lang="en-US" smtClean="0"/>
              <a:t>5/25/2023</a:t>
            </a:fld>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28132C5-A463-45EB-B24D-7527218E818A}" type="slidenum">
              <a:rPr lang="en-US" smtClean="0"/>
              <a:t>‹#›</a:t>
            </a:fld>
            <a:endParaRPr lang="en-US"/>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Rectangle 7"/>
          <p:cNvSpPr/>
          <p:nvPr userDrawn="1"/>
        </p:nvSpPr>
        <p:spPr>
          <a:xfrm>
            <a:off x="-108520" y="-27384"/>
            <a:ext cx="4257676"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extLst>
      <p:ext uri="{BB962C8B-B14F-4D97-AF65-F5344CB8AC3E}">
        <p14:creationId xmlns:p14="http://schemas.microsoft.com/office/powerpoint/2010/main" val="33677544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914400" rtl="1"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r" defTabSz="914400" rtl="1"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r" defTabSz="914400" rtl="1"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075" name="Freeform 3"/>
          <p:cNvSpPr>
            <a:spLocks/>
          </p:cNvSpPr>
          <p:nvPr/>
        </p:nvSpPr>
        <p:spPr bwMode="ltGray">
          <a:xfrm>
            <a:off x="4414838" y="1485900"/>
            <a:ext cx="3630612" cy="3289300"/>
          </a:xfrm>
          <a:custGeom>
            <a:avLst/>
            <a:gdLst>
              <a:gd name="T0" fmla="*/ 2147483647 w 2287"/>
              <a:gd name="T1" fmla="*/ 2147483647 h 2072"/>
              <a:gd name="T2" fmla="*/ 2147483647 w 2287"/>
              <a:gd name="T3" fmla="*/ 2147483647 h 2072"/>
              <a:gd name="T4" fmla="*/ 2147483647 w 2287"/>
              <a:gd name="T5" fmla="*/ 2147483647 h 2072"/>
              <a:gd name="T6" fmla="*/ 2147483647 w 2287"/>
              <a:gd name="T7" fmla="*/ 2147483647 h 2072"/>
              <a:gd name="T8" fmla="*/ 2147483647 w 2287"/>
              <a:gd name="T9" fmla="*/ 2147483647 h 2072"/>
              <a:gd name="T10" fmla="*/ 2147483647 w 2287"/>
              <a:gd name="T11" fmla="*/ 2147483647 h 2072"/>
              <a:gd name="T12" fmla="*/ 2147483647 w 2287"/>
              <a:gd name="T13" fmla="*/ 2147483647 h 2072"/>
              <a:gd name="T14" fmla="*/ 2147483647 w 2287"/>
              <a:gd name="T15" fmla="*/ 2147483647 h 2072"/>
              <a:gd name="T16" fmla="*/ 2147483647 w 2287"/>
              <a:gd name="T17" fmla="*/ 2147483647 h 2072"/>
              <a:gd name="T18" fmla="*/ 2147483647 w 2287"/>
              <a:gd name="T19" fmla="*/ 2147483647 h 2072"/>
              <a:gd name="T20" fmla="*/ 2147483647 w 2287"/>
              <a:gd name="T21" fmla="*/ 2147483647 h 2072"/>
              <a:gd name="T22" fmla="*/ 2147483647 w 2287"/>
              <a:gd name="T23" fmla="*/ 2147483647 h 2072"/>
              <a:gd name="T24" fmla="*/ 2147483647 w 2287"/>
              <a:gd name="T25" fmla="*/ 2147483647 h 2072"/>
              <a:gd name="T26" fmla="*/ 2147483647 w 2287"/>
              <a:gd name="T27" fmla="*/ 2147483647 h 2072"/>
              <a:gd name="T28" fmla="*/ 2147483647 w 2287"/>
              <a:gd name="T29" fmla="*/ 2147483647 h 2072"/>
              <a:gd name="T30" fmla="*/ 2147483647 w 2287"/>
              <a:gd name="T31" fmla="*/ 2147483647 h 2072"/>
              <a:gd name="T32" fmla="*/ 2147483647 w 2287"/>
              <a:gd name="T33" fmla="*/ 2147483647 h 2072"/>
              <a:gd name="T34" fmla="*/ 2147483647 w 2287"/>
              <a:gd name="T35" fmla="*/ 2147483647 h 2072"/>
              <a:gd name="T36" fmla="*/ 2147483647 w 2287"/>
              <a:gd name="T37" fmla="*/ 2147483647 h 2072"/>
              <a:gd name="T38" fmla="*/ 2147483647 w 2287"/>
              <a:gd name="T39" fmla="*/ 2147483647 h 2072"/>
              <a:gd name="T40" fmla="*/ 2147483647 w 2287"/>
              <a:gd name="T41" fmla="*/ 2147483647 h 2072"/>
              <a:gd name="T42" fmla="*/ 2147483647 w 2287"/>
              <a:gd name="T43" fmla="*/ 2147483647 h 2072"/>
              <a:gd name="T44" fmla="*/ 2147483647 w 2287"/>
              <a:gd name="T45" fmla="*/ 2147483647 h 2072"/>
              <a:gd name="T46" fmla="*/ 2147483647 w 2287"/>
              <a:gd name="T47" fmla="*/ 2147483647 h 2072"/>
              <a:gd name="T48" fmla="*/ 2147483647 w 2287"/>
              <a:gd name="T49" fmla="*/ 2147483647 h 2072"/>
              <a:gd name="T50" fmla="*/ 2147483647 w 2287"/>
              <a:gd name="T51" fmla="*/ 2147483647 h 2072"/>
              <a:gd name="T52" fmla="*/ 2147483647 w 2287"/>
              <a:gd name="T53" fmla="*/ 2147483647 h 2072"/>
              <a:gd name="T54" fmla="*/ 2147483647 w 2287"/>
              <a:gd name="T55" fmla="*/ 2147483647 h 2072"/>
              <a:gd name="T56" fmla="*/ 2147483647 w 2287"/>
              <a:gd name="T57" fmla="*/ 2147483647 h 2072"/>
              <a:gd name="T58" fmla="*/ 2147483647 w 2287"/>
              <a:gd name="T59" fmla="*/ 2147483647 h 2072"/>
              <a:gd name="T60" fmla="*/ 2147483647 w 2287"/>
              <a:gd name="T61" fmla="*/ 2147483647 h 20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287"/>
              <a:gd name="T94" fmla="*/ 0 h 2072"/>
              <a:gd name="T95" fmla="*/ 2287 w 2287"/>
              <a:gd name="T96" fmla="*/ 2072 h 20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287" h="2072">
                <a:moveTo>
                  <a:pt x="2282" y="5"/>
                </a:moveTo>
                <a:cubicBezTo>
                  <a:pt x="2277" y="0"/>
                  <a:pt x="2239" y="132"/>
                  <a:pt x="2197" y="203"/>
                </a:cubicBezTo>
                <a:cubicBezTo>
                  <a:pt x="2155" y="274"/>
                  <a:pt x="2126" y="345"/>
                  <a:pt x="2027" y="430"/>
                </a:cubicBezTo>
                <a:cubicBezTo>
                  <a:pt x="1928" y="515"/>
                  <a:pt x="1762" y="643"/>
                  <a:pt x="1602" y="714"/>
                </a:cubicBezTo>
                <a:cubicBezTo>
                  <a:pt x="1442" y="785"/>
                  <a:pt x="1224" y="827"/>
                  <a:pt x="1063" y="855"/>
                </a:cubicBezTo>
                <a:cubicBezTo>
                  <a:pt x="902" y="883"/>
                  <a:pt x="751" y="884"/>
                  <a:pt x="638" y="884"/>
                </a:cubicBezTo>
                <a:cubicBezTo>
                  <a:pt x="525" y="884"/>
                  <a:pt x="434" y="869"/>
                  <a:pt x="382" y="855"/>
                </a:cubicBezTo>
                <a:cubicBezTo>
                  <a:pt x="330" y="841"/>
                  <a:pt x="345" y="799"/>
                  <a:pt x="326" y="799"/>
                </a:cubicBezTo>
                <a:cubicBezTo>
                  <a:pt x="307" y="799"/>
                  <a:pt x="297" y="831"/>
                  <a:pt x="269" y="855"/>
                </a:cubicBezTo>
                <a:cubicBezTo>
                  <a:pt x="241" y="879"/>
                  <a:pt x="189" y="903"/>
                  <a:pt x="156" y="941"/>
                </a:cubicBezTo>
                <a:cubicBezTo>
                  <a:pt x="123" y="979"/>
                  <a:pt x="95" y="1025"/>
                  <a:pt x="71" y="1082"/>
                </a:cubicBezTo>
                <a:cubicBezTo>
                  <a:pt x="47" y="1139"/>
                  <a:pt x="25" y="1209"/>
                  <a:pt x="14" y="1281"/>
                </a:cubicBezTo>
                <a:cubicBezTo>
                  <a:pt x="3" y="1353"/>
                  <a:pt x="4" y="1386"/>
                  <a:pt x="3" y="1516"/>
                </a:cubicBezTo>
                <a:cubicBezTo>
                  <a:pt x="2" y="1646"/>
                  <a:pt x="0" y="2056"/>
                  <a:pt x="7" y="2064"/>
                </a:cubicBezTo>
                <a:cubicBezTo>
                  <a:pt x="14" y="2072"/>
                  <a:pt x="31" y="1694"/>
                  <a:pt x="42" y="1564"/>
                </a:cubicBezTo>
                <a:cubicBezTo>
                  <a:pt x="53" y="1434"/>
                  <a:pt x="62" y="1356"/>
                  <a:pt x="71" y="1281"/>
                </a:cubicBezTo>
                <a:cubicBezTo>
                  <a:pt x="80" y="1206"/>
                  <a:pt x="85" y="1149"/>
                  <a:pt x="99" y="1111"/>
                </a:cubicBezTo>
                <a:cubicBezTo>
                  <a:pt x="113" y="1073"/>
                  <a:pt x="132" y="1068"/>
                  <a:pt x="156" y="1054"/>
                </a:cubicBezTo>
                <a:cubicBezTo>
                  <a:pt x="180" y="1040"/>
                  <a:pt x="213" y="1026"/>
                  <a:pt x="241" y="1026"/>
                </a:cubicBezTo>
                <a:cubicBezTo>
                  <a:pt x="269" y="1026"/>
                  <a:pt x="307" y="1045"/>
                  <a:pt x="326" y="1054"/>
                </a:cubicBezTo>
                <a:cubicBezTo>
                  <a:pt x="345" y="1063"/>
                  <a:pt x="340" y="1087"/>
                  <a:pt x="354" y="1082"/>
                </a:cubicBezTo>
                <a:cubicBezTo>
                  <a:pt x="368" y="1077"/>
                  <a:pt x="383" y="1031"/>
                  <a:pt x="411" y="1026"/>
                </a:cubicBezTo>
                <a:cubicBezTo>
                  <a:pt x="439" y="1021"/>
                  <a:pt x="449" y="1049"/>
                  <a:pt x="524" y="1054"/>
                </a:cubicBezTo>
                <a:cubicBezTo>
                  <a:pt x="599" y="1059"/>
                  <a:pt x="755" y="1064"/>
                  <a:pt x="864" y="1054"/>
                </a:cubicBezTo>
                <a:cubicBezTo>
                  <a:pt x="973" y="1044"/>
                  <a:pt x="1048" y="1035"/>
                  <a:pt x="1176" y="997"/>
                </a:cubicBezTo>
                <a:cubicBezTo>
                  <a:pt x="1304" y="959"/>
                  <a:pt x="1516" y="880"/>
                  <a:pt x="1630" y="827"/>
                </a:cubicBezTo>
                <a:cubicBezTo>
                  <a:pt x="1744" y="774"/>
                  <a:pt x="1795" y="724"/>
                  <a:pt x="1861" y="677"/>
                </a:cubicBezTo>
                <a:cubicBezTo>
                  <a:pt x="1927" y="630"/>
                  <a:pt x="1981" y="590"/>
                  <a:pt x="2027" y="544"/>
                </a:cubicBezTo>
                <a:cubicBezTo>
                  <a:pt x="2073" y="498"/>
                  <a:pt x="2107" y="454"/>
                  <a:pt x="2140" y="402"/>
                </a:cubicBezTo>
                <a:cubicBezTo>
                  <a:pt x="2173" y="350"/>
                  <a:pt x="2201" y="298"/>
                  <a:pt x="2225" y="232"/>
                </a:cubicBezTo>
                <a:cubicBezTo>
                  <a:pt x="2249" y="166"/>
                  <a:pt x="2287" y="10"/>
                  <a:pt x="2282" y="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6" name="Freeform 4"/>
          <p:cNvSpPr>
            <a:spLocks/>
          </p:cNvSpPr>
          <p:nvPr/>
        </p:nvSpPr>
        <p:spPr bwMode="ltGray">
          <a:xfrm>
            <a:off x="7227888" y="2776538"/>
            <a:ext cx="284162" cy="352425"/>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7" name="Freeform 5"/>
          <p:cNvSpPr>
            <a:spLocks/>
          </p:cNvSpPr>
          <p:nvPr/>
        </p:nvSpPr>
        <p:spPr bwMode="ltGray">
          <a:xfrm>
            <a:off x="2898775" y="969963"/>
            <a:ext cx="3162300" cy="2762250"/>
          </a:xfrm>
          <a:custGeom>
            <a:avLst/>
            <a:gdLst>
              <a:gd name="T0" fmla="*/ 2147483647 w 1992"/>
              <a:gd name="T1" fmla="*/ 2147483647 h 1740"/>
              <a:gd name="T2" fmla="*/ 2147483647 w 1992"/>
              <a:gd name="T3" fmla="*/ 2147483647 h 1740"/>
              <a:gd name="T4" fmla="*/ 2147483647 w 1992"/>
              <a:gd name="T5" fmla="*/ 2147483647 h 1740"/>
              <a:gd name="T6" fmla="*/ 2147483647 w 1992"/>
              <a:gd name="T7" fmla="*/ 2147483647 h 1740"/>
              <a:gd name="T8" fmla="*/ 2147483647 w 1992"/>
              <a:gd name="T9" fmla="*/ 2147483647 h 1740"/>
              <a:gd name="T10" fmla="*/ 2147483647 w 1992"/>
              <a:gd name="T11" fmla="*/ 2147483647 h 1740"/>
              <a:gd name="T12" fmla="*/ 2147483647 w 1992"/>
              <a:gd name="T13" fmla="*/ 2147483647 h 1740"/>
              <a:gd name="T14" fmla="*/ 2147483647 w 1992"/>
              <a:gd name="T15" fmla="*/ 2147483647 h 1740"/>
              <a:gd name="T16" fmla="*/ 2147483647 w 1992"/>
              <a:gd name="T17" fmla="*/ 2147483647 h 1740"/>
              <a:gd name="T18" fmla="*/ 2147483647 w 1992"/>
              <a:gd name="T19" fmla="*/ 2147483647 h 1740"/>
              <a:gd name="T20" fmla="*/ 2147483647 w 1992"/>
              <a:gd name="T21" fmla="*/ 2147483647 h 1740"/>
              <a:gd name="T22" fmla="*/ 2147483647 w 1992"/>
              <a:gd name="T23" fmla="*/ 2147483647 h 1740"/>
              <a:gd name="T24" fmla="*/ 2147483647 w 1992"/>
              <a:gd name="T25" fmla="*/ 2147483647 h 1740"/>
              <a:gd name="T26" fmla="*/ 2147483647 w 1992"/>
              <a:gd name="T27" fmla="*/ 2147483647 h 1740"/>
              <a:gd name="T28" fmla="*/ 2147483647 w 1992"/>
              <a:gd name="T29" fmla="*/ 2147483647 h 1740"/>
              <a:gd name="T30" fmla="*/ 2147483647 w 1992"/>
              <a:gd name="T31" fmla="*/ 2147483647 h 1740"/>
              <a:gd name="T32" fmla="*/ 2147483647 w 1992"/>
              <a:gd name="T33" fmla="*/ 2147483647 h 1740"/>
              <a:gd name="T34" fmla="*/ 2147483647 w 1992"/>
              <a:gd name="T35" fmla="*/ 2147483647 h 1740"/>
              <a:gd name="T36" fmla="*/ 2147483647 w 1992"/>
              <a:gd name="T37" fmla="*/ 2147483647 h 1740"/>
              <a:gd name="T38" fmla="*/ 2147483647 w 1992"/>
              <a:gd name="T39" fmla="*/ 2147483647 h 1740"/>
              <a:gd name="T40" fmla="*/ 2147483647 w 1992"/>
              <a:gd name="T41" fmla="*/ 2147483647 h 1740"/>
              <a:gd name="T42" fmla="*/ 2147483647 w 1992"/>
              <a:gd name="T43" fmla="*/ 2147483647 h 1740"/>
              <a:gd name="T44" fmla="*/ 2147483647 w 1992"/>
              <a:gd name="T45" fmla="*/ 2147483647 h 1740"/>
              <a:gd name="T46" fmla="*/ 2147483647 w 1992"/>
              <a:gd name="T47" fmla="*/ 2147483647 h 1740"/>
              <a:gd name="T48" fmla="*/ 2147483647 w 1992"/>
              <a:gd name="T49" fmla="*/ 2147483647 h 1740"/>
              <a:gd name="T50" fmla="*/ 2147483647 w 1992"/>
              <a:gd name="T51" fmla="*/ 2147483647 h 1740"/>
              <a:gd name="T52" fmla="*/ 2147483647 w 1992"/>
              <a:gd name="T53" fmla="*/ 2147483647 h 1740"/>
              <a:gd name="T54" fmla="*/ 2147483647 w 1992"/>
              <a:gd name="T55" fmla="*/ 2147483647 h 1740"/>
              <a:gd name="T56" fmla="*/ 2147483647 w 1992"/>
              <a:gd name="T57" fmla="*/ 2147483647 h 1740"/>
              <a:gd name="T58" fmla="*/ 2147483647 w 1992"/>
              <a:gd name="T59" fmla="*/ 2147483647 h 1740"/>
              <a:gd name="T60" fmla="*/ 2147483647 w 1992"/>
              <a:gd name="T61" fmla="*/ 2147483647 h 1740"/>
              <a:gd name="T62" fmla="*/ 2147483647 w 1992"/>
              <a:gd name="T63" fmla="*/ 2147483647 h 1740"/>
              <a:gd name="T64" fmla="*/ 2147483647 w 1992"/>
              <a:gd name="T65" fmla="*/ 2147483647 h 1740"/>
              <a:gd name="T66" fmla="*/ 2147483647 w 1992"/>
              <a:gd name="T67" fmla="*/ 2147483647 h 1740"/>
              <a:gd name="T68" fmla="*/ 2147483647 w 1992"/>
              <a:gd name="T69" fmla="*/ 2147483647 h 1740"/>
              <a:gd name="T70" fmla="*/ 2147483647 w 1992"/>
              <a:gd name="T71" fmla="*/ 2147483647 h 1740"/>
              <a:gd name="T72" fmla="*/ 2147483647 w 1992"/>
              <a:gd name="T73" fmla="*/ 2147483647 h 1740"/>
              <a:gd name="T74" fmla="*/ 2147483647 w 1992"/>
              <a:gd name="T75" fmla="*/ 2147483647 h 1740"/>
              <a:gd name="T76" fmla="*/ 2147483647 w 1992"/>
              <a:gd name="T77" fmla="*/ 2147483647 h 1740"/>
              <a:gd name="T78" fmla="*/ 2147483647 w 1992"/>
              <a:gd name="T79" fmla="*/ 2147483647 h 1740"/>
              <a:gd name="T80" fmla="*/ 2147483647 w 1992"/>
              <a:gd name="T81" fmla="*/ 2147483647 h 1740"/>
              <a:gd name="T82" fmla="*/ 2147483647 w 1992"/>
              <a:gd name="T83" fmla="*/ 2147483647 h 1740"/>
              <a:gd name="T84" fmla="*/ 2147483647 w 1992"/>
              <a:gd name="T85" fmla="*/ 2147483647 h 1740"/>
              <a:gd name="T86" fmla="*/ 2147483647 w 1992"/>
              <a:gd name="T87" fmla="*/ 2147483647 h 17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992"/>
              <a:gd name="T133" fmla="*/ 0 h 1740"/>
              <a:gd name="T134" fmla="*/ 1992 w 1992"/>
              <a:gd name="T135" fmla="*/ 1740 h 17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992" h="1740">
                <a:moveTo>
                  <a:pt x="1763" y="358"/>
                </a:moveTo>
                <a:cubicBezTo>
                  <a:pt x="1782" y="337"/>
                  <a:pt x="1873" y="252"/>
                  <a:pt x="1906" y="205"/>
                </a:cubicBezTo>
                <a:cubicBezTo>
                  <a:pt x="1939" y="158"/>
                  <a:pt x="1947" y="106"/>
                  <a:pt x="1961" y="75"/>
                </a:cubicBezTo>
                <a:cubicBezTo>
                  <a:pt x="1975" y="44"/>
                  <a:pt x="1988" y="0"/>
                  <a:pt x="1990" y="18"/>
                </a:cubicBezTo>
                <a:cubicBezTo>
                  <a:pt x="1992" y="36"/>
                  <a:pt x="1973" y="125"/>
                  <a:pt x="1970" y="181"/>
                </a:cubicBezTo>
                <a:cubicBezTo>
                  <a:pt x="1967" y="237"/>
                  <a:pt x="1971" y="300"/>
                  <a:pt x="1970" y="357"/>
                </a:cubicBezTo>
                <a:cubicBezTo>
                  <a:pt x="1969" y="414"/>
                  <a:pt x="1966" y="455"/>
                  <a:pt x="1962" y="521"/>
                </a:cubicBezTo>
                <a:cubicBezTo>
                  <a:pt x="1958" y="587"/>
                  <a:pt x="1958" y="688"/>
                  <a:pt x="1948" y="751"/>
                </a:cubicBezTo>
                <a:cubicBezTo>
                  <a:pt x="1938" y="814"/>
                  <a:pt x="1919" y="862"/>
                  <a:pt x="1904" y="897"/>
                </a:cubicBezTo>
                <a:cubicBezTo>
                  <a:pt x="1889" y="932"/>
                  <a:pt x="1874" y="942"/>
                  <a:pt x="1860" y="961"/>
                </a:cubicBezTo>
                <a:cubicBezTo>
                  <a:pt x="1846" y="980"/>
                  <a:pt x="1840" y="988"/>
                  <a:pt x="1819" y="1010"/>
                </a:cubicBezTo>
                <a:cubicBezTo>
                  <a:pt x="1798" y="1032"/>
                  <a:pt x="1767" y="1081"/>
                  <a:pt x="1734" y="1095"/>
                </a:cubicBezTo>
                <a:cubicBezTo>
                  <a:pt x="1701" y="1109"/>
                  <a:pt x="1648" y="1101"/>
                  <a:pt x="1621" y="1095"/>
                </a:cubicBezTo>
                <a:cubicBezTo>
                  <a:pt x="1594" y="1089"/>
                  <a:pt x="1585" y="1071"/>
                  <a:pt x="1570" y="1057"/>
                </a:cubicBezTo>
                <a:cubicBezTo>
                  <a:pt x="1555" y="1043"/>
                  <a:pt x="1542" y="1033"/>
                  <a:pt x="1530" y="1013"/>
                </a:cubicBezTo>
                <a:cubicBezTo>
                  <a:pt x="1518" y="993"/>
                  <a:pt x="1503" y="960"/>
                  <a:pt x="1498" y="934"/>
                </a:cubicBezTo>
                <a:cubicBezTo>
                  <a:pt x="1493" y="908"/>
                  <a:pt x="1489" y="905"/>
                  <a:pt x="1501" y="859"/>
                </a:cubicBezTo>
                <a:cubicBezTo>
                  <a:pt x="1513" y="813"/>
                  <a:pt x="1540" y="714"/>
                  <a:pt x="1569" y="656"/>
                </a:cubicBezTo>
                <a:cubicBezTo>
                  <a:pt x="1598" y="598"/>
                  <a:pt x="1641" y="545"/>
                  <a:pt x="1678" y="509"/>
                </a:cubicBezTo>
                <a:cubicBezTo>
                  <a:pt x="1715" y="473"/>
                  <a:pt x="1763" y="459"/>
                  <a:pt x="1791" y="443"/>
                </a:cubicBezTo>
                <a:cubicBezTo>
                  <a:pt x="1819" y="427"/>
                  <a:pt x="1839" y="398"/>
                  <a:pt x="1848" y="415"/>
                </a:cubicBezTo>
                <a:cubicBezTo>
                  <a:pt x="1857" y="432"/>
                  <a:pt x="1847" y="515"/>
                  <a:pt x="1847" y="548"/>
                </a:cubicBezTo>
                <a:cubicBezTo>
                  <a:pt x="1847" y="581"/>
                  <a:pt x="1853" y="574"/>
                  <a:pt x="1848" y="613"/>
                </a:cubicBezTo>
                <a:cubicBezTo>
                  <a:pt x="1843" y="652"/>
                  <a:pt x="1833" y="727"/>
                  <a:pt x="1819" y="784"/>
                </a:cubicBezTo>
                <a:cubicBezTo>
                  <a:pt x="1805" y="841"/>
                  <a:pt x="1783" y="918"/>
                  <a:pt x="1763" y="954"/>
                </a:cubicBezTo>
                <a:cubicBezTo>
                  <a:pt x="1743" y="990"/>
                  <a:pt x="1718" y="992"/>
                  <a:pt x="1698" y="1001"/>
                </a:cubicBezTo>
                <a:cubicBezTo>
                  <a:pt x="1678" y="1010"/>
                  <a:pt x="1659" y="1012"/>
                  <a:pt x="1642" y="1009"/>
                </a:cubicBezTo>
                <a:cubicBezTo>
                  <a:pt x="1625" y="1006"/>
                  <a:pt x="1611" y="972"/>
                  <a:pt x="1593" y="982"/>
                </a:cubicBezTo>
                <a:cubicBezTo>
                  <a:pt x="1575" y="992"/>
                  <a:pt x="1555" y="1048"/>
                  <a:pt x="1536" y="1067"/>
                </a:cubicBezTo>
                <a:cubicBezTo>
                  <a:pt x="1517" y="1086"/>
                  <a:pt x="1498" y="1090"/>
                  <a:pt x="1479" y="1095"/>
                </a:cubicBezTo>
                <a:cubicBezTo>
                  <a:pt x="1460" y="1100"/>
                  <a:pt x="1442" y="1100"/>
                  <a:pt x="1423" y="1095"/>
                </a:cubicBezTo>
                <a:cubicBezTo>
                  <a:pt x="1404" y="1090"/>
                  <a:pt x="1387" y="1075"/>
                  <a:pt x="1366" y="1067"/>
                </a:cubicBezTo>
                <a:cubicBezTo>
                  <a:pt x="1345" y="1059"/>
                  <a:pt x="1329" y="1046"/>
                  <a:pt x="1298" y="1049"/>
                </a:cubicBezTo>
                <a:cubicBezTo>
                  <a:pt x="1267" y="1052"/>
                  <a:pt x="1213" y="1068"/>
                  <a:pt x="1182" y="1085"/>
                </a:cubicBezTo>
                <a:cubicBezTo>
                  <a:pt x="1151" y="1102"/>
                  <a:pt x="1136" y="1130"/>
                  <a:pt x="1111" y="1152"/>
                </a:cubicBezTo>
                <a:cubicBezTo>
                  <a:pt x="1086" y="1174"/>
                  <a:pt x="1062" y="1189"/>
                  <a:pt x="1034" y="1217"/>
                </a:cubicBezTo>
                <a:cubicBezTo>
                  <a:pt x="1006" y="1245"/>
                  <a:pt x="976" y="1280"/>
                  <a:pt x="941" y="1322"/>
                </a:cubicBezTo>
                <a:cubicBezTo>
                  <a:pt x="906" y="1364"/>
                  <a:pt x="862" y="1427"/>
                  <a:pt x="824" y="1469"/>
                </a:cubicBezTo>
                <a:cubicBezTo>
                  <a:pt x="786" y="1511"/>
                  <a:pt x="761" y="1540"/>
                  <a:pt x="714" y="1577"/>
                </a:cubicBezTo>
                <a:cubicBezTo>
                  <a:pt x="667" y="1614"/>
                  <a:pt x="609" y="1664"/>
                  <a:pt x="544" y="1691"/>
                </a:cubicBezTo>
                <a:cubicBezTo>
                  <a:pt x="479" y="1718"/>
                  <a:pt x="393" y="1740"/>
                  <a:pt x="322" y="1740"/>
                </a:cubicBezTo>
                <a:cubicBezTo>
                  <a:pt x="251" y="1740"/>
                  <a:pt x="166" y="1718"/>
                  <a:pt x="118" y="1691"/>
                </a:cubicBezTo>
                <a:cubicBezTo>
                  <a:pt x="70" y="1664"/>
                  <a:pt x="52" y="1624"/>
                  <a:pt x="33" y="1577"/>
                </a:cubicBezTo>
                <a:cubicBezTo>
                  <a:pt x="14" y="1530"/>
                  <a:pt x="0" y="1454"/>
                  <a:pt x="5" y="1407"/>
                </a:cubicBezTo>
                <a:cubicBezTo>
                  <a:pt x="10" y="1360"/>
                  <a:pt x="48" y="1322"/>
                  <a:pt x="62" y="1294"/>
                </a:cubicBezTo>
                <a:cubicBezTo>
                  <a:pt x="76" y="1266"/>
                  <a:pt x="95" y="1227"/>
                  <a:pt x="90" y="1237"/>
                </a:cubicBezTo>
                <a:cubicBezTo>
                  <a:pt x="85" y="1247"/>
                  <a:pt x="43" y="1315"/>
                  <a:pt x="34" y="1353"/>
                </a:cubicBezTo>
                <a:cubicBezTo>
                  <a:pt x="25" y="1391"/>
                  <a:pt x="24" y="1422"/>
                  <a:pt x="33" y="1464"/>
                </a:cubicBezTo>
                <a:cubicBezTo>
                  <a:pt x="42" y="1506"/>
                  <a:pt x="60" y="1571"/>
                  <a:pt x="90" y="1606"/>
                </a:cubicBezTo>
                <a:cubicBezTo>
                  <a:pt x="120" y="1641"/>
                  <a:pt x="176" y="1659"/>
                  <a:pt x="214" y="1673"/>
                </a:cubicBezTo>
                <a:cubicBezTo>
                  <a:pt x="252" y="1687"/>
                  <a:pt x="286" y="1687"/>
                  <a:pt x="316" y="1690"/>
                </a:cubicBezTo>
                <a:cubicBezTo>
                  <a:pt x="346" y="1693"/>
                  <a:pt x="371" y="1695"/>
                  <a:pt x="394" y="1693"/>
                </a:cubicBezTo>
                <a:cubicBezTo>
                  <a:pt x="417" y="1691"/>
                  <a:pt x="421" y="1695"/>
                  <a:pt x="454" y="1681"/>
                </a:cubicBezTo>
                <a:cubicBezTo>
                  <a:pt x="487" y="1667"/>
                  <a:pt x="550" y="1637"/>
                  <a:pt x="595" y="1609"/>
                </a:cubicBezTo>
                <a:cubicBezTo>
                  <a:pt x="640" y="1581"/>
                  <a:pt x="690" y="1539"/>
                  <a:pt x="722" y="1510"/>
                </a:cubicBezTo>
                <a:cubicBezTo>
                  <a:pt x="754" y="1481"/>
                  <a:pt x="754" y="1480"/>
                  <a:pt x="790" y="1435"/>
                </a:cubicBezTo>
                <a:cubicBezTo>
                  <a:pt x="826" y="1390"/>
                  <a:pt x="897" y="1294"/>
                  <a:pt x="941" y="1237"/>
                </a:cubicBezTo>
                <a:cubicBezTo>
                  <a:pt x="985" y="1180"/>
                  <a:pt x="1022" y="1134"/>
                  <a:pt x="1054" y="1095"/>
                </a:cubicBezTo>
                <a:cubicBezTo>
                  <a:pt x="1086" y="1056"/>
                  <a:pt x="1104" y="1026"/>
                  <a:pt x="1134" y="1001"/>
                </a:cubicBezTo>
                <a:cubicBezTo>
                  <a:pt x="1164" y="976"/>
                  <a:pt x="1210" y="958"/>
                  <a:pt x="1234" y="945"/>
                </a:cubicBezTo>
                <a:cubicBezTo>
                  <a:pt x="1258" y="932"/>
                  <a:pt x="1254" y="930"/>
                  <a:pt x="1281" y="925"/>
                </a:cubicBezTo>
                <a:cubicBezTo>
                  <a:pt x="1308" y="920"/>
                  <a:pt x="1356" y="908"/>
                  <a:pt x="1394" y="913"/>
                </a:cubicBezTo>
                <a:cubicBezTo>
                  <a:pt x="1432" y="918"/>
                  <a:pt x="1480" y="947"/>
                  <a:pt x="1508" y="954"/>
                </a:cubicBezTo>
                <a:cubicBezTo>
                  <a:pt x="1536" y="961"/>
                  <a:pt x="1550" y="963"/>
                  <a:pt x="1564" y="954"/>
                </a:cubicBezTo>
                <a:cubicBezTo>
                  <a:pt x="1578" y="945"/>
                  <a:pt x="1584" y="916"/>
                  <a:pt x="1593" y="897"/>
                </a:cubicBezTo>
                <a:cubicBezTo>
                  <a:pt x="1602" y="878"/>
                  <a:pt x="1612" y="854"/>
                  <a:pt x="1621" y="840"/>
                </a:cubicBezTo>
                <a:cubicBezTo>
                  <a:pt x="1630" y="826"/>
                  <a:pt x="1640" y="812"/>
                  <a:pt x="1649" y="812"/>
                </a:cubicBezTo>
                <a:cubicBezTo>
                  <a:pt x="1658" y="812"/>
                  <a:pt x="1664" y="831"/>
                  <a:pt x="1678" y="840"/>
                </a:cubicBezTo>
                <a:cubicBezTo>
                  <a:pt x="1692" y="849"/>
                  <a:pt x="1717" y="875"/>
                  <a:pt x="1734" y="869"/>
                </a:cubicBezTo>
                <a:cubicBezTo>
                  <a:pt x="1751" y="863"/>
                  <a:pt x="1772" y="837"/>
                  <a:pt x="1779" y="805"/>
                </a:cubicBezTo>
                <a:cubicBezTo>
                  <a:pt x="1786" y="773"/>
                  <a:pt x="1776" y="716"/>
                  <a:pt x="1779" y="677"/>
                </a:cubicBezTo>
                <a:cubicBezTo>
                  <a:pt x="1782" y="638"/>
                  <a:pt x="1787" y="607"/>
                  <a:pt x="1794" y="573"/>
                </a:cubicBezTo>
                <a:cubicBezTo>
                  <a:pt x="1801" y="539"/>
                  <a:pt x="1827" y="483"/>
                  <a:pt x="1819" y="472"/>
                </a:cubicBezTo>
                <a:cubicBezTo>
                  <a:pt x="1811" y="461"/>
                  <a:pt x="1779" y="478"/>
                  <a:pt x="1746" y="505"/>
                </a:cubicBezTo>
                <a:cubicBezTo>
                  <a:pt x="1713" y="532"/>
                  <a:pt x="1658" y="580"/>
                  <a:pt x="1623" y="636"/>
                </a:cubicBezTo>
                <a:cubicBezTo>
                  <a:pt x="1588" y="692"/>
                  <a:pt x="1548" y="780"/>
                  <a:pt x="1536" y="840"/>
                </a:cubicBezTo>
                <a:cubicBezTo>
                  <a:pt x="1524" y="900"/>
                  <a:pt x="1531" y="959"/>
                  <a:pt x="1550" y="997"/>
                </a:cubicBezTo>
                <a:cubicBezTo>
                  <a:pt x="1569" y="1035"/>
                  <a:pt x="1609" y="1069"/>
                  <a:pt x="1649" y="1067"/>
                </a:cubicBezTo>
                <a:cubicBezTo>
                  <a:pt x="1689" y="1065"/>
                  <a:pt x="1751" y="1023"/>
                  <a:pt x="1791" y="982"/>
                </a:cubicBezTo>
                <a:cubicBezTo>
                  <a:pt x="1831" y="941"/>
                  <a:pt x="1866" y="891"/>
                  <a:pt x="1888" y="819"/>
                </a:cubicBezTo>
                <a:cubicBezTo>
                  <a:pt x="1910" y="747"/>
                  <a:pt x="1915" y="621"/>
                  <a:pt x="1921" y="548"/>
                </a:cubicBezTo>
                <a:cubicBezTo>
                  <a:pt x="1927" y="475"/>
                  <a:pt x="1920" y="422"/>
                  <a:pt x="1922" y="381"/>
                </a:cubicBezTo>
                <a:cubicBezTo>
                  <a:pt x="1924" y="340"/>
                  <a:pt x="1930" y="330"/>
                  <a:pt x="1933" y="302"/>
                </a:cubicBezTo>
                <a:cubicBezTo>
                  <a:pt x="1936" y="274"/>
                  <a:pt x="1947" y="208"/>
                  <a:pt x="1938" y="213"/>
                </a:cubicBezTo>
                <a:cubicBezTo>
                  <a:pt x="1929" y="218"/>
                  <a:pt x="1891" y="306"/>
                  <a:pt x="1876" y="330"/>
                </a:cubicBezTo>
                <a:cubicBezTo>
                  <a:pt x="1861" y="354"/>
                  <a:pt x="1861" y="355"/>
                  <a:pt x="1848" y="358"/>
                </a:cubicBezTo>
                <a:cubicBezTo>
                  <a:pt x="1835" y="361"/>
                  <a:pt x="1811" y="346"/>
                  <a:pt x="1797" y="346"/>
                </a:cubicBezTo>
                <a:cubicBezTo>
                  <a:pt x="1783" y="346"/>
                  <a:pt x="1770" y="356"/>
                  <a:pt x="1763" y="358"/>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8" name="Freeform 6"/>
          <p:cNvSpPr>
            <a:spLocks/>
          </p:cNvSpPr>
          <p:nvPr/>
        </p:nvSpPr>
        <p:spPr bwMode="ltGray">
          <a:xfrm>
            <a:off x="5380038" y="1254125"/>
            <a:ext cx="100012" cy="295275"/>
          </a:xfrm>
          <a:custGeom>
            <a:avLst/>
            <a:gdLst>
              <a:gd name="T0" fmla="*/ 2147483647 w 63"/>
              <a:gd name="T1" fmla="*/ 2147483647 h 186"/>
              <a:gd name="T2" fmla="*/ 2147483647 w 63"/>
              <a:gd name="T3" fmla="*/ 2147483647 h 186"/>
              <a:gd name="T4" fmla="*/ 2147483647 w 63"/>
              <a:gd name="T5" fmla="*/ 2147483647 h 186"/>
              <a:gd name="T6" fmla="*/ 2147483647 w 63"/>
              <a:gd name="T7" fmla="*/ 2147483647 h 186"/>
              <a:gd name="T8" fmla="*/ 2147483647 w 63"/>
              <a:gd name="T9" fmla="*/ 2147483647 h 186"/>
              <a:gd name="T10" fmla="*/ 2147483647 w 63"/>
              <a:gd name="T11" fmla="*/ 2147483647 h 186"/>
              <a:gd name="T12" fmla="*/ 2147483647 w 63"/>
              <a:gd name="T13" fmla="*/ 2147483647 h 186"/>
              <a:gd name="T14" fmla="*/ 0 60000 65536"/>
              <a:gd name="T15" fmla="*/ 0 60000 65536"/>
              <a:gd name="T16" fmla="*/ 0 60000 65536"/>
              <a:gd name="T17" fmla="*/ 0 60000 65536"/>
              <a:gd name="T18" fmla="*/ 0 60000 65536"/>
              <a:gd name="T19" fmla="*/ 0 60000 65536"/>
              <a:gd name="T20" fmla="*/ 0 60000 65536"/>
              <a:gd name="T21" fmla="*/ 0 w 63"/>
              <a:gd name="T22" fmla="*/ 0 h 186"/>
              <a:gd name="T23" fmla="*/ 63 w 63"/>
              <a:gd name="T24" fmla="*/ 186 h 1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 h="186">
                <a:moveTo>
                  <a:pt x="58" y="9"/>
                </a:moveTo>
                <a:cubicBezTo>
                  <a:pt x="53" y="0"/>
                  <a:pt x="37" y="18"/>
                  <a:pt x="30" y="38"/>
                </a:cubicBezTo>
                <a:cubicBezTo>
                  <a:pt x="23" y="58"/>
                  <a:pt x="23" y="107"/>
                  <a:pt x="19" y="131"/>
                </a:cubicBezTo>
                <a:cubicBezTo>
                  <a:pt x="15" y="155"/>
                  <a:pt x="0" y="182"/>
                  <a:pt x="3" y="184"/>
                </a:cubicBezTo>
                <a:cubicBezTo>
                  <a:pt x="6" y="186"/>
                  <a:pt x="27" y="161"/>
                  <a:pt x="36" y="146"/>
                </a:cubicBezTo>
                <a:cubicBezTo>
                  <a:pt x="45" y="131"/>
                  <a:pt x="54" y="117"/>
                  <a:pt x="58" y="94"/>
                </a:cubicBezTo>
                <a:cubicBezTo>
                  <a:pt x="62" y="71"/>
                  <a:pt x="63" y="18"/>
                  <a:pt x="58" y="9"/>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79" name="Freeform 7"/>
          <p:cNvSpPr>
            <a:spLocks/>
          </p:cNvSpPr>
          <p:nvPr/>
        </p:nvSpPr>
        <p:spPr bwMode="ltGray">
          <a:xfrm>
            <a:off x="5334000" y="1581150"/>
            <a:ext cx="182563"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0" name="Freeform 8"/>
          <p:cNvSpPr>
            <a:spLocks/>
          </p:cNvSpPr>
          <p:nvPr/>
        </p:nvSpPr>
        <p:spPr bwMode="ltGray">
          <a:xfrm>
            <a:off x="3824288" y="925513"/>
            <a:ext cx="1377950" cy="1974850"/>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1" name="Freeform 9"/>
          <p:cNvSpPr>
            <a:spLocks/>
          </p:cNvSpPr>
          <p:nvPr/>
        </p:nvSpPr>
        <p:spPr bwMode="ltGray">
          <a:xfrm>
            <a:off x="1289050" y="1755775"/>
            <a:ext cx="3252788" cy="4760913"/>
          </a:xfrm>
          <a:custGeom>
            <a:avLst/>
            <a:gdLst>
              <a:gd name="T0" fmla="*/ 2147483647 w 2049"/>
              <a:gd name="T1" fmla="*/ 2147483647 h 2999"/>
              <a:gd name="T2" fmla="*/ 2147483647 w 2049"/>
              <a:gd name="T3" fmla="*/ 2147483647 h 2999"/>
              <a:gd name="T4" fmla="*/ 2147483647 w 2049"/>
              <a:gd name="T5" fmla="*/ 2147483647 h 2999"/>
              <a:gd name="T6" fmla="*/ 2147483647 w 2049"/>
              <a:gd name="T7" fmla="*/ 2147483647 h 2999"/>
              <a:gd name="T8" fmla="*/ 2147483647 w 2049"/>
              <a:gd name="T9" fmla="*/ 2147483647 h 2999"/>
              <a:gd name="T10" fmla="*/ 2147483647 w 2049"/>
              <a:gd name="T11" fmla="*/ 2147483647 h 2999"/>
              <a:gd name="T12" fmla="*/ 2147483647 w 2049"/>
              <a:gd name="T13" fmla="*/ 2147483647 h 2999"/>
              <a:gd name="T14" fmla="*/ 2147483647 w 2049"/>
              <a:gd name="T15" fmla="*/ 2147483647 h 2999"/>
              <a:gd name="T16" fmla="*/ 2147483647 w 2049"/>
              <a:gd name="T17" fmla="*/ 2147483647 h 2999"/>
              <a:gd name="T18" fmla="*/ 2147483647 w 2049"/>
              <a:gd name="T19" fmla="*/ 2147483647 h 2999"/>
              <a:gd name="T20" fmla="*/ 2147483647 w 2049"/>
              <a:gd name="T21" fmla="*/ 2147483647 h 2999"/>
              <a:gd name="T22" fmla="*/ 2147483647 w 2049"/>
              <a:gd name="T23" fmla="*/ 2147483647 h 2999"/>
              <a:gd name="T24" fmla="*/ 2147483647 w 2049"/>
              <a:gd name="T25" fmla="*/ 2147483647 h 2999"/>
              <a:gd name="T26" fmla="*/ 2147483647 w 2049"/>
              <a:gd name="T27" fmla="*/ 2147483647 h 2999"/>
              <a:gd name="T28" fmla="*/ 2147483647 w 2049"/>
              <a:gd name="T29" fmla="*/ 2147483647 h 2999"/>
              <a:gd name="T30" fmla="*/ 2147483647 w 2049"/>
              <a:gd name="T31" fmla="*/ 2147483647 h 2999"/>
              <a:gd name="T32" fmla="*/ 2147483647 w 2049"/>
              <a:gd name="T33" fmla="*/ 2147483647 h 2999"/>
              <a:gd name="T34" fmla="*/ 2147483647 w 2049"/>
              <a:gd name="T35" fmla="*/ 2147483647 h 2999"/>
              <a:gd name="T36" fmla="*/ 2147483647 w 2049"/>
              <a:gd name="T37" fmla="*/ 2147483647 h 2999"/>
              <a:gd name="T38" fmla="*/ 2147483647 w 2049"/>
              <a:gd name="T39" fmla="*/ 2147483647 h 2999"/>
              <a:gd name="T40" fmla="*/ 2147483647 w 2049"/>
              <a:gd name="T41" fmla="*/ 2147483647 h 2999"/>
              <a:gd name="T42" fmla="*/ 2147483647 w 2049"/>
              <a:gd name="T43" fmla="*/ 2147483647 h 2999"/>
              <a:gd name="T44" fmla="*/ 2147483647 w 2049"/>
              <a:gd name="T45" fmla="*/ 2147483647 h 2999"/>
              <a:gd name="T46" fmla="*/ 2147483647 w 2049"/>
              <a:gd name="T47" fmla="*/ 2147483647 h 2999"/>
              <a:gd name="T48" fmla="*/ 2147483647 w 2049"/>
              <a:gd name="T49" fmla="*/ 2147483647 h 2999"/>
              <a:gd name="T50" fmla="*/ 2147483647 w 2049"/>
              <a:gd name="T51" fmla="*/ 2147483647 h 2999"/>
              <a:gd name="T52" fmla="*/ 2147483647 w 2049"/>
              <a:gd name="T53" fmla="*/ 2147483647 h 2999"/>
              <a:gd name="T54" fmla="*/ 2147483647 w 2049"/>
              <a:gd name="T55" fmla="*/ 2147483647 h 2999"/>
              <a:gd name="T56" fmla="*/ 2147483647 w 2049"/>
              <a:gd name="T57" fmla="*/ 2147483647 h 2999"/>
              <a:gd name="T58" fmla="*/ 2147483647 w 2049"/>
              <a:gd name="T59" fmla="*/ 2147483647 h 2999"/>
              <a:gd name="T60" fmla="*/ 2147483647 w 2049"/>
              <a:gd name="T61" fmla="*/ 2147483647 h 2999"/>
              <a:gd name="T62" fmla="*/ 2147483647 w 2049"/>
              <a:gd name="T63" fmla="*/ 2147483647 h 2999"/>
              <a:gd name="T64" fmla="*/ 2147483647 w 2049"/>
              <a:gd name="T65" fmla="*/ 2147483647 h 2999"/>
              <a:gd name="T66" fmla="*/ 2147483647 w 2049"/>
              <a:gd name="T67" fmla="*/ 2147483647 h 2999"/>
              <a:gd name="T68" fmla="*/ 2147483647 w 2049"/>
              <a:gd name="T69" fmla="*/ 2147483647 h 2999"/>
              <a:gd name="T70" fmla="*/ 2147483647 w 2049"/>
              <a:gd name="T71" fmla="*/ 2147483647 h 2999"/>
              <a:gd name="T72" fmla="*/ 2147483647 w 2049"/>
              <a:gd name="T73" fmla="*/ 2147483647 h 2999"/>
              <a:gd name="T74" fmla="*/ 2147483647 w 2049"/>
              <a:gd name="T75" fmla="*/ 2147483647 h 2999"/>
              <a:gd name="T76" fmla="*/ 2147483647 w 2049"/>
              <a:gd name="T77" fmla="*/ 2147483647 h 2999"/>
              <a:gd name="T78" fmla="*/ 2147483647 w 2049"/>
              <a:gd name="T79" fmla="*/ 2147483647 h 2999"/>
              <a:gd name="T80" fmla="*/ 2147483647 w 2049"/>
              <a:gd name="T81" fmla="*/ 2147483647 h 2999"/>
              <a:gd name="T82" fmla="*/ 2147483647 w 2049"/>
              <a:gd name="T83" fmla="*/ 2147483647 h 2999"/>
              <a:gd name="T84" fmla="*/ 2147483647 w 2049"/>
              <a:gd name="T85" fmla="*/ 2147483647 h 2999"/>
              <a:gd name="T86" fmla="*/ 2147483647 w 2049"/>
              <a:gd name="T87" fmla="*/ 2147483647 h 2999"/>
              <a:gd name="T88" fmla="*/ 2147483647 w 2049"/>
              <a:gd name="T89" fmla="*/ 2147483647 h 2999"/>
              <a:gd name="T90" fmla="*/ 2147483647 w 2049"/>
              <a:gd name="T91" fmla="*/ 2147483647 h 2999"/>
              <a:gd name="T92" fmla="*/ 2147483647 w 2049"/>
              <a:gd name="T93" fmla="*/ 2147483647 h 2999"/>
              <a:gd name="T94" fmla="*/ 2147483647 w 2049"/>
              <a:gd name="T95" fmla="*/ 2147483647 h 2999"/>
              <a:gd name="T96" fmla="*/ 2147483647 w 2049"/>
              <a:gd name="T97" fmla="*/ 2147483647 h 2999"/>
              <a:gd name="T98" fmla="*/ 2147483647 w 2049"/>
              <a:gd name="T99" fmla="*/ 2147483647 h 29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49"/>
              <a:gd name="T151" fmla="*/ 0 h 2999"/>
              <a:gd name="T152" fmla="*/ 2049 w 2049"/>
              <a:gd name="T153" fmla="*/ 2999 h 299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49" h="2999">
                <a:moveTo>
                  <a:pt x="1643" y="147"/>
                </a:moveTo>
                <a:cubicBezTo>
                  <a:pt x="1638" y="142"/>
                  <a:pt x="1657" y="109"/>
                  <a:pt x="1671" y="90"/>
                </a:cubicBezTo>
                <a:cubicBezTo>
                  <a:pt x="1685" y="71"/>
                  <a:pt x="1704" y="47"/>
                  <a:pt x="1728" y="33"/>
                </a:cubicBezTo>
                <a:cubicBezTo>
                  <a:pt x="1752" y="19"/>
                  <a:pt x="1775" y="10"/>
                  <a:pt x="1813" y="5"/>
                </a:cubicBezTo>
                <a:cubicBezTo>
                  <a:pt x="1851" y="0"/>
                  <a:pt x="1917" y="0"/>
                  <a:pt x="1955" y="5"/>
                </a:cubicBezTo>
                <a:cubicBezTo>
                  <a:pt x="1993" y="10"/>
                  <a:pt x="2031" y="19"/>
                  <a:pt x="2040" y="33"/>
                </a:cubicBezTo>
                <a:cubicBezTo>
                  <a:pt x="2049" y="47"/>
                  <a:pt x="2025" y="71"/>
                  <a:pt x="2011" y="90"/>
                </a:cubicBezTo>
                <a:cubicBezTo>
                  <a:pt x="1997" y="109"/>
                  <a:pt x="1983" y="128"/>
                  <a:pt x="1955" y="147"/>
                </a:cubicBezTo>
                <a:cubicBezTo>
                  <a:pt x="1927" y="166"/>
                  <a:pt x="1874" y="190"/>
                  <a:pt x="1841" y="204"/>
                </a:cubicBezTo>
                <a:cubicBezTo>
                  <a:pt x="1808" y="218"/>
                  <a:pt x="1775" y="218"/>
                  <a:pt x="1756" y="232"/>
                </a:cubicBezTo>
                <a:cubicBezTo>
                  <a:pt x="1737" y="246"/>
                  <a:pt x="1723" y="280"/>
                  <a:pt x="1728" y="289"/>
                </a:cubicBezTo>
                <a:cubicBezTo>
                  <a:pt x="1733" y="298"/>
                  <a:pt x="1771" y="280"/>
                  <a:pt x="1785" y="289"/>
                </a:cubicBezTo>
                <a:cubicBezTo>
                  <a:pt x="1799" y="298"/>
                  <a:pt x="1813" y="325"/>
                  <a:pt x="1813" y="345"/>
                </a:cubicBezTo>
                <a:cubicBezTo>
                  <a:pt x="1813" y="365"/>
                  <a:pt x="1794" y="391"/>
                  <a:pt x="1784" y="410"/>
                </a:cubicBezTo>
                <a:cubicBezTo>
                  <a:pt x="1774" y="429"/>
                  <a:pt x="1770" y="446"/>
                  <a:pt x="1756" y="459"/>
                </a:cubicBezTo>
                <a:cubicBezTo>
                  <a:pt x="1742" y="472"/>
                  <a:pt x="1746" y="468"/>
                  <a:pt x="1699" y="487"/>
                </a:cubicBezTo>
                <a:cubicBezTo>
                  <a:pt x="1652" y="506"/>
                  <a:pt x="1544" y="539"/>
                  <a:pt x="1473" y="572"/>
                </a:cubicBezTo>
                <a:cubicBezTo>
                  <a:pt x="1402" y="605"/>
                  <a:pt x="1350" y="642"/>
                  <a:pt x="1274" y="685"/>
                </a:cubicBezTo>
                <a:cubicBezTo>
                  <a:pt x="1198" y="728"/>
                  <a:pt x="1085" y="789"/>
                  <a:pt x="1019" y="827"/>
                </a:cubicBezTo>
                <a:cubicBezTo>
                  <a:pt x="953" y="865"/>
                  <a:pt x="948" y="870"/>
                  <a:pt x="877" y="912"/>
                </a:cubicBezTo>
                <a:cubicBezTo>
                  <a:pt x="806" y="954"/>
                  <a:pt x="687" y="1008"/>
                  <a:pt x="594" y="1082"/>
                </a:cubicBezTo>
                <a:cubicBezTo>
                  <a:pt x="501" y="1156"/>
                  <a:pt x="401" y="1253"/>
                  <a:pt x="320" y="1354"/>
                </a:cubicBezTo>
                <a:cubicBezTo>
                  <a:pt x="239" y="1455"/>
                  <a:pt x="149" y="1613"/>
                  <a:pt x="108" y="1690"/>
                </a:cubicBezTo>
                <a:cubicBezTo>
                  <a:pt x="67" y="1767"/>
                  <a:pt x="81" y="1777"/>
                  <a:pt x="72" y="1814"/>
                </a:cubicBezTo>
                <a:cubicBezTo>
                  <a:pt x="63" y="1851"/>
                  <a:pt x="59" y="1871"/>
                  <a:pt x="56" y="1914"/>
                </a:cubicBezTo>
                <a:cubicBezTo>
                  <a:pt x="53" y="1957"/>
                  <a:pt x="37" y="1986"/>
                  <a:pt x="55" y="2075"/>
                </a:cubicBezTo>
                <a:cubicBezTo>
                  <a:pt x="73" y="2164"/>
                  <a:pt x="107" y="2340"/>
                  <a:pt x="164" y="2450"/>
                </a:cubicBezTo>
                <a:cubicBezTo>
                  <a:pt x="221" y="2560"/>
                  <a:pt x="337" y="2675"/>
                  <a:pt x="396" y="2738"/>
                </a:cubicBezTo>
                <a:cubicBezTo>
                  <a:pt x="455" y="2801"/>
                  <a:pt x="497" y="2795"/>
                  <a:pt x="520" y="2826"/>
                </a:cubicBezTo>
                <a:cubicBezTo>
                  <a:pt x="543" y="2857"/>
                  <a:pt x="535" y="2901"/>
                  <a:pt x="536" y="2926"/>
                </a:cubicBezTo>
                <a:cubicBezTo>
                  <a:pt x="537" y="2951"/>
                  <a:pt x="573" y="2999"/>
                  <a:pt x="524" y="2974"/>
                </a:cubicBezTo>
                <a:cubicBezTo>
                  <a:pt x="475" y="2949"/>
                  <a:pt x="317" y="2853"/>
                  <a:pt x="240" y="2774"/>
                </a:cubicBezTo>
                <a:cubicBezTo>
                  <a:pt x="163" y="2695"/>
                  <a:pt x="103" y="2609"/>
                  <a:pt x="64" y="2502"/>
                </a:cubicBezTo>
                <a:cubicBezTo>
                  <a:pt x="25" y="2395"/>
                  <a:pt x="16" y="2238"/>
                  <a:pt x="8" y="2134"/>
                </a:cubicBezTo>
                <a:cubicBezTo>
                  <a:pt x="0" y="2030"/>
                  <a:pt x="5" y="1959"/>
                  <a:pt x="16" y="1878"/>
                </a:cubicBezTo>
                <a:cubicBezTo>
                  <a:pt x="27" y="1797"/>
                  <a:pt x="18" y="1764"/>
                  <a:pt x="72" y="1650"/>
                </a:cubicBezTo>
                <a:cubicBezTo>
                  <a:pt x="126" y="1536"/>
                  <a:pt x="214" y="1333"/>
                  <a:pt x="339" y="1196"/>
                </a:cubicBezTo>
                <a:cubicBezTo>
                  <a:pt x="464" y="1059"/>
                  <a:pt x="656" y="936"/>
                  <a:pt x="821" y="827"/>
                </a:cubicBezTo>
                <a:cubicBezTo>
                  <a:pt x="986" y="718"/>
                  <a:pt x="1209" y="609"/>
                  <a:pt x="1331" y="544"/>
                </a:cubicBezTo>
                <a:cubicBezTo>
                  <a:pt x="1453" y="479"/>
                  <a:pt x="1516" y="462"/>
                  <a:pt x="1556" y="438"/>
                </a:cubicBezTo>
                <a:cubicBezTo>
                  <a:pt x="1596" y="414"/>
                  <a:pt x="1558" y="427"/>
                  <a:pt x="1568" y="402"/>
                </a:cubicBezTo>
                <a:cubicBezTo>
                  <a:pt x="1578" y="377"/>
                  <a:pt x="1592" y="322"/>
                  <a:pt x="1614" y="289"/>
                </a:cubicBezTo>
                <a:cubicBezTo>
                  <a:pt x="1636" y="256"/>
                  <a:pt x="1652" y="232"/>
                  <a:pt x="1699" y="204"/>
                </a:cubicBezTo>
                <a:cubicBezTo>
                  <a:pt x="1746" y="176"/>
                  <a:pt x="1860" y="137"/>
                  <a:pt x="1898" y="118"/>
                </a:cubicBezTo>
                <a:cubicBezTo>
                  <a:pt x="1936" y="99"/>
                  <a:pt x="1931" y="95"/>
                  <a:pt x="1926" y="90"/>
                </a:cubicBezTo>
                <a:cubicBezTo>
                  <a:pt x="1921" y="85"/>
                  <a:pt x="1893" y="95"/>
                  <a:pt x="1870" y="90"/>
                </a:cubicBezTo>
                <a:cubicBezTo>
                  <a:pt x="1847" y="85"/>
                  <a:pt x="1809" y="62"/>
                  <a:pt x="1785" y="62"/>
                </a:cubicBezTo>
                <a:cubicBezTo>
                  <a:pt x="1761" y="62"/>
                  <a:pt x="1742" y="81"/>
                  <a:pt x="1728" y="90"/>
                </a:cubicBezTo>
                <a:cubicBezTo>
                  <a:pt x="1714" y="99"/>
                  <a:pt x="1713" y="108"/>
                  <a:pt x="1699" y="118"/>
                </a:cubicBezTo>
                <a:cubicBezTo>
                  <a:pt x="1685" y="128"/>
                  <a:pt x="1648" y="152"/>
                  <a:pt x="1643" y="147"/>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2" name="Freeform 10"/>
          <p:cNvSpPr>
            <a:spLocks/>
          </p:cNvSpPr>
          <p:nvPr/>
        </p:nvSpPr>
        <p:spPr bwMode="ltGray">
          <a:xfrm>
            <a:off x="3311525" y="2168525"/>
            <a:ext cx="269875" cy="314325"/>
          </a:xfrm>
          <a:custGeom>
            <a:avLst/>
            <a:gdLst>
              <a:gd name="T0" fmla="*/ 2147483647 w 179"/>
              <a:gd name="T1" fmla="*/ 2147483647 h 222"/>
              <a:gd name="T2" fmla="*/ 0 w 179"/>
              <a:gd name="T3" fmla="*/ 2147483647 h 222"/>
              <a:gd name="T4" fmla="*/ 2147483647 w 179"/>
              <a:gd name="T5" fmla="*/ 2147483647 h 222"/>
              <a:gd name="T6" fmla="*/ 2147483647 w 179"/>
              <a:gd name="T7" fmla="*/ 2147483647 h 222"/>
              <a:gd name="T8" fmla="*/ 2147483647 w 179"/>
              <a:gd name="T9" fmla="*/ 2147483647 h 222"/>
              <a:gd name="T10" fmla="*/ 2147483647 w 179"/>
              <a:gd name="T11" fmla="*/ 2147483647 h 222"/>
              <a:gd name="T12" fmla="*/ 2147483647 w 179"/>
              <a:gd name="T13" fmla="*/ 2147483647 h 222"/>
              <a:gd name="T14" fmla="*/ 0 60000 65536"/>
              <a:gd name="T15" fmla="*/ 0 60000 65536"/>
              <a:gd name="T16" fmla="*/ 0 60000 65536"/>
              <a:gd name="T17" fmla="*/ 0 60000 65536"/>
              <a:gd name="T18" fmla="*/ 0 60000 65536"/>
              <a:gd name="T19" fmla="*/ 0 60000 65536"/>
              <a:gd name="T20" fmla="*/ 0 60000 65536"/>
              <a:gd name="T21" fmla="*/ 0 w 179"/>
              <a:gd name="T22" fmla="*/ 0 h 222"/>
              <a:gd name="T23" fmla="*/ 179 w 179"/>
              <a:gd name="T24" fmla="*/ 222 h 2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9" h="222">
                <a:moveTo>
                  <a:pt x="56" y="14"/>
                </a:moveTo>
                <a:cubicBezTo>
                  <a:pt x="33" y="28"/>
                  <a:pt x="0" y="128"/>
                  <a:pt x="0" y="156"/>
                </a:cubicBezTo>
                <a:cubicBezTo>
                  <a:pt x="0" y="184"/>
                  <a:pt x="42" y="175"/>
                  <a:pt x="56" y="184"/>
                </a:cubicBezTo>
                <a:cubicBezTo>
                  <a:pt x="70" y="193"/>
                  <a:pt x="66" y="222"/>
                  <a:pt x="85" y="213"/>
                </a:cubicBezTo>
                <a:cubicBezTo>
                  <a:pt x="104" y="204"/>
                  <a:pt x="161" y="152"/>
                  <a:pt x="170" y="128"/>
                </a:cubicBezTo>
                <a:cubicBezTo>
                  <a:pt x="179" y="104"/>
                  <a:pt x="155" y="90"/>
                  <a:pt x="141" y="71"/>
                </a:cubicBezTo>
                <a:cubicBezTo>
                  <a:pt x="127" y="52"/>
                  <a:pt x="79" y="0"/>
                  <a:pt x="56" y="14"/>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3" name="Freeform 11"/>
          <p:cNvSpPr>
            <a:spLocks/>
          </p:cNvSpPr>
          <p:nvPr/>
        </p:nvSpPr>
        <p:spPr bwMode="ltGray">
          <a:xfrm>
            <a:off x="1376363" y="571500"/>
            <a:ext cx="4000500" cy="3217863"/>
          </a:xfrm>
          <a:custGeom>
            <a:avLst/>
            <a:gdLst>
              <a:gd name="T0" fmla="*/ 2147483647 w 2520"/>
              <a:gd name="T1" fmla="*/ 2147483647 h 2027"/>
              <a:gd name="T2" fmla="*/ 2147483647 w 2520"/>
              <a:gd name="T3" fmla="*/ 2147483647 h 2027"/>
              <a:gd name="T4" fmla="*/ 2147483647 w 2520"/>
              <a:gd name="T5" fmla="*/ 2147483647 h 2027"/>
              <a:gd name="T6" fmla="*/ 2147483647 w 2520"/>
              <a:gd name="T7" fmla="*/ 2147483647 h 2027"/>
              <a:gd name="T8" fmla="*/ 2147483647 w 2520"/>
              <a:gd name="T9" fmla="*/ 2147483647 h 2027"/>
              <a:gd name="T10" fmla="*/ 2147483647 w 2520"/>
              <a:gd name="T11" fmla="*/ 2147483647 h 2027"/>
              <a:gd name="T12" fmla="*/ 2147483647 w 2520"/>
              <a:gd name="T13" fmla="*/ 2147483647 h 2027"/>
              <a:gd name="T14" fmla="*/ 2147483647 w 2520"/>
              <a:gd name="T15" fmla="*/ 2147483647 h 2027"/>
              <a:gd name="T16" fmla="*/ 2147483647 w 2520"/>
              <a:gd name="T17" fmla="*/ 2147483647 h 2027"/>
              <a:gd name="T18" fmla="*/ 2147483647 w 2520"/>
              <a:gd name="T19" fmla="*/ 2147483647 h 2027"/>
              <a:gd name="T20" fmla="*/ 2147483647 w 2520"/>
              <a:gd name="T21" fmla="*/ 2147483647 h 2027"/>
              <a:gd name="T22" fmla="*/ 2147483647 w 2520"/>
              <a:gd name="T23" fmla="*/ 2147483647 h 2027"/>
              <a:gd name="T24" fmla="*/ 2147483647 w 2520"/>
              <a:gd name="T25" fmla="*/ 2147483647 h 2027"/>
              <a:gd name="T26" fmla="*/ 2147483647 w 2520"/>
              <a:gd name="T27" fmla="*/ 2147483647 h 2027"/>
              <a:gd name="T28" fmla="*/ 2147483647 w 2520"/>
              <a:gd name="T29" fmla="*/ 2147483647 h 2027"/>
              <a:gd name="T30" fmla="*/ 2147483647 w 2520"/>
              <a:gd name="T31" fmla="*/ 2147483647 h 2027"/>
              <a:gd name="T32" fmla="*/ 2147483647 w 2520"/>
              <a:gd name="T33" fmla="*/ 2147483647 h 2027"/>
              <a:gd name="T34" fmla="*/ 2147483647 w 2520"/>
              <a:gd name="T35" fmla="*/ 2147483647 h 2027"/>
              <a:gd name="T36" fmla="*/ 2147483647 w 2520"/>
              <a:gd name="T37" fmla="*/ 2147483647 h 2027"/>
              <a:gd name="T38" fmla="*/ 2147483647 w 2520"/>
              <a:gd name="T39" fmla="*/ 2147483647 h 2027"/>
              <a:gd name="T40" fmla="*/ 2147483647 w 2520"/>
              <a:gd name="T41" fmla="*/ 2147483647 h 2027"/>
              <a:gd name="T42" fmla="*/ 2147483647 w 2520"/>
              <a:gd name="T43" fmla="*/ 2147483647 h 2027"/>
              <a:gd name="T44" fmla="*/ 2147483647 w 2520"/>
              <a:gd name="T45" fmla="*/ 2147483647 h 2027"/>
              <a:gd name="T46" fmla="*/ 2147483647 w 2520"/>
              <a:gd name="T47" fmla="*/ 2147483647 h 2027"/>
              <a:gd name="T48" fmla="*/ 2147483647 w 2520"/>
              <a:gd name="T49" fmla="*/ 2147483647 h 2027"/>
              <a:gd name="T50" fmla="*/ 2147483647 w 2520"/>
              <a:gd name="T51" fmla="*/ 2147483647 h 2027"/>
              <a:gd name="T52" fmla="*/ 2147483647 w 2520"/>
              <a:gd name="T53" fmla="*/ 2147483647 h 2027"/>
              <a:gd name="T54" fmla="*/ 2147483647 w 2520"/>
              <a:gd name="T55" fmla="*/ 2147483647 h 2027"/>
              <a:gd name="T56" fmla="*/ 2147483647 w 2520"/>
              <a:gd name="T57" fmla="*/ 2147483647 h 2027"/>
              <a:gd name="T58" fmla="*/ 2147483647 w 2520"/>
              <a:gd name="T59" fmla="*/ 2147483647 h 2027"/>
              <a:gd name="T60" fmla="*/ 2147483647 w 2520"/>
              <a:gd name="T61" fmla="*/ 2147483647 h 2027"/>
              <a:gd name="T62" fmla="*/ 2147483647 w 2520"/>
              <a:gd name="T63" fmla="*/ 2147483647 h 2027"/>
              <a:gd name="T64" fmla="*/ 2147483647 w 2520"/>
              <a:gd name="T65" fmla="*/ 2147483647 h 2027"/>
              <a:gd name="T66" fmla="*/ 2147483647 w 2520"/>
              <a:gd name="T67" fmla="*/ 2147483647 h 2027"/>
              <a:gd name="T68" fmla="*/ 2147483647 w 2520"/>
              <a:gd name="T69" fmla="*/ 2147483647 h 2027"/>
              <a:gd name="T70" fmla="*/ 2147483647 w 2520"/>
              <a:gd name="T71" fmla="*/ 2147483647 h 2027"/>
              <a:gd name="T72" fmla="*/ 0 w 2520"/>
              <a:gd name="T73" fmla="*/ 2147483647 h 2027"/>
              <a:gd name="T74" fmla="*/ 2147483647 w 2520"/>
              <a:gd name="T75" fmla="*/ 2147483647 h 2027"/>
              <a:gd name="T76" fmla="*/ 2147483647 w 2520"/>
              <a:gd name="T77" fmla="*/ 2147483647 h 2027"/>
              <a:gd name="T78" fmla="*/ 2147483647 w 2520"/>
              <a:gd name="T79" fmla="*/ 2147483647 h 2027"/>
              <a:gd name="T80" fmla="*/ 2147483647 w 2520"/>
              <a:gd name="T81" fmla="*/ 2147483647 h 2027"/>
              <a:gd name="T82" fmla="*/ 2147483647 w 2520"/>
              <a:gd name="T83" fmla="*/ 2147483647 h 2027"/>
              <a:gd name="T84" fmla="*/ 2147483647 w 2520"/>
              <a:gd name="T85" fmla="*/ 2147483647 h 2027"/>
              <a:gd name="T86" fmla="*/ 2147483647 w 2520"/>
              <a:gd name="T87" fmla="*/ 2147483647 h 2027"/>
              <a:gd name="T88" fmla="*/ 2147483647 w 2520"/>
              <a:gd name="T89" fmla="*/ 2147483647 h 2027"/>
              <a:gd name="T90" fmla="*/ 2147483647 w 2520"/>
              <a:gd name="T91" fmla="*/ 2147483647 h 2027"/>
              <a:gd name="T92" fmla="*/ 2147483647 w 2520"/>
              <a:gd name="T93" fmla="*/ 2147483647 h 2027"/>
              <a:gd name="T94" fmla="*/ 2147483647 w 2520"/>
              <a:gd name="T95" fmla="*/ 2147483647 h 2027"/>
              <a:gd name="T96" fmla="*/ 2147483647 w 2520"/>
              <a:gd name="T97" fmla="*/ 2147483647 h 2027"/>
              <a:gd name="T98" fmla="*/ 2147483647 w 2520"/>
              <a:gd name="T99" fmla="*/ 2147483647 h 2027"/>
              <a:gd name="T100" fmla="*/ 2147483647 w 2520"/>
              <a:gd name="T101" fmla="*/ 2147483647 h 2027"/>
              <a:gd name="T102" fmla="*/ 2147483647 w 2520"/>
              <a:gd name="T103" fmla="*/ 2147483647 h 2027"/>
              <a:gd name="T104" fmla="*/ 2147483647 w 2520"/>
              <a:gd name="T105" fmla="*/ 2147483647 h 2027"/>
              <a:gd name="T106" fmla="*/ 2147483647 w 2520"/>
              <a:gd name="T107" fmla="*/ 2147483647 h 2027"/>
              <a:gd name="T108" fmla="*/ 2147483647 w 2520"/>
              <a:gd name="T109" fmla="*/ 2147483647 h 2027"/>
              <a:gd name="T110" fmla="*/ 2147483647 w 2520"/>
              <a:gd name="T111" fmla="*/ 2147483647 h 2027"/>
              <a:gd name="T112" fmla="*/ 2147483647 w 2520"/>
              <a:gd name="T113" fmla="*/ 2147483647 h 2027"/>
              <a:gd name="T114" fmla="*/ 2147483647 w 2520"/>
              <a:gd name="T115" fmla="*/ 2147483647 h 2027"/>
              <a:gd name="T116" fmla="*/ 2147483647 w 2520"/>
              <a:gd name="T117" fmla="*/ 2147483647 h 2027"/>
              <a:gd name="T118" fmla="*/ 2147483647 w 2520"/>
              <a:gd name="T119" fmla="*/ 2147483647 h 2027"/>
              <a:gd name="T120" fmla="*/ 2147483647 w 2520"/>
              <a:gd name="T121" fmla="*/ 2147483647 h 202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20"/>
              <a:gd name="T184" fmla="*/ 0 h 2027"/>
              <a:gd name="T185" fmla="*/ 2520 w 2520"/>
              <a:gd name="T186" fmla="*/ 2027 h 202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20" h="2027">
                <a:moveTo>
                  <a:pt x="2077" y="90"/>
                </a:moveTo>
                <a:cubicBezTo>
                  <a:pt x="2082" y="81"/>
                  <a:pt x="2096" y="71"/>
                  <a:pt x="2105" y="62"/>
                </a:cubicBezTo>
                <a:cubicBezTo>
                  <a:pt x="2114" y="53"/>
                  <a:pt x="2124" y="42"/>
                  <a:pt x="2133" y="33"/>
                </a:cubicBezTo>
                <a:cubicBezTo>
                  <a:pt x="2142" y="24"/>
                  <a:pt x="2143" y="10"/>
                  <a:pt x="2162" y="5"/>
                </a:cubicBezTo>
                <a:cubicBezTo>
                  <a:pt x="2181" y="0"/>
                  <a:pt x="2214" y="0"/>
                  <a:pt x="2247" y="5"/>
                </a:cubicBezTo>
                <a:cubicBezTo>
                  <a:pt x="2280" y="10"/>
                  <a:pt x="2331" y="26"/>
                  <a:pt x="2358" y="35"/>
                </a:cubicBezTo>
                <a:cubicBezTo>
                  <a:pt x="2385" y="44"/>
                  <a:pt x="2392" y="53"/>
                  <a:pt x="2412" y="60"/>
                </a:cubicBezTo>
                <a:cubicBezTo>
                  <a:pt x="2432" y="67"/>
                  <a:pt x="2463" y="78"/>
                  <a:pt x="2480" y="79"/>
                </a:cubicBezTo>
                <a:cubicBezTo>
                  <a:pt x="2497" y="80"/>
                  <a:pt x="2512" y="60"/>
                  <a:pt x="2516" y="67"/>
                </a:cubicBezTo>
                <a:cubicBezTo>
                  <a:pt x="2520" y="74"/>
                  <a:pt x="2516" y="105"/>
                  <a:pt x="2504" y="123"/>
                </a:cubicBezTo>
                <a:cubicBezTo>
                  <a:pt x="2492" y="141"/>
                  <a:pt x="2464" y="162"/>
                  <a:pt x="2445" y="175"/>
                </a:cubicBezTo>
                <a:cubicBezTo>
                  <a:pt x="2426" y="188"/>
                  <a:pt x="2435" y="174"/>
                  <a:pt x="2389" y="203"/>
                </a:cubicBezTo>
                <a:cubicBezTo>
                  <a:pt x="2343" y="232"/>
                  <a:pt x="2216" y="314"/>
                  <a:pt x="2168" y="347"/>
                </a:cubicBezTo>
                <a:cubicBezTo>
                  <a:pt x="2120" y="380"/>
                  <a:pt x="2123" y="382"/>
                  <a:pt x="2100" y="399"/>
                </a:cubicBezTo>
                <a:cubicBezTo>
                  <a:pt x="2077" y="416"/>
                  <a:pt x="2074" y="418"/>
                  <a:pt x="2028" y="447"/>
                </a:cubicBezTo>
                <a:cubicBezTo>
                  <a:pt x="1982" y="476"/>
                  <a:pt x="1908" y="528"/>
                  <a:pt x="1822" y="572"/>
                </a:cubicBezTo>
                <a:cubicBezTo>
                  <a:pt x="1736" y="616"/>
                  <a:pt x="1642" y="676"/>
                  <a:pt x="1510" y="714"/>
                </a:cubicBezTo>
                <a:cubicBezTo>
                  <a:pt x="1378" y="752"/>
                  <a:pt x="1156" y="790"/>
                  <a:pt x="1028" y="799"/>
                </a:cubicBezTo>
                <a:cubicBezTo>
                  <a:pt x="900" y="808"/>
                  <a:pt x="811" y="788"/>
                  <a:pt x="744" y="770"/>
                </a:cubicBezTo>
                <a:cubicBezTo>
                  <a:pt x="677" y="752"/>
                  <a:pt x="648" y="712"/>
                  <a:pt x="624" y="692"/>
                </a:cubicBezTo>
                <a:cubicBezTo>
                  <a:pt x="600" y="672"/>
                  <a:pt x="615" y="657"/>
                  <a:pt x="600" y="651"/>
                </a:cubicBezTo>
                <a:cubicBezTo>
                  <a:pt x="585" y="645"/>
                  <a:pt x="555" y="655"/>
                  <a:pt x="536" y="659"/>
                </a:cubicBezTo>
                <a:cubicBezTo>
                  <a:pt x="517" y="663"/>
                  <a:pt x="496" y="666"/>
                  <a:pt x="484" y="675"/>
                </a:cubicBezTo>
                <a:cubicBezTo>
                  <a:pt x="472" y="684"/>
                  <a:pt x="460" y="703"/>
                  <a:pt x="461" y="714"/>
                </a:cubicBezTo>
                <a:cubicBezTo>
                  <a:pt x="462" y="725"/>
                  <a:pt x="475" y="733"/>
                  <a:pt x="489" y="742"/>
                </a:cubicBezTo>
                <a:cubicBezTo>
                  <a:pt x="503" y="751"/>
                  <a:pt x="532" y="761"/>
                  <a:pt x="546" y="770"/>
                </a:cubicBezTo>
                <a:cubicBezTo>
                  <a:pt x="560" y="779"/>
                  <a:pt x="579" y="780"/>
                  <a:pt x="574" y="799"/>
                </a:cubicBezTo>
                <a:cubicBezTo>
                  <a:pt x="569" y="818"/>
                  <a:pt x="534" y="861"/>
                  <a:pt x="517" y="884"/>
                </a:cubicBezTo>
                <a:cubicBezTo>
                  <a:pt x="500" y="907"/>
                  <a:pt x="492" y="926"/>
                  <a:pt x="472" y="939"/>
                </a:cubicBezTo>
                <a:cubicBezTo>
                  <a:pt x="452" y="952"/>
                  <a:pt x="435" y="956"/>
                  <a:pt x="400" y="963"/>
                </a:cubicBezTo>
                <a:cubicBezTo>
                  <a:pt x="365" y="970"/>
                  <a:pt x="306" y="968"/>
                  <a:pt x="264" y="983"/>
                </a:cubicBezTo>
                <a:cubicBezTo>
                  <a:pt x="222" y="998"/>
                  <a:pt x="182" y="1017"/>
                  <a:pt x="149" y="1054"/>
                </a:cubicBezTo>
                <a:cubicBezTo>
                  <a:pt x="116" y="1091"/>
                  <a:pt x="83" y="1136"/>
                  <a:pt x="64" y="1207"/>
                </a:cubicBezTo>
                <a:cubicBezTo>
                  <a:pt x="45" y="1278"/>
                  <a:pt x="43" y="1351"/>
                  <a:pt x="36" y="1479"/>
                </a:cubicBezTo>
                <a:cubicBezTo>
                  <a:pt x="29" y="1607"/>
                  <a:pt x="25" y="1923"/>
                  <a:pt x="20" y="1975"/>
                </a:cubicBezTo>
                <a:cubicBezTo>
                  <a:pt x="15" y="2027"/>
                  <a:pt x="10" y="1874"/>
                  <a:pt x="7" y="1791"/>
                </a:cubicBezTo>
                <a:cubicBezTo>
                  <a:pt x="4" y="1708"/>
                  <a:pt x="0" y="1551"/>
                  <a:pt x="0" y="1475"/>
                </a:cubicBezTo>
                <a:cubicBezTo>
                  <a:pt x="0" y="1399"/>
                  <a:pt x="2" y="1379"/>
                  <a:pt x="7" y="1337"/>
                </a:cubicBezTo>
                <a:cubicBezTo>
                  <a:pt x="12" y="1295"/>
                  <a:pt x="19" y="1258"/>
                  <a:pt x="28" y="1220"/>
                </a:cubicBezTo>
                <a:cubicBezTo>
                  <a:pt x="37" y="1182"/>
                  <a:pt x="44" y="1149"/>
                  <a:pt x="64" y="1107"/>
                </a:cubicBezTo>
                <a:cubicBezTo>
                  <a:pt x="84" y="1065"/>
                  <a:pt x="116" y="1006"/>
                  <a:pt x="149" y="969"/>
                </a:cubicBezTo>
                <a:cubicBezTo>
                  <a:pt x="182" y="932"/>
                  <a:pt x="230" y="903"/>
                  <a:pt x="262" y="884"/>
                </a:cubicBezTo>
                <a:cubicBezTo>
                  <a:pt x="294" y="865"/>
                  <a:pt x="322" y="869"/>
                  <a:pt x="340" y="855"/>
                </a:cubicBezTo>
                <a:cubicBezTo>
                  <a:pt x="358" y="841"/>
                  <a:pt x="361" y="822"/>
                  <a:pt x="372" y="799"/>
                </a:cubicBezTo>
                <a:cubicBezTo>
                  <a:pt x="383" y="776"/>
                  <a:pt x="386" y="743"/>
                  <a:pt x="404" y="714"/>
                </a:cubicBezTo>
                <a:cubicBezTo>
                  <a:pt x="422" y="685"/>
                  <a:pt x="461" y="643"/>
                  <a:pt x="480" y="623"/>
                </a:cubicBezTo>
                <a:cubicBezTo>
                  <a:pt x="499" y="603"/>
                  <a:pt x="491" y="608"/>
                  <a:pt x="516" y="595"/>
                </a:cubicBezTo>
                <a:cubicBezTo>
                  <a:pt x="541" y="582"/>
                  <a:pt x="606" y="549"/>
                  <a:pt x="631" y="544"/>
                </a:cubicBezTo>
                <a:cubicBezTo>
                  <a:pt x="656" y="539"/>
                  <a:pt x="612" y="549"/>
                  <a:pt x="664" y="563"/>
                </a:cubicBezTo>
                <a:cubicBezTo>
                  <a:pt x="716" y="577"/>
                  <a:pt x="816" y="623"/>
                  <a:pt x="943" y="629"/>
                </a:cubicBezTo>
                <a:cubicBezTo>
                  <a:pt x="1070" y="635"/>
                  <a:pt x="1267" y="634"/>
                  <a:pt x="1425" y="600"/>
                </a:cubicBezTo>
                <a:cubicBezTo>
                  <a:pt x="1583" y="566"/>
                  <a:pt x="1783" y="474"/>
                  <a:pt x="1892" y="427"/>
                </a:cubicBezTo>
                <a:cubicBezTo>
                  <a:pt x="2001" y="380"/>
                  <a:pt x="2027" y="350"/>
                  <a:pt x="2077" y="318"/>
                </a:cubicBezTo>
                <a:cubicBezTo>
                  <a:pt x="2127" y="286"/>
                  <a:pt x="2148" y="260"/>
                  <a:pt x="2190" y="232"/>
                </a:cubicBezTo>
                <a:cubicBezTo>
                  <a:pt x="2232" y="204"/>
                  <a:pt x="2313" y="166"/>
                  <a:pt x="2332" y="147"/>
                </a:cubicBezTo>
                <a:cubicBezTo>
                  <a:pt x="2351" y="128"/>
                  <a:pt x="2327" y="132"/>
                  <a:pt x="2303" y="118"/>
                </a:cubicBezTo>
                <a:cubicBezTo>
                  <a:pt x="2279" y="104"/>
                  <a:pt x="2213" y="71"/>
                  <a:pt x="2190" y="62"/>
                </a:cubicBezTo>
                <a:cubicBezTo>
                  <a:pt x="2167" y="53"/>
                  <a:pt x="2176" y="57"/>
                  <a:pt x="2162" y="62"/>
                </a:cubicBezTo>
                <a:cubicBezTo>
                  <a:pt x="2148" y="67"/>
                  <a:pt x="2121" y="83"/>
                  <a:pt x="2107" y="92"/>
                </a:cubicBezTo>
                <a:cubicBezTo>
                  <a:pt x="2093" y="101"/>
                  <a:pt x="2082" y="118"/>
                  <a:pt x="2077" y="118"/>
                </a:cubicBezTo>
                <a:cubicBezTo>
                  <a:pt x="2072" y="118"/>
                  <a:pt x="2072" y="99"/>
                  <a:pt x="2077" y="90"/>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4" name="Freeform 12"/>
          <p:cNvSpPr>
            <a:spLocks/>
          </p:cNvSpPr>
          <p:nvPr/>
        </p:nvSpPr>
        <p:spPr bwMode="ltGray">
          <a:xfrm>
            <a:off x="2262188" y="2071688"/>
            <a:ext cx="531812" cy="323850"/>
          </a:xfrm>
          <a:custGeom>
            <a:avLst/>
            <a:gdLst>
              <a:gd name="T0" fmla="*/ 2147483647 w 335"/>
              <a:gd name="T1" fmla="*/ 2147483647 h 204"/>
              <a:gd name="T2" fmla="*/ 2147483647 w 335"/>
              <a:gd name="T3" fmla="*/ 2147483647 h 204"/>
              <a:gd name="T4" fmla="*/ 2147483647 w 335"/>
              <a:gd name="T5" fmla="*/ 2147483647 h 204"/>
              <a:gd name="T6" fmla="*/ 2147483647 w 335"/>
              <a:gd name="T7" fmla="*/ 2147483647 h 204"/>
              <a:gd name="T8" fmla="*/ 2147483647 w 335"/>
              <a:gd name="T9" fmla="*/ 2147483647 h 204"/>
              <a:gd name="T10" fmla="*/ 2147483647 w 335"/>
              <a:gd name="T11" fmla="*/ 2147483647 h 204"/>
              <a:gd name="T12" fmla="*/ 2147483647 w 335"/>
              <a:gd name="T13" fmla="*/ 2147483647 h 204"/>
              <a:gd name="T14" fmla="*/ 2147483647 w 335"/>
              <a:gd name="T15" fmla="*/ 2147483647 h 204"/>
              <a:gd name="T16" fmla="*/ 2147483647 w 335"/>
              <a:gd name="T17" fmla="*/ 2147483647 h 204"/>
              <a:gd name="T18" fmla="*/ 2147483647 w 335"/>
              <a:gd name="T19" fmla="*/ 2147483647 h 204"/>
              <a:gd name="T20" fmla="*/ 2147483647 w 335"/>
              <a:gd name="T21" fmla="*/ 2147483647 h 204"/>
              <a:gd name="T22" fmla="*/ 2147483647 w 335"/>
              <a:gd name="T23" fmla="*/ 2147483647 h 204"/>
              <a:gd name="T24" fmla="*/ 2147483647 w 335"/>
              <a:gd name="T25" fmla="*/ 2147483647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5"/>
              <a:gd name="T40" fmla="*/ 0 h 204"/>
              <a:gd name="T41" fmla="*/ 335 w 335"/>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5" h="204">
                <a:moveTo>
                  <a:pt x="9" y="175"/>
                </a:moveTo>
                <a:cubicBezTo>
                  <a:pt x="28" y="189"/>
                  <a:pt x="50" y="202"/>
                  <a:pt x="66" y="203"/>
                </a:cubicBezTo>
                <a:cubicBezTo>
                  <a:pt x="82" y="204"/>
                  <a:pt x="91" y="188"/>
                  <a:pt x="103" y="179"/>
                </a:cubicBezTo>
                <a:cubicBezTo>
                  <a:pt x="115" y="170"/>
                  <a:pt x="128" y="154"/>
                  <a:pt x="139" y="147"/>
                </a:cubicBezTo>
                <a:cubicBezTo>
                  <a:pt x="150" y="140"/>
                  <a:pt x="155" y="134"/>
                  <a:pt x="171" y="139"/>
                </a:cubicBezTo>
                <a:cubicBezTo>
                  <a:pt x="187" y="144"/>
                  <a:pt x="211" y="188"/>
                  <a:pt x="236" y="175"/>
                </a:cubicBezTo>
                <a:cubicBezTo>
                  <a:pt x="261" y="162"/>
                  <a:pt x="307" y="85"/>
                  <a:pt x="321" y="61"/>
                </a:cubicBezTo>
                <a:cubicBezTo>
                  <a:pt x="335" y="37"/>
                  <a:pt x="335" y="42"/>
                  <a:pt x="321" y="33"/>
                </a:cubicBezTo>
                <a:cubicBezTo>
                  <a:pt x="307" y="24"/>
                  <a:pt x="260" y="0"/>
                  <a:pt x="236" y="5"/>
                </a:cubicBezTo>
                <a:cubicBezTo>
                  <a:pt x="212" y="10"/>
                  <a:pt x="203" y="56"/>
                  <a:pt x="179" y="61"/>
                </a:cubicBezTo>
                <a:cubicBezTo>
                  <a:pt x="155" y="66"/>
                  <a:pt x="122" y="19"/>
                  <a:pt x="94" y="33"/>
                </a:cubicBezTo>
                <a:cubicBezTo>
                  <a:pt x="66" y="47"/>
                  <a:pt x="18" y="118"/>
                  <a:pt x="9" y="146"/>
                </a:cubicBezTo>
                <a:cubicBezTo>
                  <a:pt x="0" y="174"/>
                  <a:pt x="19" y="188"/>
                  <a:pt x="38" y="203"/>
                </a:cubicBezTo>
              </a:path>
            </a:pathLst>
          </a:custGeom>
          <a:gradFill rotWithShape="1">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5" name="Freeform 13"/>
          <p:cNvSpPr>
            <a:spLocks/>
          </p:cNvSpPr>
          <p:nvPr/>
        </p:nvSpPr>
        <p:spPr bwMode="ltGray">
          <a:xfrm>
            <a:off x="2636838" y="549275"/>
            <a:ext cx="1377950" cy="1974850"/>
          </a:xfrm>
          <a:custGeom>
            <a:avLst/>
            <a:gdLst>
              <a:gd name="T0" fmla="*/ 2147483647 w 868"/>
              <a:gd name="T1" fmla="*/ 2147483647 h 1244"/>
              <a:gd name="T2" fmla="*/ 2147483647 w 868"/>
              <a:gd name="T3" fmla="*/ 2147483647 h 1244"/>
              <a:gd name="T4" fmla="*/ 2147483647 w 868"/>
              <a:gd name="T5" fmla="*/ 2147483647 h 1244"/>
              <a:gd name="T6" fmla="*/ 2147483647 w 868"/>
              <a:gd name="T7" fmla="*/ 2147483647 h 1244"/>
              <a:gd name="T8" fmla="*/ 2147483647 w 868"/>
              <a:gd name="T9" fmla="*/ 2147483647 h 1244"/>
              <a:gd name="T10" fmla="*/ 2147483647 w 868"/>
              <a:gd name="T11" fmla="*/ 2147483647 h 1244"/>
              <a:gd name="T12" fmla="*/ 2147483647 w 868"/>
              <a:gd name="T13" fmla="*/ 2147483647 h 1244"/>
              <a:gd name="T14" fmla="*/ 2147483647 w 868"/>
              <a:gd name="T15" fmla="*/ 2147483647 h 1244"/>
              <a:gd name="T16" fmla="*/ 2147483647 w 868"/>
              <a:gd name="T17" fmla="*/ 2147483647 h 1244"/>
              <a:gd name="T18" fmla="*/ 2147483647 w 868"/>
              <a:gd name="T19" fmla="*/ 2147483647 h 1244"/>
              <a:gd name="T20" fmla="*/ 2147483647 w 868"/>
              <a:gd name="T21" fmla="*/ 2147483647 h 1244"/>
              <a:gd name="T22" fmla="*/ 2147483647 w 868"/>
              <a:gd name="T23" fmla="*/ 2147483647 h 1244"/>
              <a:gd name="T24" fmla="*/ 2147483647 w 868"/>
              <a:gd name="T25" fmla="*/ 2147483647 h 1244"/>
              <a:gd name="T26" fmla="*/ 2147483647 w 868"/>
              <a:gd name="T27" fmla="*/ 2147483647 h 1244"/>
              <a:gd name="T28" fmla="*/ 2147483647 w 868"/>
              <a:gd name="T29" fmla="*/ 2147483647 h 1244"/>
              <a:gd name="T30" fmla="*/ 2147483647 w 868"/>
              <a:gd name="T31" fmla="*/ 2147483647 h 1244"/>
              <a:gd name="T32" fmla="*/ 2147483647 w 868"/>
              <a:gd name="T33" fmla="*/ 2147483647 h 1244"/>
              <a:gd name="T34" fmla="*/ 2147483647 w 868"/>
              <a:gd name="T35" fmla="*/ 2147483647 h 1244"/>
              <a:gd name="T36" fmla="*/ 2147483647 w 868"/>
              <a:gd name="T37" fmla="*/ 2147483647 h 1244"/>
              <a:gd name="T38" fmla="*/ 2147483647 w 868"/>
              <a:gd name="T39" fmla="*/ 2147483647 h 1244"/>
              <a:gd name="T40" fmla="*/ 2147483647 w 868"/>
              <a:gd name="T41" fmla="*/ 2147483647 h 1244"/>
              <a:gd name="T42" fmla="*/ 2147483647 w 868"/>
              <a:gd name="T43" fmla="*/ 2147483647 h 1244"/>
              <a:gd name="T44" fmla="*/ 2147483647 w 868"/>
              <a:gd name="T45" fmla="*/ 2147483647 h 1244"/>
              <a:gd name="T46" fmla="*/ 2147483647 w 868"/>
              <a:gd name="T47" fmla="*/ 2147483647 h 1244"/>
              <a:gd name="T48" fmla="*/ 2147483647 w 868"/>
              <a:gd name="T49" fmla="*/ 2147483647 h 1244"/>
              <a:gd name="T50" fmla="*/ 2147483647 w 868"/>
              <a:gd name="T51" fmla="*/ 2147483647 h 1244"/>
              <a:gd name="T52" fmla="*/ 2147483647 w 868"/>
              <a:gd name="T53" fmla="*/ 2147483647 h 1244"/>
              <a:gd name="T54" fmla="*/ 2147483647 w 868"/>
              <a:gd name="T55" fmla="*/ 2147483647 h 1244"/>
              <a:gd name="T56" fmla="*/ 2147483647 w 868"/>
              <a:gd name="T57" fmla="*/ 2147483647 h 1244"/>
              <a:gd name="T58" fmla="*/ 2147483647 w 868"/>
              <a:gd name="T59" fmla="*/ 2147483647 h 1244"/>
              <a:gd name="T60" fmla="*/ 2147483647 w 868"/>
              <a:gd name="T61" fmla="*/ 2147483647 h 1244"/>
              <a:gd name="T62" fmla="*/ 2147483647 w 868"/>
              <a:gd name="T63" fmla="*/ 2147483647 h 1244"/>
              <a:gd name="T64" fmla="*/ 2147483647 w 868"/>
              <a:gd name="T65" fmla="*/ 2147483647 h 1244"/>
              <a:gd name="T66" fmla="*/ 2147483647 w 868"/>
              <a:gd name="T67" fmla="*/ 2147483647 h 1244"/>
              <a:gd name="T68" fmla="*/ 2147483647 w 868"/>
              <a:gd name="T69" fmla="*/ 2147483647 h 1244"/>
              <a:gd name="T70" fmla="*/ 2147483647 w 868"/>
              <a:gd name="T71" fmla="*/ 2147483647 h 1244"/>
              <a:gd name="T72" fmla="*/ 2147483647 w 868"/>
              <a:gd name="T73" fmla="*/ 2147483647 h 1244"/>
              <a:gd name="T74" fmla="*/ 2147483647 w 868"/>
              <a:gd name="T75" fmla="*/ 2147483647 h 1244"/>
              <a:gd name="T76" fmla="*/ 2147483647 w 868"/>
              <a:gd name="T77" fmla="*/ 2147483647 h 1244"/>
              <a:gd name="T78" fmla="*/ 2147483647 w 868"/>
              <a:gd name="T79" fmla="*/ 2147483647 h 1244"/>
              <a:gd name="T80" fmla="*/ 2147483647 w 868"/>
              <a:gd name="T81" fmla="*/ 2147483647 h 1244"/>
              <a:gd name="T82" fmla="*/ 2147483647 w 868"/>
              <a:gd name="T83" fmla="*/ 2147483647 h 1244"/>
              <a:gd name="T84" fmla="*/ 2147483647 w 868"/>
              <a:gd name="T85" fmla="*/ 2147483647 h 1244"/>
              <a:gd name="T86" fmla="*/ 2147483647 w 868"/>
              <a:gd name="T87" fmla="*/ 2147483647 h 1244"/>
              <a:gd name="T88" fmla="*/ 2147483647 w 868"/>
              <a:gd name="T89" fmla="*/ 2147483647 h 1244"/>
              <a:gd name="T90" fmla="*/ 2147483647 w 868"/>
              <a:gd name="T91" fmla="*/ 2147483647 h 1244"/>
              <a:gd name="T92" fmla="*/ 2147483647 w 868"/>
              <a:gd name="T93" fmla="*/ 2147483647 h 1244"/>
              <a:gd name="T94" fmla="*/ 2147483647 w 868"/>
              <a:gd name="T95" fmla="*/ 2147483647 h 1244"/>
              <a:gd name="T96" fmla="*/ 2147483647 w 868"/>
              <a:gd name="T97" fmla="*/ 2147483647 h 1244"/>
              <a:gd name="T98" fmla="*/ 2147483647 w 868"/>
              <a:gd name="T99" fmla="*/ 2147483647 h 1244"/>
              <a:gd name="T100" fmla="*/ 2147483647 w 868"/>
              <a:gd name="T101" fmla="*/ 2147483647 h 1244"/>
              <a:gd name="T102" fmla="*/ 2147483647 w 868"/>
              <a:gd name="T103" fmla="*/ 2147483647 h 1244"/>
              <a:gd name="T104" fmla="*/ 2147483647 w 868"/>
              <a:gd name="T105" fmla="*/ 2147483647 h 1244"/>
              <a:gd name="T106" fmla="*/ 2147483647 w 868"/>
              <a:gd name="T107" fmla="*/ 2147483647 h 1244"/>
              <a:gd name="T108" fmla="*/ 2147483647 w 868"/>
              <a:gd name="T109" fmla="*/ 2147483647 h 1244"/>
              <a:gd name="T110" fmla="*/ 2147483647 w 868"/>
              <a:gd name="T111" fmla="*/ 2147483647 h 1244"/>
              <a:gd name="T112" fmla="*/ 2147483647 w 868"/>
              <a:gd name="T113" fmla="*/ 2147483647 h 1244"/>
              <a:gd name="T114" fmla="*/ 2147483647 w 868"/>
              <a:gd name="T115" fmla="*/ 2147483647 h 124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868"/>
              <a:gd name="T175" fmla="*/ 0 h 1244"/>
              <a:gd name="T176" fmla="*/ 868 w 868"/>
              <a:gd name="T177" fmla="*/ 1244 h 124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868" h="1244">
                <a:moveTo>
                  <a:pt x="556" y="415"/>
                </a:moveTo>
                <a:cubicBezTo>
                  <a:pt x="551" y="410"/>
                  <a:pt x="637" y="357"/>
                  <a:pt x="669" y="330"/>
                </a:cubicBezTo>
                <a:cubicBezTo>
                  <a:pt x="701" y="303"/>
                  <a:pt x="727" y="286"/>
                  <a:pt x="751" y="253"/>
                </a:cubicBezTo>
                <a:cubicBezTo>
                  <a:pt x="775" y="220"/>
                  <a:pt x="796" y="165"/>
                  <a:pt x="811" y="131"/>
                </a:cubicBezTo>
                <a:cubicBezTo>
                  <a:pt x="826" y="97"/>
                  <a:pt x="831" y="65"/>
                  <a:pt x="840" y="46"/>
                </a:cubicBezTo>
                <a:cubicBezTo>
                  <a:pt x="849" y="27"/>
                  <a:pt x="868" y="0"/>
                  <a:pt x="868" y="18"/>
                </a:cubicBezTo>
                <a:cubicBezTo>
                  <a:pt x="868" y="36"/>
                  <a:pt x="848" y="100"/>
                  <a:pt x="843" y="157"/>
                </a:cubicBezTo>
                <a:cubicBezTo>
                  <a:pt x="838" y="214"/>
                  <a:pt x="845" y="292"/>
                  <a:pt x="840" y="358"/>
                </a:cubicBezTo>
                <a:cubicBezTo>
                  <a:pt x="835" y="424"/>
                  <a:pt x="830" y="485"/>
                  <a:pt x="811" y="556"/>
                </a:cubicBezTo>
                <a:cubicBezTo>
                  <a:pt x="792" y="627"/>
                  <a:pt x="758" y="726"/>
                  <a:pt x="726" y="783"/>
                </a:cubicBezTo>
                <a:cubicBezTo>
                  <a:pt x="694" y="840"/>
                  <a:pt x="641" y="877"/>
                  <a:pt x="621" y="898"/>
                </a:cubicBezTo>
                <a:cubicBezTo>
                  <a:pt x="601" y="919"/>
                  <a:pt x="611" y="905"/>
                  <a:pt x="605" y="907"/>
                </a:cubicBezTo>
                <a:cubicBezTo>
                  <a:pt x="599" y="909"/>
                  <a:pt x="598" y="912"/>
                  <a:pt x="587" y="909"/>
                </a:cubicBezTo>
                <a:cubicBezTo>
                  <a:pt x="576" y="906"/>
                  <a:pt x="555" y="899"/>
                  <a:pt x="540" y="890"/>
                </a:cubicBezTo>
                <a:cubicBezTo>
                  <a:pt x="525" y="881"/>
                  <a:pt x="511" y="872"/>
                  <a:pt x="495" y="856"/>
                </a:cubicBezTo>
                <a:cubicBezTo>
                  <a:pt x="479" y="840"/>
                  <a:pt x="457" y="807"/>
                  <a:pt x="447" y="793"/>
                </a:cubicBezTo>
                <a:cubicBezTo>
                  <a:pt x="437" y="779"/>
                  <a:pt x="440" y="781"/>
                  <a:pt x="437" y="772"/>
                </a:cubicBezTo>
                <a:cubicBezTo>
                  <a:pt x="434" y="763"/>
                  <a:pt x="429" y="775"/>
                  <a:pt x="430" y="738"/>
                </a:cubicBezTo>
                <a:cubicBezTo>
                  <a:pt x="431" y="701"/>
                  <a:pt x="428" y="612"/>
                  <a:pt x="444" y="549"/>
                </a:cubicBezTo>
                <a:cubicBezTo>
                  <a:pt x="460" y="486"/>
                  <a:pt x="505" y="409"/>
                  <a:pt x="528" y="358"/>
                </a:cubicBezTo>
                <a:cubicBezTo>
                  <a:pt x="551" y="307"/>
                  <a:pt x="556" y="283"/>
                  <a:pt x="584" y="245"/>
                </a:cubicBezTo>
                <a:cubicBezTo>
                  <a:pt x="612" y="207"/>
                  <a:pt x="683" y="102"/>
                  <a:pt x="698" y="131"/>
                </a:cubicBezTo>
                <a:cubicBezTo>
                  <a:pt x="713" y="160"/>
                  <a:pt x="680" y="345"/>
                  <a:pt x="675" y="421"/>
                </a:cubicBezTo>
                <a:cubicBezTo>
                  <a:pt x="670" y="497"/>
                  <a:pt x="679" y="529"/>
                  <a:pt x="669" y="585"/>
                </a:cubicBezTo>
                <a:cubicBezTo>
                  <a:pt x="659" y="641"/>
                  <a:pt x="627" y="721"/>
                  <a:pt x="613" y="759"/>
                </a:cubicBezTo>
                <a:cubicBezTo>
                  <a:pt x="599" y="797"/>
                  <a:pt x="592" y="799"/>
                  <a:pt x="584" y="812"/>
                </a:cubicBezTo>
                <a:cubicBezTo>
                  <a:pt x="576" y="825"/>
                  <a:pt x="589" y="819"/>
                  <a:pt x="566" y="840"/>
                </a:cubicBezTo>
                <a:cubicBezTo>
                  <a:pt x="543" y="861"/>
                  <a:pt x="480" y="913"/>
                  <a:pt x="447" y="937"/>
                </a:cubicBezTo>
                <a:cubicBezTo>
                  <a:pt x="414" y="961"/>
                  <a:pt x="391" y="955"/>
                  <a:pt x="367" y="981"/>
                </a:cubicBezTo>
                <a:cubicBezTo>
                  <a:pt x="343" y="1007"/>
                  <a:pt x="326" y="1060"/>
                  <a:pt x="301" y="1095"/>
                </a:cubicBezTo>
                <a:cubicBezTo>
                  <a:pt x="276" y="1130"/>
                  <a:pt x="247" y="1165"/>
                  <a:pt x="219" y="1189"/>
                </a:cubicBezTo>
                <a:cubicBezTo>
                  <a:pt x="191" y="1213"/>
                  <a:pt x="166" y="1230"/>
                  <a:pt x="131" y="1237"/>
                </a:cubicBezTo>
                <a:cubicBezTo>
                  <a:pt x="96" y="1244"/>
                  <a:pt x="22" y="1235"/>
                  <a:pt x="11" y="1229"/>
                </a:cubicBezTo>
                <a:cubicBezTo>
                  <a:pt x="0" y="1223"/>
                  <a:pt x="39" y="1214"/>
                  <a:pt x="64" y="1199"/>
                </a:cubicBezTo>
                <a:cubicBezTo>
                  <a:pt x="89" y="1184"/>
                  <a:pt x="124" y="1172"/>
                  <a:pt x="159" y="1141"/>
                </a:cubicBezTo>
                <a:cubicBezTo>
                  <a:pt x="194" y="1110"/>
                  <a:pt x="237" y="1051"/>
                  <a:pt x="273" y="1010"/>
                </a:cubicBezTo>
                <a:cubicBezTo>
                  <a:pt x="309" y="969"/>
                  <a:pt x="341" y="924"/>
                  <a:pt x="375" y="893"/>
                </a:cubicBezTo>
                <a:cubicBezTo>
                  <a:pt x="409" y="862"/>
                  <a:pt x="449" y="840"/>
                  <a:pt x="475" y="825"/>
                </a:cubicBezTo>
                <a:cubicBezTo>
                  <a:pt x="501" y="810"/>
                  <a:pt x="510" y="825"/>
                  <a:pt x="531" y="805"/>
                </a:cubicBezTo>
                <a:cubicBezTo>
                  <a:pt x="552" y="785"/>
                  <a:pt x="583" y="756"/>
                  <a:pt x="600" y="705"/>
                </a:cubicBezTo>
                <a:cubicBezTo>
                  <a:pt x="617" y="654"/>
                  <a:pt x="624" y="559"/>
                  <a:pt x="631" y="501"/>
                </a:cubicBezTo>
                <a:cubicBezTo>
                  <a:pt x="638" y="443"/>
                  <a:pt x="636" y="402"/>
                  <a:pt x="641" y="358"/>
                </a:cubicBezTo>
                <a:cubicBezTo>
                  <a:pt x="646" y="314"/>
                  <a:pt x="663" y="254"/>
                  <a:pt x="659" y="237"/>
                </a:cubicBezTo>
                <a:cubicBezTo>
                  <a:pt x="655" y="220"/>
                  <a:pt x="643" y="219"/>
                  <a:pt x="619" y="257"/>
                </a:cubicBezTo>
                <a:cubicBezTo>
                  <a:pt x="595" y="295"/>
                  <a:pt x="537" y="403"/>
                  <a:pt x="512" y="467"/>
                </a:cubicBezTo>
                <a:cubicBezTo>
                  <a:pt x="487" y="531"/>
                  <a:pt x="477" y="589"/>
                  <a:pt x="471" y="641"/>
                </a:cubicBezTo>
                <a:cubicBezTo>
                  <a:pt x="465" y="693"/>
                  <a:pt x="473" y="743"/>
                  <a:pt x="479" y="777"/>
                </a:cubicBezTo>
                <a:cubicBezTo>
                  <a:pt x="485" y="811"/>
                  <a:pt x="501" y="835"/>
                  <a:pt x="507" y="848"/>
                </a:cubicBezTo>
                <a:cubicBezTo>
                  <a:pt x="513" y="861"/>
                  <a:pt x="514" y="855"/>
                  <a:pt x="518" y="856"/>
                </a:cubicBezTo>
                <a:cubicBezTo>
                  <a:pt x="522" y="857"/>
                  <a:pt x="512" y="861"/>
                  <a:pt x="532" y="854"/>
                </a:cubicBezTo>
                <a:cubicBezTo>
                  <a:pt x="552" y="847"/>
                  <a:pt x="609" y="843"/>
                  <a:pt x="641" y="812"/>
                </a:cubicBezTo>
                <a:cubicBezTo>
                  <a:pt x="673" y="781"/>
                  <a:pt x="702" y="722"/>
                  <a:pt x="726" y="670"/>
                </a:cubicBezTo>
                <a:cubicBezTo>
                  <a:pt x="750" y="618"/>
                  <a:pt x="772" y="557"/>
                  <a:pt x="783" y="500"/>
                </a:cubicBezTo>
                <a:cubicBezTo>
                  <a:pt x="794" y="443"/>
                  <a:pt x="790" y="367"/>
                  <a:pt x="791" y="325"/>
                </a:cubicBezTo>
                <a:cubicBezTo>
                  <a:pt x="792" y="283"/>
                  <a:pt x="794" y="249"/>
                  <a:pt x="787" y="249"/>
                </a:cubicBezTo>
                <a:cubicBezTo>
                  <a:pt x="780" y="249"/>
                  <a:pt x="761" y="307"/>
                  <a:pt x="747" y="325"/>
                </a:cubicBezTo>
                <a:cubicBezTo>
                  <a:pt x="733" y="343"/>
                  <a:pt x="735" y="342"/>
                  <a:pt x="703" y="357"/>
                </a:cubicBezTo>
                <a:cubicBezTo>
                  <a:pt x="671" y="372"/>
                  <a:pt x="587" y="403"/>
                  <a:pt x="556" y="415"/>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6" name="Freeform 14"/>
          <p:cNvSpPr>
            <a:spLocks/>
          </p:cNvSpPr>
          <p:nvPr/>
        </p:nvSpPr>
        <p:spPr bwMode="ltGray">
          <a:xfrm>
            <a:off x="4437063" y="1403350"/>
            <a:ext cx="182562"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7" name="Freeform 15"/>
          <p:cNvSpPr>
            <a:spLocks/>
          </p:cNvSpPr>
          <p:nvPr/>
        </p:nvSpPr>
        <p:spPr bwMode="ltGray">
          <a:xfrm>
            <a:off x="3446463" y="638175"/>
            <a:ext cx="182562" cy="228600"/>
          </a:xfrm>
          <a:custGeom>
            <a:avLst/>
            <a:gdLst>
              <a:gd name="T0" fmla="*/ 2147483647 w 115"/>
              <a:gd name="T1" fmla="*/ 2147483647 h 144"/>
              <a:gd name="T2" fmla="*/ 2147483647 w 115"/>
              <a:gd name="T3" fmla="*/ 2147483647 h 144"/>
              <a:gd name="T4" fmla="*/ 2147483647 w 115"/>
              <a:gd name="T5" fmla="*/ 2147483647 h 144"/>
              <a:gd name="T6" fmla="*/ 2147483647 w 115"/>
              <a:gd name="T7" fmla="*/ 2147483647 h 144"/>
              <a:gd name="T8" fmla="*/ 2147483647 w 115"/>
              <a:gd name="T9" fmla="*/ 2147483647 h 144"/>
              <a:gd name="T10" fmla="*/ 2147483647 w 115"/>
              <a:gd name="T11" fmla="*/ 2147483647 h 144"/>
              <a:gd name="T12" fmla="*/ 2147483647 w 115"/>
              <a:gd name="T13" fmla="*/ 2147483647 h 144"/>
              <a:gd name="T14" fmla="*/ 2147483647 w 115"/>
              <a:gd name="T15" fmla="*/ 2147483647 h 144"/>
              <a:gd name="T16" fmla="*/ 2147483647 w 115"/>
              <a:gd name="T17" fmla="*/ 2147483647 h 144"/>
              <a:gd name="T18" fmla="*/ 2147483647 w 115"/>
              <a:gd name="T19" fmla="*/ 2147483647 h 144"/>
              <a:gd name="T20" fmla="*/ 2147483647 w 115"/>
              <a:gd name="T21" fmla="*/ 2147483647 h 144"/>
              <a:gd name="T22" fmla="*/ 2147483647 w 115"/>
              <a:gd name="T23" fmla="*/ 2147483647 h 144"/>
              <a:gd name="T24" fmla="*/ 2147483647 w 115"/>
              <a:gd name="T25" fmla="*/ 2147483647 h 144"/>
              <a:gd name="T26" fmla="*/ 2147483647 w 115"/>
              <a:gd name="T27" fmla="*/ 2147483647 h 144"/>
              <a:gd name="T28" fmla="*/ 2147483647 w 115"/>
              <a:gd name="T29" fmla="*/ 2147483647 h 144"/>
              <a:gd name="T30" fmla="*/ 2147483647 w 115"/>
              <a:gd name="T31" fmla="*/ 2147483647 h 14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5"/>
              <a:gd name="T49" fmla="*/ 0 h 144"/>
              <a:gd name="T50" fmla="*/ 115 w 115"/>
              <a:gd name="T51" fmla="*/ 144 h 14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5" h="144">
                <a:moveTo>
                  <a:pt x="87" y="2"/>
                </a:moveTo>
                <a:cubicBezTo>
                  <a:pt x="83" y="0"/>
                  <a:pt x="92" y="33"/>
                  <a:pt x="92" y="45"/>
                </a:cubicBezTo>
                <a:cubicBezTo>
                  <a:pt x="92" y="57"/>
                  <a:pt x="91" y="69"/>
                  <a:pt x="86" y="74"/>
                </a:cubicBezTo>
                <a:cubicBezTo>
                  <a:pt x="81" y="79"/>
                  <a:pt x="67" y="72"/>
                  <a:pt x="60" y="75"/>
                </a:cubicBezTo>
                <a:cubicBezTo>
                  <a:pt x="53" y="78"/>
                  <a:pt x="47" y="88"/>
                  <a:pt x="42" y="95"/>
                </a:cubicBezTo>
                <a:cubicBezTo>
                  <a:pt x="37" y="102"/>
                  <a:pt x="34" y="116"/>
                  <a:pt x="30" y="115"/>
                </a:cubicBezTo>
                <a:cubicBezTo>
                  <a:pt x="26" y="114"/>
                  <a:pt x="16" y="97"/>
                  <a:pt x="15" y="86"/>
                </a:cubicBezTo>
                <a:cubicBezTo>
                  <a:pt x="14" y="75"/>
                  <a:pt x="23" y="51"/>
                  <a:pt x="21" y="51"/>
                </a:cubicBezTo>
                <a:cubicBezTo>
                  <a:pt x="19" y="51"/>
                  <a:pt x="4" y="75"/>
                  <a:pt x="2" y="87"/>
                </a:cubicBezTo>
                <a:cubicBezTo>
                  <a:pt x="0" y="99"/>
                  <a:pt x="3" y="117"/>
                  <a:pt x="8" y="126"/>
                </a:cubicBezTo>
                <a:cubicBezTo>
                  <a:pt x="13" y="135"/>
                  <a:pt x="23" y="144"/>
                  <a:pt x="30" y="143"/>
                </a:cubicBezTo>
                <a:cubicBezTo>
                  <a:pt x="37" y="142"/>
                  <a:pt x="45" y="125"/>
                  <a:pt x="51" y="117"/>
                </a:cubicBezTo>
                <a:cubicBezTo>
                  <a:pt x="57" y="109"/>
                  <a:pt x="60" y="95"/>
                  <a:pt x="66" y="95"/>
                </a:cubicBezTo>
                <a:cubicBezTo>
                  <a:pt x="72" y="95"/>
                  <a:pt x="79" y="121"/>
                  <a:pt x="87" y="115"/>
                </a:cubicBezTo>
                <a:cubicBezTo>
                  <a:pt x="95" y="109"/>
                  <a:pt x="115" y="77"/>
                  <a:pt x="115" y="58"/>
                </a:cubicBezTo>
                <a:cubicBezTo>
                  <a:pt x="115" y="39"/>
                  <a:pt x="92" y="4"/>
                  <a:pt x="87" y="2"/>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3088" name="Freeform 16"/>
          <p:cNvSpPr>
            <a:spLocks/>
          </p:cNvSpPr>
          <p:nvPr/>
        </p:nvSpPr>
        <p:spPr bwMode="ltGray">
          <a:xfrm>
            <a:off x="2478088" y="2406650"/>
            <a:ext cx="74612" cy="501650"/>
          </a:xfrm>
          <a:custGeom>
            <a:avLst/>
            <a:gdLst>
              <a:gd name="T0" fmla="*/ 2147483647 w 47"/>
              <a:gd name="T1" fmla="*/ 2147483647 h 316"/>
              <a:gd name="T2" fmla="*/ 2147483647 w 47"/>
              <a:gd name="T3" fmla="*/ 2147483647 h 316"/>
              <a:gd name="T4" fmla="*/ 2147483647 w 47"/>
              <a:gd name="T5" fmla="*/ 2147483647 h 316"/>
              <a:gd name="T6" fmla="*/ 2147483647 w 47"/>
              <a:gd name="T7" fmla="*/ 2147483647 h 316"/>
              <a:gd name="T8" fmla="*/ 2147483647 w 47"/>
              <a:gd name="T9" fmla="*/ 2147483647 h 316"/>
              <a:gd name="T10" fmla="*/ 2147483647 w 47"/>
              <a:gd name="T11" fmla="*/ 2147483647 h 316"/>
              <a:gd name="T12" fmla="*/ 2147483647 w 47"/>
              <a:gd name="T13" fmla="*/ 2147483647 h 316"/>
              <a:gd name="T14" fmla="*/ 2147483647 w 47"/>
              <a:gd name="T15" fmla="*/ 2147483647 h 316"/>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16"/>
              <a:gd name="T26" fmla="*/ 47 w 47"/>
              <a:gd name="T27" fmla="*/ 316 h 3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16">
                <a:moveTo>
                  <a:pt x="15" y="20"/>
                </a:moveTo>
                <a:cubicBezTo>
                  <a:pt x="21" y="36"/>
                  <a:pt x="35" y="115"/>
                  <a:pt x="40" y="148"/>
                </a:cubicBezTo>
                <a:cubicBezTo>
                  <a:pt x="45" y="181"/>
                  <a:pt x="47" y="191"/>
                  <a:pt x="43" y="219"/>
                </a:cubicBezTo>
                <a:cubicBezTo>
                  <a:pt x="39" y="247"/>
                  <a:pt x="16" y="316"/>
                  <a:pt x="13" y="316"/>
                </a:cubicBezTo>
                <a:cubicBezTo>
                  <a:pt x="10" y="316"/>
                  <a:pt x="23" y="246"/>
                  <a:pt x="25" y="221"/>
                </a:cubicBezTo>
                <a:cubicBezTo>
                  <a:pt x="27" y="196"/>
                  <a:pt x="26" y="193"/>
                  <a:pt x="22" y="164"/>
                </a:cubicBezTo>
                <a:cubicBezTo>
                  <a:pt x="18" y="135"/>
                  <a:pt x="2" y="73"/>
                  <a:pt x="1" y="49"/>
                </a:cubicBezTo>
                <a:cubicBezTo>
                  <a:pt x="0" y="25"/>
                  <a:pt x="9" y="0"/>
                  <a:pt x="15" y="20"/>
                </a:cubicBezTo>
                <a:close/>
              </a:path>
            </a:pathLst>
          </a:custGeom>
          <a:gradFill rotWithShape="0">
            <a:gsLst>
              <a:gs pos="0">
                <a:schemeClr val="bg1"/>
              </a:gs>
              <a:gs pos="100000">
                <a:schemeClr val="accent1"/>
              </a:gs>
            </a:gsLst>
            <a:lin ang="5400000" scaled="1"/>
          </a:gradFill>
          <a:ln>
            <a:noFill/>
          </a:ln>
          <a:extLst>
            <a:ext uri="{91240B29-F687-4F45-9708-019B960494DF}">
              <a14:hiddenLine xmlns:a14="http://schemas.microsoft.com/office/drawing/2010/main" w="12700">
                <a:solidFill>
                  <a:srgbClr val="000000"/>
                </a:solidFill>
                <a:round/>
                <a:headEnd/>
                <a:tailEnd/>
              </a14:hiddenLine>
            </a:ext>
          </a:extLst>
        </p:spPr>
        <p:txBody>
          <a:bodyPr wrap="none" anchor="ctr"/>
          <a:lstStyle/>
          <a:p>
            <a:pPr algn="r" rtl="1" fontAlgn="base">
              <a:spcBef>
                <a:spcPct val="0"/>
              </a:spcBef>
              <a:spcAft>
                <a:spcPct val="0"/>
              </a:spcAft>
            </a:pPr>
            <a:endParaRPr lang="fa-IR">
              <a:solidFill>
                <a:prstClr val="black"/>
              </a:solidFill>
              <a:latin typeface="Verdana" pitchFamily="34" charset="0"/>
              <a:cs typeface="Arial" charset="0"/>
            </a:endParaRPr>
          </a:p>
        </p:txBody>
      </p:sp>
      <p:grpSp>
        <p:nvGrpSpPr>
          <p:cNvPr id="2" name="Group 17"/>
          <p:cNvGrpSpPr>
            <a:grpSpLocks/>
          </p:cNvGrpSpPr>
          <p:nvPr/>
        </p:nvGrpSpPr>
        <p:grpSpPr bwMode="auto">
          <a:xfrm>
            <a:off x="4302125" y="4598988"/>
            <a:ext cx="1065213" cy="887412"/>
            <a:chOff x="493" y="1555"/>
            <a:chExt cx="525" cy="480"/>
          </a:xfrm>
        </p:grpSpPr>
        <p:sp>
          <p:nvSpPr>
            <p:cNvPr id="8220" name="Freeform 18"/>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21" name="Freeform 19"/>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22" name="Freeform 20"/>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23" name="Freeform 21"/>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grpSp>
      <p:grpSp>
        <p:nvGrpSpPr>
          <p:cNvPr id="3" name="Group 22"/>
          <p:cNvGrpSpPr>
            <a:grpSpLocks/>
          </p:cNvGrpSpPr>
          <p:nvPr/>
        </p:nvGrpSpPr>
        <p:grpSpPr bwMode="auto">
          <a:xfrm>
            <a:off x="522288" y="2573338"/>
            <a:ext cx="1065212" cy="887412"/>
            <a:chOff x="493" y="1555"/>
            <a:chExt cx="525" cy="480"/>
          </a:xfrm>
        </p:grpSpPr>
        <p:sp>
          <p:nvSpPr>
            <p:cNvPr id="8216" name="Freeform 23"/>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7" name="Freeform 24"/>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8" name="Freeform 25"/>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9" name="Freeform 26"/>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grpSp>
      <p:grpSp>
        <p:nvGrpSpPr>
          <p:cNvPr id="4" name="Group 27"/>
          <p:cNvGrpSpPr>
            <a:grpSpLocks/>
          </p:cNvGrpSpPr>
          <p:nvPr/>
        </p:nvGrpSpPr>
        <p:grpSpPr bwMode="auto">
          <a:xfrm>
            <a:off x="6057900" y="1628775"/>
            <a:ext cx="1065213" cy="887413"/>
            <a:chOff x="493" y="1555"/>
            <a:chExt cx="525" cy="480"/>
          </a:xfrm>
        </p:grpSpPr>
        <p:sp>
          <p:nvSpPr>
            <p:cNvPr id="8212" name="Freeform 28"/>
            <p:cNvSpPr>
              <a:spLocks/>
            </p:cNvSpPr>
            <p:nvPr/>
          </p:nvSpPr>
          <p:spPr bwMode="auto">
            <a:xfrm>
              <a:off x="493" y="1555"/>
              <a:ext cx="525" cy="480"/>
            </a:xfrm>
            <a:custGeom>
              <a:avLst/>
              <a:gdLst>
                <a:gd name="T0" fmla="*/ 225 w 525"/>
                <a:gd name="T1" fmla="*/ 217 h 480"/>
                <a:gd name="T2" fmla="*/ 133 w 525"/>
                <a:gd name="T3" fmla="*/ 0 h 480"/>
                <a:gd name="T4" fmla="*/ 263 w 525"/>
                <a:gd name="T5" fmla="*/ 193 h 480"/>
                <a:gd name="T6" fmla="*/ 393 w 525"/>
                <a:gd name="T7" fmla="*/ 0 h 480"/>
                <a:gd name="T8" fmla="*/ 299 w 525"/>
                <a:gd name="T9" fmla="*/ 217 h 480"/>
                <a:gd name="T10" fmla="*/ 524 w 525"/>
                <a:gd name="T11" fmla="*/ 240 h 480"/>
                <a:gd name="T12" fmla="*/ 298 w 525"/>
                <a:gd name="T13" fmla="*/ 262 h 480"/>
                <a:gd name="T14" fmla="*/ 393 w 525"/>
                <a:gd name="T15" fmla="*/ 479 h 480"/>
                <a:gd name="T16" fmla="*/ 263 w 525"/>
                <a:gd name="T17" fmla="*/ 286 h 480"/>
                <a:gd name="T18" fmla="*/ 133 w 525"/>
                <a:gd name="T19" fmla="*/ 479 h 480"/>
                <a:gd name="T20" fmla="*/ 224 w 525"/>
                <a:gd name="T21" fmla="*/ 263 h 480"/>
                <a:gd name="T22" fmla="*/ 0 w 525"/>
                <a:gd name="T23" fmla="*/ 240 h 480"/>
                <a:gd name="T24" fmla="*/ 225 w 525"/>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5"/>
                <a:gd name="T40" fmla="*/ 0 h 480"/>
                <a:gd name="T41" fmla="*/ 525 w 525"/>
                <a:gd name="T42" fmla="*/ 480 h 48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5" h="480">
                  <a:moveTo>
                    <a:pt x="225" y="217"/>
                  </a:moveTo>
                  <a:lnTo>
                    <a:pt x="133" y="0"/>
                  </a:lnTo>
                  <a:lnTo>
                    <a:pt x="263" y="193"/>
                  </a:lnTo>
                  <a:lnTo>
                    <a:pt x="393" y="0"/>
                  </a:lnTo>
                  <a:lnTo>
                    <a:pt x="299" y="217"/>
                  </a:lnTo>
                  <a:lnTo>
                    <a:pt x="524" y="240"/>
                  </a:lnTo>
                  <a:lnTo>
                    <a:pt x="298" y="262"/>
                  </a:lnTo>
                  <a:lnTo>
                    <a:pt x="393" y="479"/>
                  </a:lnTo>
                  <a:lnTo>
                    <a:pt x="263" y="286"/>
                  </a:lnTo>
                  <a:lnTo>
                    <a:pt x="133" y="479"/>
                  </a:lnTo>
                  <a:lnTo>
                    <a:pt x="224" y="263"/>
                  </a:lnTo>
                  <a:lnTo>
                    <a:pt x="0" y="240"/>
                  </a:lnTo>
                  <a:lnTo>
                    <a:pt x="225" y="217"/>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3" name="Freeform 29"/>
            <p:cNvSpPr>
              <a:spLocks/>
            </p:cNvSpPr>
            <p:nvPr/>
          </p:nvSpPr>
          <p:spPr bwMode="auto">
            <a:xfrm>
              <a:off x="565" y="1620"/>
              <a:ext cx="382" cy="350"/>
            </a:xfrm>
            <a:custGeom>
              <a:avLst/>
              <a:gdLst>
                <a:gd name="T0" fmla="*/ 153 w 382"/>
                <a:gd name="T1" fmla="*/ 153 h 350"/>
                <a:gd name="T2" fmla="*/ 95 w 382"/>
                <a:gd name="T3" fmla="*/ 0 h 350"/>
                <a:gd name="T4" fmla="*/ 191 w 382"/>
                <a:gd name="T5" fmla="*/ 128 h 350"/>
                <a:gd name="T6" fmla="*/ 284 w 382"/>
                <a:gd name="T7" fmla="*/ 0 h 350"/>
                <a:gd name="T8" fmla="*/ 227 w 382"/>
                <a:gd name="T9" fmla="*/ 153 h 350"/>
                <a:gd name="T10" fmla="*/ 381 w 382"/>
                <a:gd name="T11" fmla="*/ 175 h 350"/>
                <a:gd name="T12" fmla="*/ 226 w 382"/>
                <a:gd name="T13" fmla="*/ 196 h 350"/>
                <a:gd name="T14" fmla="*/ 284 w 382"/>
                <a:gd name="T15" fmla="*/ 349 h 350"/>
                <a:gd name="T16" fmla="*/ 191 w 382"/>
                <a:gd name="T17" fmla="*/ 221 h 350"/>
                <a:gd name="T18" fmla="*/ 95 w 382"/>
                <a:gd name="T19" fmla="*/ 349 h 350"/>
                <a:gd name="T20" fmla="*/ 152 w 382"/>
                <a:gd name="T21" fmla="*/ 198 h 350"/>
                <a:gd name="T22" fmla="*/ 0 w 382"/>
                <a:gd name="T23" fmla="*/ 175 h 350"/>
                <a:gd name="T24" fmla="*/ 153 w 382"/>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82"/>
                <a:gd name="T40" fmla="*/ 0 h 350"/>
                <a:gd name="T41" fmla="*/ 382 w 382"/>
                <a:gd name="T42" fmla="*/ 350 h 35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82" h="350">
                  <a:moveTo>
                    <a:pt x="153" y="153"/>
                  </a:moveTo>
                  <a:lnTo>
                    <a:pt x="95" y="0"/>
                  </a:lnTo>
                  <a:lnTo>
                    <a:pt x="191" y="128"/>
                  </a:lnTo>
                  <a:lnTo>
                    <a:pt x="284" y="0"/>
                  </a:lnTo>
                  <a:lnTo>
                    <a:pt x="227" y="153"/>
                  </a:lnTo>
                  <a:lnTo>
                    <a:pt x="381" y="175"/>
                  </a:lnTo>
                  <a:lnTo>
                    <a:pt x="226" y="196"/>
                  </a:lnTo>
                  <a:lnTo>
                    <a:pt x="284" y="349"/>
                  </a:lnTo>
                  <a:lnTo>
                    <a:pt x="191" y="221"/>
                  </a:lnTo>
                  <a:lnTo>
                    <a:pt x="95" y="349"/>
                  </a:lnTo>
                  <a:lnTo>
                    <a:pt x="152" y="198"/>
                  </a:lnTo>
                  <a:lnTo>
                    <a:pt x="0" y="175"/>
                  </a:lnTo>
                  <a:lnTo>
                    <a:pt x="153" y="153"/>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4" name="Freeform 30"/>
            <p:cNvSpPr>
              <a:spLocks/>
            </p:cNvSpPr>
            <p:nvPr/>
          </p:nvSpPr>
          <p:spPr bwMode="auto">
            <a:xfrm>
              <a:off x="621" y="1629"/>
              <a:ext cx="270" cy="332"/>
            </a:xfrm>
            <a:custGeom>
              <a:avLst/>
              <a:gdLst>
                <a:gd name="T0" fmla="*/ 0 w 270"/>
                <a:gd name="T1" fmla="*/ 84 h 332"/>
                <a:gd name="T2" fmla="*/ 122 w 270"/>
                <a:gd name="T3" fmla="*/ 143 h 332"/>
                <a:gd name="T4" fmla="*/ 135 w 270"/>
                <a:gd name="T5" fmla="*/ 0 h 332"/>
                <a:gd name="T6" fmla="*/ 147 w 270"/>
                <a:gd name="T7" fmla="*/ 143 h 332"/>
                <a:gd name="T8" fmla="*/ 268 w 270"/>
                <a:gd name="T9" fmla="*/ 82 h 332"/>
                <a:gd name="T10" fmla="*/ 159 w 270"/>
                <a:gd name="T11" fmla="*/ 166 h 332"/>
                <a:gd name="T12" fmla="*/ 269 w 270"/>
                <a:gd name="T13" fmla="*/ 249 h 332"/>
                <a:gd name="T14" fmla="*/ 147 w 270"/>
                <a:gd name="T15" fmla="*/ 189 h 332"/>
                <a:gd name="T16" fmla="*/ 135 w 270"/>
                <a:gd name="T17" fmla="*/ 331 h 332"/>
                <a:gd name="T18" fmla="*/ 122 w 270"/>
                <a:gd name="T19" fmla="*/ 189 h 332"/>
                <a:gd name="T20" fmla="*/ 0 w 270"/>
                <a:gd name="T21" fmla="*/ 249 h 332"/>
                <a:gd name="T22" fmla="*/ 110 w 270"/>
                <a:gd name="T23" fmla="*/ 166 h 332"/>
                <a:gd name="T24" fmla="*/ 0 w 270"/>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0"/>
                <a:gd name="T40" fmla="*/ 0 h 332"/>
                <a:gd name="T41" fmla="*/ 270 w 270"/>
                <a:gd name="T42" fmla="*/ 332 h 3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0" h="332">
                  <a:moveTo>
                    <a:pt x="0" y="84"/>
                  </a:moveTo>
                  <a:lnTo>
                    <a:pt x="122" y="143"/>
                  </a:lnTo>
                  <a:lnTo>
                    <a:pt x="135" y="0"/>
                  </a:lnTo>
                  <a:lnTo>
                    <a:pt x="147" y="143"/>
                  </a:lnTo>
                  <a:lnTo>
                    <a:pt x="268" y="82"/>
                  </a:lnTo>
                  <a:lnTo>
                    <a:pt x="159" y="166"/>
                  </a:lnTo>
                  <a:lnTo>
                    <a:pt x="269" y="249"/>
                  </a:lnTo>
                  <a:lnTo>
                    <a:pt x="147" y="189"/>
                  </a:lnTo>
                  <a:lnTo>
                    <a:pt x="135" y="331"/>
                  </a:lnTo>
                  <a:lnTo>
                    <a:pt x="122" y="189"/>
                  </a:lnTo>
                  <a:lnTo>
                    <a:pt x="0" y="249"/>
                  </a:lnTo>
                  <a:lnTo>
                    <a:pt x="110" y="166"/>
                  </a:lnTo>
                  <a:lnTo>
                    <a:pt x="0" y="84"/>
                  </a:lnTo>
                </a:path>
              </a:pathLst>
            </a:custGeom>
            <a:gradFill rotWithShape="0">
              <a:gsLst>
                <a:gs pos="0">
                  <a:srgbClr val="FFFFFF"/>
                </a:gs>
                <a:gs pos="100000">
                  <a:schemeClr val="bg2"/>
                </a:gs>
              </a:gsLst>
              <a:path path="rect">
                <a:fillToRect l="50000" t="50000" r="50000" b="50000"/>
              </a:path>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sp>
          <p:nvSpPr>
            <p:cNvPr id="8215" name="Freeform 31"/>
            <p:cNvSpPr>
              <a:spLocks/>
            </p:cNvSpPr>
            <p:nvPr/>
          </p:nvSpPr>
          <p:spPr bwMode="auto">
            <a:xfrm>
              <a:off x="722" y="1752"/>
              <a:ext cx="68" cy="85"/>
            </a:xfrm>
            <a:custGeom>
              <a:avLst/>
              <a:gdLst>
                <a:gd name="T0" fmla="*/ 0 w 68"/>
                <a:gd name="T1" fmla="*/ 20 h 85"/>
                <a:gd name="T2" fmla="*/ 27 w 68"/>
                <a:gd name="T3" fmla="*/ 30 h 85"/>
                <a:gd name="T4" fmla="*/ 33 w 68"/>
                <a:gd name="T5" fmla="*/ 0 h 85"/>
                <a:gd name="T6" fmla="*/ 39 w 68"/>
                <a:gd name="T7" fmla="*/ 30 h 85"/>
                <a:gd name="T8" fmla="*/ 67 w 68"/>
                <a:gd name="T9" fmla="*/ 20 h 85"/>
                <a:gd name="T10" fmla="*/ 45 w 68"/>
                <a:gd name="T11" fmla="*/ 42 h 85"/>
                <a:gd name="T12" fmla="*/ 67 w 68"/>
                <a:gd name="T13" fmla="*/ 62 h 85"/>
                <a:gd name="T14" fmla="*/ 39 w 68"/>
                <a:gd name="T15" fmla="*/ 52 h 85"/>
                <a:gd name="T16" fmla="*/ 33 w 68"/>
                <a:gd name="T17" fmla="*/ 84 h 85"/>
                <a:gd name="T18" fmla="*/ 27 w 68"/>
                <a:gd name="T19" fmla="*/ 52 h 85"/>
                <a:gd name="T20" fmla="*/ 0 w 68"/>
                <a:gd name="T21" fmla="*/ 62 h 85"/>
                <a:gd name="T22" fmla="*/ 21 w 68"/>
                <a:gd name="T23" fmla="*/ 42 h 85"/>
                <a:gd name="T24" fmla="*/ 0 w 68"/>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8"/>
                <a:gd name="T40" fmla="*/ 0 h 85"/>
                <a:gd name="T41" fmla="*/ 68 w 68"/>
                <a:gd name="T42" fmla="*/ 85 h 8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8" h="85">
                  <a:moveTo>
                    <a:pt x="0" y="20"/>
                  </a:moveTo>
                  <a:lnTo>
                    <a:pt x="27" y="30"/>
                  </a:lnTo>
                  <a:lnTo>
                    <a:pt x="33" y="0"/>
                  </a:lnTo>
                  <a:lnTo>
                    <a:pt x="39" y="30"/>
                  </a:lnTo>
                  <a:lnTo>
                    <a:pt x="67" y="20"/>
                  </a:lnTo>
                  <a:lnTo>
                    <a:pt x="45" y="42"/>
                  </a:lnTo>
                  <a:lnTo>
                    <a:pt x="67" y="62"/>
                  </a:lnTo>
                  <a:lnTo>
                    <a:pt x="39" y="52"/>
                  </a:lnTo>
                  <a:lnTo>
                    <a:pt x="33" y="84"/>
                  </a:lnTo>
                  <a:lnTo>
                    <a:pt x="27" y="52"/>
                  </a:lnTo>
                  <a:lnTo>
                    <a:pt x="0" y="62"/>
                  </a:lnTo>
                  <a:lnTo>
                    <a:pt x="21" y="42"/>
                  </a:lnTo>
                  <a:lnTo>
                    <a:pt x="0" y="20"/>
                  </a:lnTo>
                </a:path>
              </a:pathLst>
            </a:custGeom>
            <a:solidFill>
              <a:srgbClr val="F9F9F9"/>
            </a:soli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algn="r" rtl="1" fontAlgn="base">
                <a:spcBef>
                  <a:spcPct val="0"/>
                </a:spcBef>
                <a:spcAft>
                  <a:spcPct val="0"/>
                </a:spcAft>
              </a:pPr>
              <a:endParaRPr lang="fa-IR">
                <a:solidFill>
                  <a:prstClr val="black"/>
                </a:solidFill>
                <a:latin typeface="Verdana" pitchFamily="34" charset="0"/>
                <a:cs typeface="Arial" charset="0"/>
              </a:endParaRPr>
            </a:p>
          </p:txBody>
        </p:sp>
      </p:grpSp>
    </p:spTree>
    <p:extLst>
      <p:ext uri="{BB962C8B-B14F-4D97-AF65-F5344CB8AC3E}">
        <p14:creationId xmlns:p14="http://schemas.microsoft.com/office/powerpoint/2010/main" val="962614542"/>
      </p:ext>
    </p:extLst>
  </p:cSld>
  <p:clrMapOvr>
    <a:masterClrMapping/>
  </p:clrMapOvr>
  <p:transition advClick="0" advTm="1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strips(downLeft)">
                                      <p:cBhvr>
                                        <p:cTn id="7" dur="1000"/>
                                        <p:tgtEl>
                                          <p:spTgt spid="3075"/>
                                        </p:tgtEl>
                                      </p:cBhvr>
                                    </p:animEffect>
                                  </p:childTnLst>
                                </p:cTn>
                              </p:par>
                              <p:par>
                                <p:cTn id="8" presetID="0" presetClass="path" presetSubtype="0" accel="50000" decel="50000" fill="remove" nodeType="withEffect">
                                  <p:stCondLst>
                                    <p:cond delay="0"/>
                                  </p:stCondLst>
                                  <p:iterate type="lt">
                                    <p:tmPct val="0"/>
                                  </p:iterate>
                                  <p:childTnLst>
                                    <p:animMotion origin="layout" path="M 0.1599 -0.07615 C 0.15538 -0.03449 0.15087 0.00718 0.12101 0.04236 C 0.09115 0.07755 0.03281 0.11991 -0.01927 0.13496 C -0.07135 0.15 -0.15625 0.12107 -0.19149 0.13311 C -0.22674 0.14514 -0.22292 0.17176 -0.23038 0.20718 C -0.23785 0.24236 -0.23472 0.31459 -0.23594 0.34422 C -0.23715 0.37385 -0.23715 0.37963 -0.23733 0.38496 " pathEditMode="relative" ptsTypes="aaaaaaA">
                                      <p:cBhvr>
                                        <p:cTn id="9" dur="1000" fill="hold"/>
                                        <p:tgtEl>
                                          <p:spTgt spid="4"/>
                                        </p:tgtEl>
                                        <p:attrNameLst>
                                          <p:attrName>ppt_x</p:attrName>
                                          <p:attrName>ppt_y</p:attrName>
                                        </p:attrNameLst>
                                      </p:cBhvr>
                                    </p:animMotion>
                                  </p:childTnLst>
                                </p:cTn>
                              </p:par>
                            </p:childTnLst>
                          </p:cTn>
                        </p:par>
                        <p:par>
                          <p:cTn id="10" fill="hold" nodeType="afterGroup">
                            <p:stCondLst>
                              <p:cond delay="1000"/>
                            </p:stCondLst>
                            <p:childTnLst>
                              <p:par>
                                <p:cTn id="11" presetID="18" presetClass="entr" presetSubtype="12" fill="hold" grpId="0"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strips(downLeft)">
                                      <p:cBhvr>
                                        <p:cTn id="13" dur="500"/>
                                        <p:tgtEl>
                                          <p:spTgt spid="3076"/>
                                        </p:tgtEl>
                                      </p:cBhvr>
                                    </p:animEffect>
                                  </p:childTnLst>
                                </p:cTn>
                              </p:par>
                              <p:par>
                                <p:cTn id="14" presetID="42" presetClass="path" presetSubtype="0" accel="50000" decel="50000" fill="remove" nodeType="withEffect">
                                  <p:stCondLst>
                                    <p:cond delay="0"/>
                                  </p:stCondLst>
                                  <p:iterate type="lt">
                                    <p:tmPct val="0"/>
                                  </p:iterate>
                                  <p:childTnLst>
                                    <p:animMotion origin="layout" path="M 0.08455 0.11922 L 0.08455 0.15857 " pathEditMode="relative" rAng="0" ptsTypes="AA">
                                      <p:cBhvr>
                                        <p:cTn id="15" dur="500" fill="hold"/>
                                        <p:tgtEl>
                                          <p:spTgt spid="4"/>
                                        </p:tgtEl>
                                        <p:attrNameLst>
                                          <p:attrName>ppt_x</p:attrName>
                                          <p:attrName>ppt_y</p:attrName>
                                        </p:attrNameLst>
                                      </p:cBhvr>
                                      <p:rCtr x="0" y="1968"/>
                                    </p:animMotion>
                                  </p:childTnLst>
                                </p:cTn>
                              </p:par>
                            </p:childTnLst>
                          </p:cTn>
                        </p:par>
                        <p:par>
                          <p:cTn id="16" fill="hold" nodeType="afterGroup">
                            <p:stCondLst>
                              <p:cond delay="1500"/>
                            </p:stCondLst>
                            <p:childTnLst>
                              <p:par>
                                <p:cTn id="17" presetID="18" presetClass="entr" presetSubtype="12" fill="hold" grpId="0" nodeType="afterEffect">
                                  <p:stCondLst>
                                    <p:cond delay="0"/>
                                  </p:stCondLst>
                                  <p:childTnLst>
                                    <p:set>
                                      <p:cBhvr>
                                        <p:cTn id="18" dur="1" fill="hold">
                                          <p:stCondLst>
                                            <p:cond delay="0"/>
                                          </p:stCondLst>
                                        </p:cTn>
                                        <p:tgtEl>
                                          <p:spTgt spid="3077"/>
                                        </p:tgtEl>
                                        <p:attrNameLst>
                                          <p:attrName>style.visibility</p:attrName>
                                        </p:attrNameLst>
                                      </p:cBhvr>
                                      <p:to>
                                        <p:strVal val="visible"/>
                                      </p:to>
                                    </p:set>
                                    <p:animEffect transition="in" filter="strips(downLeft)">
                                      <p:cBhvr>
                                        <p:cTn id="19" dur="1000"/>
                                        <p:tgtEl>
                                          <p:spTgt spid="3077"/>
                                        </p:tgtEl>
                                      </p:cBhvr>
                                    </p:animEffect>
                                  </p:childTnLst>
                                </p:cTn>
                              </p:par>
                              <p:par>
                                <p:cTn id="20" presetID="0" presetClass="path" presetSubtype="0" accel="50000" decel="50000" fill="remove" nodeType="withEffect">
                                  <p:stCondLst>
                                    <p:cond delay="0"/>
                                  </p:stCondLst>
                                  <p:iterate type="lt">
                                    <p:tmPct val="0"/>
                                  </p:iterate>
                                  <p:childTnLst>
                                    <p:animMotion origin="layout" path="M -0.06233 -0.14097 C -0.06406 -0.08564 -0.06563 -0.03009 -0.07205 -0.00023 C -0.07847 0.02963 -0.08177 0.02639 -0.10122 0.03866 C -0.12066 0.05093 -0.16042 0.04861 -0.18872 0.07385 C -0.21701 0.09908 -0.2408 0.16389 -0.27066 0.19051 C -0.30052 0.21713 -0.34688 0.23102 -0.36788 0.23311 C -0.38889 0.23519 -0.39167 0.21621 -0.39705 0.20348 C -0.40243 0.19074 -0.39931 0.16482 -0.39983 0.15718 " pathEditMode="fixed" ptsTypes="aaaaaaaA">
                                      <p:cBhvr>
                                        <p:cTn id="21" dur="1000" fill="hold"/>
                                        <p:tgtEl>
                                          <p:spTgt spid="4"/>
                                        </p:tgtEl>
                                        <p:attrNameLst>
                                          <p:attrName>ppt_x</p:attrName>
                                          <p:attrName>ppt_y</p:attrName>
                                        </p:attrNameLst>
                                      </p:cBhvr>
                                    </p:animMotion>
                                  </p:childTnLst>
                                </p:cTn>
                              </p:par>
                            </p:childTnLst>
                          </p:cTn>
                        </p:par>
                        <p:par>
                          <p:cTn id="22" fill="hold" nodeType="afterGroup">
                            <p:stCondLst>
                              <p:cond delay="2500"/>
                            </p:stCondLst>
                            <p:childTnLst>
                              <p:par>
                                <p:cTn id="23" presetID="18" presetClass="entr" presetSubtype="12" fill="hold" grpId="0" nodeType="afterEffect">
                                  <p:stCondLst>
                                    <p:cond delay="0"/>
                                  </p:stCondLst>
                                  <p:childTnLst>
                                    <p:set>
                                      <p:cBhvr>
                                        <p:cTn id="24" dur="1" fill="hold">
                                          <p:stCondLst>
                                            <p:cond delay="0"/>
                                          </p:stCondLst>
                                        </p:cTn>
                                        <p:tgtEl>
                                          <p:spTgt spid="3079"/>
                                        </p:tgtEl>
                                        <p:attrNameLst>
                                          <p:attrName>style.visibility</p:attrName>
                                        </p:attrNameLst>
                                      </p:cBhvr>
                                      <p:to>
                                        <p:strVal val="visible"/>
                                      </p:to>
                                    </p:set>
                                    <p:animEffect transition="in" filter="strips(downLeft)">
                                      <p:cBhvr>
                                        <p:cTn id="25" dur="500"/>
                                        <p:tgtEl>
                                          <p:spTgt spid="3079"/>
                                        </p:tgtEl>
                                      </p:cBhvr>
                                    </p:animEffect>
                                  </p:childTnLst>
                                </p:cTn>
                              </p:par>
                              <p:par>
                                <p:cTn id="26" presetID="0" presetClass="path" presetSubtype="0" accel="50000" decel="50000" fill="remove" nodeType="withEffect">
                                  <p:stCondLst>
                                    <p:cond delay="0"/>
                                  </p:stCondLst>
                                  <p:iterate type="lt">
                                    <p:tmPct val="0"/>
                                  </p:iterate>
                                  <p:childTnLst>
                                    <p:animMotion origin="layout" path="M -0.11927 -0.05949 C -0.12622 -0.05301 -0.13299 -0.04652 -0.13455 -0.04467 " pathEditMode="relative" ptsTypes="aA">
                                      <p:cBhvr>
                                        <p:cTn id="27" dur="500" fill="hold"/>
                                        <p:tgtEl>
                                          <p:spTgt spid="4"/>
                                        </p:tgtEl>
                                        <p:attrNameLst>
                                          <p:attrName>ppt_x</p:attrName>
                                          <p:attrName>ppt_y</p:attrName>
                                        </p:attrNameLst>
                                      </p:cBhvr>
                                    </p:animMotion>
                                  </p:childTnLst>
                                </p:cTn>
                              </p:par>
                            </p:childTnLst>
                          </p:cTn>
                        </p:par>
                        <p:par>
                          <p:cTn id="28" fill="hold" nodeType="afterGroup">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3078"/>
                                        </p:tgtEl>
                                        <p:attrNameLst>
                                          <p:attrName>style.visibility</p:attrName>
                                        </p:attrNameLst>
                                      </p:cBhvr>
                                      <p:to>
                                        <p:strVal val="visible"/>
                                      </p:to>
                                    </p:set>
                                    <p:animEffect transition="in" filter="strips(downLeft)">
                                      <p:cBhvr>
                                        <p:cTn id="31" dur="500"/>
                                        <p:tgtEl>
                                          <p:spTgt spid="3078"/>
                                        </p:tgtEl>
                                      </p:cBhvr>
                                    </p:animEffect>
                                  </p:childTnLst>
                                </p:cTn>
                              </p:par>
                              <p:par>
                                <p:cTn id="32" presetID="42" presetClass="path" presetSubtype="0" accel="50000" decel="50000" fill="remove" nodeType="withEffect">
                                  <p:stCondLst>
                                    <p:cond delay="0"/>
                                  </p:stCondLst>
                                  <p:iterate type="lt">
                                    <p:tmPct val="0"/>
                                  </p:iterate>
                                  <p:childTnLst>
                                    <p:animMotion origin="layout" path="M -0.12708 -0.10416 L -0.12708 -0.07777 " pathEditMode="relative" rAng="0" ptsTypes="AA">
                                      <p:cBhvr>
                                        <p:cTn id="33" dur="500" fill="hold"/>
                                        <p:tgtEl>
                                          <p:spTgt spid="4"/>
                                        </p:tgtEl>
                                        <p:attrNameLst>
                                          <p:attrName>ppt_x</p:attrName>
                                          <p:attrName>ppt_y</p:attrName>
                                        </p:attrNameLst>
                                      </p:cBhvr>
                                      <p:rCtr x="0" y="1319"/>
                                    </p:animMotion>
                                  </p:childTnLst>
                                </p:cTn>
                              </p:par>
                            </p:childTnLst>
                          </p:cTn>
                        </p:par>
                        <p:par>
                          <p:cTn id="34" fill="hold" nodeType="afterGroup">
                            <p:stCondLst>
                              <p:cond delay="3500"/>
                            </p:stCondLst>
                            <p:childTnLst>
                              <p:par>
                                <p:cTn id="35" presetID="18" presetClass="entr" presetSubtype="12" fill="hold" grpId="0" nodeType="after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strips(downLeft)">
                                      <p:cBhvr>
                                        <p:cTn id="37" dur="1000"/>
                                        <p:tgtEl>
                                          <p:spTgt spid="3080"/>
                                        </p:tgtEl>
                                      </p:cBhvr>
                                    </p:animEffect>
                                  </p:childTnLst>
                                </p:cTn>
                              </p:par>
                              <p:par>
                                <p:cTn id="38" presetID="0" presetClass="path" presetSubtype="0" accel="50000" decel="50000" fill="remove" nodeType="withEffect">
                                  <p:stCondLst>
                                    <p:cond delay="0"/>
                                  </p:stCondLst>
                                  <p:iterate type="lt">
                                    <p:tmPct val="0"/>
                                  </p:iterate>
                                  <p:childTnLst>
                                    <p:animMotion origin="layout" path="M -0.15399 -0.15578 C -0.15573 -0.11736 -0.15729 -0.0787 -0.16094 -0.05393 C -0.16458 -0.02916 -0.1651 -0.02129 -0.17622 -0.00764 C -0.18733 0.00602 -0.21424 0.01389 -0.2276 0.02755 C -0.24097 0.04121 -0.24722 0.05926 -0.25677 0.07385 C -0.26632 0.0882 -0.2776 0.10764 -0.28455 0.11459 C -0.29149 0.1213 -0.29497 0.11783 -0.29844 0.11459 " pathEditMode="relative" ptsTypes="aaaaaaA">
                                      <p:cBhvr>
                                        <p:cTn id="39" dur="1000" fill="hold"/>
                                        <p:tgtEl>
                                          <p:spTgt spid="4"/>
                                        </p:tgtEl>
                                        <p:attrNameLst>
                                          <p:attrName>ppt_x</p:attrName>
                                          <p:attrName>ppt_y</p:attrName>
                                        </p:attrNameLst>
                                      </p:cBhvr>
                                    </p:animMotion>
                                  </p:childTnLst>
                                </p:cTn>
                              </p:par>
                            </p:childTnLst>
                          </p:cTn>
                        </p:par>
                        <p:par>
                          <p:cTn id="40" fill="hold" nodeType="afterGroup">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3086"/>
                                        </p:tgtEl>
                                        <p:attrNameLst>
                                          <p:attrName>style.visibility</p:attrName>
                                        </p:attrNameLst>
                                      </p:cBhvr>
                                      <p:to>
                                        <p:strVal val="visible"/>
                                      </p:to>
                                    </p:set>
                                    <p:animEffect transition="in" filter="strips(downLeft)">
                                      <p:cBhvr>
                                        <p:cTn id="43" dur="500"/>
                                        <p:tgtEl>
                                          <p:spTgt spid="3086"/>
                                        </p:tgtEl>
                                      </p:cBhvr>
                                    </p:animEffect>
                                  </p:childTnLst>
                                </p:cTn>
                              </p:par>
                              <p:par>
                                <p:cTn id="44" presetID="35" presetClass="path" presetSubtype="0" accel="50000" decel="50000" fill="remove" nodeType="withEffect">
                                  <p:stCondLst>
                                    <p:cond delay="0"/>
                                  </p:stCondLst>
                                  <p:iterate type="lt">
                                    <p:tmPct val="0"/>
                                  </p:iterate>
                                  <p:childTnLst>
                                    <p:animMotion origin="layout" path="M -0.21649 -0.07777 L -0.23542 -0.07662 " pathEditMode="relative" rAng="0" ptsTypes="AA">
                                      <p:cBhvr>
                                        <p:cTn id="45" dur="500" fill="hold"/>
                                        <p:tgtEl>
                                          <p:spTgt spid="4"/>
                                        </p:tgtEl>
                                        <p:attrNameLst>
                                          <p:attrName>ppt_x</p:attrName>
                                          <p:attrName>ppt_y</p:attrName>
                                        </p:attrNameLst>
                                      </p:cBhvr>
                                      <p:rCtr x="-955" y="46"/>
                                    </p:animMotion>
                                  </p:childTnLst>
                                </p:cTn>
                              </p:par>
                            </p:childTnLst>
                          </p:cTn>
                        </p:par>
                        <p:par>
                          <p:cTn id="46" fill="hold" nodeType="afterGroup">
                            <p:stCondLst>
                              <p:cond delay="5000"/>
                            </p:stCondLst>
                            <p:childTnLst>
                              <p:par>
                                <p:cTn id="47" presetID="18" presetClass="entr" presetSubtype="12" fill="hold" grpId="0" nodeType="afterEffect">
                                  <p:stCondLst>
                                    <p:cond delay="0"/>
                                  </p:stCondLst>
                                  <p:childTnLst>
                                    <p:set>
                                      <p:cBhvr>
                                        <p:cTn id="48" dur="1" fill="hold">
                                          <p:stCondLst>
                                            <p:cond delay="0"/>
                                          </p:stCondLst>
                                        </p:cTn>
                                        <p:tgtEl>
                                          <p:spTgt spid="3081"/>
                                        </p:tgtEl>
                                        <p:attrNameLst>
                                          <p:attrName>style.visibility</p:attrName>
                                        </p:attrNameLst>
                                      </p:cBhvr>
                                      <p:to>
                                        <p:strVal val="visible"/>
                                      </p:to>
                                    </p:set>
                                    <p:animEffect transition="in" filter="strips(downLeft)">
                                      <p:cBhvr>
                                        <p:cTn id="49" dur="1000"/>
                                        <p:tgtEl>
                                          <p:spTgt spid="3081"/>
                                        </p:tgtEl>
                                      </p:cBhvr>
                                    </p:animEffect>
                                  </p:childTnLst>
                                </p:cTn>
                              </p:par>
                              <p:par>
                                <p:cTn id="50" presetID="0" presetClass="path" presetSubtype="0" accel="50000" decel="50000" fill="remove" nodeType="withEffect">
                                  <p:stCondLst>
                                    <p:cond delay="0"/>
                                  </p:stCondLst>
                                  <p:iterate type="lt">
                                    <p:tmPct val="0"/>
                                  </p:iterate>
                                  <p:childTnLst>
                                    <p:animMotion origin="layout" path="M -0.29358 -0.01319 C -0.28628 -0.02477 -0.27899 -0.03611 -0.26927 -0.03912 C -0.25955 -0.04213 -0.23333 -0.03935 -0.23524 -0.03171 C -0.23715 -0.02407 -0.27118 -0.00648 -0.28108 0.00625 C -0.29097 0.01898 -0.29306 0.03658 -0.29497 0.04422 C -0.29688 0.05186 -0.29375 0.05047 -0.29219 0.05162 C -0.29063 0.05278 -0.26858 0.04005 -0.28524 0.05162 C -0.30191 0.0632 -0.35295 0.08959 -0.39219 0.12107 C -0.43142 0.15255 -0.49028 0.19769 -0.52066 0.24051 C -0.55104 0.28334 -0.56684 0.33172 -0.57413 0.37848 C -0.58142 0.42523 -0.57865 0.4801 -0.56441 0.52107 C -0.55017 0.56204 -0.50104 0.60718 -0.48872 0.62477 " pathEditMode="relative" ptsTypes="aaaaaaaaaaaA">
                                      <p:cBhvr>
                                        <p:cTn id="51" dur="1000" fill="hold"/>
                                        <p:tgtEl>
                                          <p:spTgt spid="4"/>
                                        </p:tgtEl>
                                        <p:attrNameLst>
                                          <p:attrName>ppt_x</p:attrName>
                                          <p:attrName>ppt_y</p:attrName>
                                        </p:attrNameLst>
                                      </p:cBhvr>
                                    </p:animMotion>
                                  </p:childTnLst>
                                </p:cTn>
                              </p:par>
                            </p:childTnLst>
                          </p:cTn>
                        </p:par>
                        <p:par>
                          <p:cTn id="52" fill="hold" nodeType="afterGroup">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3082"/>
                                        </p:tgtEl>
                                        <p:attrNameLst>
                                          <p:attrName>style.visibility</p:attrName>
                                        </p:attrNameLst>
                                      </p:cBhvr>
                                      <p:to>
                                        <p:strVal val="visible"/>
                                      </p:to>
                                    </p:set>
                                    <p:animEffect transition="in" filter="strips(downLeft)">
                                      <p:cBhvr>
                                        <p:cTn id="55" dur="500"/>
                                        <p:tgtEl>
                                          <p:spTgt spid="3082"/>
                                        </p:tgtEl>
                                      </p:cBhvr>
                                    </p:animEffect>
                                  </p:childTnLst>
                                </p:cTn>
                              </p:par>
                              <p:par>
                                <p:cTn id="56" presetID="0" presetClass="path" presetSubtype="0" accel="50000" decel="50000" fill="remove" nodeType="withEffect">
                                  <p:stCondLst>
                                    <p:cond delay="0"/>
                                  </p:stCondLst>
                                  <p:iterate type="lt">
                                    <p:tmPct val="0"/>
                                  </p:iterate>
                                  <p:childTnLst>
                                    <p:animMotion origin="layout" path="M -0.3276 0.04051 C -0.33663 0.03773 -0.34531 0.03473 -0.34861 0.0338 " pathEditMode="relative" rAng="0" ptsTypes="aA">
                                      <p:cBhvr>
                                        <p:cTn id="57" dur="500" fill="hold"/>
                                        <p:tgtEl>
                                          <p:spTgt spid="4"/>
                                        </p:tgtEl>
                                        <p:attrNameLst>
                                          <p:attrName>ppt_x</p:attrName>
                                          <p:attrName>ppt_y</p:attrName>
                                        </p:attrNameLst>
                                      </p:cBhvr>
                                      <p:rCtr x="-1059" y="-347"/>
                                    </p:animMotion>
                                  </p:childTnLst>
                                </p:cTn>
                              </p:par>
                            </p:childTnLst>
                          </p:cTn>
                        </p:par>
                        <p:par>
                          <p:cTn id="58" fill="hold" nodeType="afterGroup">
                            <p:stCondLst>
                              <p:cond delay="6500"/>
                            </p:stCondLst>
                            <p:childTnLst>
                              <p:par>
                                <p:cTn id="59" presetID="18" presetClass="entr" presetSubtype="12" fill="hold" grpId="0" nodeType="afterEffect">
                                  <p:stCondLst>
                                    <p:cond delay="0"/>
                                  </p:stCondLst>
                                  <p:childTnLst>
                                    <p:set>
                                      <p:cBhvr>
                                        <p:cTn id="60" dur="1" fill="hold">
                                          <p:stCondLst>
                                            <p:cond delay="0"/>
                                          </p:stCondLst>
                                        </p:cTn>
                                        <p:tgtEl>
                                          <p:spTgt spid="3085"/>
                                        </p:tgtEl>
                                        <p:attrNameLst>
                                          <p:attrName>style.visibility</p:attrName>
                                        </p:attrNameLst>
                                      </p:cBhvr>
                                      <p:to>
                                        <p:strVal val="visible"/>
                                      </p:to>
                                    </p:set>
                                    <p:animEffect transition="in" filter="strips(downLeft)">
                                      <p:cBhvr>
                                        <p:cTn id="61" dur="1000"/>
                                        <p:tgtEl>
                                          <p:spTgt spid="3085"/>
                                        </p:tgtEl>
                                      </p:cBhvr>
                                    </p:animEffect>
                                  </p:childTnLst>
                                </p:cTn>
                              </p:par>
                              <p:par>
                                <p:cTn id="62" presetID="0" presetClass="path" presetSubtype="0" accel="50000" decel="50000" fill="remove" nodeType="withEffect">
                                  <p:stCondLst>
                                    <p:cond delay="0"/>
                                  </p:stCondLst>
                                  <p:iterate type="lt">
                                    <p:tmPct val="0"/>
                                  </p:iterate>
                                  <p:childTnLst>
                                    <p:animMotion origin="layout" path="M -0.30816 -0.18541 C -0.31111 -0.16412 -0.31441 -0.08796 -0.32622 -0.05625 C -0.33802 -0.02453 -0.36563 -0.01319 -0.37899 0.00486 C -0.39236 0.02292 -0.39896 0.04352 -0.40608 0.05209 C -0.41319 0.06065 -0.4184 0.05533 -0.4217 0.05625 " pathEditMode="relative" rAng="0" ptsTypes="aaaaa">
                                      <p:cBhvr>
                                        <p:cTn id="63" dur="1000" fill="hold"/>
                                        <p:tgtEl>
                                          <p:spTgt spid="4"/>
                                        </p:tgtEl>
                                        <p:attrNameLst>
                                          <p:attrName>ppt_x</p:attrName>
                                          <p:attrName>ppt_y</p:attrName>
                                        </p:attrNameLst>
                                      </p:cBhvr>
                                      <p:rCtr x="-5677" y="12292"/>
                                    </p:animMotion>
                                  </p:childTnLst>
                                </p:cTn>
                              </p:par>
                            </p:childTnLst>
                          </p:cTn>
                        </p:par>
                        <p:par>
                          <p:cTn id="64" fill="hold" nodeType="afterGroup">
                            <p:stCondLst>
                              <p:cond delay="7500"/>
                            </p:stCondLst>
                            <p:childTnLst>
                              <p:par>
                                <p:cTn id="65" presetID="18" presetClass="entr" presetSubtype="12" fill="hold" grpId="0" nodeType="afterEffect">
                                  <p:stCondLst>
                                    <p:cond delay="0"/>
                                  </p:stCondLst>
                                  <p:childTnLst>
                                    <p:set>
                                      <p:cBhvr>
                                        <p:cTn id="66" dur="1" fill="hold">
                                          <p:stCondLst>
                                            <p:cond delay="0"/>
                                          </p:stCondLst>
                                        </p:cTn>
                                        <p:tgtEl>
                                          <p:spTgt spid="3087"/>
                                        </p:tgtEl>
                                        <p:attrNameLst>
                                          <p:attrName>style.visibility</p:attrName>
                                        </p:attrNameLst>
                                      </p:cBhvr>
                                      <p:to>
                                        <p:strVal val="visible"/>
                                      </p:to>
                                    </p:set>
                                    <p:animEffect transition="in" filter="strips(downLeft)">
                                      <p:cBhvr>
                                        <p:cTn id="67" dur="500"/>
                                        <p:tgtEl>
                                          <p:spTgt spid="3087"/>
                                        </p:tgtEl>
                                      </p:cBhvr>
                                    </p:animEffect>
                                  </p:childTnLst>
                                </p:cTn>
                              </p:par>
                              <p:par>
                                <p:cTn id="68" presetID="0" presetClass="path" presetSubtype="0" accel="50000" decel="50000" fill="remove" nodeType="withEffect">
                                  <p:stCondLst>
                                    <p:cond delay="0"/>
                                  </p:stCondLst>
                                  <p:iterate type="lt">
                                    <p:tmPct val="0"/>
                                  </p:iterate>
                                  <p:childTnLst>
                                    <p:animMotion origin="layout" path="M -0.32795 -0.20069 C -0.33021 -0.19953 -0.33924 -0.1949 -0.34149 -0.19375 " pathEditMode="relative" rAng="0" ptsTypes="aa">
                                      <p:cBhvr>
                                        <p:cTn id="69" dur="500" fill="hold"/>
                                        <p:tgtEl>
                                          <p:spTgt spid="4"/>
                                        </p:tgtEl>
                                        <p:attrNameLst>
                                          <p:attrName>ppt_x</p:attrName>
                                          <p:attrName>ppt_y</p:attrName>
                                        </p:attrNameLst>
                                      </p:cBhvr>
                                      <p:rCtr x="-677" y="347"/>
                                    </p:animMotion>
                                  </p:childTnLst>
                                </p:cTn>
                              </p:par>
                            </p:childTnLst>
                          </p:cTn>
                        </p:par>
                        <p:par>
                          <p:cTn id="70" fill="hold" nodeType="afterGroup">
                            <p:stCondLst>
                              <p:cond delay="8000"/>
                            </p:stCondLst>
                            <p:childTnLst>
                              <p:par>
                                <p:cTn id="71" presetID="18" presetClass="entr" presetSubtype="12" fill="hold" grpId="0" nodeType="afterEffect">
                                  <p:stCondLst>
                                    <p:cond delay="0"/>
                                  </p:stCondLst>
                                  <p:childTnLst>
                                    <p:set>
                                      <p:cBhvr>
                                        <p:cTn id="72" dur="1" fill="hold">
                                          <p:stCondLst>
                                            <p:cond delay="0"/>
                                          </p:stCondLst>
                                        </p:cTn>
                                        <p:tgtEl>
                                          <p:spTgt spid="3083"/>
                                        </p:tgtEl>
                                        <p:attrNameLst>
                                          <p:attrName>style.visibility</p:attrName>
                                        </p:attrNameLst>
                                      </p:cBhvr>
                                      <p:to>
                                        <p:strVal val="visible"/>
                                      </p:to>
                                    </p:set>
                                    <p:animEffect transition="in" filter="strips(downLeft)">
                                      <p:cBhvr>
                                        <p:cTn id="73" dur="1000"/>
                                        <p:tgtEl>
                                          <p:spTgt spid="3083"/>
                                        </p:tgtEl>
                                      </p:cBhvr>
                                    </p:animEffect>
                                  </p:childTnLst>
                                </p:cTn>
                              </p:par>
                              <p:par>
                                <p:cTn id="74" presetID="0" presetClass="path" presetSubtype="0" accel="50000" decel="50000" fill="remove" nodeType="withEffect">
                                  <p:stCondLst>
                                    <p:cond delay="0"/>
                                  </p:stCondLst>
                                  <p:iterate type="lt">
                                    <p:tmPct val="0"/>
                                  </p:iterate>
                                  <p:childTnLst>
                                    <p:animMotion origin="layout" path="M -0.2092 -0.19375 C -0.20382 -0.2037 -0.19844 -0.21365 -0.18733 -0.21319 C -0.17622 -0.21273 -0.12292 -0.21551 -0.14253 -0.19097 C -0.16215 -0.16643 -0.25122 -0.08588 -0.30503 -0.06597 C -0.35885 -0.04606 -0.4349 -0.07152 -0.46545 -0.07176 C -0.49601 -0.07199 -0.48333 -0.07662 -0.48837 -0.06736 C -0.4934 -0.0581 -0.48576 -0.02916 -0.49566 -0.01597 C -0.50556 -0.00277 -0.53542 -0.02986 -0.54774 0.01181 C -0.56007 0.05324 -0.56493 0.14375 -0.56962 0.23403 " pathEditMode="relative" ptsTypes="aaaaaaaaA">
                                      <p:cBhvr>
                                        <p:cTn id="75" dur="1000" fill="hold"/>
                                        <p:tgtEl>
                                          <p:spTgt spid="4"/>
                                        </p:tgtEl>
                                        <p:attrNameLst>
                                          <p:attrName>ppt_x</p:attrName>
                                          <p:attrName>ppt_y</p:attrName>
                                        </p:attrNameLst>
                                      </p:cBhvr>
                                    </p:animMotion>
                                  </p:childTnLst>
                                </p:cTn>
                              </p:par>
                            </p:childTnLst>
                          </p:cTn>
                        </p:par>
                        <p:par>
                          <p:cTn id="76" fill="hold" nodeType="afterGroup">
                            <p:stCondLst>
                              <p:cond delay="9000"/>
                            </p:stCondLst>
                            <p:childTnLst>
                              <p:par>
                                <p:cTn id="77" presetID="18" presetClass="entr" presetSubtype="12" fill="hold" grpId="0" nodeType="afterEffect">
                                  <p:stCondLst>
                                    <p:cond delay="0"/>
                                  </p:stCondLst>
                                  <p:childTnLst>
                                    <p:set>
                                      <p:cBhvr>
                                        <p:cTn id="78" dur="1" fill="hold">
                                          <p:stCondLst>
                                            <p:cond delay="0"/>
                                          </p:stCondLst>
                                        </p:cTn>
                                        <p:tgtEl>
                                          <p:spTgt spid="3084"/>
                                        </p:tgtEl>
                                        <p:attrNameLst>
                                          <p:attrName>style.visibility</p:attrName>
                                        </p:attrNameLst>
                                      </p:cBhvr>
                                      <p:to>
                                        <p:strVal val="visible"/>
                                      </p:to>
                                    </p:set>
                                    <p:animEffect transition="in" filter="strips(downLeft)">
                                      <p:cBhvr>
                                        <p:cTn id="79" dur="500"/>
                                        <p:tgtEl>
                                          <p:spTgt spid="3084"/>
                                        </p:tgtEl>
                                      </p:cBhvr>
                                    </p:animEffect>
                                  </p:childTnLst>
                                </p:cTn>
                              </p:par>
                              <p:par>
                                <p:cTn id="80" presetID="0" presetClass="path" presetSubtype="0" accel="50000" decel="50000" fill="remove" nodeType="withEffect">
                                  <p:stCondLst>
                                    <p:cond delay="0"/>
                                  </p:stCondLst>
                                  <p:iterate type="lt">
                                    <p:tmPct val="0"/>
                                  </p:iterate>
                                  <p:childTnLst>
                                    <p:animMotion origin="layout" path="M -0.42483 0.0132 C -0.44045 0.01945 -0.45608 0.02593 -0.46233 0.02848 " pathEditMode="relative" ptsTypes="aA">
                                      <p:cBhvr>
                                        <p:cTn id="81" dur="500" fill="hold"/>
                                        <p:tgtEl>
                                          <p:spTgt spid="4"/>
                                        </p:tgtEl>
                                        <p:attrNameLst>
                                          <p:attrName>ppt_x</p:attrName>
                                          <p:attrName>ppt_y</p:attrName>
                                        </p:attrNameLst>
                                      </p:cBhvr>
                                    </p:animMotion>
                                  </p:childTnLst>
                                </p:cTn>
                              </p:par>
                            </p:childTnLst>
                          </p:cTn>
                        </p:par>
                        <p:par>
                          <p:cTn id="82" fill="hold" nodeType="afterGroup">
                            <p:stCondLst>
                              <p:cond delay="9500"/>
                            </p:stCondLst>
                            <p:childTnLst>
                              <p:par>
                                <p:cTn id="83" presetID="18" presetClass="entr" presetSubtype="12" fill="hold" grpId="0" nodeType="afterEffect">
                                  <p:stCondLst>
                                    <p:cond delay="0"/>
                                  </p:stCondLst>
                                  <p:childTnLst>
                                    <p:set>
                                      <p:cBhvr>
                                        <p:cTn id="84" dur="1" fill="hold">
                                          <p:stCondLst>
                                            <p:cond delay="0"/>
                                          </p:stCondLst>
                                        </p:cTn>
                                        <p:tgtEl>
                                          <p:spTgt spid="3088"/>
                                        </p:tgtEl>
                                        <p:attrNameLst>
                                          <p:attrName>style.visibility</p:attrName>
                                        </p:attrNameLst>
                                      </p:cBhvr>
                                      <p:to>
                                        <p:strVal val="visible"/>
                                      </p:to>
                                    </p:set>
                                    <p:animEffect transition="in" filter="strips(downLeft)">
                                      <p:cBhvr>
                                        <p:cTn id="85" dur="500"/>
                                        <p:tgtEl>
                                          <p:spTgt spid="3088"/>
                                        </p:tgtEl>
                                      </p:cBhvr>
                                    </p:animEffect>
                                  </p:childTnLst>
                                </p:cTn>
                              </p:par>
                              <p:par>
                                <p:cTn id="86" presetID="0" presetClass="path" presetSubtype="0" accel="50000" decel="50000" fill="remove" nodeType="withEffect">
                                  <p:stCondLst>
                                    <p:cond delay="0"/>
                                  </p:stCondLst>
                                  <p:iterate type="lt">
                                    <p:tmPct val="0"/>
                                  </p:iterate>
                                  <p:childTnLst>
                                    <p:animMotion origin="layout" path="M -0.44705 0.06459 C -0.44705 0.08264 -0.44688 0.10093 -0.44705 0.10903 " pathEditMode="relative" rAng="0" ptsTypes="aA">
                                      <p:cBhvr>
                                        <p:cTn id="87" dur="500" fill="hold"/>
                                        <p:tgtEl>
                                          <p:spTgt spid="4"/>
                                        </p:tgtEl>
                                        <p:attrNameLst>
                                          <p:attrName>ppt_x</p:attrName>
                                          <p:attrName>ppt_y</p:attrName>
                                        </p:attrNameLst>
                                      </p:cBhvr>
                                      <p:rCtr x="0" y="2222"/>
                                    </p:animMotion>
                                  </p:childTnLst>
                                </p:cTn>
                              </p:par>
                            </p:childTnLst>
                          </p:cTn>
                        </p:par>
                        <p:par>
                          <p:cTn id="88" fill="hold" nodeType="afterGroup">
                            <p:stCondLst>
                              <p:cond delay="10000"/>
                            </p:stCondLst>
                            <p:childTnLst>
                              <p:par>
                                <p:cTn id="89" presetID="31" presetClass="entr" presetSubtype="0" fill="remove" nodeType="afterEffect">
                                  <p:stCondLst>
                                    <p:cond delay="0"/>
                                  </p:stCondLst>
                                  <p:iterate type="lt">
                                    <p:tmPct val="5000"/>
                                  </p:iterate>
                                  <p:childTnLst>
                                    <p:set>
                                      <p:cBhvr>
                                        <p:cTn id="90" dur="1" fill="hold">
                                          <p:stCondLst>
                                            <p:cond delay="0"/>
                                          </p:stCondLst>
                                        </p:cTn>
                                        <p:tgtEl>
                                          <p:spTgt spid="4"/>
                                        </p:tgtEl>
                                        <p:attrNameLst>
                                          <p:attrName>style.visibility</p:attrName>
                                        </p:attrNameLst>
                                      </p:cBhvr>
                                      <p:to>
                                        <p:strVal val="visible"/>
                                      </p:to>
                                    </p:set>
                                    <p:anim calcmode="lin" valueType="num">
                                      <p:cBhvr>
                                        <p:cTn id="91" dur="1000" fill="hold"/>
                                        <p:tgtEl>
                                          <p:spTgt spid="4"/>
                                        </p:tgtEl>
                                        <p:attrNameLst>
                                          <p:attrName>ppt_w</p:attrName>
                                        </p:attrNameLst>
                                      </p:cBhvr>
                                      <p:tavLst>
                                        <p:tav tm="0">
                                          <p:val>
                                            <p:fltVal val="0"/>
                                          </p:val>
                                        </p:tav>
                                        <p:tav tm="100000">
                                          <p:val>
                                            <p:strVal val="#ppt_w"/>
                                          </p:val>
                                        </p:tav>
                                      </p:tavLst>
                                    </p:anim>
                                    <p:anim calcmode="lin" valueType="num">
                                      <p:cBhvr>
                                        <p:cTn id="92" dur="1000" fill="hold"/>
                                        <p:tgtEl>
                                          <p:spTgt spid="4"/>
                                        </p:tgtEl>
                                        <p:attrNameLst>
                                          <p:attrName>ppt_h</p:attrName>
                                        </p:attrNameLst>
                                      </p:cBhvr>
                                      <p:tavLst>
                                        <p:tav tm="0">
                                          <p:val>
                                            <p:fltVal val="0"/>
                                          </p:val>
                                        </p:tav>
                                        <p:tav tm="100000">
                                          <p:val>
                                            <p:strVal val="#ppt_h"/>
                                          </p:val>
                                        </p:tav>
                                      </p:tavLst>
                                    </p:anim>
                                    <p:anim calcmode="lin" valueType="num">
                                      <p:cBhvr>
                                        <p:cTn id="93" dur="1000" fill="hold"/>
                                        <p:tgtEl>
                                          <p:spTgt spid="4"/>
                                        </p:tgtEl>
                                        <p:attrNameLst>
                                          <p:attrName>style.rotation</p:attrName>
                                        </p:attrNameLst>
                                      </p:cBhvr>
                                      <p:tavLst>
                                        <p:tav tm="0">
                                          <p:val>
                                            <p:fltVal val="90"/>
                                          </p:val>
                                        </p:tav>
                                        <p:tav tm="100000">
                                          <p:val>
                                            <p:fltVal val="0"/>
                                          </p:val>
                                        </p:tav>
                                      </p:tavLst>
                                    </p:anim>
                                    <p:animEffect transition="in" filter="fade">
                                      <p:cBhvr>
                                        <p:cTn id="94" dur="1000"/>
                                        <p:tgtEl>
                                          <p:spTgt spid="4"/>
                                        </p:tgtEl>
                                      </p:cBhvr>
                                    </p:animEffect>
                                  </p:childTnLst>
                                  <p:subTnLst>
                                    <p:set>
                                      <p:cBhvr override="childStyle">
                                        <p:cTn dur="1" fill="hold" display="0" masterRel="sameClick" afterEffect="1">
                                          <p:stCondLst>
                                            <p:cond evt="end" delay="0">
                                              <p:tn val="89"/>
                                            </p:cond>
                                          </p:stCondLst>
                                        </p:cTn>
                                        <p:tgtEl>
                                          <p:spTgt spid="4"/>
                                        </p:tgtEl>
                                        <p:attrNameLst>
                                          <p:attrName>style.visibility</p:attrName>
                                        </p:attrNameLst>
                                      </p:cBhvr>
                                      <p:to>
                                        <p:strVal val="hidden"/>
                                      </p:to>
                                    </p:set>
                                  </p:subTnLst>
                                </p:cTn>
                              </p:par>
                            </p:childTnLst>
                          </p:cTn>
                        </p:par>
                        <p:par>
                          <p:cTn id="95" fill="hold" nodeType="afterGroup">
                            <p:stCondLst>
                              <p:cond delay="11000"/>
                            </p:stCondLst>
                            <p:childTnLst>
                              <p:par>
                                <p:cTn id="96" presetID="31" presetClass="entr" presetSubtype="0" fill="hold" nodeType="afterEffect">
                                  <p:stCondLst>
                                    <p:cond delay="0"/>
                                  </p:stCondLst>
                                  <p:iterate type="lt">
                                    <p:tmPct val="5000"/>
                                  </p:iterate>
                                  <p:childTnLst>
                                    <p:set>
                                      <p:cBhvr>
                                        <p:cTn id="97" dur="1" fill="hold">
                                          <p:stCondLst>
                                            <p:cond delay="0"/>
                                          </p:stCondLst>
                                        </p:cTn>
                                        <p:tgtEl>
                                          <p:spTgt spid="3"/>
                                        </p:tgtEl>
                                        <p:attrNameLst>
                                          <p:attrName>style.visibility</p:attrName>
                                        </p:attrNameLst>
                                      </p:cBhvr>
                                      <p:to>
                                        <p:strVal val="visible"/>
                                      </p:to>
                                    </p:set>
                                    <p:anim calcmode="lin" valueType="num">
                                      <p:cBhvr>
                                        <p:cTn id="98" dur="1000" fill="hold"/>
                                        <p:tgtEl>
                                          <p:spTgt spid="3"/>
                                        </p:tgtEl>
                                        <p:attrNameLst>
                                          <p:attrName>ppt_w</p:attrName>
                                        </p:attrNameLst>
                                      </p:cBhvr>
                                      <p:tavLst>
                                        <p:tav tm="0">
                                          <p:val>
                                            <p:fltVal val="0"/>
                                          </p:val>
                                        </p:tav>
                                        <p:tav tm="100000">
                                          <p:val>
                                            <p:strVal val="#ppt_w"/>
                                          </p:val>
                                        </p:tav>
                                      </p:tavLst>
                                    </p:anim>
                                    <p:anim calcmode="lin" valueType="num">
                                      <p:cBhvr>
                                        <p:cTn id="99" dur="1000" fill="hold"/>
                                        <p:tgtEl>
                                          <p:spTgt spid="3"/>
                                        </p:tgtEl>
                                        <p:attrNameLst>
                                          <p:attrName>ppt_h</p:attrName>
                                        </p:attrNameLst>
                                      </p:cBhvr>
                                      <p:tavLst>
                                        <p:tav tm="0">
                                          <p:val>
                                            <p:fltVal val="0"/>
                                          </p:val>
                                        </p:tav>
                                        <p:tav tm="100000">
                                          <p:val>
                                            <p:strVal val="#ppt_h"/>
                                          </p:val>
                                        </p:tav>
                                      </p:tavLst>
                                    </p:anim>
                                    <p:anim calcmode="lin" valueType="num">
                                      <p:cBhvr>
                                        <p:cTn id="100" dur="1000" fill="hold"/>
                                        <p:tgtEl>
                                          <p:spTgt spid="3"/>
                                        </p:tgtEl>
                                        <p:attrNameLst>
                                          <p:attrName>style.rotation</p:attrName>
                                        </p:attrNameLst>
                                      </p:cBhvr>
                                      <p:tavLst>
                                        <p:tav tm="0">
                                          <p:val>
                                            <p:fltVal val="90"/>
                                          </p:val>
                                        </p:tav>
                                        <p:tav tm="100000">
                                          <p:val>
                                            <p:fltVal val="0"/>
                                          </p:val>
                                        </p:tav>
                                      </p:tavLst>
                                    </p:anim>
                                    <p:animEffect transition="in" filter="fade">
                                      <p:cBhvr>
                                        <p:cTn id="101" dur="1000"/>
                                        <p:tgtEl>
                                          <p:spTgt spid="3"/>
                                        </p:tgtEl>
                                      </p:cBhvr>
                                    </p:animEffect>
                                  </p:childTnLst>
                                  <p:subTnLst>
                                    <p:set>
                                      <p:cBhvr override="childStyle">
                                        <p:cTn dur="1" fill="hold" display="0" masterRel="sameClick" afterEffect="1">
                                          <p:stCondLst>
                                            <p:cond evt="end" delay="0">
                                              <p:tn val="96"/>
                                            </p:cond>
                                          </p:stCondLst>
                                        </p:cTn>
                                        <p:tgtEl>
                                          <p:spTgt spid="3"/>
                                        </p:tgtEl>
                                        <p:attrNameLst>
                                          <p:attrName>style.visibility</p:attrName>
                                        </p:attrNameLst>
                                      </p:cBhvr>
                                      <p:to>
                                        <p:strVal val="hidden"/>
                                      </p:to>
                                    </p:set>
                                  </p:subTnLst>
                                </p:cTn>
                              </p:par>
                            </p:childTnLst>
                          </p:cTn>
                        </p:par>
                        <p:par>
                          <p:cTn id="102" fill="hold" nodeType="afterGroup">
                            <p:stCondLst>
                              <p:cond delay="12000"/>
                            </p:stCondLst>
                            <p:childTnLst>
                              <p:par>
                                <p:cTn id="103" presetID="31" presetClass="entr" presetSubtype="0" fill="hold" nodeType="afterEffect">
                                  <p:stCondLst>
                                    <p:cond delay="0"/>
                                  </p:stCondLst>
                                  <p:iterate type="lt">
                                    <p:tmPct val="5000"/>
                                  </p:iterate>
                                  <p:childTnLst>
                                    <p:set>
                                      <p:cBhvr>
                                        <p:cTn id="104" dur="1" fill="hold">
                                          <p:stCondLst>
                                            <p:cond delay="0"/>
                                          </p:stCondLst>
                                        </p:cTn>
                                        <p:tgtEl>
                                          <p:spTgt spid="2"/>
                                        </p:tgtEl>
                                        <p:attrNameLst>
                                          <p:attrName>style.visibility</p:attrName>
                                        </p:attrNameLst>
                                      </p:cBhvr>
                                      <p:to>
                                        <p:strVal val="visible"/>
                                      </p:to>
                                    </p:set>
                                    <p:anim calcmode="lin" valueType="num">
                                      <p:cBhvr>
                                        <p:cTn id="105" dur="1000" fill="hold"/>
                                        <p:tgtEl>
                                          <p:spTgt spid="2"/>
                                        </p:tgtEl>
                                        <p:attrNameLst>
                                          <p:attrName>ppt_w</p:attrName>
                                        </p:attrNameLst>
                                      </p:cBhvr>
                                      <p:tavLst>
                                        <p:tav tm="0">
                                          <p:val>
                                            <p:fltVal val="0"/>
                                          </p:val>
                                        </p:tav>
                                        <p:tav tm="100000">
                                          <p:val>
                                            <p:strVal val="#ppt_w"/>
                                          </p:val>
                                        </p:tav>
                                      </p:tavLst>
                                    </p:anim>
                                    <p:anim calcmode="lin" valueType="num">
                                      <p:cBhvr>
                                        <p:cTn id="106" dur="1000" fill="hold"/>
                                        <p:tgtEl>
                                          <p:spTgt spid="2"/>
                                        </p:tgtEl>
                                        <p:attrNameLst>
                                          <p:attrName>ppt_h</p:attrName>
                                        </p:attrNameLst>
                                      </p:cBhvr>
                                      <p:tavLst>
                                        <p:tav tm="0">
                                          <p:val>
                                            <p:fltVal val="0"/>
                                          </p:val>
                                        </p:tav>
                                        <p:tav tm="100000">
                                          <p:val>
                                            <p:strVal val="#ppt_h"/>
                                          </p:val>
                                        </p:tav>
                                      </p:tavLst>
                                    </p:anim>
                                    <p:anim calcmode="lin" valueType="num">
                                      <p:cBhvr>
                                        <p:cTn id="107" dur="1000" fill="hold"/>
                                        <p:tgtEl>
                                          <p:spTgt spid="2"/>
                                        </p:tgtEl>
                                        <p:attrNameLst>
                                          <p:attrName>style.rotation</p:attrName>
                                        </p:attrNameLst>
                                      </p:cBhvr>
                                      <p:tavLst>
                                        <p:tav tm="0">
                                          <p:val>
                                            <p:fltVal val="90"/>
                                          </p:val>
                                        </p:tav>
                                        <p:tav tm="100000">
                                          <p:val>
                                            <p:fltVal val="0"/>
                                          </p:val>
                                        </p:tav>
                                      </p:tavLst>
                                    </p:anim>
                                    <p:animEffect transition="in" filter="fade">
                                      <p:cBhvr>
                                        <p:cTn id="108" dur="1000"/>
                                        <p:tgtEl>
                                          <p:spTgt spid="2"/>
                                        </p:tgtEl>
                                      </p:cBhvr>
                                    </p:animEffect>
                                  </p:childTnLst>
                                  <p:subTnLst>
                                    <p:set>
                                      <p:cBhvr override="childStyle">
                                        <p:cTn dur="1" fill="hold" display="0" masterRel="sameClick" afterEffect="1">
                                          <p:stCondLst>
                                            <p:cond evt="end" delay="0">
                                              <p:tn val="103"/>
                                            </p:cond>
                                          </p:stCondLst>
                                        </p:cTn>
                                        <p:tgtEl>
                                          <p:spTgt spid="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b="1" dirty="0" smtClean="0">
                <a:solidFill>
                  <a:srgbClr val="FF0000"/>
                </a:solidFill>
                <a:latin typeface="2  Titr"/>
                <a:cs typeface="B Titr" pitchFamily="2" charset="-78"/>
              </a:rPr>
              <a:t>اولین و مهمترین وظیفه مدیریت</a:t>
            </a:r>
            <a:endParaRPr lang="en-US" b="1" dirty="0">
              <a:solidFill>
                <a:srgbClr val="FF0000"/>
              </a:solidFill>
              <a:latin typeface="2  Titr"/>
              <a:cs typeface="B Titr"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dirty="0" smtClean="0">
                <a:cs typeface="B Nazanin" pitchFamily="2" charset="-78"/>
              </a:rPr>
              <a:t>مدیریت استراتژیک ( راهبردی )شرکت است که شامل در نظر گرفتن اهداف و به دنبال آن ، رویه هایی است که شرکت به یک وضعیت رقابتی برتر و پایداری دست یابد .</a:t>
            </a:r>
          </a:p>
          <a:p>
            <a:pPr marL="0" indent="0" algn="just" rtl="1">
              <a:buNone/>
            </a:pPr>
            <a:r>
              <a:rPr lang="fa-IR" dirty="0" smtClean="0">
                <a:cs typeface="B Nazanin" pitchFamily="2" charset="-78"/>
              </a:rPr>
              <a:t>به عبارت دیگر استراتژی ، مجموعه ای از اهداف و برنامه های کاربردی است که در صورت دستیابی به آنها ، مزیت رقابتی مطلوبی برای شرکت ایجاد     می شود.</a:t>
            </a:r>
          </a:p>
          <a:p>
            <a:pPr marL="0" indent="0" algn="just" rtl="1">
              <a:buNone/>
            </a:pPr>
            <a:r>
              <a:rPr lang="fa-IR" dirty="0" smtClean="0">
                <a:cs typeface="B Nazanin" pitchFamily="2" charset="-78"/>
              </a:rPr>
              <a:t>مدیریت استراتژی شامل شناسایی و پیاده سازی این اهداف و برنامه هاست.</a:t>
            </a:r>
            <a:endParaRPr lang="en-US" dirty="0">
              <a:cs typeface="B Nazanin" pitchFamily="2" charset="-78"/>
            </a:endParaRPr>
          </a:p>
        </p:txBody>
      </p:sp>
    </p:spTree>
    <p:extLst>
      <p:ext uri="{BB962C8B-B14F-4D97-AF65-F5344CB8AC3E}">
        <p14:creationId xmlns:p14="http://schemas.microsoft.com/office/powerpoint/2010/main" val="4038912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dirty="0" smtClean="0">
                <a:cs typeface="B Titr" pitchFamily="2" charset="-78"/>
              </a:rPr>
              <a:t>مقدمه</a:t>
            </a:r>
            <a:endParaRPr lang="en-US" dirty="0">
              <a:cs typeface="B Titr" pitchFamily="2" charset="-78"/>
            </a:endParaRPr>
          </a:p>
        </p:txBody>
      </p:sp>
      <p:sp>
        <p:nvSpPr>
          <p:cNvPr id="3" name="Content Placeholder 2"/>
          <p:cNvSpPr>
            <a:spLocks noGrp="1"/>
          </p:cNvSpPr>
          <p:nvPr>
            <p:ph idx="1"/>
          </p:nvPr>
        </p:nvSpPr>
        <p:spPr/>
        <p:txBody>
          <a:bodyPr>
            <a:normAutofit fontScale="92500" lnSpcReduction="20000"/>
          </a:bodyPr>
          <a:lstStyle/>
          <a:p>
            <a:pPr marL="68580" indent="0" algn="r" rtl="1">
              <a:buNone/>
            </a:pPr>
            <a:r>
              <a:rPr lang="fa-IR" sz="3300" dirty="0" smtClean="0">
                <a:cs typeface="B Zar" pitchFamily="2" charset="-78"/>
              </a:rPr>
              <a:t>شرکتها</a:t>
            </a:r>
            <a:r>
              <a:rPr lang="fa-IR" dirty="0" smtClean="0">
                <a:cs typeface="B Zar" pitchFamily="2" charset="-78"/>
              </a:rPr>
              <a:t> میتوانند علاوه بر استراژی رقابتی با مدیریت اثربخش هزینه های خود و با تولید محصولات خوب و بهبود مستمر به موفقیت دست یابند . </a:t>
            </a:r>
          </a:p>
          <a:p>
            <a:pPr marL="68580" indent="0" algn="r" rtl="1">
              <a:buNone/>
            </a:pPr>
            <a:r>
              <a:rPr lang="fa-IR" dirty="0" smtClean="0">
                <a:cs typeface="B Zar" pitchFamily="2" charset="-78"/>
              </a:rPr>
              <a:t>یکی از مهمترین عوامل در بهبود مستمر ، کاهش هزینه ها از طریق ساده سازی محصول و فرآیند تولید شرکت است .</a:t>
            </a:r>
          </a:p>
          <a:p>
            <a:pPr marL="68580" indent="0" algn="r" rtl="1">
              <a:buNone/>
            </a:pPr>
            <a:r>
              <a:rPr lang="fa-IR" dirty="0" smtClean="0">
                <a:cs typeface="B Zar" pitchFamily="2" charset="-78"/>
              </a:rPr>
              <a:t>مفاهیم کلیدی هزینه 4 دسته اند :</a:t>
            </a:r>
          </a:p>
          <a:p>
            <a:pPr marL="68580" indent="0" algn="r" rtl="1">
              <a:buNone/>
            </a:pPr>
            <a:r>
              <a:rPr lang="fa-IR" dirty="0" smtClean="0">
                <a:cs typeface="B Zar" pitchFamily="2" charset="-78"/>
              </a:rPr>
              <a:t>1- دسته اول شامل مفاهیم اولیه و رابطه بین موضوعات هزینه (واحد هزینه بر) و محرکهای هزینه است.</a:t>
            </a:r>
          </a:p>
          <a:p>
            <a:pPr marL="68580" indent="0" algn="r" rtl="1">
              <a:buNone/>
            </a:pPr>
            <a:r>
              <a:rPr lang="fa-IR" dirty="0" smtClean="0">
                <a:cs typeface="B Zar" pitchFamily="2" charset="-78"/>
              </a:rPr>
              <a:t>2- سه دسته دیگر دربرگیرنده مفاهیم مرتبط با 3 وظیفه اصلی مدیریت به شرح ذیل است :</a:t>
            </a:r>
          </a:p>
          <a:p>
            <a:pPr marL="68580" indent="0" algn="r" rtl="1">
              <a:buNone/>
            </a:pPr>
            <a:r>
              <a:rPr lang="fa-IR" dirty="0" smtClean="0">
                <a:cs typeface="B Zar" pitchFamily="2" charset="-78"/>
              </a:rPr>
              <a:t>الف) هزینه یابی محصول یا خدمت </a:t>
            </a:r>
          </a:p>
          <a:p>
            <a:pPr marL="68580" indent="0" algn="r" rtl="1">
              <a:buNone/>
            </a:pPr>
            <a:r>
              <a:rPr lang="fa-IR" dirty="0" smtClean="0">
                <a:cs typeface="B Zar" pitchFamily="2" charset="-78"/>
              </a:rPr>
              <a:t>ب) برنامه ریزی و تصمیم گیری</a:t>
            </a:r>
          </a:p>
          <a:p>
            <a:pPr marL="68580" indent="0" algn="r" rtl="1">
              <a:buNone/>
            </a:pPr>
            <a:r>
              <a:rPr lang="fa-IR" dirty="0" smtClean="0">
                <a:cs typeface="B Zar" pitchFamily="2" charset="-78"/>
              </a:rPr>
              <a:t>ج) کنترل عملیات و مدیریت</a:t>
            </a:r>
          </a:p>
          <a:p>
            <a:pPr marL="68580" indent="0" algn="r" rtl="1">
              <a:buNone/>
            </a:pPr>
            <a:endParaRPr lang="fa-IR" dirty="0">
              <a:cs typeface="B Zar" pitchFamily="2" charset="-78"/>
            </a:endParaRPr>
          </a:p>
          <a:p>
            <a:pPr marL="68580" indent="0" algn="r" rtl="1">
              <a:buNone/>
            </a:pPr>
            <a:endParaRPr lang="fa-IR" dirty="0" smtClean="0">
              <a:cs typeface="B Zar" pitchFamily="2" charset="-78"/>
            </a:endParaRPr>
          </a:p>
          <a:p>
            <a:pPr marL="68580" indent="0" algn="r" rtl="1">
              <a:buNone/>
            </a:pPr>
            <a:endParaRPr lang="fa-IR" dirty="0">
              <a:cs typeface="B Zar" pitchFamily="2" charset="-78"/>
            </a:endParaRPr>
          </a:p>
          <a:p>
            <a:pPr marL="68580" indent="0" algn="r" rtl="1">
              <a:buNone/>
            </a:pPr>
            <a:endParaRPr lang="fa-IR" dirty="0" smtClean="0">
              <a:cs typeface="B Zar" pitchFamily="2" charset="-78"/>
            </a:endParaRPr>
          </a:p>
        </p:txBody>
      </p:sp>
    </p:spTree>
    <p:extLst>
      <p:ext uri="{BB962C8B-B14F-4D97-AF65-F5344CB8AC3E}">
        <p14:creationId xmlns:p14="http://schemas.microsoft.com/office/powerpoint/2010/main" val="4733223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dirty="0">
                <a:solidFill>
                  <a:schemeClr val="accent2">
                    <a:lumMod val="75000"/>
                  </a:schemeClr>
                </a:solidFill>
                <a:cs typeface="B Titr" pitchFamily="2" charset="-78"/>
              </a:rPr>
              <a:t>هزینه</a:t>
            </a:r>
            <a:r>
              <a:rPr lang="fa-IR" dirty="0" smtClean="0">
                <a:solidFill>
                  <a:schemeClr val="accent2">
                    <a:lumMod val="75000"/>
                  </a:schemeClr>
                </a:solidFill>
              </a:rPr>
              <a:t> </a:t>
            </a:r>
            <a:r>
              <a:rPr lang="en-US" dirty="0" smtClean="0">
                <a:solidFill>
                  <a:schemeClr val="accent2">
                    <a:lumMod val="75000"/>
                  </a:schemeClr>
                </a:solidFill>
              </a:rPr>
              <a:t>Cost</a:t>
            </a:r>
            <a:endParaRPr lang="en-US" dirty="0">
              <a:solidFill>
                <a:schemeClr val="accent2">
                  <a:lumMod val="75000"/>
                </a:schemeClr>
              </a:solidFill>
            </a:endParaRPr>
          </a:p>
        </p:txBody>
      </p:sp>
      <p:sp>
        <p:nvSpPr>
          <p:cNvPr id="3" name="Content Placeholder 2"/>
          <p:cNvSpPr>
            <a:spLocks noGrp="1"/>
          </p:cNvSpPr>
          <p:nvPr>
            <p:ph idx="1"/>
          </p:nvPr>
        </p:nvSpPr>
        <p:spPr/>
        <p:txBody>
          <a:bodyPr>
            <a:normAutofit lnSpcReduction="10000"/>
          </a:bodyPr>
          <a:lstStyle/>
          <a:p>
            <a:pPr marL="0" indent="0" algn="just" rtl="1">
              <a:buNone/>
            </a:pPr>
            <a:r>
              <a:rPr lang="fa-IR" sz="2400" dirty="0">
                <a:cs typeface="B Zar" pitchFamily="2" charset="-78"/>
              </a:rPr>
              <a:t>هنگامی که یک شرکت برای دستیابی به هدفی خاص از یک منبع استفاده می کند ، متحمل </a:t>
            </a:r>
            <a:r>
              <a:rPr lang="fa-IR" sz="2400" b="1" dirty="0">
                <a:cs typeface="B Zar" pitchFamily="2" charset="-78"/>
              </a:rPr>
              <a:t>هزینه</a:t>
            </a:r>
            <a:r>
              <a:rPr lang="fa-IR" sz="2400" dirty="0">
                <a:cs typeface="B Zar" pitchFamily="2" charset="-78"/>
              </a:rPr>
              <a:t> میگردد . یا به عبارت دیگر ، برای تحصیل درآمد باید بهای آن پرداخت شود که اصطلاحاً به آن </a:t>
            </a:r>
            <a:r>
              <a:rPr lang="fa-IR" sz="2400" b="1" dirty="0">
                <a:cs typeface="B Zar" pitchFamily="2" charset="-78"/>
              </a:rPr>
              <a:t>هزینه</a:t>
            </a:r>
            <a:r>
              <a:rPr lang="fa-IR" sz="2400" dirty="0">
                <a:cs typeface="B Zar" pitchFamily="2" charset="-78"/>
              </a:rPr>
              <a:t> می گویند </a:t>
            </a:r>
            <a:r>
              <a:rPr lang="fa-IR" sz="2400" dirty="0" smtClean="0">
                <a:cs typeface="B Zar" pitchFamily="2" charset="-78"/>
              </a:rPr>
              <a:t>.</a:t>
            </a:r>
          </a:p>
          <a:p>
            <a:pPr marL="0" indent="0" algn="just" rtl="1">
              <a:buNone/>
            </a:pPr>
            <a:r>
              <a:rPr lang="fa-IR" sz="2400" dirty="0" smtClean="0">
                <a:cs typeface="B Zar" pitchFamily="2" charset="-78"/>
              </a:rPr>
              <a:t>هزینه های یک شرکت را می توان در قالب گروههای مشخص و معنی داری دسته بندی کرد که این گروهها را </a:t>
            </a:r>
            <a:r>
              <a:rPr lang="fa-IR" sz="2400" b="1" dirty="0" smtClean="0">
                <a:cs typeface="B Zar" pitchFamily="2" charset="-78"/>
              </a:rPr>
              <a:t>مخزن هزینه</a:t>
            </a:r>
            <a:r>
              <a:rPr lang="fa-IR" sz="2400" dirty="0" smtClean="0">
                <a:cs typeface="B Zar" pitchFamily="2" charset="-78"/>
              </a:rPr>
              <a:t> می نامند .</a:t>
            </a:r>
          </a:p>
          <a:p>
            <a:pPr marL="0" indent="0" algn="just" rtl="1">
              <a:buNone/>
            </a:pPr>
            <a:r>
              <a:rPr lang="fa-IR" sz="2400" dirty="0" smtClean="0">
                <a:cs typeface="B Zar" pitchFamily="2" charset="-78"/>
              </a:rPr>
              <a:t>هر عاملی که باعث تغییر در سطح هزینه کل می شود را </a:t>
            </a:r>
            <a:r>
              <a:rPr lang="fa-IR" sz="2400" b="1" dirty="0" smtClean="0">
                <a:cs typeface="B Zar" pitchFamily="2" charset="-78"/>
              </a:rPr>
              <a:t>محرک هزینه</a:t>
            </a:r>
            <a:r>
              <a:rPr lang="fa-IR" sz="2400" dirty="0" smtClean="0">
                <a:cs typeface="B Zar" pitchFamily="2" charset="-78"/>
              </a:rPr>
              <a:t> می نامند .</a:t>
            </a:r>
          </a:p>
          <a:p>
            <a:pPr marL="0" indent="0" algn="just" rtl="1">
              <a:buNone/>
            </a:pPr>
            <a:r>
              <a:rPr lang="fa-IR" sz="2400" dirty="0" smtClean="0">
                <a:cs typeface="B Zar" pitchFamily="2" charset="-78"/>
              </a:rPr>
              <a:t>محرک هزینه می تواند مالی و یا غیرمالی باشد .مدیریت محرکهای هزینه برای شرکتهایی که از استراتژی رهبری هزینه بهره می برند ، حائز اهمیت می باشد .</a:t>
            </a:r>
          </a:p>
          <a:p>
            <a:pPr marL="0" indent="0" algn="just" rtl="1">
              <a:buNone/>
            </a:pPr>
            <a:r>
              <a:rPr lang="fa-IR" sz="2400" dirty="0" smtClean="0">
                <a:cs typeface="B Zar" pitchFamily="2" charset="-78"/>
              </a:rPr>
              <a:t>هر چیزی که اندازه گیری هزینه آن بطور مجزا مد نظر مدیریت باشد (محصول یا مشتری ویا نظیر آن) را </a:t>
            </a:r>
            <a:r>
              <a:rPr lang="fa-IR" sz="2400" b="1" dirty="0" smtClean="0">
                <a:cs typeface="B Zar" pitchFamily="2" charset="-78"/>
              </a:rPr>
              <a:t>موضوع هزینه یا</a:t>
            </a:r>
            <a:r>
              <a:rPr lang="fa-IR" sz="2400" dirty="0" smtClean="0">
                <a:cs typeface="B Zar" pitchFamily="2" charset="-78"/>
              </a:rPr>
              <a:t> </a:t>
            </a:r>
            <a:r>
              <a:rPr lang="fa-IR" sz="2400" b="1" dirty="0" smtClean="0">
                <a:cs typeface="B Zar" pitchFamily="2" charset="-78"/>
              </a:rPr>
              <a:t>واحد هزینه بر </a:t>
            </a:r>
            <a:r>
              <a:rPr lang="fa-IR" sz="2400" dirty="0" smtClean="0">
                <a:cs typeface="B Zar" pitchFamily="2" charset="-78"/>
              </a:rPr>
              <a:t>می نامند .</a:t>
            </a:r>
            <a:endParaRPr lang="en-US" sz="2400" dirty="0">
              <a:cs typeface="B Zar" pitchFamily="2" charset="-78"/>
            </a:endParaRPr>
          </a:p>
        </p:txBody>
      </p:sp>
    </p:spTree>
    <p:extLst>
      <p:ext uri="{BB962C8B-B14F-4D97-AF65-F5344CB8AC3E}">
        <p14:creationId xmlns:p14="http://schemas.microsoft.com/office/powerpoint/2010/main" val="100357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8229600" cy="936104"/>
          </a:xfrm>
        </p:spPr>
        <p:txBody>
          <a:bodyPr>
            <a:normAutofit/>
          </a:bodyPr>
          <a:lstStyle/>
          <a:p>
            <a:pPr algn="r" rtl="1"/>
            <a:r>
              <a:rPr lang="fa-IR" sz="3000" dirty="0" smtClean="0">
                <a:cs typeface="B Titr" pitchFamily="2" charset="-78"/>
              </a:rPr>
              <a:t>تخصیص هزینه (</a:t>
            </a:r>
            <a:r>
              <a:rPr lang="en-US" sz="3000" b="1" dirty="0">
                <a:cs typeface="B Titr" pitchFamily="2" charset="-78"/>
              </a:rPr>
              <a:t>Cost Assignment </a:t>
            </a:r>
            <a:r>
              <a:rPr lang="fa-IR" sz="3000" b="1" dirty="0" smtClean="0">
                <a:cs typeface="B Titr" pitchFamily="2" charset="-78"/>
              </a:rPr>
              <a:t>) </a:t>
            </a:r>
            <a:r>
              <a:rPr lang="fa-IR" sz="3000" dirty="0" smtClean="0">
                <a:cs typeface="B Titr" pitchFamily="2" charset="-78"/>
              </a:rPr>
              <a:t>و </a:t>
            </a:r>
            <a:br>
              <a:rPr lang="fa-IR" sz="3000" dirty="0" smtClean="0">
                <a:cs typeface="B Titr" pitchFamily="2" charset="-78"/>
              </a:rPr>
            </a:br>
            <a:r>
              <a:rPr lang="fa-IR" sz="3000" dirty="0" smtClean="0">
                <a:cs typeface="B Titr" pitchFamily="2" charset="-78"/>
              </a:rPr>
              <a:t>تسهیم هزینه </a:t>
            </a:r>
            <a:r>
              <a:rPr lang="en-US" sz="3000" dirty="0" smtClean="0">
                <a:cs typeface="B Titr" pitchFamily="2" charset="-78"/>
              </a:rPr>
              <a:t>(</a:t>
            </a:r>
            <a:r>
              <a:rPr lang="en-US" sz="3000" b="1" dirty="0" smtClean="0">
                <a:cs typeface="B Titr" pitchFamily="2" charset="-78"/>
              </a:rPr>
              <a:t>Cost Allocation) </a:t>
            </a:r>
            <a:endParaRPr lang="en-US" sz="3000" b="1" dirty="0">
              <a:cs typeface="B Titr" pitchFamily="2" charset="-78"/>
            </a:endParaRPr>
          </a:p>
        </p:txBody>
      </p:sp>
      <p:sp>
        <p:nvSpPr>
          <p:cNvPr id="3" name="Content Placeholder 2"/>
          <p:cNvSpPr>
            <a:spLocks noGrp="1"/>
          </p:cNvSpPr>
          <p:nvPr>
            <p:ph idx="1"/>
          </p:nvPr>
        </p:nvSpPr>
        <p:spPr>
          <a:xfrm>
            <a:off x="457200" y="1844824"/>
            <a:ext cx="8229600" cy="4479776"/>
          </a:xfrm>
        </p:spPr>
        <p:txBody>
          <a:bodyPr>
            <a:normAutofit/>
          </a:bodyPr>
          <a:lstStyle/>
          <a:p>
            <a:pPr marL="0" indent="0" algn="r" rtl="1">
              <a:buNone/>
            </a:pPr>
            <a:r>
              <a:rPr lang="fa-IR" dirty="0" smtClean="0">
                <a:cs typeface="B Zar" pitchFamily="2" charset="-78"/>
              </a:rPr>
              <a:t>منظور از </a:t>
            </a:r>
            <a:r>
              <a:rPr lang="fa-IR" b="1" dirty="0" smtClean="0">
                <a:cs typeface="B Zar" pitchFamily="2" charset="-78"/>
              </a:rPr>
              <a:t>تخصیص هزینه</a:t>
            </a:r>
            <a:r>
              <a:rPr lang="fa-IR" dirty="0" smtClean="0">
                <a:cs typeface="B Zar" pitchFamily="2" charset="-78"/>
              </a:rPr>
              <a:t> فرآیند تخصیص هزینه ها به مخازن هزینه یا تخصیص هزینه ها از مخازن هزینه با موضوعات هزینه است .</a:t>
            </a:r>
          </a:p>
          <a:p>
            <a:pPr marL="0" indent="0" algn="r" rtl="1">
              <a:buNone/>
            </a:pPr>
            <a:r>
              <a:rPr lang="fa-IR" b="1" dirty="0" smtClean="0">
                <a:cs typeface="B Zar" pitchFamily="2" charset="-78"/>
              </a:rPr>
              <a:t>هزینه مستقیم </a:t>
            </a:r>
            <a:r>
              <a:rPr lang="en-US" b="1" dirty="0" smtClean="0">
                <a:cs typeface="B Zar" pitchFamily="2" charset="-78"/>
              </a:rPr>
              <a:t>Direct Cost</a:t>
            </a:r>
            <a:r>
              <a:rPr lang="fa-IR" b="1" dirty="0" smtClean="0">
                <a:cs typeface="B Zar" pitchFamily="2" charset="-78"/>
              </a:rPr>
              <a:t>:</a:t>
            </a:r>
          </a:p>
          <a:p>
            <a:pPr marL="0" indent="0" algn="just" rtl="1">
              <a:buNone/>
            </a:pPr>
            <a:r>
              <a:rPr lang="fa-IR" dirty="0" smtClean="0">
                <a:cs typeface="B Zar" pitchFamily="2" charset="-78"/>
              </a:rPr>
              <a:t>هزینه هایی که به راحتی و به شیوه اقتصادی و مقرون به صرفه می توان به یک مخزن هزینه یا یک موضوع هزینه ردیابی کرد . بعنوان مثال : هزینه پارچه بکار رفته در ساخت لباس .</a:t>
            </a:r>
          </a:p>
          <a:p>
            <a:pPr marL="0" indent="0" algn="just" rtl="1">
              <a:buNone/>
            </a:pPr>
            <a:r>
              <a:rPr lang="fa-IR" dirty="0" smtClean="0">
                <a:cs typeface="B Zar" pitchFamily="2" charset="-78"/>
              </a:rPr>
              <a:t>درهزینه های مستقیم محرک هزینه عبارتست از تعداد واحدهای آن موضوع هزینه.</a:t>
            </a:r>
          </a:p>
          <a:p>
            <a:pPr marL="0" indent="0" algn="just" rtl="1">
              <a:buNone/>
            </a:pPr>
            <a:r>
              <a:rPr lang="fa-IR" dirty="0" smtClean="0">
                <a:cs typeface="B Zar" pitchFamily="2" charset="-78"/>
              </a:rPr>
              <a:t>به فرآیند تخصیص هزینه های غیرمستقیم به مخازن هزینه و موضوعات هزینه </a:t>
            </a:r>
            <a:r>
              <a:rPr lang="fa-IR" b="1" dirty="0" smtClean="0">
                <a:cs typeface="B Zar" pitchFamily="2" charset="-78"/>
              </a:rPr>
              <a:t>تسهیم هزینه</a:t>
            </a:r>
            <a:r>
              <a:rPr lang="fa-IR" dirty="0" smtClean="0">
                <a:cs typeface="B Zar" pitchFamily="2" charset="-78"/>
              </a:rPr>
              <a:t> گویند ، تسهیم هزینه حالتی خاص از تخصیص هزینه است که در آن ردیابی مستقیم از لحاظ اقتصادی مقرون به صرفه وممکن نیست از اینرو از محرکهای هزینه برای اینکار استفاده می شود ، این محرکها را </a:t>
            </a:r>
            <a:r>
              <a:rPr lang="fa-IR" b="1" dirty="0" smtClean="0">
                <a:cs typeface="B Zar" pitchFamily="2" charset="-78"/>
              </a:rPr>
              <a:t>مبنای تسهیم</a:t>
            </a:r>
            <a:r>
              <a:rPr lang="fa-IR" dirty="0" smtClean="0">
                <a:cs typeface="B Zar" pitchFamily="2" charset="-78"/>
              </a:rPr>
              <a:t> می نامند .</a:t>
            </a:r>
          </a:p>
          <a:p>
            <a:pPr marL="0" indent="0" algn="just" rtl="1">
              <a:buNone/>
            </a:pPr>
            <a:r>
              <a:rPr lang="fa-IR" b="1" dirty="0">
                <a:cs typeface="B Zar" pitchFamily="2" charset="-78"/>
              </a:rPr>
              <a:t>هزینه </a:t>
            </a:r>
            <a:r>
              <a:rPr lang="fa-IR" b="1" dirty="0" smtClean="0">
                <a:cs typeface="B Zar" pitchFamily="2" charset="-78"/>
              </a:rPr>
              <a:t>غیرمستقیم </a:t>
            </a:r>
            <a:r>
              <a:rPr lang="en-US" b="1" dirty="0" smtClean="0">
                <a:cs typeface="B Zar" pitchFamily="2" charset="-78"/>
              </a:rPr>
              <a:t>Indirect </a:t>
            </a:r>
            <a:r>
              <a:rPr lang="en-US" b="1" dirty="0">
                <a:cs typeface="B Zar" pitchFamily="2" charset="-78"/>
              </a:rPr>
              <a:t>Cost</a:t>
            </a:r>
            <a:r>
              <a:rPr lang="fa-IR" b="1" dirty="0">
                <a:cs typeface="B Zar" pitchFamily="2" charset="-78"/>
              </a:rPr>
              <a:t>:</a:t>
            </a:r>
          </a:p>
          <a:p>
            <a:pPr marL="0" indent="0" algn="just" rtl="1">
              <a:buNone/>
            </a:pPr>
            <a:r>
              <a:rPr lang="fa-IR" dirty="0" smtClean="0">
                <a:cs typeface="B Zar" pitchFamily="2" charset="-78"/>
              </a:rPr>
              <a:t>هزینه هایی که با روشهای ساده و اقتصادی قابل ردیابی به مخزن هزینه یا موضوع هزینه نیستند .</a:t>
            </a:r>
            <a:endParaRPr lang="en-US" dirty="0">
              <a:cs typeface="B Zar" pitchFamily="2" charset="-78"/>
            </a:endParaRPr>
          </a:p>
        </p:txBody>
      </p:sp>
    </p:spTree>
    <p:extLst>
      <p:ext uri="{BB962C8B-B14F-4D97-AF65-F5344CB8AC3E}">
        <p14:creationId xmlns:p14="http://schemas.microsoft.com/office/powerpoint/2010/main" val="392516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67544" y="980728"/>
            <a:ext cx="8208912" cy="338554"/>
          </a:xfrm>
        </p:spPr>
        <p:txBody>
          <a:bodyPr wrap="square" tIns="0" anchor="t" anchorCtr="0">
            <a:spAutoFit/>
          </a:bodyPr>
          <a:lstStyle/>
          <a:p>
            <a:pPr algn="r"/>
            <a:r>
              <a:rPr lang="fa-IR" sz="2200" dirty="0" smtClean="0">
                <a:cs typeface="B Titr" pitchFamily="2" charset="-78"/>
              </a:rPr>
              <a:t>جریان تخصیص هزینه ها در شرکت تولیدکننده ماشینهای لباسشویی و ظرفشویی</a:t>
            </a:r>
            <a:endParaRPr lang="en-US" sz="2200" dirty="0">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11168031"/>
              </p:ext>
            </p:extLst>
          </p:nvPr>
        </p:nvGraphicFramePr>
        <p:xfrm>
          <a:off x="403158" y="1628800"/>
          <a:ext cx="8229600" cy="4587240"/>
        </p:xfrm>
        <a:graphic>
          <a:graphicData uri="http://schemas.openxmlformats.org/drawingml/2006/table">
            <a:tbl>
              <a:tblPr firstRow="1" bandRow="1">
                <a:tableStyleId>{F5AB1C69-6EDB-4FF4-983F-18BD219EF322}</a:tableStyleId>
              </a:tblPr>
              <a:tblGrid>
                <a:gridCol w="1666528">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gridCol w="288032">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090464">
                  <a:extLst>
                    <a:ext uri="{9D8B030D-6E8A-4147-A177-3AD203B41FA5}">
                      <a16:colId xmlns:a16="http://schemas.microsoft.com/office/drawing/2014/main" val="20005"/>
                    </a:ext>
                  </a:extLst>
                </a:gridCol>
              </a:tblGrid>
              <a:tr h="370840">
                <a:tc>
                  <a:txBody>
                    <a:bodyPr/>
                    <a:lstStyle/>
                    <a:p>
                      <a:pPr algn="ctr"/>
                      <a:r>
                        <a:rPr lang="fa-IR" dirty="0" smtClean="0"/>
                        <a:t>موضوع هزینه</a:t>
                      </a:r>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fa-IR" dirty="0" smtClean="0"/>
                        <a:t>محرک</a:t>
                      </a:r>
                      <a:r>
                        <a:rPr lang="fa-IR" baseline="0" dirty="0" smtClean="0"/>
                        <a:t> هزینه</a:t>
                      </a:r>
                      <a:endParaRPr lang="en-US" dirty="0" smtClean="0"/>
                    </a:p>
                  </a:txBody>
                  <a:tcPr/>
                </a:tc>
                <a:tc gridSpan="2">
                  <a:txBody>
                    <a:bodyPr/>
                    <a:lstStyle/>
                    <a:p>
                      <a:pPr algn="r"/>
                      <a:r>
                        <a:rPr lang="fa-IR" dirty="0" smtClean="0"/>
                        <a:t>مخزن هزینه</a:t>
                      </a:r>
                      <a:endParaRPr lang="en-US" dirty="0"/>
                    </a:p>
                  </a:txBody>
                  <a:tcPr/>
                </a:tc>
                <a:tc hMerge="1">
                  <a:txBody>
                    <a:bodyPr/>
                    <a:lstStyle/>
                    <a:p>
                      <a:pPr algn="r" rtl="1"/>
                      <a:endParaRPr lang="en-US" dirty="0"/>
                    </a:p>
                  </a:txBody>
                  <a:tcPr/>
                </a:tc>
                <a:tc>
                  <a:txBody>
                    <a:bodyPr/>
                    <a:lstStyle/>
                    <a:p>
                      <a:pPr algn="r" rtl="1"/>
                      <a:r>
                        <a:rPr lang="fa-IR" dirty="0" smtClean="0"/>
                        <a:t>محرک</a:t>
                      </a:r>
                      <a:r>
                        <a:rPr lang="fa-IR" baseline="0" dirty="0" smtClean="0"/>
                        <a:t> هزینه</a:t>
                      </a:r>
                      <a:endParaRPr lang="en-US" dirty="0"/>
                    </a:p>
                  </a:txBody>
                  <a:tcPr/>
                </a:tc>
                <a:tc>
                  <a:txBody>
                    <a:bodyPr/>
                    <a:lstStyle/>
                    <a:p>
                      <a:pPr algn="r"/>
                      <a:r>
                        <a:rPr lang="fa-IR" dirty="0" smtClean="0"/>
                        <a:t>هزینه</a:t>
                      </a:r>
                      <a:endParaRPr lang="en-US" dirty="0"/>
                    </a:p>
                  </a:txBody>
                  <a:tcPr/>
                </a:tc>
                <a:extLst>
                  <a:ext uri="{0D108BD9-81ED-4DB2-BD59-A6C34878D82A}">
                    <a16:rowId xmlns:a16="http://schemas.microsoft.com/office/drawing/2014/main" val="10000"/>
                  </a:ext>
                </a:extLst>
              </a:tr>
              <a:tr h="370840">
                <a:tc gridSpan="6">
                  <a:txBody>
                    <a:bodyPr/>
                    <a:lstStyle/>
                    <a:p>
                      <a:pPr algn="ctr"/>
                      <a:r>
                        <a:rPr lang="fa-IR" dirty="0" smtClean="0"/>
                        <a:t>هزینه های مستقیم</a:t>
                      </a:r>
                      <a:endParaRPr lang="en-US" dirty="0"/>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70840">
                <a:tc>
                  <a:txBody>
                    <a:bodyPr/>
                    <a:lstStyle/>
                    <a:p>
                      <a:pPr algn="r"/>
                      <a:r>
                        <a:rPr lang="fa-IR" dirty="0" smtClean="0"/>
                        <a:t>ماشین لباسشویی و ظرفشویی</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ردیابی مستقیم</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gridSpan="2">
                  <a:txBody>
                    <a:bodyPr/>
                    <a:lstStyle/>
                    <a:p>
                      <a:pPr algn="r"/>
                      <a:r>
                        <a:rPr lang="fa-IR" dirty="0" smtClean="0"/>
                        <a:t>بخش مونتاژ</a:t>
                      </a:r>
                      <a:endParaRPr lang="en-US" dirty="0"/>
                    </a:p>
                  </a:txBody>
                  <a:tcPr/>
                </a:tc>
                <a:tc hMerge="1">
                  <a:txBody>
                    <a:bodyPr/>
                    <a:lstStyle/>
                    <a:p>
                      <a:pPr algn="r"/>
                      <a:endParaRPr lang="en-US" dirty="0"/>
                    </a:p>
                  </a:txBody>
                  <a:tcPr/>
                </a:tc>
                <a:tc>
                  <a:txBody>
                    <a:bodyPr/>
                    <a:lstStyle/>
                    <a:p>
                      <a:pPr algn="r"/>
                      <a:r>
                        <a:rPr lang="fa-IR" dirty="0" smtClean="0"/>
                        <a:t>ردیابی</a:t>
                      </a:r>
                      <a:r>
                        <a:rPr lang="fa-IR" baseline="0" dirty="0" smtClean="0"/>
                        <a:t> مستقیم</a:t>
                      </a:r>
                      <a:endParaRPr lang="en-US" dirty="0"/>
                    </a:p>
                  </a:txBody>
                  <a:tcPr/>
                </a:tc>
                <a:tc>
                  <a:txBody>
                    <a:bodyPr/>
                    <a:lstStyle/>
                    <a:p>
                      <a:pPr algn="r"/>
                      <a:r>
                        <a:rPr lang="fa-IR" dirty="0" smtClean="0"/>
                        <a:t>موتور برق</a:t>
                      </a:r>
                      <a:endParaRPr lang="en-US" dirty="0"/>
                    </a:p>
                  </a:txBody>
                  <a:tcPr/>
                </a:tc>
                <a:extLst>
                  <a:ext uri="{0D108BD9-81ED-4DB2-BD59-A6C34878D82A}">
                    <a16:rowId xmlns:a16="http://schemas.microsoft.com/office/drawing/2014/main" val="10002"/>
                  </a:ext>
                </a:extLst>
              </a:tr>
              <a:tr h="56245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ماشین لباسشویی و ظرفشویی</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ردیابی مستقیم</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gridSpan="2">
                  <a:txBody>
                    <a:bodyPr/>
                    <a:lstStyle/>
                    <a:p>
                      <a:pPr algn="r"/>
                      <a:r>
                        <a:rPr lang="fa-IR" dirty="0" smtClean="0"/>
                        <a:t>بخش بسته بندی</a:t>
                      </a:r>
                      <a:endParaRPr lang="en-US" dirty="0"/>
                    </a:p>
                  </a:txBody>
                  <a:tcPr/>
                </a:tc>
                <a:tc hMerge="1">
                  <a:txBody>
                    <a:bodyPr/>
                    <a:lstStyle/>
                    <a:p>
                      <a:pPr algn="r"/>
                      <a:endParaRPr lang="en-US" dirty="0"/>
                    </a:p>
                  </a:txBody>
                  <a:tcPr/>
                </a:tc>
                <a:tc>
                  <a:txBody>
                    <a:bodyPr/>
                    <a:lstStyle/>
                    <a:p>
                      <a:pPr algn="r"/>
                      <a:r>
                        <a:rPr lang="fa-IR" dirty="0" smtClean="0"/>
                        <a:t>ردیابی</a:t>
                      </a:r>
                      <a:r>
                        <a:rPr lang="fa-IR" baseline="0" dirty="0" smtClean="0"/>
                        <a:t> مستقیم</a:t>
                      </a:r>
                      <a:endParaRPr lang="en-US" dirty="0"/>
                    </a:p>
                  </a:txBody>
                  <a:tcPr/>
                </a:tc>
                <a:tc>
                  <a:txBody>
                    <a:bodyPr/>
                    <a:lstStyle/>
                    <a:p>
                      <a:pPr algn="r"/>
                      <a:r>
                        <a:rPr lang="fa-IR" dirty="0" smtClean="0"/>
                        <a:t>مواد بسته بندی</a:t>
                      </a:r>
                      <a:endParaRPr lang="en-US" dirty="0"/>
                    </a:p>
                  </a:txBody>
                  <a:tcPr/>
                </a:tc>
                <a:extLst>
                  <a:ext uri="{0D108BD9-81ED-4DB2-BD59-A6C34878D82A}">
                    <a16:rowId xmlns:a16="http://schemas.microsoft.com/office/drawing/2014/main" val="1000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ماشین لباسشویی و ظرفشویی</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کاربرد ندارد</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کاربرد ندارد</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algn="r"/>
                      <a:endParaRPr lang="en-US" dirty="0"/>
                    </a:p>
                  </a:txBody>
                  <a:tcPr/>
                </a:tc>
                <a:tc hMerge="1">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ردیابی مستقیم</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r" rtl="1"/>
                      <a:r>
                        <a:rPr lang="fa-IR" dirty="0" smtClean="0"/>
                        <a:t>بازرسی نهایی</a:t>
                      </a:r>
                      <a:endParaRPr lang="en-US" dirty="0"/>
                    </a:p>
                  </a:txBody>
                  <a:tcPr/>
                </a:tc>
                <a:extLst>
                  <a:ext uri="{0D108BD9-81ED-4DB2-BD59-A6C34878D82A}">
                    <a16:rowId xmlns:a16="http://schemas.microsoft.com/office/drawing/2014/main" val="10004"/>
                  </a:ext>
                </a:extLst>
              </a:tr>
              <a:tr h="370840">
                <a:tc gridSpan="6">
                  <a:txBody>
                    <a:bodyPr/>
                    <a:lstStyle/>
                    <a:p>
                      <a:pPr algn="ctr"/>
                      <a:r>
                        <a:rPr lang="fa-IR" dirty="0" smtClean="0"/>
                        <a:t>هزینه های غیرمستقیم</a:t>
                      </a:r>
                      <a:endParaRPr lang="en-US" dirty="0"/>
                    </a:p>
                  </a:txBody>
                  <a:tcPr/>
                </a:tc>
                <a:tc hMerge="1">
                  <a:txBody>
                    <a:bodyPr/>
                    <a:lstStyle/>
                    <a:p>
                      <a:endParaRPr lang="en-US"/>
                    </a:p>
                  </a:txBody>
                  <a:tcPr/>
                </a:tc>
                <a:tc hMerge="1">
                  <a:txBody>
                    <a:bodyPr/>
                    <a:lstStyle/>
                    <a:p>
                      <a:pPr algn="r"/>
                      <a:endParaRPr lang="en-US"/>
                    </a:p>
                  </a:txBody>
                  <a:tcPr/>
                </a:tc>
                <a:tc hMerge="1">
                  <a:txBody>
                    <a:bodyPr/>
                    <a:lstStyle/>
                    <a:p>
                      <a:pPr algn="r"/>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5"/>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ماشین لباسشویی و ظرفشویی</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r"/>
                      <a:r>
                        <a:rPr lang="fa-IR" dirty="0" smtClean="0"/>
                        <a:t>مبنای تسهیم : ساعات</a:t>
                      </a:r>
                      <a:r>
                        <a:rPr lang="fa-IR" baseline="0" dirty="0" smtClean="0"/>
                        <a:t> کار مستقیم برای تولید هرمحصول</a:t>
                      </a:r>
                      <a:endParaRPr lang="en-US" dirty="0"/>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بخش مونتاژ و</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بسته بندی</a:t>
                      </a:r>
                      <a:endParaRPr lang="en-US" dirty="0"/>
                    </a:p>
                  </a:txBody>
                  <a:tcPr/>
                </a:tc>
                <a:tc gridSpan="2">
                  <a:txBody>
                    <a:bodyPr/>
                    <a:lstStyle/>
                    <a:p>
                      <a:pPr algn="r"/>
                      <a:r>
                        <a:rPr lang="fa-IR" dirty="0" smtClean="0"/>
                        <a:t>مبنای تسهیم :</a:t>
                      </a:r>
                    </a:p>
                    <a:p>
                      <a:pPr algn="r"/>
                      <a:r>
                        <a:rPr lang="fa-IR" dirty="0" smtClean="0"/>
                        <a:t>تعداد پرسنل </a:t>
                      </a:r>
                    </a:p>
                    <a:p>
                      <a:pPr algn="r"/>
                      <a:r>
                        <a:rPr lang="fa-IR" dirty="0" smtClean="0"/>
                        <a:t>هر بخش</a:t>
                      </a:r>
                      <a:endParaRPr lang="en-US" dirty="0"/>
                    </a:p>
                  </a:txBody>
                  <a:tcPr/>
                </a:tc>
                <a:tc hMerge="1">
                  <a:txBody>
                    <a:bodyPr/>
                    <a:lstStyle/>
                    <a:p>
                      <a:endParaRPr lang="en-US"/>
                    </a:p>
                  </a:txBody>
                  <a:tcPr/>
                </a:tc>
                <a:tc>
                  <a:txBody>
                    <a:bodyPr/>
                    <a:lstStyle/>
                    <a:p>
                      <a:pPr algn="r"/>
                      <a:r>
                        <a:rPr lang="fa-IR" dirty="0" smtClean="0"/>
                        <a:t>سرپرستی</a:t>
                      </a:r>
                      <a:endParaRPr lang="en-US" dirty="0"/>
                    </a:p>
                  </a:txBody>
                  <a:tcPr/>
                </a:tc>
                <a:extLst>
                  <a:ext uri="{0D108BD9-81ED-4DB2-BD59-A6C34878D82A}">
                    <a16:rowId xmlns:a16="http://schemas.microsoft.com/office/drawing/2014/main" val="10006"/>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ماشین لباسشویی و ظرفشویی</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مبنای تسهیم : تعداد قطعات هرمحصول</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بخش مونتاژ و</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بسته بندی</a:t>
                      </a:r>
                      <a:endParaRPr lang="en-US" dirty="0"/>
                    </a:p>
                  </a:txBody>
                  <a:tcPr/>
                </a:tc>
                <a:tc gridSpan="2">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مبنای تسهیم : تعداد قطعات هرمحصول</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a:txBody>
                  <a:tcPr/>
                </a:tc>
                <a:tc hMerge="1">
                  <a:txBody>
                    <a:bodyPr/>
                    <a:lstStyle/>
                    <a:p>
                      <a:endParaRPr lang="en-US"/>
                    </a:p>
                  </a:txBody>
                  <a:tcPr/>
                </a:tc>
                <a:tc>
                  <a:txBody>
                    <a:bodyPr/>
                    <a:lstStyle/>
                    <a:p>
                      <a:pPr algn="r"/>
                      <a:r>
                        <a:rPr lang="fa-IR" dirty="0" smtClean="0"/>
                        <a:t>جابجایی مواد</a:t>
                      </a:r>
                      <a:endParaRPr lang="en-US" dirty="0"/>
                    </a:p>
                  </a:txBody>
                  <a:tcPr/>
                </a:tc>
                <a:extLst>
                  <a:ext uri="{0D108BD9-81ED-4DB2-BD59-A6C34878D82A}">
                    <a16:rowId xmlns:a16="http://schemas.microsoft.com/office/drawing/2014/main" val="10007"/>
                  </a:ext>
                </a:extLst>
              </a:tr>
            </a:tbl>
          </a:graphicData>
        </a:graphic>
      </p:graphicFrame>
      <p:sp>
        <p:nvSpPr>
          <p:cNvPr id="5" name="Left Arrow 4"/>
          <p:cNvSpPr/>
          <p:nvPr/>
        </p:nvSpPr>
        <p:spPr>
          <a:xfrm>
            <a:off x="7572486" y="1685108"/>
            <a:ext cx="35974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6087902" y="1685108"/>
            <a:ext cx="35974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476616" y="1685108"/>
            <a:ext cx="35974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2375902" y="1684636"/>
            <a:ext cx="359748" cy="2423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834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fontScale="90000"/>
          </a:bodyPr>
          <a:lstStyle/>
          <a:p>
            <a:pPr algn="r" rtl="1"/>
            <a:r>
              <a:rPr lang="fa-IR" sz="2700" dirty="0" smtClean="0">
                <a:cs typeface="B Titr" pitchFamily="2" charset="-78"/>
              </a:rPr>
              <a:t> </a:t>
            </a:r>
            <a:r>
              <a:rPr lang="ar-SA" sz="2700" dirty="0" smtClean="0">
                <a:cs typeface="B Titr" pitchFamily="2" charset="-78"/>
              </a:rPr>
              <a:t>هزینه </a:t>
            </a:r>
            <a:r>
              <a:rPr lang="ar-SA" sz="2700" dirty="0">
                <a:cs typeface="B Titr" pitchFamily="2" charset="-78"/>
              </a:rPr>
              <a:t>مواد مستقیم </a:t>
            </a:r>
            <a:r>
              <a:rPr lang="fa-IR" sz="2700" dirty="0" smtClean="0">
                <a:cs typeface="B Titr" pitchFamily="2" charset="-78"/>
              </a:rPr>
              <a:t>(</a:t>
            </a:r>
            <a:r>
              <a:rPr lang="en-US" sz="2700" dirty="0" smtClean="0">
                <a:cs typeface="B Titr" pitchFamily="2" charset="-78"/>
              </a:rPr>
              <a:t>Direct Material</a:t>
            </a:r>
            <a:r>
              <a:rPr lang="fa-IR" sz="2700" dirty="0" smtClean="0">
                <a:cs typeface="B Titr" pitchFamily="2" charset="-78"/>
              </a:rPr>
              <a:t>)</a:t>
            </a:r>
            <a:r>
              <a:rPr lang="ar-SA" sz="2700" dirty="0">
                <a:solidFill>
                  <a:srgbClr val="04617B"/>
                </a:solidFill>
                <a:cs typeface="B Titr" pitchFamily="2" charset="-78"/>
              </a:rPr>
              <a:t> </a:t>
            </a:r>
            <a:r>
              <a:rPr lang="fa-IR" sz="2700" dirty="0" smtClean="0">
                <a:solidFill>
                  <a:srgbClr val="04617B"/>
                </a:solidFill>
                <a:cs typeface="B Titr" pitchFamily="2" charset="-78"/>
              </a:rPr>
              <a:t>و </a:t>
            </a:r>
            <a:r>
              <a:rPr lang="ar-SA" sz="2700" dirty="0" smtClean="0">
                <a:solidFill>
                  <a:srgbClr val="04617B"/>
                </a:solidFill>
                <a:cs typeface="B Titr" pitchFamily="2" charset="-78"/>
              </a:rPr>
              <a:t>غیرمستقیم</a:t>
            </a:r>
            <a:r>
              <a:rPr lang="fa-IR" sz="2700" dirty="0" smtClean="0">
                <a:solidFill>
                  <a:srgbClr val="04617B"/>
                </a:solidFill>
                <a:cs typeface="B Titr" pitchFamily="2" charset="-78"/>
              </a:rPr>
              <a:t> (</a:t>
            </a:r>
            <a:r>
              <a:rPr lang="en-US" sz="2700" dirty="0" smtClean="0">
                <a:solidFill>
                  <a:srgbClr val="04617B"/>
                </a:solidFill>
                <a:cs typeface="B Titr" pitchFamily="2" charset="-78"/>
              </a:rPr>
              <a:t>Indirect </a:t>
            </a:r>
            <a:r>
              <a:rPr lang="en-US" sz="2700" dirty="0">
                <a:solidFill>
                  <a:srgbClr val="04617B"/>
                </a:solidFill>
                <a:cs typeface="B Titr" pitchFamily="2" charset="-78"/>
              </a:rPr>
              <a:t>Material</a:t>
            </a:r>
            <a:r>
              <a:rPr lang="fa-IR" sz="2700" dirty="0">
                <a:solidFill>
                  <a:srgbClr val="04617B"/>
                </a:solidFill>
                <a:cs typeface="B Titr" pitchFamily="2" charset="-78"/>
              </a:rPr>
              <a:t>)</a:t>
            </a:r>
            <a:r>
              <a:rPr lang="ar-SA" sz="2700" dirty="0">
                <a:solidFill>
                  <a:srgbClr val="04617B"/>
                </a:solidFill>
                <a:cs typeface="B Titr" pitchFamily="2" charset="-78"/>
              </a:rPr>
              <a:t> </a:t>
            </a:r>
            <a:endParaRPr lang="en-US" sz="2700" dirty="0">
              <a:cs typeface="B Titr" pitchFamily="2" charset="-78"/>
            </a:endParaRPr>
          </a:p>
        </p:txBody>
      </p:sp>
      <p:sp>
        <p:nvSpPr>
          <p:cNvPr id="3" name="Content Placeholder 2"/>
          <p:cNvSpPr>
            <a:spLocks noGrp="1"/>
          </p:cNvSpPr>
          <p:nvPr>
            <p:ph idx="1"/>
          </p:nvPr>
        </p:nvSpPr>
        <p:spPr>
          <a:xfrm>
            <a:off x="457200" y="1556792"/>
            <a:ext cx="8229600" cy="4608512"/>
          </a:xfrm>
        </p:spPr>
        <p:txBody>
          <a:bodyPr>
            <a:normAutofit/>
          </a:bodyPr>
          <a:lstStyle/>
          <a:p>
            <a:pPr marL="0" indent="0" algn="just" rtl="1">
              <a:lnSpc>
                <a:spcPct val="200000"/>
              </a:lnSpc>
              <a:buNone/>
            </a:pPr>
            <a:r>
              <a:rPr lang="ar-SA" sz="2400" b="1" dirty="0">
                <a:cs typeface="B Zar" pitchFamily="2" charset="-78"/>
              </a:rPr>
              <a:t>هزینه</a:t>
            </a:r>
            <a:r>
              <a:rPr lang="ar-SA" sz="2400" dirty="0">
                <a:cs typeface="B Zar" pitchFamily="2" charset="-78"/>
              </a:rPr>
              <a:t> </a:t>
            </a:r>
            <a:r>
              <a:rPr lang="ar-SA" sz="2400" b="1" dirty="0">
                <a:cs typeface="B Zar" pitchFamily="2" charset="-78"/>
              </a:rPr>
              <a:t>مواد مستقیم </a:t>
            </a:r>
            <a:r>
              <a:rPr lang="ar-SA" sz="2400" dirty="0">
                <a:cs typeface="B Zar" pitchFamily="2" charset="-78"/>
              </a:rPr>
              <a:t>شامل هزینه مواد مصرفی در محصول یا سایر موضوعات هزینه </a:t>
            </a:r>
            <a:r>
              <a:rPr lang="fa-IR" sz="2400" dirty="0" smtClean="0">
                <a:cs typeface="B Zar" pitchFamily="2" charset="-78"/>
              </a:rPr>
              <a:t/>
            </a:r>
            <a:br>
              <a:rPr lang="fa-IR" sz="2400" dirty="0" smtClean="0">
                <a:cs typeface="B Zar" pitchFamily="2" charset="-78"/>
              </a:rPr>
            </a:br>
            <a:r>
              <a:rPr lang="ar-SA" sz="2400" dirty="0" smtClean="0">
                <a:cs typeface="B Zar" pitchFamily="2" charset="-78"/>
              </a:rPr>
              <a:t>(منهای </a:t>
            </a:r>
            <a:r>
              <a:rPr lang="ar-SA" sz="2400" dirty="0">
                <a:cs typeface="B Zar" pitchFamily="2" charset="-78"/>
              </a:rPr>
              <a:t>تخفیفات خرید بعلاوه هزینه های حمل به داخل و سایر مخارج مربوط به آن) است. در مقابل ، بهای موادی که بطور غیر مستقیم در تولید محصول مورد استفاده قرار می گیرند و یا اگر مستقیما" هم در تولید محصول مصرف شوند تعداد و بهای آنها ناچیز است را </a:t>
            </a:r>
            <a:r>
              <a:rPr lang="ar-SA" sz="2400" b="1" dirty="0">
                <a:cs typeface="B Zar" pitchFamily="2" charset="-78"/>
              </a:rPr>
              <a:t>هزینه </a:t>
            </a:r>
            <a:r>
              <a:rPr lang="fa-IR" sz="2400" b="1" dirty="0" smtClean="0">
                <a:cs typeface="B Zar" pitchFamily="2" charset="-78"/>
              </a:rPr>
              <a:t>مواد </a:t>
            </a:r>
            <a:r>
              <a:rPr lang="ar-SA" sz="2400" b="1" dirty="0" smtClean="0">
                <a:cs typeface="B Zar" pitchFamily="2" charset="-78"/>
              </a:rPr>
              <a:t>غیرمستقیم</a:t>
            </a:r>
            <a:r>
              <a:rPr lang="ar-SA" sz="2400" dirty="0" smtClean="0">
                <a:cs typeface="B Zar" pitchFamily="2" charset="-78"/>
              </a:rPr>
              <a:t> </a:t>
            </a:r>
            <a:r>
              <a:rPr lang="ar-SA" sz="2400" dirty="0">
                <a:cs typeface="B Zar" pitchFamily="2" charset="-78"/>
              </a:rPr>
              <a:t>می نامند. مانند برخی ملزومات کوچک و مستعمل مورد استفاده توسط کارکنان تولید با مواد مورد نیاز ماشین ها مثل روغنهای روان کننده و نظیر آن.</a:t>
            </a:r>
            <a:endParaRPr lang="en-US" sz="2400" dirty="0">
              <a:cs typeface="B Zar" pitchFamily="2" charset="-78"/>
            </a:endParaRPr>
          </a:p>
          <a:p>
            <a:pPr marL="0" indent="0" algn="r" rtl="1">
              <a:buNone/>
            </a:pPr>
            <a:endParaRPr lang="en-US" dirty="0"/>
          </a:p>
        </p:txBody>
      </p:sp>
    </p:spTree>
    <p:extLst>
      <p:ext uri="{BB962C8B-B14F-4D97-AF65-F5344CB8AC3E}">
        <p14:creationId xmlns:p14="http://schemas.microsoft.com/office/powerpoint/2010/main" val="1658407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20656"/>
          </a:xfrm>
        </p:spPr>
        <p:txBody>
          <a:bodyPr>
            <a:normAutofit/>
          </a:bodyPr>
          <a:lstStyle/>
          <a:p>
            <a:pPr algn="r" rtl="1"/>
            <a:r>
              <a:rPr lang="fa-IR" sz="2400" dirty="0">
                <a:solidFill>
                  <a:schemeClr val="accent2">
                    <a:lumMod val="75000"/>
                  </a:schemeClr>
                </a:solidFill>
                <a:cs typeface="B Titr" pitchFamily="2" charset="-78"/>
              </a:rPr>
              <a:t> </a:t>
            </a:r>
            <a:r>
              <a:rPr lang="ar-SA" sz="2400" dirty="0">
                <a:solidFill>
                  <a:schemeClr val="accent2">
                    <a:lumMod val="75000"/>
                  </a:schemeClr>
                </a:solidFill>
                <a:cs typeface="B Titr" pitchFamily="2" charset="-78"/>
              </a:rPr>
              <a:t>هزینه </a:t>
            </a:r>
            <a:r>
              <a:rPr lang="fa-IR" sz="2400" dirty="0" smtClean="0">
                <a:solidFill>
                  <a:schemeClr val="accent2">
                    <a:lumMod val="75000"/>
                  </a:schemeClr>
                </a:solidFill>
                <a:cs typeface="B Titr" pitchFamily="2" charset="-78"/>
              </a:rPr>
              <a:t>دستمزد </a:t>
            </a:r>
            <a:r>
              <a:rPr lang="ar-SA" sz="2400" dirty="0" smtClean="0">
                <a:solidFill>
                  <a:schemeClr val="accent2">
                    <a:lumMod val="75000"/>
                  </a:schemeClr>
                </a:solidFill>
                <a:cs typeface="B Titr" pitchFamily="2" charset="-78"/>
              </a:rPr>
              <a:t>مستقیم </a:t>
            </a:r>
            <a:r>
              <a:rPr lang="fa-IR" sz="2400" dirty="0" smtClean="0">
                <a:solidFill>
                  <a:schemeClr val="accent2">
                    <a:lumMod val="75000"/>
                  </a:schemeClr>
                </a:solidFill>
                <a:cs typeface="B Titr" pitchFamily="2" charset="-78"/>
              </a:rPr>
              <a:t>و </a:t>
            </a:r>
            <a:r>
              <a:rPr lang="ar-SA" sz="2400" dirty="0">
                <a:solidFill>
                  <a:schemeClr val="accent2">
                    <a:lumMod val="75000"/>
                  </a:schemeClr>
                </a:solidFill>
                <a:cs typeface="B Titr" pitchFamily="2" charset="-78"/>
              </a:rPr>
              <a:t>غیرمستقیم</a:t>
            </a:r>
            <a:r>
              <a:rPr lang="fa-IR" sz="2400" dirty="0">
                <a:solidFill>
                  <a:schemeClr val="accent2">
                    <a:lumMod val="75000"/>
                  </a:schemeClr>
                </a:solidFill>
                <a:cs typeface="B Titr" pitchFamily="2" charset="-78"/>
              </a:rPr>
              <a:t> </a:t>
            </a:r>
            <a:endParaRPr lang="en-US" dirty="0">
              <a:solidFill>
                <a:schemeClr val="accent2">
                  <a:lumMod val="75000"/>
                </a:schemeClr>
              </a:solidFill>
            </a:endParaRPr>
          </a:p>
        </p:txBody>
      </p:sp>
      <p:sp>
        <p:nvSpPr>
          <p:cNvPr id="3" name="Content Placeholder 2"/>
          <p:cNvSpPr>
            <a:spLocks noGrp="1"/>
          </p:cNvSpPr>
          <p:nvPr>
            <p:ph idx="1"/>
          </p:nvPr>
        </p:nvSpPr>
        <p:spPr>
          <a:xfrm>
            <a:off x="457200" y="1268760"/>
            <a:ext cx="8229600" cy="5184576"/>
          </a:xfrm>
        </p:spPr>
        <p:txBody>
          <a:bodyPr>
            <a:normAutofit fontScale="25000" lnSpcReduction="20000"/>
          </a:bodyPr>
          <a:lstStyle/>
          <a:p>
            <a:pPr marL="0" indent="0" algn="just" rtl="1">
              <a:lnSpc>
                <a:spcPct val="170000"/>
              </a:lnSpc>
              <a:spcAft>
                <a:spcPts val="1000"/>
              </a:spcAft>
              <a:buNone/>
            </a:pPr>
            <a:r>
              <a:rPr lang="ar-SA" sz="9600" b="1" dirty="0" smtClean="0">
                <a:cs typeface="B Zar" pitchFamily="2" charset="-78"/>
              </a:rPr>
              <a:t>هزینه </a:t>
            </a:r>
            <a:r>
              <a:rPr lang="ar-SA" sz="9600" b="1" dirty="0">
                <a:cs typeface="B Zar" pitchFamily="2" charset="-78"/>
              </a:rPr>
              <a:t>دستمزد مستقیم </a:t>
            </a:r>
            <a:r>
              <a:rPr lang="ar-SA" sz="9600" dirty="0">
                <a:cs typeface="B Zar" pitchFamily="2" charset="-78"/>
              </a:rPr>
              <a:t>شامل دستمزد کارگران بابت زمان صرف شده برای تولید محصول یا فراهم کردن خدمت بعلاوه زمان غیرتولیدی که بطور معمول و اجتناب ناپذیر باید برای هر کارگر در نظر </a:t>
            </a:r>
            <a:r>
              <a:rPr lang="ar-SA" sz="9600" dirty="0" smtClean="0">
                <a:cs typeface="B Zar" pitchFamily="2" charset="-78"/>
              </a:rPr>
              <a:t>گرفت</a:t>
            </a:r>
            <a:r>
              <a:rPr lang="fa-IR" sz="9600" dirty="0" smtClean="0">
                <a:cs typeface="B Zar" pitchFamily="2" charset="-78"/>
              </a:rPr>
              <a:t> </a:t>
            </a:r>
            <a:r>
              <a:rPr lang="ar-SA" sz="9600" dirty="0" smtClean="0">
                <a:cs typeface="B Zar" pitchFamily="2" charset="-78"/>
              </a:rPr>
              <a:t>(</a:t>
            </a:r>
            <a:r>
              <a:rPr lang="fa-IR" sz="9600" dirty="0" smtClean="0">
                <a:cs typeface="B Zar" pitchFamily="2" charset="-78"/>
              </a:rPr>
              <a:t> </a:t>
            </a:r>
            <a:r>
              <a:rPr lang="ar-SA" sz="9600" dirty="0" smtClean="0">
                <a:cs typeface="B Zar" pitchFamily="2" charset="-78"/>
              </a:rPr>
              <a:t>نظیر </a:t>
            </a:r>
            <a:r>
              <a:rPr lang="ar-SA" sz="9600" dirty="0">
                <a:cs typeface="B Zar" pitchFamily="2" charset="-78"/>
              </a:rPr>
              <a:t>زمان صرف </a:t>
            </a:r>
            <a:r>
              <a:rPr lang="ar-SA" sz="9600" dirty="0" smtClean="0">
                <a:cs typeface="B Zar" pitchFamily="2" charset="-78"/>
              </a:rPr>
              <a:t>چای</a:t>
            </a:r>
            <a:r>
              <a:rPr lang="fa-IR" sz="9600" dirty="0" smtClean="0">
                <a:cs typeface="B Zar" pitchFamily="2" charset="-78"/>
              </a:rPr>
              <a:t> </a:t>
            </a:r>
            <a:r>
              <a:rPr lang="ar-SA" sz="9600" dirty="0" smtClean="0">
                <a:cs typeface="B Zar" pitchFamily="2" charset="-78"/>
              </a:rPr>
              <a:t>).</a:t>
            </a:r>
            <a:endParaRPr lang="fa-IR" sz="9600" dirty="0" smtClean="0">
              <a:cs typeface="B Zar" pitchFamily="2" charset="-78"/>
            </a:endParaRPr>
          </a:p>
          <a:p>
            <a:pPr marL="0" indent="0" algn="just" rtl="1">
              <a:lnSpc>
                <a:spcPct val="170000"/>
              </a:lnSpc>
              <a:spcAft>
                <a:spcPts val="1000"/>
              </a:spcAft>
              <a:buNone/>
            </a:pPr>
            <a:r>
              <a:rPr lang="fa-IR" sz="9600" b="1" dirty="0" smtClean="0">
                <a:cs typeface="B Zar" pitchFamily="2" charset="-78"/>
              </a:rPr>
              <a:t>ه</a:t>
            </a:r>
            <a:r>
              <a:rPr lang="ar-SA" sz="9600" b="1" dirty="0" smtClean="0">
                <a:cs typeface="B Zar" pitchFamily="2" charset="-78"/>
              </a:rPr>
              <a:t>زینه </a:t>
            </a:r>
            <a:r>
              <a:rPr lang="ar-SA" sz="9600" b="1" dirty="0">
                <a:cs typeface="B Zar" pitchFamily="2" charset="-78"/>
              </a:rPr>
              <a:t>دستمزد غیرمستقیم </a:t>
            </a:r>
            <a:r>
              <a:rPr lang="ar-SA" sz="9600" dirty="0">
                <a:cs typeface="B Zar" pitchFamily="2" charset="-78"/>
              </a:rPr>
              <a:t>، مربوط به دستمزد افرادی می شود که نقش مهمی در امر تولید دارند، مانند پرسنل کنترل کیفیت، سرپرستان تولید، بازرسان، افراد مسئول خرید و جابجائی مواد، نظافتچی  وغیره. در موسسات حقوقی یا موسسات حسابرسی، هزینه حقوق پرسنل حرفه ای و مواد مورد استفاده توسط آنها برای ارائه خدمت به مشتریان هزینه های مستقیم هستند ولی هزینه های مربوط به حقوق پرسنل غیرحرفه ای یا وجوه پرداخت شده به </a:t>
            </a:r>
            <a:r>
              <a:rPr lang="ar-SA" sz="9600" dirty="0" smtClean="0">
                <a:cs typeface="B Zar" pitchFamily="2" charset="-78"/>
              </a:rPr>
              <a:t>کارآموزان </a:t>
            </a:r>
            <a:r>
              <a:rPr lang="ar-SA" sz="9600" dirty="0">
                <a:cs typeface="B Zar" pitchFamily="2" charset="-78"/>
              </a:rPr>
              <a:t>جزو هزینه های غیرمستقیم محسوب می شوند</a:t>
            </a:r>
            <a:r>
              <a:rPr lang="ar-SA" sz="9600" dirty="0" smtClean="0">
                <a:cs typeface="B Zar" pitchFamily="2" charset="-78"/>
              </a:rPr>
              <a:t>.</a:t>
            </a:r>
            <a:endParaRPr lang="en-US" sz="9600" dirty="0" smtClean="0">
              <a:cs typeface="B Zar" pitchFamily="2" charset="-78"/>
            </a:endParaRPr>
          </a:p>
          <a:p>
            <a:pPr marL="0" indent="0" algn="r" rtl="1">
              <a:lnSpc>
                <a:spcPts val="1800"/>
              </a:lnSpc>
              <a:spcAft>
                <a:spcPts val="1000"/>
              </a:spcAft>
              <a:buNone/>
            </a:pPr>
            <a:endParaRPr lang="en-US" sz="9600" dirty="0">
              <a:latin typeface="Calibri"/>
              <a:ea typeface="Calibri"/>
              <a:cs typeface="Arial"/>
            </a:endParaRPr>
          </a:p>
          <a:p>
            <a:pPr marL="0" indent="0" algn="just" rtl="1">
              <a:lnSpc>
                <a:spcPct val="120000"/>
              </a:lnSpc>
              <a:spcAft>
                <a:spcPts val="1000"/>
              </a:spcAft>
              <a:buNone/>
            </a:pPr>
            <a:endParaRPr lang="en-US" sz="9600" dirty="0">
              <a:cs typeface="B Zar" pitchFamily="2" charset="-78"/>
            </a:endParaRPr>
          </a:p>
        </p:txBody>
      </p:sp>
    </p:spTree>
    <p:extLst>
      <p:ext uri="{BB962C8B-B14F-4D97-AF65-F5344CB8AC3E}">
        <p14:creationId xmlns:p14="http://schemas.microsoft.com/office/powerpoint/2010/main" val="2973834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648072"/>
          </a:xfrm>
        </p:spPr>
        <p:txBody>
          <a:bodyPr/>
          <a:lstStyle/>
          <a:p>
            <a:pPr marL="274320" lvl="0" indent="-274320" algn="r" rtl="1">
              <a:lnSpc>
                <a:spcPts val="1800"/>
              </a:lnSpc>
              <a:spcBef>
                <a:spcPct val="20000"/>
              </a:spcBef>
              <a:spcAft>
                <a:spcPts val="1000"/>
              </a:spcAft>
            </a:pPr>
            <a:r>
              <a:rPr lang="ar-SA" sz="2400" b="1" dirty="0">
                <a:solidFill>
                  <a:srgbClr val="345F8A"/>
                </a:solidFill>
                <a:ea typeface="Times New Roman"/>
                <a:cs typeface="B Titr" pitchFamily="2" charset="-78"/>
              </a:rPr>
              <a:t>سایر هزینه های غیر مستقیم:</a:t>
            </a:r>
            <a:r>
              <a:rPr lang="en-US" sz="2400" dirty="0">
                <a:solidFill>
                  <a:prstClr val="black"/>
                </a:solidFill>
                <a:ea typeface="Calibri"/>
                <a:cs typeface="Arial"/>
              </a:rPr>
              <a:t/>
            </a:r>
            <a:br>
              <a:rPr lang="en-US" sz="2400" dirty="0">
                <a:solidFill>
                  <a:prstClr val="black"/>
                </a:solidFill>
                <a:ea typeface="Calibri"/>
                <a:cs typeface="Arial"/>
              </a:rPr>
            </a:br>
            <a:endParaRPr lang="fa-IR" dirty="0"/>
          </a:p>
        </p:txBody>
      </p:sp>
      <p:sp>
        <p:nvSpPr>
          <p:cNvPr id="3" name="Content Placeholder 2"/>
          <p:cNvSpPr>
            <a:spLocks noGrp="1"/>
          </p:cNvSpPr>
          <p:nvPr>
            <p:ph idx="1"/>
          </p:nvPr>
        </p:nvSpPr>
        <p:spPr>
          <a:xfrm>
            <a:off x="457200" y="1628800"/>
            <a:ext cx="8229600" cy="4464496"/>
          </a:xfrm>
        </p:spPr>
        <p:txBody>
          <a:bodyPr>
            <a:normAutofit fontScale="92500" lnSpcReduction="10000"/>
          </a:bodyPr>
          <a:lstStyle/>
          <a:p>
            <a:pPr marL="0" indent="0" algn="just" rtl="1">
              <a:lnSpc>
                <a:spcPct val="150000"/>
              </a:lnSpc>
              <a:spcAft>
                <a:spcPts val="1000"/>
              </a:spcAft>
              <a:buNone/>
            </a:pPr>
            <a:r>
              <a:rPr lang="ar-SA" sz="2400" dirty="0">
                <a:cs typeface="B Zar" pitchFamily="2" charset="-78"/>
              </a:rPr>
              <a:t>علاوه بر هزینه های </a:t>
            </a:r>
            <a:r>
              <a:rPr lang="fa-IR" sz="2400" dirty="0" smtClean="0">
                <a:cs typeface="B Zar" pitchFamily="2" charset="-78"/>
              </a:rPr>
              <a:t>مواد و </a:t>
            </a:r>
            <a:r>
              <a:rPr lang="ar-SA" sz="2400" dirty="0" smtClean="0">
                <a:cs typeface="B Zar" pitchFamily="2" charset="-78"/>
              </a:rPr>
              <a:t>دستمزد </a:t>
            </a:r>
            <a:r>
              <a:rPr lang="ar-SA" sz="2400" dirty="0">
                <a:cs typeface="B Zar" pitchFamily="2" charset="-78"/>
              </a:rPr>
              <a:t>، هزینه های غیرمستقیم دیگری برای تولید محصول یا ارائه خدمت لازم است. این هزینه ها شامل تسهیلات و تجهیزات مورد استفاده برای تولید محصول/ ارائه خدمت و سایر تجهیزات پشتیبان تولید است.</a:t>
            </a:r>
            <a:endParaRPr lang="en-US" sz="2400" dirty="0">
              <a:cs typeface="B Zar" pitchFamily="2" charset="-78"/>
            </a:endParaRPr>
          </a:p>
          <a:p>
            <a:pPr marL="0" indent="0" algn="just" rtl="1">
              <a:lnSpc>
                <a:spcPct val="150000"/>
              </a:lnSpc>
              <a:spcAft>
                <a:spcPts val="1000"/>
              </a:spcAft>
              <a:buNone/>
            </a:pPr>
            <a:r>
              <a:rPr lang="ar-SA" sz="2400" dirty="0">
                <a:cs typeface="B Zar" pitchFamily="2" charset="-78"/>
              </a:rPr>
              <a:t>همه هزینه های غیرمستقیم در یک مخزن هزینه با عنوان </a:t>
            </a:r>
            <a:r>
              <a:rPr lang="ar-SA" sz="2400" b="1" dirty="0" smtClean="0">
                <a:cs typeface="B Zar" pitchFamily="2" charset="-78"/>
              </a:rPr>
              <a:t>سربار</a:t>
            </a:r>
            <a:r>
              <a:rPr lang="fa-IR" sz="2400" b="1" dirty="0" smtClean="0">
                <a:cs typeface="B Zar" pitchFamily="2" charset="-78"/>
              </a:rPr>
              <a:t> </a:t>
            </a:r>
            <a:r>
              <a:rPr lang="en-AU" sz="2400" dirty="0" smtClean="0">
                <a:cs typeface="B Zar" pitchFamily="2" charset="-78"/>
              </a:rPr>
              <a:t> (Overhead)</a:t>
            </a:r>
            <a:r>
              <a:rPr lang="fa-IR" sz="2400" dirty="0" smtClean="0">
                <a:cs typeface="B Zar" pitchFamily="2" charset="-78"/>
              </a:rPr>
              <a:t>ج</a:t>
            </a:r>
            <a:r>
              <a:rPr lang="ar-SA" sz="2400" dirty="0" smtClean="0">
                <a:cs typeface="B Zar" pitchFamily="2" charset="-78"/>
              </a:rPr>
              <a:t>مع </a:t>
            </a:r>
            <a:r>
              <a:rPr lang="ar-SA" sz="2400" dirty="0">
                <a:cs typeface="B Zar" pitchFamily="2" charset="-78"/>
              </a:rPr>
              <a:t>می شوند.در شرکتهای تولیدی به این مخزن هزینه اصطلاحا" </a:t>
            </a:r>
            <a:r>
              <a:rPr lang="ar-SA" sz="2400" b="1" dirty="0">
                <a:cs typeface="B Zar" pitchFamily="2" charset="-78"/>
              </a:rPr>
              <a:t>سربار کارخانه </a:t>
            </a:r>
            <a:r>
              <a:rPr lang="ar-SA" sz="2400" dirty="0">
                <a:cs typeface="B Zar" pitchFamily="2" charset="-78"/>
              </a:rPr>
              <a:t>نیز گفته می شود. </a:t>
            </a:r>
            <a:endParaRPr lang="en-US" sz="2400" dirty="0">
              <a:cs typeface="B Zar" pitchFamily="2" charset="-78"/>
            </a:endParaRPr>
          </a:p>
          <a:p>
            <a:pPr marL="0" indent="0" algn="just" rtl="1">
              <a:lnSpc>
                <a:spcPct val="150000"/>
              </a:lnSpc>
              <a:spcAft>
                <a:spcPts val="1000"/>
              </a:spcAft>
              <a:buNone/>
            </a:pPr>
            <a:r>
              <a:rPr lang="ar-SA" sz="2400" dirty="0">
                <a:cs typeface="B Zar" pitchFamily="2" charset="-78"/>
              </a:rPr>
              <a:t>به مجموع هزینه مواد مستقیم و دستمزد مستقیم اصطلاحا" </a:t>
            </a:r>
            <a:r>
              <a:rPr lang="ar-SA" sz="2400" b="1" dirty="0">
                <a:cs typeface="B Zar" pitchFamily="2" charset="-78"/>
              </a:rPr>
              <a:t>هزینه های اولیه </a:t>
            </a:r>
            <a:r>
              <a:rPr lang="en-US" sz="2400" dirty="0">
                <a:cs typeface="B Zar" pitchFamily="2" charset="-78"/>
              </a:rPr>
              <a:t>(Prime Costs</a:t>
            </a:r>
            <a:r>
              <a:rPr lang="en-US" sz="2400" dirty="0" smtClean="0">
                <a:cs typeface="B Zar" pitchFamily="2" charset="-78"/>
              </a:rPr>
              <a:t>) </a:t>
            </a:r>
            <a:r>
              <a:rPr lang="ar-SA" sz="2400" dirty="0" smtClean="0">
                <a:cs typeface="B Zar" pitchFamily="2" charset="-78"/>
              </a:rPr>
              <a:t>و </a:t>
            </a:r>
            <a:r>
              <a:rPr lang="ar-SA" sz="2400" dirty="0">
                <a:cs typeface="B Zar" pitchFamily="2" charset="-78"/>
              </a:rPr>
              <a:t>به مجموع هزینه دستمزد مستقیم و </a:t>
            </a:r>
            <a:r>
              <a:rPr lang="ar-SA" sz="2400" dirty="0" smtClean="0">
                <a:cs typeface="B Zar" pitchFamily="2" charset="-78"/>
              </a:rPr>
              <a:t>سربار،</a:t>
            </a:r>
            <a:r>
              <a:rPr lang="ar-SA" sz="2400" b="1" dirty="0" smtClean="0">
                <a:cs typeface="B Zar" pitchFamily="2" charset="-78"/>
              </a:rPr>
              <a:t>هزینه </a:t>
            </a:r>
            <a:r>
              <a:rPr lang="ar-SA" sz="2400" b="1" dirty="0">
                <a:cs typeface="B Zar" pitchFamily="2" charset="-78"/>
              </a:rPr>
              <a:t>های </a:t>
            </a:r>
            <a:r>
              <a:rPr lang="ar-SA" sz="2400" b="1" dirty="0" smtClean="0">
                <a:cs typeface="B Zar" pitchFamily="2" charset="-78"/>
              </a:rPr>
              <a:t>تبدیل</a:t>
            </a:r>
            <a:r>
              <a:rPr lang="en-US" sz="2400" dirty="0" smtClean="0">
                <a:cs typeface="B Zar" pitchFamily="2" charset="-78"/>
              </a:rPr>
              <a:t>(Conversion Costs)</a:t>
            </a:r>
            <a:br>
              <a:rPr lang="en-US" sz="2400" dirty="0" smtClean="0">
                <a:cs typeface="B Zar" pitchFamily="2" charset="-78"/>
              </a:rPr>
            </a:br>
            <a:r>
              <a:rPr lang="ar-SA" sz="2400" dirty="0" smtClean="0">
                <a:cs typeface="B Zar" pitchFamily="2" charset="-78"/>
              </a:rPr>
              <a:t>می گویند</a:t>
            </a:r>
            <a:r>
              <a:rPr lang="en-US" sz="2400" dirty="0" smtClean="0">
                <a:cs typeface="B Zar" pitchFamily="2" charset="-78"/>
              </a:rPr>
              <a:t> .</a:t>
            </a:r>
            <a:endParaRPr lang="fa-IR" sz="2400" dirty="0">
              <a:cs typeface="B Zar" pitchFamily="2" charset="-78"/>
            </a:endParaRPr>
          </a:p>
        </p:txBody>
      </p:sp>
    </p:spTree>
    <p:extLst>
      <p:ext uri="{BB962C8B-B14F-4D97-AF65-F5344CB8AC3E}">
        <p14:creationId xmlns:p14="http://schemas.microsoft.com/office/powerpoint/2010/main" val="101427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r" rtl="1">
              <a:lnSpc>
                <a:spcPts val="1800"/>
              </a:lnSpc>
              <a:spcBef>
                <a:spcPct val="20000"/>
              </a:spcBef>
              <a:spcAft>
                <a:spcPts val="1000"/>
              </a:spcAft>
            </a:pPr>
            <a:r>
              <a:rPr lang="ar-SA" sz="2400" dirty="0">
                <a:solidFill>
                  <a:srgbClr val="345F8A"/>
                </a:solidFill>
                <a:ea typeface="Times New Roman"/>
                <a:cs typeface="B Titr" pitchFamily="2" charset="-78"/>
              </a:rPr>
              <a:t>محرکهای هزینه و رفتار هزینه :</a:t>
            </a:r>
            <a:r>
              <a:rPr lang="en-US" sz="4000" dirty="0">
                <a:solidFill>
                  <a:prstClr val="black"/>
                </a:solidFill>
                <a:ea typeface="Calibri"/>
                <a:cs typeface="Arial"/>
              </a:rPr>
              <a:t/>
            </a:r>
            <a:br>
              <a:rPr lang="en-US" sz="4000" dirty="0">
                <a:solidFill>
                  <a:prstClr val="black"/>
                </a:solidFill>
                <a:ea typeface="Calibri"/>
                <a:cs typeface="Arial"/>
              </a:rPr>
            </a:br>
            <a:endParaRPr lang="fa-IR" dirty="0"/>
          </a:p>
        </p:txBody>
      </p:sp>
      <p:sp>
        <p:nvSpPr>
          <p:cNvPr id="3" name="Content Placeholder 2"/>
          <p:cNvSpPr>
            <a:spLocks noGrp="1"/>
          </p:cNvSpPr>
          <p:nvPr>
            <p:ph idx="1"/>
          </p:nvPr>
        </p:nvSpPr>
        <p:spPr>
          <a:xfrm>
            <a:off x="539552" y="1844824"/>
            <a:ext cx="8229600" cy="4389120"/>
          </a:xfrm>
        </p:spPr>
        <p:txBody>
          <a:bodyPr>
            <a:normAutofit fontScale="92500" lnSpcReduction="10000"/>
          </a:bodyPr>
          <a:lstStyle/>
          <a:p>
            <a:pPr marL="0" indent="0" algn="just" rtl="1">
              <a:lnSpc>
                <a:spcPct val="150000"/>
              </a:lnSpc>
              <a:spcAft>
                <a:spcPts val="1000"/>
              </a:spcAft>
              <a:buNone/>
            </a:pPr>
            <a:r>
              <a:rPr lang="ar-SA" sz="2400" dirty="0">
                <a:cs typeface="B Zar" pitchFamily="2" charset="-78"/>
              </a:rPr>
              <a:t>محرکهای هزینه دو نقش مهم در حسابداری مدیریت دارند : </a:t>
            </a:r>
            <a:endParaRPr lang="fa-IR" sz="2400" dirty="0" smtClean="0">
              <a:cs typeface="B Zar" pitchFamily="2" charset="-78"/>
            </a:endParaRPr>
          </a:p>
          <a:p>
            <a:pPr marL="0" indent="0" algn="just" rtl="1">
              <a:lnSpc>
                <a:spcPct val="150000"/>
              </a:lnSpc>
              <a:spcAft>
                <a:spcPts val="1000"/>
              </a:spcAft>
              <a:buNone/>
            </a:pPr>
            <a:r>
              <a:rPr lang="ar-SA" sz="2400" b="1" dirty="0" smtClean="0">
                <a:cs typeface="B Zar" pitchFamily="2" charset="-78"/>
              </a:rPr>
              <a:t>1-</a:t>
            </a:r>
            <a:r>
              <a:rPr lang="ar-SA" sz="2400" dirty="0" smtClean="0">
                <a:cs typeface="B Zar" pitchFamily="2" charset="-78"/>
              </a:rPr>
              <a:t> </a:t>
            </a:r>
            <a:r>
              <a:rPr lang="ar-SA" sz="2400" dirty="0">
                <a:cs typeface="B Zar" pitchFamily="2" charset="-78"/>
              </a:rPr>
              <a:t>تخصیص هزینه ها به موضوعات هزینه را مقدور می سازند </a:t>
            </a:r>
            <a:r>
              <a:rPr lang="fa-IR" sz="2400" dirty="0" smtClean="0">
                <a:cs typeface="B Zar" pitchFamily="2" charset="-78"/>
              </a:rPr>
              <a:t>.</a:t>
            </a:r>
          </a:p>
          <a:p>
            <a:pPr marL="0" indent="0" algn="just" rtl="1">
              <a:lnSpc>
                <a:spcPct val="150000"/>
              </a:lnSpc>
              <a:spcAft>
                <a:spcPts val="1000"/>
              </a:spcAft>
              <a:buNone/>
            </a:pPr>
            <a:r>
              <a:rPr lang="ar-SA" sz="2400" b="1" dirty="0" smtClean="0">
                <a:cs typeface="B Zar" pitchFamily="2" charset="-78"/>
              </a:rPr>
              <a:t>2-</a:t>
            </a:r>
            <a:r>
              <a:rPr lang="ar-SA" sz="2400" dirty="0" smtClean="0">
                <a:cs typeface="B Zar" pitchFamily="2" charset="-78"/>
              </a:rPr>
              <a:t> </a:t>
            </a:r>
            <a:r>
              <a:rPr lang="ar-SA" sz="2400" dirty="0">
                <a:cs typeface="B Zar" pitchFamily="2" charset="-78"/>
              </a:rPr>
              <a:t>رفتار هزینه و نیز نحوه تغییر هزینه کل همزمان با تغییر در محرک هزینه را تبیین می کنند</a:t>
            </a:r>
            <a:r>
              <a:rPr lang="ar-SA" sz="2400" dirty="0" smtClean="0">
                <a:cs typeface="B Zar" pitchFamily="2" charset="-78"/>
              </a:rPr>
              <a:t>.</a:t>
            </a:r>
            <a:r>
              <a:rPr lang="fa-IR" sz="2400" dirty="0" smtClean="0">
                <a:cs typeface="B Zar" pitchFamily="2" charset="-78"/>
              </a:rPr>
              <a:t> </a:t>
            </a:r>
            <a:r>
              <a:rPr lang="ar-SA" sz="2400" dirty="0" smtClean="0">
                <a:cs typeface="B Zar" pitchFamily="2" charset="-78"/>
              </a:rPr>
              <a:t>معمولا</a:t>
            </a:r>
            <a:r>
              <a:rPr lang="ar-SA" sz="2400" dirty="0">
                <a:cs typeface="B Zar" pitchFamily="2" charset="-78"/>
              </a:rPr>
              <a:t>" افزایش در یک محرک هزینه باعث افزایش هزینه کل می شود.</a:t>
            </a:r>
            <a:endParaRPr lang="en-US" sz="2400" dirty="0">
              <a:cs typeface="B Zar" pitchFamily="2" charset="-78"/>
            </a:endParaRPr>
          </a:p>
          <a:p>
            <a:pPr marL="0" indent="0" algn="just" rtl="1">
              <a:lnSpc>
                <a:spcPct val="150000"/>
              </a:lnSpc>
              <a:spcAft>
                <a:spcPts val="1000"/>
              </a:spcAft>
              <a:buNone/>
            </a:pPr>
            <a:r>
              <a:rPr lang="ar-SA" sz="2400" dirty="0">
                <a:cs typeface="B Zar" pitchFamily="2" charset="-78"/>
              </a:rPr>
              <a:t>اکثر شرکتها بخصوص شرکتهایی که استراتژی رهبری هزینه را انتخاب کرده اند از </a:t>
            </a:r>
            <a:r>
              <a:rPr lang="ar-SA" sz="2400" dirty="0" smtClean="0">
                <a:cs typeface="B Zar" pitchFamily="2" charset="-78"/>
              </a:rPr>
              <a:t>مدیریت </a:t>
            </a:r>
            <a:r>
              <a:rPr lang="ar-SA" sz="2400" dirty="0">
                <a:cs typeface="B Zar" pitchFamily="2" charset="-78"/>
              </a:rPr>
              <a:t>هزینه برای حفظ یا بهبود موقعیت رقابتی خود استفاده می کنند. لازمه مدیریت هزینه ، داشتن درک صحیح از نحوه تغییر هزینه کل همگام با تغییر محرکهای هزینه است.</a:t>
            </a:r>
            <a:endParaRPr lang="en-US" sz="2400" dirty="0">
              <a:cs typeface="B Zar" pitchFamily="2" charset="-78"/>
            </a:endParaRPr>
          </a:p>
          <a:p>
            <a:endParaRPr lang="fa-IR" dirty="0"/>
          </a:p>
        </p:txBody>
      </p:sp>
    </p:spTree>
    <p:extLst>
      <p:ext uri="{BB962C8B-B14F-4D97-AF65-F5344CB8AC3E}">
        <p14:creationId xmlns:p14="http://schemas.microsoft.com/office/powerpoint/2010/main" val="3650746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marL="274320" lvl="0" indent="-274320" algn="r" rtl="1">
              <a:lnSpc>
                <a:spcPts val="1800"/>
              </a:lnSpc>
              <a:spcBef>
                <a:spcPct val="20000"/>
              </a:spcBef>
              <a:spcAft>
                <a:spcPts val="1000"/>
              </a:spcAft>
            </a:pPr>
            <a:r>
              <a:rPr lang="ar-SA" sz="2400" b="1" dirty="0">
                <a:solidFill>
                  <a:srgbClr val="345F8A"/>
                </a:solidFill>
                <a:ea typeface="Times New Roman"/>
                <a:cs typeface="B Titr" pitchFamily="2" charset="-78"/>
              </a:rPr>
              <a:t>چهار نوع محرک هزینه عبارتند از :</a:t>
            </a:r>
            <a:r>
              <a:rPr lang="en-US" sz="3100" dirty="0">
                <a:solidFill>
                  <a:prstClr val="black"/>
                </a:solidFill>
                <a:ea typeface="Calibri"/>
                <a:cs typeface="Arial"/>
              </a:rPr>
              <a:t/>
            </a:r>
            <a:br>
              <a:rPr lang="en-US" sz="3100" dirty="0">
                <a:solidFill>
                  <a:prstClr val="black"/>
                </a:solidFill>
                <a:ea typeface="Calibri"/>
                <a:cs typeface="Arial"/>
              </a:rPr>
            </a:br>
            <a:endParaRPr lang="fa-IR" dirty="0"/>
          </a:p>
        </p:txBody>
      </p:sp>
      <p:sp>
        <p:nvSpPr>
          <p:cNvPr id="3" name="Content Placeholder 2"/>
          <p:cNvSpPr>
            <a:spLocks noGrp="1"/>
          </p:cNvSpPr>
          <p:nvPr>
            <p:ph idx="1"/>
          </p:nvPr>
        </p:nvSpPr>
        <p:spPr>
          <a:xfrm>
            <a:off x="457200" y="1196752"/>
            <a:ext cx="8229600" cy="4896544"/>
          </a:xfrm>
        </p:spPr>
        <p:txBody>
          <a:bodyPr>
            <a:noAutofit/>
          </a:bodyPr>
          <a:lstStyle/>
          <a:p>
            <a:pPr marL="0" indent="0" algn="just" rtl="1">
              <a:spcAft>
                <a:spcPts val="1000"/>
              </a:spcAft>
              <a:buNone/>
            </a:pPr>
            <a:r>
              <a:rPr lang="ar-SA" sz="2400" dirty="0">
                <a:cs typeface="B Zar" pitchFamily="2" charset="-78"/>
              </a:rPr>
              <a:t>1-    محرک هزینه مبتنی بر </a:t>
            </a:r>
            <a:r>
              <a:rPr lang="ar-SA" sz="2400" dirty="0" smtClean="0">
                <a:cs typeface="B Zar" pitchFamily="2" charset="-78"/>
              </a:rPr>
              <a:t>فعالیت</a:t>
            </a:r>
            <a:r>
              <a:rPr lang="fa-IR" sz="2400" dirty="0" smtClean="0">
                <a:cs typeface="B Zar" pitchFamily="2" charset="-78"/>
              </a:rPr>
              <a:t> </a:t>
            </a:r>
            <a:endParaRPr lang="en-US" sz="2400" dirty="0">
              <a:cs typeface="B Zar" pitchFamily="2" charset="-78"/>
            </a:endParaRPr>
          </a:p>
          <a:p>
            <a:pPr marL="0" indent="0" algn="just" rtl="1">
              <a:spcAft>
                <a:spcPts val="1000"/>
              </a:spcAft>
              <a:buNone/>
            </a:pPr>
            <a:r>
              <a:rPr lang="ar-SA" sz="2400" dirty="0">
                <a:cs typeface="B Zar" pitchFamily="2" charset="-78"/>
              </a:rPr>
              <a:t>2-    محرک هزینه مبتنی بر حجم</a:t>
            </a:r>
            <a:endParaRPr lang="en-US" sz="2400" dirty="0">
              <a:cs typeface="B Zar" pitchFamily="2" charset="-78"/>
            </a:endParaRPr>
          </a:p>
          <a:p>
            <a:pPr marL="0" indent="0" algn="just" rtl="1">
              <a:spcAft>
                <a:spcPts val="1000"/>
              </a:spcAft>
              <a:buNone/>
            </a:pPr>
            <a:r>
              <a:rPr lang="ar-SA" sz="2400" dirty="0">
                <a:cs typeface="B Zar" pitchFamily="2" charset="-78"/>
              </a:rPr>
              <a:t>3-    محرک هزینه ساختاری</a:t>
            </a:r>
            <a:endParaRPr lang="en-US" sz="2400" dirty="0">
              <a:cs typeface="B Zar" pitchFamily="2" charset="-78"/>
            </a:endParaRPr>
          </a:p>
          <a:p>
            <a:pPr marL="0" indent="0" algn="just" rtl="1">
              <a:spcAft>
                <a:spcPts val="1000"/>
              </a:spcAft>
              <a:buNone/>
            </a:pPr>
            <a:r>
              <a:rPr lang="ar-SA" sz="2400" dirty="0">
                <a:cs typeface="B Zar" pitchFamily="2" charset="-78"/>
              </a:rPr>
              <a:t>4-    محرک هزینه اجرایی</a:t>
            </a:r>
            <a:endParaRPr lang="en-US" sz="2400" dirty="0">
              <a:cs typeface="B Zar" pitchFamily="2" charset="-78"/>
            </a:endParaRPr>
          </a:p>
          <a:p>
            <a:pPr marL="0" indent="0" algn="just" rtl="1">
              <a:spcAft>
                <a:spcPts val="1000"/>
              </a:spcAft>
              <a:buNone/>
            </a:pPr>
            <a:r>
              <a:rPr lang="ar-SA" sz="2400" dirty="0">
                <a:cs typeface="B Zar" pitchFamily="2" charset="-78"/>
              </a:rPr>
              <a:t>محرک هزینه مبتنی بر فعالیت در یک سطح جزئی از عملیات تعریف می شوند و یا یک فعالیت تولیدی خاص مرتبط هستند مثلا" راه اندازی ماشین آلات ، بازرسی محصول. در مقابل محرکهای مبتنی بر حجم در یک سطح تجمیعی تعریف می شوند نظیر سطح خروجی برای تعداد واحدهای تولید شده یا ساعات کار مستقیم در تولید. محرکهای هزینه ساختاری و اجرایی مرتبط با تصمیمات استراتژیک  و عملیاتی شرکت هستند که بر رابطه بین این محرکهای هزینه و نیز هزینه کل اثر می گذارند.</a:t>
            </a:r>
            <a:endParaRPr lang="en-US" sz="2400" dirty="0">
              <a:cs typeface="B Zar" pitchFamily="2" charset="-78"/>
            </a:endParaRPr>
          </a:p>
          <a:p>
            <a:endParaRPr lang="fa-IR" sz="2400" dirty="0"/>
          </a:p>
        </p:txBody>
      </p:sp>
    </p:spTree>
    <p:extLst>
      <p:ext uri="{BB962C8B-B14F-4D97-AF65-F5344CB8AC3E}">
        <p14:creationId xmlns:p14="http://schemas.microsoft.com/office/powerpoint/2010/main" val="28307372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lstStyle/>
          <a:p>
            <a:pPr marL="274320" lvl="0" indent="-274320" algn="r" rtl="1">
              <a:lnSpc>
                <a:spcPts val="1800"/>
              </a:lnSpc>
              <a:spcBef>
                <a:spcPct val="20000"/>
              </a:spcBef>
              <a:spcAft>
                <a:spcPts val="1000"/>
              </a:spcAft>
            </a:pPr>
            <a:r>
              <a:rPr lang="ar-SA" sz="2700" b="1" dirty="0">
                <a:solidFill>
                  <a:srgbClr val="345F8A"/>
                </a:solidFill>
                <a:ea typeface="Times New Roman"/>
                <a:cs typeface="B Titr" pitchFamily="2" charset="-78"/>
              </a:rPr>
              <a:t>محرکهای هزینه مبتنی بر فعالیت:</a:t>
            </a:r>
            <a:r>
              <a:rPr lang="en-US" sz="4000" dirty="0">
                <a:solidFill>
                  <a:prstClr val="black"/>
                </a:solidFill>
                <a:ea typeface="Calibri"/>
                <a:cs typeface="Arial"/>
              </a:rPr>
              <a:t/>
            </a:r>
            <a:br>
              <a:rPr lang="en-US" sz="4000" dirty="0">
                <a:solidFill>
                  <a:prstClr val="black"/>
                </a:solidFill>
                <a:ea typeface="Calibri"/>
                <a:cs typeface="Arial"/>
              </a:rPr>
            </a:br>
            <a:endParaRPr lang="fa-IR" dirty="0"/>
          </a:p>
        </p:txBody>
      </p:sp>
      <p:sp>
        <p:nvSpPr>
          <p:cNvPr id="3" name="Content Placeholder 2"/>
          <p:cNvSpPr>
            <a:spLocks noGrp="1"/>
          </p:cNvSpPr>
          <p:nvPr>
            <p:ph idx="1"/>
          </p:nvPr>
        </p:nvSpPr>
        <p:spPr>
          <a:xfrm>
            <a:off x="457200" y="1268760"/>
            <a:ext cx="8229600" cy="5400600"/>
          </a:xfrm>
        </p:spPr>
        <p:txBody>
          <a:bodyPr/>
          <a:lstStyle/>
          <a:p>
            <a:pPr marL="0" indent="0" algn="just" rtl="1">
              <a:lnSpc>
                <a:spcPct val="150000"/>
              </a:lnSpc>
              <a:spcAft>
                <a:spcPts val="1000"/>
              </a:spcAft>
              <a:buNone/>
            </a:pPr>
            <a:r>
              <a:rPr lang="ar-SA" sz="2400" dirty="0">
                <a:cs typeface="B Zar" pitchFamily="2" charset="-78"/>
              </a:rPr>
              <a:t> </a:t>
            </a:r>
            <a:r>
              <a:rPr lang="ar-SA" sz="2200" dirty="0">
                <a:cs typeface="B Zar" pitchFamily="2" charset="-78"/>
              </a:rPr>
              <a:t>شناسایی محرکهای هزینه مبتنی بر فعالیت از طریق تجزیه و تحلیل و شرح جزئیات فعالیتهایی که در عملیات یک شرکت انجام می شوند، صورت می گیرد. این شرح جزئیات ، تمامی مراحل تولید محصول/یا مراحل انجام یک خدمت را شامل می شود.محرک هزینه هر فعالیت تعیین می شود تا مشخص شود با تغییر میزان هر فعالیت ، هزینه ها چگونه تغییر می کنند.</a:t>
            </a:r>
            <a:endParaRPr lang="en-US" sz="2200" dirty="0">
              <a:cs typeface="B Zar" pitchFamily="2" charset="-78"/>
            </a:endParaRPr>
          </a:p>
          <a:p>
            <a:pPr algn="r" rtl="1"/>
            <a:endParaRPr lang="fa-IR" dirty="0"/>
          </a:p>
        </p:txBody>
      </p:sp>
      <p:graphicFrame>
        <p:nvGraphicFramePr>
          <p:cNvPr id="4" name="Table 3"/>
          <p:cNvGraphicFramePr>
            <a:graphicFrameLocks noGrp="1"/>
          </p:cNvGraphicFramePr>
          <p:nvPr>
            <p:extLst>
              <p:ext uri="{D42A27DB-BD31-4B8C-83A1-F6EECF244321}">
                <p14:modId xmlns:p14="http://schemas.microsoft.com/office/powerpoint/2010/main" val="1774868636"/>
              </p:ext>
            </p:extLst>
          </p:nvPr>
        </p:nvGraphicFramePr>
        <p:xfrm>
          <a:off x="683568" y="3429000"/>
          <a:ext cx="7848872" cy="2966720"/>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370840">
                <a:tc>
                  <a:txBody>
                    <a:bodyPr/>
                    <a:lstStyle/>
                    <a:p>
                      <a:pPr algn="ctr" rtl="1"/>
                      <a:r>
                        <a:rPr lang="fa-IR" dirty="0" smtClean="0"/>
                        <a:t>محرک هزینه</a:t>
                      </a:r>
                      <a:endParaRPr lang="en-US" dirty="0"/>
                    </a:p>
                  </a:txBody>
                  <a:tcPr/>
                </a:tc>
                <a:tc>
                  <a:txBody>
                    <a:bodyPr/>
                    <a:lstStyle/>
                    <a:p>
                      <a:pPr algn="ctr" rtl="1"/>
                      <a:r>
                        <a:rPr lang="fa-IR" dirty="0" smtClean="0"/>
                        <a:t>فعالیت</a:t>
                      </a:r>
                      <a:endParaRPr lang="en-US" dirty="0"/>
                    </a:p>
                  </a:txBody>
                  <a:tcPr/>
                </a:tc>
                <a:extLst>
                  <a:ext uri="{0D108BD9-81ED-4DB2-BD59-A6C34878D82A}">
                    <a16:rowId xmlns:a16="http://schemas.microsoft.com/office/drawing/2014/main" val="10000"/>
                  </a:ext>
                </a:extLst>
              </a:tr>
              <a:tr h="370840">
                <a:tc>
                  <a:txBody>
                    <a:bodyPr/>
                    <a:lstStyle/>
                    <a:p>
                      <a:pPr algn="r"/>
                      <a:r>
                        <a:rPr lang="fa-IR" dirty="0" smtClean="0"/>
                        <a:t>تعداد دفعات استفاده ازعابر</a:t>
                      </a:r>
                      <a:r>
                        <a:rPr lang="fa-IR" baseline="0" dirty="0" smtClean="0"/>
                        <a:t>بانک ، تعداد مشتریان</a:t>
                      </a:r>
                      <a:endParaRPr lang="en-US" dirty="0"/>
                    </a:p>
                  </a:txBody>
                  <a:tcPr/>
                </a:tc>
                <a:tc>
                  <a:txBody>
                    <a:bodyPr/>
                    <a:lstStyle/>
                    <a:p>
                      <a:pPr algn="r"/>
                      <a:r>
                        <a:rPr lang="fa-IR" dirty="0" smtClean="0"/>
                        <a:t>خدمات عابر بانک</a:t>
                      </a:r>
                      <a:endParaRPr lang="en-US" dirty="0"/>
                    </a:p>
                  </a:txBody>
                  <a:tcPr/>
                </a:tc>
                <a:extLst>
                  <a:ext uri="{0D108BD9-81ED-4DB2-BD59-A6C34878D82A}">
                    <a16:rowId xmlns:a16="http://schemas.microsoft.com/office/drawing/2014/main" val="10001"/>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تعداد مشتریان</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r"/>
                      <a:r>
                        <a:rPr lang="fa-IR" dirty="0" smtClean="0"/>
                        <a:t>خدمات صندوقداری</a:t>
                      </a:r>
                      <a:endParaRPr lang="en-US" dirty="0"/>
                    </a:p>
                  </a:txBody>
                  <a:tcPr/>
                </a:tc>
                <a:extLst>
                  <a:ext uri="{0D108BD9-81ED-4DB2-BD59-A6C34878D82A}">
                    <a16:rowId xmlns:a16="http://schemas.microsoft.com/office/drawing/2014/main" val="10002"/>
                  </a:ext>
                </a:extLst>
              </a:tr>
              <a:tr h="370840">
                <a:tc>
                  <a:txBody>
                    <a:bodyPr/>
                    <a:lstStyle/>
                    <a:p>
                      <a:pPr algn="r"/>
                      <a:r>
                        <a:rPr lang="fa-IR" dirty="0" smtClean="0"/>
                        <a:t>تعداد حسابهای افتتاح</a:t>
                      </a:r>
                      <a:r>
                        <a:rPr lang="fa-IR" baseline="0" dirty="0" smtClean="0"/>
                        <a:t> شده و بسته شده در بانک</a:t>
                      </a:r>
                      <a:endParaRPr lang="en-US" dirty="0"/>
                    </a:p>
                  </a:txBody>
                  <a:tcPr/>
                </a:tc>
                <a:tc>
                  <a:txBody>
                    <a:bodyPr/>
                    <a:lstStyle/>
                    <a:p>
                      <a:pPr algn="r"/>
                      <a:r>
                        <a:rPr lang="fa-IR" dirty="0" smtClean="0"/>
                        <a:t>افتتاح و بستن حسابهای مشتریان</a:t>
                      </a:r>
                      <a:endParaRPr lang="en-US" dirty="0"/>
                    </a:p>
                  </a:txBody>
                  <a:tcPr/>
                </a:tc>
                <a:extLst>
                  <a:ext uri="{0D108BD9-81ED-4DB2-BD59-A6C34878D82A}">
                    <a16:rowId xmlns:a16="http://schemas.microsoft.com/office/drawing/2014/main" val="10003"/>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تعداد مشتریان</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r"/>
                      <a:r>
                        <a:rPr lang="fa-IR" dirty="0" smtClean="0"/>
                        <a:t>دادن مشاوره به مشتریان درخصوص خدمات بانکی</a:t>
                      </a:r>
                      <a:endParaRPr lang="en-US" dirty="0"/>
                    </a:p>
                  </a:txBody>
                  <a:tcPr/>
                </a:tc>
                <a:extLst>
                  <a:ext uri="{0D108BD9-81ED-4DB2-BD59-A6C34878D82A}">
                    <a16:rowId xmlns:a16="http://schemas.microsoft.com/office/drawing/2014/main" val="10004"/>
                  </a:ext>
                </a:extLst>
              </a:tr>
              <a:tr h="370840">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smtClean="0">
                          <a:ln>
                            <a:noFill/>
                          </a:ln>
                          <a:solidFill>
                            <a:prstClr val="black"/>
                          </a:solidFill>
                          <a:effectLst/>
                          <a:uLnTx/>
                          <a:uFillTx/>
                          <a:latin typeface="+mn-lt"/>
                          <a:ea typeface="+mn-ea"/>
                        </a:rPr>
                        <a:t>تعداد تقاضای وام از سوی مشتریان</a:t>
                      </a:r>
                      <a:r>
                        <a:rPr kumimoji="0" lang="fa-IR" sz="1800" b="0" i="0" u="none" strike="noStrike" kern="1200" cap="none" spc="0" normalizeH="0" baseline="0" noProof="0" dirty="0" smtClean="0">
                          <a:ln>
                            <a:noFill/>
                          </a:ln>
                          <a:solidFill>
                            <a:schemeClr val="dk1"/>
                          </a:solidFill>
                          <a:effectLst/>
                          <a:uLnTx/>
                          <a:uFillTx/>
                          <a:latin typeface="+mn-lt"/>
                          <a:ea typeface="+mn-ea"/>
                        </a:rPr>
                        <a:t> </a:t>
                      </a:r>
                      <a:endParaRPr kumimoji="0" lang="en-US" sz="1800" b="0" i="0" u="none" strike="noStrike" kern="1200" cap="none" spc="0" normalizeH="0" baseline="0" noProof="0" dirty="0" smtClean="0">
                        <a:ln>
                          <a:noFill/>
                        </a:ln>
                        <a:solidFill>
                          <a:prstClr val="black"/>
                        </a:solidFill>
                        <a:effectLst/>
                        <a:uLnTx/>
                        <a:uFillTx/>
                        <a:latin typeface="+mn-lt"/>
                        <a:ea typeface="+mn-ea"/>
                        <a:cs typeface="+mn-cs"/>
                      </a:endParaRPr>
                    </a:p>
                  </a:txBody>
                  <a:tcPr/>
                </a:tc>
                <a:tc>
                  <a:txBody>
                    <a:bodyPr/>
                    <a:lstStyle/>
                    <a:p>
                      <a:pPr algn="r"/>
                      <a:r>
                        <a:rPr lang="fa-IR" dirty="0" smtClean="0"/>
                        <a:t>تشکیل</a:t>
                      </a:r>
                      <a:r>
                        <a:rPr lang="fa-IR" baseline="0" dirty="0" smtClean="0"/>
                        <a:t> پرونده برای تقاضای وام مشتریان</a:t>
                      </a:r>
                      <a:endParaRPr lang="en-US" dirty="0"/>
                    </a:p>
                  </a:txBody>
                  <a:tcPr/>
                </a:tc>
                <a:extLst>
                  <a:ext uri="{0D108BD9-81ED-4DB2-BD59-A6C34878D82A}">
                    <a16:rowId xmlns:a16="http://schemas.microsoft.com/office/drawing/2014/main" val="10005"/>
                  </a:ext>
                </a:extLst>
              </a:tr>
              <a:tr h="370840">
                <a:tc>
                  <a:txBody>
                    <a:bodyPr/>
                    <a:lstStyle/>
                    <a:p>
                      <a:pPr algn="r"/>
                      <a:r>
                        <a:rPr kumimoji="0" lang="fa-IR" sz="1800" b="0" i="0" u="none" strike="noStrike" kern="1200" cap="none" spc="0" normalizeH="0" baseline="0" noProof="0" dirty="0" smtClean="0">
                          <a:ln>
                            <a:noFill/>
                          </a:ln>
                          <a:solidFill>
                            <a:prstClr val="black"/>
                          </a:solidFill>
                          <a:effectLst/>
                          <a:uLnTx/>
                          <a:uFillTx/>
                          <a:latin typeface="+mn-lt"/>
                          <a:ea typeface="+mn-ea"/>
                        </a:rPr>
                        <a:t>تعداد تقاضای وام از سوی مشتریان</a:t>
                      </a:r>
                      <a:endParaRPr lang="en-US" dirty="0"/>
                    </a:p>
                  </a:txBody>
                  <a:tcPr/>
                </a:tc>
                <a:tc>
                  <a:txBody>
                    <a:bodyPr/>
                    <a:lstStyle/>
                    <a:p>
                      <a:pPr algn="r"/>
                      <a:r>
                        <a:rPr kumimoji="0" lang="fa-IR" sz="1800" b="0" i="0" u="none" strike="noStrike" kern="1200" cap="none" spc="0" normalizeH="0" baseline="0" noProof="0" dirty="0" smtClean="0">
                          <a:ln>
                            <a:noFill/>
                          </a:ln>
                          <a:solidFill>
                            <a:prstClr val="black"/>
                          </a:solidFill>
                          <a:effectLst/>
                          <a:uLnTx/>
                          <a:uFillTx/>
                          <a:latin typeface="+mn-lt"/>
                          <a:ea typeface="+mn-ea"/>
                        </a:rPr>
                        <a:t>بررسی پرونده تقاضای وام مشتریان</a:t>
                      </a:r>
                      <a:endParaRPr lang="en-US" dirty="0"/>
                    </a:p>
                  </a:txBody>
                  <a:tcPr/>
                </a:tc>
                <a:extLst>
                  <a:ext uri="{0D108BD9-81ED-4DB2-BD59-A6C34878D82A}">
                    <a16:rowId xmlns:a16="http://schemas.microsoft.com/office/drawing/2014/main" val="10006"/>
                  </a:ext>
                </a:extLst>
              </a:tr>
              <a:tr h="370840">
                <a:tc>
                  <a:txBody>
                    <a:bodyPr/>
                    <a:lstStyle/>
                    <a:p>
                      <a:pPr algn="r"/>
                      <a:r>
                        <a:rPr kumimoji="0" lang="fa-IR" sz="1800" b="0" i="0" u="none" strike="noStrike" kern="1200" cap="none" spc="0" normalizeH="0" baseline="0" noProof="0" dirty="0" smtClean="0">
                          <a:ln>
                            <a:noFill/>
                          </a:ln>
                          <a:solidFill>
                            <a:prstClr val="black"/>
                          </a:solidFill>
                          <a:effectLst/>
                          <a:uLnTx/>
                          <a:uFillTx/>
                          <a:latin typeface="+mn-lt"/>
                          <a:ea typeface="+mn-ea"/>
                        </a:rPr>
                        <a:t>تعداد تقاضای وام مشتریان که توسط بانک تأییدشده</a:t>
                      </a:r>
                      <a:endParaRPr lang="en-US" dirty="0"/>
                    </a:p>
                  </a:txBody>
                  <a:tcPr/>
                </a:tc>
                <a:tc>
                  <a:txBody>
                    <a:bodyPr/>
                    <a:lstStyle/>
                    <a:p>
                      <a:pPr algn="r"/>
                      <a:r>
                        <a:rPr lang="fa-IR" dirty="0" smtClean="0"/>
                        <a:t>فراهم</a:t>
                      </a:r>
                      <a:r>
                        <a:rPr lang="fa-IR" baseline="0" dirty="0" smtClean="0"/>
                        <a:t> کردن وجوه لازم برای پرداختن وام</a:t>
                      </a:r>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7810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smtClean="0">
                <a:solidFill>
                  <a:schemeClr val="tx1"/>
                </a:solidFill>
                <a:cs typeface="B Titr" pitchFamily="2" charset="-78"/>
              </a:rPr>
              <a:t>دومین مسئولیت مدیر</a:t>
            </a:r>
            <a:endParaRPr lang="en-US" b="1" dirty="0">
              <a:solidFill>
                <a:schemeClr val="tx1"/>
              </a:solidFill>
              <a:cs typeface="B Titr" pitchFamily="2" charset="-78"/>
            </a:endParaRPr>
          </a:p>
        </p:txBody>
      </p:sp>
      <p:sp>
        <p:nvSpPr>
          <p:cNvPr id="3" name="Content Placeholder 2"/>
          <p:cNvSpPr>
            <a:spLocks noGrp="1"/>
          </p:cNvSpPr>
          <p:nvPr>
            <p:ph idx="1"/>
          </p:nvPr>
        </p:nvSpPr>
        <p:spPr/>
        <p:txBody>
          <a:bodyPr>
            <a:noAutofit/>
          </a:bodyPr>
          <a:lstStyle/>
          <a:p>
            <a:pPr marL="0" indent="0" algn="just" rtl="1">
              <a:buNone/>
            </a:pPr>
            <a:r>
              <a:rPr lang="fa-IR" sz="3000" dirty="0" smtClean="0">
                <a:latin typeface="2  Titr"/>
                <a:cs typeface="B Nazanin" pitchFamily="2" charset="-78"/>
              </a:rPr>
              <a:t>بر</a:t>
            </a:r>
            <a:r>
              <a:rPr lang="fa-IR" sz="2800" dirty="0" smtClean="0">
                <a:latin typeface="2  Titr"/>
                <a:cs typeface="B Nazanin" pitchFamily="2" charset="-78"/>
              </a:rPr>
              <a:t>نامه ریزی و تصمیم گیری است که شامل بودجه بندی و برنامه ریزی سود ، مدیریت جریان های نقد و اتخاذ سایر تصمیمات مربوط به عملیات شرکت نظیر تصمیم گیری در خصوص اینکه لوازم و تسهیلات شرکت خریداری یا اجاره شوند ، </a:t>
            </a:r>
            <a:r>
              <a:rPr lang="en-US" sz="2800" dirty="0" smtClean="0">
                <a:latin typeface="2  Titr"/>
                <a:cs typeface="B Nazanin" pitchFamily="2" charset="-78"/>
              </a:rPr>
              <a:t> </a:t>
            </a:r>
            <a:r>
              <a:rPr lang="fa-IR" sz="2800" dirty="0" smtClean="0">
                <a:latin typeface="2  Titr"/>
                <a:cs typeface="B Nazanin" pitchFamily="2" charset="-78"/>
              </a:rPr>
              <a:t>و در چه  مواقعی تجهیزات شرکت تعمیر یا جایگزین شوند ، و در چه مواقعی یک محصول جدید باید تولید شود و درچه مواردی لازم است تا برنامه بازاریابی شرکت تغییر کند.</a:t>
            </a:r>
            <a:endParaRPr lang="en-US" sz="2800" dirty="0">
              <a:latin typeface="2  Titr"/>
              <a:cs typeface="B Nazanin" pitchFamily="2" charset="-78"/>
            </a:endParaRPr>
          </a:p>
        </p:txBody>
      </p:sp>
    </p:spTree>
    <p:extLst>
      <p:ext uri="{BB962C8B-B14F-4D97-AF65-F5344CB8AC3E}">
        <p14:creationId xmlns:p14="http://schemas.microsoft.com/office/powerpoint/2010/main" val="12569124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274320" lvl="0" indent="-274320" algn="r" rtl="1">
              <a:lnSpc>
                <a:spcPts val="1800"/>
              </a:lnSpc>
              <a:spcBef>
                <a:spcPct val="20000"/>
              </a:spcBef>
              <a:spcAft>
                <a:spcPts val="1000"/>
              </a:spcAft>
            </a:pPr>
            <a:r>
              <a:rPr lang="ar-SA" sz="2400" b="1" dirty="0">
                <a:solidFill>
                  <a:srgbClr val="345F8A"/>
                </a:solidFill>
                <a:ea typeface="Times New Roman"/>
                <a:cs typeface="B Titr" pitchFamily="2" charset="-78"/>
              </a:rPr>
              <a:t>محرکهای هزینه مبتنی بر حجم: </a:t>
            </a:r>
            <a:r>
              <a:rPr lang="en-US" sz="2200" dirty="0">
                <a:solidFill>
                  <a:prstClr val="black"/>
                </a:solidFill>
                <a:ea typeface="Calibri"/>
                <a:cs typeface="Arial"/>
              </a:rPr>
              <a:t/>
            </a:r>
            <a:br>
              <a:rPr lang="en-US" sz="2200" dirty="0">
                <a:solidFill>
                  <a:prstClr val="black"/>
                </a:solidFill>
                <a:ea typeface="Calibri"/>
                <a:cs typeface="Arial"/>
              </a:rPr>
            </a:br>
            <a:endParaRPr lang="en-US" dirty="0"/>
          </a:p>
        </p:txBody>
      </p:sp>
      <p:sp>
        <p:nvSpPr>
          <p:cNvPr id="3" name="Content Placeholder 2"/>
          <p:cNvSpPr>
            <a:spLocks noGrp="1"/>
          </p:cNvSpPr>
          <p:nvPr>
            <p:ph idx="1"/>
          </p:nvPr>
        </p:nvSpPr>
        <p:spPr/>
        <p:txBody>
          <a:bodyPr>
            <a:normAutofit fontScale="85000" lnSpcReduction="20000"/>
          </a:bodyPr>
          <a:lstStyle/>
          <a:p>
            <a:pPr marL="0" indent="0" algn="just" rtl="1">
              <a:spcAft>
                <a:spcPts val="1000"/>
              </a:spcAft>
              <a:buNone/>
            </a:pPr>
            <a:r>
              <a:rPr lang="ar-SA" sz="2400" dirty="0" smtClean="0">
                <a:latin typeface="Calibri"/>
                <a:ea typeface="Times New Roman"/>
                <a:cs typeface="B Zar" pitchFamily="2" charset="-78"/>
              </a:rPr>
              <a:t>بسیاری </a:t>
            </a:r>
            <a:r>
              <a:rPr lang="ar-SA" sz="2400" dirty="0">
                <a:latin typeface="Calibri"/>
                <a:ea typeface="Times New Roman"/>
                <a:cs typeface="B Zar" pitchFamily="2" charset="-78"/>
              </a:rPr>
              <a:t>از انواع هزینه ها مبتنی بر حجم هستند. محرک این نوع هزینه ها، مقدار تولید یا میزان خدمات ارائه شده است که حسابداران مدیریت به آن حجم یا میزان خروجی یا بطور اختصار </a:t>
            </a:r>
            <a:r>
              <a:rPr lang="ar-SA" sz="2400" b="1" dirty="0">
                <a:latin typeface="Calibri"/>
                <a:ea typeface="Times New Roman"/>
                <a:cs typeface="B Zar" pitchFamily="2" charset="-78"/>
              </a:rPr>
              <a:t>خروجی</a:t>
            </a:r>
            <a:r>
              <a:rPr lang="ar-SA" sz="2400" dirty="0">
                <a:latin typeface="Calibri"/>
                <a:ea typeface="Times New Roman"/>
                <a:cs typeface="B Zar" pitchFamily="2" charset="-78"/>
              </a:rPr>
              <a:t> </a:t>
            </a:r>
            <a:r>
              <a:rPr lang="en-AU" sz="2400" dirty="0" smtClean="0">
                <a:latin typeface="Calibri"/>
                <a:ea typeface="Times New Roman"/>
                <a:cs typeface="B Zar" pitchFamily="2" charset="-78"/>
              </a:rPr>
              <a:t>(Output)</a:t>
            </a:r>
            <a:r>
              <a:rPr lang="fa-IR" sz="2400" dirty="0" smtClean="0">
                <a:latin typeface="Calibri"/>
                <a:ea typeface="Times New Roman"/>
                <a:cs typeface="B Zar" pitchFamily="2" charset="-78"/>
              </a:rPr>
              <a:t> </a:t>
            </a:r>
            <a:r>
              <a:rPr lang="ar-SA" sz="2400" dirty="0" smtClean="0">
                <a:latin typeface="Calibri"/>
                <a:ea typeface="Times New Roman"/>
                <a:cs typeface="B Zar" pitchFamily="2" charset="-78"/>
              </a:rPr>
              <a:t>می </a:t>
            </a:r>
            <a:r>
              <a:rPr lang="ar-SA" sz="2400" dirty="0">
                <a:latin typeface="Calibri"/>
                <a:ea typeface="Times New Roman"/>
                <a:cs typeface="B Zar" pitchFamily="2" charset="-78"/>
              </a:rPr>
              <a:t>گویند. هزینه مواد مستقیم و دستمزد مستقیم نمونه های خوبی از هزینه های مبتنی بر حجم می باشند. این هزینه ها با افزایش هر واحد خروجی(محصول) افزایش می یابند.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به الگوی افزایش هزینه ها با نرخ نزولی اصطلاحا" </a:t>
            </a:r>
            <a:r>
              <a:rPr lang="ar-SA" sz="2400" b="1" dirty="0">
                <a:latin typeface="Calibri"/>
                <a:ea typeface="Times New Roman"/>
                <a:cs typeface="B Zar" pitchFamily="2" charset="-78"/>
              </a:rPr>
              <a:t>بازده نهایی افزایشی</a:t>
            </a:r>
            <a:r>
              <a:rPr lang="ar-SA" sz="2400" dirty="0">
                <a:latin typeface="Calibri"/>
                <a:ea typeface="Times New Roman"/>
                <a:cs typeface="B Zar" pitchFamily="2" charset="-78"/>
              </a:rPr>
              <a:t> گفته می شود که بیانگر این است که همزمان با افزایش خروجی ها، ورودیها با کارایی بیشتری مصرف می شوند وبهره وری افزایش می یابد.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در سطوح بالاتر هزینه ، هزینه ها با یک نرخ صعودی شروع به افزایش می کنند که این امر به دلیل عدم کارایی ناشی از نزدیک </a:t>
            </a:r>
            <a:r>
              <a:rPr lang="ar-SA" sz="2400" dirty="0" smtClean="0">
                <a:latin typeface="Calibri"/>
                <a:ea typeface="Times New Roman"/>
                <a:cs typeface="B Zar" pitchFamily="2" charset="-78"/>
              </a:rPr>
              <a:t>شد</a:t>
            </a:r>
            <a:r>
              <a:rPr lang="fa-IR" sz="2400" dirty="0" smtClean="0">
                <a:latin typeface="Calibri"/>
                <a:ea typeface="Times New Roman"/>
                <a:cs typeface="B Zar" pitchFamily="2" charset="-78"/>
              </a:rPr>
              <a:t>ن</a:t>
            </a:r>
            <a:r>
              <a:rPr lang="ar-SA" sz="2400" dirty="0" smtClean="0">
                <a:latin typeface="Calibri"/>
                <a:ea typeface="Times New Roman"/>
                <a:cs typeface="B Zar" pitchFamily="2" charset="-78"/>
              </a:rPr>
              <a:t> </a:t>
            </a:r>
            <a:r>
              <a:rPr lang="ar-SA" sz="2400" dirty="0">
                <a:latin typeface="Calibri"/>
                <a:ea typeface="Times New Roman"/>
                <a:cs typeface="B Zar" pitchFamily="2" charset="-78"/>
              </a:rPr>
              <a:t>به حداکثر ظرفیت موجود است که باعث میشود منابع بطور کارا مصرف نشوند یا زمان مازاد بیشتری صرف انجام کارها شود. برای مثال در آخرین ساعات کاری به دلیل خستگی، کارکنان ممکن است آهسته تر و با دقت کمتری کار کنند و این باعث اتلافها و افزایش هزینه کل می شود. این رفتار هزینه در سطوح بالای محرک هزینه را </a:t>
            </a:r>
            <a:r>
              <a:rPr lang="ar-SA" sz="2400" b="1" dirty="0">
                <a:latin typeface="Calibri"/>
                <a:ea typeface="Times New Roman"/>
                <a:cs typeface="B Zar" pitchFamily="2" charset="-78"/>
              </a:rPr>
              <a:t>بازده نهایی نزولی/کاهشی</a:t>
            </a:r>
            <a:r>
              <a:rPr lang="ar-SA" sz="2400" dirty="0">
                <a:latin typeface="Calibri"/>
                <a:ea typeface="Times New Roman"/>
                <a:cs typeface="B Zar" pitchFamily="2" charset="-78"/>
              </a:rPr>
              <a:t> می گویند.</a:t>
            </a:r>
            <a:endParaRPr lang="en-US" sz="2400" dirty="0">
              <a:latin typeface="Calibri"/>
              <a:ea typeface="Calibri"/>
              <a:cs typeface="B Zar" pitchFamily="2" charset="-78"/>
            </a:endParaRPr>
          </a:p>
          <a:p>
            <a:endParaRPr lang="en-US" dirty="0"/>
          </a:p>
        </p:txBody>
      </p:sp>
    </p:spTree>
    <p:extLst>
      <p:ext uri="{BB962C8B-B14F-4D97-AF65-F5344CB8AC3E}">
        <p14:creationId xmlns:p14="http://schemas.microsoft.com/office/powerpoint/2010/main" val="2601859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pPr algn="ctr" rtl="1"/>
            <a:r>
              <a:rPr lang="fa-IR" sz="2400" dirty="0" smtClean="0">
                <a:cs typeface="B Titr" pitchFamily="2" charset="-78"/>
              </a:rPr>
              <a:t>نمودار هزینه کل در یک محدوده وسیع از خروجیها </a:t>
            </a:r>
            <a:endParaRPr lang="en-US" sz="2400" dirty="0">
              <a:cs typeface="B Titr" pitchFamily="2" charset="-78"/>
            </a:endParaRPr>
          </a:p>
        </p:txBody>
      </p:sp>
      <p:pic>
        <p:nvPicPr>
          <p:cNvPr id="1031" name="Picture 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04248" y="2126311"/>
            <a:ext cx="1080120" cy="491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a:off x="1846016" y="2036812"/>
            <a:ext cx="0" cy="34084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835696" y="5445224"/>
            <a:ext cx="63410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116800" y="2637118"/>
            <a:ext cx="0" cy="2808106"/>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1287563" y="2432954"/>
            <a:ext cx="461665" cy="780022"/>
          </a:xfrm>
          <a:prstGeom prst="rect">
            <a:avLst/>
          </a:prstGeom>
          <a:noFill/>
        </p:spPr>
        <p:txBody>
          <a:bodyPr vert="vert270" wrap="none" rtlCol="0">
            <a:spAutoFit/>
          </a:bodyPr>
          <a:lstStyle/>
          <a:p>
            <a:r>
              <a:rPr lang="fa-IR" dirty="0" smtClean="0"/>
              <a:t>هزینه کل</a:t>
            </a:r>
            <a:endParaRPr lang="en-US" dirty="0"/>
          </a:p>
        </p:txBody>
      </p:sp>
      <p:sp>
        <p:nvSpPr>
          <p:cNvPr id="32" name="TextBox 31"/>
          <p:cNvSpPr txBox="1"/>
          <p:nvPr/>
        </p:nvSpPr>
        <p:spPr>
          <a:xfrm>
            <a:off x="7043701" y="5603180"/>
            <a:ext cx="1162498" cy="369332"/>
          </a:xfrm>
          <a:prstGeom prst="rect">
            <a:avLst/>
          </a:prstGeom>
          <a:noFill/>
          <a:scene3d>
            <a:camera prst="orthographicFront">
              <a:rot lat="0" lon="299938" rev="0"/>
            </a:camera>
            <a:lightRig rig="threePt" dir="t"/>
          </a:scene3d>
        </p:spPr>
        <p:txBody>
          <a:bodyPr wrap="none" rtlCol="0">
            <a:spAutoFit/>
          </a:bodyPr>
          <a:lstStyle/>
          <a:p>
            <a:pPr algn="ctr" rtl="1"/>
            <a:r>
              <a:rPr lang="fa-IR" dirty="0" smtClean="0"/>
              <a:t>حجم خروجی</a:t>
            </a:r>
            <a:endParaRPr lang="en-US" dirty="0"/>
          </a:p>
        </p:txBody>
      </p:sp>
      <p:sp>
        <p:nvSpPr>
          <p:cNvPr id="33" name="TextBox 32"/>
          <p:cNvSpPr txBox="1"/>
          <p:nvPr/>
        </p:nvSpPr>
        <p:spPr>
          <a:xfrm>
            <a:off x="493916" y="5445224"/>
            <a:ext cx="1701820" cy="369332"/>
          </a:xfrm>
          <a:prstGeom prst="rect">
            <a:avLst/>
          </a:prstGeom>
          <a:noFill/>
        </p:spPr>
        <p:txBody>
          <a:bodyPr wrap="square" rtlCol="0">
            <a:spAutoFit/>
          </a:bodyPr>
          <a:lstStyle/>
          <a:p>
            <a:r>
              <a:rPr lang="fa-IR" dirty="0" smtClean="0"/>
              <a:t>بازده نهایی افزایشی</a:t>
            </a:r>
            <a:endParaRPr lang="en-US" dirty="0"/>
          </a:p>
        </p:txBody>
      </p:sp>
      <p:cxnSp>
        <p:nvCxnSpPr>
          <p:cNvPr id="35" name="Straight Arrow Connector 34"/>
          <p:cNvCxnSpPr>
            <a:stCxn id="33" idx="0"/>
          </p:cNvCxnSpPr>
          <p:nvPr/>
        </p:nvCxnSpPr>
        <p:spPr>
          <a:xfrm flipV="1">
            <a:off x="1344826" y="3741018"/>
            <a:ext cx="1667048" cy="170420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860032" y="4520498"/>
            <a:ext cx="1577676" cy="369332"/>
          </a:xfrm>
          <a:prstGeom prst="rect">
            <a:avLst/>
          </a:prstGeom>
          <a:noFill/>
        </p:spPr>
        <p:txBody>
          <a:bodyPr wrap="none" rtlCol="0">
            <a:spAutoFit/>
          </a:bodyPr>
          <a:lstStyle/>
          <a:p>
            <a:r>
              <a:rPr lang="fa-IR" dirty="0" smtClean="0"/>
              <a:t>بازده نهایی کاهشی</a:t>
            </a:r>
            <a:endParaRPr lang="en-US" dirty="0"/>
          </a:p>
        </p:txBody>
      </p:sp>
      <p:cxnSp>
        <p:nvCxnSpPr>
          <p:cNvPr id="43" name="Straight Arrow Connector 42"/>
          <p:cNvCxnSpPr/>
          <p:nvPr/>
        </p:nvCxnSpPr>
        <p:spPr>
          <a:xfrm flipV="1">
            <a:off x="5724128" y="2802286"/>
            <a:ext cx="1080120" cy="171821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7" name="Freeform 46"/>
          <p:cNvSpPr/>
          <p:nvPr/>
        </p:nvSpPr>
        <p:spPr>
          <a:xfrm>
            <a:off x="1866900" y="2637118"/>
            <a:ext cx="5249900" cy="1960282"/>
          </a:xfrm>
          <a:custGeom>
            <a:avLst/>
            <a:gdLst>
              <a:gd name="connsiteX0" fmla="*/ 0 w 4927600"/>
              <a:gd name="connsiteY0" fmla="*/ 1778000 h 1778000"/>
              <a:gd name="connsiteX1" fmla="*/ 1155700 w 4927600"/>
              <a:gd name="connsiteY1" fmla="*/ 952500 h 1778000"/>
              <a:gd name="connsiteX2" fmla="*/ 2768600 w 4927600"/>
              <a:gd name="connsiteY2" fmla="*/ 863600 h 1778000"/>
              <a:gd name="connsiteX3" fmla="*/ 4927600 w 4927600"/>
              <a:gd name="connsiteY3" fmla="*/ 0 h 1778000"/>
            </a:gdLst>
            <a:ahLst/>
            <a:cxnLst>
              <a:cxn ang="0">
                <a:pos x="connsiteX0" y="connsiteY0"/>
              </a:cxn>
              <a:cxn ang="0">
                <a:pos x="connsiteX1" y="connsiteY1"/>
              </a:cxn>
              <a:cxn ang="0">
                <a:pos x="connsiteX2" y="connsiteY2"/>
              </a:cxn>
              <a:cxn ang="0">
                <a:pos x="connsiteX3" y="connsiteY3"/>
              </a:cxn>
            </a:cxnLst>
            <a:rect l="l" t="t" r="r" b="b"/>
            <a:pathLst>
              <a:path w="4927600" h="1778000">
                <a:moveTo>
                  <a:pt x="0" y="1778000"/>
                </a:moveTo>
                <a:cubicBezTo>
                  <a:pt x="347133" y="1441450"/>
                  <a:pt x="694267" y="1104900"/>
                  <a:pt x="1155700" y="952500"/>
                </a:cubicBezTo>
                <a:cubicBezTo>
                  <a:pt x="1617133" y="800100"/>
                  <a:pt x="2139950" y="1022350"/>
                  <a:pt x="2768600" y="863600"/>
                </a:cubicBezTo>
                <a:cubicBezTo>
                  <a:pt x="3397250" y="704850"/>
                  <a:pt x="4565650" y="143933"/>
                  <a:pt x="4927600" y="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9" name="Straight Connector 48"/>
          <p:cNvCxnSpPr/>
          <p:nvPr/>
        </p:nvCxnSpPr>
        <p:spPr>
          <a:xfrm flipV="1">
            <a:off x="2771800" y="2996952"/>
            <a:ext cx="0" cy="244827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3347864" y="2996952"/>
            <a:ext cx="0" cy="244827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2379052" y="5572104"/>
            <a:ext cx="785496" cy="369332"/>
          </a:xfrm>
          <a:prstGeom prst="rect">
            <a:avLst/>
          </a:prstGeom>
          <a:noFill/>
        </p:spPr>
        <p:txBody>
          <a:bodyPr wrap="square" rtlCol="0">
            <a:spAutoFit/>
          </a:bodyPr>
          <a:lstStyle/>
          <a:p>
            <a:r>
              <a:rPr lang="fa-IR" dirty="0" smtClean="0"/>
              <a:t>3500</a:t>
            </a:r>
            <a:endParaRPr lang="en-US" dirty="0"/>
          </a:p>
        </p:txBody>
      </p:sp>
      <p:sp>
        <p:nvSpPr>
          <p:cNvPr id="56" name="TextBox 55"/>
          <p:cNvSpPr txBox="1"/>
          <p:nvPr/>
        </p:nvSpPr>
        <p:spPr>
          <a:xfrm>
            <a:off x="3011874" y="5572104"/>
            <a:ext cx="671979" cy="369332"/>
          </a:xfrm>
          <a:prstGeom prst="rect">
            <a:avLst/>
          </a:prstGeom>
          <a:noFill/>
        </p:spPr>
        <p:txBody>
          <a:bodyPr wrap="none" rtlCol="0">
            <a:spAutoFit/>
          </a:bodyPr>
          <a:lstStyle/>
          <a:p>
            <a:r>
              <a:rPr lang="fa-IR" dirty="0" smtClean="0"/>
              <a:t>3600</a:t>
            </a:r>
            <a:endParaRPr lang="en-US" dirty="0"/>
          </a:p>
        </p:txBody>
      </p:sp>
      <p:sp>
        <p:nvSpPr>
          <p:cNvPr id="57" name="TextBox 56"/>
          <p:cNvSpPr txBox="1"/>
          <p:nvPr/>
        </p:nvSpPr>
        <p:spPr>
          <a:xfrm>
            <a:off x="2483768" y="2617620"/>
            <a:ext cx="1200085" cy="369332"/>
          </a:xfrm>
          <a:prstGeom prst="rect">
            <a:avLst/>
          </a:prstGeom>
          <a:noFill/>
        </p:spPr>
        <p:txBody>
          <a:bodyPr wrap="square" rtlCol="0">
            <a:spAutoFit/>
          </a:bodyPr>
          <a:lstStyle/>
          <a:p>
            <a:r>
              <a:rPr lang="fa-IR" dirty="0" smtClean="0"/>
              <a:t>دامنه مربوط</a:t>
            </a:r>
            <a:endParaRPr lang="en-US" dirty="0"/>
          </a:p>
        </p:txBody>
      </p:sp>
    </p:spTree>
    <p:extLst>
      <p:ext uri="{BB962C8B-B14F-4D97-AF65-F5344CB8AC3E}">
        <p14:creationId xmlns:p14="http://schemas.microsoft.com/office/powerpoint/2010/main" val="546366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80696"/>
          </a:xfrm>
        </p:spPr>
        <p:txBody>
          <a:bodyPr>
            <a:normAutofit/>
          </a:bodyPr>
          <a:lstStyle/>
          <a:p>
            <a:pPr algn="r" rtl="1"/>
            <a:r>
              <a:rPr lang="ar-SA" sz="2400" b="1" dirty="0">
                <a:solidFill>
                  <a:srgbClr val="345F8A"/>
                </a:solidFill>
                <a:ea typeface="Times New Roman"/>
                <a:cs typeface="B Titr" pitchFamily="2" charset="-78"/>
              </a:rPr>
              <a:t>هزینه های ثابت و متغیر </a:t>
            </a:r>
            <a:r>
              <a:rPr lang="ar-SA" sz="2400" b="1" dirty="0" smtClean="0">
                <a:solidFill>
                  <a:srgbClr val="345F8A"/>
                </a:solidFill>
                <a:ea typeface="Times New Roman"/>
                <a:cs typeface="B Titr" pitchFamily="2" charset="-78"/>
              </a:rPr>
              <a:t>:</a:t>
            </a:r>
            <a:r>
              <a:rPr lang="fa-IR" sz="2400" b="1" dirty="0" smtClean="0">
                <a:solidFill>
                  <a:srgbClr val="345F8A"/>
                </a:solidFill>
                <a:ea typeface="Times New Roman"/>
                <a:cs typeface="B Titr" pitchFamily="2" charset="-78"/>
              </a:rPr>
              <a:t> </a:t>
            </a:r>
            <a:r>
              <a:rPr lang="ar-SA" sz="2200" dirty="0" smtClean="0">
                <a:solidFill>
                  <a:schemeClr val="tx1"/>
                </a:solidFill>
                <a:ea typeface="Times New Roman"/>
                <a:cs typeface="B Zar" pitchFamily="2" charset="-78"/>
              </a:rPr>
              <a:t>هزینه </a:t>
            </a:r>
            <a:r>
              <a:rPr lang="ar-SA" sz="2200" dirty="0">
                <a:solidFill>
                  <a:schemeClr val="tx1"/>
                </a:solidFill>
                <a:ea typeface="Times New Roman"/>
                <a:cs typeface="B Zar" pitchFamily="2" charset="-78"/>
              </a:rPr>
              <a:t>کل از دو بخش ثابت و </a:t>
            </a:r>
            <a:r>
              <a:rPr lang="fa-IR" sz="2200" dirty="0">
                <a:solidFill>
                  <a:schemeClr val="tx1"/>
                </a:solidFill>
                <a:ea typeface="Times New Roman"/>
                <a:cs typeface="B Zar" pitchFamily="2" charset="-78"/>
              </a:rPr>
              <a:t>متغیر </a:t>
            </a:r>
            <a:r>
              <a:rPr lang="ar-SA" sz="2200" dirty="0">
                <a:solidFill>
                  <a:schemeClr val="tx1"/>
                </a:solidFill>
                <a:ea typeface="Times New Roman"/>
                <a:cs typeface="B Zar" pitchFamily="2" charset="-78"/>
              </a:rPr>
              <a:t>تشکیل شده است.</a:t>
            </a:r>
            <a:endParaRPr lang="en-US" sz="2400" dirty="0">
              <a:solidFill>
                <a:schemeClr val="tx1"/>
              </a:solidFill>
              <a:cs typeface="B Titr" pitchFamily="2" charset="-78"/>
            </a:endParaRPr>
          </a:p>
        </p:txBody>
      </p:sp>
      <p:sp>
        <p:nvSpPr>
          <p:cNvPr id="3" name="Content Placeholder 2"/>
          <p:cNvSpPr>
            <a:spLocks noGrp="1"/>
          </p:cNvSpPr>
          <p:nvPr>
            <p:ph idx="1"/>
          </p:nvPr>
        </p:nvSpPr>
        <p:spPr>
          <a:xfrm>
            <a:off x="457200" y="1556792"/>
            <a:ext cx="8229600" cy="4767808"/>
          </a:xfrm>
        </p:spPr>
        <p:txBody>
          <a:bodyPr>
            <a:normAutofit/>
          </a:bodyPr>
          <a:lstStyle/>
          <a:p>
            <a:pPr marL="0" lvl="0" indent="0" algn="just" rtl="1">
              <a:buClr>
                <a:srgbClr val="0BD0D9"/>
              </a:buClr>
              <a:buNone/>
            </a:pPr>
            <a:r>
              <a:rPr lang="ar-SA" sz="2400" b="1" dirty="0" smtClean="0">
                <a:solidFill>
                  <a:srgbClr val="345F8A"/>
                </a:solidFill>
                <a:latin typeface="Calibri"/>
                <a:ea typeface="Times New Roman"/>
                <a:cs typeface="B Titr" pitchFamily="2" charset="-78"/>
              </a:rPr>
              <a:t>هزینه </a:t>
            </a:r>
            <a:r>
              <a:rPr lang="ar-SA" sz="2400" b="1" dirty="0">
                <a:solidFill>
                  <a:srgbClr val="345F8A"/>
                </a:solidFill>
                <a:latin typeface="Calibri"/>
                <a:ea typeface="Times New Roman"/>
                <a:cs typeface="B Titr" pitchFamily="2" charset="-78"/>
              </a:rPr>
              <a:t>متغیر </a:t>
            </a:r>
            <a:r>
              <a:rPr lang="en-AU" sz="2400" dirty="0">
                <a:solidFill>
                  <a:srgbClr val="345F8A"/>
                </a:solidFill>
                <a:latin typeface="Calibri"/>
                <a:ea typeface="Times New Roman"/>
                <a:cs typeface="B Titr" pitchFamily="2" charset="-78"/>
              </a:rPr>
              <a:t>(Variable Cost</a:t>
            </a:r>
            <a:r>
              <a:rPr lang="en-AU" sz="2400" dirty="0" smtClean="0">
                <a:solidFill>
                  <a:srgbClr val="345F8A"/>
                </a:solidFill>
                <a:latin typeface="Calibri"/>
                <a:ea typeface="Times New Roman"/>
                <a:cs typeface="B Titr" pitchFamily="2" charset="-78"/>
              </a:rPr>
              <a:t>)</a:t>
            </a:r>
            <a:r>
              <a:rPr lang="fa-IR" sz="2400" dirty="0" smtClean="0">
                <a:solidFill>
                  <a:srgbClr val="345F8A"/>
                </a:solidFill>
                <a:latin typeface="Calibri"/>
                <a:ea typeface="Times New Roman"/>
                <a:cs typeface="B Titr" pitchFamily="2" charset="-78"/>
              </a:rPr>
              <a:t> </a:t>
            </a:r>
            <a:r>
              <a:rPr lang="fa-IR" sz="2400" b="1" dirty="0" smtClean="0">
                <a:solidFill>
                  <a:srgbClr val="345F8A"/>
                </a:solidFill>
                <a:latin typeface="Calibri"/>
                <a:ea typeface="Times New Roman"/>
                <a:cs typeface="B Titr" pitchFamily="2" charset="-78"/>
              </a:rPr>
              <a:t>:</a:t>
            </a:r>
            <a:r>
              <a:rPr lang="ar-SA" sz="2400" b="1" dirty="0" smtClean="0">
                <a:solidFill>
                  <a:srgbClr val="345F8A"/>
                </a:solidFill>
                <a:latin typeface="Calibri"/>
                <a:ea typeface="Times New Roman"/>
                <a:cs typeface="B Titr" pitchFamily="2" charset="-78"/>
              </a:rPr>
              <a:t> </a:t>
            </a:r>
            <a:endParaRPr lang="fa-IR" sz="2400" b="1" dirty="0" smtClean="0">
              <a:solidFill>
                <a:srgbClr val="345F8A"/>
              </a:solidFill>
              <a:latin typeface="Calibri"/>
              <a:ea typeface="Times New Roman"/>
              <a:cs typeface="B Titr" pitchFamily="2" charset="-78"/>
            </a:endParaRPr>
          </a:p>
          <a:p>
            <a:pPr marL="0" lvl="0" indent="0" algn="just" rtl="1">
              <a:buClr>
                <a:srgbClr val="0BD0D9"/>
              </a:buClr>
              <a:buNone/>
            </a:pPr>
            <a:r>
              <a:rPr lang="ar-SA" sz="2200" dirty="0" smtClean="0">
                <a:latin typeface="Calibri"/>
                <a:ea typeface="Times New Roman"/>
                <a:cs typeface="B Zar" pitchFamily="2" charset="-78"/>
              </a:rPr>
              <a:t>تغییر </a:t>
            </a:r>
            <a:r>
              <a:rPr lang="ar-SA" sz="2200" dirty="0">
                <a:latin typeface="Calibri"/>
                <a:ea typeface="Times New Roman"/>
                <a:cs typeface="B Zar" pitchFamily="2" charset="-78"/>
              </a:rPr>
              <a:t>در هزینه کل است که با تغییر در مقدار محرک هزینه مرتبط است. محرک هزینه می تواند مبتنی بر حجم یا فعالیت باشد اما حسابداران مدیریت در عمل معمولا" از اصطلاح هزینه های متغیر در ارتباط با محرکهای هزینه مبتنی بر حجم استفاده می کنند. هزینه مواد مستقیم و دستمزد مستقیم هر دو هزینه متغیر هستند.</a:t>
            </a:r>
            <a:r>
              <a:rPr lang="ar-SA" sz="2200" b="1" dirty="0">
                <a:ea typeface="Times New Roman"/>
                <a:cs typeface="B Zar" pitchFamily="2" charset="-78"/>
              </a:rPr>
              <a:t> </a:t>
            </a:r>
            <a:r>
              <a:rPr lang="fa-IR" sz="2200" b="1" dirty="0">
                <a:ea typeface="Times New Roman"/>
                <a:cs typeface="B Zar" pitchFamily="2" charset="-78"/>
              </a:rPr>
              <a:t>ه</a:t>
            </a:r>
            <a:r>
              <a:rPr lang="ar-SA" sz="2200" b="1" dirty="0">
                <a:ea typeface="Times New Roman"/>
                <a:cs typeface="B Zar" pitchFamily="2" charset="-78"/>
              </a:rPr>
              <a:t>زینه های </a:t>
            </a:r>
            <a:r>
              <a:rPr lang="fa-IR" sz="2200" b="1" dirty="0">
                <a:ea typeface="Times New Roman"/>
                <a:cs typeface="B Zar" pitchFamily="2" charset="-78"/>
              </a:rPr>
              <a:t>متغیر </a:t>
            </a:r>
            <a:r>
              <a:rPr lang="ar-SA" sz="2200" b="1" dirty="0">
                <a:ea typeface="Times New Roman"/>
                <a:cs typeface="B Zar" pitchFamily="2" charset="-78"/>
              </a:rPr>
              <a:t>در کل </a:t>
            </a:r>
            <a:r>
              <a:rPr lang="fa-IR" sz="2200" b="1" dirty="0">
                <a:ea typeface="Times New Roman"/>
                <a:cs typeface="B Zar" pitchFamily="2" charset="-78"/>
              </a:rPr>
              <a:t>متغیر </a:t>
            </a:r>
            <a:r>
              <a:rPr lang="ar-SA" sz="2200" b="1" dirty="0">
                <a:ea typeface="Times New Roman"/>
                <a:cs typeface="B Zar" pitchFamily="2" charset="-78"/>
              </a:rPr>
              <a:t>و در واحد </a:t>
            </a:r>
            <a:r>
              <a:rPr lang="fa-IR" sz="2200" b="1" dirty="0">
                <a:ea typeface="Times New Roman"/>
                <a:cs typeface="B Zar" pitchFamily="2" charset="-78"/>
              </a:rPr>
              <a:t>ثابت </a:t>
            </a:r>
            <a:r>
              <a:rPr lang="ar-SA" sz="2200" b="1" dirty="0">
                <a:ea typeface="Times New Roman"/>
                <a:cs typeface="B Zar" pitchFamily="2" charset="-78"/>
              </a:rPr>
              <a:t>هستند.</a:t>
            </a:r>
            <a:endParaRPr lang="en-US" sz="2200" b="1" dirty="0">
              <a:ea typeface="Times New Roman"/>
              <a:cs typeface="B Zar" pitchFamily="2" charset="-78"/>
            </a:endParaRPr>
          </a:p>
          <a:p>
            <a:pPr marL="0" indent="0" algn="just" rtl="1">
              <a:buNone/>
            </a:pPr>
            <a:endParaRPr lang="en-US" sz="2400" dirty="0">
              <a:cs typeface="B Zar" pitchFamily="2" charset="-78"/>
            </a:endParaRPr>
          </a:p>
        </p:txBody>
      </p:sp>
      <p:cxnSp>
        <p:nvCxnSpPr>
          <p:cNvPr id="5" name="Straight Connector 4"/>
          <p:cNvCxnSpPr/>
          <p:nvPr/>
        </p:nvCxnSpPr>
        <p:spPr>
          <a:xfrm>
            <a:off x="1547664" y="400506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547664" y="5877272"/>
            <a:ext cx="25202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084168" y="3882080"/>
            <a:ext cx="0" cy="1995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84168" y="5877272"/>
            <a:ext cx="252028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69399" y="3727888"/>
            <a:ext cx="400110" cy="2570575"/>
          </a:xfrm>
          <a:prstGeom prst="rect">
            <a:avLst/>
          </a:prstGeom>
          <a:noFill/>
        </p:spPr>
        <p:txBody>
          <a:bodyPr vert="vert270" wrap="none" rtlCol="0">
            <a:spAutoFit/>
          </a:bodyPr>
          <a:lstStyle/>
          <a:p>
            <a:r>
              <a:rPr lang="fa-IR" sz="1400" dirty="0" smtClean="0"/>
              <a:t>هزینه متغیر هرواحد محصول برحسب ریال</a:t>
            </a:r>
            <a:endParaRPr lang="en-US" sz="1400" dirty="0"/>
          </a:p>
        </p:txBody>
      </p:sp>
      <p:sp>
        <p:nvSpPr>
          <p:cNvPr id="13" name="TextBox 12"/>
          <p:cNvSpPr txBox="1"/>
          <p:nvPr/>
        </p:nvSpPr>
        <p:spPr>
          <a:xfrm>
            <a:off x="1079266" y="3870176"/>
            <a:ext cx="468398" cy="1815882"/>
          </a:xfrm>
          <a:prstGeom prst="rect">
            <a:avLst/>
          </a:prstGeom>
          <a:noFill/>
        </p:spPr>
        <p:txBody>
          <a:bodyPr wrap="none" rtlCol="0">
            <a:spAutoFit/>
          </a:bodyPr>
          <a:lstStyle/>
          <a:p>
            <a:r>
              <a:rPr lang="fa-IR" sz="1400" dirty="0" smtClean="0"/>
              <a:t>400</a:t>
            </a:r>
          </a:p>
          <a:p>
            <a:r>
              <a:rPr lang="fa-IR" sz="1400" dirty="0" smtClean="0"/>
              <a:t>384</a:t>
            </a:r>
          </a:p>
          <a:p>
            <a:endParaRPr lang="fa-IR" sz="1400" dirty="0"/>
          </a:p>
          <a:p>
            <a:r>
              <a:rPr lang="fa-IR" sz="1400" dirty="0" smtClean="0"/>
              <a:t>300</a:t>
            </a:r>
          </a:p>
          <a:p>
            <a:endParaRPr lang="fa-IR" sz="1400" dirty="0"/>
          </a:p>
          <a:p>
            <a:r>
              <a:rPr lang="fa-IR" sz="1400" dirty="0" smtClean="0"/>
              <a:t>200</a:t>
            </a:r>
          </a:p>
          <a:p>
            <a:endParaRPr lang="fa-IR" sz="1400" dirty="0"/>
          </a:p>
          <a:p>
            <a:r>
              <a:rPr lang="fa-IR" sz="1400" dirty="0" smtClean="0"/>
              <a:t>100</a:t>
            </a:r>
            <a:endParaRPr lang="en-US" sz="1400" dirty="0"/>
          </a:p>
        </p:txBody>
      </p:sp>
      <p:sp>
        <p:nvSpPr>
          <p:cNvPr id="15" name="TextBox 14"/>
          <p:cNvSpPr txBox="1"/>
          <p:nvPr/>
        </p:nvSpPr>
        <p:spPr>
          <a:xfrm>
            <a:off x="1579081" y="5914653"/>
            <a:ext cx="2710999" cy="369332"/>
          </a:xfrm>
          <a:prstGeom prst="rect">
            <a:avLst/>
          </a:prstGeom>
          <a:noFill/>
        </p:spPr>
        <p:txBody>
          <a:bodyPr wrap="none" rtlCol="0">
            <a:spAutoFit/>
          </a:bodyPr>
          <a:lstStyle/>
          <a:p>
            <a:r>
              <a:rPr lang="fa-IR" dirty="0" smtClean="0"/>
              <a:t>1000   800  600  400  200</a:t>
            </a:r>
            <a:endParaRPr lang="en-US" dirty="0"/>
          </a:p>
        </p:txBody>
      </p:sp>
      <p:sp>
        <p:nvSpPr>
          <p:cNvPr id="17" name="TextBox 16"/>
          <p:cNvSpPr txBox="1"/>
          <p:nvPr/>
        </p:nvSpPr>
        <p:spPr>
          <a:xfrm>
            <a:off x="6057834" y="5914653"/>
            <a:ext cx="2710999" cy="369332"/>
          </a:xfrm>
          <a:prstGeom prst="rect">
            <a:avLst/>
          </a:prstGeom>
          <a:noFill/>
        </p:spPr>
        <p:txBody>
          <a:bodyPr wrap="none" rtlCol="0">
            <a:spAutoFit/>
          </a:bodyPr>
          <a:lstStyle/>
          <a:p>
            <a:r>
              <a:rPr lang="fa-IR" dirty="0" smtClean="0"/>
              <a:t>1000   800  600  400  200</a:t>
            </a:r>
            <a:endParaRPr lang="en-US" dirty="0"/>
          </a:p>
        </p:txBody>
      </p:sp>
      <p:sp>
        <p:nvSpPr>
          <p:cNvPr id="19" name="TextBox 18"/>
          <p:cNvSpPr txBox="1"/>
          <p:nvPr/>
        </p:nvSpPr>
        <p:spPr>
          <a:xfrm>
            <a:off x="5261302" y="3882080"/>
            <a:ext cx="822866" cy="1815882"/>
          </a:xfrm>
          <a:prstGeom prst="rect">
            <a:avLst/>
          </a:prstGeom>
          <a:noFill/>
        </p:spPr>
        <p:txBody>
          <a:bodyPr wrap="square" rtlCol="0">
            <a:spAutoFit/>
          </a:bodyPr>
          <a:lstStyle/>
          <a:p>
            <a:r>
              <a:rPr lang="fa-IR" sz="1600" dirty="0" smtClean="0"/>
              <a:t>40،000</a:t>
            </a:r>
          </a:p>
          <a:p>
            <a:endParaRPr lang="fa-IR" sz="1600" dirty="0" smtClean="0"/>
          </a:p>
          <a:p>
            <a:r>
              <a:rPr lang="fa-IR" sz="1600" dirty="0" smtClean="0"/>
              <a:t>30،000</a:t>
            </a:r>
          </a:p>
          <a:p>
            <a:endParaRPr lang="fa-IR" sz="1600" dirty="0" smtClean="0"/>
          </a:p>
          <a:p>
            <a:r>
              <a:rPr lang="fa-IR" sz="1600" dirty="0" smtClean="0"/>
              <a:t>20،000</a:t>
            </a:r>
          </a:p>
          <a:p>
            <a:endParaRPr lang="fa-IR" sz="1600" dirty="0" smtClean="0"/>
          </a:p>
          <a:p>
            <a:r>
              <a:rPr lang="fa-IR" sz="1600" dirty="0" smtClean="0"/>
              <a:t>10،000</a:t>
            </a:r>
            <a:endParaRPr lang="en-US" sz="1600" dirty="0"/>
          </a:p>
        </p:txBody>
      </p:sp>
      <p:cxnSp>
        <p:nvCxnSpPr>
          <p:cNvPr id="22" name="Straight Connector 21"/>
          <p:cNvCxnSpPr>
            <a:endCxn id="3" idx="3"/>
          </p:cNvCxnSpPr>
          <p:nvPr/>
        </p:nvCxnSpPr>
        <p:spPr>
          <a:xfrm flipV="1">
            <a:off x="6084168" y="3940696"/>
            <a:ext cx="2602632" cy="193657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547664" y="4275449"/>
            <a:ext cx="2488863" cy="0"/>
          </a:xfrm>
          <a:prstGeom prst="line">
            <a:avLst/>
          </a:prstGeom>
        </p:spPr>
        <p:style>
          <a:lnRef idx="1">
            <a:schemeClr val="accent1"/>
          </a:lnRef>
          <a:fillRef idx="0">
            <a:schemeClr val="accent1"/>
          </a:fillRef>
          <a:effectRef idx="0">
            <a:schemeClr val="accent1"/>
          </a:effectRef>
          <a:fontRef idx="minor">
            <a:schemeClr val="tx1"/>
          </a:fontRef>
        </p:style>
      </p:cxnSp>
      <p:sp>
        <p:nvSpPr>
          <p:cNvPr id="28" name="Flowchart: Connector 27"/>
          <p:cNvSpPr/>
          <p:nvPr/>
        </p:nvSpPr>
        <p:spPr>
          <a:xfrm>
            <a:off x="1946136" y="4226201"/>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Connector 29"/>
          <p:cNvSpPr/>
          <p:nvPr/>
        </p:nvSpPr>
        <p:spPr>
          <a:xfrm>
            <a:off x="2383041" y="4228612"/>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Connector 30"/>
          <p:cNvSpPr/>
          <p:nvPr/>
        </p:nvSpPr>
        <p:spPr>
          <a:xfrm>
            <a:off x="2857715" y="4227192"/>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Connector 31"/>
          <p:cNvSpPr/>
          <p:nvPr/>
        </p:nvSpPr>
        <p:spPr>
          <a:xfrm>
            <a:off x="3349625" y="4227192"/>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Connector 32"/>
          <p:cNvSpPr/>
          <p:nvPr/>
        </p:nvSpPr>
        <p:spPr>
          <a:xfrm>
            <a:off x="3814010" y="4228612"/>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p:cNvSpPr txBox="1"/>
          <p:nvPr/>
        </p:nvSpPr>
        <p:spPr>
          <a:xfrm>
            <a:off x="1674641" y="4471463"/>
            <a:ext cx="2204450" cy="338554"/>
          </a:xfrm>
          <a:prstGeom prst="rect">
            <a:avLst/>
          </a:prstGeom>
          <a:noFill/>
        </p:spPr>
        <p:txBody>
          <a:bodyPr wrap="none" rtlCol="0">
            <a:spAutoFit/>
          </a:bodyPr>
          <a:lstStyle/>
          <a:p>
            <a:r>
              <a:rPr lang="fa-IR" sz="1600" dirty="0" smtClean="0"/>
              <a:t>هزینه متغیر هر واحد محصول</a:t>
            </a:r>
            <a:endParaRPr lang="en-US" sz="1600" dirty="0"/>
          </a:p>
        </p:txBody>
      </p:sp>
      <p:sp>
        <p:nvSpPr>
          <p:cNvPr id="35" name="TextBox 34"/>
          <p:cNvSpPr txBox="1"/>
          <p:nvPr/>
        </p:nvSpPr>
        <p:spPr>
          <a:xfrm>
            <a:off x="1810094" y="4790021"/>
            <a:ext cx="1933543" cy="369332"/>
          </a:xfrm>
          <a:prstGeom prst="rect">
            <a:avLst/>
          </a:prstGeom>
          <a:noFill/>
        </p:spPr>
        <p:txBody>
          <a:bodyPr wrap="none" rtlCol="0">
            <a:spAutoFit/>
          </a:bodyPr>
          <a:lstStyle/>
          <a:p>
            <a:r>
              <a:rPr lang="fa-IR" dirty="0" smtClean="0"/>
              <a:t> = 38/4 ریال</a:t>
            </a:r>
            <a:r>
              <a:rPr lang="en-AU" dirty="0" smtClean="0"/>
              <a:t>(</a:t>
            </a:r>
            <a:r>
              <a:rPr lang="en-AU" dirty="0" err="1" smtClean="0"/>
              <a:t>Vc</a:t>
            </a:r>
            <a:r>
              <a:rPr lang="en-AU" dirty="0" smtClean="0"/>
              <a:t>/Q)</a:t>
            </a:r>
            <a:endParaRPr lang="en-US" dirty="0"/>
          </a:p>
        </p:txBody>
      </p:sp>
      <p:sp>
        <p:nvSpPr>
          <p:cNvPr id="36" name="TextBox 35"/>
          <p:cNvSpPr txBox="1"/>
          <p:nvPr/>
        </p:nvSpPr>
        <p:spPr>
          <a:xfrm>
            <a:off x="2126952" y="6268734"/>
            <a:ext cx="1615256" cy="369332"/>
          </a:xfrm>
          <a:prstGeom prst="rect">
            <a:avLst/>
          </a:prstGeom>
          <a:noFill/>
        </p:spPr>
        <p:txBody>
          <a:bodyPr wrap="square" rtlCol="0">
            <a:spAutoFit/>
          </a:bodyPr>
          <a:lstStyle/>
          <a:p>
            <a:pPr algn="r" rtl="1"/>
            <a:r>
              <a:rPr lang="fa-IR" dirty="0" smtClean="0"/>
              <a:t>حجم محصول </a:t>
            </a:r>
            <a:r>
              <a:rPr lang="en-US" dirty="0"/>
              <a:t>(Q</a:t>
            </a:r>
            <a:r>
              <a:rPr lang="en-US" dirty="0" smtClean="0"/>
              <a:t>)</a:t>
            </a:r>
            <a:endParaRPr lang="en-US" dirty="0"/>
          </a:p>
        </p:txBody>
      </p:sp>
      <p:sp>
        <p:nvSpPr>
          <p:cNvPr id="37" name="TextBox 36"/>
          <p:cNvSpPr txBox="1"/>
          <p:nvPr/>
        </p:nvSpPr>
        <p:spPr>
          <a:xfrm>
            <a:off x="6732240" y="6268734"/>
            <a:ext cx="1615256" cy="369332"/>
          </a:xfrm>
          <a:prstGeom prst="rect">
            <a:avLst/>
          </a:prstGeom>
          <a:noFill/>
        </p:spPr>
        <p:txBody>
          <a:bodyPr wrap="square" rtlCol="0">
            <a:spAutoFit/>
          </a:bodyPr>
          <a:lstStyle/>
          <a:p>
            <a:pPr algn="r" rtl="1"/>
            <a:r>
              <a:rPr lang="fa-IR" dirty="0" smtClean="0"/>
              <a:t>حجم محصول </a:t>
            </a:r>
            <a:r>
              <a:rPr lang="en-US" dirty="0"/>
              <a:t>(Q</a:t>
            </a:r>
            <a:r>
              <a:rPr lang="en-US" dirty="0" smtClean="0"/>
              <a:t>)</a:t>
            </a:r>
            <a:endParaRPr lang="en-US" dirty="0"/>
          </a:p>
        </p:txBody>
      </p:sp>
      <p:sp>
        <p:nvSpPr>
          <p:cNvPr id="38" name="TextBox 37"/>
          <p:cNvSpPr txBox="1"/>
          <p:nvPr/>
        </p:nvSpPr>
        <p:spPr>
          <a:xfrm>
            <a:off x="4743682" y="3802778"/>
            <a:ext cx="400110" cy="2153795"/>
          </a:xfrm>
          <a:prstGeom prst="rect">
            <a:avLst/>
          </a:prstGeom>
          <a:noFill/>
        </p:spPr>
        <p:txBody>
          <a:bodyPr vert="vert270" wrap="none" rtlCol="0">
            <a:spAutoFit/>
          </a:bodyPr>
          <a:lstStyle/>
          <a:p>
            <a:r>
              <a:rPr lang="fa-IR" sz="1400" dirty="0" smtClean="0"/>
              <a:t>هزینه متغیر کل سالانه برحسب ریال</a:t>
            </a:r>
            <a:endParaRPr lang="en-US" sz="1400" dirty="0"/>
          </a:p>
        </p:txBody>
      </p:sp>
      <p:sp>
        <p:nvSpPr>
          <p:cNvPr id="39" name="Flowchart: Connector 38"/>
          <p:cNvSpPr/>
          <p:nvPr/>
        </p:nvSpPr>
        <p:spPr>
          <a:xfrm>
            <a:off x="6785401" y="5317365"/>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p:cNvSpPr/>
          <p:nvPr/>
        </p:nvSpPr>
        <p:spPr>
          <a:xfrm>
            <a:off x="7336468" y="4919776"/>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Connector 41"/>
          <p:cNvSpPr/>
          <p:nvPr/>
        </p:nvSpPr>
        <p:spPr>
          <a:xfrm>
            <a:off x="7884368" y="4482909"/>
            <a:ext cx="76865" cy="98495"/>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785401" y="5351834"/>
            <a:ext cx="867545" cy="369332"/>
          </a:xfrm>
          <a:prstGeom prst="rect">
            <a:avLst/>
          </a:prstGeom>
          <a:noFill/>
        </p:spPr>
        <p:txBody>
          <a:bodyPr wrap="none" rtlCol="0">
            <a:spAutoFit/>
          </a:bodyPr>
          <a:lstStyle/>
          <a:p>
            <a:r>
              <a:rPr lang="fa-IR" dirty="0" smtClean="0"/>
              <a:t>15،360</a:t>
            </a:r>
            <a:endParaRPr lang="en-US" dirty="0"/>
          </a:p>
        </p:txBody>
      </p:sp>
      <p:sp>
        <p:nvSpPr>
          <p:cNvPr id="44" name="TextBox 43"/>
          <p:cNvSpPr txBox="1"/>
          <p:nvPr/>
        </p:nvSpPr>
        <p:spPr>
          <a:xfrm>
            <a:off x="7355783" y="4937496"/>
            <a:ext cx="1008112" cy="369332"/>
          </a:xfrm>
          <a:prstGeom prst="rect">
            <a:avLst/>
          </a:prstGeom>
          <a:noFill/>
        </p:spPr>
        <p:txBody>
          <a:bodyPr wrap="square" rtlCol="0">
            <a:spAutoFit/>
          </a:bodyPr>
          <a:lstStyle/>
          <a:p>
            <a:r>
              <a:rPr lang="fa-IR" dirty="0" smtClean="0"/>
              <a:t>23،040</a:t>
            </a:r>
            <a:endParaRPr lang="en-US" dirty="0"/>
          </a:p>
        </p:txBody>
      </p:sp>
      <p:sp>
        <p:nvSpPr>
          <p:cNvPr id="45" name="TextBox 44"/>
          <p:cNvSpPr txBox="1"/>
          <p:nvPr/>
        </p:nvSpPr>
        <p:spPr>
          <a:xfrm>
            <a:off x="7922800" y="4471463"/>
            <a:ext cx="866379" cy="369332"/>
          </a:xfrm>
          <a:prstGeom prst="rect">
            <a:avLst/>
          </a:prstGeom>
          <a:noFill/>
        </p:spPr>
        <p:txBody>
          <a:bodyPr wrap="square" rtlCol="0">
            <a:spAutoFit/>
          </a:bodyPr>
          <a:lstStyle/>
          <a:p>
            <a:r>
              <a:rPr lang="fa-IR" dirty="0" smtClean="0"/>
              <a:t>30،720</a:t>
            </a:r>
            <a:endParaRPr lang="en-US" dirty="0"/>
          </a:p>
        </p:txBody>
      </p:sp>
      <p:sp>
        <p:nvSpPr>
          <p:cNvPr id="50" name="Arc 49"/>
          <p:cNvSpPr/>
          <p:nvPr/>
        </p:nvSpPr>
        <p:spPr>
          <a:xfrm>
            <a:off x="6408204" y="5595862"/>
            <a:ext cx="216024" cy="5628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6606247" y="5576099"/>
            <a:ext cx="989373" cy="338554"/>
          </a:xfrm>
          <a:prstGeom prst="rect">
            <a:avLst/>
          </a:prstGeom>
          <a:noFill/>
        </p:spPr>
        <p:txBody>
          <a:bodyPr wrap="none" rtlCol="0">
            <a:spAutoFit/>
          </a:bodyPr>
          <a:lstStyle/>
          <a:p>
            <a:r>
              <a:rPr lang="fa-IR" sz="1600" dirty="0" smtClean="0"/>
              <a:t>شیب=38/4</a:t>
            </a:r>
            <a:endParaRPr lang="en-US" sz="1600" dirty="0"/>
          </a:p>
        </p:txBody>
      </p:sp>
      <p:sp>
        <p:nvSpPr>
          <p:cNvPr id="52" name="TextBox 51"/>
          <p:cNvSpPr txBox="1"/>
          <p:nvPr/>
        </p:nvSpPr>
        <p:spPr>
          <a:xfrm>
            <a:off x="5952171" y="4162824"/>
            <a:ext cx="2682145" cy="369332"/>
          </a:xfrm>
          <a:prstGeom prst="rect">
            <a:avLst/>
          </a:prstGeom>
          <a:noFill/>
          <a:scene3d>
            <a:camera prst="orthographicFront">
              <a:rot lat="0" lon="0" rev="2100000"/>
            </a:camera>
            <a:lightRig rig="threePt" dir="t"/>
          </a:scene3d>
        </p:spPr>
        <p:txBody>
          <a:bodyPr wrap="none" rtlCol="0">
            <a:spAutoFit/>
          </a:bodyPr>
          <a:lstStyle/>
          <a:p>
            <a:r>
              <a:rPr lang="en-AU" dirty="0"/>
              <a:t>Q</a:t>
            </a:r>
            <a:r>
              <a:rPr lang="fa-IR" dirty="0" smtClean="0"/>
              <a:t>=38/4ریال*</a:t>
            </a:r>
            <a:r>
              <a:rPr lang="en-AU" dirty="0" smtClean="0"/>
              <a:t> (</a:t>
            </a:r>
            <a:r>
              <a:rPr lang="en-AU" dirty="0" err="1" smtClean="0"/>
              <a:t>Vc</a:t>
            </a:r>
            <a:r>
              <a:rPr lang="en-AU" dirty="0" smtClean="0"/>
              <a:t>)</a:t>
            </a:r>
            <a:r>
              <a:rPr lang="fa-IR" dirty="0" smtClean="0"/>
              <a:t>هزینه متغیر</a:t>
            </a:r>
            <a:endParaRPr lang="en-US" dirty="0"/>
          </a:p>
        </p:txBody>
      </p:sp>
      <p:sp>
        <p:nvSpPr>
          <p:cNvPr id="53" name="TextBox 52"/>
          <p:cNvSpPr txBox="1"/>
          <p:nvPr/>
        </p:nvSpPr>
        <p:spPr>
          <a:xfrm>
            <a:off x="6123466" y="3389334"/>
            <a:ext cx="1736373" cy="338554"/>
          </a:xfrm>
          <a:prstGeom prst="rect">
            <a:avLst/>
          </a:prstGeom>
          <a:noFill/>
        </p:spPr>
        <p:txBody>
          <a:bodyPr wrap="none" rtlCol="0">
            <a:spAutoFit/>
          </a:bodyPr>
          <a:lstStyle/>
          <a:p>
            <a:r>
              <a:rPr lang="fa-IR" sz="1600" b="1" dirty="0" smtClean="0">
                <a:cs typeface="B Titr" pitchFamily="2" charset="-78"/>
              </a:rPr>
              <a:t>نمودار هزینه متغیرکل</a:t>
            </a:r>
            <a:endParaRPr lang="en-US" sz="1600" b="1" dirty="0">
              <a:cs typeface="B Titr" pitchFamily="2" charset="-78"/>
            </a:endParaRPr>
          </a:p>
        </p:txBody>
      </p:sp>
      <p:sp>
        <p:nvSpPr>
          <p:cNvPr id="54" name="TextBox 53"/>
          <p:cNvSpPr txBox="1"/>
          <p:nvPr/>
        </p:nvSpPr>
        <p:spPr>
          <a:xfrm>
            <a:off x="1782112" y="3389334"/>
            <a:ext cx="2722220" cy="338554"/>
          </a:xfrm>
          <a:prstGeom prst="rect">
            <a:avLst/>
          </a:prstGeom>
          <a:noFill/>
        </p:spPr>
        <p:txBody>
          <a:bodyPr wrap="none" rtlCol="0">
            <a:spAutoFit/>
          </a:bodyPr>
          <a:lstStyle/>
          <a:p>
            <a:r>
              <a:rPr lang="fa-IR" sz="1600" dirty="0" smtClean="0">
                <a:cs typeface="B Titr" pitchFamily="2" charset="-78"/>
              </a:rPr>
              <a:t>نمودار هزینه متغیر هرواحد محصول</a:t>
            </a:r>
            <a:endParaRPr lang="en-US" sz="1600" dirty="0">
              <a:cs typeface="B Titr" pitchFamily="2" charset="-78"/>
            </a:endParaRPr>
          </a:p>
        </p:txBody>
      </p:sp>
    </p:spTree>
    <p:extLst>
      <p:ext uri="{BB962C8B-B14F-4D97-AF65-F5344CB8AC3E}">
        <p14:creationId xmlns:p14="http://schemas.microsoft.com/office/powerpoint/2010/main" val="2228873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84784"/>
            <a:ext cx="8229600" cy="4839816"/>
          </a:xfrm>
        </p:spPr>
        <p:txBody>
          <a:bodyPr/>
          <a:lstStyle/>
          <a:p>
            <a:pPr marL="0" lvl="0" indent="0" algn="just" rtl="1">
              <a:lnSpc>
                <a:spcPct val="120000"/>
              </a:lnSpc>
              <a:spcAft>
                <a:spcPts val="1000"/>
              </a:spcAft>
              <a:buClr>
                <a:srgbClr val="0BD0D9"/>
              </a:buClr>
              <a:buNone/>
            </a:pPr>
            <a:r>
              <a:rPr lang="ar-SA" b="1" dirty="0">
                <a:latin typeface="Calibri"/>
                <a:ea typeface="Times New Roman"/>
                <a:cs typeface="B Zar" pitchFamily="2" charset="-78"/>
              </a:rPr>
              <a:t>هزین</a:t>
            </a:r>
            <a:r>
              <a:rPr lang="fa-IR" b="1" dirty="0">
                <a:latin typeface="Calibri"/>
                <a:ea typeface="Times New Roman"/>
                <a:cs typeface="B Zar" pitchFamily="2" charset="-78"/>
              </a:rPr>
              <a:t>ه</a:t>
            </a:r>
            <a:r>
              <a:rPr lang="ar-SA" sz="2400" b="1" dirty="0">
                <a:latin typeface="Calibri"/>
                <a:ea typeface="Times New Roman"/>
                <a:cs typeface="B Zar" pitchFamily="2" charset="-78"/>
              </a:rPr>
              <a:t>های متغیر با شیب صعودی : </a:t>
            </a:r>
            <a:r>
              <a:rPr lang="ar-SA" sz="2400" dirty="0">
                <a:latin typeface="Calibri"/>
                <a:ea typeface="Times New Roman"/>
                <a:cs typeface="B Zar" pitchFamily="2" charset="-78"/>
              </a:rPr>
              <a:t>به هزینه های متغیری که با افزایش در حجم فعالیت، شیب منحنی آنها با شیب بیشتری افزایش می یابد. </a:t>
            </a:r>
            <a:endParaRPr lang="en-US" sz="2400" dirty="0">
              <a:latin typeface="Calibri"/>
              <a:ea typeface="Calibri"/>
              <a:cs typeface="B Zar" pitchFamily="2" charset="-78"/>
            </a:endParaRPr>
          </a:p>
          <a:p>
            <a:pPr marL="0" lvl="0" indent="0" algn="just" rtl="1">
              <a:lnSpc>
                <a:spcPct val="120000"/>
              </a:lnSpc>
              <a:spcAft>
                <a:spcPts val="1000"/>
              </a:spcAft>
              <a:buClr>
                <a:srgbClr val="0BD0D9"/>
              </a:buClr>
              <a:buNone/>
            </a:pPr>
            <a:r>
              <a:rPr lang="ar-SA" sz="2400" b="1" dirty="0">
                <a:latin typeface="Calibri"/>
                <a:ea typeface="Times New Roman"/>
                <a:cs typeface="B Zar" pitchFamily="2" charset="-78"/>
              </a:rPr>
              <a:t>هزینه های متغیر با شیب نزولی : </a:t>
            </a:r>
            <a:r>
              <a:rPr lang="ar-SA" sz="2400" dirty="0">
                <a:latin typeface="Calibri"/>
                <a:ea typeface="Times New Roman"/>
                <a:cs typeface="B Zar" pitchFamily="2" charset="-78"/>
              </a:rPr>
              <a:t>به هزینه های متغیری که با افزایش در حجم فعالیت، شیب منحنی آنها با شیب کمتری افزایش می یابد.</a:t>
            </a:r>
            <a:endParaRPr lang="en-US" sz="2400" dirty="0">
              <a:latin typeface="Calibri"/>
              <a:ea typeface="Calibri"/>
              <a:cs typeface="B Zar" pitchFamily="2" charset="-78"/>
            </a:endParaRPr>
          </a:p>
          <a:p>
            <a:pPr marL="0" lvl="0" indent="0" algn="just" rtl="1">
              <a:lnSpc>
                <a:spcPct val="120000"/>
              </a:lnSpc>
              <a:spcAft>
                <a:spcPts val="1000"/>
              </a:spcAft>
              <a:buClr>
                <a:srgbClr val="0BD0D9"/>
              </a:buClr>
              <a:buNone/>
            </a:pPr>
            <a:r>
              <a:rPr lang="ar-SA" sz="2400" b="1" dirty="0">
                <a:latin typeface="Calibri"/>
                <a:ea typeface="Times New Roman"/>
                <a:cs typeface="B Zar" pitchFamily="2" charset="-78"/>
              </a:rPr>
              <a:t>هزینه نهایی :</a:t>
            </a:r>
            <a:r>
              <a:rPr lang="ar-SA" sz="2400" dirty="0">
                <a:latin typeface="Calibri"/>
                <a:ea typeface="Times New Roman"/>
                <a:cs typeface="B Zar" pitchFamily="2" charset="-78"/>
              </a:rPr>
              <a:t> اصطلاح هزینه نهایی برای توضیح هزینه های اضافی بکار می رود که به ازای یک واحد افزایش در محرک هزینه رخ می دهد. بر اساس فرض خطی بودن هزینه در دامنه مربوط ، مفهوم هزینه نهایی معادل مفهوم هزینه متغیر واحد است.</a:t>
            </a:r>
            <a:endParaRPr lang="en-US" sz="2400" dirty="0">
              <a:latin typeface="Calibri"/>
              <a:ea typeface="Calibri"/>
              <a:cs typeface="B Zar" pitchFamily="2" charset="-78"/>
            </a:endParaRPr>
          </a:p>
          <a:p>
            <a:pPr marL="0" indent="0" algn="r">
              <a:buNone/>
            </a:pPr>
            <a:endParaRPr lang="en-US" dirty="0"/>
          </a:p>
        </p:txBody>
      </p:sp>
    </p:spTree>
    <p:extLst>
      <p:ext uri="{BB962C8B-B14F-4D97-AF65-F5344CB8AC3E}">
        <p14:creationId xmlns:p14="http://schemas.microsoft.com/office/powerpoint/2010/main" val="36167331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0897" y="764704"/>
            <a:ext cx="8229600" cy="576064"/>
          </a:xfrm>
        </p:spPr>
        <p:txBody>
          <a:bodyPr>
            <a:normAutofit/>
          </a:bodyPr>
          <a:lstStyle/>
          <a:p>
            <a:pPr algn="r" rtl="1">
              <a:lnSpc>
                <a:spcPts val="1800"/>
              </a:lnSpc>
              <a:spcAft>
                <a:spcPts val="1000"/>
              </a:spcAft>
            </a:pPr>
            <a:r>
              <a:rPr lang="ar-SA" sz="2700" dirty="0">
                <a:solidFill>
                  <a:schemeClr val="accent2">
                    <a:lumMod val="75000"/>
                  </a:schemeClr>
                </a:solidFill>
                <a:ea typeface="Times New Roman"/>
                <a:cs typeface="B Titr" pitchFamily="2" charset="-78"/>
              </a:rPr>
              <a:t>هزینه ثابت </a:t>
            </a:r>
            <a:r>
              <a:rPr lang="en-AU" sz="2700" dirty="0">
                <a:solidFill>
                  <a:schemeClr val="accent2">
                    <a:lumMod val="75000"/>
                  </a:schemeClr>
                </a:solidFill>
                <a:ea typeface="Times New Roman"/>
                <a:cs typeface="B Titr" pitchFamily="2" charset="-78"/>
              </a:rPr>
              <a:t>(Fixed Cost)</a:t>
            </a:r>
            <a:r>
              <a:rPr lang="ar-SA" sz="2700" dirty="0">
                <a:solidFill>
                  <a:schemeClr val="accent2">
                    <a:lumMod val="75000"/>
                  </a:schemeClr>
                </a:solidFill>
                <a:ea typeface="Times New Roman"/>
                <a:cs typeface="B Titr" pitchFamily="2" charset="-78"/>
              </a:rPr>
              <a:t> : </a:t>
            </a:r>
            <a:r>
              <a:rPr lang="en-US" sz="2400" dirty="0">
                <a:ea typeface="Calibri"/>
                <a:cs typeface="B Titr" pitchFamily="2" charset="-78"/>
              </a:rPr>
              <a:t/>
            </a:r>
            <a:br>
              <a:rPr lang="en-US" sz="2400" dirty="0">
                <a:ea typeface="Calibri"/>
                <a:cs typeface="B Titr" pitchFamily="2" charset="-78"/>
              </a:rPr>
            </a:br>
            <a:endParaRPr lang="en-US" sz="2400" dirty="0">
              <a:cs typeface="B Titr" pitchFamily="2" charset="-78"/>
            </a:endParaRPr>
          </a:p>
        </p:txBody>
      </p:sp>
      <p:sp>
        <p:nvSpPr>
          <p:cNvPr id="3" name="Content Placeholder 2"/>
          <p:cNvSpPr>
            <a:spLocks noGrp="1"/>
          </p:cNvSpPr>
          <p:nvPr>
            <p:ph idx="1"/>
          </p:nvPr>
        </p:nvSpPr>
        <p:spPr>
          <a:xfrm>
            <a:off x="388386" y="1217476"/>
            <a:ext cx="8229600" cy="5199856"/>
          </a:xfrm>
        </p:spPr>
        <p:txBody>
          <a:bodyPr>
            <a:normAutofit/>
          </a:bodyPr>
          <a:lstStyle/>
          <a:p>
            <a:pPr marL="0" indent="0" algn="just" rtl="1">
              <a:lnSpc>
                <a:spcPct val="150000"/>
              </a:lnSpc>
              <a:buNone/>
            </a:pPr>
            <a:r>
              <a:rPr lang="ar-SA" sz="2200" dirty="0">
                <a:cs typeface="B Zar" pitchFamily="2" charset="-78"/>
              </a:rPr>
              <a:t>بخشی از هزینه کل هستند که با تغییر در خروجیها ( حجم تولید ) در دامنه مربوط تغییر </a:t>
            </a:r>
            <a:r>
              <a:rPr lang="fa-IR" sz="2200" dirty="0">
                <a:cs typeface="B Zar" pitchFamily="2" charset="-78"/>
              </a:rPr>
              <a:t/>
            </a:r>
            <a:br>
              <a:rPr lang="fa-IR" sz="2200" dirty="0">
                <a:cs typeface="B Zar" pitchFamily="2" charset="-78"/>
              </a:rPr>
            </a:br>
            <a:r>
              <a:rPr lang="ar-SA" sz="2200" dirty="0">
                <a:cs typeface="B Zar" pitchFamily="2" charset="-78"/>
              </a:rPr>
              <a:t>نمی کنند انتظار می رود جمع کل هزینه های ثابت و هزینه های متغیر هر واحد در دامنه مربوط ، تقریبا" ثابت </a:t>
            </a:r>
            <a:r>
              <a:rPr lang="ar-SA" sz="2200" dirty="0" smtClean="0">
                <a:cs typeface="B Zar" pitchFamily="2" charset="-78"/>
              </a:rPr>
              <a:t>باشد.</a:t>
            </a:r>
            <a:r>
              <a:rPr lang="ar-SA" sz="2200" b="1" dirty="0" smtClean="0">
                <a:cs typeface="B Zar" pitchFamily="2" charset="-78"/>
              </a:rPr>
              <a:t>هزینه </a:t>
            </a:r>
            <a:r>
              <a:rPr lang="ar-SA" sz="2200" b="1" dirty="0">
                <a:cs typeface="B Zar" pitchFamily="2" charset="-78"/>
              </a:rPr>
              <a:t>های ثابت در کل ثابت و در واحد متغیر هستند.</a:t>
            </a:r>
            <a:endParaRPr lang="en-US" sz="2200" dirty="0">
              <a:cs typeface="B Zar" pitchFamily="2" charset="-78"/>
            </a:endParaRPr>
          </a:p>
          <a:p>
            <a:pPr marL="0" indent="0" algn="r" rtl="1">
              <a:buNone/>
            </a:pPr>
            <a:endParaRPr lang="en-US" dirty="0"/>
          </a:p>
        </p:txBody>
      </p:sp>
      <p:cxnSp>
        <p:nvCxnSpPr>
          <p:cNvPr id="32" name="Straight Connector 31"/>
          <p:cNvCxnSpPr/>
          <p:nvPr/>
        </p:nvCxnSpPr>
        <p:spPr>
          <a:xfrm>
            <a:off x="1661794" y="4005064"/>
            <a:ext cx="0" cy="1872208"/>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661794" y="5890773"/>
            <a:ext cx="29822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156176" y="4162581"/>
            <a:ext cx="0" cy="1728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170157" y="5877272"/>
            <a:ext cx="2664296"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15566" y="3516323"/>
            <a:ext cx="400110" cy="2952328"/>
          </a:xfrm>
          <a:prstGeom prst="rect">
            <a:avLst/>
          </a:prstGeom>
          <a:noFill/>
        </p:spPr>
        <p:txBody>
          <a:bodyPr vert="vert270" wrap="square" rtlCol="0">
            <a:spAutoFit/>
            <a:scene3d>
              <a:camera prst="orthographicFront">
                <a:rot lat="0" lon="0" rev="0"/>
              </a:camera>
              <a:lightRig rig="threePt" dir="t"/>
            </a:scene3d>
          </a:bodyPr>
          <a:lstStyle/>
          <a:p>
            <a:pPr algn="ctr"/>
            <a:r>
              <a:rPr lang="fa-IR" sz="1400" dirty="0" smtClean="0"/>
              <a:t>هزینه ثابت سالانه برای هر واحد محصول</a:t>
            </a:r>
            <a:endParaRPr lang="en-US" sz="1400" dirty="0"/>
          </a:p>
        </p:txBody>
      </p:sp>
      <p:sp>
        <p:nvSpPr>
          <p:cNvPr id="43" name="TextBox 42"/>
          <p:cNvSpPr txBox="1"/>
          <p:nvPr/>
        </p:nvSpPr>
        <p:spPr>
          <a:xfrm>
            <a:off x="1331640" y="4163830"/>
            <a:ext cx="504056" cy="1754326"/>
          </a:xfrm>
          <a:prstGeom prst="rect">
            <a:avLst/>
          </a:prstGeom>
          <a:noFill/>
        </p:spPr>
        <p:txBody>
          <a:bodyPr wrap="square" rtlCol="0">
            <a:spAutoFit/>
          </a:bodyPr>
          <a:lstStyle/>
          <a:p>
            <a:r>
              <a:rPr lang="fa-IR" dirty="0" smtClean="0"/>
              <a:t>30</a:t>
            </a:r>
          </a:p>
          <a:p>
            <a:r>
              <a:rPr lang="fa-IR" dirty="0" smtClean="0"/>
              <a:t>25</a:t>
            </a:r>
          </a:p>
          <a:p>
            <a:r>
              <a:rPr lang="fa-IR" dirty="0" smtClean="0"/>
              <a:t>20</a:t>
            </a:r>
          </a:p>
          <a:p>
            <a:r>
              <a:rPr lang="fa-IR" dirty="0" smtClean="0"/>
              <a:t>15</a:t>
            </a:r>
          </a:p>
          <a:p>
            <a:r>
              <a:rPr lang="fa-IR" dirty="0" smtClean="0"/>
              <a:t>10</a:t>
            </a:r>
          </a:p>
          <a:p>
            <a:r>
              <a:rPr lang="fa-IR" dirty="0"/>
              <a:t>5</a:t>
            </a:r>
            <a:endParaRPr lang="en-US" dirty="0"/>
          </a:p>
        </p:txBody>
      </p:sp>
      <p:sp>
        <p:nvSpPr>
          <p:cNvPr id="44" name="TextBox 43"/>
          <p:cNvSpPr txBox="1"/>
          <p:nvPr/>
        </p:nvSpPr>
        <p:spPr>
          <a:xfrm>
            <a:off x="1933009" y="5914653"/>
            <a:ext cx="2710999" cy="369332"/>
          </a:xfrm>
          <a:prstGeom prst="rect">
            <a:avLst/>
          </a:prstGeom>
          <a:noFill/>
        </p:spPr>
        <p:txBody>
          <a:bodyPr wrap="none" rtlCol="0">
            <a:spAutoFit/>
          </a:bodyPr>
          <a:lstStyle/>
          <a:p>
            <a:r>
              <a:rPr lang="fa-IR" dirty="0" smtClean="0"/>
              <a:t>1000   800  600  400  200</a:t>
            </a:r>
            <a:endParaRPr lang="en-US" dirty="0"/>
          </a:p>
        </p:txBody>
      </p:sp>
      <p:cxnSp>
        <p:nvCxnSpPr>
          <p:cNvPr id="47" name="Straight Connector 46"/>
          <p:cNvCxnSpPr/>
          <p:nvPr/>
        </p:nvCxnSpPr>
        <p:spPr>
          <a:xfrm>
            <a:off x="1835696" y="3465004"/>
            <a:ext cx="504056" cy="1116124"/>
          </a:xfrm>
          <a:prstGeom prst="line">
            <a:avLst/>
          </a:prstGeom>
          <a:ln cmpd="sng"/>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39752" y="4581128"/>
            <a:ext cx="648072" cy="445115"/>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2987824" y="5026243"/>
            <a:ext cx="554843" cy="27496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3542667" y="5301208"/>
            <a:ext cx="576064" cy="144016"/>
          </a:xfrm>
          <a:prstGeom prst="line">
            <a:avLst/>
          </a:prstGeom>
        </p:spPr>
        <p:style>
          <a:lnRef idx="1">
            <a:schemeClr val="accent1"/>
          </a:lnRef>
          <a:fillRef idx="0">
            <a:schemeClr val="accent1"/>
          </a:fillRef>
          <a:effectRef idx="0">
            <a:schemeClr val="accent1"/>
          </a:effectRef>
          <a:fontRef idx="minor">
            <a:schemeClr val="tx1"/>
          </a:fontRef>
        </p:style>
      </p:cxnSp>
      <p:sp>
        <p:nvSpPr>
          <p:cNvPr id="63" name="Flowchart: Connector 62"/>
          <p:cNvSpPr/>
          <p:nvPr/>
        </p:nvSpPr>
        <p:spPr>
          <a:xfrm>
            <a:off x="2282602" y="4523978"/>
            <a:ext cx="114300"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Connector 63"/>
          <p:cNvSpPr/>
          <p:nvPr/>
        </p:nvSpPr>
        <p:spPr>
          <a:xfrm>
            <a:off x="2930674" y="4986018"/>
            <a:ext cx="114300"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a:off x="3428367" y="5244058"/>
            <a:ext cx="114300"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p:cNvSpPr/>
          <p:nvPr/>
        </p:nvSpPr>
        <p:spPr>
          <a:xfrm>
            <a:off x="3989309" y="5388074"/>
            <a:ext cx="114300" cy="11430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2396902" y="4266281"/>
            <a:ext cx="774571" cy="369332"/>
          </a:xfrm>
          <a:prstGeom prst="rect">
            <a:avLst/>
          </a:prstGeom>
          <a:noFill/>
        </p:spPr>
        <p:txBody>
          <a:bodyPr wrap="none" rtlCol="0">
            <a:spAutoFit/>
          </a:bodyPr>
          <a:lstStyle/>
          <a:p>
            <a:r>
              <a:rPr lang="fa-IR" dirty="0" smtClean="0"/>
              <a:t>25 ریال</a:t>
            </a:r>
            <a:endParaRPr lang="en-US" dirty="0"/>
          </a:p>
        </p:txBody>
      </p:sp>
      <p:sp>
        <p:nvSpPr>
          <p:cNvPr id="68" name="TextBox 67"/>
          <p:cNvSpPr txBox="1"/>
          <p:nvPr/>
        </p:nvSpPr>
        <p:spPr>
          <a:xfrm>
            <a:off x="2903330" y="4616686"/>
            <a:ext cx="1085980" cy="369332"/>
          </a:xfrm>
          <a:prstGeom prst="rect">
            <a:avLst/>
          </a:prstGeom>
          <a:noFill/>
        </p:spPr>
        <p:txBody>
          <a:bodyPr wrap="square" rtlCol="0">
            <a:spAutoFit/>
          </a:bodyPr>
          <a:lstStyle/>
          <a:p>
            <a:r>
              <a:rPr lang="fa-IR" dirty="0" smtClean="0"/>
              <a:t>16/67 ریال</a:t>
            </a:r>
            <a:endParaRPr lang="en-US" dirty="0"/>
          </a:p>
        </p:txBody>
      </p:sp>
      <p:sp>
        <p:nvSpPr>
          <p:cNvPr id="69" name="TextBox 68"/>
          <p:cNvSpPr txBox="1"/>
          <p:nvPr/>
        </p:nvSpPr>
        <p:spPr>
          <a:xfrm>
            <a:off x="3542667" y="4931876"/>
            <a:ext cx="960519" cy="369332"/>
          </a:xfrm>
          <a:prstGeom prst="rect">
            <a:avLst/>
          </a:prstGeom>
          <a:noFill/>
        </p:spPr>
        <p:txBody>
          <a:bodyPr wrap="none" rtlCol="0">
            <a:spAutoFit/>
          </a:bodyPr>
          <a:lstStyle/>
          <a:p>
            <a:r>
              <a:rPr lang="fa-IR" dirty="0" smtClean="0"/>
              <a:t>12/5 ریال</a:t>
            </a:r>
            <a:endParaRPr lang="en-US" dirty="0"/>
          </a:p>
        </p:txBody>
      </p:sp>
      <p:sp>
        <p:nvSpPr>
          <p:cNvPr id="70" name="TextBox 69"/>
          <p:cNvSpPr txBox="1"/>
          <p:nvPr/>
        </p:nvSpPr>
        <p:spPr>
          <a:xfrm>
            <a:off x="4103609" y="5301208"/>
            <a:ext cx="774571" cy="369332"/>
          </a:xfrm>
          <a:prstGeom prst="rect">
            <a:avLst/>
          </a:prstGeom>
          <a:noFill/>
        </p:spPr>
        <p:txBody>
          <a:bodyPr wrap="none" rtlCol="0">
            <a:spAutoFit/>
          </a:bodyPr>
          <a:lstStyle/>
          <a:p>
            <a:r>
              <a:rPr lang="fa-IR" dirty="0" smtClean="0"/>
              <a:t>10 ریال</a:t>
            </a:r>
            <a:endParaRPr lang="en-US" dirty="0"/>
          </a:p>
        </p:txBody>
      </p:sp>
      <p:sp>
        <p:nvSpPr>
          <p:cNvPr id="72" name="TextBox 71"/>
          <p:cNvSpPr txBox="1"/>
          <p:nvPr/>
        </p:nvSpPr>
        <p:spPr>
          <a:xfrm>
            <a:off x="5077216" y="3613308"/>
            <a:ext cx="400110" cy="2420322"/>
          </a:xfrm>
          <a:prstGeom prst="rect">
            <a:avLst/>
          </a:prstGeom>
          <a:noFill/>
        </p:spPr>
        <p:txBody>
          <a:bodyPr vert="vert270" wrap="square" rtlCol="0">
            <a:spAutoFit/>
          </a:bodyPr>
          <a:lstStyle/>
          <a:p>
            <a:r>
              <a:rPr lang="fa-IR" sz="1400" dirty="0" smtClean="0"/>
              <a:t>هزینه ثابت کل سالانه برحسب ریال</a:t>
            </a:r>
            <a:endParaRPr lang="en-US" sz="1400" dirty="0"/>
          </a:p>
        </p:txBody>
      </p:sp>
      <p:sp>
        <p:nvSpPr>
          <p:cNvPr id="73" name="TextBox 72"/>
          <p:cNvSpPr txBox="1"/>
          <p:nvPr/>
        </p:nvSpPr>
        <p:spPr>
          <a:xfrm>
            <a:off x="5464931" y="4031162"/>
            <a:ext cx="822866" cy="1815882"/>
          </a:xfrm>
          <a:prstGeom prst="rect">
            <a:avLst/>
          </a:prstGeom>
          <a:noFill/>
        </p:spPr>
        <p:txBody>
          <a:bodyPr wrap="square" rtlCol="0">
            <a:spAutoFit/>
          </a:bodyPr>
          <a:lstStyle/>
          <a:p>
            <a:r>
              <a:rPr lang="fa-IR" sz="1600" dirty="0" smtClean="0"/>
              <a:t>20،000</a:t>
            </a:r>
          </a:p>
          <a:p>
            <a:endParaRPr lang="fa-IR" sz="1600" dirty="0" smtClean="0"/>
          </a:p>
          <a:p>
            <a:r>
              <a:rPr lang="fa-IR" sz="1600" dirty="0" smtClean="0"/>
              <a:t>15،000</a:t>
            </a:r>
          </a:p>
          <a:p>
            <a:endParaRPr lang="fa-IR" sz="1600" dirty="0" smtClean="0"/>
          </a:p>
          <a:p>
            <a:r>
              <a:rPr lang="fa-IR" sz="1600" dirty="0" smtClean="0"/>
              <a:t>10،000</a:t>
            </a:r>
          </a:p>
          <a:p>
            <a:endParaRPr lang="fa-IR" sz="1600" dirty="0" smtClean="0"/>
          </a:p>
          <a:p>
            <a:r>
              <a:rPr lang="fa-IR" sz="1600" dirty="0" smtClean="0"/>
              <a:t>5،000</a:t>
            </a:r>
            <a:endParaRPr lang="en-US" sz="1600" dirty="0"/>
          </a:p>
        </p:txBody>
      </p:sp>
      <p:sp>
        <p:nvSpPr>
          <p:cNvPr id="74" name="TextBox 73"/>
          <p:cNvSpPr txBox="1"/>
          <p:nvPr/>
        </p:nvSpPr>
        <p:spPr>
          <a:xfrm>
            <a:off x="6331070" y="6022435"/>
            <a:ext cx="2646878" cy="369332"/>
          </a:xfrm>
          <a:prstGeom prst="rect">
            <a:avLst/>
          </a:prstGeom>
          <a:noFill/>
        </p:spPr>
        <p:txBody>
          <a:bodyPr wrap="none" rtlCol="0">
            <a:spAutoFit/>
          </a:bodyPr>
          <a:lstStyle/>
          <a:p>
            <a:r>
              <a:rPr lang="fa-IR" dirty="0" smtClean="0"/>
              <a:t>1000  800  600  400  200</a:t>
            </a:r>
            <a:endParaRPr lang="en-US" dirty="0"/>
          </a:p>
        </p:txBody>
      </p:sp>
      <p:cxnSp>
        <p:nvCxnSpPr>
          <p:cNvPr id="76" name="Straight Connector 75"/>
          <p:cNvCxnSpPr/>
          <p:nvPr/>
        </p:nvCxnSpPr>
        <p:spPr>
          <a:xfrm flipV="1">
            <a:off x="6156176" y="5201554"/>
            <a:ext cx="2376264" cy="1"/>
          </a:xfrm>
          <a:prstGeom prst="line">
            <a:avLst/>
          </a:prstGeom>
        </p:spPr>
        <p:style>
          <a:lnRef idx="1">
            <a:schemeClr val="accent1"/>
          </a:lnRef>
          <a:fillRef idx="0">
            <a:schemeClr val="accent1"/>
          </a:fillRef>
          <a:effectRef idx="0">
            <a:schemeClr val="accent1"/>
          </a:effectRef>
          <a:fontRef idx="minor">
            <a:schemeClr val="tx1"/>
          </a:fontRef>
        </p:style>
      </p:cxnSp>
      <p:sp>
        <p:nvSpPr>
          <p:cNvPr id="79" name="Flowchart: Connector 78"/>
          <p:cNvSpPr/>
          <p:nvPr/>
        </p:nvSpPr>
        <p:spPr>
          <a:xfrm>
            <a:off x="6515468" y="5151728"/>
            <a:ext cx="114300" cy="996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6990556" y="5159047"/>
            <a:ext cx="114300" cy="996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lowchart: Connector 104"/>
          <p:cNvSpPr/>
          <p:nvPr/>
        </p:nvSpPr>
        <p:spPr>
          <a:xfrm>
            <a:off x="7502305" y="5151728"/>
            <a:ext cx="114300" cy="996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lowchart: Connector 106"/>
          <p:cNvSpPr/>
          <p:nvPr/>
        </p:nvSpPr>
        <p:spPr>
          <a:xfrm>
            <a:off x="8013352" y="5159050"/>
            <a:ext cx="114300" cy="996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lowchart: Connector 107"/>
          <p:cNvSpPr/>
          <p:nvPr/>
        </p:nvSpPr>
        <p:spPr>
          <a:xfrm>
            <a:off x="8532440" y="5151727"/>
            <a:ext cx="114300" cy="9965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2228642" y="6283985"/>
            <a:ext cx="1518364" cy="369332"/>
          </a:xfrm>
          <a:prstGeom prst="rect">
            <a:avLst/>
          </a:prstGeom>
          <a:noFill/>
        </p:spPr>
        <p:txBody>
          <a:bodyPr wrap="none" rtlCol="0">
            <a:spAutoFit/>
          </a:bodyPr>
          <a:lstStyle/>
          <a:p>
            <a:r>
              <a:rPr lang="fa-IR" dirty="0" smtClean="0"/>
              <a:t>حجم خروجی</a:t>
            </a:r>
            <a:r>
              <a:rPr lang="en-US" dirty="0" smtClean="0"/>
              <a:t>(Q)</a:t>
            </a:r>
            <a:endParaRPr lang="en-US" dirty="0"/>
          </a:p>
        </p:txBody>
      </p:sp>
      <p:sp>
        <p:nvSpPr>
          <p:cNvPr id="112" name="TextBox 111"/>
          <p:cNvSpPr txBox="1"/>
          <p:nvPr/>
        </p:nvSpPr>
        <p:spPr>
          <a:xfrm>
            <a:off x="6800273" y="6283985"/>
            <a:ext cx="1518364" cy="369332"/>
          </a:xfrm>
          <a:prstGeom prst="rect">
            <a:avLst/>
          </a:prstGeom>
          <a:noFill/>
        </p:spPr>
        <p:txBody>
          <a:bodyPr wrap="none" rtlCol="0">
            <a:spAutoFit/>
          </a:bodyPr>
          <a:lstStyle/>
          <a:p>
            <a:r>
              <a:rPr lang="fa-IR" dirty="0" smtClean="0"/>
              <a:t>حجم خروجی</a:t>
            </a:r>
            <a:r>
              <a:rPr lang="en-US" dirty="0" smtClean="0"/>
              <a:t>(Q)</a:t>
            </a:r>
            <a:endParaRPr lang="en-US" dirty="0"/>
          </a:p>
        </p:txBody>
      </p:sp>
      <p:sp>
        <p:nvSpPr>
          <p:cNvPr id="113" name="TextBox 112"/>
          <p:cNvSpPr txBox="1"/>
          <p:nvPr/>
        </p:nvSpPr>
        <p:spPr>
          <a:xfrm>
            <a:off x="6225319" y="4673836"/>
            <a:ext cx="2668271" cy="369332"/>
          </a:xfrm>
          <a:prstGeom prst="rect">
            <a:avLst/>
          </a:prstGeom>
          <a:noFill/>
        </p:spPr>
        <p:txBody>
          <a:bodyPr wrap="square" rtlCol="0">
            <a:spAutoFit/>
          </a:bodyPr>
          <a:lstStyle/>
          <a:p>
            <a:r>
              <a:rPr lang="fa-IR" dirty="0" smtClean="0"/>
              <a:t> 10،000 ریال</a:t>
            </a:r>
            <a:r>
              <a:rPr lang="en-US" dirty="0" smtClean="0"/>
              <a:t>=(Fc) </a:t>
            </a:r>
            <a:r>
              <a:rPr lang="fa-IR" dirty="0" smtClean="0"/>
              <a:t>هزینه ثابت</a:t>
            </a:r>
            <a:endParaRPr lang="en-US" dirty="0"/>
          </a:p>
        </p:txBody>
      </p:sp>
      <p:sp>
        <p:nvSpPr>
          <p:cNvPr id="114" name="TextBox 113"/>
          <p:cNvSpPr txBox="1"/>
          <p:nvPr/>
        </p:nvSpPr>
        <p:spPr>
          <a:xfrm>
            <a:off x="615676" y="4635613"/>
            <a:ext cx="461665" cy="772006"/>
          </a:xfrm>
          <a:prstGeom prst="rect">
            <a:avLst/>
          </a:prstGeom>
          <a:noFill/>
        </p:spPr>
        <p:txBody>
          <a:bodyPr vert="vert270" wrap="none" rtlCol="0">
            <a:spAutoFit/>
          </a:bodyPr>
          <a:lstStyle/>
          <a:p>
            <a:r>
              <a:rPr lang="en-US" dirty="0" smtClean="0"/>
              <a:t>(Fc/Q)</a:t>
            </a:r>
            <a:endParaRPr lang="en-US" dirty="0"/>
          </a:p>
        </p:txBody>
      </p:sp>
      <p:sp>
        <p:nvSpPr>
          <p:cNvPr id="115" name="TextBox 114"/>
          <p:cNvSpPr txBox="1"/>
          <p:nvPr/>
        </p:nvSpPr>
        <p:spPr>
          <a:xfrm>
            <a:off x="6506434" y="3243976"/>
            <a:ext cx="1915909" cy="369332"/>
          </a:xfrm>
          <a:prstGeom prst="rect">
            <a:avLst/>
          </a:prstGeom>
          <a:noFill/>
        </p:spPr>
        <p:txBody>
          <a:bodyPr wrap="none" rtlCol="0">
            <a:spAutoFit/>
          </a:bodyPr>
          <a:lstStyle/>
          <a:p>
            <a:r>
              <a:rPr lang="fa-IR" dirty="0" smtClean="0">
                <a:cs typeface="B Titr" pitchFamily="2" charset="-78"/>
              </a:rPr>
              <a:t>نمودار هزینه ثابت کل</a:t>
            </a:r>
            <a:endParaRPr lang="en-US" dirty="0">
              <a:cs typeface="B Titr" pitchFamily="2" charset="-78"/>
            </a:endParaRPr>
          </a:p>
        </p:txBody>
      </p:sp>
      <p:sp>
        <p:nvSpPr>
          <p:cNvPr id="116" name="TextBox 115"/>
          <p:cNvSpPr txBox="1"/>
          <p:nvPr/>
        </p:nvSpPr>
        <p:spPr>
          <a:xfrm>
            <a:off x="1916894" y="3280338"/>
            <a:ext cx="3058851" cy="369332"/>
          </a:xfrm>
          <a:prstGeom prst="rect">
            <a:avLst/>
          </a:prstGeom>
          <a:noFill/>
        </p:spPr>
        <p:txBody>
          <a:bodyPr wrap="none" rtlCol="0">
            <a:spAutoFit/>
          </a:bodyPr>
          <a:lstStyle/>
          <a:p>
            <a:r>
              <a:rPr lang="fa-IR" dirty="0" smtClean="0">
                <a:cs typeface="B Titr" pitchFamily="2" charset="-78"/>
              </a:rPr>
              <a:t>نمودار هزینه ثابت هر واحد خروجی</a:t>
            </a:r>
            <a:endParaRPr lang="en-US" dirty="0">
              <a:cs typeface="B Titr" pitchFamily="2" charset="-78"/>
            </a:endParaRPr>
          </a:p>
        </p:txBody>
      </p:sp>
    </p:spTree>
    <p:extLst>
      <p:ext uri="{BB962C8B-B14F-4D97-AF65-F5344CB8AC3E}">
        <p14:creationId xmlns:p14="http://schemas.microsoft.com/office/powerpoint/2010/main" val="2656598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fontScale="92500"/>
          </a:bodyPr>
          <a:lstStyle/>
          <a:p>
            <a:pPr marL="0" indent="0" algn="r" rtl="1">
              <a:spcAft>
                <a:spcPts val="1000"/>
              </a:spcAft>
              <a:buNone/>
            </a:pPr>
            <a:r>
              <a:rPr lang="ar-SA" sz="2400" b="1" dirty="0">
                <a:latin typeface="Calibri"/>
                <a:ea typeface="Times New Roman"/>
                <a:cs typeface="B Zar" pitchFamily="2" charset="-78"/>
              </a:rPr>
              <a:t>هزینه های ثابت</a:t>
            </a:r>
            <a:r>
              <a:rPr lang="ar-SA" sz="2400" dirty="0">
                <a:latin typeface="Calibri"/>
                <a:ea typeface="Times New Roman"/>
                <a:cs typeface="B Zar" pitchFamily="2" charset="-78"/>
              </a:rPr>
              <a:t> شامل هزینه های غیر مستقیم متعددی است نظیر هزینه تسهیلات ( استهلاک ، اجاره ، بیمه ) حقوق سرپرستان تولید و سایر هزینه های پشتیبانی تولید که با تغییر در تعداد محصول تولید شده، مقدارشان ثابت است و تغییر نمی کند</a:t>
            </a:r>
            <a:r>
              <a:rPr lang="ar-SA" sz="2400" dirty="0" smtClean="0">
                <a:latin typeface="Calibri"/>
                <a:ea typeface="Times New Roman"/>
                <a:cs typeface="B Zar" pitchFamily="2" charset="-78"/>
              </a:rPr>
              <a:t>.</a:t>
            </a:r>
            <a:endParaRPr lang="en-US" sz="2400" dirty="0">
              <a:latin typeface="Calibri"/>
              <a:ea typeface="Calibri"/>
              <a:cs typeface="B Zar" pitchFamily="2" charset="-78"/>
            </a:endParaRPr>
          </a:p>
          <a:p>
            <a:pPr marL="0" indent="0" algn="r" rtl="1">
              <a:spcAft>
                <a:spcPts val="1000"/>
              </a:spcAft>
              <a:buNone/>
            </a:pPr>
            <a:r>
              <a:rPr lang="ar-SA" sz="2400" dirty="0">
                <a:latin typeface="Calibri"/>
                <a:ea typeface="Times New Roman"/>
                <a:cs typeface="B Zar" pitchFamily="2" charset="-78"/>
              </a:rPr>
              <a:t>برای هزینه کل که در برگیرنده هزینه های ثابت و متغیر است از اصطلاح </a:t>
            </a:r>
            <a:r>
              <a:rPr lang="ar-SA" sz="2400" b="1" dirty="0">
                <a:latin typeface="Calibri"/>
                <a:ea typeface="Times New Roman"/>
                <a:cs typeface="B Zar" pitchFamily="2" charset="-78"/>
              </a:rPr>
              <a:t>هزینه های مخلوط</a:t>
            </a:r>
            <a:r>
              <a:rPr lang="ar-SA" sz="2400" dirty="0">
                <a:latin typeface="Calibri"/>
                <a:ea typeface="Times New Roman"/>
                <a:cs typeface="B Zar" pitchFamily="2" charset="-78"/>
              </a:rPr>
              <a:t> استفاده می شود.</a:t>
            </a:r>
            <a:endParaRPr lang="en-US" sz="2400" dirty="0">
              <a:latin typeface="Calibri"/>
              <a:ea typeface="Calibri"/>
              <a:cs typeface="B Zar" pitchFamily="2" charset="-78"/>
            </a:endParaRPr>
          </a:p>
          <a:p>
            <a:pPr marL="0" indent="0" algn="r" rtl="1">
              <a:spcAft>
                <a:spcPts val="1000"/>
              </a:spcAft>
              <a:buNone/>
            </a:pPr>
            <a:r>
              <a:rPr lang="ar-SA" sz="2400" dirty="0">
                <a:latin typeface="Calibri"/>
                <a:ea typeface="Times New Roman"/>
                <a:cs typeface="B Zar" pitchFamily="2" charset="-78"/>
              </a:rPr>
              <a:t>تعیین اینکه یک هزینه متغیر است یا ثابت ، بستگی به ماهیت موضوع هزینه دارد. در شرکتهای تولید موضوع هزینه معمولا" تعداد محصول است. اما در شرکتهای خدماتی تعیین موضوع هزینه کار نسبتا" دشواریست ، زیرا هر خدمت معمولا" دارای اجزا و ابعاد کیفی مختلفی است.</a:t>
            </a:r>
            <a:endParaRPr lang="en-US" sz="2400" dirty="0">
              <a:latin typeface="Calibri"/>
              <a:ea typeface="Calibri"/>
              <a:cs typeface="B Zar" pitchFamily="2" charset="-78"/>
            </a:endParaRPr>
          </a:p>
          <a:p>
            <a:pPr marL="0" indent="0" algn="r" rtl="1">
              <a:spcAft>
                <a:spcPts val="1000"/>
              </a:spcAft>
              <a:buNone/>
            </a:pPr>
            <a:r>
              <a:rPr lang="ar-SA" sz="2400" b="1" dirty="0">
                <a:latin typeface="Calibri"/>
                <a:ea typeface="Times New Roman"/>
                <a:cs typeface="B Zar" pitchFamily="2" charset="-78"/>
              </a:rPr>
              <a:t>هزینه متغیر </a:t>
            </a:r>
            <a:r>
              <a:rPr lang="ar-SA" sz="2400" dirty="0">
                <a:latin typeface="Calibri"/>
                <a:ea typeface="Times New Roman"/>
                <a:cs typeface="B Zar" pitchFamily="2" charset="-78"/>
              </a:rPr>
              <a:t>، هزینه ای است که مقدار کل آن با تغییر در حجم خروجی های شرکت، تغییرکند.</a:t>
            </a:r>
            <a:endParaRPr lang="en-US" sz="2400" dirty="0">
              <a:latin typeface="Calibri"/>
              <a:ea typeface="Calibri"/>
              <a:cs typeface="B Zar" pitchFamily="2" charset="-78"/>
            </a:endParaRPr>
          </a:p>
          <a:p>
            <a:pPr marL="0" indent="0" algn="r" rtl="1">
              <a:spcAft>
                <a:spcPts val="1000"/>
              </a:spcAft>
              <a:buNone/>
            </a:pPr>
            <a:r>
              <a:rPr lang="ar-SA" sz="2400" dirty="0">
                <a:latin typeface="Calibri"/>
                <a:ea typeface="Times New Roman"/>
                <a:cs typeface="B Zar" pitchFamily="2" charset="-78"/>
              </a:rPr>
              <a:t>هزینه ثابت</a:t>
            </a:r>
            <a:r>
              <a:rPr lang="ar-SA" sz="2400" b="1" dirty="0">
                <a:latin typeface="Calibri"/>
                <a:ea typeface="Times New Roman"/>
                <a:cs typeface="B Zar" pitchFamily="2" charset="-78"/>
              </a:rPr>
              <a:t> ، </a:t>
            </a:r>
            <a:r>
              <a:rPr lang="ar-SA" sz="2400" dirty="0">
                <a:latin typeface="Calibri"/>
                <a:ea typeface="Times New Roman"/>
                <a:cs typeface="B Zar" pitchFamily="2" charset="-78"/>
              </a:rPr>
              <a:t>بجای اینکه متناسب با حجم خروجی تعریف شوند ، برای یک دوره زمانی تعریف می شوند. </a:t>
            </a:r>
            <a:r>
              <a:rPr lang="ar-SA" sz="2400" b="1" dirty="0">
                <a:latin typeface="Calibri"/>
                <a:ea typeface="Times New Roman"/>
                <a:cs typeface="B Zar" pitchFamily="2" charset="-78"/>
              </a:rPr>
              <a:t>هزینه هایی ثابت</a:t>
            </a:r>
            <a:r>
              <a:rPr lang="ar-SA" sz="2400" dirty="0">
                <a:latin typeface="Calibri"/>
                <a:ea typeface="Times New Roman"/>
                <a:cs typeface="B Zar" pitchFamily="2" charset="-78"/>
              </a:rPr>
              <a:t> هستند که در یک دوره زمانی که معمولا" یک سال در نظر گرفته می شود تغییر نکنند. </a:t>
            </a:r>
            <a:endParaRPr lang="en-US" sz="2400" dirty="0">
              <a:latin typeface="Calibri"/>
              <a:ea typeface="Calibri"/>
              <a:cs typeface="B Zar" pitchFamily="2" charset="-78"/>
            </a:endParaRPr>
          </a:p>
          <a:p>
            <a:endParaRPr lang="en-US" dirty="0"/>
          </a:p>
        </p:txBody>
      </p:sp>
    </p:spTree>
    <p:extLst>
      <p:ext uri="{BB962C8B-B14F-4D97-AF65-F5344CB8AC3E}">
        <p14:creationId xmlns:p14="http://schemas.microsoft.com/office/powerpoint/2010/main" val="3001938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768"/>
            <a:ext cx="8229600" cy="4983832"/>
          </a:xfrm>
        </p:spPr>
        <p:txBody>
          <a:bodyPr>
            <a:normAutofit/>
          </a:bodyPr>
          <a:lstStyle/>
          <a:p>
            <a:pPr marL="0" indent="0" algn="just" rtl="1">
              <a:lnSpc>
                <a:spcPct val="150000"/>
              </a:lnSpc>
              <a:buNone/>
            </a:pPr>
            <a:r>
              <a:rPr lang="ar-SA" dirty="0">
                <a:cs typeface="B Zar" pitchFamily="2" charset="-78"/>
              </a:rPr>
              <a:t>بطور خلاصه وقتی می خواهیم رفتار هزینه یک موضوع هزینه را تعیین کنیم تا بر اساس آن مثلا" هزینه کل را برآورد نمائیم باید ذهنمان بدنبال پاسخ سه سوال </a:t>
            </a:r>
            <a:r>
              <a:rPr lang="ar-SA" dirty="0" smtClean="0">
                <a:cs typeface="B Zar" pitchFamily="2" charset="-78"/>
              </a:rPr>
              <a:t>باشیم:</a:t>
            </a:r>
            <a:endParaRPr lang="en-US" dirty="0" smtClean="0">
              <a:cs typeface="B Zar" pitchFamily="2" charset="-78"/>
            </a:endParaRPr>
          </a:p>
          <a:p>
            <a:pPr marL="0" indent="0" algn="just" rtl="1">
              <a:lnSpc>
                <a:spcPct val="150000"/>
              </a:lnSpc>
              <a:buNone/>
            </a:pPr>
            <a:r>
              <a:rPr lang="ar-SA" dirty="0" smtClean="0">
                <a:cs typeface="B Zar" pitchFamily="2" charset="-78"/>
              </a:rPr>
              <a:t>1- محرک هزینه یا محرکهای هزینه این موضوع هزینه کدام است؟</a:t>
            </a:r>
            <a:endParaRPr lang="fa-IR" dirty="0">
              <a:cs typeface="B Zar" pitchFamily="2" charset="-78"/>
            </a:endParaRPr>
          </a:p>
          <a:p>
            <a:pPr marL="0" indent="0" algn="just" rtl="1">
              <a:lnSpc>
                <a:spcPct val="150000"/>
              </a:lnSpc>
              <a:buNone/>
            </a:pPr>
            <a:r>
              <a:rPr lang="ar-SA" dirty="0" smtClean="0">
                <a:cs typeface="B Zar" pitchFamily="2" charset="-78"/>
              </a:rPr>
              <a:t>2-</a:t>
            </a:r>
            <a:r>
              <a:rPr lang="ar-SA" dirty="0">
                <a:cs typeface="B Zar" pitchFamily="2" charset="-78"/>
              </a:rPr>
              <a:t> </a:t>
            </a:r>
            <a:r>
              <a:rPr lang="ar-SA" dirty="0" smtClean="0">
                <a:cs typeface="B Zar" pitchFamily="2" charset="-78"/>
              </a:rPr>
              <a:t>دامنه </a:t>
            </a:r>
            <a:r>
              <a:rPr lang="ar-SA" dirty="0">
                <a:cs typeface="B Zar" pitchFamily="2" charset="-78"/>
              </a:rPr>
              <a:t>مربوط محرک هزینه ای که برای آن می خواهیم برآورد هزینه انجام دهیم، </a:t>
            </a:r>
            <a:r>
              <a:rPr lang="ar-SA" dirty="0" smtClean="0">
                <a:cs typeface="B Zar" pitchFamily="2" charset="-78"/>
              </a:rPr>
              <a:t>کجاست؟</a:t>
            </a:r>
            <a:endParaRPr lang="fa-IR" dirty="0">
              <a:cs typeface="B Zar" pitchFamily="2" charset="-78"/>
            </a:endParaRPr>
          </a:p>
          <a:p>
            <a:pPr marL="0" indent="0" algn="just" rtl="1">
              <a:lnSpc>
                <a:spcPct val="150000"/>
              </a:lnSpc>
              <a:buNone/>
            </a:pPr>
            <a:r>
              <a:rPr lang="ar-SA" dirty="0" smtClean="0">
                <a:cs typeface="B Zar" pitchFamily="2" charset="-78"/>
              </a:rPr>
              <a:t>3-</a:t>
            </a:r>
            <a:r>
              <a:rPr lang="ar-SA" dirty="0">
                <a:cs typeface="B Zar" pitchFamily="2" charset="-78"/>
              </a:rPr>
              <a:t> </a:t>
            </a:r>
            <a:r>
              <a:rPr lang="fa-IR" dirty="0">
                <a:cs typeface="B Zar" pitchFamily="2" charset="-78"/>
              </a:rPr>
              <a:t>چ</a:t>
            </a:r>
            <a:r>
              <a:rPr lang="ar-SA" dirty="0" smtClean="0">
                <a:cs typeface="B Zar" pitchFamily="2" charset="-78"/>
              </a:rPr>
              <a:t>ه افق(بازده</a:t>
            </a:r>
            <a:r>
              <a:rPr lang="ar-SA" dirty="0">
                <a:cs typeface="B Zar" pitchFamily="2" charset="-78"/>
              </a:rPr>
              <a:t>) زمانی را برای هزینه های ثابت </a:t>
            </a:r>
            <a:r>
              <a:rPr lang="ar-SA" dirty="0" smtClean="0">
                <a:cs typeface="B Zar" pitchFamily="2" charset="-78"/>
              </a:rPr>
              <a:t>(معمولا</a:t>
            </a:r>
            <a:r>
              <a:rPr lang="ar-SA" dirty="0">
                <a:cs typeface="B Zar" pitchFamily="2" charset="-78"/>
              </a:rPr>
              <a:t>" یکسال استفاده می </a:t>
            </a:r>
            <a:r>
              <a:rPr lang="ar-SA" dirty="0" smtClean="0">
                <a:cs typeface="B Zar" pitchFamily="2" charset="-78"/>
              </a:rPr>
              <a:t>شود) </a:t>
            </a:r>
            <a:r>
              <a:rPr lang="ar-SA" dirty="0">
                <a:cs typeface="B Zar" pitchFamily="2" charset="-78"/>
              </a:rPr>
              <a:t>باید در نظر بگیرم؟</a:t>
            </a:r>
            <a:endParaRPr lang="en-US" dirty="0">
              <a:cs typeface="B Zar" pitchFamily="2" charset="-78"/>
            </a:endParaRPr>
          </a:p>
          <a:p>
            <a:pPr marL="0" indent="0" algn="r" rtl="1">
              <a:buNone/>
            </a:pPr>
            <a:endParaRPr lang="en-US" dirty="0"/>
          </a:p>
        </p:txBody>
      </p:sp>
    </p:spTree>
    <p:extLst>
      <p:ext uri="{BB962C8B-B14F-4D97-AF65-F5344CB8AC3E}">
        <p14:creationId xmlns:p14="http://schemas.microsoft.com/office/powerpoint/2010/main" val="4107881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lstStyle/>
          <a:p>
            <a:pPr algn="r" rtl="1">
              <a:lnSpc>
                <a:spcPts val="1800"/>
              </a:lnSpc>
              <a:spcAft>
                <a:spcPts val="1000"/>
              </a:spcAft>
            </a:pPr>
            <a:r>
              <a:rPr lang="ar-SA" sz="2400" b="1" dirty="0">
                <a:solidFill>
                  <a:srgbClr val="345F8A"/>
                </a:solidFill>
                <a:ea typeface="Times New Roman"/>
                <a:cs typeface="B Titr" pitchFamily="2" charset="-78"/>
              </a:rPr>
              <a:t>هزینه های پلکانی :</a:t>
            </a:r>
            <a:r>
              <a:rPr lang="en-US" sz="7200" dirty="0">
                <a:ea typeface="Calibri"/>
                <a:cs typeface="Arial"/>
              </a:rPr>
              <a:t/>
            </a:r>
            <a:br>
              <a:rPr lang="en-US" sz="7200" dirty="0">
                <a:ea typeface="Calibri"/>
                <a:cs typeface="Arial"/>
              </a:rPr>
            </a:br>
            <a:endParaRPr lang="en-US" dirty="0"/>
          </a:p>
        </p:txBody>
      </p:sp>
      <p:sp>
        <p:nvSpPr>
          <p:cNvPr id="3" name="Content Placeholder 2"/>
          <p:cNvSpPr>
            <a:spLocks noGrp="1"/>
          </p:cNvSpPr>
          <p:nvPr>
            <p:ph idx="1"/>
          </p:nvPr>
        </p:nvSpPr>
        <p:spPr/>
        <p:txBody>
          <a:bodyPr>
            <a:normAutofit lnSpcReduction="10000"/>
          </a:bodyPr>
          <a:lstStyle/>
          <a:p>
            <a:pPr marL="0" indent="0" algn="just" rtl="1">
              <a:lnSpc>
                <a:spcPct val="150000"/>
              </a:lnSpc>
              <a:spcAft>
                <a:spcPts val="1000"/>
              </a:spcAft>
              <a:buNone/>
            </a:pPr>
            <a:r>
              <a:rPr lang="ar-SA" sz="2400" dirty="0">
                <a:latin typeface="Calibri"/>
                <a:ea typeface="Times New Roman"/>
                <a:cs typeface="B Zar" pitchFamily="2" charset="-78"/>
              </a:rPr>
              <a:t>هنگامی که هزینه با تغییر محرک هزینه تغییر می کند اما این تغییر بصورت پلکانی است به آن هزینه ، هزینه پلکانی گفته می شود. هزینه های دفتری نظیر پرکردن فرم سفارش و پردازش درخواستها از نوع پلکانی هستند. برای مثال ، اگر متصدی انبار بتواند100 سفارش را در یک روز پر کند ، در اینصورت برای پرکردن 1000 سفارش به 100 متصدی انبار نیاز است. اگر تقاضا به بیشتر از 1000 سفارش برسد، آنگاه یک متصدی دیگر باید اضافه شود. بعبارت دیگر تعداد پله ها به سطح محرک هزینه بستگی دارد.</a:t>
            </a:r>
            <a:endParaRPr lang="en-US" sz="2400" dirty="0">
              <a:latin typeface="Calibri"/>
              <a:ea typeface="Calibri"/>
              <a:cs typeface="B Zar" pitchFamily="2" charset="-78"/>
            </a:endParaRPr>
          </a:p>
          <a:p>
            <a:pPr marL="0" indent="0" algn="r">
              <a:buNone/>
            </a:pPr>
            <a:endParaRPr lang="en-US" dirty="0"/>
          </a:p>
        </p:txBody>
      </p:sp>
    </p:spTree>
    <p:extLst>
      <p:ext uri="{BB962C8B-B14F-4D97-AF65-F5344CB8AC3E}">
        <p14:creationId xmlns:p14="http://schemas.microsoft.com/office/powerpoint/2010/main" val="842881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lstStyle/>
          <a:p>
            <a:pPr algn="r" rtl="1">
              <a:lnSpc>
                <a:spcPts val="1800"/>
              </a:lnSpc>
              <a:spcAft>
                <a:spcPts val="1000"/>
              </a:spcAft>
            </a:pPr>
            <a:r>
              <a:rPr lang="ar-SA" sz="2400" b="1" dirty="0">
                <a:solidFill>
                  <a:srgbClr val="345F8A"/>
                </a:solidFill>
                <a:ea typeface="Times New Roman"/>
                <a:cs typeface="B Titr" pitchFamily="2" charset="-78"/>
              </a:rPr>
              <a:t>هزینه ظرفیت در مقابل هزینه مصرفی :</a:t>
            </a:r>
            <a:endParaRPr lang="en-US" sz="2400" dirty="0">
              <a:ea typeface="Calibri"/>
              <a:cs typeface="B Titr" pitchFamily="2" charset="-78"/>
            </a:endParaRPr>
          </a:p>
        </p:txBody>
      </p:sp>
      <p:sp>
        <p:nvSpPr>
          <p:cNvPr id="3" name="Content Placeholder 2"/>
          <p:cNvSpPr>
            <a:spLocks noGrp="1"/>
          </p:cNvSpPr>
          <p:nvPr>
            <p:ph idx="1"/>
          </p:nvPr>
        </p:nvSpPr>
        <p:spPr>
          <a:xfrm>
            <a:off x="457200" y="1556792"/>
            <a:ext cx="8229600" cy="4464496"/>
          </a:xfrm>
        </p:spPr>
        <p:txBody>
          <a:bodyPr>
            <a:normAutofit/>
          </a:bodyPr>
          <a:lstStyle/>
          <a:p>
            <a:pPr marL="0" indent="0" algn="just" rtl="1">
              <a:spcAft>
                <a:spcPts val="1000"/>
              </a:spcAft>
              <a:buNone/>
            </a:pPr>
            <a:r>
              <a:rPr lang="ar-SA" sz="2400" dirty="0">
                <a:latin typeface="Calibri"/>
                <a:ea typeface="Times New Roman"/>
                <a:cs typeface="B Zar" pitchFamily="2" charset="-78"/>
              </a:rPr>
              <a:t>بسیار مهم است که بین هزینه های فراهم کننده ظرفیت لازم برای انجام عملیات شرکت </a:t>
            </a:r>
            <a:r>
              <a:rPr lang="ar-SA" sz="2400" dirty="0" smtClean="0">
                <a:latin typeface="Calibri"/>
                <a:ea typeface="Times New Roman"/>
                <a:cs typeface="B Zar" pitchFamily="2" charset="-78"/>
              </a:rPr>
              <a:t>(نظیر </a:t>
            </a:r>
            <a:r>
              <a:rPr lang="ar-SA" sz="2400" dirty="0">
                <a:latin typeface="Calibri"/>
                <a:ea typeface="Times New Roman"/>
                <a:cs typeface="B Zar" pitchFamily="2" charset="-78"/>
              </a:rPr>
              <a:t>ساختمان کارخانه و نیز تجهیزات </a:t>
            </a:r>
            <a:r>
              <a:rPr lang="ar-SA" sz="2400" dirty="0" smtClean="0">
                <a:latin typeface="Calibri"/>
                <a:ea typeface="Times New Roman"/>
                <a:cs typeface="B Zar" pitchFamily="2" charset="-78"/>
              </a:rPr>
              <a:t>تولید) </a:t>
            </a:r>
            <a:r>
              <a:rPr lang="ar-SA" sz="2400" dirty="0">
                <a:latin typeface="Calibri"/>
                <a:ea typeface="Times New Roman"/>
                <a:cs typeface="B Zar" pitchFamily="2" charset="-78"/>
              </a:rPr>
              <a:t>و سایر هزینه هایی که در طی عملیات شرکت مصرف می شوند </a:t>
            </a:r>
            <a:r>
              <a:rPr lang="ar-SA" sz="2400" dirty="0" smtClean="0">
                <a:latin typeface="Calibri"/>
                <a:ea typeface="Times New Roman"/>
                <a:cs typeface="B Zar" pitchFamily="2" charset="-78"/>
              </a:rPr>
              <a:t>(نظیر </a:t>
            </a:r>
            <a:r>
              <a:rPr lang="ar-SA" sz="2400" dirty="0">
                <a:latin typeface="Calibri"/>
                <a:ea typeface="Times New Roman"/>
                <a:cs typeface="B Zar" pitchFamily="2" charset="-78"/>
              </a:rPr>
              <a:t>مواد مستقیم و دستمزد) تفاوت قائل می شویم. هزینه های فراهم کننده ظرفیت، از نوع هزینه های ثابت و هزینه های مصرفی از نوع هزینه های متغیر می باشند. در عمل حسابداران مدیریت در تصمیم گیریها دقت دارند که گاهی اوقات هزینه های ظرفیت به شکل هزینه های متغیر رفتار می کنند. برای نمونه ، هزینه های دو نوع کارگر مستقیم که در خط مونتاژ کار می کنند را در نظر بگیرید، یکی از آنها حقوق ماهانه دریافت می کند و دیگری روزمزد است و بر اساس ساعات کارش دستمزد می گیرد. هزینه حقوق کارگر اول ، </a:t>
            </a:r>
            <a:r>
              <a:rPr lang="ar-SA" sz="2400" b="1" dirty="0">
                <a:latin typeface="Calibri"/>
                <a:ea typeface="Times New Roman"/>
                <a:cs typeface="B Zar" pitchFamily="2" charset="-78"/>
              </a:rPr>
              <a:t>هزینه ظرفیت</a:t>
            </a:r>
            <a:r>
              <a:rPr lang="ar-SA" sz="2400" dirty="0">
                <a:latin typeface="Calibri"/>
                <a:ea typeface="Times New Roman"/>
                <a:cs typeface="B Zar" pitchFamily="2" charset="-78"/>
              </a:rPr>
              <a:t> </a:t>
            </a:r>
            <a:r>
              <a:rPr lang="ar-SA" sz="2400" dirty="0" smtClean="0">
                <a:latin typeface="Calibri"/>
                <a:ea typeface="Times New Roman"/>
                <a:cs typeface="B Zar" pitchFamily="2" charset="-78"/>
              </a:rPr>
              <a:t>(ثابت</a:t>
            </a:r>
            <a:r>
              <a:rPr lang="ar-SA" sz="2400" dirty="0">
                <a:latin typeface="Calibri"/>
                <a:ea typeface="Times New Roman"/>
                <a:cs typeface="B Zar" pitchFamily="2" charset="-78"/>
              </a:rPr>
              <a:t>) است در حالیکه هزینه حقوق کارگر دوم ، </a:t>
            </a:r>
            <a:r>
              <a:rPr lang="ar-SA" sz="2400" b="1" dirty="0">
                <a:latin typeface="Calibri"/>
                <a:ea typeface="Times New Roman"/>
                <a:cs typeface="B Zar" pitchFamily="2" charset="-78"/>
              </a:rPr>
              <a:t>هزینه مصرفی</a:t>
            </a:r>
            <a:r>
              <a:rPr lang="ar-SA" sz="2400" dirty="0">
                <a:latin typeface="Calibri"/>
                <a:ea typeface="Times New Roman"/>
                <a:cs typeface="B Zar" pitchFamily="2" charset="-78"/>
              </a:rPr>
              <a:t> (متغیر) می باشد. هر چند هزینه حقوق هر دو کارگر بعنوان هزینه دستمزد مستقیم در نظر گرفته می شود.</a:t>
            </a:r>
            <a:endParaRPr lang="en-US" sz="2400" dirty="0">
              <a:effectLst/>
              <a:latin typeface="Calibri"/>
              <a:ea typeface="Calibri"/>
              <a:cs typeface="B Zar" pitchFamily="2" charset="-78"/>
            </a:endParaRPr>
          </a:p>
        </p:txBody>
      </p:sp>
    </p:spTree>
    <p:extLst>
      <p:ext uri="{BB962C8B-B14F-4D97-AF65-F5344CB8AC3E}">
        <p14:creationId xmlns:p14="http://schemas.microsoft.com/office/powerpoint/2010/main" val="813698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lstStyle/>
          <a:p>
            <a:pPr algn="r" rtl="1">
              <a:lnSpc>
                <a:spcPts val="1800"/>
              </a:lnSpc>
              <a:spcAft>
                <a:spcPts val="1000"/>
              </a:spcAft>
            </a:pPr>
            <a:r>
              <a:rPr lang="ar-SA" sz="2400" b="1" dirty="0">
                <a:solidFill>
                  <a:srgbClr val="345F8A"/>
                </a:solidFill>
                <a:ea typeface="Times New Roman"/>
                <a:cs typeface="B Titr" pitchFamily="2" charset="-78"/>
              </a:rPr>
              <a:t>محرکهای هزینه ساختاری و اجرایی:</a:t>
            </a:r>
            <a:r>
              <a:rPr lang="en-US" sz="7200" dirty="0">
                <a:ea typeface="Calibri"/>
                <a:cs typeface="Arial"/>
              </a:rPr>
              <a:t/>
            </a:r>
            <a:br>
              <a:rPr lang="en-US" sz="7200" dirty="0">
                <a:ea typeface="Calibri"/>
                <a:cs typeface="Arial"/>
              </a:rPr>
            </a:br>
            <a:endParaRPr lang="en-US" dirty="0"/>
          </a:p>
        </p:txBody>
      </p:sp>
      <p:sp>
        <p:nvSpPr>
          <p:cNvPr id="3" name="Content Placeholder 2"/>
          <p:cNvSpPr>
            <a:spLocks noGrp="1"/>
          </p:cNvSpPr>
          <p:nvPr>
            <p:ph idx="1"/>
          </p:nvPr>
        </p:nvSpPr>
        <p:spPr>
          <a:xfrm>
            <a:off x="467544" y="1412776"/>
            <a:ext cx="8229600" cy="5256584"/>
          </a:xfrm>
        </p:spPr>
        <p:txBody>
          <a:bodyPr>
            <a:normAutofit fontScale="62500" lnSpcReduction="20000"/>
          </a:bodyPr>
          <a:lstStyle/>
          <a:p>
            <a:pPr marL="0" indent="0" algn="just" rtl="1">
              <a:lnSpc>
                <a:spcPts val="1800"/>
              </a:lnSpc>
              <a:spcAft>
                <a:spcPts val="1000"/>
              </a:spcAft>
              <a:buNone/>
            </a:pPr>
            <a:r>
              <a:rPr lang="ar-SA" sz="3100" dirty="0">
                <a:latin typeface="Calibri"/>
                <a:ea typeface="Times New Roman"/>
                <a:cs typeface="B Zar" pitchFamily="2" charset="-78"/>
              </a:rPr>
              <a:t>محرکهای هزینه ساختاری و اجرایی برای تسهیل تصمیم گیری های عملیاتی و استراتژیک استفاده می شوند. </a:t>
            </a:r>
            <a:r>
              <a:rPr lang="ar-SA" sz="2100" b="1" dirty="0">
                <a:latin typeface="Calibri"/>
                <a:ea typeface="Times New Roman"/>
                <a:cs typeface="B Zar" pitchFamily="2" charset="-78"/>
              </a:rPr>
              <a:t>محرکهای هزینه ساختاری</a:t>
            </a:r>
            <a:r>
              <a:rPr lang="ar-SA" sz="3100" b="1" dirty="0">
                <a:latin typeface="Calibri"/>
                <a:ea typeface="Times New Roman"/>
                <a:cs typeface="B Zar" pitchFamily="2" charset="-78"/>
              </a:rPr>
              <a:t>،</a:t>
            </a:r>
            <a:r>
              <a:rPr lang="ar-SA" sz="3100" dirty="0">
                <a:latin typeface="Calibri"/>
                <a:ea typeface="Times New Roman"/>
                <a:cs typeface="B Zar" pitchFamily="2" charset="-78"/>
              </a:rPr>
              <a:t> ماهیت استراتژیک دارند، زیرا در برگیرنده برنامه ها و تصمیمات دارای اثرات بلند مدت هستند. در این رابطه توجه به موارد زیر ضروریست:</a:t>
            </a:r>
            <a:endParaRPr lang="en-US" sz="3100" dirty="0">
              <a:latin typeface="Calibri"/>
              <a:ea typeface="Calibri"/>
              <a:cs typeface="B Zar" pitchFamily="2" charset="-78"/>
            </a:endParaRPr>
          </a:p>
          <a:p>
            <a:pPr marL="0" indent="0" algn="just" rtl="1">
              <a:lnSpc>
                <a:spcPts val="1800"/>
              </a:lnSpc>
              <a:spcAft>
                <a:spcPts val="1000"/>
              </a:spcAft>
              <a:buNone/>
            </a:pPr>
            <a:r>
              <a:rPr lang="ar-SA" sz="3100" dirty="0" smtClean="0">
                <a:latin typeface="Calibri"/>
                <a:ea typeface="Times New Roman"/>
                <a:cs typeface="B Zar" pitchFamily="2" charset="-78"/>
              </a:rPr>
              <a:t>1-</a:t>
            </a:r>
            <a:r>
              <a:rPr lang="fa-IR" sz="3100" dirty="0" smtClean="0">
                <a:latin typeface="Calibri"/>
                <a:ea typeface="Times New Roman"/>
                <a:cs typeface="B Zar" pitchFamily="2" charset="-78"/>
              </a:rPr>
              <a:t> </a:t>
            </a:r>
            <a:r>
              <a:rPr lang="ar-SA" sz="3100" dirty="0" smtClean="0">
                <a:latin typeface="Calibri"/>
                <a:ea typeface="Times New Roman"/>
                <a:cs typeface="B Zar" pitchFamily="2" charset="-78"/>
              </a:rPr>
              <a:t>مقیاس</a:t>
            </a:r>
            <a:r>
              <a:rPr lang="ar-SA" sz="3100" dirty="0">
                <a:latin typeface="Calibri"/>
                <a:ea typeface="Times New Roman"/>
                <a:cs typeface="B Zar" pitchFamily="2" charset="-78"/>
              </a:rPr>
              <a:t>: چه میزان سرمایه گذاری انجام شود؟ شرکتهای بزرگ هزینه کل پائینی به نسبت اندازه شان دارند که دلیل آن استفاده از مقیاسهای اقتصادی است.</a:t>
            </a:r>
            <a:endParaRPr lang="en-US" sz="3100" dirty="0">
              <a:latin typeface="Calibri"/>
              <a:ea typeface="Calibri"/>
              <a:cs typeface="B Zar" pitchFamily="2" charset="-78"/>
            </a:endParaRPr>
          </a:p>
          <a:p>
            <a:pPr marL="0" indent="0" algn="just" rtl="1">
              <a:lnSpc>
                <a:spcPts val="1800"/>
              </a:lnSpc>
              <a:spcAft>
                <a:spcPts val="1000"/>
              </a:spcAft>
              <a:buNone/>
            </a:pPr>
            <a:r>
              <a:rPr lang="ar-SA" sz="3100" dirty="0">
                <a:latin typeface="Calibri"/>
                <a:ea typeface="Times New Roman"/>
                <a:cs typeface="B Zar" pitchFamily="2" charset="-78"/>
              </a:rPr>
              <a:t>2- </a:t>
            </a:r>
            <a:r>
              <a:rPr lang="ar-SA" sz="3100" dirty="0" smtClean="0">
                <a:latin typeface="Calibri"/>
                <a:ea typeface="Times New Roman"/>
                <a:cs typeface="B Zar" pitchFamily="2" charset="-78"/>
              </a:rPr>
              <a:t>تجربه</a:t>
            </a:r>
            <a:r>
              <a:rPr lang="ar-SA" sz="3100" dirty="0">
                <a:latin typeface="Calibri"/>
                <a:ea typeface="Times New Roman"/>
                <a:cs typeface="B Zar" pitchFamily="2" charset="-78"/>
              </a:rPr>
              <a:t>: شرکت چه میزان تجربه قبلی در خصوص محصولات فعلی یا محصولاتی که قرار است در آینده تولید کند، دارد ؟ هر قدرکه تجربه شرکت بیشتر باشد هزینه های توسعه، تولید و توزیع کمتری متحمل می شود.</a:t>
            </a:r>
            <a:endParaRPr lang="en-US" sz="3100" dirty="0">
              <a:latin typeface="Calibri"/>
              <a:ea typeface="Calibri"/>
              <a:cs typeface="B Zar" pitchFamily="2" charset="-78"/>
            </a:endParaRPr>
          </a:p>
          <a:p>
            <a:pPr marL="0" indent="0" algn="just" rtl="1">
              <a:lnSpc>
                <a:spcPts val="1800"/>
              </a:lnSpc>
              <a:spcAft>
                <a:spcPts val="1000"/>
              </a:spcAft>
              <a:buNone/>
            </a:pPr>
            <a:r>
              <a:rPr lang="ar-SA" sz="3100" dirty="0">
                <a:latin typeface="Calibri"/>
                <a:ea typeface="Times New Roman"/>
                <a:cs typeface="B Zar" pitchFamily="2" charset="-78"/>
              </a:rPr>
              <a:t>3- </a:t>
            </a:r>
            <a:r>
              <a:rPr lang="ar-SA" sz="3100" dirty="0" smtClean="0">
                <a:latin typeface="Calibri"/>
                <a:ea typeface="Times New Roman"/>
                <a:cs typeface="B Zar" pitchFamily="2" charset="-78"/>
              </a:rPr>
              <a:t>فناوری </a:t>
            </a:r>
            <a:r>
              <a:rPr lang="ar-SA" sz="3100" dirty="0">
                <a:latin typeface="Calibri"/>
                <a:ea typeface="Times New Roman"/>
                <a:cs typeface="B Zar" pitchFamily="2" charset="-78"/>
              </a:rPr>
              <a:t>: از چه فناوریهای پردازشی برای طراحی، تولید و توزیع محصول/ خدمت باید استفاده شود؟ فناوریهای جدید می توانند هزینه های شرکت را به میزان قابل ملاحضه ای کاهش دهند.</a:t>
            </a:r>
            <a:endParaRPr lang="en-US" sz="3100" dirty="0">
              <a:latin typeface="Calibri"/>
              <a:ea typeface="Calibri"/>
              <a:cs typeface="B Zar" pitchFamily="2" charset="-78"/>
            </a:endParaRPr>
          </a:p>
          <a:p>
            <a:pPr marL="0" indent="0" algn="just" rtl="1">
              <a:lnSpc>
                <a:spcPts val="1800"/>
              </a:lnSpc>
              <a:spcAft>
                <a:spcPts val="1000"/>
              </a:spcAft>
              <a:buNone/>
            </a:pPr>
            <a:r>
              <a:rPr lang="ar-SA" sz="3100" dirty="0">
                <a:latin typeface="Calibri"/>
                <a:ea typeface="Times New Roman"/>
                <a:cs typeface="B Zar" pitchFamily="2" charset="-78"/>
              </a:rPr>
              <a:t>4- </a:t>
            </a:r>
            <a:r>
              <a:rPr lang="ar-SA" sz="3100" dirty="0" smtClean="0">
                <a:latin typeface="Calibri"/>
                <a:ea typeface="Times New Roman"/>
                <a:cs typeface="B Zar" pitchFamily="2" charset="-78"/>
              </a:rPr>
              <a:t>پچیدگی </a:t>
            </a:r>
            <a:r>
              <a:rPr lang="ar-SA" sz="3100" dirty="0">
                <a:latin typeface="Calibri"/>
                <a:ea typeface="Times New Roman"/>
                <a:cs typeface="B Zar" pitchFamily="2" charset="-78"/>
              </a:rPr>
              <a:t>: میزان پیچدگی محصولات شرکت چقدر است؟ تنوع محصولات شرکت به چه میزان است؟</a:t>
            </a:r>
            <a:endParaRPr lang="en-US" sz="3100" dirty="0">
              <a:latin typeface="Calibri"/>
              <a:ea typeface="Calibri"/>
              <a:cs typeface="B Zar" pitchFamily="2" charset="-78"/>
            </a:endParaRPr>
          </a:p>
          <a:p>
            <a:pPr marL="0" indent="0" algn="just" rtl="1">
              <a:lnSpc>
                <a:spcPts val="1800"/>
              </a:lnSpc>
              <a:spcAft>
                <a:spcPts val="1000"/>
              </a:spcAft>
              <a:buNone/>
            </a:pPr>
            <a:r>
              <a:rPr lang="ar-SA" sz="3100" dirty="0">
                <a:latin typeface="Calibri"/>
                <a:ea typeface="Times New Roman"/>
                <a:cs typeface="B Zar" pitchFamily="2" charset="-78"/>
              </a:rPr>
              <a:t>تجزیه و تحلیل استراتژیک محرکهای هزینه، به شرکت در بهبود وضعیت رقابتی اش کمک می کند. این تجزیه و تحلیل شامل تجزیه و تحلیل زنجیره ارزش و مدیریت بر مبنای فعالیت است. تجزیه و تحلیل زنجیره ارزش به شرکت در ارزیابی نتایج بلند مدت تعهدات جاری و برنامه ریزی شده اش برای محرک هزینه ساختاری کمک می کند.</a:t>
            </a:r>
            <a:endParaRPr lang="en-US" sz="3100" dirty="0">
              <a:latin typeface="Calibri"/>
              <a:ea typeface="Calibri"/>
              <a:cs typeface="B Zar" pitchFamily="2" charset="-78"/>
            </a:endParaRPr>
          </a:p>
          <a:p>
            <a:pPr marL="0" indent="0" algn="r" rtl="1">
              <a:buNone/>
            </a:pPr>
            <a:endParaRPr lang="en-US" dirty="0"/>
          </a:p>
        </p:txBody>
      </p:sp>
    </p:spTree>
    <p:extLst>
      <p:ext uri="{BB962C8B-B14F-4D97-AF65-F5344CB8AC3E}">
        <p14:creationId xmlns:p14="http://schemas.microsoft.com/office/powerpoint/2010/main" val="1383148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b="1" dirty="0">
                <a:solidFill>
                  <a:schemeClr val="tx1"/>
                </a:solidFill>
                <a:cs typeface="B Titr" pitchFamily="2" charset="-78"/>
              </a:rPr>
              <a:t>سومین وظیفه مدیر</a:t>
            </a:r>
            <a:endParaRPr lang="en-US" b="1" dirty="0">
              <a:solidFill>
                <a:schemeClr val="tx1"/>
              </a:solidFill>
              <a:cs typeface="B Titr" pitchFamily="2" charset="-78"/>
            </a:endParaRPr>
          </a:p>
        </p:txBody>
      </p:sp>
      <p:sp>
        <p:nvSpPr>
          <p:cNvPr id="3" name="Content Placeholder 2"/>
          <p:cNvSpPr>
            <a:spLocks noGrp="1"/>
          </p:cNvSpPr>
          <p:nvPr>
            <p:ph idx="1"/>
          </p:nvPr>
        </p:nvSpPr>
        <p:spPr>
          <a:xfrm>
            <a:off x="533400" y="1524000"/>
            <a:ext cx="8229600" cy="4876800"/>
          </a:xfrm>
        </p:spPr>
        <p:txBody>
          <a:bodyPr>
            <a:noAutofit/>
          </a:bodyPr>
          <a:lstStyle/>
          <a:p>
            <a:pPr marL="0" indent="0" algn="just" rtl="1">
              <a:buNone/>
            </a:pPr>
            <a:r>
              <a:rPr lang="fa-IR" sz="2800" dirty="0" smtClean="0">
                <a:cs typeface="B Nazanin" pitchFamily="2" charset="-78"/>
              </a:rPr>
              <a:t>کنترل است . کنترل خود از دو وظیفه تشکیل شده است. کنترل عملیاتی و کنترل مدیریتی (سطح فوقانی و میانی) . کنترل عملیاتی زمانی انجام      می شود که مدیران سطوح میانی(یعنی مدیر تاسیسات مدیر تولید و...)</a:t>
            </a:r>
          </a:p>
          <a:p>
            <a:pPr marL="0" indent="0" algn="just" rtl="1">
              <a:buNone/>
            </a:pPr>
            <a:r>
              <a:rPr lang="fa-IR" sz="2800" dirty="0" smtClean="0">
                <a:cs typeface="B Nazanin" pitchFamily="2" charset="-78"/>
              </a:rPr>
              <a:t>برفعالیت های مدیران سطوح عملیاتی (یعنی ناظر تولید و سرپرستان نظارت می کند. در مقابل کنترل مدیریتی شامل ارزیابی مدیران سطوحمیانی بوسیله مدیران سطوح فوقانی ( نظیر معاونت مالی و مدیران مالی) می باشد.</a:t>
            </a:r>
          </a:p>
        </p:txBody>
      </p:sp>
    </p:spTree>
    <p:extLst>
      <p:ext uri="{BB962C8B-B14F-4D97-AF65-F5344CB8AC3E}">
        <p14:creationId xmlns:p14="http://schemas.microsoft.com/office/powerpoint/2010/main" val="31284789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pPr algn="r" rtl="1"/>
            <a:r>
              <a:rPr lang="ar-SA" sz="2400" b="1" dirty="0">
                <a:solidFill>
                  <a:srgbClr val="345F8A"/>
                </a:solidFill>
                <a:ea typeface="Times New Roman"/>
                <a:cs typeface="B Titr" pitchFamily="2" charset="-78"/>
              </a:rPr>
              <a:t>محرکهای هزینه اجرایی</a:t>
            </a:r>
            <a:r>
              <a:rPr lang="ar-SA" sz="2400" dirty="0">
                <a:solidFill>
                  <a:srgbClr val="345F8A"/>
                </a:solidFill>
                <a:ea typeface="Times New Roman"/>
                <a:cs typeface="B Titr" pitchFamily="2" charset="-78"/>
              </a:rPr>
              <a:t> </a:t>
            </a:r>
            <a:r>
              <a:rPr lang="fa-IR" sz="2400" dirty="0" smtClean="0">
                <a:solidFill>
                  <a:srgbClr val="345F8A"/>
                </a:solidFill>
                <a:ea typeface="Times New Roman"/>
                <a:cs typeface="B Titr" pitchFamily="2" charset="-78"/>
              </a:rPr>
              <a:t>:</a:t>
            </a:r>
            <a:endParaRPr lang="en-US" sz="2400" dirty="0">
              <a:cs typeface="B Titr" pitchFamily="2" charset="-78"/>
            </a:endParaRPr>
          </a:p>
        </p:txBody>
      </p:sp>
      <p:sp>
        <p:nvSpPr>
          <p:cNvPr id="3" name="Content Placeholder 2"/>
          <p:cNvSpPr>
            <a:spLocks noGrp="1"/>
          </p:cNvSpPr>
          <p:nvPr>
            <p:ph idx="1"/>
          </p:nvPr>
        </p:nvSpPr>
        <p:spPr>
          <a:xfrm>
            <a:off x="457200" y="1340768"/>
            <a:ext cx="8229600" cy="4983832"/>
          </a:xfrm>
        </p:spPr>
        <p:txBody>
          <a:bodyPr>
            <a:normAutofit fontScale="92500" lnSpcReduction="10000"/>
          </a:bodyPr>
          <a:lstStyle/>
          <a:p>
            <a:pPr marL="0" indent="0" algn="just" rtl="1">
              <a:spcAft>
                <a:spcPts val="1000"/>
              </a:spcAft>
              <a:buNone/>
            </a:pPr>
            <a:r>
              <a:rPr lang="ar-SA" sz="2400" dirty="0">
                <a:latin typeface="Calibri"/>
                <a:ea typeface="Times New Roman"/>
                <a:cs typeface="B Zar" pitchFamily="2" charset="-78"/>
              </a:rPr>
              <a:t>عواملی هستند که شرکت می تواند آنها را در کوتاه مدت از طریق تصمیم گیری عملیاتی برای کاهش هزینه ها مدیریت نماید. این عوامل عبارتند از:</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1-تعهد کاری : آیا کارگزاران تصمیم گرفته اند که بهبود مستمر داشته باشند؟ تعهد کاری باعث کاهش هزینه ها می شود.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2- طراحی فرایند تولید : آیا طرز قرار گرفتن تجهیزات و توالی فرایندها و برنامه تولید را می توان بهبود بخشید؟ سرعت بخشیدن به جریان تولید در شرکت می تواند باعث کاهش هزینه شود.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3- روابط با تامین کنندگان مواد اولیه شرکت : آیا هزینه ، کیفیت و زمان تحویل مواد و قطعات خریداری شده را می توان در جهت کاهش هزینه ها بهبود بخشید؟ شرکتهایی نظیر تویوتا از طریق توافق با تامین کنندگان خود روی کیفیت، زمان تحویل و سایر خصوصیات مواد اولیه مورد نیازشان، هزینه هایشان را به میزان قابل ملاحضه ای تقلیل داده اند</a:t>
            </a:r>
            <a:r>
              <a:rPr lang="ar-SA" sz="2400" dirty="0" smtClean="0">
                <a:latin typeface="Calibri"/>
                <a:ea typeface="Times New Roman"/>
                <a:cs typeface="B Zar" pitchFamily="2" charset="-78"/>
              </a:rPr>
              <a:t>.</a:t>
            </a:r>
            <a:r>
              <a:rPr lang="ar-SA" sz="2400" dirty="0">
                <a:latin typeface="Calibri"/>
                <a:ea typeface="Times New Roman"/>
                <a:cs typeface="B Zar" pitchFamily="2" charset="-78"/>
              </a:rPr>
              <a:t> </a:t>
            </a:r>
            <a:endParaRPr lang="en-US" sz="2400" dirty="0">
              <a:latin typeface="Calibri"/>
              <a:ea typeface="Calibri"/>
              <a:cs typeface="B Zar" pitchFamily="2" charset="-78"/>
            </a:endParaRPr>
          </a:p>
          <a:p>
            <a:pPr marL="0" indent="0" algn="just" rtl="1">
              <a:spcAft>
                <a:spcPts val="1000"/>
              </a:spcAft>
              <a:buNone/>
            </a:pPr>
            <a:r>
              <a:rPr lang="ar-SA" sz="2400" b="1" dirty="0">
                <a:latin typeface="Calibri"/>
                <a:ea typeface="Times New Roman"/>
                <a:cs typeface="B Zar" pitchFamily="2" charset="-78"/>
              </a:rPr>
              <a:t>مدیران برنامه ریزی با بررسی محرکهای هزینه اجرایی می توانند راههایی جهت کاهش هزینه ها بیابند. این بررسیها در قالب بخشی از کنترلهای عملیاتی شرکت انجام می شود.</a:t>
            </a:r>
            <a:endParaRPr lang="en-US" sz="2400" dirty="0">
              <a:latin typeface="Calibri"/>
              <a:ea typeface="Calibri"/>
              <a:cs typeface="B Zar" pitchFamily="2" charset="-78"/>
            </a:endParaRPr>
          </a:p>
          <a:p>
            <a:pPr marL="0" indent="0" algn="r" rtl="1">
              <a:buNone/>
            </a:pPr>
            <a:endParaRPr lang="en-US" dirty="0"/>
          </a:p>
        </p:txBody>
      </p:sp>
    </p:spTree>
    <p:extLst>
      <p:ext uri="{BB962C8B-B14F-4D97-AF65-F5344CB8AC3E}">
        <p14:creationId xmlns:p14="http://schemas.microsoft.com/office/powerpoint/2010/main" val="1415990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lstStyle/>
          <a:p>
            <a:pPr algn="r" rtl="1">
              <a:lnSpc>
                <a:spcPts val="1800"/>
              </a:lnSpc>
              <a:spcAft>
                <a:spcPts val="1000"/>
              </a:spcAft>
            </a:pPr>
            <a:r>
              <a:rPr lang="ar-SA" sz="2400" b="1" dirty="0">
                <a:solidFill>
                  <a:srgbClr val="345F8A"/>
                </a:solidFill>
                <a:ea typeface="Times New Roman"/>
                <a:cs typeface="B Titr" pitchFamily="2" charset="-78"/>
              </a:rPr>
              <a:t>مفاهیم هزینه برای هزینه یابی محصول و خدمت</a:t>
            </a:r>
            <a:r>
              <a:rPr lang="ar-SA" sz="2400" dirty="0">
                <a:solidFill>
                  <a:srgbClr val="345F8A"/>
                </a:solidFill>
                <a:ea typeface="Times New Roman"/>
                <a:cs typeface="B Titr" pitchFamily="2" charset="-78"/>
              </a:rPr>
              <a:t> </a:t>
            </a:r>
            <a:r>
              <a:rPr lang="ar-SA" sz="2400" b="1" dirty="0">
                <a:solidFill>
                  <a:srgbClr val="345F8A"/>
                </a:solidFill>
                <a:ea typeface="Times New Roman"/>
                <a:cs typeface="B Titr" pitchFamily="2" charset="-78"/>
              </a:rPr>
              <a:t>: </a:t>
            </a:r>
            <a:r>
              <a:rPr lang="ar-SA" sz="2400" dirty="0">
                <a:solidFill>
                  <a:srgbClr val="345F8A"/>
                </a:solidFill>
                <a:ea typeface="Times New Roman"/>
                <a:cs typeface="B Titr" pitchFamily="2" charset="-78"/>
              </a:rPr>
              <a:t> </a:t>
            </a:r>
            <a:r>
              <a:rPr lang="en-US" sz="2400" dirty="0">
                <a:ea typeface="Calibri"/>
                <a:cs typeface="B Titr" pitchFamily="2" charset="-78"/>
              </a:rPr>
              <a:t/>
            </a:r>
            <a:br>
              <a:rPr lang="en-US" sz="2400" dirty="0">
                <a:ea typeface="Calibri"/>
                <a:cs typeface="B Titr" pitchFamily="2" charset="-78"/>
              </a:rPr>
            </a:br>
            <a:endParaRPr lang="en-US" sz="2400" dirty="0">
              <a:cs typeface="B Titr" pitchFamily="2" charset="-78"/>
            </a:endParaRPr>
          </a:p>
        </p:txBody>
      </p:sp>
      <p:sp>
        <p:nvSpPr>
          <p:cNvPr id="3" name="Content Placeholder 2"/>
          <p:cNvSpPr>
            <a:spLocks noGrp="1"/>
          </p:cNvSpPr>
          <p:nvPr>
            <p:ph idx="1"/>
          </p:nvPr>
        </p:nvSpPr>
        <p:spPr>
          <a:xfrm>
            <a:off x="457200" y="1196752"/>
            <a:ext cx="8229600" cy="5127848"/>
          </a:xfrm>
        </p:spPr>
        <p:txBody>
          <a:bodyPr/>
          <a:lstStyle/>
          <a:p>
            <a:pPr marL="0" indent="0" algn="just" rtl="1">
              <a:spcAft>
                <a:spcPts val="1000"/>
              </a:spcAft>
              <a:buNone/>
            </a:pPr>
            <a:r>
              <a:rPr lang="ar-SA" sz="2400" dirty="0">
                <a:latin typeface="Calibri"/>
                <a:ea typeface="Times New Roman"/>
                <a:cs typeface="B Zar" pitchFamily="2" charset="-78"/>
              </a:rPr>
              <a:t>داشتن اطلاعات دقیق درباره هزینه محصولات و خدمات برای انجام هرچه بهتر وظایف اصلی مدیریت( مدیریت استراتژیک، برنامه ریزی و تصمیم گیری،کنترل عملیات و مدیریت و ارائه اطلاعات به ذینفعان شرکت) ضروریست.</a:t>
            </a:r>
            <a:endParaRPr lang="en-US" sz="2400" dirty="0">
              <a:latin typeface="Calibri"/>
              <a:ea typeface="Calibri"/>
              <a:cs typeface="B Zar" pitchFamily="2" charset="-78"/>
            </a:endParaRPr>
          </a:p>
          <a:p>
            <a:pPr marL="0" indent="0" algn="just" rtl="1">
              <a:spcAft>
                <a:spcPts val="1000"/>
              </a:spcAft>
              <a:buNone/>
            </a:pPr>
            <a:r>
              <a:rPr lang="ar-SA" sz="2400" b="1" dirty="0">
                <a:latin typeface="Calibri"/>
                <a:ea typeface="Times New Roman"/>
                <a:cs typeface="B Titr" pitchFamily="2" charset="-78"/>
              </a:rPr>
              <a:t>حسابداری بهای تمام شده محصولات و خدمات:</a:t>
            </a:r>
            <a:endParaRPr lang="en-US" sz="2400" dirty="0">
              <a:latin typeface="Calibri"/>
              <a:ea typeface="Calibri"/>
              <a:cs typeface="B Titr" pitchFamily="2" charset="-78"/>
            </a:endParaRPr>
          </a:p>
          <a:p>
            <a:pPr marL="0" indent="0" algn="just" rtl="1">
              <a:spcAft>
                <a:spcPts val="1000"/>
              </a:spcAft>
              <a:buNone/>
            </a:pPr>
            <a:r>
              <a:rPr lang="ar-SA" sz="2400" dirty="0">
                <a:latin typeface="Calibri"/>
                <a:ea typeface="Times New Roman"/>
                <a:cs typeface="B Zar" pitchFamily="2" charset="-78"/>
              </a:rPr>
              <a:t>سیستمهای حسابداری بهای تمام شده شرکتهای تولیدی </a:t>
            </a:r>
            <a:r>
              <a:rPr lang="ar-SA" sz="2400" dirty="0" smtClean="0">
                <a:latin typeface="Calibri"/>
                <a:ea typeface="Times New Roman"/>
                <a:cs typeface="B Zar" pitchFamily="2" charset="-78"/>
              </a:rPr>
              <a:t>(که </a:t>
            </a:r>
            <a:r>
              <a:rPr lang="ar-SA" sz="2400" dirty="0">
                <a:latin typeface="Calibri"/>
                <a:ea typeface="Times New Roman"/>
                <a:cs typeface="B Zar" pitchFamily="2" charset="-78"/>
              </a:rPr>
              <a:t>کالا تولید می کنند) </a:t>
            </a:r>
            <a:r>
              <a:rPr lang="ar-SA" sz="2400" dirty="0" smtClean="0">
                <a:latin typeface="Calibri"/>
                <a:ea typeface="Times New Roman"/>
                <a:cs typeface="B Zar" pitchFamily="2" charset="-78"/>
              </a:rPr>
              <a:t>با</a:t>
            </a:r>
            <a:r>
              <a:rPr lang="fa-IR" sz="2400" dirty="0" smtClean="0">
                <a:latin typeface="Calibri"/>
                <a:ea typeface="Times New Roman"/>
                <a:cs typeface="B Zar" pitchFamily="2" charset="-78"/>
              </a:rPr>
              <a:t> </a:t>
            </a:r>
            <a:r>
              <a:rPr lang="ar-SA" sz="2400" dirty="0" smtClean="0">
                <a:latin typeface="Calibri"/>
                <a:ea typeface="Times New Roman"/>
                <a:cs typeface="B Zar" pitchFamily="2" charset="-78"/>
              </a:rPr>
              <a:t>شرکتهای </a:t>
            </a:r>
            <a:r>
              <a:rPr lang="ar-SA" sz="2400" dirty="0">
                <a:latin typeface="Calibri"/>
                <a:ea typeface="Times New Roman"/>
                <a:cs typeface="B Zar" pitchFamily="2" charset="-78"/>
              </a:rPr>
              <a:t>بازرگانی(که کالاها را فقط می فروشند) تفاوت قابل ملاحضه ای دارد.شرکتهای بازرگانی شامل شرکتهای خرده فروشی که کالا را به مشتریان نهایی می فروشند و شرکتهای عمده فروشی است که کالاها را به شرکتهای خرده فروشی می فروشند. شرکتهای خدماتی غالبا" یا موجودی کالا ندارند یا اگر هم داشته باشند مقدار آن ناچیز است، در نتیجه سیستمهای بهای تمام شده آنها بسیار ساده است.</a:t>
            </a:r>
            <a:endParaRPr lang="en-US" sz="2400" dirty="0">
              <a:latin typeface="Calibri"/>
              <a:ea typeface="Calibri"/>
              <a:cs typeface="B Zar" pitchFamily="2" charset="-78"/>
            </a:endParaRPr>
          </a:p>
          <a:p>
            <a:pPr marL="0" indent="0" algn="r" rtl="1">
              <a:lnSpc>
                <a:spcPts val="1800"/>
              </a:lnSpc>
              <a:spcAft>
                <a:spcPts val="1000"/>
              </a:spcAft>
              <a:buNone/>
            </a:pPr>
            <a:r>
              <a:rPr lang="ar-SA" sz="2800" dirty="0">
                <a:solidFill>
                  <a:srgbClr val="345F8A"/>
                </a:solidFill>
                <a:latin typeface="Calibri"/>
                <a:ea typeface="Times New Roman"/>
                <a:cs typeface="Tahoma"/>
              </a:rPr>
              <a:t> </a:t>
            </a:r>
            <a:endParaRPr lang="en-US" sz="4000" dirty="0">
              <a:latin typeface="Calibri"/>
              <a:ea typeface="Calibri"/>
              <a:cs typeface="Arial"/>
            </a:endParaRPr>
          </a:p>
          <a:p>
            <a:pPr marL="0" indent="0" algn="r" rtl="1">
              <a:buNone/>
            </a:pPr>
            <a:endParaRPr lang="en-US" dirty="0"/>
          </a:p>
        </p:txBody>
      </p:sp>
    </p:spTree>
    <p:extLst>
      <p:ext uri="{BB962C8B-B14F-4D97-AF65-F5344CB8AC3E}">
        <p14:creationId xmlns:p14="http://schemas.microsoft.com/office/powerpoint/2010/main" val="3276031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rmAutofit/>
          </a:bodyPr>
          <a:lstStyle/>
          <a:p>
            <a:pPr algn="r" rtl="1">
              <a:lnSpc>
                <a:spcPts val="1800"/>
              </a:lnSpc>
              <a:spcAft>
                <a:spcPts val="1000"/>
              </a:spcAft>
            </a:pPr>
            <a:r>
              <a:rPr lang="ar-SA" sz="2400" b="1" dirty="0">
                <a:solidFill>
                  <a:srgbClr val="345F8A"/>
                </a:solidFill>
                <a:ea typeface="Times New Roman"/>
                <a:cs typeface="B Titr" pitchFamily="2" charset="-78"/>
              </a:rPr>
              <a:t>هزینه های محصول و هزینه های دوره :</a:t>
            </a:r>
            <a:endParaRPr lang="en-US" sz="2400" dirty="0">
              <a:ea typeface="Calibri"/>
              <a:cs typeface="B Titr" pitchFamily="2" charset="-78"/>
            </a:endParaRPr>
          </a:p>
        </p:txBody>
      </p:sp>
      <p:sp>
        <p:nvSpPr>
          <p:cNvPr id="3" name="Content Placeholder 2"/>
          <p:cNvSpPr>
            <a:spLocks noGrp="1"/>
          </p:cNvSpPr>
          <p:nvPr>
            <p:ph idx="1"/>
          </p:nvPr>
        </p:nvSpPr>
        <p:spPr>
          <a:xfrm>
            <a:off x="457200" y="1412776"/>
            <a:ext cx="8229600" cy="4911824"/>
          </a:xfrm>
        </p:spPr>
        <p:txBody>
          <a:bodyPr>
            <a:normAutofit lnSpcReduction="10000"/>
          </a:bodyPr>
          <a:lstStyle/>
          <a:p>
            <a:pPr marL="0" indent="0" algn="just" rtl="1">
              <a:spcAft>
                <a:spcPts val="1000"/>
              </a:spcAft>
              <a:buNone/>
            </a:pPr>
            <a:r>
              <a:rPr lang="ar-SA" sz="2400" dirty="0">
                <a:latin typeface="Calibri"/>
                <a:ea typeface="Times New Roman"/>
                <a:cs typeface="B Zar" pitchFamily="2" charset="-78"/>
              </a:rPr>
              <a:t>موجودی کالا در شرکتهای بازرگانی و تولیدی بعنوان دارایی در ترازنامه این شرکتها نشان داده میشود. بهای تمام شده کالا به محض فروش آن بعنوان بهای تمام شده کالای فروخته شده در صورت و سود و زیان نشان داده می شود.</a:t>
            </a:r>
            <a:endParaRPr lang="en-US" sz="2400" dirty="0">
              <a:latin typeface="Calibri"/>
              <a:ea typeface="Calibri"/>
              <a:cs typeface="B Zar" pitchFamily="2" charset="-78"/>
            </a:endParaRPr>
          </a:p>
          <a:p>
            <a:pPr marL="0" indent="0" algn="just" rtl="1">
              <a:spcAft>
                <a:spcPts val="1000"/>
              </a:spcAft>
              <a:buNone/>
            </a:pPr>
            <a:r>
              <a:rPr lang="ar-SA" sz="2400" b="1" dirty="0">
                <a:latin typeface="Calibri"/>
                <a:ea typeface="Times New Roman"/>
                <a:cs typeface="B Zar" pitchFamily="2" charset="-78"/>
              </a:rPr>
              <a:t>هزینه های محصول </a:t>
            </a:r>
            <a:r>
              <a:rPr lang="ar-SA" sz="2400" dirty="0">
                <a:latin typeface="Calibri"/>
                <a:ea typeface="Times New Roman"/>
                <a:cs typeface="B Zar" pitchFamily="2" charset="-78"/>
              </a:rPr>
              <a:t>برای یک شرکت تولیدی تنها شامل مخارج ضروری جهت تکمیل محصول در مراحل تولید موجود در زنجیره ارزش است که بهای تمام شده محصول را رقم می زند و شامل موارد زیر است:</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1- </a:t>
            </a:r>
            <a:r>
              <a:rPr lang="ar-SA" sz="2400" dirty="0" smtClean="0">
                <a:latin typeface="Calibri"/>
                <a:ea typeface="Times New Roman"/>
                <a:cs typeface="B Zar" pitchFamily="2" charset="-78"/>
              </a:rPr>
              <a:t>مواد </a:t>
            </a:r>
            <a:r>
              <a:rPr lang="ar-SA" sz="2400" dirty="0">
                <a:latin typeface="Calibri"/>
                <a:ea typeface="Times New Roman"/>
                <a:cs typeface="B Zar" pitchFamily="2" charset="-78"/>
              </a:rPr>
              <a:t>مستقیم : مواد مورد استفاده برای تولید محصول که بخش فیزیکی آن را تشکیل می دهد.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2- </a:t>
            </a:r>
            <a:r>
              <a:rPr lang="ar-SA" sz="2400" dirty="0" smtClean="0">
                <a:latin typeface="Calibri"/>
                <a:ea typeface="Times New Roman"/>
                <a:cs typeface="B Zar" pitchFamily="2" charset="-78"/>
              </a:rPr>
              <a:t>دستمزد </a:t>
            </a:r>
            <a:r>
              <a:rPr lang="ar-SA" sz="2400" dirty="0">
                <a:latin typeface="Calibri"/>
                <a:ea typeface="Times New Roman"/>
                <a:cs typeface="B Zar" pitchFamily="2" charset="-78"/>
              </a:rPr>
              <a:t>مستقیم : هزینه نیروی کار کارگران بکارگرفته شده برای تولید محصول.</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3- </a:t>
            </a:r>
            <a:r>
              <a:rPr lang="ar-SA" sz="2400" dirty="0" smtClean="0">
                <a:latin typeface="Calibri"/>
                <a:ea typeface="Times New Roman"/>
                <a:cs typeface="B Zar" pitchFamily="2" charset="-78"/>
              </a:rPr>
              <a:t>سربار </a:t>
            </a:r>
            <a:r>
              <a:rPr lang="ar-SA" sz="2400" dirty="0">
                <a:latin typeface="Calibri"/>
                <a:ea typeface="Times New Roman"/>
                <a:cs typeface="B Zar" pitchFamily="2" charset="-78"/>
              </a:rPr>
              <a:t>کارخانه : هزینه های غیرمستقیم اعم از مواد و دستمزد غیرمستقیم وتسهیلات مورد استفاده جهت پشتیبانی فرآیند تولید.</a:t>
            </a:r>
            <a:endParaRPr lang="en-US" sz="2400" dirty="0">
              <a:latin typeface="Calibri"/>
              <a:ea typeface="Calibri"/>
              <a:cs typeface="B Zar" pitchFamily="2" charset="-78"/>
            </a:endParaRPr>
          </a:p>
          <a:p>
            <a:pPr marL="0" indent="0" algn="r" rtl="1">
              <a:buNone/>
            </a:pPr>
            <a:endParaRPr lang="en-US" dirty="0"/>
          </a:p>
        </p:txBody>
      </p:sp>
    </p:spTree>
    <p:extLst>
      <p:ext uri="{BB962C8B-B14F-4D97-AF65-F5344CB8AC3E}">
        <p14:creationId xmlns:p14="http://schemas.microsoft.com/office/powerpoint/2010/main" val="3924560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56792"/>
            <a:ext cx="8229600" cy="4767808"/>
          </a:xfrm>
        </p:spPr>
        <p:txBody>
          <a:bodyPr>
            <a:normAutofit/>
          </a:bodyPr>
          <a:lstStyle/>
          <a:p>
            <a:pPr marL="0" indent="0" algn="just" rtl="1">
              <a:spcAft>
                <a:spcPts val="1000"/>
              </a:spcAft>
              <a:buNone/>
            </a:pPr>
            <a:r>
              <a:rPr lang="ar-SA" sz="2400" dirty="0">
                <a:latin typeface="Calibri"/>
                <a:ea typeface="Times New Roman"/>
                <a:cs typeface="B Zar" pitchFamily="2" charset="-78"/>
              </a:rPr>
              <a:t>هزینه محصول در یک شرکت بازرگانی همان بهای تمام شده کالای خریداری شده است که شامل قیمت خرید کالا بعلاوه هزینه حمل آن توسط شرکت خریدار است. سایر مخارجی که برای اداره شرکت و فروش محصول پرداخت می شوند، در دوره ای که واقع می شوند بعنوان هزینه در نظر گرفته می شوند به همین خاطر به آنها </a:t>
            </a:r>
            <a:r>
              <a:rPr lang="ar-SA" sz="2400" b="1" dirty="0">
                <a:latin typeface="Calibri"/>
                <a:ea typeface="Times New Roman"/>
                <a:cs typeface="B Zar" pitchFamily="2" charset="-78"/>
              </a:rPr>
              <a:t>هزینه دوره</a:t>
            </a:r>
            <a:r>
              <a:rPr lang="ar-SA" sz="2400" dirty="0">
                <a:latin typeface="Calibri"/>
                <a:ea typeface="Times New Roman"/>
                <a:cs typeface="B Zar" pitchFamily="2" charset="-78"/>
              </a:rPr>
              <a:t> گفته </a:t>
            </a:r>
            <a:r>
              <a:rPr lang="fa-IR" sz="2400" dirty="0" smtClean="0">
                <a:latin typeface="Calibri"/>
                <a:ea typeface="Times New Roman"/>
                <a:cs typeface="B Zar" pitchFamily="2" charset="-78"/>
              </a:rPr>
              <a:t/>
            </a:r>
            <a:br>
              <a:rPr lang="fa-IR" sz="2400" dirty="0" smtClean="0">
                <a:latin typeface="Calibri"/>
                <a:ea typeface="Times New Roman"/>
                <a:cs typeface="B Zar" pitchFamily="2" charset="-78"/>
              </a:rPr>
            </a:br>
            <a:r>
              <a:rPr lang="ar-SA" sz="2400" dirty="0" smtClean="0">
                <a:latin typeface="Calibri"/>
                <a:ea typeface="Times New Roman"/>
                <a:cs typeface="B Zar" pitchFamily="2" charset="-78"/>
              </a:rPr>
              <a:t>می </a:t>
            </a:r>
            <a:r>
              <a:rPr lang="ar-SA" sz="2400" dirty="0">
                <a:latin typeface="Calibri"/>
                <a:ea typeface="Times New Roman"/>
                <a:cs typeface="B Zar" pitchFamily="2" charset="-78"/>
              </a:rPr>
              <a:t>شود. هزینه های دوره عمدتا" شامل هزینه های عمومی و اداری و فروش هستند که برای اداره شرکت پرداخت می شوند وبطور مستقیم یا غیرمستقیم به فرآیند تولید محصول در شرکتهای تولیدی(یا خرید کالا برای فروش مجدد در شرکتهای بازرگانی) ارتباط ندارند.هزینه تبلیغات پردازش اطلاعات و هزینه حقوق مدیران و کارکنان اجرایی نمونه هایی از هزینه های دوره می باشند. گاهی اوقات به هزینه های دوره در شرکتهای تولیدی و بازرگانی ، </a:t>
            </a:r>
            <a:r>
              <a:rPr lang="ar-SA" sz="2400" b="1" dirty="0">
                <a:latin typeface="Calibri"/>
                <a:ea typeface="Times New Roman"/>
                <a:cs typeface="B Zar" pitchFamily="2" charset="-78"/>
              </a:rPr>
              <a:t>هزینه های عملیاتی یا هزینه های اداری و فروش </a:t>
            </a:r>
            <a:r>
              <a:rPr lang="ar-SA" sz="2400" dirty="0">
                <a:latin typeface="Calibri"/>
                <a:ea typeface="Times New Roman"/>
                <a:cs typeface="B Zar" pitchFamily="2" charset="-78"/>
              </a:rPr>
              <a:t>نیز گفته می شود. درشرکتهای خدماتی غالبا" این هزینه ها را هزینه های عملیاتی می نامند.</a:t>
            </a:r>
            <a:endParaRPr lang="en-US" sz="2400" dirty="0">
              <a:latin typeface="Calibri"/>
              <a:ea typeface="Calibri"/>
              <a:cs typeface="B Zar" pitchFamily="2" charset="-78"/>
            </a:endParaRPr>
          </a:p>
          <a:p>
            <a:endParaRPr lang="en-US" dirty="0"/>
          </a:p>
        </p:txBody>
      </p:sp>
    </p:spTree>
    <p:extLst>
      <p:ext uri="{BB962C8B-B14F-4D97-AF65-F5344CB8AC3E}">
        <p14:creationId xmlns:p14="http://schemas.microsoft.com/office/powerpoint/2010/main" val="6535410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0736"/>
          </a:xfrm>
        </p:spPr>
        <p:txBody>
          <a:bodyPr/>
          <a:lstStyle/>
          <a:p>
            <a:pPr algn="r" rtl="1">
              <a:lnSpc>
                <a:spcPts val="1800"/>
              </a:lnSpc>
              <a:spcAft>
                <a:spcPts val="1000"/>
              </a:spcAft>
            </a:pPr>
            <a:r>
              <a:rPr lang="ar-SA" sz="2400" b="1" dirty="0">
                <a:solidFill>
                  <a:srgbClr val="345F8A"/>
                </a:solidFill>
                <a:ea typeface="Times New Roman"/>
                <a:cs typeface="B Titr" pitchFamily="2" charset="-78"/>
              </a:rPr>
              <a:t>محاسبه بهای تمام شده در شرکتهای تولیدی، بازرگانی و خدماتی:</a:t>
            </a:r>
            <a:r>
              <a:rPr lang="en-US" sz="7200" dirty="0">
                <a:ea typeface="Calibri"/>
                <a:cs typeface="Arial"/>
              </a:rPr>
              <a:t/>
            </a:r>
            <a:br>
              <a:rPr lang="en-US" sz="7200" dirty="0">
                <a:ea typeface="Calibri"/>
                <a:cs typeface="Arial"/>
              </a:rPr>
            </a:br>
            <a:endParaRPr lang="en-US" dirty="0"/>
          </a:p>
        </p:txBody>
      </p:sp>
      <p:sp>
        <p:nvSpPr>
          <p:cNvPr id="3" name="Content Placeholder 2"/>
          <p:cNvSpPr>
            <a:spLocks noGrp="1"/>
          </p:cNvSpPr>
          <p:nvPr>
            <p:ph idx="1"/>
          </p:nvPr>
        </p:nvSpPr>
        <p:spPr/>
        <p:txBody>
          <a:bodyPr>
            <a:normAutofit fontScale="92500"/>
          </a:bodyPr>
          <a:lstStyle/>
          <a:p>
            <a:pPr marL="0" indent="0" algn="just" rtl="1">
              <a:lnSpc>
                <a:spcPct val="150000"/>
              </a:lnSpc>
              <a:spcAft>
                <a:spcPts val="1000"/>
              </a:spcAft>
              <a:buNone/>
            </a:pPr>
            <a:r>
              <a:rPr lang="ar-SA" sz="2400" dirty="0">
                <a:latin typeface="Calibri"/>
                <a:ea typeface="Times New Roman"/>
                <a:cs typeface="B Zar" pitchFamily="2" charset="-78"/>
              </a:rPr>
              <a:t>شرکتهای بازرگانی به خرید و فروش کالا اشتغال دارند اما شرکتهای تولیدی با استفاده از مواد، دستمزد و سربار کالا می سازند. مرحله اول در فرآیند تولید، خرید مواد اولیه است. مرحله دوم، اضافه کردن3جزء بهای تمام شده یعنی مواد مستقیم، دستمزد مستقیم و سربار به </a:t>
            </a:r>
            <a:r>
              <a:rPr lang="ar-SA" sz="2400" b="1" dirty="0">
                <a:latin typeface="Calibri"/>
                <a:ea typeface="Times New Roman"/>
                <a:cs typeface="B Zar" pitchFamily="2" charset="-78"/>
              </a:rPr>
              <a:t>کالای در جریان ساخت</a:t>
            </a:r>
            <a:r>
              <a:rPr lang="ar-SA" sz="2400" dirty="0">
                <a:latin typeface="Calibri"/>
                <a:ea typeface="Times New Roman"/>
                <a:cs typeface="B Zar" pitchFamily="2" charset="-78"/>
              </a:rPr>
              <a:t> است. در مرحله سوم هنگامی که کار تولید تکمیل می شود هزینه های محصول که در حساب موجودی کالای در جریان ساخت، انباشته شده اند به حساب موجودی کالای تکمیل شده و بعد در زمان فروش به حساب بهای تمام شده کالای فروخته شده منتقل می شوند.</a:t>
            </a:r>
            <a:endParaRPr lang="en-US" sz="2400" dirty="0">
              <a:latin typeface="Calibri"/>
              <a:ea typeface="Calibri"/>
              <a:cs typeface="B Zar" pitchFamily="2" charset="-78"/>
            </a:endParaRPr>
          </a:p>
          <a:p>
            <a:pPr marL="0" indent="0">
              <a:buNone/>
            </a:pPr>
            <a:endParaRPr lang="en-US" dirty="0"/>
          </a:p>
        </p:txBody>
      </p:sp>
    </p:spTree>
    <p:extLst>
      <p:ext uri="{BB962C8B-B14F-4D97-AF65-F5344CB8AC3E}">
        <p14:creationId xmlns:p14="http://schemas.microsoft.com/office/powerpoint/2010/main" val="418916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492664"/>
          </a:xfrm>
        </p:spPr>
        <p:txBody>
          <a:bodyPr>
            <a:normAutofit/>
          </a:bodyPr>
          <a:lstStyle/>
          <a:p>
            <a:pPr algn="r" rtl="1">
              <a:lnSpc>
                <a:spcPts val="1800"/>
              </a:lnSpc>
              <a:spcAft>
                <a:spcPts val="1000"/>
              </a:spcAft>
            </a:pPr>
            <a:r>
              <a:rPr lang="ar-SA" sz="2400" b="1" dirty="0">
                <a:solidFill>
                  <a:srgbClr val="345F8A"/>
                </a:solidFill>
                <a:ea typeface="Times New Roman"/>
                <a:cs typeface="B Titr" pitchFamily="2" charset="-78"/>
              </a:rPr>
              <a:t>در شرکتهای تولیدی سه حساب موجودی کالا وجود دارد:</a:t>
            </a:r>
            <a:endParaRPr lang="en-US" sz="2400" dirty="0">
              <a:ea typeface="Calibri"/>
              <a:cs typeface="B Titr" pitchFamily="2" charset="-78"/>
            </a:endParaRPr>
          </a:p>
        </p:txBody>
      </p:sp>
      <p:sp>
        <p:nvSpPr>
          <p:cNvPr id="3" name="Content Placeholder 2"/>
          <p:cNvSpPr>
            <a:spLocks noGrp="1"/>
          </p:cNvSpPr>
          <p:nvPr>
            <p:ph idx="1"/>
          </p:nvPr>
        </p:nvSpPr>
        <p:spPr>
          <a:xfrm>
            <a:off x="457200" y="1556792"/>
            <a:ext cx="8229600" cy="4767808"/>
          </a:xfrm>
        </p:spPr>
        <p:txBody>
          <a:bodyPr>
            <a:normAutofit/>
          </a:bodyPr>
          <a:lstStyle/>
          <a:p>
            <a:pPr marL="0" indent="0" algn="r" rtl="1">
              <a:spcAft>
                <a:spcPts val="1000"/>
              </a:spcAft>
              <a:buNone/>
            </a:pPr>
            <a:r>
              <a:rPr lang="fa-IR" sz="2400" dirty="0" smtClean="0">
                <a:solidFill>
                  <a:srgbClr val="345F8A"/>
                </a:solidFill>
                <a:latin typeface="Calibri"/>
                <a:ea typeface="Times New Roman"/>
                <a:cs typeface="B Zar" pitchFamily="2" charset="-78"/>
              </a:rPr>
              <a:t>1</a:t>
            </a:r>
            <a:r>
              <a:rPr lang="ar-SA" sz="2400" dirty="0" smtClean="0">
                <a:latin typeface="Calibri"/>
                <a:ea typeface="Times New Roman"/>
                <a:cs typeface="B Zar" pitchFamily="2" charset="-78"/>
              </a:rPr>
              <a:t>-</a:t>
            </a:r>
            <a:r>
              <a:rPr lang="fa-IR" sz="2400" dirty="0" smtClean="0">
                <a:latin typeface="Calibri"/>
                <a:ea typeface="Times New Roman"/>
                <a:cs typeface="B Zar" pitchFamily="2" charset="-78"/>
              </a:rPr>
              <a:t> </a:t>
            </a:r>
            <a:r>
              <a:rPr lang="ar-SA" sz="2400" dirty="0" smtClean="0">
                <a:latin typeface="Calibri"/>
                <a:ea typeface="Times New Roman"/>
                <a:cs typeface="B Zar" pitchFamily="2" charset="-78"/>
              </a:rPr>
              <a:t>موجودی </a:t>
            </a:r>
            <a:r>
              <a:rPr lang="ar-SA" sz="2400" dirty="0">
                <a:latin typeface="Calibri"/>
                <a:ea typeface="Times New Roman"/>
                <a:cs typeface="B Zar" pitchFamily="2" charset="-78"/>
              </a:rPr>
              <a:t>مواد ا ولیه : شامل بهای مواد مورد استفاده در فرآیند تولید است.</a:t>
            </a:r>
            <a:endParaRPr lang="en-US" sz="2400" dirty="0">
              <a:latin typeface="Calibri"/>
              <a:ea typeface="Calibri"/>
              <a:cs typeface="B Zar" pitchFamily="2" charset="-78"/>
            </a:endParaRPr>
          </a:p>
          <a:p>
            <a:pPr marL="0" indent="0" algn="r" rtl="1">
              <a:spcAft>
                <a:spcPts val="1000"/>
              </a:spcAft>
              <a:buNone/>
            </a:pPr>
            <a:r>
              <a:rPr lang="ar-SA" sz="2400" dirty="0">
                <a:latin typeface="Calibri"/>
                <a:ea typeface="Times New Roman"/>
                <a:cs typeface="B Zar" pitchFamily="2" charset="-78"/>
              </a:rPr>
              <a:t>2- </a:t>
            </a:r>
            <a:r>
              <a:rPr lang="fa-IR" sz="2400" dirty="0" smtClean="0">
                <a:latin typeface="Calibri"/>
                <a:ea typeface="Times New Roman"/>
                <a:cs typeface="B Zar" pitchFamily="2" charset="-78"/>
              </a:rPr>
              <a:t>م</a:t>
            </a:r>
            <a:r>
              <a:rPr lang="ar-SA" sz="2400" dirty="0" smtClean="0">
                <a:latin typeface="Calibri"/>
                <a:ea typeface="Times New Roman"/>
                <a:cs typeface="B Zar" pitchFamily="2" charset="-78"/>
              </a:rPr>
              <a:t>وجودی </a:t>
            </a:r>
            <a:r>
              <a:rPr lang="ar-SA" sz="2400" dirty="0">
                <a:latin typeface="Calibri"/>
                <a:ea typeface="Times New Roman"/>
                <a:cs typeface="B Zar" pitchFamily="2" charset="-78"/>
              </a:rPr>
              <a:t>کالای در جریان ساخت : شامل تمام هزینه های متحمل شده برای تولید محصولی است که ساخت آن شروع شده اما تا تاریخ پایان سال مالی هنوز تکمیل نشده است.</a:t>
            </a:r>
            <a:endParaRPr lang="en-US" sz="2400" dirty="0">
              <a:latin typeface="Calibri"/>
              <a:ea typeface="Calibri"/>
              <a:cs typeface="B Zar" pitchFamily="2" charset="-78"/>
            </a:endParaRPr>
          </a:p>
          <a:p>
            <a:pPr marL="0" indent="0" algn="r" rtl="1">
              <a:spcAft>
                <a:spcPts val="1000"/>
              </a:spcAft>
              <a:buNone/>
            </a:pPr>
            <a:r>
              <a:rPr lang="ar-SA" sz="2400" dirty="0" smtClean="0">
                <a:latin typeface="Calibri"/>
                <a:ea typeface="Times New Roman"/>
                <a:cs typeface="B Zar" pitchFamily="2" charset="-78"/>
              </a:rPr>
              <a:t>3-</a:t>
            </a:r>
            <a:r>
              <a:rPr lang="fa-IR" sz="2400" dirty="0" smtClean="0">
                <a:latin typeface="Calibri"/>
                <a:ea typeface="Times New Roman"/>
                <a:cs typeface="B Zar" pitchFamily="2" charset="-78"/>
              </a:rPr>
              <a:t> </a:t>
            </a:r>
            <a:r>
              <a:rPr lang="ar-SA" sz="2400" dirty="0" smtClean="0">
                <a:latin typeface="Calibri"/>
                <a:ea typeface="Times New Roman"/>
                <a:cs typeface="B Zar" pitchFamily="2" charset="-78"/>
              </a:rPr>
              <a:t>موجودی </a:t>
            </a:r>
            <a:r>
              <a:rPr lang="ar-SA" sz="2400" dirty="0">
                <a:latin typeface="Calibri"/>
                <a:ea typeface="Times New Roman"/>
                <a:cs typeface="B Zar" pitchFamily="2" charset="-78"/>
              </a:rPr>
              <a:t>کالای تکمیل شده : شامل بهای تمام شده کالایی است که تکمیل شده و آماده فروش است.</a:t>
            </a:r>
            <a:endParaRPr lang="en-US" sz="2400" dirty="0">
              <a:latin typeface="Calibri"/>
              <a:ea typeface="Calibri"/>
              <a:cs typeface="B Zar" pitchFamily="2" charset="-78"/>
            </a:endParaRPr>
          </a:p>
          <a:p>
            <a:pPr marL="0" indent="0" algn="r" rtl="1">
              <a:spcAft>
                <a:spcPts val="1000"/>
              </a:spcAft>
              <a:buNone/>
            </a:pPr>
            <a:r>
              <a:rPr lang="ar-SA" sz="2400" b="1" dirty="0">
                <a:latin typeface="Calibri"/>
                <a:ea typeface="Times New Roman"/>
                <a:cs typeface="B Zar" pitchFamily="2" charset="-78"/>
              </a:rPr>
              <a:t>هریک از این سه حساب دارای مانده اول دوره و آخر دوره هستند.</a:t>
            </a:r>
            <a:endParaRPr lang="en-US" sz="2400" dirty="0">
              <a:latin typeface="Calibri"/>
              <a:ea typeface="Calibri"/>
              <a:cs typeface="B Zar" pitchFamily="2" charset="-78"/>
            </a:endParaRPr>
          </a:p>
          <a:p>
            <a:pPr marL="0" indent="0" algn="r" rtl="1">
              <a:spcAft>
                <a:spcPts val="1000"/>
              </a:spcAft>
              <a:buNone/>
            </a:pPr>
            <a:r>
              <a:rPr lang="ar-SA" sz="2400" dirty="0" smtClean="0">
                <a:latin typeface="Calibri"/>
                <a:ea typeface="Times New Roman"/>
                <a:cs typeface="B Zar" pitchFamily="2" charset="-78"/>
              </a:rPr>
              <a:t>فرمول </a:t>
            </a:r>
            <a:r>
              <a:rPr lang="ar-SA" sz="2400" dirty="0">
                <a:latin typeface="Calibri"/>
                <a:ea typeface="Times New Roman"/>
                <a:cs typeface="B Zar" pitchFamily="2" charset="-78"/>
              </a:rPr>
              <a:t>محاسبه موجودی کالا در حساب تی(</a:t>
            </a:r>
            <a:r>
              <a:rPr lang="en-US" sz="2400" dirty="0">
                <a:latin typeface="Tahoma"/>
                <a:ea typeface="Times New Roman"/>
                <a:cs typeface="B Zar" pitchFamily="2" charset="-78"/>
              </a:rPr>
              <a:t>T</a:t>
            </a:r>
            <a:r>
              <a:rPr lang="ar-SA" sz="2400" dirty="0">
                <a:latin typeface="Calibri"/>
                <a:ea typeface="Times New Roman"/>
                <a:cs typeface="B Zar" pitchFamily="2" charset="-78"/>
              </a:rPr>
              <a:t>) موجودی کالا به شرح زیر است </a:t>
            </a:r>
            <a:r>
              <a:rPr lang="ar-SA" sz="2400" dirty="0" smtClean="0">
                <a:latin typeface="Calibri"/>
                <a:ea typeface="Times New Roman"/>
                <a:cs typeface="B Zar" pitchFamily="2" charset="-78"/>
              </a:rPr>
              <a:t>:</a:t>
            </a:r>
            <a:endParaRPr lang="en-US" sz="2400" dirty="0">
              <a:latin typeface="Calibri"/>
              <a:ea typeface="Calibri"/>
              <a:cs typeface="B Zar" pitchFamily="2" charset="-78"/>
            </a:endParaRPr>
          </a:p>
          <a:p>
            <a:pPr marL="0" indent="0" algn="r" rtl="1">
              <a:spcAft>
                <a:spcPts val="1000"/>
              </a:spcAft>
              <a:buNone/>
            </a:pPr>
            <a:r>
              <a:rPr lang="ar-SA" sz="1600" b="1" dirty="0">
                <a:latin typeface="Calibri"/>
                <a:ea typeface="Times New Roman"/>
                <a:cs typeface="B Zar" pitchFamily="2" charset="-78"/>
              </a:rPr>
              <a:t>موجودی کالای اول دوره+هزینه های اضافه شده</a:t>
            </a:r>
            <a:r>
              <a:rPr lang="ar-SA" sz="2000" b="1" dirty="0">
                <a:latin typeface="Calibri"/>
                <a:ea typeface="Times New Roman"/>
                <a:cs typeface="B Zar" pitchFamily="2" charset="-78"/>
              </a:rPr>
              <a:t>=</a:t>
            </a:r>
            <a:r>
              <a:rPr lang="ar-SA" sz="1600" b="1" dirty="0">
                <a:latin typeface="Calibri"/>
                <a:ea typeface="Times New Roman"/>
                <a:cs typeface="B Zar" pitchFamily="2" charset="-78"/>
              </a:rPr>
              <a:t>هزینه های انتقال یافته به خارج+موجودی کالای آخر دوره</a:t>
            </a:r>
            <a:endParaRPr lang="en-US" sz="1600" b="1" dirty="0">
              <a:effectLst/>
              <a:latin typeface="Calibri"/>
              <a:ea typeface="Calibri"/>
              <a:cs typeface="B Zar" pitchFamily="2" charset="-78"/>
            </a:endParaRPr>
          </a:p>
        </p:txBody>
      </p:sp>
    </p:spTree>
    <p:extLst>
      <p:ext uri="{BB962C8B-B14F-4D97-AF65-F5344CB8AC3E}">
        <p14:creationId xmlns:p14="http://schemas.microsoft.com/office/powerpoint/2010/main" val="2765878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536" y="1268760"/>
            <a:ext cx="8229600" cy="1512168"/>
          </a:xfrm>
        </p:spPr>
        <p:txBody>
          <a:bodyPr>
            <a:normAutofit fontScale="90000"/>
          </a:bodyPr>
          <a:lstStyle/>
          <a:p>
            <a:pPr algn="r" rtl="1">
              <a:lnSpc>
                <a:spcPct val="150000"/>
              </a:lnSpc>
              <a:spcAft>
                <a:spcPts val="1000"/>
              </a:spcAft>
            </a:pPr>
            <a:r>
              <a:rPr lang="ar-SA" sz="2400" b="1" dirty="0">
                <a:solidFill>
                  <a:schemeClr val="tx1"/>
                </a:solidFill>
                <a:ea typeface="Times New Roman"/>
                <a:cs typeface="B Zar" pitchFamily="2" charset="-78"/>
              </a:rPr>
              <a:t>اصطلاح هزینه های اضافه شده و هزینه های انتقال یافته به خارج بسته به نوع حساب موجودی کالا دارای تعابیر متفاوت </a:t>
            </a:r>
            <a:r>
              <a:rPr lang="ar-SA" sz="2400" b="1" dirty="0" smtClean="0">
                <a:solidFill>
                  <a:schemeClr val="tx1"/>
                </a:solidFill>
                <a:ea typeface="Times New Roman"/>
                <a:cs typeface="B Zar" pitchFamily="2" charset="-78"/>
              </a:rPr>
              <a:t>است</a:t>
            </a:r>
            <a:r>
              <a:rPr lang="fa-IR" sz="2400" b="1" dirty="0" smtClean="0">
                <a:solidFill>
                  <a:schemeClr val="tx1"/>
                </a:solidFill>
                <a:ea typeface="Times New Roman"/>
                <a:cs typeface="B Zar" pitchFamily="2" charset="-78"/>
              </a:rPr>
              <a:t> </a:t>
            </a:r>
            <a:r>
              <a:rPr lang="ar-SA" sz="2400" b="1" dirty="0" smtClean="0">
                <a:solidFill>
                  <a:schemeClr val="tx1"/>
                </a:solidFill>
                <a:ea typeface="Times New Roman"/>
                <a:cs typeface="B Zar" pitchFamily="2" charset="-78"/>
              </a:rPr>
              <a:t>:</a:t>
            </a:r>
            <a:r>
              <a:rPr lang="en-US" sz="2400" dirty="0">
                <a:solidFill>
                  <a:schemeClr val="tx1"/>
                </a:solidFill>
                <a:ea typeface="Calibri"/>
                <a:cs typeface="B Zar" pitchFamily="2" charset="-78"/>
              </a:rPr>
              <a:t/>
            </a:r>
            <a:br>
              <a:rPr lang="en-US" sz="2400" dirty="0">
                <a:solidFill>
                  <a:schemeClr val="tx1"/>
                </a:solidFill>
                <a:ea typeface="Calibri"/>
                <a:cs typeface="B Zar" pitchFamily="2" charset="-78"/>
              </a:rPr>
            </a:br>
            <a:endParaRPr lang="en-US" sz="2400" dirty="0">
              <a:solidFill>
                <a:schemeClr val="tx1"/>
              </a:solidFill>
              <a:cs typeface="B Zar" pitchFamily="2" charset="-7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70775614"/>
              </p:ext>
            </p:extLst>
          </p:nvPr>
        </p:nvGraphicFramePr>
        <p:xfrm>
          <a:off x="467544" y="2348880"/>
          <a:ext cx="8229600" cy="3413904"/>
        </p:xfrm>
        <a:graphic>
          <a:graphicData uri="http://schemas.openxmlformats.org/drawingml/2006/table">
            <a:tbl>
              <a:tblPr firstRow="1" bandRow="1">
                <a:tableStyleId>{5C22544A-7EE6-4342-B048-85BDC9FD1C3A}</a:tableStyleId>
              </a:tblPr>
              <a:tblGrid>
                <a:gridCol w="3106688">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2314600">
                  <a:extLst>
                    <a:ext uri="{9D8B030D-6E8A-4147-A177-3AD203B41FA5}">
                      <a16:colId xmlns:a16="http://schemas.microsoft.com/office/drawing/2014/main" val="20002"/>
                    </a:ext>
                  </a:extLst>
                </a:gridCol>
              </a:tblGrid>
              <a:tr h="485726">
                <a:tc>
                  <a:txBody>
                    <a:bodyPr/>
                    <a:lstStyle/>
                    <a:p>
                      <a:pPr algn="ctr" rtl="1"/>
                      <a:r>
                        <a:rPr lang="fa-IR" dirty="0" smtClean="0">
                          <a:solidFill>
                            <a:schemeClr val="tx1"/>
                          </a:solidFill>
                          <a:cs typeface="B Titr" pitchFamily="2" charset="-78"/>
                        </a:rPr>
                        <a:t>هزینه های انتقال</a:t>
                      </a:r>
                      <a:r>
                        <a:rPr lang="fa-IR" baseline="0" dirty="0" smtClean="0">
                          <a:solidFill>
                            <a:schemeClr val="tx1"/>
                          </a:solidFill>
                          <a:cs typeface="B Titr" pitchFamily="2" charset="-78"/>
                        </a:rPr>
                        <a:t> یافته به مخارج</a:t>
                      </a:r>
                      <a:endParaRPr lang="en-US" dirty="0">
                        <a:solidFill>
                          <a:schemeClr val="tx1"/>
                        </a:solidFill>
                        <a:cs typeface="B Titr" pitchFamily="2" charset="-78"/>
                      </a:endParaRPr>
                    </a:p>
                  </a:txBody>
                  <a:tcPr/>
                </a:tc>
                <a:tc>
                  <a:txBody>
                    <a:bodyPr/>
                    <a:lstStyle/>
                    <a:p>
                      <a:pPr algn="ctr" rtl="1"/>
                      <a:r>
                        <a:rPr lang="fa-IR" dirty="0" smtClean="0">
                          <a:solidFill>
                            <a:schemeClr val="tx1"/>
                          </a:solidFill>
                          <a:cs typeface="B Titr" pitchFamily="2" charset="-78"/>
                        </a:rPr>
                        <a:t>هزینه های اضافه شده</a:t>
                      </a:r>
                      <a:endParaRPr lang="en-US" dirty="0">
                        <a:solidFill>
                          <a:schemeClr val="tx1"/>
                        </a:solidFill>
                        <a:cs typeface="B Titr" pitchFamily="2" charset="-78"/>
                      </a:endParaRPr>
                    </a:p>
                  </a:txBody>
                  <a:tcPr/>
                </a:tc>
                <a:tc>
                  <a:txBody>
                    <a:bodyPr/>
                    <a:lstStyle/>
                    <a:p>
                      <a:pPr algn="ctr" rtl="1"/>
                      <a:r>
                        <a:rPr lang="fa-IR" dirty="0" smtClean="0">
                          <a:solidFill>
                            <a:schemeClr val="tx1"/>
                          </a:solidFill>
                          <a:cs typeface="B Titr" pitchFamily="2" charset="-78"/>
                        </a:rPr>
                        <a:t>حساب موجودی کالا</a:t>
                      </a:r>
                      <a:endParaRPr lang="en-US" dirty="0">
                        <a:solidFill>
                          <a:schemeClr val="tx1"/>
                        </a:solidFill>
                        <a:cs typeface="B Titr" pitchFamily="2" charset="-78"/>
                      </a:endParaRPr>
                    </a:p>
                  </a:txBody>
                  <a:tcPr/>
                </a:tc>
                <a:extLst>
                  <a:ext uri="{0D108BD9-81ED-4DB2-BD59-A6C34878D82A}">
                    <a16:rowId xmlns:a16="http://schemas.microsoft.com/office/drawing/2014/main" val="10000"/>
                  </a:ext>
                </a:extLst>
              </a:tr>
              <a:tr h="706174">
                <a:tc>
                  <a:txBody>
                    <a:bodyPr/>
                    <a:lstStyle/>
                    <a:p>
                      <a:pPr algn="just" rtl="1"/>
                      <a:r>
                        <a:rPr lang="fa-IR" sz="2000" dirty="0" smtClean="0">
                          <a:cs typeface="+mn-cs"/>
                        </a:rPr>
                        <a:t>بهای مواد اولیه</a:t>
                      </a:r>
                      <a:r>
                        <a:rPr lang="fa-IR" sz="2000" baseline="0" dirty="0" smtClean="0">
                          <a:cs typeface="+mn-cs"/>
                        </a:rPr>
                        <a:t> مصرف شده در تولید</a:t>
                      </a:r>
                      <a:endParaRPr lang="en-US" sz="2000" dirty="0">
                        <a:cs typeface="+mn-cs"/>
                      </a:endParaRPr>
                    </a:p>
                  </a:txBody>
                  <a:tcPr/>
                </a:tc>
                <a:tc>
                  <a:txBody>
                    <a:bodyPr/>
                    <a:lstStyle/>
                    <a:p>
                      <a:pPr algn="just" rtl="1"/>
                      <a:r>
                        <a:rPr lang="fa-IR" sz="2000" dirty="0" smtClean="0">
                          <a:cs typeface="+mn-cs"/>
                        </a:rPr>
                        <a:t>خرید مواد اولیه</a:t>
                      </a:r>
                      <a:endParaRPr lang="en-US" sz="2000" dirty="0">
                        <a:cs typeface="+mn-cs"/>
                      </a:endParaRPr>
                    </a:p>
                  </a:txBody>
                  <a:tcPr/>
                </a:tc>
                <a:tc>
                  <a:txBody>
                    <a:bodyPr/>
                    <a:lstStyle/>
                    <a:p>
                      <a:pPr algn="just" rtl="1"/>
                      <a:r>
                        <a:rPr lang="fa-IR" sz="2000" dirty="0" smtClean="0">
                          <a:cs typeface="+mn-cs"/>
                        </a:rPr>
                        <a:t>موجودی</a:t>
                      </a:r>
                      <a:r>
                        <a:rPr lang="fa-IR" sz="2000" baseline="0" dirty="0" smtClean="0">
                          <a:cs typeface="+mn-cs"/>
                        </a:rPr>
                        <a:t> مواد اولیه</a:t>
                      </a:r>
                      <a:endParaRPr lang="en-US" sz="2000" dirty="0">
                        <a:cs typeface="+mn-cs"/>
                      </a:endParaRPr>
                    </a:p>
                  </a:txBody>
                  <a:tcPr/>
                </a:tc>
                <a:extLst>
                  <a:ext uri="{0D108BD9-81ED-4DB2-BD59-A6C34878D82A}">
                    <a16:rowId xmlns:a16="http://schemas.microsoft.com/office/drawing/2014/main" val="10001"/>
                  </a:ext>
                </a:extLst>
              </a:tr>
              <a:tr h="1417849">
                <a:tc>
                  <a:txBody>
                    <a:bodyPr/>
                    <a:lstStyle/>
                    <a:p>
                      <a:pPr algn="just" rtl="1"/>
                      <a:r>
                        <a:rPr lang="fa-IR" sz="2000" dirty="0" smtClean="0">
                          <a:cs typeface="+mn-cs"/>
                        </a:rPr>
                        <a:t>بهای تمام شده کالای ساخته شده برای محصولاتی که در این دوره تکمیل شده اند.</a:t>
                      </a:r>
                      <a:endParaRPr lang="en-US" sz="2000" dirty="0">
                        <a:cs typeface="+mn-cs"/>
                      </a:endParaRPr>
                    </a:p>
                  </a:txBody>
                  <a:tcPr/>
                </a:tc>
                <a:tc>
                  <a:txBody>
                    <a:bodyPr/>
                    <a:lstStyle/>
                    <a:p>
                      <a:pPr algn="just" rtl="1"/>
                      <a:r>
                        <a:rPr lang="fa-IR" sz="2000" dirty="0" smtClean="0">
                          <a:cs typeface="+mn-cs"/>
                        </a:rPr>
                        <a:t>1- بهای مواد</a:t>
                      </a:r>
                      <a:r>
                        <a:rPr lang="fa-IR" sz="2000" baseline="0" dirty="0" smtClean="0">
                          <a:cs typeface="+mn-cs"/>
                        </a:rPr>
                        <a:t> مصرف شده در تولید</a:t>
                      </a:r>
                    </a:p>
                    <a:p>
                      <a:pPr algn="just" rtl="1"/>
                      <a:r>
                        <a:rPr lang="fa-IR" sz="2000" baseline="0" dirty="0" smtClean="0">
                          <a:cs typeface="+mn-cs"/>
                        </a:rPr>
                        <a:t>2- هزینه دستمزد مستقیم</a:t>
                      </a:r>
                    </a:p>
                    <a:p>
                      <a:pPr algn="just" rtl="1"/>
                      <a:r>
                        <a:rPr lang="fa-IR" sz="2000" baseline="0" dirty="0" smtClean="0">
                          <a:cs typeface="+mn-cs"/>
                        </a:rPr>
                        <a:t>3- هزینه سربار</a:t>
                      </a:r>
                      <a:endParaRPr lang="en-US" sz="2000" dirty="0">
                        <a:cs typeface="+mn-cs"/>
                      </a:endParaRPr>
                    </a:p>
                  </a:txBody>
                  <a:tcPr/>
                </a:tc>
                <a:tc>
                  <a:txBody>
                    <a:bodyPr/>
                    <a:lstStyle/>
                    <a:p>
                      <a:pPr algn="just" rtl="1"/>
                      <a:r>
                        <a:rPr lang="fa-IR" sz="2000" dirty="0" smtClean="0">
                          <a:cs typeface="+mn-cs"/>
                        </a:rPr>
                        <a:t>موجودی کالای</a:t>
                      </a:r>
                      <a:r>
                        <a:rPr lang="fa-IR" sz="2000" baseline="0" dirty="0" smtClean="0">
                          <a:cs typeface="+mn-cs"/>
                        </a:rPr>
                        <a:t> در جریان ساخت</a:t>
                      </a:r>
                      <a:endParaRPr lang="en-US" sz="2000" dirty="0">
                        <a:cs typeface="+mn-cs"/>
                      </a:endParaRPr>
                    </a:p>
                  </a:txBody>
                  <a:tcPr/>
                </a:tc>
                <a:extLst>
                  <a:ext uri="{0D108BD9-81ED-4DB2-BD59-A6C34878D82A}">
                    <a16:rowId xmlns:a16="http://schemas.microsoft.com/office/drawing/2014/main" val="10002"/>
                  </a:ext>
                </a:extLst>
              </a:tr>
              <a:tr h="804155">
                <a:tc>
                  <a:txBody>
                    <a:bodyPr/>
                    <a:lstStyle/>
                    <a:p>
                      <a:pPr algn="r"/>
                      <a:r>
                        <a:rPr lang="fa-IR" sz="2000" dirty="0" smtClean="0">
                          <a:cs typeface="+mn-cs"/>
                        </a:rPr>
                        <a:t>بهای تمام شده کالای فروخته شده</a:t>
                      </a:r>
                    </a:p>
                    <a:p>
                      <a:pPr algn="r"/>
                      <a:endParaRPr lang="en-US" sz="2000" dirty="0">
                        <a:cs typeface="+mn-cs"/>
                      </a:endParaRPr>
                    </a:p>
                  </a:txBody>
                  <a:tcPr/>
                </a:tc>
                <a:tc>
                  <a:txBody>
                    <a:bodyPr/>
                    <a:lstStyle/>
                    <a:p>
                      <a:pPr algn="r"/>
                      <a:r>
                        <a:rPr lang="fa-IR" sz="2000" dirty="0" smtClean="0">
                          <a:cs typeface="+mn-cs"/>
                        </a:rPr>
                        <a:t>بهای تمام شده کالای ساخته شده</a:t>
                      </a:r>
                      <a:endParaRPr lang="en-US" sz="2000" dirty="0">
                        <a:cs typeface="+mn-cs"/>
                      </a:endParaRPr>
                    </a:p>
                  </a:txBody>
                  <a:tcPr/>
                </a:tc>
                <a:tc>
                  <a:txBody>
                    <a:bodyPr/>
                    <a:lstStyle/>
                    <a:p>
                      <a:pPr algn="r"/>
                      <a:r>
                        <a:rPr lang="fa-IR" sz="2000" dirty="0" smtClean="0">
                          <a:cs typeface="+mn-cs"/>
                        </a:rPr>
                        <a:t>موجودی کالای ساخته</a:t>
                      </a:r>
                      <a:r>
                        <a:rPr lang="fa-IR" sz="2000" baseline="0" dirty="0" smtClean="0">
                          <a:cs typeface="+mn-cs"/>
                        </a:rPr>
                        <a:t> شده</a:t>
                      </a:r>
                      <a:endParaRPr lang="en-US" sz="2000" dirty="0">
                        <a:cs typeface="+mn-cs"/>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8033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rtl="1"/>
            <a:r>
              <a:rPr lang="fa-IR" sz="2600" dirty="0" smtClean="0">
                <a:cs typeface="B Titr" pitchFamily="2" charset="-78"/>
              </a:rPr>
              <a:t>مقایسه صورت سود و زیان در شرکتهای تولیدی وبازرگانی</a:t>
            </a:r>
            <a:r>
              <a:rPr lang="fa-IR" sz="3000" dirty="0" smtClean="0">
                <a:cs typeface="B Titr" pitchFamily="2" charset="-78"/>
              </a:rPr>
              <a:t/>
            </a:r>
            <a:br>
              <a:rPr lang="fa-IR" sz="3000" dirty="0" smtClean="0">
                <a:cs typeface="B Titr" pitchFamily="2" charset="-78"/>
              </a:rPr>
            </a:br>
            <a:r>
              <a:rPr lang="fa-IR" sz="2200" dirty="0" smtClean="0">
                <a:cs typeface="B Titr" pitchFamily="2" charset="-78"/>
              </a:rPr>
              <a:t> </a:t>
            </a:r>
            <a:r>
              <a:rPr lang="fa-IR" sz="2200" dirty="0">
                <a:cs typeface="B Titr" pitchFamily="2" charset="-78"/>
              </a:rPr>
              <a:t>شرکت تولیدی                                      شرکت بازرگانی</a:t>
            </a:r>
            <a:endParaRPr lang="en-US" sz="2200" dirty="0">
              <a:cs typeface="B Titr" pitchFamily="2" charset="-78"/>
            </a:endParaRPr>
          </a:p>
        </p:txBody>
      </p:sp>
      <p:sp>
        <p:nvSpPr>
          <p:cNvPr id="3" name="Content Placeholder 2"/>
          <p:cNvSpPr>
            <a:spLocks noGrp="1"/>
          </p:cNvSpPr>
          <p:nvPr>
            <p:ph idx="1"/>
          </p:nvPr>
        </p:nvSpPr>
        <p:spPr>
          <a:xfrm>
            <a:off x="457200" y="1556792"/>
            <a:ext cx="8229600" cy="5112568"/>
          </a:xfrm>
        </p:spPr>
        <p:txBody>
          <a:bodyPr>
            <a:normAutofit fontScale="70000" lnSpcReduction="20000"/>
          </a:bodyPr>
          <a:lstStyle/>
          <a:p>
            <a:pPr marL="0" indent="0" algn="r" rtl="1">
              <a:buNone/>
            </a:pPr>
            <a:endParaRPr lang="fa-IR" sz="1800" dirty="0" smtClean="0">
              <a:cs typeface="B Titr" pitchFamily="2" charset="-78"/>
            </a:endParaRPr>
          </a:p>
          <a:p>
            <a:pPr marL="0" indent="0" algn="r" rtl="1">
              <a:buNone/>
            </a:pPr>
            <a:r>
              <a:rPr lang="fa-IR" sz="1800" dirty="0" smtClean="0">
                <a:cs typeface="B Titr" pitchFamily="2" charset="-78"/>
              </a:rPr>
              <a:t>مواد مستقیم :                                                            برای شرکتهای بازرگانی تهیه صورت بهای تمام شده</a:t>
            </a:r>
          </a:p>
          <a:p>
            <a:pPr marL="0" indent="0" algn="r" rtl="1">
              <a:buNone/>
            </a:pPr>
            <a:r>
              <a:rPr lang="fa-IR" sz="2000" dirty="0" smtClean="0">
                <a:cs typeface="B Zar" pitchFamily="2" charset="-78"/>
              </a:rPr>
              <a:t>موجودی مواد اول دوره               *                      </a:t>
            </a:r>
            <a:r>
              <a:rPr lang="fa-IR" sz="1800" dirty="0">
                <a:cs typeface="B Titr" pitchFamily="2" charset="-78"/>
              </a:rPr>
              <a:t>کالای تکمیل شده موضوعیت ندارد .</a:t>
            </a:r>
          </a:p>
          <a:p>
            <a:pPr marL="0" indent="0" algn="r" rtl="1">
              <a:buNone/>
            </a:pPr>
            <a:r>
              <a:rPr lang="fa-IR" sz="2000" dirty="0" smtClean="0">
                <a:cs typeface="B Zar" pitchFamily="2" charset="-78"/>
              </a:rPr>
              <a:t>خرید مواد طی دوره                    </a:t>
            </a:r>
            <a:r>
              <a:rPr lang="fa-IR" sz="2000" u="sng" dirty="0" smtClean="0">
                <a:cs typeface="B Zar" pitchFamily="2" charset="-78"/>
              </a:rPr>
              <a:t>*</a:t>
            </a:r>
          </a:p>
          <a:p>
            <a:pPr marL="0" indent="0" algn="r" rtl="1">
              <a:buNone/>
            </a:pPr>
            <a:r>
              <a:rPr lang="fa-IR" sz="2000" dirty="0" smtClean="0">
                <a:cs typeface="B Zar" pitchFamily="2" charset="-78"/>
              </a:rPr>
              <a:t>مواد مستقیم آماده مصرف           *</a:t>
            </a:r>
          </a:p>
          <a:p>
            <a:pPr marL="0" indent="0" algn="r" rtl="1">
              <a:buNone/>
            </a:pPr>
            <a:r>
              <a:rPr lang="fa-IR" sz="2000" dirty="0" smtClean="0">
                <a:cs typeface="B Zar" pitchFamily="2" charset="-78"/>
              </a:rPr>
              <a:t>موجودی مواد اولیه پایان دوره   </a:t>
            </a:r>
            <a:r>
              <a:rPr lang="fa-IR" sz="2000" u="sng" dirty="0" smtClean="0">
                <a:cs typeface="B Zar" pitchFamily="2" charset="-78"/>
              </a:rPr>
              <a:t>(*)</a:t>
            </a:r>
          </a:p>
          <a:p>
            <a:pPr marL="0" indent="0" algn="r" rtl="1">
              <a:buNone/>
            </a:pPr>
            <a:r>
              <a:rPr lang="fa-IR" sz="2000" dirty="0" smtClean="0">
                <a:cs typeface="B Zar" pitchFamily="2" charset="-78"/>
              </a:rPr>
              <a:t>مواد مستقیم مصرفی                            *</a:t>
            </a:r>
          </a:p>
          <a:p>
            <a:pPr marL="0" indent="0" algn="r" rtl="1">
              <a:buNone/>
            </a:pPr>
            <a:r>
              <a:rPr lang="fa-IR" sz="2000" dirty="0" smtClean="0">
                <a:cs typeface="B Zar" pitchFamily="2" charset="-78"/>
              </a:rPr>
              <a:t>دستمزد مستقیم                                   *</a:t>
            </a:r>
          </a:p>
          <a:p>
            <a:pPr marL="0" indent="0" algn="r" rtl="1">
              <a:buNone/>
            </a:pPr>
            <a:r>
              <a:rPr lang="fa-IR" sz="2000" dirty="0" smtClean="0">
                <a:cs typeface="B Zar" pitchFamily="2" charset="-78"/>
              </a:rPr>
              <a:t>هزینه سربار                                        </a:t>
            </a:r>
            <a:r>
              <a:rPr lang="fa-IR" sz="2000" u="sng" dirty="0" smtClean="0">
                <a:cs typeface="B Zar" pitchFamily="2" charset="-78"/>
              </a:rPr>
              <a:t>*</a:t>
            </a:r>
          </a:p>
          <a:p>
            <a:pPr marL="0" indent="0" algn="r" rtl="1">
              <a:buNone/>
            </a:pPr>
            <a:r>
              <a:rPr lang="fa-IR" sz="2000" dirty="0" smtClean="0">
                <a:cs typeface="B Zar" pitchFamily="2" charset="-78"/>
              </a:rPr>
              <a:t>جمع کل هزینه های تولید                   *</a:t>
            </a:r>
          </a:p>
          <a:p>
            <a:pPr marL="0" indent="0" algn="r" rtl="1">
              <a:buNone/>
            </a:pPr>
            <a:r>
              <a:rPr lang="fa-IR" sz="2000" dirty="0" smtClean="0">
                <a:cs typeface="B Zar" pitchFamily="2" charset="-78"/>
              </a:rPr>
              <a:t>موجودی کالای درجریان ساخت       *</a:t>
            </a:r>
          </a:p>
          <a:p>
            <a:pPr marL="0" indent="0" algn="r" rtl="1">
              <a:buNone/>
            </a:pPr>
            <a:r>
              <a:rPr lang="fa-IR" sz="2000" dirty="0" smtClean="0">
                <a:cs typeface="B Zar" pitchFamily="2" charset="-78"/>
              </a:rPr>
              <a:t>اول دوره</a:t>
            </a:r>
          </a:p>
          <a:p>
            <a:pPr marL="0" indent="0" algn="r" rtl="1">
              <a:buNone/>
            </a:pPr>
            <a:r>
              <a:rPr lang="fa-IR" sz="2000" dirty="0" smtClean="0">
                <a:cs typeface="B Zar" pitchFamily="2" charset="-78"/>
              </a:rPr>
              <a:t>موجودی کالای درجریان ساخت      </a:t>
            </a:r>
            <a:r>
              <a:rPr lang="fa-IR" sz="2000" u="sng" dirty="0" smtClean="0">
                <a:cs typeface="B Zar" pitchFamily="2" charset="-78"/>
              </a:rPr>
              <a:t>(*)</a:t>
            </a:r>
          </a:p>
          <a:p>
            <a:pPr marL="0" indent="0" algn="r" rtl="1">
              <a:buNone/>
            </a:pPr>
            <a:r>
              <a:rPr lang="fa-IR" sz="2000" dirty="0" smtClean="0">
                <a:cs typeface="B Zar" pitchFamily="2" charset="-78"/>
              </a:rPr>
              <a:t>پایان دوره</a:t>
            </a:r>
          </a:p>
          <a:p>
            <a:pPr marL="0" indent="0" algn="r" rtl="1">
              <a:buNone/>
            </a:pPr>
            <a:r>
              <a:rPr lang="fa-IR" sz="2000" dirty="0" smtClean="0">
                <a:cs typeface="B Zar" pitchFamily="2" charset="-78"/>
              </a:rPr>
              <a:t>بهای تمام شده کالای تکمیل شده      *</a:t>
            </a:r>
          </a:p>
          <a:p>
            <a:pPr marL="0" indent="0" algn="r" rtl="1">
              <a:buNone/>
            </a:pPr>
            <a:endParaRPr lang="fa-IR" sz="2000" dirty="0" smtClean="0">
              <a:cs typeface="B Zar" pitchFamily="2" charset="-78"/>
            </a:endParaRPr>
          </a:p>
          <a:p>
            <a:pPr marL="0" indent="0" algn="r" rtl="1">
              <a:buNone/>
            </a:pPr>
            <a:endParaRPr lang="fa-IR" sz="2000" dirty="0" smtClean="0">
              <a:cs typeface="B Zar" pitchFamily="2" charset="-78"/>
            </a:endParaRPr>
          </a:p>
          <a:p>
            <a:pPr marL="0" indent="0" algn="r" rtl="1">
              <a:buNone/>
            </a:pPr>
            <a:endParaRPr lang="fa-IR" sz="2000" dirty="0" smtClean="0">
              <a:cs typeface="B Zar" pitchFamily="2" charset="-78"/>
            </a:endParaRPr>
          </a:p>
          <a:p>
            <a:pPr marL="0" indent="0" algn="r" rtl="1">
              <a:buNone/>
            </a:pPr>
            <a:endParaRPr lang="en-US" sz="2000" u="sng" dirty="0">
              <a:cs typeface="B Zar" pitchFamily="2" charset="-78"/>
            </a:endParaRPr>
          </a:p>
        </p:txBody>
      </p:sp>
      <p:cxnSp>
        <p:nvCxnSpPr>
          <p:cNvPr id="5" name="Straight Connector 4"/>
          <p:cNvCxnSpPr/>
          <p:nvPr/>
        </p:nvCxnSpPr>
        <p:spPr>
          <a:xfrm>
            <a:off x="4932040" y="1556792"/>
            <a:ext cx="0" cy="5112568"/>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755576" y="1556792"/>
            <a:ext cx="7848872"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502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57200" y="704088"/>
            <a:ext cx="8229600" cy="852704"/>
          </a:xfrm>
        </p:spPr>
        <p:txBody>
          <a:bodyPr>
            <a:normAutofit/>
          </a:bodyPr>
          <a:lstStyle/>
          <a:p>
            <a:pPr algn="ctr" rtl="1"/>
            <a:r>
              <a:rPr lang="fa-IR" sz="2600" dirty="0" smtClean="0">
                <a:cs typeface="B Titr" pitchFamily="2" charset="-78"/>
              </a:rPr>
              <a:t>مقایسه صورت سود و زیان در شرکتهای تولیدی وبازرگانی</a:t>
            </a:r>
            <a:r>
              <a:rPr lang="fa-IR" sz="3000" dirty="0" smtClean="0">
                <a:cs typeface="B Titr" pitchFamily="2" charset="-78"/>
              </a:rPr>
              <a:t/>
            </a:r>
            <a:br>
              <a:rPr lang="fa-IR" sz="3000" dirty="0" smtClean="0">
                <a:cs typeface="B Titr" pitchFamily="2" charset="-78"/>
              </a:rPr>
            </a:br>
            <a:r>
              <a:rPr lang="fa-IR" sz="2200" dirty="0" smtClean="0">
                <a:cs typeface="B Titr" pitchFamily="2" charset="-78"/>
              </a:rPr>
              <a:t> </a:t>
            </a:r>
            <a:r>
              <a:rPr lang="fa-IR" sz="2200" dirty="0">
                <a:cs typeface="B Titr" pitchFamily="2" charset="-78"/>
              </a:rPr>
              <a:t>شرکت تولیدی                                      شرکت بازرگانی</a:t>
            </a:r>
            <a:endParaRPr lang="en-US" sz="2200" dirty="0">
              <a:cs typeface="B Titr" pitchFamily="2" charset="-78"/>
            </a:endParaRPr>
          </a:p>
        </p:txBody>
      </p:sp>
      <p:sp>
        <p:nvSpPr>
          <p:cNvPr id="3" name="Content Placeholder 2"/>
          <p:cNvSpPr>
            <a:spLocks noGrp="1"/>
          </p:cNvSpPr>
          <p:nvPr>
            <p:ph idx="1"/>
          </p:nvPr>
        </p:nvSpPr>
        <p:spPr>
          <a:xfrm>
            <a:off x="457200" y="2348880"/>
            <a:ext cx="8229600" cy="3975720"/>
          </a:xfrm>
        </p:spPr>
        <p:txBody>
          <a:bodyPr>
            <a:normAutofit fontScale="92500" lnSpcReduction="20000"/>
          </a:bodyPr>
          <a:lstStyle/>
          <a:p>
            <a:pPr marL="0" lvl="0" indent="0" algn="r" rtl="1">
              <a:buClr>
                <a:srgbClr val="0BD0D9"/>
              </a:buClr>
              <a:buNone/>
            </a:pPr>
            <a:r>
              <a:rPr lang="fa-IR" sz="2000" dirty="0" smtClean="0">
                <a:cs typeface="B Zar" pitchFamily="2" charset="-78"/>
              </a:rPr>
              <a:t>فروش                                                                   *    </a:t>
            </a:r>
            <a:r>
              <a:rPr lang="fa-IR" sz="2000" dirty="0">
                <a:solidFill>
                  <a:prstClr val="black"/>
                </a:solidFill>
                <a:cs typeface="B Zar" pitchFamily="2" charset="-78"/>
              </a:rPr>
              <a:t>فروش                                                                   *    </a:t>
            </a:r>
            <a:endParaRPr lang="fa-IR" sz="2000" dirty="0" smtClean="0">
              <a:cs typeface="B Zar" pitchFamily="2" charset="-78"/>
            </a:endParaRPr>
          </a:p>
          <a:p>
            <a:pPr marL="0" indent="0" algn="r" rtl="1">
              <a:buNone/>
            </a:pPr>
            <a:r>
              <a:rPr lang="fa-IR" sz="2000" dirty="0" smtClean="0">
                <a:cs typeface="B Zar" pitchFamily="2" charset="-78"/>
              </a:rPr>
              <a:t>بهای تمام شده کالای فروخته شده :                             </a:t>
            </a:r>
            <a:r>
              <a:rPr lang="fa-IR" sz="2000" dirty="0">
                <a:cs typeface="B Zar" pitchFamily="2" charset="-78"/>
              </a:rPr>
              <a:t>بهای تمام شده کالای فروخته شده </a:t>
            </a:r>
            <a:r>
              <a:rPr lang="fa-IR" sz="2000" dirty="0" smtClean="0">
                <a:cs typeface="B Zar" pitchFamily="2" charset="-78"/>
              </a:rPr>
              <a:t>:</a:t>
            </a:r>
          </a:p>
          <a:p>
            <a:pPr marL="0" indent="0" algn="r" rtl="1">
              <a:buNone/>
            </a:pPr>
            <a:r>
              <a:rPr lang="fa-IR" sz="2000" dirty="0" smtClean="0">
                <a:cs typeface="B Zar" pitchFamily="2" charset="-78"/>
              </a:rPr>
              <a:t>موجودی کالای </a:t>
            </a:r>
            <a:r>
              <a:rPr lang="fa-IR" sz="2000" dirty="0">
                <a:cs typeface="B Zar" pitchFamily="2" charset="-78"/>
              </a:rPr>
              <a:t>تکمیل </a:t>
            </a:r>
            <a:r>
              <a:rPr lang="fa-IR" sz="2000" dirty="0" smtClean="0">
                <a:cs typeface="B Zar" pitchFamily="2" charset="-78"/>
              </a:rPr>
              <a:t>شده اول دوره         *              </a:t>
            </a:r>
            <a:r>
              <a:rPr lang="fa-IR" sz="2000" dirty="0">
                <a:cs typeface="B Zar" pitchFamily="2" charset="-78"/>
              </a:rPr>
              <a:t>موجودی کالای </a:t>
            </a:r>
            <a:r>
              <a:rPr lang="fa-IR" sz="2000" dirty="0" smtClean="0">
                <a:cs typeface="B Zar" pitchFamily="2" charset="-78"/>
              </a:rPr>
              <a:t>اول </a:t>
            </a:r>
            <a:r>
              <a:rPr lang="fa-IR" sz="2000" dirty="0">
                <a:cs typeface="B Zar" pitchFamily="2" charset="-78"/>
              </a:rPr>
              <a:t>دوره      </a:t>
            </a:r>
            <a:r>
              <a:rPr lang="fa-IR" sz="2000" dirty="0" smtClean="0">
                <a:cs typeface="B Zar" pitchFamily="2" charset="-78"/>
              </a:rPr>
              <a:t>                     *</a:t>
            </a:r>
          </a:p>
          <a:p>
            <a:pPr marL="0" indent="0" algn="r" rtl="1">
              <a:buNone/>
            </a:pPr>
            <a:r>
              <a:rPr lang="fa-IR" sz="2000" dirty="0">
                <a:cs typeface="B Zar" pitchFamily="2" charset="-78"/>
              </a:rPr>
              <a:t>بهای تمام شده کالای تکمیل </a:t>
            </a:r>
            <a:r>
              <a:rPr lang="fa-IR" sz="2000" dirty="0" smtClean="0">
                <a:cs typeface="B Zar" pitchFamily="2" charset="-78"/>
              </a:rPr>
              <a:t>شده               *              خرید کالا طی دوره                                    *</a:t>
            </a:r>
            <a:endParaRPr lang="fa-IR" sz="2000" u="sng" dirty="0" smtClean="0">
              <a:cs typeface="B Zar" pitchFamily="2" charset="-78"/>
            </a:endParaRPr>
          </a:p>
          <a:p>
            <a:pPr marL="0" indent="0" algn="r" rtl="1">
              <a:buNone/>
            </a:pPr>
            <a:r>
              <a:rPr lang="fa-IR" sz="2000" dirty="0">
                <a:cs typeface="B Zar" pitchFamily="2" charset="-78"/>
              </a:rPr>
              <a:t>بهای تمام شده </a:t>
            </a:r>
            <a:r>
              <a:rPr lang="fa-IR" sz="2000" dirty="0" smtClean="0">
                <a:cs typeface="B Zar" pitchFamily="2" charset="-78"/>
              </a:rPr>
              <a:t>کالای آماده برای فروش      *              بهای </a:t>
            </a:r>
            <a:r>
              <a:rPr lang="fa-IR" sz="2000" dirty="0">
                <a:cs typeface="B Zar" pitchFamily="2" charset="-78"/>
              </a:rPr>
              <a:t>تمام شده کالای آماده برای فروش      *</a:t>
            </a:r>
            <a:endParaRPr lang="fa-IR" sz="2000" dirty="0" smtClean="0">
              <a:cs typeface="B Zar" pitchFamily="2" charset="-78"/>
            </a:endParaRPr>
          </a:p>
          <a:p>
            <a:pPr marL="0" indent="0" algn="r" rtl="1">
              <a:buNone/>
            </a:pPr>
            <a:r>
              <a:rPr lang="fa-IR" sz="2000" dirty="0">
                <a:cs typeface="B Zar" pitchFamily="2" charset="-78"/>
              </a:rPr>
              <a:t>موجودی کالای تکمیل شده </a:t>
            </a:r>
            <a:r>
              <a:rPr lang="fa-IR" sz="2000" dirty="0" smtClean="0">
                <a:cs typeface="B Zar" pitchFamily="2" charset="-78"/>
              </a:rPr>
              <a:t>پایان دوره     (*)             موجودی کالای پایان </a:t>
            </a:r>
            <a:r>
              <a:rPr lang="fa-IR" sz="2000" dirty="0">
                <a:cs typeface="B Zar" pitchFamily="2" charset="-78"/>
              </a:rPr>
              <a:t>دوره    </a:t>
            </a:r>
            <a:r>
              <a:rPr lang="fa-IR" sz="2000" dirty="0" smtClean="0">
                <a:cs typeface="B Zar" pitchFamily="2" charset="-78"/>
              </a:rPr>
              <a:t>                   (*)</a:t>
            </a:r>
          </a:p>
          <a:p>
            <a:pPr marL="0" indent="0" algn="r" rtl="1">
              <a:buNone/>
            </a:pPr>
            <a:r>
              <a:rPr lang="fa-IR" sz="2000" dirty="0">
                <a:solidFill>
                  <a:prstClr val="black"/>
                </a:solidFill>
                <a:cs typeface="B Zar" pitchFamily="2" charset="-78"/>
              </a:rPr>
              <a:t>بهای تمام شده کالای فروخته </a:t>
            </a:r>
            <a:r>
              <a:rPr lang="fa-IR" sz="2000" dirty="0" smtClean="0">
                <a:solidFill>
                  <a:prstClr val="black"/>
                </a:solidFill>
                <a:cs typeface="B Zar" pitchFamily="2" charset="-78"/>
              </a:rPr>
              <a:t>شده                       (*)  بهای </a:t>
            </a:r>
            <a:r>
              <a:rPr lang="fa-IR" sz="2000" dirty="0">
                <a:solidFill>
                  <a:prstClr val="black"/>
                </a:solidFill>
                <a:cs typeface="B Zar" pitchFamily="2" charset="-78"/>
              </a:rPr>
              <a:t>تمام شده کالای </a:t>
            </a:r>
            <a:r>
              <a:rPr lang="fa-IR" sz="2000" dirty="0" smtClean="0">
                <a:solidFill>
                  <a:prstClr val="black"/>
                </a:solidFill>
                <a:cs typeface="B Zar" pitchFamily="2" charset="-78"/>
              </a:rPr>
              <a:t>فروش رفته                        (*)</a:t>
            </a:r>
          </a:p>
          <a:p>
            <a:pPr marL="0" indent="0" algn="r" rtl="1">
              <a:buNone/>
            </a:pPr>
            <a:r>
              <a:rPr lang="fa-IR" sz="2000" dirty="0" smtClean="0">
                <a:solidFill>
                  <a:prstClr val="black"/>
                </a:solidFill>
                <a:cs typeface="B Zar" pitchFamily="2" charset="-78"/>
              </a:rPr>
              <a:t>سود ناویژه                                                           *     سود ناویژه                                                           *</a:t>
            </a:r>
          </a:p>
          <a:p>
            <a:pPr marL="0" indent="0" algn="r" rtl="1">
              <a:buNone/>
            </a:pPr>
            <a:r>
              <a:rPr lang="fa-IR" sz="2000" dirty="0" smtClean="0">
                <a:solidFill>
                  <a:prstClr val="black"/>
                </a:solidFill>
                <a:cs typeface="B Zar" pitchFamily="2" charset="-78"/>
              </a:rPr>
              <a:t>هزینه های فروش واداری                                    (*)   هزینه </a:t>
            </a:r>
            <a:r>
              <a:rPr lang="fa-IR" sz="2000" dirty="0">
                <a:solidFill>
                  <a:prstClr val="black"/>
                </a:solidFill>
                <a:cs typeface="B Zar" pitchFamily="2" charset="-78"/>
              </a:rPr>
              <a:t>های فروش واداری                                    </a:t>
            </a:r>
            <a:r>
              <a:rPr lang="fa-IR" sz="2000" dirty="0" smtClean="0">
                <a:solidFill>
                  <a:prstClr val="black"/>
                </a:solidFill>
                <a:cs typeface="B Zar" pitchFamily="2" charset="-78"/>
              </a:rPr>
              <a:t>(*)</a:t>
            </a:r>
          </a:p>
          <a:p>
            <a:pPr marL="0" indent="0" algn="r" rtl="1">
              <a:buNone/>
            </a:pPr>
            <a:r>
              <a:rPr lang="fa-IR" sz="2000" dirty="0" smtClean="0">
                <a:solidFill>
                  <a:prstClr val="black"/>
                </a:solidFill>
                <a:cs typeface="B Zar" pitchFamily="2" charset="-78"/>
              </a:rPr>
              <a:t>سود عملیاتی                                                        *     </a:t>
            </a:r>
            <a:r>
              <a:rPr lang="fa-IR" sz="2000" dirty="0">
                <a:solidFill>
                  <a:prstClr val="black"/>
                </a:solidFill>
                <a:cs typeface="B Zar" pitchFamily="2" charset="-78"/>
              </a:rPr>
              <a:t>سود عملیاتی                                                        </a:t>
            </a:r>
            <a:r>
              <a:rPr lang="fa-IR" sz="2000" dirty="0" smtClean="0">
                <a:solidFill>
                  <a:prstClr val="black"/>
                </a:solidFill>
                <a:cs typeface="B Zar" pitchFamily="2" charset="-78"/>
              </a:rPr>
              <a:t>*</a:t>
            </a:r>
            <a:endParaRPr lang="fa-IR" sz="2000" dirty="0" smtClean="0">
              <a:cs typeface="B Zar" pitchFamily="2" charset="-78"/>
            </a:endParaRPr>
          </a:p>
          <a:p>
            <a:pPr marL="0" indent="0" algn="r" rtl="1">
              <a:buNone/>
            </a:pPr>
            <a:endParaRPr lang="en-US" sz="2000" dirty="0">
              <a:cs typeface="B Zar" pitchFamily="2" charset="-78"/>
            </a:endParaRPr>
          </a:p>
        </p:txBody>
      </p:sp>
      <p:cxnSp>
        <p:nvCxnSpPr>
          <p:cNvPr id="6" name="Straight Connector 5"/>
          <p:cNvCxnSpPr>
            <a:stCxn id="3" idx="0"/>
            <a:endCxn id="3" idx="2"/>
          </p:cNvCxnSpPr>
          <p:nvPr/>
        </p:nvCxnSpPr>
        <p:spPr>
          <a:xfrm>
            <a:off x="4572000" y="2348880"/>
            <a:ext cx="0" cy="397572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148064" y="3720661"/>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149969" y="4509120"/>
            <a:ext cx="2160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572000" y="4876034"/>
            <a:ext cx="36004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0" y="5650791"/>
            <a:ext cx="360040" cy="1045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52464" y="3717032"/>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52464" y="4509120"/>
            <a:ext cx="2880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57554" y="4876034"/>
            <a:ext cx="324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7554" y="5661248"/>
            <a:ext cx="3240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081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44"/>
            <a:ext cx="8229600" cy="5040560"/>
          </a:xfrm>
        </p:spPr>
        <p:txBody>
          <a:bodyPr/>
          <a:lstStyle/>
          <a:p>
            <a:pPr marL="0" indent="0" algn="just" rtl="1">
              <a:spcAft>
                <a:spcPts val="1000"/>
              </a:spcAft>
              <a:buNone/>
            </a:pPr>
            <a:r>
              <a:rPr lang="ar-SA" sz="2400" dirty="0">
                <a:latin typeface="Calibri"/>
                <a:ea typeface="Times New Roman"/>
                <a:cs typeface="B Zar" pitchFamily="2" charset="-78"/>
              </a:rPr>
              <a:t>فرمول موجودی کالا، ابزار سودمندی است که نشان می دهد چگونه بهای مواد اولیه، دستمزد مستقیم و سربار بین حسابهای موجودی کالای در جریان ساخت، کالای ساخته شده، و بهای تمام شده کالای فروخته شده جریان دارد.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شرکتهای بازرگانی کالا را خریداری و به حساب موجودی کالا منظور می کنند. هنگامی که کالا را فروختند، آن را به حساب بهای تمام شده کالای فروخته شده منتقل می کنند.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در شرکتهای تولیدی محاسبه بهای تمام شده کالای فروخته شده طی دو مرحله انجام </a:t>
            </a:r>
            <a:r>
              <a:rPr lang="fa-IR" sz="2400" dirty="0" smtClean="0">
                <a:latin typeface="Calibri"/>
                <a:ea typeface="Times New Roman"/>
                <a:cs typeface="B Zar" pitchFamily="2" charset="-78"/>
              </a:rPr>
              <a:t/>
            </a:r>
            <a:br>
              <a:rPr lang="fa-IR" sz="2400" dirty="0" smtClean="0">
                <a:latin typeface="Calibri"/>
                <a:ea typeface="Times New Roman"/>
                <a:cs typeface="B Zar" pitchFamily="2" charset="-78"/>
              </a:rPr>
            </a:br>
            <a:r>
              <a:rPr lang="ar-SA" sz="2400" dirty="0" smtClean="0">
                <a:latin typeface="Calibri"/>
                <a:ea typeface="Times New Roman"/>
                <a:cs typeface="B Zar" pitchFamily="2" charset="-78"/>
              </a:rPr>
              <a:t>می </a:t>
            </a:r>
            <a:r>
              <a:rPr lang="ar-SA" sz="2400" dirty="0">
                <a:latin typeface="Calibri"/>
                <a:ea typeface="Times New Roman"/>
                <a:cs typeface="B Zar" pitchFamily="2" charset="-78"/>
              </a:rPr>
              <a:t>شود: در مرحله اول بهای تمام شده کالای تکمیل شده محاسبه می شود و در مرحله دوم مانده موجودی کالای تکمیل شده اول دوره به بهای تمام شده کالای تکمیل </a:t>
            </a:r>
            <a:r>
              <a:rPr lang="ar-SA" sz="2400" dirty="0" smtClean="0">
                <a:latin typeface="Calibri"/>
                <a:ea typeface="Times New Roman"/>
                <a:cs typeface="B Zar" pitchFamily="2" charset="-78"/>
              </a:rPr>
              <a:t>شده</a:t>
            </a:r>
            <a:r>
              <a:rPr lang="fa-IR" sz="2400" dirty="0" smtClean="0">
                <a:latin typeface="Calibri"/>
                <a:ea typeface="Times New Roman"/>
                <a:cs typeface="B Zar" pitchFamily="2" charset="-78"/>
              </a:rPr>
              <a:t> </a:t>
            </a:r>
            <a:br>
              <a:rPr lang="fa-IR" sz="2400" dirty="0" smtClean="0">
                <a:latin typeface="Calibri"/>
                <a:ea typeface="Times New Roman"/>
                <a:cs typeface="B Zar" pitchFamily="2" charset="-78"/>
              </a:rPr>
            </a:br>
            <a:r>
              <a:rPr lang="ar-SA" sz="2400" dirty="0" smtClean="0">
                <a:latin typeface="Calibri"/>
                <a:ea typeface="Times New Roman"/>
                <a:cs typeface="B Zar" pitchFamily="2" charset="-78"/>
              </a:rPr>
              <a:t>(محاسبه </a:t>
            </a:r>
            <a:r>
              <a:rPr lang="ar-SA" sz="2400" dirty="0">
                <a:latin typeface="Calibri"/>
                <a:ea typeface="Times New Roman"/>
                <a:cs typeface="B Zar" pitchFamily="2" charset="-78"/>
              </a:rPr>
              <a:t>شده در مرحله اول) جمع شده و موجودی کالای آماده برای فروش محاسبه </a:t>
            </a:r>
            <a:r>
              <a:rPr lang="fa-IR" sz="2400" dirty="0" smtClean="0">
                <a:latin typeface="Calibri"/>
                <a:ea typeface="Times New Roman"/>
                <a:cs typeface="B Zar" pitchFamily="2" charset="-78"/>
              </a:rPr>
              <a:t/>
            </a:r>
            <a:br>
              <a:rPr lang="fa-IR" sz="2400" dirty="0" smtClean="0">
                <a:latin typeface="Calibri"/>
                <a:ea typeface="Times New Roman"/>
                <a:cs typeface="B Zar" pitchFamily="2" charset="-78"/>
              </a:rPr>
            </a:br>
            <a:r>
              <a:rPr lang="ar-SA" sz="2400" dirty="0" smtClean="0">
                <a:latin typeface="Calibri"/>
                <a:ea typeface="Times New Roman"/>
                <a:cs typeface="B Zar" pitchFamily="2" charset="-78"/>
              </a:rPr>
              <a:t>می </a:t>
            </a:r>
            <a:r>
              <a:rPr lang="ar-SA" sz="2400" dirty="0">
                <a:latin typeface="Calibri"/>
                <a:ea typeface="Times New Roman"/>
                <a:cs typeface="B Zar" pitchFamily="2" charset="-78"/>
              </a:rPr>
              <a:t>شود. سپس کالای ساخته شده آخر دوره از آن کسر می شود تا بهای تمام شده کالای فروخته شده بدست آید.</a:t>
            </a:r>
            <a:endParaRPr lang="en-US" sz="2400" dirty="0">
              <a:latin typeface="Calibri"/>
              <a:ea typeface="Calibri"/>
              <a:cs typeface="B Zar" pitchFamily="2" charset="-78"/>
            </a:endParaRPr>
          </a:p>
          <a:p>
            <a:pPr marL="0" indent="0" algn="r" rtl="1">
              <a:buNone/>
            </a:pPr>
            <a:endParaRPr lang="en-US" dirty="0"/>
          </a:p>
        </p:txBody>
      </p:sp>
    </p:spTree>
    <p:extLst>
      <p:ext uri="{BB962C8B-B14F-4D97-AF65-F5344CB8AC3E}">
        <p14:creationId xmlns:p14="http://schemas.microsoft.com/office/powerpoint/2010/main" val="112444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4000" b="1" dirty="0">
                <a:solidFill>
                  <a:schemeClr val="tx1"/>
                </a:solidFill>
                <a:cs typeface="B Titr" pitchFamily="2" charset="-78"/>
              </a:rPr>
              <a:t>چهارمین مسئولیت مدیر</a:t>
            </a:r>
            <a:endParaRPr lang="en-US" sz="4000"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dirty="0" smtClean="0">
                <a:cs typeface="B Nazanin" pitchFamily="2" charset="-78"/>
              </a:rPr>
              <a:t>یعنی تهیه صورتهای مالی مدیر با یکسری الزامات گزارشگری نظیر استانداردهای  حسابداری تدوین شده توسط سازمان حسابرسی کشور )و قوانین (نظیر قانون تجارت ,قانون مالیات ها...) سروکار دارد . وظیفه تهیه صورت های مالی, به نوعی به مدیر در انجام 3 وظیفه قبلی اش یاری می رساند زیرا این اطلاعات معمولا نقش مهمی در برنامه ریزی وتصمیم گیری ,کنترل و مدیریت استراتژی دارند</a:t>
            </a:r>
            <a:endParaRPr lang="en-US" dirty="0">
              <a:cs typeface="B Nazanin" pitchFamily="2" charset="-78"/>
            </a:endParaRPr>
          </a:p>
        </p:txBody>
      </p:sp>
    </p:spTree>
    <p:extLst>
      <p:ext uri="{BB962C8B-B14F-4D97-AF65-F5344CB8AC3E}">
        <p14:creationId xmlns:p14="http://schemas.microsoft.com/office/powerpoint/2010/main" val="3463628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08688"/>
          </a:xfrm>
        </p:spPr>
        <p:txBody>
          <a:bodyPr/>
          <a:lstStyle/>
          <a:p>
            <a:pPr algn="r" rtl="1">
              <a:lnSpc>
                <a:spcPts val="1800"/>
              </a:lnSpc>
              <a:spcAft>
                <a:spcPts val="1000"/>
              </a:spcAft>
            </a:pPr>
            <a:r>
              <a:rPr lang="ar-SA" sz="2400" b="1" dirty="0">
                <a:solidFill>
                  <a:srgbClr val="345F8A"/>
                </a:solidFill>
                <a:ea typeface="Times New Roman"/>
                <a:cs typeface="B Titr" pitchFamily="2" charset="-78"/>
              </a:rPr>
              <a:t>مفاهیم هزینه برای برنامه ریزی و تصمیم </a:t>
            </a:r>
            <a:r>
              <a:rPr lang="ar-SA" sz="2400" b="1" dirty="0" smtClean="0">
                <a:solidFill>
                  <a:srgbClr val="345F8A"/>
                </a:solidFill>
                <a:ea typeface="Times New Roman"/>
                <a:cs typeface="B Titr" pitchFamily="2" charset="-78"/>
              </a:rPr>
              <a:t>گیری</a:t>
            </a:r>
            <a:r>
              <a:rPr lang="fa-IR" sz="2400" b="1" dirty="0" smtClean="0">
                <a:solidFill>
                  <a:srgbClr val="345F8A"/>
                </a:solidFill>
                <a:ea typeface="Times New Roman"/>
                <a:cs typeface="B Titr" pitchFamily="2" charset="-78"/>
              </a:rPr>
              <a:t> </a:t>
            </a:r>
            <a:r>
              <a:rPr lang="ar-SA" sz="2400" b="1" dirty="0" smtClean="0">
                <a:solidFill>
                  <a:srgbClr val="345F8A"/>
                </a:solidFill>
                <a:ea typeface="Times New Roman"/>
                <a:cs typeface="B Titr" pitchFamily="2" charset="-78"/>
              </a:rPr>
              <a:t>:</a:t>
            </a:r>
            <a:r>
              <a:rPr lang="en-US" sz="7200" dirty="0">
                <a:ea typeface="Calibri"/>
                <a:cs typeface="Arial"/>
              </a:rPr>
              <a:t/>
            </a:r>
            <a:br>
              <a:rPr lang="en-US" sz="7200" dirty="0">
                <a:ea typeface="Calibri"/>
                <a:cs typeface="Arial"/>
              </a:rPr>
            </a:br>
            <a:endParaRPr lang="en-US" dirty="0"/>
          </a:p>
        </p:txBody>
      </p:sp>
      <p:sp>
        <p:nvSpPr>
          <p:cNvPr id="3" name="Content Placeholder 2"/>
          <p:cNvSpPr>
            <a:spLocks noGrp="1"/>
          </p:cNvSpPr>
          <p:nvPr>
            <p:ph idx="1"/>
          </p:nvPr>
        </p:nvSpPr>
        <p:spPr>
          <a:xfrm>
            <a:off x="467544" y="1412776"/>
            <a:ext cx="8229600" cy="4983832"/>
          </a:xfrm>
        </p:spPr>
        <p:txBody>
          <a:bodyPr>
            <a:normAutofit lnSpcReduction="10000"/>
          </a:bodyPr>
          <a:lstStyle/>
          <a:p>
            <a:pPr marL="0" indent="0" algn="just" rtl="1">
              <a:spcAft>
                <a:spcPts val="1000"/>
              </a:spcAft>
              <a:buNone/>
            </a:pPr>
            <a:r>
              <a:rPr lang="ar-SA" sz="2400" dirty="0">
                <a:latin typeface="Calibri"/>
                <a:ea typeface="Times New Roman"/>
                <a:cs typeface="B Zar" pitchFamily="2" charset="-78"/>
              </a:rPr>
              <a:t>حسابداران مدیریت برای تسهیل تصمیمات مدیریت و برنامه ریزی ، اطلاعات مربوط ، به موقع و دقیقی را با صرف هزینه های معقول و قابل قبولی تهیه می کنند. </a:t>
            </a:r>
            <a:r>
              <a:rPr lang="ar-SA" sz="2400" b="1" dirty="0">
                <a:latin typeface="Calibri"/>
                <a:ea typeface="Times New Roman"/>
                <a:cs typeface="B Zar" pitchFamily="2" charset="-78"/>
              </a:rPr>
              <a:t>مربوط بودن</a:t>
            </a:r>
            <a:r>
              <a:rPr lang="ar-SA" sz="2400" dirty="0">
                <a:latin typeface="Calibri"/>
                <a:ea typeface="Times New Roman"/>
                <a:cs typeface="B Zar" pitchFamily="2" charset="-78"/>
              </a:rPr>
              <a:t> مفهومی بسیار مهمی در بین مفاهیم تصمیم گیری است. ارائه به موقع ، دقیق و کم هزینه اطلاعاتی که مربوط به تصمیم نیستند فایده ای برای مدیران ندارند.</a:t>
            </a:r>
            <a:endParaRPr lang="en-US" sz="2400" dirty="0">
              <a:latin typeface="Calibri"/>
              <a:ea typeface="Calibri"/>
              <a:cs typeface="B Zar" pitchFamily="2" charset="-78"/>
            </a:endParaRPr>
          </a:p>
          <a:p>
            <a:pPr marL="0" indent="0" algn="just" rtl="1">
              <a:spcAft>
                <a:spcPts val="1000"/>
              </a:spcAft>
              <a:buNone/>
            </a:pPr>
            <a:r>
              <a:rPr lang="ar-SA" sz="2400" b="1" dirty="0">
                <a:solidFill>
                  <a:srgbClr val="345F8A"/>
                </a:solidFill>
                <a:latin typeface="+mj-lt"/>
                <a:ea typeface="Times New Roman"/>
                <a:cs typeface="B Titr" pitchFamily="2" charset="-78"/>
              </a:rPr>
              <a:t>هزینه مربوط :</a:t>
            </a:r>
            <a:endParaRPr lang="en-US" sz="2400" b="1" dirty="0">
              <a:solidFill>
                <a:srgbClr val="345F8A"/>
              </a:solidFill>
              <a:latin typeface="+mj-lt"/>
              <a:ea typeface="Times New Roman"/>
              <a:cs typeface="B Titr" pitchFamily="2" charset="-78"/>
            </a:endParaRPr>
          </a:p>
          <a:p>
            <a:pPr marL="0" indent="0" algn="just" rtl="1">
              <a:spcAft>
                <a:spcPts val="1000"/>
              </a:spcAft>
              <a:buNone/>
            </a:pPr>
            <a:r>
              <a:rPr lang="ar-SA" sz="2400" dirty="0">
                <a:latin typeface="Calibri"/>
                <a:ea typeface="Times New Roman"/>
                <a:cs typeface="B Zar" pitchFamily="2" charset="-78"/>
              </a:rPr>
              <a:t>مفهوم هزینه مربوط زمانی کاربرد دارد که تصمیم گیرنده بخواهد از بین دو یا چند راهکار یکی را انتخاب نماید. فرد تصمیم گیرنده برای اینکه بتواند تعیین کند که کدام راهکار بهتر است باید ابتدا مشخص کند که کدام راهکار منفعت بیشتری (معمولا" ریالی) دارد.بنابراین تصمیم گیرنده نیازمند اطلاعاتی در خصوص هزینه های مربوط به تصمیمی است که </a:t>
            </a:r>
            <a:r>
              <a:rPr lang="fa-IR" sz="2400" dirty="0" smtClean="0">
                <a:latin typeface="Calibri"/>
                <a:ea typeface="Times New Roman"/>
                <a:cs typeface="B Zar" pitchFamily="2" charset="-78"/>
              </a:rPr>
              <a:t/>
            </a:r>
            <a:br>
              <a:rPr lang="fa-IR" sz="2400" dirty="0" smtClean="0">
                <a:latin typeface="Calibri"/>
                <a:ea typeface="Times New Roman"/>
                <a:cs typeface="B Zar" pitchFamily="2" charset="-78"/>
              </a:rPr>
            </a:br>
            <a:r>
              <a:rPr lang="ar-SA" sz="2400" dirty="0" smtClean="0">
                <a:latin typeface="Calibri"/>
                <a:ea typeface="Times New Roman"/>
                <a:cs typeface="B Zar" pitchFamily="2" charset="-78"/>
              </a:rPr>
              <a:t>می </a:t>
            </a:r>
            <a:r>
              <a:rPr lang="ar-SA" sz="2400" dirty="0">
                <a:latin typeface="Calibri"/>
                <a:ea typeface="Times New Roman"/>
                <a:cs typeface="B Zar" pitchFamily="2" charset="-78"/>
              </a:rPr>
              <a:t>خواهد اخذ نماید.</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هزینه مربوط حائز دو ویژگی است: 1- مقدار آن برای راهکارهای مختلفی که قرار است از بین آنها یکی انتخاب شود متفاوت است 2- این هزینه درآینده رخ می دهد.</a:t>
            </a:r>
            <a:endParaRPr lang="en-US" sz="2400" dirty="0">
              <a:latin typeface="Calibri"/>
              <a:ea typeface="Calibri"/>
              <a:cs typeface="B Zar" pitchFamily="2" charset="-78"/>
            </a:endParaRPr>
          </a:p>
          <a:p>
            <a:pPr marL="0" indent="0" algn="r" rtl="1">
              <a:buNone/>
            </a:pPr>
            <a:endParaRPr lang="en-US" dirty="0"/>
          </a:p>
        </p:txBody>
      </p:sp>
    </p:spTree>
    <p:extLst>
      <p:ext uri="{BB962C8B-B14F-4D97-AF65-F5344CB8AC3E}">
        <p14:creationId xmlns:p14="http://schemas.microsoft.com/office/powerpoint/2010/main" val="3170901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8"/>
            <a:ext cx="8229600" cy="5112568"/>
          </a:xfrm>
        </p:spPr>
        <p:txBody>
          <a:bodyPr>
            <a:normAutofit fontScale="92500"/>
          </a:bodyPr>
          <a:lstStyle/>
          <a:p>
            <a:pPr marL="0" lvl="0" indent="0" algn="just" rtl="1">
              <a:spcAft>
                <a:spcPts val="1000"/>
              </a:spcAft>
              <a:buClr>
                <a:srgbClr val="0BD0D9"/>
              </a:buClr>
              <a:buNone/>
            </a:pPr>
            <a:r>
              <a:rPr lang="ar-SA" sz="2400" dirty="0">
                <a:solidFill>
                  <a:prstClr val="black"/>
                </a:solidFill>
                <a:latin typeface="Calibri"/>
                <a:ea typeface="Times New Roman"/>
                <a:cs typeface="B Zar" pitchFamily="2" charset="-78"/>
              </a:rPr>
              <a:t>اگر هزینه ای برای همه راهکارهای موجود یکسان باشد، در اینصورت وارد کردن آن در محاسبات فقط باعث اتلاف وقت بوده و احتمال اشتباه را نیز افزایش می دهد. هزینه هایی که هم اکنون واقع شده اند یا شرکت متعهد به پرداخت آنهاست </a:t>
            </a:r>
            <a:r>
              <a:rPr lang="ar-SA" sz="2400" b="1" dirty="0">
                <a:solidFill>
                  <a:prstClr val="black"/>
                </a:solidFill>
                <a:latin typeface="Calibri"/>
                <a:ea typeface="Times New Roman"/>
                <a:cs typeface="B Zar" pitchFamily="2" charset="-78"/>
              </a:rPr>
              <a:t>هزینه های نامربوط</a:t>
            </a:r>
            <a:r>
              <a:rPr lang="ar-SA" sz="2400" dirty="0">
                <a:solidFill>
                  <a:prstClr val="black"/>
                </a:solidFill>
                <a:latin typeface="Calibri"/>
                <a:ea typeface="Times New Roman"/>
                <a:cs typeface="B Zar" pitchFamily="2" charset="-78"/>
              </a:rPr>
              <a:t> می باشند. زیرا انتخاب هر راهکار تفاوتی در میزان آن هزینه ایجاد نمی کند و در هرصورت شرکت این هزینه ها را متحمل شده است. هزینه های ثابت و هزینه های متغیر بسته به نوع تصمیم و راهکارهای موجود، ممکن است مربوط یا نامربوط باشند.</a:t>
            </a:r>
            <a:endParaRPr lang="en-US" sz="2400" dirty="0">
              <a:solidFill>
                <a:prstClr val="black"/>
              </a:solidFill>
              <a:latin typeface="Calibri"/>
              <a:ea typeface="Calibri"/>
              <a:cs typeface="B Zar" pitchFamily="2" charset="-78"/>
            </a:endParaRPr>
          </a:p>
          <a:p>
            <a:pPr marL="0" indent="0" algn="just" rtl="1">
              <a:buNone/>
            </a:pPr>
            <a:r>
              <a:rPr lang="fa-IR" b="1" dirty="0">
                <a:solidFill>
                  <a:srgbClr val="345F8A"/>
                </a:solidFill>
                <a:latin typeface="+mj-lt"/>
                <a:ea typeface="Times New Roman"/>
                <a:cs typeface="B Titr" pitchFamily="2" charset="-78"/>
              </a:rPr>
              <a:t>هزینه های بودجه شده : </a:t>
            </a:r>
            <a:r>
              <a:rPr lang="fa-IR" sz="2400" dirty="0">
                <a:solidFill>
                  <a:prstClr val="black"/>
                </a:solidFill>
                <a:latin typeface="Calibri"/>
                <a:ea typeface="Times New Roman"/>
                <a:cs typeface="B Zar" pitchFamily="2" charset="-78"/>
              </a:rPr>
              <a:t>بودجه ابزاری جهت برنامه ریزی وکنترل مدیریت محسوب </a:t>
            </a:r>
            <a:r>
              <a:rPr lang="fa-IR" sz="2400" dirty="0" smtClean="0">
                <a:solidFill>
                  <a:prstClr val="black"/>
                </a:solidFill>
                <a:latin typeface="Calibri"/>
                <a:ea typeface="Times New Roman"/>
                <a:cs typeface="B Zar" pitchFamily="2" charset="-78"/>
              </a:rPr>
              <a:t>میشود. مدیریت با استفاده از بودجه بندی برنامه های خود را عملیاتی نموده و علاوه برآن اعمال کنترلهای مدیریت ، ارزیابی عملکرد کارکنان و مدیران اجرایی بدون پیش نیاز بودجه امری ناممکن است.</a:t>
            </a:r>
          </a:p>
          <a:p>
            <a:pPr marL="0" indent="0" algn="just" rtl="1">
              <a:buNone/>
            </a:pPr>
            <a:r>
              <a:rPr lang="fa-IR" b="1" dirty="0">
                <a:solidFill>
                  <a:srgbClr val="345F8A"/>
                </a:solidFill>
                <a:latin typeface="+mj-lt"/>
                <a:ea typeface="Times New Roman"/>
                <a:cs typeface="B Titr" pitchFamily="2" charset="-78"/>
              </a:rPr>
              <a:t>هزینه های استاندارد : </a:t>
            </a:r>
            <a:r>
              <a:rPr lang="fa-IR" sz="2400" dirty="0" smtClean="0">
                <a:solidFill>
                  <a:prstClr val="black"/>
                </a:solidFill>
                <a:latin typeface="Calibri"/>
                <a:ea typeface="Times New Roman"/>
                <a:cs typeface="B Zar" pitchFamily="2" charset="-78"/>
              </a:rPr>
              <a:t>استاندارد معیار وشاخص اندازه گیری وسنجش درحسابداری بهای تمام شده است. </a:t>
            </a:r>
            <a:endParaRPr lang="fa-IR" sz="2400" dirty="0">
              <a:solidFill>
                <a:prstClr val="black"/>
              </a:solidFill>
              <a:latin typeface="Calibri"/>
              <a:ea typeface="Times New Roman"/>
              <a:cs typeface="B Zar" pitchFamily="2" charset="-78"/>
            </a:endParaRPr>
          </a:p>
          <a:p>
            <a:pPr marL="0" indent="0" algn="just" rtl="1">
              <a:buNone/>
            </a:pPr>
            <a:r>
              <a:rPr lang="fa-IR" sz="2400" dirty="0" smtClean="0">
                <a:solidFill>
                  <a:prstClr val="black"/>
                </a:solidFill>
                <a:latin typeface="Calibri"/>
                <a:ea typeface="Times New Roman"/>
                <a:cs typeface="B Zar" pitchFamily="2" charset="-78"/>
              </a:rPr>
              <a:t>هزینه های بودجه شده واستاندارد هردو معیاری برای پیش بینی وسنجش عملکرد می باشند با این تفاوت که استاندارد برای واحد وبودجه در کل مبنای برنامه ریزی وسنجش قرار میگیرد.</a:t>
            </a:r>
            <a:endParaRPr lang="fa-IR" sz="2400" dirty="0">
              <a:solidFill>
                <a:prstClr val="black"/>
              </a:solidFill>
              <a:latin typeface="Calibri"/>
              <a:ea typeface="Times New Roman"/>
              <a:cs typeface="B Zar" pitchFamily="2" charset="-78"/>
            </a:endParaRPr>
          </a:p>
        </p:txBody>
      </p:sp>
    </p:spTree>
    <p:extLst>
      <p:ext uri="{BB962C8B-B14F-4D97-AF65-F5344CB8AC3E}">
        <p14:creationId xmlns:p14="http://schemas.microsoft.com/office/powerpoint/2010/main" val="33126042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lstStyle/>
          <a:p>
            <a:pPr algn="r" rtl="1">
              <a:lnSpc>
                <a:spcPts val="1800"/>
              </a:lnSpc>
              <a:spcAft>
                <a:spcPts val="1000"/>
              </a:spcAft>
            </a:pPr>
            <a:r>
              <a:rPr lang="ar-SA" sz="2400" b="1" dirty="0">
                <a:solidFill>
                  <a:srgbClr val="345F8A"/>
                </a:solidFill>
                <a:ea typeface="Times New Roman"/>
                <a:cs typeface="B Titr" pitchFamily="2" charset="-78"/>
              </a:rPr>
              <a:t>هزینه </a:t>
            </a:r>
            <a:r>
              <a:rPr lang="ar-SA" sz="2400" b="1" dirty="0" smtClean="0">
                <a:solidFill>
                  <a:srgbClr val="345F8A"/>
                </a:solidFill>
                <a:ea typeface="Times New Roman"/>
                <a:cs typeface="B Titr" pitchFamily="2" charset="-78"/>
              </a:rPr>
              <a:t>فرصت</a:t>
            </a:r>
            <a:r>
              <a:rPr lang="fa-IR" sz="2400" b="1" dirty="0" smtClean="0">
                <a:solidFill>
                  <a:srgbClr val="345F8A"/>
                </a:solidFill>
                <a:ea typeface="Times New Roman"/>
                <a:cs typeface="B Titr" pitchFamily="2" charset="-78"/>
              </a:rPr>
              <a:t> </a:t>
            </a:r>
            <a:r>
              <a:rPr lang="ar-SA" sz="2400" b="1" dirty="0" smtClean="0">
                <a:solidFill>
                  <a:srgbClr val="345F8A"/>
                </a:solidFill>
                <a:ea typeface="Times New Roman"/>
                <a:cs typeface="B Titr" pitchFamily="2" charset="-78"/>
              </a:rPr>
              <a:t>:</a:t>
            </a:r>
            <a:r>
              <a:rPr lang="en-US" sz="7200" dirty="0">
                <a:ea typeface="Calibri"/>
                <a:cs typeface="Arial"/>
              </a:rPr>
              <a:t/>
            </a:r>
            <a:br>
              <a:rPr lang="en-US" sz="7200" dirty="0">
                <a:ea typeface="Calibri"/>
                <a:cs typeface="Arial"/>
              </a:rPr>
            </a:br>
            <a:endParaRPr lang="en-US" dirty="0"/>
          </a:p>
        </p:txBody>
      </p:sp>
      <p:sp>
        <p:nvSpPr>
          <p:cNvPr id="3" name="Content Placeholder 2"/>
          <p:cNvSpPr>
            <a:spLocks noGrp="1"/>
          </p:cNvSpPr>
          <p:nvPr>
            <p:ph idx="1"/>
          </p:nvPr>
        </p:nvSpPr>
        <p:spPr>
          <a:xfrm>
            <a:off x="457200" y="1412776"/>
            <a:ext cx="8229600" cy="4911824"/>
          </a:xfrm>
        </p:spPr>
        <p:txBody>
          <a:bodyPr>
            <a:normAutofit/>
          </a:bodyPr>
          <a:lstStyle/>
          <a:p>
            <a:pPr marL="0" indent="0" algn="just" rtl="1">
              <a:spcAft>
                <a:spcPts val="1000"/>
              </a:spcAft>
              <a:buNone/>
            </a:pPr>
            <a:r>
              <a:rPr lang="ar-SA" sz="2400" dirty="0">
                <a:latin typeface="Calibri"/>
                <a:ea typeface="Times New Roman"/>
                <a:cs typeface="B Zar" pitchFamily="2" charset="-78"/>
              </a:rPr>
              <a:t>هزینه فرصت؛ منفعت از دست رفته ای است که ناشی از انتخاب یک راهکار از بین راهکارهای مختلف موجود است که مانع از دریافت منافع حاصل از راهکارهای دیگر </a:t>
            </a:r>
            <a:r>
              <a:rPr lang="fa-IR" sz="2400" dirty="0" smtClean="0">
                <a:latin typeface="Calibri"/>
                <a:ea typeface="Times New Roman"/>
                <a:cs typeface="B Zar" pitchFamily="2" charset="-78"/>
              </a:rPr>
              <a:t/>
            </a:r>
            <a:br>
              <a:rPr lang="fa-IR" sz="2400" dirty="0" smtClean="0">
                <a:latin typeface="Calibri"/>
                <a:ea typeface="Times New Roman"/>
                <a:cs typeface="B Zar" pitchFamily="2" charset="-78"/>
              </a:rPr>
            </a:br>
            <a:r>
              <a:rPr lang="ar-SA" sz="2400" dirty="0" smtClean="0">
                <a:latin typeface="Calibri"/>
                <a:ea typeface="Times New Roman"/>
                <a:cs typeface="B Zar" pitchFamily="2" charset="-78"/>
              </a:rPr>
              <a:t>می </a:t>
            </a:r>
            <a:r>
              <a:rPr lang="ar-SA" sz="2400" dirty="0">
                <a:latin typeface="Calibri"/>
                <a:ea typeface="Times New Roman"/>
                <a:cs typeface="B Zar" pitchFamily="2" charset="-78"/>
              </a:rPr>
              <a:t>شود. برای مثال ؛ اگر مدیر فروش شرکت، سفارش یک مشتری جدید را نپذیرد به این هدف که سفارش مشتری قدیمی شرکت رابرآورده سازد ، سود بالقوه ناشی از عدم قبول سفارش مشتری جدید، هزینه فرصت از دست رفته برای این تصمیم مدیر فروش است.</a:t>
            </a:r>
            <a:endParaRPr lang="en-US" sz="2400" dirty="0">
              <a:latin typeface="Calibri"/>
              <a:ea typeface="Calibri"/>
              <a:cs typeface="B Zar" pitchFamily="2" charset="-78"/>
            </a:endParaRPr>
          </a:p>
          <a:p>
            <a:pPr marL="0" indent="0" algn="r" rtl="1">
              <a:lnSpc>
                <a:spcPts val="1800"/>
              </a:lnSpc>
              <a:spcBef>
                <a:spcPct val="0"/>
              </a:spcBef>
              <a:spcAft>
                <a:spcPts val="1000"/>
              </a:spcAft>
              <a:buNone/>
            </a:pPr>
            <a:r>
              <a:rPr lang="ar-SA" sz="2400" b="1" dirty="0">
                <a:solidFill>
                  <a:srgbClr val="345F8A"/>
                </a:solidFill>
                <a:latin typeface="+mj-lt"/>
                <a:ea typeface="Times New Roman"/>
                <a:cs typeface="B Titr" pitchFamily="2" charset="-78"/>
              </a:rPr>
              <a:t>هزینه ریخته شده </a:t>
            </a:r>
            <a:r>
              <a:rPr lang="fa-IR" sz="2400" b="1" dirty="0" smtClean="0">
                <a:solidFill>
                  <a:srgbClr val="345F8A"/>
                </a:solidFill>
                <a:latin typeface="+mj-lt"/>
                <a:ea typeface="Times New Roman"/>
                <a:cs typeface="B Titr" pitchFamily="2" charset="-78"/>
              </a:rPr>
              <a:t>:</a:t>
            </a:r>
          </a:p>
          <a:p>
            <a:pPr marL="0" indent="0" algn="just" rtl="1">
              <a:spcAft>
                <a:spcPts val="1000"/>
              </a:spcAft>
              <a:buNone/>
            </a:pPr>
            <a:r>
              <a:rPr lang="ar-SA" sz="2400" dirty="0">
                <a:latin typeface="Calibri"/>
                <a:ea typeface="Times New Roman"/>
                <a:cs typeface="B Zar" pitchFamily="2" charset="-78"/>
              </a:rPr>
              <a:t>هزینه ای است که واقع شده یا شرکت متعهد به پرداخت آن می باشد، در نتیجه برای تصمیم گیری نامربوط تلقی می شود زیرا فرد تصمیم گیرنده هیچ اختیاری برای جلوگیری وقوع این هزینه ها ندارد. به عنوان مثال فرض کنید 3 گالن شیر خریده اید که در زمان حمل آنها به شرکت ، یکی از این 3 گالن واژگون شده و تمام شیر آن روی زمین می ریزد. حال شما می خواهید تصمیم بگیرید که شیر خریداری شده را به ماست تبدیل کنید. بدیهی است که هزینه آن گالن شیر ریخته شده در تصمیم گیری کنونی شما هیچ نقشی ندارد. به هزینه آن گالن شیر از بین رفته در این مثال، هزینه ریخته شده می گویند.</a:t>
            </a:r>
            <a:endParaRPr lang="en-US" sz="2400" dirty="0">
              <a:latin typeface="Calibri"/>
              <a:ea typeface="Times New Roman"/>
              <a:cs typeface="B Zar" pitchFamily="2" charset="-78"/>
            </a:endParaRPr>
          </a:p>
          <a:p>
            <a:pPr marL="0" indent="0" algn="r" rtl="1">
              <a:lnSpc>
                <a:spcPts val="1800"/>
              </a:lnSpc>
              <a:spcBef>
                <a:spcPct val="0"/>
              </a:spcBef>
              <a:spcAft>
                <a:spcPts val="1000"/>
              </a:spcAft>
              <a:buNone/>
            </a:pPr>
            <a:endParaRPr lang="en-US" sz="2400" b="1" dirty="0">
              <a:solidFill>
                <a:srgbClr val="345F8A"/>
              </a:solidFill>
              <a:latin typeface="+mj-lt"/>
              <a:ea typeface="Times New Roman"/>
              <a:cs typeface="B Titr" pitchFamily="2" charset="-78"/>
            </a:endParaRPr>
          </a:p>
        </p:txBody>
      </p:sp>
    </p:spTree>
    <p:extLst>
      <p:ext uri="{BB962C8B-B14F-4D97-AF65-F5344CB8AC3E}">
        <p14:creationId xmlns:p14="http://schemas.microsoft.com/office/powerpoint/2010/main" val="4191300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fontScale="90000"/>
          </a:bodyPr>
          <a:lstStyle/>
          <a:p>
            <a:pPr algn="r" rtl="1">
              <a:lnSpc>
                <a:spcPts val="1800"/>
              </a:lnSpc>
              <a:spcAft>
                <a:spcPts val="1000"/>
              </a:spcAft>
            </a:pPr>
            <a:r>
              <a:rPr lang="ar-SA" sz="5400" dirty="0">
                <a:solidFill>
                  <a:srgbClr val="345F8A"/>
                </a:solidFill>
                <a:ea typeface="Times New Roman"/>
                <a:cs typeface="Tahoma"/>
              </a:rPr>
              <a:t> </a:t>
            </a:r>
            <a:r>
              <a:rPr lang="en-US" sz="2400" dirty="0">
                <a:ea typeface="Calibri"/>
                <a:cs typeface="B Titr" pitchFamily="2" charset="-78"/>
              </a:rPr>
              <a:t/>
            </a:r>
            <a:br>
              <a:rPr lang="en-US" sz="2400" dirty="0">
                <a:ea typeface="Calibri"/>
                <a:cs typeface="B Titr" pitchFamily="2" charset="-78"/>
              </a:rPr>
            </a:br>
            <a:r>
              <a:rPr lang="ar-SA" sz="2700" b="1" dirty="0">
                <a:solidFill>
                  <a:srgbClr val="345F8A"/>
                </a:solidFill>
                <a:ea typeface="Times New Roman"/>
                <a:cs typeface="B Titr" pitchFamily="2" charset="-78"/>
              </a:rPr>
              <a:t>ویژگی اطلاعات هزینه برای تصمیم </a:t>
            </a:r>
            <a:r>
              <a:rPr lang="ar-SA" sz="2700" b="1" dirty="0" smtClean="0">
                <a:solidFill>
                  <a:srgbClr val="345F8A"/>
                </a:solidFill>
                <a:ea typeface="Times New Roman"/>
                <a:cs typeface="B Titr" pitchFamily="2" charset="-78"/>
              </a:rPr>
              <a:t>گیری</a:t>
            </a:r>
            <a:r>
              <a:rPr lang="fa-IR" sz="2700" b="1" dirty="0" smtClean="0">
                <a:solidFill>
                  <a:srgbClr val="345F8A"/>
                </a:solidFill>
                <a:ea typeface="Times New Roman"/>
                <a:cs typeface="B Titr" pitchFamily="2" charset="-78"/>
              </a:rPr>
              <a:t> </a:t>
            </a:r>
            <a:r>
              <a:rPr lang="ar-SA" sz="2700" b="1" dirty="0" smtClean="0">
                <a:solidFill>
                  <a:srgbClr val="345F8A"/>
                </a:solidFill>
                <a:ea typeface="Times New Roman"/>
                <a:cs typeface="B Titr" pitchFamily="2" charset="-78"/>
              </a:rPr>
              <a:t>:</a:t>
            </a:r>
            <a:r>
              <a:rPr lang="en-US" sz="2400" dirty="0">
                <a:ea typeface="Calibri"/>
                <a:cs typeface="B Titr" pitchFamily="2" charset="-78"/>
              </a:rPr>
              <a:t/>
            </a:r>
            <a:br>
              <a:rPr lang="en-US" sz="2400" dirty="0">
                <a:ea typeface="Calibri"/>
                <a:cs typeface="B Titr" pitchFamily="2" charset="-78"/>
              </a:rPr>
            </a:br>
            <a:endParaRPr lang="en-US" sz="2400" dirty="0">
              <a:cs typeface="B Titr" pitchFamily="2" charset="-78"/>
            </a:endParaRPr>
          </a:p>
        </p:txBody>
      </p:sp>
      <p:sp>
        <p:nvSpPr>
          <p:cNvPr id="3" name="Content Placeholder 2"/>
          <p:cNvSpPr>
            <a:spLocks noGrp="1"/>
          </p:cNvSpPr>
          <p:nvPr>
            <p:ph idx="1"/>
          </p:nvPr>
        </p:nvSpPr>
        <p:spPr>
          <a:xfrm>
            <a:off x="457200" y="1412776"/>
            <a:ext cx="8229600" cy="4911824"/>
          </a:xfrm>
        </p:spPr>
        <p:txBody>
          <a:bodyPr>
            <a:normAutofit lnSpcReduction="10000"/>
          </a:bodyPr>
          <a:lstStyle/>
          <a:p>
            <a:pPr marL="0" indent="0" algn="just" rtl="1">
              <a:spcAft>
                <a:spcPts val="1000"/>
              </a:spcAft>
              <a:buNone/>
            </a:pPr>
            <a:r>
              <a:rPr lang="ar-SA" sz="2200" b="1" dirty="0">
                <a:latin typeface="Calibri"/>
                <a:ea typeface="Times New Roman"/>
                <a:cs typeface="B Zar" pitchFamily="2" charset="-78"/>
              </a:rPr>
              <a:t>اطلاعات برای اینکه در تصمیم گیری مفید واقع شوند باید دارای ویژگیهای زیر باشند:</a:t>
            </a:r>
            <a:endParaRPr lang="en-US" sz="2200" dirty="0">
              <a:latin typeface="Calibri"/>
              <a:ea typeface="Calibri"/>
              <a:cs typeface="B Zar" pitchFamily="2" charset="-78"/>
            </a:endParaRPr>
          </a:p>
          <a:p>
            <a:pPr marL="0" indent="0" algn="just" rtl="1">
              <a:spcAft>
                <a:spcPts val="1000"/>
              </a:spcAft>
              <a:buNone/>
            </a:pPr>
            <a:r>
              <a:rPr lang="ar-SA" b="1" dirty="0">
                <a:solidFill>
                  <a:srgbClr val="345F8A"/>
                </a:solidFill>
                <a:latin typeface="+mj-lt"/>
                <a:ea typeface="Times New Roman"/>
                <a:cs typeface="B Titr" pitchFamily="2" charset="-78"/>
              </a:rPr>
              <a:t>دقت: </a:t>
            </a:r>
            <a:r>
              <a:rPr lang="ar-SA" sz="2400" dirty="0" smtClean="0">
                <a:latin typeface="Calibri"/>
                <a:ea typeface="Times New Roman"/>
                <a:cs typeface="B Zar" pitchFamily="2" charset="-78"/>
              </a:rPr>
              <a:t>یک </a:t>
            </a:r>
            <a:r>
              <a:rPr lang="ar-SA" sz="2400" dirty="0">
                <a:latin typeface="Calibri"/>
                <a:ea typeface="Times New Roman"/>
                <a:cs typeface="B Zar" pitchFamily="2" charset="-78"/>
              </a:rPr>
              <a:t>تصمیم گیرنده با تجربه از اطلاعات حسابداری بدون توجه به دقت بکار رفته در تهیه آنها استفاده نمی کند.اطلاعات غیر دقیق می تواند باعث گمراهی و اتخاذ تصمیمات نادرست و پرهزینه شود. یک راه حل مناسب برای اطمینان از دقت اطلاعات، طراحی و کنترل دائم یک سیستم کنترل داخلی اثربخش است.سیستم کنترل داخلی حسابداری، مجموعه ای از سیاستها و رویه هایی است که فعالیتهای پردازش اطلاعات را در جهتی رهنمون می سازد که جلوی هرگونه اشتباه یا تقلب گرفته شود.</a:t>
            </a:r>
            <a:endParaRPr lang="en-US" sz="2400" dirty="0">
              <a:latin typeface="Calibri"/>
              <a:ea typeface="Calibri"/>
              <a:cs typeface="B Zar" pitchFamily="2" charset="-78"/>
            </a:endParaRPr>
          </a:p>
          <a:p>
            <a:pPr marL="0" indent="0" algn="just" rtl="1">
              <a:spcAft>
                <a:spcPts val="1000"/>
              </a:spcAft>
              <a:buNone/>
            </a:pPr>
            <a:r>
              <a:rPr lang="ar-SA" b="1" dirty="0">
                <a:solidFill>
                  <a:srgbClr val="345F8A"/>
                </a:solidFill>
                <a:latin typeface="+mj-lt"/>
                <a:ea typeface="Times New Roman"/>
                <a:cs typeface="B Titr" pitchFamily="2" charset="-78"/>
              </a:rPr>
              <a:t>به موقع بودن: </a:t>
            </a:r>
            <a:r>
              <a:rPr lang="ar-SA" sz="2400" dirty="0" smtClean="0">
                <a:latin typeface="Calibri"/>
                <a:ea typeface="Times New Roman"/>
                <a:cs typeface="B Zar" pitchFamily="2" charset="-78"/>
              </a:rPr>
              <a:t>اطلاعات </a:t>
            </a:r>
            <a:r>
              <a:rPr lang="ar-SA" sz="2400" dirty="0">
                <a:latin typeface="Calibri"/>
                <a:ea typeface="Times New Roman"/>
                <a:cs typeface="B Zar" pitchFamily="2" charset="-78"/>
              </a:rPr>
              <a:t>مدیریت هزینه باید به موقع در اختیار فرد تصمیم گیرنده قراربگیرد تا امر تصمیم گیری را تسهیل بخشد. در بسیاری از موارد هزینه تاخیر در ارائه اطلاعات می تواند بسیار پرهزینه باشد. برای مثال، هزینه تشخیص به موقع نقص داخلی در فرآیند تولید، هزینه به مراتب کمتری را متوجه شرکت می سازد تا حالتی که این نقص در مراحل پایانی کار یا بعد از فروش محصول شناسایی شود و هزینه مواد و دستمزد اتلاف شده ای را برای شرکت رقم زند.</a:t>
            </a:r>
            <a:endParaRPr lang="en-US" sz="2400" dirty="0">
              <a:effectLst/>
              <a:latin typeface="Calibri"/>
              <a:ea typeface="Calibri"/>
              <a:cs typeface="B Zar" pitchFamily="2" charset="-78"/>
            </a:endParaRPr>
          </a:p>
        </p:txBody>
      </p:sp>
    </p:spTree>
    <p:extLst>
      <p:ext uri="{BB962C8B-B14F-4D97-AF65-F5344CB8AC3E}">
        <p14:creationId xmlns:p14="http://schemas.microsoft.com/office/powerpoint/2010/main" val="27162124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normAutofit/>
          </a:bodyPr>
          <a:lstStyle/>
          <a:p>
            <a:pPr algn="r" rtl="1"/>
            <a:r>
              <a:rPr lang="ar-SA" sz="2600" b="1" dirty="0">
                <a:solidFill>
                  <a:srgbClr val="345F8A"/>
                </a:solidFill>
                <a:ea typeface="Times New Roman"/>
                <a:cs typeface="B Titr" pitchFamily="2" charset="-78"/>
              </a:rPr>
              <a:t>هزینه- منفعت اطلاعات هزینه:</a:t>
            </a:r>
            <a:r>
              <a:rPr lang="ar-SA" sz="2600" dirty="0">
                <a:solidFill>
                  <a:srgbClr val="345F8A"/>
                </a:solidFill>
                <a:ea typeface="Times New Roman"/>
                <a:cs typeface="B Titr" pitchFamily="2" charset="-78"/>
              </a:rPr>
              <a:t> </a:t>
            </a:r>
            <a:endParaRPr lang="en-US" sz="2600" dirty="0">
              <a:cs typeface="B Titr" pitchFamily="2" charset="-78"/>
            </a:endParaRPr>
          </a:p>
        </p:txBody>
      </p:sp>
      <p:sp>
        <p:nvSpPr>
          <p:cNvPr id="3" name="Content Placeholder 2"/>
          <p:cNvSpPr>
            <a:spLocks noGrp="1"/>
          </p:cNvSpPr>
          <p:nvPr>
            <p:ph idx="1"/>
          </p:nvPr>
        </p:nvSpPr>
        <p:spPr>
          <a:xfrm>
            <a:off x="457200" y="1556792"/>
            <a:ext cx="8229600" cy="4248472"/>
          </a:xfrm>
        </p:spPr>
        <p:txBody>
          <a:bodyPr>
            <a:normAutofit/>
          </a:bodyPr>
          <a:lstStyle/>
          <a:p>
            <a:pPr marL="0" indent="0" algn="just" rtl="1">
              <a:lnSpc>
                <a:spcPct val="150000"/>
              </a:lnSpc>
              <a:buNone/>
            </a:pPr>
            <a:r>
              <a:rPr lang="ar-SA" sz="2400" dirty="0">
                <a:ea typeface="Times New Roman"/>
                <a:cs typeface="B Zar" pitchFamily="2" charset="-78"/>
              </a:rPr>
              <a:t>حسابداران مدیریت، خدمات اطلاعاتی به شرکت ارائه می دهند که این خدمت هم هزینه بر است و هم با ارزش. هزینه تهیه اطلاعات جهت مدیریت هزینه نیز باید همانند سایر هزینه های شرکت، کنترل شود. هزینه تهیه اطلاعات تابعی از میزان دقت، به موقع بودن و میزان تفصیلی بودن اطلاعات تهیه شده است. بعبارت دیگر، تهیه اطلاعات نیازمند صرف هزینه است. اما این هزینه با منافع حاصل از بکارگیری اطلاعات باید مقایسه شود. در صورتیکه این منافع بیشتر از بهای تهیه آن باشد، تهیه اطلاعات توجیه اقتصادی دارد و نسبت به تهیه آن اقدام می شود.</a:t>
            </a:r>
            <a:endParaRPr lang="en-US" sz="2400" dirty="0">
              <a:cs typeface="B Zar" pitchFamily="2" charset="-78"/>
            </a:endParaRPr>
          </a:p>
        </p:txBody>
      </p:sp>
    </p:spTree>
    <p:extLst>
      <p:ext uri="{BB962C8B-B14F-4D97-AF65-F5344CB8AC3E}">
        <p14:creationId xmlns:p14="http://schemas.microsoft.com/office/powerpoint/2010/main" val="9420238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6680"/>
          </a:xfrm>
        </p:spPr>
        <p:txBody>
          <a:bodyPr/>
          <a:lstStyle/>
          <a:p>
            <a:pPr algn="r" rtl="1">
              <a:lnSpc>
                <a:spcPts val="1800"/>
              </a:lnSpc>
              <a:spcAft>
                <a:spcPts val="1000"/>
              </a:spcAft>
            </a:pPr>
            <a:r>
              <a:rPr lang="ar-SA" sz="2400" b="1" dirty="0">
                <a:solidFill>
                  <a:srgbClr val="345F8A"/>
                </a:solidFill>
                <a:ea typeface="Times New Roman"/>
                <a:cs typeface="B Titr" pitchFamily="2" charset="-78"/>
              </a:rPr>
              <a:t>مفاهیم هزینه برای کنترل عملیات و </a:t>
            </a:r>
            <a:r>
              <a:rPr lang="ar-SA" sz="2400" b="1" dirty="0" smtClean="0">
                <a:solidFill>
                  <a:srgbClr val="345F8A"/>
                </a:solidFill>
                <a:ea typeface="Times New Roman"/>
                <a:cs typeface="B Titr" pitchFamily="2" charset="-78"/>
              </a:rPr>
              <a:t>مدیریت</a:t>
            </a:r>
            <a:r>
              <a:rPr lang="fa-IR" sz="2400" b="1" dirty="0" smtClean="0">
                <a:solidFill>
                  <a:srgbClr val="345F8A"/>
                </a:solidFill>
                <a:ea typeface="Times New Roman"/>
                <a:cs typeface="B Titr" pitchFamily="2" charset="-78"/>
              </a:rPr>
              <a:t> </a:t>
            </a:r>
            <a:r>
              <a:rPr lang="ar-SA" sz="2400" b="1" dirty="0" smtClean="0">
                <a:solidFill>
                  <a:srgbClr val="345F8A"/>
                </a:solidFill>
                <a:ea typeface="Times New Roman"/>
                <a:cs typeface="B Titr" pitchFamily="2" charset="-78"/>
              </a:rPr>
              <a:t>:</a:t>
            </a:r>
            <a:r>
              <a:rPr lang="en-US" sz="7200" dirty="0">
                <a:ea typeface="Calibri"/>
                <a:cs typeface="Arial"/>
              </a:rPr>
              <a:t/>
            </a:r>
            <a:br>
              <a:rPr lang="en-US" sz="7200" dirty="0">
                <a:ea typeface="Calibri"/>
                <a:cs typeface="Arial"/>
              </a:rPr>
            </a:br>
            <a:endParaRPr lang="en-US" dirty="0"/>
          </a:p>
        </p:txBody>
      </p:sp>
      <p:sp>
        <p:nvSpPr>
          <p:cNvPr id="3" name="Content Placeholder 2"/>
          <p:cNvSpPr>
            <a:spLocks noGrp="1"/>
          </p:cNvSpPr>
          <p:nvPr>
            <p:ph idx="1"/>
          </p:nvPr>
        </p:nvSpPr>
        <p:spPr>
          <a:xfrm>
            <a:off x="457200" y="1412776"/>
            <a:ext cx="8229600" cy="5040560"/>
          </a:xfrm>
        </p:spPr>
        <p:txBody>
          <a:bodyPr>
            <a:normAutofit/>
          </a:bodyPr>
          <a:lstStyle/>
          <a:p>
            <a:pPr marL="0" indent="0" algn="just" rtl="1">
              <a:spcAft>
                <a:spcPts val="1000"/>
              </a:spcAft>
              <a:buNone/>
            </a:pPr>
            <a:r>
              <a:rPr lang="ar-SA" sz="2400" dirty="0">
                <a:latin typeface="Calibri"/>
                <a:ea typeface="Times New Roman"/>
                <a:cs typeface="B Zar" pitchFamily="2" charset="-78"/>
              </a:rPr>
              <a:t>مهمترین نقش اطلاعات مدیریت هزینه، فراهم کردن مبنایی برای ایجاد انگیزه و تشویق مدیران و کارکنان بواسطه تلاشها و میزان اثربخش بودنشان است. یکی از مفاهیم اصلی هزینه قابل استفاده در اجرای این وظیفه مدیریت، قابلیت کنترل هزینه است. هزینه ای قابل کنترل می باشد که مدیر و کارکنان اختیار آن را داشته باشند که باعث وقوع یا عدم وقوع آن شوند یا بتوانند اثرقابل ملاحضه ای در میزان آن هزینه در یک دوره زمانی مشخص داشته باشند. </a:t>
            </a:r>
            <a:endParaRPr lang="en-US" sz="2400" dirty="0">
              <a:latin typeface="Calibri"/>
              <a:ea typeface="Calibri"/>
              <a:cs typeface="B Zar" pitchFamily="2" charset="-78"/>
            </a:endParaRPr>
          </a:p>
          <a:p>
            <a:pPr marL="0" indent="0" algn="just" rtl="1">
              <a:spcAft>
                <a:spcPts val="1000"/>
              </a:spcAft>
              <a:buNone/>
            </a:pPr>
            <a:r>
              <a:rPr lang="ar-SA" sz="2400" dirty="0">
                <a:latin typeface="Calibri"/>
                <a:ea typeface="Times New Roman"/>
                <a:cs typeface="B Zar" pitchFamily="2" charset="-78"/>
              </a:rPr>
              <a:t>دودیدگاه در خصوص اهمیت هزینه های قابل کنترل وجود دارد. </a:t>
            </a:r>
            <a:r>
              <a:rPr lang="ar-SA" sz="2400" b="1" dirty="0">
                <a:latin typeface="Calibri"/>
                <a:ea typeface="Times New Roman"/>
                <a:cs typeface="B Zar" pitchFamily="2" charset="-78"/>
              </a:rPr>
              <a:t>یک دیدگاه </a:t>
            </a:r>
            <a:r>
              <a:rPr lang="ar-SA" sz="2400" dirty="0">
                <a:latin typeface="Calibri"/>
                <a:ea typeface="Times New Roman"/>
                <a:cs typeface="B Zar" pitchFamily="2" charset="-78"/>
              </a:rPr>
              <a:t>این است که مدیر و کارکنان تنها مسئول هزینه هایی هستند که قادر به کنترلشان می باشند. این دیدگاه موافق این نظر است که مسئول دانستن مدیران درقبال تغییر هزینه هایی که خارج از کنترل آنهاست، امری غیرمنصفانه می باشد. </a:t>
            </a:r>
            <a:r>
              <a:rPr lang="ar-SA" sz="2400" b="1" dirty="0">
                <a:latin typeface="Calibri"/>
                <a:ea typeface="Times New Roman"/>
                <a:cs typeface="B Zar" pitchFamily="2" charset="-78"/>
              </a:rPr>
              <a:t>دیدگاه دوم </a:t>
            </a:r>
            <a:r>
              <a:rPr lang="ar-SA" sz="2400" dirty="0">
                <a:latin typeface="Calibri"/>
                <a:ea typeface="Times New Roman"/>
                <a:cs typeface="B Zar" pitchFamily="2" charset="-78"/>
              </a:rPr>
              <a:t>این است که بسیاری از هزینه های غیرقابل کنترل، نظیر هزینه های عمومی واداری شرکت در حقیقت توسط همه مدیران قابل کنترل هستند. بنابراین نمایش این هزینه ها در گزارش هزینه مدیران پیام روشنی دارد و آن این است که در صورت کنترل مناسب این هزینه ها، شرکت منتفع خواهد شد. </a:t>
            </a:r>
            <a:endParaRPr lang="en-US" sz="2400" dirty="0">
              <a:effectLst/>
              <a:latin typeface="Calibri"/>
              <a:ea typeface="Calibri"/>
              <a:cs typeface="B Zar" pitchFamily="2" charset="-78"/>
            </a:endParaRPr>
          </a:p>
        </p:txBody>
      </p:sp>
    </p:spTree>
    <p:extLst>
      <p:ext uri="{BB962C8B-B14F-4D97-AF65-F5344CB8AC3E}">
        <p14:creationId xmlns:p14="http://schemas.microsoft.com/office/powerpoint/2010/main" val="2989943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ctr" rtl="1"/>
            <a:r>
              <a:rPr lang="fa-IR" sz="3600" dirty="0" smtClean="0"/>
              <a:t>به نام خدا</a:t>
            </a:r>
            <a:br>
              <a:rPr lang="fa-IR" sz="3600" dirty="0" smtClean="0"/>
            </a:br>
            <a:r>
              <a:rPr lang="fa-IR" sz="3600" dirty="0"/>
              <a:t/>
            </a:r>
            <a:br>
              <a:rPr lang="fa-IR" sz="3600" dirty="0"/>
            </a:br>
            <a:r>
              <a:rPr lang="fa-IR" sz="5400" dirty="0" smtClean="0"/>
              <a:t/>
            </a:r>
            <a:br>
              <a:rPr lang="fa-IR" sz="5400" dirty="0" smtClean="0"/>
            </a:br>
            <a:r>
              <a:rPr lang="fa-IR" sz="6700" dirty="0" smtClean="0"/>
              <a:t>مدیریت بر مبنای فعالیت</a:t>
            </a:r>
            <a:endParaRPr lang="en-US" sz="6700" dirty="0"/>
          </a:p>
        </p:txBody>
      </p:sp>
      <p:sp>
        <p:nvSpPr>
          <p:cNvPr id="3" name="Subtitle 2"/>
          <p:cNvSpPr>
            <a:spLocks noGrp="1"/>
          </p:cNvSpPr>
          <p:nvPr>
            <p:ph type="subTitle" idx="1"/>
          </p:nvPr>
        </p:nvSpPr>
        <p:spPr/>
        <p:txBody>
          <a:bodyPr/>
          <a:lstStyle/>
          <a:p>
            <a:pPr algn="ctr" rtl="1"/>
            <a:r>
              <a:rPr lang="fa-IR" dirty="0" smtClean="0"/>
              <a:t>استاد: جناب آقای دکتر لعل بار</a:t>
            </a:r>
          </a:p>
          <a:p>
            <a:pPr algn="ctr" rtl="1"/>
            <a:r>
              <a:rPr lang="fa-IR" dirty="0" smtClean="0"/>
              <a:t>دانشجو: منصوره ملکی</a:t>
            </a:r>
            <a:endParaRPr lang="en-US" dirty="0"/>
          </a:p>
        </p:txBody>
      </p:sp>
    </p:spTree>
    <p:extLst>
      <p:ext uri="{BB962C8B-B14F-4D97-AF65-F5344CB8AC3E}">
        <p14:creationId xmlns:p14="http://schemas.microsoft.com/office/powerpoint/2010/main" val="2678349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r" rtl="1"/>
            <a:r>
              <a:rPr lang="fa-IR" sz="3000" dirty="0" smtClean="0">
                <a:solidFill>
                  <a:schemeClr val="tx1"/>
                </a:solidFill>
                <a:cs typeface="2  Titr" pitchFamily="2" charset="-78"/>
              </a:rPr>
              <a:t>مقدمه</a:t>
            </a:r>
            <a:endParaRPr lang="en-US" sz="3000" dirty="0">
              <a:solidFill>
                <a:schemeClr val="tx1"/>
              </a:solidFill>
              <a:cs typeface="2  Titr" pitchFamily="2" charset="-78"/>
            </a:endParaRPr>
          </a:p>
        </p:txBody>
      </p:sp>
      <p:sp>
        <p:nvSpPr>
          <p:cNvPr id="3" name="Content Placeholder 2"/>
          <p:cNvSpPr>
            <a:spLocks noGrp="1"/>
          </p:cNvSpPr>
          <p:nvPr>
            <p:ph idx="1"/>
          </p:nvPr>
        </p:nvSpPr>
        <p:spPr>
          <a:xfrm>
            <a:off x="457200" y="1676400"/>
            <a:ext cx="8229600" cy="5029200"/>
          </a:xfrm>
        </p:spPr>
        <p:txBody>
          <a:bodyPr>
            <a:normAutofit lnSpcReduction="10000"/>
          </a:bodyPr>
          <a:lstStyle/>
          <a:p>
            <a:pPr marL="0" indent="0" algn="just" rtl="1">
              <a:lnSpc>
                <a:spcPct val="150000"/>
              </a:lnSpc>
              <a:buNone/>
            </a:pPr>
            <a:r>
              <a:rPr lang="fa-IR" sz="2800" dirty="0" smtClean="0">
                <a:cs typeface="B Nazanin" pitchFamily="2" charset="-78"/>
              </a:rPr>
              <a:t>مزایای سیستم  هزینه یابی بر مبنای فعالیت به بهبود اطلاع رسانی از مقدار دقیق تر هزینه های محصول محدود نمی شود. غالباً مدیران شرکتهایی که در آنها سیستم هزینه یابی بر مبنای فعالیت طراحی و پیاده شده است، دریافته اند که اطلاعات حاصل از این سیستم منجر به بهبود ارزش خلق شده برای مشتریان و سودهای شرکت می شود. علی الخصوص برای شرکتهایی که مدیریت برمبنای  فعالیت را نیز توام با سیستم  هزینه یابی بر مبنای فعالیت بکار می گیرند این امر به کاهش هزینه های شرکت نیز کمک می کند.</a:t>
            </a:r>
          </a:p>
          <a:p>
            <a:pPr marL="0" indent="0" algn="just" rtl="1">
              <a:lnSpc>
                <a:spcPct val="150000"/>
              </a:lnSpc>
              <a:buNone/>
            </a:pPr>
            <a:endParaRPr lang="en-US" sz="2800" dirty="0">
              <a:cs typeface="B Nazanin" pitchFamily="2" charset="-78"/>
            </a:endParaRPr>
          </a:p>
        </p:txBody>
      </p:sp>
    </p:spTree>
    <p:extLst>
      <p:ext uri="{BB962C8B-B14F-4D97-AF65-F5344CB8AC3E}">
        <p14:creationId xmlns:p14="http://schemas.microsoft.com/office/powerpoint/2010/main" val="40111956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0" indent="0" algn="just" rtl="1">
              <a:lnSpc>
                <a:spcPct val="150000"/>
              </a:lnSpc>
              <a:buNone/>
            </a:pPr>
            <a:r>
              <a:rPr lang="fa-IR" sz="2800" dirty="0" smtClean="0">
                <a:cs typeface="B Nazanin" pitchFamily="2" charset="-78"/>
              </a:rPr>
              <a:t>محققان با مطالعه روی مدیریت هزینه بر مبنای فعالیت توانسته اند برخی موارد کاربرد مدیریت هزینه بر مبنای فعالیت را نشان دهند. یکی از مهمترین این موارد، استفاده از تحلیل بر مبنای فعالیت بعنوان یک زبان مشترک در بسیاری از شرکت هاست. مدیران در قسمتهای کاری مختلف توانسته اند فعالیت ها و محرک های هزینه را شناسایی کنند.</a:t>
            </a:r>
          </a:p>
          <a:p>
            <a:pPr marL="0" indent="0" algn="just" rtl="1">
              <a:lnSpc>
                <a:spcPct val="150000"/>
              </a:lnSpc>
              <a:buNone/>
            </a:pPr>
            <a:r>
              <a:rPr lang="fa-IR" sz="2800" dirty="0" smtClean="0">
                <a:cs typeface="B Nazanin" pitchFamily="2" charset="-78"/>
              </a:rPr>
              <a:t>مدیران از اطلاعات مربوط به محرکهای هزینه به روشهای مختلفی استفاده می کنند.</a:t>
            </a:r>
          </a:p>
        </p:txBody>
      </p:sp>
    </p:spTree>
    <p:extLst>
      <p:ext uri="{BB962C8B-B14F-4D97-AF65-F5344CB8AC3E}">
        <p14:creationId xmlns:p14="http://schemas.microsoft.com/office/powerpoint/2010/main" val="15783851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Autofit/>
          </a:bodyPr>
          <a:lstStyle/>
          <a:p>
            <a:pPr marL="0" indent="0" algn="just" rtl="1">
              <a:lnSpc>
                <a:spcPct val="150000"/>
              </a:lnSpc>
              <a:buNone/>
            </a:pPr>
            <a:r>
              <a:rPr lang="fa-IR" sz="2800" dirty="0">
                <a:cs typeface="B Nazanin" pitchFamily="2" charset="-78"/>
              </a:rPr>
              <a:t>برخی دیگر از مدیران سعی می کنند حجم محرکهای خاصی از هزینه را کاهش داده و از این راه  هزینه ها را کاهش دهند. </a:t>
            </a:r>
            <a:endParaRPr lang="fa-IR" sz="2800" dirty="0" smtClean="0">
              <a:cs typeface="B Nazanin" pitchFamily="2" charset="-78"/>
            </a:endParaRPr>
          </a:p>
          <a:p>
            <a:pPr marL="0" indent="0" algn="just" rtl="1">
              <a:lnSpc>
                <a:spcPct val="150000"/>
              </a:lnSpc>
              <a:buNone/>
            </a:pPr>
            <a:r>
              <a:rPr lang="fa-IR" sz="2800" dirty="0" smtClean="0">
                <a:cs typeface="B Nazanin" pitchFamily="2" charset="-78"/>
              </a:rPr>
              <a:t>امروزه یکی از مهمترین موارد استفاده از اطلاعات مدیریت بر مبنای فعالیت در مرحله طراحی محصولات یاخدمات جدید است. در واقع برخی سازمانها، طراحان محصولات خود راتشویق می کنند تا با کمک اطلاعات مربوط به محرکهای هزینه از قطعات موجود در تولید محصولات جدید شرکت استفاده نمایند. </a:t>
            </a:r>
            <a:endParaRPr lang="en-US" sz="2800" dirty="0">
              <a:cs typeface="B Nazanin" pitchFamily="2" charset="-78"/>
            </a:endParaRPr>
          </a:p>
        </p:txBody>
      </p:sp>
    </p:spTree>
    <p:extLst>
      <p:ext uri="{BB962C8B-B14F-4D97-AF65-F5344CB8AC3E}">
        <p14:creationId xmlns:p14="http://schemas.microsoft.com/office/powerpoint/2010/main" val="20448152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81000"/>
            <a:ext cx="8229600" cy="1143000"/>
          </a:xfrm>
        </p:spPr>
        <p:txBody>
          <a:bodyPr>
            <a:normAutofit/>
          </a:bodyPr>
          <a:lstStyle/>
          <a:p>
            <a:pPr algn="r" rtl="1"/>
            <a:r>
              <a:rPr lang="fa-IR" sz="3600" b="1" dirty="0">
                <a:solidFill>
                  <a:schemeClr val="tx1"/>
                </a:solidFill>
                <a:cs typeface="B Titr" pitchFamily="2" charset="-78"/>
              </a:rPr>
              <a:t>مدیریت استراتژی و مدیریت هزینه استراتژیک</a:t>
            </a:r>
            <a:endParaRPr lang="en-US" sz="3200" dirty="0">
              <a:solidFill>
                <a:schemeClr val="tx1"/>
              </a:solidFill>
              <a:cs typeface="B Titr" pitchFamily="2" charset="-78"/>
            </a:endParaRPr>
          </a:p>
        </p:txBody>
      </p:sp>
      <p:sp>
        <p:nvSpPr>
          <p:cNvPr id="5" name="Content Placeholder 4"/>
          <p:cNvSpPr>
            <a:spLocks noGrp="1"/>
          </p:cNvSpPr>
          <p:nvPr>
            <p:ph idx="4294967295"/>
          </p:nvPr>
        </p:nvSpPr>
        <p:spPr>
          <a:xfrm>
            <a:off x="0" y="1524000"/>
            <a:ext cx="8229600" cy="4525963"/>
          </a:xfrm>
        </p:spPr>
        <p:txBody>
          <a:bodyPr>
            <a:normAutofit/>
          </a:bodyPr>
          <a:lstStyle/>
          <a:p>
            <a:pPr marL="0" indent="0" algn="just" rtl="1">
              <a:buNone/>
            </a:pPr>
            <a:r>
              <a:rPr lang="fa-IR" sz="2600" dirty="0" smtClean="0">
                <a:cs typeface="B Nazanin" pitchFamily="2" charset="-78"/>
              </a:rPr>
              <a:t>مدیریت راهبردی اثر بخش نقش مهمی در موفقیت شرکت یا سازمان دارد.</a:t>
            </a:r>
          </a:p>
          <a:p>
            <a:pPr marL="0" indent="0" algn="just" rtl="1">
              <a:buNone/>
            </a:pPr>
            <a:r>
              <a:rPr lang="fa-IR" sz="2600" dirty="0" smtClean="0">
                <a:cs typeface="B Nazanin" pitchFamily="2" charset="-78"/>
              </a:rPr>
              <a:t>افزایش سطوح رقابت در عرصه بین اللملی فناوری های جدید و تغییر در فرآیند کسب و کار موجب شده تا مدیریت هزینه پویایی و اهمیت بیشتری نسبت به قبل پیدا کند . مدیران باید همیشه نگرش رقابتی داشته باشند و برای این منظور وجود استراتژی رقابتی در شرکت ضروری است .</a:t>
            </a:r>
          </a:p>
          <a:p>
            <a:pPr marL="0" indent="0" algn="just" rtl="1">
              <a:buNone/>
            </a:pPr>
            <a:r>
              <a:rPr lang="fa-IR" sz="2600" dirty="0" smtClean="0">
                <a:cs typeface="B Nazanin" pitchFamily="2" charset="-78"/>
              </a:rPr>
              <a:t> نگرش استراتژیک باعث می شود مدیر به پیش بینی تغییرات بپردازد و محصولات و فرآیند تولید آنها</a:t>
            </a:r>
          </a:p>
          <a:p>
            <a:pPr marL="0" indent="0" algn="just" rtl="1">
              <a:buNone/>
            </a:pPr>
            <a:r>
              <a:rPr lang="fa-IR" sz="2600" dirty="0" smtClean="0">
                <a:cs typeface="B Nazanin" pitchFamily="2" charset="-78"/>
              </a:rPr>
              <a:t>براساس تغییرات پیش بینی شده درتقاضا و نیازهای مشتریان طراحی شوند</a:t>
            </a:r>
          </a:p>
          <a:p>
            <a:pPr marL="0" indent="0" algn="just" rtl="1">
              <a:buNone/>
            </a:pPr>
            <a:r>
              <a:rPr lang="fa-IR" sz="2600" dirty="0" smtClean="0">
                <a:cs typeface="B Nazanin" pitchFamily="2" charset="-78"/>
              </a:rPr>
              <a:t>در چنین محیطی انعطاف پذیری اهمیت دارد. </a:t>
            </a:r>
            <a:endParaRPr lang="en-US" sz="2600" dirty="0">
              <a:cs typeface="B Nazanin" pitchFamily="2" charset="-78"/>
            </a:endParaRPr>
          </a:p>
        </p:txBody>
      </p:sp>
    </p:spTree>
    <p:extLst>
      <p:ext uri="{BB962C8B-B14F-4D97-AF65-F5344CB8AC3E}">
        <p14:creationId xmlns:p14="http://schemas.microsoft.com/office/powerpoint/2010/main" val="550707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15000"/>
          </a:xfrm>
        </p:spPr>
        <p:txBody>
          <a:bodyPr>
            <a:normAutofit lnSpcReduction="10000"/>
          </a:bodyPr>
          <a:lstStyle/>
          <a:p>
            <a:pPr marL="0" indent="0" algn="just" rtl="1">
              <a:lnSpc>
                <a:spcPct val="150000"/>
              </a:lnSpc>
              <a:buNone/>
            </a:pPr>
            <a:r>
              <a:rPr lang="fa-IR" sz="2800" dirty="0" smtClean="0">
                <a:cs typeface="B Nazanin" pitchFamily="2" charset="-78"/>
              </a:rPr>
              <a:t>به هرحال، بیشترین استفاده از مدیریت بر مبنای فعالیت درطی مرحله تولید است. برای مثال، گیلنزمن(1991) در تحقیق روی سیستم هزینه یابی بر مبنا فعالیت دریک شرکت تولید وسایل مهندسی و یا بررسی اطلاعات بدست آمده متوجه شد که تولید یک محصول مهندسی پیچیده با هزینه های راه اندازی کلانی توام است. پس از پیگیریهای متعددزمان راه اندازی تقریباً 25% کاهش یافت.</a:t>
            </a:r>
          </a:p>
          <a:p>
            <a:pPr marL="0" indent="0" algn="just" rtl="1">
              <a:lnSpc>
                <a:spcPct val="150000"/>
              </a:lnSpc>
              <a:buNone/>
            </a:pPr>
            <a:r>
              <a:rPr lang="fa-IR" sz="2800" dirty="0" smtClean="0">
                <a:cs typeface="B Nazanin" pitchFamily="2" charset="-78"/>
              </a:rPr>
              <a:t>در انتهای چرخه ارزش که مشتریان هستند نیز می توان از مدیریت بر مبنای فعالیت برای بررسی فعالیت های بازاریابی و ارزیابی سودآوری مشتری استفاده نمود. </a:t>
            </a:r>
            <a:endParaRPr lang="en-US" sz="2800" dirty="0">
              <a:cs typeface="B Nazanin" pitchFamily="2" charset="-78"/>
            </a:endParaRPr>
          </a:p>
        </p:txBody>
      </p:sp>
    </p:spTree>
    <p:extLst>
      <p:ext uri="{BB962C8B-B14F-4D97-AF65-F5344CB8AC3E}">
        <p14:creationId xmlns:p14="http://schemas.microsoft.com/office/powerpoint/2010/main" val="10158426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rmAutofit/>
          </a:bodyPr>
          <a:lstStyle/>
          <a:p>
            <a:pPr marL="0" indent="0" algn="just" rtl="1">
              <a:lnSpc>
                <a:spcPct val="150000"/>
              </a:lnSpc>
              <a:buNone/>
            </a:pPr>
            <a:r>
              <a:rPr lang="fa-IR" dirty="0" smtClean="0">
                <a:cs typeface="B Nazanin" pitchFamily="2" charset="-78"/>
              </a:rPr>
              <a:t>برخی شرکت ها نمی دانند کدام مشتریان موجب یا محرک کدام هزینه ها هستند. هزینه های ناشی شده از مشتریان  عبارتند از تحویل، کیفیت، خدمات پس از فروش، اداری،مستندسازی، تخفیفات و افزایش فروش. با مشخص کردن مشتریان (بجای محصول) بعنوان هدف هزینه، برخی شرکت ها از مدیریت بر مبنای فعالیت برای شناسایی مشتریان با سودآوری کم یا زیان آور استفاده می کنند. این کار کمک می کند تا تلاش بیشتری در جهت سودآورتر کردن مشتریان صورت گیرد. درواقع در چنین مواردی ویژگی های مشتریان در قالب اطلاعات مدیریت بر مبنای فعالیت نشان داده می شود و در قیمت هاو عقد قرارداد چانه زدنهای لازم انجام می شود. از مدیریت بر مبنای فعالیت و ارزیابی سودآوری مشتری، هر دو در بخش های تولیدی و خدماتی مورد استفاده قرار می گیرند. </a:t>
            </a:r>
            <a:endParaRPr lang="en-US" dirty="0">
              <a:cs typeface="B Nazanin" pitchFamily="2" charset="-78"/>
            </a:endParaRPr>
          </a:p>
        </p:txBody>
      </p:sp>
    </p:spTree>
    <p:extLst>
      <p:ext uri="{BB962C8B-B14F-4D97-AF65-F5344CB8AC3E}">
        <p14:creationId xmlns:p14="http://schemas.microsoft.com/office/powerpoint/2010/main" val="1643450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000" dirty="0" smtClean="0">
                <a:solidFill>
                  <a:schemeClr val="tx1"/>
                </a:solidFill>
                <a:cs typeface="B Titr" pitchFamily="2" charset="-78"/>
              </a:rPr>
              <a:t>مدیریت بر مبنای فعالیت چیست؟</a:t>
            </a:r>
            <a:endParaRPr lang="en-US" sz="3000" dirty="0">
              <a:solidFill>
                <a:schemeClr val="tx1"/>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marL="0" indent="0" algn="just" rtl="1">
              <a:lnSpc>
                <a:spcPct val="150000"/>
              </a:lnSpc>
              <a:buNone/>
            </a:pPr>
            <a:r>
              <a:rPr lang="fa-IR" sz="2800" dirty="0" smtClean="0">
                <a:cs typeface="B Nazanin" pitchFamily="2" charset="-78"/>
              </a:rPr>
              <a:t>مدیریت بر مبنای فعالیت، عبارت است از مدیریت فعالیت ها به هدف بهبود ارزش محصولات/خدمات برای مشتریان و افزایش توان رقابتی و سودآوری شرکت. مدیریت بر مبنای فعالیت در بستری هزینه یابی بر مبنای فعالیت شکل می گیرد. زیرا اصلی ترین منبع اطلاعاتی اش هزینه یابی بر مبنای فعالیت می باشد. تمرکز مدیریت بر مبنای فعالیت روی کارایی و اثربخشی فرآیندها و فعالیت های اصلی واحد تجاری است. منظور از اثربخشی میزان دستیابی به هدف است. </a:t>
            </a:r>
            <a:endParaRPr lang="en-US" sz="2800" dirty="0">
              <a:cs typeface="B Nazanin" pitchFamily="2" charset="-78"/>
            </a:endParaRPr>
          </a:p>
        </p:txBody>
      </p:sp>
    </p:spTree>
    <p:extLst>
      <p:ext uri="{BB962C8B-B14F-4D97-AF65-F5344CB8AC3E}">
        <p14:creationId xmlns:p14="http://schemas.microsoft.com/office/powerpoint/2010/main" val="3047622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lnSpcReduction="10000"/>
          </a:bodyPr>
          <a:lstStyle/>
          <a:p>
            <a:pPr marL="0" indent="0" algn="just" rtl="1">
              <a:lnSpc>
                <a:spcPct val="150000"/>
              </a:lnSpc>
              <a:buNone/>
            </a:pPr>
            <a:r>
              <a:rPr lang="fa-IR" sz="2800" dirty="0" smtClean="0">
                <a:cs typeface="B Nazanin" pitchFamily="2" charset="-78"/>
              </a:rPr>
              <a:t>اما کارایی بیانگر استفاده بهینه از منابع موجوداست.</a:t>
            </a:r>
          </a:p>
          <a:p>
            <a:pPr marL="0" indent="0" algn="just" rtl="1">
              <a:lnSpc>
                <a:spcPct val="150000"/>
              </a:lnSpc>
              <a:buNone/>
            </a:pPr>
            <a:r>
              <a:rPr lang="fa-IR" sz="2800" dirty="0" smtClean="0">
                <a:cs typeface="B Nazanin" pitchFamily="2" charset="-78"/>
              </a:rPr>
              <a:t>عملیات کارا عملیاتی است که با استفاده از روش های بهینه، حداکثر بازده (ستاده) را با صرف حداقل منابع (داده) تامین کند. با استفاده از مدیریت بر مبنای فعالیت، مدیر می تواند بخوبی راه های بهبود عملیات، کاهش هزینه یا افزایش ارزش برای مشتریان را بیابد. مدیریت بر مبنای فعالیت از طریق مشخص کردن منابع مصرف شده برای هر محصول، فعالیت، و یام شتری توجه مدیران را متمرکز روی عوامل اصلی موفق ساز شرکت و افزایش توان رقابتی آن می کند. </a:t>
            </a:r>
            <a:endParaRPr lang="en-US" sz="2800" dirty="0">
              <a:cs typeface="B Nazanin" pitchFamily="2" charset="-78"/>
            </a:endParaRPr>
          </a:p>
        </p:txBody>
      </p:sp>
    </p:spTree>
    <p:extLst>
      <p:ext uri="{BB962C8B-B14F-4D97-AF65-F5344CB8AC3E}">
        <p14:creationId xmlns:p14="http://schemas.microsoft.com/office/powerpoint/2010/main" val="3466834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715000"/>
          </a:xfrm>
        </p:spPr>
        <p:txBody>
          <a:bodyPr>
            <a:noAutofit/>
          </a:bodyPr>
          <a:lstStyle/>
          <a:p>
            <a:pPr marL="0" indent="0" algn="just" rtl="1">
              <a:lnSpc>
                <a:spcPct val="150000"/>
              </a:lnSpc>
              <a:buNone/>
            </a:pPr>
            <a:r>
              <a:rPr lang="fa-IR" sz="2500" dirty="0" smtClean="0">
                <a:cs typeface="B Nazanin" pitchFamily="2" charset="-78"/>
              </a:rPr>
              <a:t>کاربردهای مدیریت بر مبنای فعالیت را می توان به دو دسته تقسیم نمود: 1-مدیریت بر مبای فعالیت عملیات 2-مدیریت بر مبنای فعالیت استراتژیک. مدیریت بر مبنای فعالیت عملیاتی باعث افزایش کارایی عملیاتی، مصرف بهینه دارایی و کاهش هزینه ها می شود.</a:t>
            </a:r>
          </a:p>
          <a:p>
            <a:pPr marL="0" indent="0" algn="just" rtl="1">
              <a:lnSpc>
                <a:spcPct val="150000"/>
              </a:lnSpc>
              <a:buNone/>
            </a:pPr>
            <a:r>
              <a:rPr lang="fa-IR" sz="2500" dirty="0" smtClean="0">
                <a:cs typeface="B Nazanin" pitchFamily="2" charset="-78"/>
              </a:rPr>
              <a:t>در مدیریت بر مبنای فعالیت استراتژیک، تلاش ها معطوف بر تغییر تقاضا برای فعالیت هاوافزایش سودآوری از طریق بهبود کارایی فعالیت هاست. تمرکز مدیریت بر مبنای  فعالیت استراتژیک روی انتخاب مناسبترین فعالیت ها برای عملیات، حذف فعالیت های غیر ضروری،و انتخاب سودآورترین مشتریان است.در مدیریت برمبنای فعالیت استراتژیک از فنون مدیریتی نظیر طراحی فرآیند،تجزیه و تحلیل سودآوری مشتریان و تجزیه و تحلیل زنجیره ارزش استفاده می شود. </a:t>
            </a:r>
            <a:endParaRPr lang="en-US" sz="2500" dirty="0">
              <a:cs typeface="B Nazanin" pitchFamily="2" charset="-78"/>
            </a:endParaRPr>
          </a:p>
        </p:txBody>
      </p:sp>
    </p:spTree>
    <p:extLst>
      <p:ext uri="{BB962C8B-B14F-4D97-AF65-F5344CB8AC3E}">
        <p14:creationId xmlns:p14="http://schemas.microsoft.com/office/powerpoint/2010/main" val="39920194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pPr algn="ctr" rtl="1"/>
            <a:r>
              <a:rPr lang="fa-IR" sz="3000" dirty="0" smtClean="0">
                <a:solidFill>
                  <a:schemeClr val="tx1"/>
                </a:solidFill>
                <a:cs typeface="B Titr" pitchFamily="2" charset="-78"/>
              </a:rPr>
              <a:t>نقش هزینه یابی بر مبنای فعالیت/مدیریت بر مبنای فعالیت</a:t>
            </a:r>
            <a:endParaRPr lang="en-US" sz="3000" dirty="0">
              <a:solidFill>
                <a:schemeClr val="tx1"/>
              </a:solidFill>
              <a:cs typeface="B Titr"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94099860"/>
              </p:ext>
            </p:extLst>
          </p:nvPr>
        </p:nvGraphicFramePr>
        <p:xfrm>
          <a:off x="457200" y="1935163"/>
          <a:ext cx="8229600" cy="3870960"/>
        </p:xfrm>
        <a:graphic>
          <a:graphicData uri="http://schemas.openxmlformats.org/drawingml/2006/table">
            <a:tbl>
              <a:tblPr firstRow="1" bandRow="1">
                <a:tableStyleId>{2D5ABB26-0587-4C30-8999-92F81FD0307C}</a:tableStyleId>
              </a:tblPr>
              <a:tblGrid>
                <a:gridCol w="4572000">
                  <a:extLst>
                    <a:ext uri="{9D8B030D-6E8A-4147-A177-3AD203B41FA5}">
                      <a16:colId xmlns:a16="http://schemas.microsoft.com/office/drawing/2014/main" val="20000"/>
                    </a:ext>
                  </a:extLst>
                </a:gridCol>
                <a:gridCol w="3657600">
                  <a:extLst>
                    <a:ext uri="{9D8B030D-6E8A-4147-A177-3AD203B41FA5}">
                      <a16:colId xmlns:a16="http://schemas.microsoft.com/office/drawing/2014/main" val="20001"/>
                    </a:ext>
                  </a:extLst>
                </a:gridCol>
              </a:tblGrid>
              <a:tr h="370840">
                <a:tc>
                  <a:txBody>
                    <a:bodyPr/>
                    <a:lstStyle/>
                    <a:p>
                      <a:pPr algn="r" rtl="1"/>
                      <a:r>
                        <a:rPr lang="fa-IR" sz="2800" b="1" dirty="0" smtClean="0">
                          <a:cs typeface="B Nazanin" pitchFamily="2" charset="-78"/>
                        </a:rPr>
                        <a:t>هزینه یابی/مدیریت بر مبنای فعالیت</a:t>
                      </a:r>
                      <a:endParaRPr lang="en-US" sz="2800" b="1"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800" b="1" dirty="0" smtClean="0">
                          <a:cs typeface="B Nazanin" pitchFamily="2" charset="-78"/>
                        </a:rPr>
                        <a:t>سوالات</a:t>
                      </a:r>
                      <a:endParaRPr lang="en-US" sz="2800" b="1"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r" rtl="1"/>
                      <a:r>
                        <a:rPr lang="fa-IR" sz="2800" dirty="0" smtClean="0">
                          <a:cs typeface="B Nazanin" pitchFamily="2" charset="-78"/>
                        </a:rPr>
                        <a:t>تجزیه و تحلیل فعالیت </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800" dirty="0" smtClean="0">
                          <a:cs typeface="B Nazanin" pitchFamily="2" charset="-78"/>
                        </a:rPr>
                        <a:t>چه کاری باید انجام دهیم؟</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rtl="1"/>
                      <a:r>
                        <a:rPr lang="fa-IR" sz="2800" dirty="0" smtClean="0">
                          <a:cs typeface="B Nazanin" pitchFamily="2" charset="-78"/>
                        </a:rPr>
                        <a:t>هزینه یابی</a:t>
                      </a:r>
                      <a:r>
                        <a:rPr lang="fa-IR" sz="2800" baseline="0" dirty="0" smtClean="0">
                          <a:cs typeface="B Nazanin" pitchFamily="2" charset="-78"/>
                        </a:rPr>
                        <a:t> بر مبنای فعالیت</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800" dirty="0" smtClean="0">
                          <a:cs typeface="B Nazanin" pitchFamily="2" charset="-78"/>
                        </a:rPr>
                        <a:t>مقدار</a:t>
                      </a:r>
                      <a:r>
                        <a:rPr lang="fa-IR" sz="2800" baseline="0" dirty="0" smtClean="0">
                          <a:cs typeface="B Nazanin" pitchFamily="2" charset="-78"/>
                        </a:rPr>
                        <a:t> هزینه آن چقدر است؟</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rtl="1"/>
                      <a:r>
                        <a:rPr lang="fa-IR" sz="2800" dirty="0" smtClean="0">
                          <a:cs typeface="B Nazanin" pitchFamily="2" charset="-78"/>
                        </a:rPr>
                        <a:t>اندازه گیری عملکرد</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800" dirty="0" smtClean="0">
                          <a:cs typeface="B Nazanin" pitchFamily="2" charset="-78"/>
                        </a:rPr>
                        <a:t>چقدر توانسته ایم اینکار</a:t>
                      </a:r>
                      <a:r>
                        <a:rPr lang="fa-IR" sz="2800" baseline="0" dirty="0" smtClean="0">
                          <a:cs typeface="B Nazanin" pitchFamily="2" charset="-78"/>
                        </a:rPr>
                        <a:t> رابخوبی انجام دهیم؟</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r" rtl="1"/>
                      <a:r>
                        <a:rPr lang="fa-IR" sz="2800" dirty="0" smtClean="0">
                          <a:cs typeface="B Nazanin" pitchFamily="2" charset="-78"/>
                        </a:rPr>
                        <a:t>محک زنی، مدیریت کیفیت جامع، بهبود فرآِیند</a:t>
                      </a:r>
                      <a:r>
                        <a:rPr lang="fa-IR" sz="2800" baseline="0" dirty="0" smtClean="0">
                          <a:cs typeface="B Nazanin" pitchFamily="2" charset="-78"/>
                        </a:rPr>
                        <a:t> های تجاری، مهندسی مجدد، تجزیه و تحلیل ارزش افزوده </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800" dirty="0" smtClean="0">
                          <a:cs typeface="B Nazanin" pitchFamily="2" charset="-78"/>
                        </a:rPr>
                        <a:t>چگونه می توانیم این کار را بهتر انجام دهیم؟</a:t>
                      </a:r>
                      <a:endParaRPr lang="en-US" sz="28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5897382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r" rtl="1"/>
            <a:r>
              <a:rPr lang="fa-IR" sz="3000" dirty="0" smtClean="0">
                <a:solidFill>
                  <a:schemeClr val="tx1"/>
                </a:solidFill>
                <a:cs typeface="B Titr" pitchFamily="2" charset="-78"/>
              </a:rPr>
              <a:t>تجزیه و تحلیل فعالیت</a:t>
            </a:r>
            <a:endParaRPr lang="en-US" sz="3000" dirty="0">
              <a:solidFill>
                <a:schemeClr val="tx1"/>
              </a:solidFill>
              <a:cs typeface="B Titr" pitchFamily="2" charset="-78"/>
            </a:endParaRPr>
          </a:p>
        </p:txBody>
      </p:sp>
      <p:sp>
        <p:nvSpPr>
          <p:cNvPr id="3" name="Content Placeholder 2"/>
          <p:cNvSpPr>
            <a:spLocks noGrp="1"/>
          </p:cNvSpPr>
          <p:nvPr>
            <p:ph idx="1"/>
          </p:nvPr>
        </p:nvSpPr>
        <p:spPr/>
        <p:txBody>
          <a:bodyPr>
            <a:normAutofit fontScale="92500"/>
          </a:bodyPr>
          <a:lstStyle/>
          <a:p>
            <a:pPr marL="0" indent="0" algn="just" rtl="1">
              <a:lnSpc>
                <a:spcPct val="150000"/>
              </a:lnSpc>
              <a:buNone/>
            </a:pPr>
            <a:r>
              <a:rPr lang="fa-IR" sz="2800" dirty="0" smtClean="0">
                <a:cs typeface="B Nazanin" pitchFamily="2" charset="-78"/>
              </a:rPr>
              <a:t>یک شرکت برای اینکه توان رقابتی داشته باشد باید هریک از فعالیت هایش را با توجه به میزان  نیاز محصول یا مشتری به آن فعالیت، میزان کارآیی آن فعالیت و بار ارزشی اش مورد ارزیابی قراردهد. شرکت به دلایل زیر به ارزیابی عملکرد فعالیت هایش می پردازد:</a:t>
            </a:r>
          </a:p>
          <a:p>
            <a:pPr marL="0" indent="0" algn="just" rtl="1">
              <a:lnSpc>
                <a:spcPct val="150000"/>
              </a:lnSpc>
              <a:buNone/>
            </a:pPr>
            <a:r>
              <a:rPr lang="fa-IR" sz="2800" dirty="0">
                <a:cs typeface="B Nazanin" pitchFamily="2" charset="-78"/>
              </a:rPr>
              <a:t>*اینکار برای مشخص کرد محصول یاخدمت برتر شرکت و یاجذب رضایت مشتری لازم است.</a:t>
            </a:r>
          </a:p>
          <a:p>
            <a:pPr marL="0" indent="0" algn="just" rtl="1">
              <a:lnSpc>
                <a:spcPct val="150000"/>
              </a:lnSpc>
              <a:buNone/>
            </a:pPr>
            <a:endParaRPr lang="fa-IR" sz="2800" dirty="0" smtClean="0">
              <a:cs typeface="B Nazanin" pitchFamily="2" charset="-78"/>
            </a:endParaRPr>
          </a:p>
        </p:txBody>
      </p:sp>
    </p:spTree>
    <p:extLst>
      <p:ext uri="{BB962C8B-B14F-4D97-AF65-F5344CB8AC3E}">
        <p14:creationId xmlns:p14="http://schemas.microsoft.com/office/powerpoint/2010/main" val="31230053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marL="0" indent="0" algn="just" rtl="1">
              <a:lnSpc>
                <a:spcPct val="150000"/>
              </a:lnSpc>
              <a:buNone/>
            </a:pPr>
            <a:r>
              <a:rPr lang="fa-IR" sz="2800" dirty="0" smtClean="0">
                <a:cs typeface="B Nazanin" pitchFamily="2" charset="-78"/>
              </a:rPr>
              <a:t>*</a:t>
            </a:r>
            <a:r>
              <a:rPr lang="fa-IR" sz="2800" dirty="0">
                <a:cs typeface="B Nazanin" pitchFamily="2" charset="-78"/>
              </a:rPr>
              <a:t>اینکار برای حفظ ثبات شرکت لازم است.</a:t>
            </a:r>
          </a:p>
          <a:p>
            <a:pPr marL="0" indent="0" algn="just" rtl="1">
              <a:lnSpc>
                <a:spcPct val="150000"/>
              </a:lnSpc>
              <a:buNone/>
            </a:pPr>
            <a:r>
              <a:rPr lang="fa-IR" sz="2800" dirty="0">
                <a:cs typeface="B Nazanin" pitchFamily="2" charset="-78"/>
              </a:rPr>
              <a:t>*بنظر می رسد اینکار برای شرکت منفعت دارد. </a:t>
            </a:r>
            <a:endParaRPr lang="fa-IR" sz="2800" dirty="0" smtClean="0">
              <a:cs typeface="B Nazanin" pitchFamily="2" charset="-78"/>
            </a:endParaRPr>
          </a:p>
          <a:p>
            <a:pPr marL="0" indent="0" algn="just" rtl="1">
              <a:lnSpc>
                <a:spcPct val="150000"/>
              </a:lnSpc>
              <a:buNone/>
            </a:pPr>
            <a:r>
              <a:rPr lang="fa-IR" sz="2800" dirty="0" smtClean="0">
                <a:cs typeface="B Nazanin" pitchFamily="2" charset="-78"/>
              </a:rPr>
              <a:t>نمونه هایی از فعالیت های لازم برای حفظ ثبات شرکت عبارتند از فراهم کردن امنیت محیط کار و مطابقت آن با قوانین دولتی. اگر چه این فعالیت ها اثر مستقیمی روی محصول یا خدمت یا جلب رضایت مشتریان ندارد، اما نمی توان اینکار را انجام نداد. </a:t>
            </a:r>
            <a:endParaRPr lang="en-US" sz="2800" dirty="0">
              <a:cs typeface="B Nazanin" pitchFamily="2" charset="-78"/>
            </a:endParaRPr>
          </a:p>
          <a:p>
            <a:pPr marL="0" indent="0">
              <a:buNone/>
            </a:pPr>
            <a:endParaRPr lang="en-US" sz="2800" dirty="0">
              <a:cs typeface="B Nazanin" pitchFamily="2" charset="-78"/>
            </a:endParaRPr>
          </a:p>
        </p:txBody>
      </p:sp>
    </p:spTree>
    <p:extLst>
      <p:ext uri="{BB962C8B-B14F-4D97-AF65-F5344CB8AC3E}">
        <p14:creationId xmlns:p14="http://schemas.microsoft.com/office/powerpoint/2010/main" val="28148265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r" rtl="1"/>
            <a:r>
              <a:rPr lang="fa-IR" sz="3000" dirty="0" smtClean="0">
                <a:solidFill>
                  <a:schemeClr val="tx1"/>
                </a:solidFill>
              </a:rPr>
              <a:t>تجزیه و تحلیل ارزش افزوده</a:t>
            </a:r>
            <a:endParaRPr lang="en-US" sz="3000" dirty="0">
              <a:solidFill>
                <a:schemeClr val="tx1"/>
              </a:solidFill>
            </a:endParaRPr>
          </a:p>
        </p:txBody>
      </p:sp>
      <p:sp>
        <p:nvSpPr>
          <p:cNvPr id="3" name="Content Placeholder 2"/>
          <p:cNvSpPr>
            <a:spLocks noGrp="1"/>
          </p:cNvSpPr>
          <p:nvPr>
            <p:ph idx="1"/>
          </p:nvPr>
        </p:nvSpPr>
        <p:spPr>
          <a:xfrm>
            <a:off x="457200" y="1676400"/>
            <a:ext cx="8229600" cy="4724400"/>
          </a:xfrm>
        </p:spPr>
        <p:txBody>
          <a:bodyPr>
            <a:noAutofit/>
          </a:bodyPr>
          <a:lstStyle/>
          <a:p>
            <a:pPr marL="0" indent="0" algn="just" rtl="1">
              <a:lnSpc>
                <a:spcPct val="150000"/>
              </a:lnSpc>
              <a:buNone/>
            </a:pPr>
            <a:r>
              <a:rPr lang="fa-IR" sz="2800" dirty="0" smtClean="0">
                <a:cs typeface="B Nazanin" pitchFamily="2" charset="-78"/>
              </a:rPr>
              <a:t>حذف فعالیت هایی که ارزش افزوده برای مشتریان ندارند یا ارزش افزوده اندکی دارند، باعث صرفه جویی درمصرف منابع شده و کمک می کند تاشرکت تمرکزش را معطوف بر فعالیت هایی نماید که منجر به افزایش رضایت مشتری می شوند.</a:t>
            </a:r>
          </a:p>
          <a:p>
            <a:pPr marL="0" indent="0" algn="just" rtl="1">
              <a:lnSpc>
                <a:spcPct val="150000"/>
              </a:lnSpc>
              <a:buNone/>
            </a:pPr>
            <a:r>
              <a:rPr lang="fa-IR" sz="2800" dirty="0" smtClean="0">
                <a:cs typeface="B Nazanin" pitchFamily="2" charset="-78"/>
              </a:rPr>
              <a:t>فعالیت با ارزش افزوده بالا باعث افزایش قابل ملاحظه ارزش محصول از دید مشتریان می شو. عدم انجام فعالیت های با ارزش افزوده، منجر به کاهش ارزش محصول/خدمت از منظر مشتریان می گردد. </a:t>
            </a:r>
            <a:endParaRPr lang="en-US" sz="2800" dirty="0">
              <a:cs typeface="B Nazanin" pitchFamily="2" charset="-78"/>
            </a:endParaRPr>
          </a:p>
        </p:txBody>
      </p:sp>
    </p:spTree>
    <p:extLst>
      <p:ext uri="{BB962C8B-B14F-4D97-AF65-F5344CB8AC3E}">
        <p14:creationId xmlns:p14="http://schemas.microsoft.com/office/powerpoint/2010/main" val="4524356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5867400"/>
            <a:ext cx="8229600" cy="743712"/>
          </a:xfrm>
        </p:spPr>
        <p:txBody>
          <a:bodyPr>
            <a:normAutofit/>
          </a:bodyPr>
          <a:lstStyle/>
          <a:p>
            <a:pPr algn="ctr"/>
            <a:r>
              <a:rPr lang="fa-IR" sz="2800" b="1" dirty="0" smtClean="0">
                <a:solidFill>
                  <a:schemeClr val="tx1"/>
                </a:solidFill>
                <a:cs typeface="+mn-cs"/>
              </a:rPr>
              <a:t>فلوچارت تجزیه و تحلیل فعالیت</a:t>
            </a:r>
            <a:endParaRPr lang="en-US" sz="2800" b="1" dirty="0">
              <a:solidFill>
                <a:schemeClr val="tx1"/>
              </a:solidFill>
              <a:cs typeface="+mn-cs"/>
            </a:endParaRPr>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57200" y="381000"/>
            <a:ext cx="8535456" cy="5460333"/>
          </a:xfrm>
        </p:spPr>
      </p:pic>
    </p:spTree>
    <p:extLst>
      <p:ext uri="{BB962C8B-B14F-4D97-AF65-F5344CB8AC3E}">
        <p14:creationId xmlns:p14="http://schemas.microsoft.com/office/powerpoint/2010/main" val="10618283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304800"/>
            <a:ext cx="8458200" cy="6248400"/>
          </a:xfrm>
        </p:spPr>
        <p:txBody>
          <a:bodyPr>
            <a:normAutofit/>
          </a:bodyPr>
          <a:lstStyle/>
          <a:p>
            <a:pPr algn="just" rtl="1"/>
            <a:r>
              <a:rPr lang="fa-IR" dirty="0" smtClean="0">
                <a:solidFill>
                  <a:schemeClr val="tx1"/>
                </a:solidFill>
                <a:cs typeface="B Nazanin" pitchFamily="2" charset="-78"/>
              </a:rPr>
              <a:t>تاکید براستراتژی مستلزم فکر خلاق و نگرشی یکپارچه است . منظور از نگرش یکپارچه یعنی توانایی برای شناسایی و حل مشکلات از چندین بعد با کمک پرسنل چند مهارته که خود را مسئول تنها یک کار نمی دانند.</a:t>
            </a:r>
          </a:p>
          <a:p>
            <a:pPr algn="just" rtl="1"/>
            <a:r>
              <a:rPr lang="fa-IR" dirty="0" smtClean="0">
                <a:solidFill>
                  <a:schemeClr val="tx1"/>
                </a:solidFill>
                <a:cs typeface="B Nazanin" pitchFamily="2" charset="-78"/>
              </a:rPr>
              <a:t>دراین نگرش بجای اینکه مشکل در قالب یک وظیفه قرار گیرد (مثلا مشکل تولید . مشکل بازاریابی یا مشکل تامین مالی و حسابداری و ...) یک گروه چند وظیفه ای با استفاده از رویکرد یکپارچه و ترکیب مهارت های گوناگون بصورت همزمان سعی در برطرف نمودن مشکلات می کنند.</a:t>
            </a:r>
            <a:endParaRPr lang="en-US" dirty="0">
              <a:solidFill>
                <a:schemeClr val="tx1"/>
              </a:solidFill>
              <a:cs typeface="B Nazanin" pitchFamily="2" charset="-78"/>
            </a:endParaRPr>
          </a:p>
        </p:txBody>
      </p:sp>
    </p:spTree>
    <p:extLst>
      <p:ext uri="{BB962C8B-B14F-4D97-AF65-F5344CB8AC3E}">
        <p14:creationId xmlns:p14="http://schemas.microsoft.com/office/powerpoint/2010/main" val="24391200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457200"/>
          </a:xfrm>
        </p:spPr>
        <p:txBody>
          <a:bodyPr>
            <a:normAutofit/>
          </a:bodyPr>
          <a:lstStyle/>
          <a:p>
            <a:pPr marL="0" indent="0" algn="r" rtl="1">
              <a:buNone/>
            </a:pPr>
            <a:r>
              <a:rPr lang="fa-IR" b="1" dirty="0" smtClean="0"/>
              <a:t>فعالیت های با ارزش افزوده بالا/ پایین  در یک شرکت پخش خبرهای تلویزیونی</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614643943"/>
              </p:ext>
            </p:extLst>
          </p:nvPr>
        </p:nvGraphicFramePr>
        <p:xfrm>
          <a:off x="457200" y="1676400"/>
          <a:ext cx="8229600" cy="4876800"/>
        </p:xfrm>
        <a:graphic>
          <a:graphicData uri="http://schemas.openxmlformats.org/drawingml/2006/table">
            <a:tbl>
              <a:tblPr firstRow="1" bandRow="1">
                <a:tableStyleId>{5940675A-B579-460E-94D1-54222C63F5DA}</a:tableStyleId>
              </a:tblPr>
              <a:tblGrid>
                <a:gridCol w="8229600">
                  <a:extLst>
                    <a:ext uri="{9D8B030D-6E8A-4147-A177-3AD203B41FA5}">
                      <a16:colId xmlns:a16="http://schemas.microsoft.com/office/drawing/2014/main" val="20000"/>
                    </a:ext>
                  </a:extLst>
                </a:gridCol>
              </a:tblGrid>
              <a:tr h="370840">
                <a:tc>
                  <a:txBody>
                    <a:bodyPr/>
                    <a:lstStyle/>
                    <a:p>
                      <a:pPr algn="just" rtl="1"/>
                      <a:r>
                        <a:rPr lang="fa-IR" sz="2200" dirty="0" smtClean="0">
                          <a:cs typeface="B Nazanin" pitchFamily="2" charset="-78"/>
                        </a:rPr>
                        <a:t>فعالیت های با ارزش افزوده</a:t>
                      </a:r>
                      <a:r>
                        <a:rPr lang="fa-IR" sz="2200" baseline="0" dirty="0" smtClean="0">
                          <a:cs typeface="B Nazanin" pitchFamily="2" charset="-78"/>
                        </a:rPr>
                        <a:t> بالا:</a:t>
                      </a:r>
                    </a:p>
                    <a:p>
                      <a:pPr algn="just" rtl="1"/>
                      <a:r>
                        <a:rPr lang="fa-IR" sz="2200" baseline="0" dirty="0" smtClean="0">
                          <a:cs typeface="B Nazanin" pitchFamily="2" charset="-78"/>
                        </a:rPr>
                        <a:t>1-فعالیت هایی  که برای تایید صحت و دقت انجام می شون.</a:t>
                      </a:r>
                    </a:p>
                    <a:p>
                      <a:pPr algn="just" rtl="1"/>
                      <a:r>
                        <a:rPr lang="fa-IR" sz="2200" baseline="0" dirty="0" smtClean="0">
                          <a:cs typeface="B Nazanin" pitchFamily="2" charset="-78"/>
                        </a:rPr>
                        <a:t>*بررسی صحت وسقم منبع گزارشات و اطلاعات بدست آمده.</a:t>
                      </a:r>
                    </a:p>
                    <a:p>
                      <a:pPr algn="just" rtl="1"/>
                      <a:r>
                        <a:rPr lang="fa-IR" sz="2200" baseline="0" dirty="0" smtClean="0">
                          <a:cs typeface="B Nazanin" pitchFamily="2" charset="-78"/>
                        </a:rPr>
                        <a:t>2-فعالیتهایی که باعث افزایش اثربخشی می شوند.</a:t>
                      </a:r>
                    </a:p>
                    <a:p>
                      <a:pPr algn="just" rtl="1"/>
                      <a:r>
                        <a:rPr lang="fa-IR" sz="2200" baseline="0" dirty="0" smtClean="0">
                          <a:cs typeface="B Nazanin" pitchFamily="2" charset="-78"/>
                        </a:rPr>
                        <a:t>*برنامه ریزی برای سفارشات  و گزارشات تلویزیونی به نحوی که بینندگان بتوانند گزارشات را دنبال نمایند.</a:t>
                      </a:r>
                    </a:p>
                    <a:p>
                      <a:pPr algn="just" rtl="1"/>
                      <a:r>
                        <a:rPr lang="fa-IR" sz="2200" baseline="0" dirty="0" smtClean="0">
                          <a:cs typeface="B Nazanin" pitchFamily="2" charset="-78"/>
                        </a:rPr>
                        <a:t>*نگارش قابل فهم، روان و معنی دار گزارشات.</a:t>
                      </a:r>
                    </a:p>
                    <a:p>
                      <a:pPr algn="just" rtl="1"/>
                      <a:r>
                        <a:rPr lang="fa-IR" sz="2200" baseline="0" dirty="0" smtClean="0">
                          <a:cs typeface="B Nazanin" pitchFamily="2" charset="-78"/>
                        </a:rPr>
                        <a:t>*استفاده از ابزارهای کارآمد برای ضبط و پخش برنامه ها.</a:t>
                      </a:r>
                      <a:endParaRPr lang="en-US" sz="2200" dirty="0">
                        <a:cs typeface="B Nazanin" pitchFamily="2" charset="-78"/>
                      </a:endParaRPr>
                    </a:p>
                  </a:txBody>
                  <a:tcPr/>
                </a:tc>
                <a:extLst>
                  <a:ext uri="{0D108BD9-81ED-4DB2-BD59-A6C34878D82A}">
                    <a16:rowId xmlns:a16="http://schemas.microsoft.com/office/drawing/2014/main" val="10000"/>
                  </a:ext>
                </a:extLst>
              </a:tr>
              <a:tr h="370840">
                <a:tc>
                  <a:txBody>
                    <a:bodyPr/>
                    <a:lstStyle/>
                    <a:p>
                      <a:pPr algn="just" rtl="1"/>
                      <a:r>
                        <a:rPr lang="fa-IR" sz="2200" dirty="0" smtClean="0">
                          <a:cs typeface="B Nazanin" pitchFamily="2" charset="-78"/>
                        </a:rPr>
                        <a:t>فعالیتهای با ارزش افزوده پایین:</a:t>
                      </a:r>
                    </a:p>
                    <a:p>
                      <a:pPr algn="just" rtl="1"/>
                      <a:r>
                        <a:rPr lang="fa-IR" sz="2200" dirty="0" smtClean="0">
                          <a:cs typeface="B Nazanin" pitchFamily="2" charset="-78"/>
                        </a:rPr>
                        <a:t>1-فعالیتهای که مازاد بر نیاز هستند.</a:t>
                      </a:r>
                    </a:p>
                    <a:p>
                      <a:pPr algn="just" rtl="1"/>
                      <a:r>
                        <a:rPr lang="fa-IR" sz="2200" dirty="0" smtClean="0">
                          <a:cs typeface="B Nazanin" pitchFamily="2" charset="-78"/>
                        </a:rPr>
                        <a:t>*تهیه</a:t>
                      </a:r>
                      <a:r>
                        <a:rPr lang="fa-IR" sz="2200" baseline="0" dirty="0" smtClean="0">
                          <a:cs typeface="B Nazanin" pitchFamily="2" charset="-78"/>
                        </a:rPr>
                        <a:t> گزارشاتی که در اخبار از آنها استفاده نمی شود.</a:t>
                      </a:r>
                    </a:p>
                    <a:p>
                      <a:pPr algn="just" rtl="1"/>
                      <a:r>
                        <a:rPr lang="fa-IR" sz="2200" baseline="0" dirty="0" smtClean="0">
                          <a:cs typeface="B Nazanin" pitchFamily="2" charset="-78"/>
                        </a:rPr>
                        <a:t>2-فعالیتهایی که باعث اتلاف وقت می شوند.</a:t>
                      </a:r>
                    </a:p>
                    <a:p>
                      <a:pPr algn="just" rtl="1"/>
                      <a:r>
                        <a:rPr lang="fa-IR" sz="2200" baseline="0" dirty="0" smtClean="0">
                          <a:cs typeface="B Nazanin" pitchFamily="2" charset="-78"/>
                        </a:rPr>
                        <a:t>*گزارشات بخاطر عدم کارایی یک یا چند فرآیند، به  موقع تهیه و تکمیل نشود.</a:t>
                      </a:r>
                    </a:p>
                    <a:p>
                      <a:pPr algn="just" rtl="1"/>
                      <a:r>
                        <a:rPr lang="fa-IR" sz="2200" baseline="0" dirty="0" smtClean="0">
                          <a:cs typeface="B Nazanin" pitchFamily="2" charset="-78"/>
                        </a:rPr>
                        <a:t>*استفاده از پرسنل مازاد بر نیاز برای یک پروژه خاص یا در یک شیفت کاری. </a:t>
                      </a:r>
                      <a:endParaRPr lang="fa-IR" sz="2200" dirty="0" smtClean="0">
                        <a:cs typeface="B Nazanin" pitchFamily="2" charset="-78"/>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91834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r" rtl="1"/>
            <a:r>
              <a:rPr lang="fa-IR" sz="3000" dirty="0" smtClean="0">
                <a:solidFill>
                  <a:schemeClr val="tx1"/>
                </a:solidFill>
                <a:cs typeface="B Titr" pitchFamily="2" charset="-78"/>
              </a:rPr>
              <a:t>فعالیت با ارزش افزوده بالا</a:t>
            </a:r>
            <a:endParaRPr lang="en-US" sz="3000" dirty="0">
              <a:solidFill>
                <a:schemeClr val="tx1"/>
              </a:solidFill>
              <a:cs typeface="B Titr" pitchFamily="2" charset="-78"/>
            </a:endParaRPr>
          </a:p>
        </p:txBody>
      </p:sp>
      <p:sp>
        <p:nvSpPr>
          <p:cNvPr id="3" name="Content Placeholder 2"/>
          <p:cNvSpPr>
            <a:spLocks noGrp="1"/>
          </p:cNvSpPr>
          <p:nvPr>
            <p:ph idx="1"/>
          </p:nvPr>
        </p:nvSpPr>
        <p:spPr>
          <a:xfrm>
            <a:off x="457200" y="1676400"/>
            <a:ext cx="8229600" cy="4648200"/>
          </a:xfrm>
        </p:spPr>
        <p:txBody>
          <a:bodyPr>
            <a:normAutofit/>
          </a:bodyPr>
          <a:lstStyle/>
          <a:p>
            <a:pPr marL="0" indent="0" algn="just" rtl="1">
              <a:buNone/>
            </a:pPr>
            <a:r>
              <a:rPr lang="fa-IR" sz="2800" dirty="0" smtClean="0">
                <a:cs typeface="B Nazanin" pitchFamily="2" charset="-78"/>
              </a:rPr>
              <a:t>فعالیتی است که :</a:t>
            </a:r>
          </a:p>
          <a:p>
            <a:pPr algn="just" rtl="1">
              <a:buFont typeface="Arial" charset="0"/>
              <a:buChar char="•"/>
            </a:pPr>
            <a:r>
              <a:rPr lang="fa-IR" sz="2800" dirty="0" smtClean="0">
                <a:cs typeface="B Nazanin" pitchFamily="2" charset="-78"/>
              </a:rPr>
              <a:t>برای برآورده ساختن انتظارات و توقعات مشتریان، ضروری می باشند.</a:t>
            </a:r>
          </a:p>
          <a:p>
            <a:pPr algn="just" rtl="1">
              <a:buFont typeface="Arial" charset="0"/>
              <a:buChar char="•"/>
            </a:pPr>
            <a:r>
              <a:rPr lang="fa-IR" sz="2800" dirty="0" smtClean="0">
                <a:cs typeface="B Nazanin" pitchFamily="2" charset="-78"/>
              </a:rPr>
              <a:t>باعث افزایش و یا کاهش در مواد خریداری شده یا قطعات  یک محصول از یک عرضه کننده مواد و قطعه می شوند.</a:t>
            </a:r>
          </a:p>
          <a:p>
            <a:pPr algn="just" rtl="1">
              <a:buFont typeface="Arial" charset="0"/>
              <a:buChar char="•"/>
            </a:pPr>
            <a:r>
              <a:rPr lang="fa-IR" sz="2800" dirty="0" smtClean="0">
                <a:cs typeface="B Nazanin" pitchFamily="2" charset="-78"/>
              </a:rPr>
              <a:t>در جلب رضایت مشتری موثر هستند.</a:t>
            </a:r>
          </a:p>
          <a:p>
            <a:pPr algn="just" rtl="1">
              <a:buFont typeface="Arial" charset="0"/>
              <a:buChar char="•"/>
            </a:pPr>
            <a:r>
              <a:rPr lang="fa-IR" sz="2800" dirty="0" smtClean="0">
                <a:cs typeface="B Nazanin" pitchFamily="2" charset="-78"/>
              </a:rPr>
              <a:t>مراحل مهمی در فرآیندهای تجاری شرکت محسوب می شوند.</a:t>
            </a:r>
          </a:p>
          <a:p>
            <a:pPr algn="just" rtl="1">
              <a:buFont typeface="Arial" charset="0"/>
              <a:buChar char="•"/>
            </a:pPr>
            <a:r>
              <a:rPr lang="fa-IR" sz="2800" dirty="0" smtClean="0">
                <a:cs typeface="B Nazanin" pitchFamily="2" charset="-78"/>
              </a:rPr>
              <a:t>برای برطرف کردن یا حذف مشکلات کیفیتی انجام می شوند.</a:t>
            </a:r>
          </a:p>
          <a:p>
            <a:pPr algn="just" rtl="1">
              <a:buFont typeface="Arial" charset="0"/>
              <a:buChar char="•"/>
            </a:pPr>
            <a:r>
              <a:rPr lang="fa-IR" sz="2800" dirty="0" smtClean="0">
                <a:cs typeface="B Nazanin" pitchFamily="2" charset="-78"/>
              </a:rPr>
              <a:t>بنا به درخواست یک مشتری راضی از محصول و یا خدمت شرکت، انجام می شوند. </a:t>
            </a:r>
          </a:p>
        </p:txBody>
      </p:sp>
    </p:spTree>
    <p:extLst>
      <p:ext uri="{BB962C8B-B14F-4D97-AF65-F5344CB8AC3E}">
        <p14:creationId xmlns:p14="http://schemas.microsoft.com/office/powerpoint/2010/main" val="41142810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normAutofit/>
          </a:bodyPr>
          <a:lstStyle/>
          <a:p>
            <a:pPr algn="r" rtl="1"/>
            <a:r>
              <a:rPr lang="fa-IR" sz="3000" dirty="0" smtClean="0">
                <a:solidFill>
                  <a:schemeClr val="tx1"/>
                </a:solidFill>
                <a:cs typeface="B Titr" pitchFamily="2" charset="-78"/>
              </a:rPr>
              <a:t>فعالیت با ارزش افزوده پایین</a:t>
            </a:r>
            <a:endParaRPr lang="en-US" sz="3000" dirty="0">
              <a:solidFill>
                <a:schemeClr val="tx1"/>
              </a:solidFill>
              <a:cs typeface="B Titr" pitchFamily="2" charset="-78"/>
            </a:endParaRPr>
          </a:p>
        </p:txBody>
      </p:sp>
      <p:sp>
        <p:nvSpPr>
          <p:cNvPr id="3" name="Content Placeholder 2"/>
          <p:cNvSpPr>
            <a:spLocks noGrp="1"/>
          </p:cNvSpPr>
          <p:nvPr>
            <p:ph idx="1"/>
          </p:nvPr>
        </p:nvSpPr>
        <p:spPr/>
        <p:txBody>
          <a:bodyPr>
            <a:normAutofit fontScale="85000" lnSpcReduction="10000"/>
          </a:bodyPr>
          <a:lstStyle/>
          <a:p>
            <a:pPr marL="0" indent="0" algn="just" rtl="1">
              <a:lnSpc>
                <a:spcPct val="150000"/>
              </a:lnSpc>
              <a:buNone/>
            </a:pPr>
            <a:r>
              <a:rPr lang="fa-IR" sz="2800" dirty="0" smtClean="0">
                <a:cs typeface="B Nazanin" pitchFamily="2" charset="-78"/>
              </a:rPr>
              <a:t>فعالیتی است که موجب صرف زمان، منابع یا فضا می شود اما در مقابل، رضایت اندکی برای مشتریان ایجاد می کند. اگر اینگونه فعالیت ها حذف شوند، ارزش یا رضایت مشتری به میزان ناچیزی کاهش می یابد یا اینکه اصلاً تغییر نمی کند. جابجایی مواد قطعات بین بخش های مختلف، زمان انتظار و دوباره کاری، نمونه هایی از فعالیت های با ارزش افزوده کم هستند. </a:t>
            </a:r>
          </a:p>
          <a:p>
            <a:pPr marL="0" indent="0" algn="just" rtl="1">
              <a:lnSpc>
                <a:spcPct val="150000"/>
              </a:lnSpc>
              <a:buNone/>
            </a:pPr>
            <a:r>
              <a:rPr lang="fa-IR" sz="2800" dirty="0" smtClean="0">
                <a:cs typeface="B Nazanin" pitchFamily="2" charset="-78"/>
              </a:rPr>
              <a:t>جدول زیر مثالهای دیگری از فعالیت</a:t>
            </a:r>
            <a:r>
              <a:rPr lang="fa-IR" sz="1600" dirty="0" smtClean="0">
                <a:cs typeface="B Nazanin" pitchFamily="2" charset="-78"/>
              </a:rPr>
              <a:t> </a:t>
            </a:r>
            <a:r>
              <a:rPr lang="fa-IR" sz="2800" dirty="0" smtClean="0">
                <a:cs typeface="B Nazanin" pitchFamily="2" charset="-78"/>
              </a:rPr>
              <a:t>های با ارزش افزوده بالا و پایین رانشان می دهد.</a:t>
            </a:r>
            <a:endParaRPr lang="en-US" sz="2800" dirty="0">
              <a:cs typeface="B Nazanin" pitchFamily="2" charset="-78"/>
            </a:endParaRPr>
          </a:p>
        </p:txBody>
      </p:sp>
    </p:spTree>
    <p:extLst>
      <p:ext uri="{BB962C8B-B14F-4D97-AF65-F5344CB8AC3E}">
        <p14:creationId xmlns:p14="http://schemas.microsoft.com/office/powerpoint/2010/main" val="23420358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914400"/>
            <a:ext cx="8229600" cy="533400"/>
          </a:xfrm>
        </p:spPr>
        <p:txBody>
          <a:bodyPr/>
          <a:lstStyle/>
          <a:p>
            <a:pPr marL="0" indent="0" algn="ctr" rtl="1">
              <a:buNone/>
            </a:pPr>
            <a:r>
              <a:rPr lang="fa-IR" b="1" dirty="0" smtClean="0"/>
              <a:t>طبقه بندی فعالیت های با ارزش  افزوده بالا و ارزش افزوده پایین </a:t>
            </a:r>
            <a:endParaRPr lang="en-US" b="1" dirty="0"/>
          </a:p>
        </p:txBody>
      </p:sp>
      <p:graphicFrame>
        <p:nvGraphicFramePr>
          <p:cNvPr id="4" name="Table 3"/>
          <p:cNvGraphicFramePr>
            <a:graphicFrameLocks noGrp="1"/>
          </p:cNvGraphicFramePr>
          <p:nvPr>
            <p:extLst>
              <p:ext uri="{D42A27DB-BD31-4B8C-83A1-F6EECF244321}">
                <p14:modId xmlns:p14="http://schemas.microsoft.com/office/powerpoint/2010/main" val="95004433"/>
              </p:ext>
            </p:extLst>
          </p:nvPr>
        </p:nvGraphicFramePr>
        <p:xfrm>
          <a:off x="609600" y="1676400"/>
          <a:ext cx="8001000" cy="4526280"/>
        </p:xfrm>
        <a:graphic>
          <a:graphicData uri="http://schemas.openxmlformats.org/drawingml/2006/table">
            <a:tbl>
              <a:tblPr firstRow="1" bandRow="1">
                <a:tableStyleId>{2D5ABB26-0587-4C30-8999-92F81FD0307C}</a:tableStyleId>
              </a:tblPr>
              <a:tblGrid>
                <a:gridCol w="25146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tblGrid>
              <a:tr h="370840">
                <a:tc>
                  <a:txBody>
                    <a:bodyPr/>
                    <a:lstStyle/>
                    <a:p>
                      <a:pPr algn="ctr" rtl="1"/>
                      <a:r>
                        <a:rPr lang="fa-IR" sz="2600" b="1" dirty="0" smtClean="0">
                          <a:cs typeface="B Nazanin" pitchFamily="2" charset="-78"/>
                        </a:rPr>
                        <a:t>با ارزش افزوده پایین</a:t>
                      </a:r>
                      <a:r>
                        <a:rPr lang="fa-IR" sz="2600" b="1" baseline="0" dirty="0" smtClean="0">
                          <a:cs typeface="B Nazanin" pitchFamily="2" charset="-78"/>
                        </a:rPr>
                        <a:t> </a:t>
                      </a:r>
                      <a:endParaRPr lang="en-US" sz="2600" b="1"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2700" b="1" dirty="0" smtClean="0">
                          <a:cs typeface="B Nazanin" pitchFamily="2" charset="-78"/>
                        </a:rPr>
                        <a:t>با ارزش افزوده بالا</a:t>
                      </a:r>
                      <a:endParaRPr lang="en-US" sz="2700" b="1"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2700" b="1" dirty="0" smtClean="0">
                          <a:cs typeface="B Nazanin" pitchFamily="2" charset="-78"/>
                        </a:rPr>
                        <a:t>فعالیت</a:t>
                      </a:r>
                      <a:endParaRPr lang="en-US" sz="2700" b="1"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pPr algn="ctr" rtl="1"/>
                      <a:endParaRPr lang="en-US" sz="270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700" dirty="0" smtClean="0">
                          <a:cs typeface="B Nazanin" pitchFamily="2" charset="-78"/>
                          <a:sym typeface="Wingdings"/>
                        </a:rPr>
                        <a:t></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طراحی محصول</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ctr" rtl="1"/>
                      <a:r>
                        <a:rPr lang="en-US" sz="2700" dirty="0" smtClean="0">
                          <a:cs typeface="B Nazanin" pitchFamily="2" charset="-78"/>
                          <a:sym typeface="Wingdings"/>
                        </a:rPr>
                        <a:t></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700" dirty="0" smtClean="0">
                          <a:cs typeface="B Nazanin" pitchFamily="2" charset="-78"/>
                          <a:sym typeface="Wingdings"/>
                        </a:rPr>
                        <a:t></a:t>
                      </a:r>
                      <a:endParaRPr lang="en-US" sz="2700" dirty="0" smtClean="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راه اندازی ماشین</a:t>
                      </a:r>
                      <a:r>
                        <a:rPr lang="fa-IR" sz="2700" baseline="0" dirty="0" smtClean="0">
                          <a:cs typeface="B Nazanin" pitchFamily="2" charset="-78"/>
                        </a:rPr>
                        <a:t> آلات</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700" dirty="0" smtClean="0">
                          <a:cs typeface="B Nazanin" pitchFamily="2" charset="-78"/>
                          <a:sym typeface="Wingdings"/>
                        </a:rPr>
                        <a:t></a:t>
                      </a:r>
                      <a:endParaRPr lang="en-US" sz="2700" dirty="0" smtClean="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زمان</a:t>
                      </a:r>
                      <a:r>
                        <a:rPr lang="fa-IR" sz="2700" baseline="0" dirty="0" smtClean="0">
                          <a:cs typeface="B Nazanin" pitchFamily="2" charset="-78"/>
                        </a:rPr>
                        <a:t> انتظار</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ctr" rtl="1"/>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700" dirty="0" smtClean="0">
                          <a:cs typeface="B Nazanin" pitchFamily="2" charset="-78"/>
                          <a:sym typeface="Wingdings"/>
                        </a:rPr>
                        <a:t></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پردازش</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ctr" rtl="1"/>
                      <a:r>
                        <a:rPr lang="en-US" sz="2700" dirty="0" smtClean="0">
                          <a:cs typeface="B Nazanin" pitchFamily="2" charset="-78"/>
                          <a:sym typeface="Wingdings"/>
                        </a:rPr>
                        <a:t></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sz="2700" dirty="0" smtClean="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دوباره کاری</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sz="2700" dirty="0" smtClean="0">
                          <a:cs typeface="B Nazanin" pitchFamily="2" charset="-78"/>
                          <a:sym typeface="Wingdings"/>
                        </a:rPr>
                        <a:t></a:t>
                      </a:r>
                      <a:endParaRPr lang="en-US" sz="2700" dirty="0" smtClean="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انبارداری</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a:txBody>
                    <a:bodyPr/>
                    <a:lstStyle/>
                    <a:p>
                      <a:pPr algn="ctr" rtl="1"/>
                      <a:r>
                        <a:rPr lang="en-US" sz="2700" dirty="0" smtClean="0">
                          <a:cs typeface="B Nazanin" pitchFamily="2" charset="-78"/>
                          <a:sym typeface="Wingdings"/>
                        </a:rPr>
                        <a:t></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بازرسی</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0840">
                <a:tc>
                  <a:txBody>
                    <a:bodyPr/>
                    <a:lstStyle/>
                    <a:p>
                      <a:pPr algn="ctr" rtl="1"/>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en-US" sz="2700" dirty="0" smtClean="0">
                          <a:cs typeface="B Nazanin" pitchFamily="2" charset="-78"/>
                          <a:sym typeface="Wingdings"/>
                        </a:rPr>
                        <a:t></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2700" dirty="0" smtClean="0">
                          <a:cs typeface="B Nazanin" pitchFamily="2" charset="-78"/>
                        </a:rPr>
                        <a:t>تحویل محصول به مشتری</a:t>
                      </a:r>
                      <a:endParaRPr lang="en-US" sz="2700" dirty="0">
                        <a:cs typeface="B Nazanin" pitchFamily="2" charset="-7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2641421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0" indent="0" algn="just" rtl="1">
              <a:lnSpc>
                <a:spcPct val="150000"/>
              </a:lnSpc>
              <a:buNone/>
            </a:pPr>
            <a:r>
              <a:rPr lang="fa-IR" sz="2800" dirty="0" smtClean="0">
                <a:cs typeface="B Nazanin" pitchFamily="2" charset="-78"/>
              </a:rPr>
              <a:t>کاهش یا حذف فعالیت های با ارزش افزوده پایین باعث کاهش هزینه ها می شود. فعالیت های با ارزش افزوده کم، فعالیت هایی هستند که:</a:t>
            </a:r>
          </a:p>
          <a:p>
            <a:pPr algn="just" rtl="1">
              <a:lnSpc>
                <a:spcPct val="150000"/>
              </a:lnSpc>
              <a:buFont typeface="Arial" charset="0"/>
              <a:buChar char="•"/>
            </a:pPr>
            <a:r>
              <a:rPr lang="fa-IR" sz="2800" dirty="0" smtClean="0">
                <a:cs typeface="B Nazanin" pitchFamily="2" charset="-78"/>
              </a:rPr>
              <a:t>می توان آنها را حذف نمود بدون اینکه اثری بر شکل، تناسب، وکارکرد محصول/خدمت داشته باشند.</a:t>
            </a:r>
          </a:p>
          <a:p>
            <a:pPr algn="just" rtl="1">
              <a:lnSpc>
                <a:spcPct val="150000"/>
              </a:lnSpc>
              <a:buFont typeface="Arial" charset="0"/>
              <a:buChar char="•"/>
            </a:pPr>
            <a:r>
              <a:rPr lang="fa-IR" sz="2800" dirty="0" smtClean="0">
                <a:cs typeface="B Nazanin" pitchFamily="2" charset="-78"/>
              </a:rPr>
              <a:t>با پیشوند«دوباره» شروع می شوند نظیر دوباره کاری.</a:t>
            </a:r>
          </a:p>
          <a:p>
            <a:pPr algn="just" rtl="1">
              <a:lnSpc>
                <a:spcPct val="150000"/>
              </a:lnSpc>
              <a:buFont typeface="Arial" charset="0"/>
              <a:buChar char="•"/>
            </a:pPr>
            <a:r>
              <a:rPr lang="fa-IR" sz="2800" dirty="0" smtClean="0">
                <a:cs typeface="B Nazanin" pitchFamily="2" charset="-78"/>
              </a:rPr>
              <a:t>باعث اتلاف بوده و ارزشی برای محصول یا خدمت ایجاد نمی کنند یا اگر هم ایجاد کنند مقدارآن ناچیز است.</a:t>
            </a:r>
          </a:p>
        </p:txBody>
      </p:sp>
    </p:spTree>
    <p:extLst>
      <p:ext uri="{BB962C8B-B14F-4D97-AF65-F5344CB8AC3E}">
        <p14:creationId xmlns:p14="http://schemas.microsoft.com/office/powerpoint/2010/main" val="3803690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algn="just" rtl="1">
              <a:lnSpc>
                <a:spcPct val="150000"/>
              </a:lnSpc>
              <a:buFont typeface="Arial" charset="0"/>
              <a:buChar char="•"/>
            </a:pPr>
            <a:r>
              <a:rPr lang="fa-IR" sz="2800" dirty="0">
                <a:cs typeface="B Nazanin" pitchFamily="2" charset="-78"/>
              </a:rPr>
              <a:t>در بخش دیگری از شرکت، همان فعالیت </a:t>
            </a:r>
            <a:r>
              <a:rPr lang="fa-IR" sz="2800" dirty="0" smtClean="0">
                <a:cs typeface="B Nazanin" pitchFamily="2" charset="-78"/>
              </a:rPr>
              <a:t>درحال </a:t>
            </a:r>
            <a:r>
              <a:rPr lang="fa-IR" sz="2800" dirty="0">
                <a:cs typeface="B Nazanin" pitchFamily="2" charset="-78"/>
              </a:rPr>
              <a:t>انجام است(بصورت موازی) یا </a:t>
            </a:r>
            <a:r>
              <a:rPr lang="fa-IR" sz="2800" dirty="0" smtClean="0">
                <a:cs typeface="B Nazanin" pitchFamily="2" charset="-78"/>
              </a:rPr>
              <a:t>مراحل </a:t>
            </a:r>
            <a:r>
              <a:rPr lang="fa-IR" sz="2800" dirty="0">
                <a:cs typeface="B Nazanin" pitchFamily="2" charset="-78"/>
              </a:rPr>
              <a:t>غیر ضروری به فرآیندهای تجاری شرکت اضافه می کند.</a:t>
            </a:r>
          </a:p>
          <a:p>
            <a:pPr algn="just" rtl="1">
              <a:lnSpc>
                <a:spcPct val="150000"/>
              </a:lnSpc>
              <a:buFont typeface="Arial" charset="0"/>
              <a:buChar char="•"/>
            </a:pPr>
            <a:r>
              <a:rPr lang="fa-IR" sz="2800" dirty="0">
                <a:cs typeface="B Nazanin" pitchFamily="2" charset="-78"/>
              </a:rPr>
              <a:t>برای نشان دادن مسائل و مشکلات کیفی انجام می شوند.</a:t>
            </a:r>
          </a:p>
          <a:p>
            <a:pPr algn="just" rtl="1">
              <a:lnSpc>
                <a:spcPct val="150000"/>
              </a:lnSpc>
              <a:buFont typeface="Arial" charset="0"/>
              <a:buChar char="•"/>
            </a:pPr>
            <a:r>
              <a:rPr lang="fa-IR" sz="2800" dirty="0">
                <a:cs typeface="B Nazanin" pitchFamily="2" charset="-78"/>
              </a:rPr>
              <a:t>بنا به درخواست یک مشتری ناراضی یا دلخور از محصول/خدمت شرکت انجام می شوند.</a:t>
            </a:r>
          </a:p>
          <a:p>
            <a:pPr algn="just" rtl="1">
              <a:lnSpc>
                <a:spcPct val="150000"/>
              </a:lnSpc>
              <a:buFont typeface="Arial" charset="0"/>
              <a:buChar char="•"/>
            </a:pPr>
            <a:r>
              <a:rPr lang="fa-IR" sz="2800" dirty="0">
                <a:cs typeface="B Nazanin" pitchFamily="2" charset="-78"/>
              </a:rPr>
              <a:t>باعث تولید یک خروجی غیرضروری یا ناخواسته می شوند.</a:t>
            </a:r>
            <a:endParaRPr lang="en-US" sz="2800" dirty="0">
              <a:cs typeface="B Nazanin" pitchFamily="2" charset="-78"/>
            </a:endParaRPr>
          </a:p>
          <a:p>
            <a:pPr marL="0" indent="0" algn="just">
              <a:lnSpc>
                <a:spcPct val="150000"/>
              </a:lnSpc>
              <a:buNone/>
            </a:pPr>
            <a:endParaRPr lang="en-US" sz="2800" dirty="0">
              <a:cs typeface="B Nazanin" pitchFamily="2" charset="-78"/>
            </a:endParaRPr>
          </a:p>
        </p:txBody>
      </p:sp>
    </p:spTree>
    <p:extLst>
      <p:ext uri="{BB962C8B-B14F-4D97-AF65-F5344CB8AC3E}">
        <p14:creationId xmlns:p14="http://schemas.microsoft.com/office/powerpoint/2010/main" val="38975222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pPr algn="just" rtl="1"/>
            <a:r>
              <a:rPr lang="fa-IR" sz="3000" dirty="0" smtClean="0">
                <a:solidFill>
                  <a:schemeClr val="accent2">
                    <a:lumMod val="75000"/>
                  </a:schemeClr>
                </a:solidFill>
                <a:cs typeface="B Titr" pitchFamily="2" charset="-78"/>
              </a:rPr>
              <a:t>کاربردهای هزینه یابی و مدیریت برمبنای فعالیت</a:t>
            </a:r>
            <a:endParaRPr lang="en-US" sz="3000" dirty="0">
              <a:solidFill>
                <a:schemeClr val="accent2">
                  <a:lumMod val="75000"/>
                </a:schemeClr>
              </a:solidFill>
              <a:cs typeface="B Titr" pitchFamily="2" charset="-78"/>
            </a:endParaRPr>
          </a:p>
        </p:txBody>
      </p:sp>
      <p:sp>
        <p:nvSpPr>
          <p:cNvPr id="3" name="Content Placeholder 2"/>
          <p:cNvSpPr>
            <a:spLocks noGrp="1"/>
          </p:cNvSpPr>
          <p:nvPr>
            <p:ph idx="1"/>
          </p:nvPr>
        </p:nvSpPr>
        <p:spPr>
          <a:xfrm>
            <a:off x="457200" y="1752600"/>
            <a:ext cx="8229600" cy="4724400"/>
          </a:xfrm>
        </p:spPr>
        <p:txBody>
          <a:bodyPr>
            <a:normAutofit fontScale="92500" lnSpcReduction="20000"/>
          </a:bodyPr>
          <a:lstStyle/>
          <a:p>
            <a:pPr marL="0" indent="0" algn="just" rtl="1">
              <a:lnSpc>
                <a:spcPct val="150000"/>
              </a:lnSpc>
              <a:buNone/>
            </a:pPr>
            <a:r>
              <a:rPr lang="fa-IR" sz="2800" b="1" dirty="0" smtClean="0">
                <a:cs typeface="B Nazanin" pitchFamily="2" charset="-78"/>
              </a:rPr>
              <a:t>1-تجزیه و تحلیل سودآوری مشتریان</a:t>
            </a:r>
          </a:p>
          <a:p>
            <a:pPr marL="0" indent="0" algn="just" rtl="1">
              <a:lnSpc>
                <a:spcPct val="150000"/>
              </a:lnSpc>
              <a:buNone/>
            </a:pPr>
            <a:r>
              <a:rPr lang="fa-IR" sz="2800" dirty="0" smtClean="0">
                <a:cs typeface="B Nazanin" pitchFamily="2" charset="-78"/>
              </a:rPr>
              <a:t>کاربرد هزینه یابی و مدیریت فعالیت در محاسبه هزینه های محصول بخوبی شناخته شده است. اما بسیاری از شرکت ها دریافته اند که هزینه یابی و مدیریت بر مبنای فعالیت برای محاسبه خدمت رسانی به مشتریان و سودآوری یک مشتری خاص یا گروهی از مشتریان نیز مناسب است.</a:t>
            </a:r>
          </a:p>
          <a:p>
            <a:pPr marL="0" indent="0" algn="just" rtl="1">
              <a:lnSpc>
                <a:spcPct val="150000"/>
              </a:lnSpc>
              <a:buNone/>
            </a:pPr>
            <a:r>
              <a:rPr lang="fa-IR" sz="2800" dirty="0" smtClean="0">
                <a:cs typeface="B Nazanin" pitchFamily="2" charset="-78"/>
              </a:rPr>
              <a:t>تجزیه و تحلیل سودآوری مشتریان، فعالیت های ارائه خدمت به مشتریان و نیز محرک های هزینه را مشخص کرده و سودآوری هر مشتری یاهر گروه از مشتریان را تعیین می نماید. </a:t>
            </a:r>
            <a:endParaRPr lang="en-US" sz="2800" dirty="0">
              <a:cs typeface="B Nazanin" pitchFamily="2" charset="-78"/>
            </a:endParaRPr>
          </a:p>
        </p:txBody>
      </p:sp>
    </p:spTree>
    <p:extLst>
      <p:ext uri="{BB962C8B-B14F-4D97-AF65-F5344CB8AC3E}">
        <p14:creationId xmlns:p14="http://schemas.microsoft.com/office/powerpoint/2010/main" val="31242314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lgn="just" rtl="1">
              <a:lnSpc>
                <a:spcPct val="150000"/>
              </a:lnSpc>
              <a:buNone/>
            </a:pPr>
            <a:r>
              <a:rPr lang="fa-IR" sz="2800" dirty="0" smtClean="0">
                <a:cs typeface="B Nazanin" pitchFamily="2" charset="-78"/>
              </a:rPr>
              <a:t>خدمت به مشتریان شامل تمام فعالیت هایی می شود که برای تکمیل فروش و جلب رضایت مشتری انجام می</a:t>
            </a:r>
            <a:r>
              <a:rPr lang="fa-IR" sz="1100" dirty="0" smtClean="0">
                <a:cs typeface="B Nazanin" pitchFamily="2" charset="-78"/>
              </a:rPr>
              <a:t> </a:t>
            </a:r>
            <a:r>
              <a:rPr lang="fa-IR" sz="2800" dirty="0" smtClean="0">
                <a:cs typeface="B Nazanin" pitchFamily="2" charset="-78"/>
              </a:rPr>
              <a:t>گیرد نظیر تبلیغات، دریافت تقاضای فروش، تحویل محصول، صدور صورتحساب، وصول وجوه  مربوط به فروش، دریافت تقاضای ارائه خدمت، صدور استعلام و انجام سایر خدمات برای مشتریان. انجام تجزیه و تحلیل سودآوری مشتریان این امکان را فراهم می آورد که مدیریت شرکت:</a:t>
            </a:r>
          </a:p>
          <a:p>
            <a:pPr algn="just" rtl="1">
              <a:lnSpc>
                <a:spcPct val="150000"/>
              </a:lnSpc>
            </a:pPr>
            <a:r>
              <a:rPr lang="fa-IR" sz="2800" dirty="0" smtClean="0">
                <a:cs typeface="B Nazanin" pitchFamily="2" charset="-78"/>
              </a:rPr>
              <a:t> سودآورترین مشتریانش را شناسایی کند.</a:t>
            </a:r>
            <a:endParaRPr lang="en-US" sz="2800" dirty="0">
              <a:cs typeface="B Nazanin" pitchFamily="2" charset="-78"/>
            </a:endParaRPr>
          </a:p>
        </p:txBody>
      </p:sp>
    </p:spTree>
    <p:extLst>
      <p:ext uri="{BB962C8B-B14F-4D97-AF65-F5344CB8AC3E}">
        <p14:creationId xmlns:p14="http://schemas.microsoft.com/office/powerpoint/2010/main" val="3025999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257800"/>
          </a:xfrm>
        </p:spPr>
        <p:txBody>
          <a:bodyPr>
            <a:noAutofit/>
          </a:bodyPr>
          <a:lstStyle/>
          <a:p>
            <a:pPr algn="just" rtl="1">
              <a:lnSpc>
                <a:spcPct val="150000"/>
              </a:lnSpc>
            </a:pPr>
            <a:r>
              <a:rPr lang="fa-IR" sz="2800" dirty="0" smtClean="0">
                <a:cs typeface="B Nazanin" pitchFamily="2" charset="-78"/>
              </a:rPr>
              <a:t>هزینه های مربوط به ارائه خدمت به هرمشتری را بخوبی کنترل و مدیریت کند.</a:t>
            </a:r>
          </a:p>
          <a:p>
            <a:pPr algn="just" rtl="1">
              <a:lnSpc>
                <a:spcPct val="150000"/>
              </a:lnSpc>
            </a:pPr>
            <a:r>
              <a:rPr lang="fa-IR" sz="2800" dirty="0" smtClean="0">
                <a:cs typeface="B Nazanin" pitchFamily="2" charset="-78"/>
              </a:rPr>
              <a:t>خدمات پرهزینه ای که برای ارائه خدمت به </a:t>
            </a:r>
            <a:r>
              <a:rPr lang="fa-IR" sz="2800" dirty="0">
                <a:cs typeface="B Nazanin" pitchFamily="2" charset="-78"/>
              </a:rPr>
              <a:t>مشتریان </a:t>
            </a:r>
            <a:r>
              <a:rPr lang="fa-IR" sz="2800" dirty="0" smtClean="0">
                <a:cs typeface="B Nazanin" pitchFamily="2" charset="-78"/>
              </a:rPr>
              <a:t>انجام می شوند را تا حد ممکن تقلیل دهد.</a:t>
            </a:r>
          </a:p>
          <a:p>
            <a:pPr algn="just" rtl="1">
              <a:lnSpc>
                <a:spcPct val="150000"/>
              </a:lnSpc>
            </a:pPr>
            <a:r>
              <a:rPr lang="fa-IR" sz="2800" dirty="0" smtClean="0">
                <a:cs typeface="B Nazanin" pitchFamily="2" charset="-78"/>
              </a:rPr>
              <a:t>محصولات/خدمات جددی سودآور را شناسایی کند.</a:t>
            </a:r>
          </a:p>
          <a:p>
            <a:pPr algn="just" rtl="1">
              <a:lnSpc>
                <a:spcPct val="150000"/>
              </a:lnSpc>
            </a:pPr>
            <a:r>
              <a:rPr lang="fa-IR" sz="2800" dirty="0" smtClean="0">
                <a:cs typeface="B Nazanin" pitchFamily="2" charset="-78"/>
              </a:rPr>
              <a:t>تولید محصول، ارائه خدمت، یا فروش به مشتریانی که سودآور نیستند را متوقف کند.</a:t>
            </a:r>
          </a:p>
          <a:p>
            <a:pPr algn="just" rtl="1">
              <a:lnSpc>
                <a:spcPct val="150000"/>
              </a:lnSpc>
            </a:pPr>
            <a:r>
              <a:rPr lang="fa-IR" sz="2800" dirty="0" smtClean="0">
                <a:cs typeface="B Nazanin" pitchFamily="2" charset="-78"/>
              </a:rPr>
              <a:t>فرآیند ارائه خدمت به مشتریان را بهبود بخشد.</a:t>
            </a:r>
          </a:p>
        </p:txBody>
      </p:sp>
    </p:spTree>
    <p:extLst>
      <p:ext uri="{BB962C8B-B14F-4D97-AF65-F5344CB8AC3E}">
        <p14:creationId xmlns:p14="http://schemas.microsoft.com/office/powerpoint/2010/main" val="970856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486400"/>
          </a:xfrm>
        </p:spPr>
        <p:txBody>
          <a:bodyPr>
            <a:noAutofit/>
          </a:bodyPr>
          <a:lstStyle/>
          <a:p>
            <a:pPr algn="just" rtl="1">
              <a:lnSpc>
                <a:spcPct val="150000"/>
              </a:lnSpc>
            </a:pPr>
            <a:r>
              <a:rPr lang="fa-IR" sz="2800" dirty="0">
                <a:cs typeface="B Nazanin" pitchFamily="2" charset="-78"/>
              </a:rPr>
              <a:t>ترکیب خرید مشتریان را به سمت خطوط تولید/خدماتی که حاشیه سودآوری بالاتری دارند سوق دهد. </a:t>
            </a:r>
            <a:endParaRPr lang="fa-IR" sz="2800" dirty="0" smtClean="0">
              <a:cs typeface="B Nazanin" pitchFamily="2" charset="-78"/>
            </a:endParaRPr>
          </a:p>
          <a:p>
            <a:pPr algn="just" rtl="1">
              <a:lnSpc>
                <a:spcPct val="150000"/>
              </a:lnSpc>
            </a:pPr>
            <a:r>
              <a:rPr lang="fa-IR" sz="2800" dirty="0" smtClean="0">
                <a:cs typeface="B Nazanin" pitchFamily="2" charset="-78"/>
              </a:rPr>
              <a:t>دادن تخفیف جهت بدست آوردن سود بیشتر از مشتریانی که هزینه ارائه خدمت به آنها از بقیه مشتریان کمتر است.</a:t>
            </a:r>
          </a:p>
          <a:p>
            <a:pPr algn="just" rtl="1">
              <a:lnSpc>
                <a:spcPct val="150000"/>
              </a:lnSpc>
            </a:pPr>
            <a:r>
              <a:rPr lang="fa-IR" sz="2800" dirty="0" smtClean="0">
                <a:cs typeface="B Nazanin" pitchFamily="2" charset="-78"/>
              </a:rPr>
              <a:t>ترکیب مشتریان شرکت را انتخاب نماید. یعنی مشخص کند که چه مشتریانی باید در بازار فروش شرکت گنجانده شوند و چه مشتریانی در بازار فروش شرکت قرار نمی گیرند.</a:t>
            </a:r>
          </a:p>
          <a:p>
            <a:pPr algn="just" rtl="1">
              <a:lnSpc>
                <a:spcPct val="150000"/>
              </a:lnSpc>
            </a:pPr>
            <a:r>
              <a:rPr lang="fa-IR" sz="2800" dirty="0" smtClean="0">
                <a:cs typeface="B Nazanin" pitchFamily="2" charset="-78"/>
              </a:rPr>
              <a:t>انواع خدمات پس از فروش که شرکت باید انجام دهد را انتخاب نماید. </a:t>
            </a:r>
            <a:endParaRPr lang="en-US" sz="2800" dirty="0">
              <a:cs typeface="B Nazanin" pitchFamily="2" charset="-78"/>
            </a:endParaRPr>
          </a:p>
          <a:p>
            <a:pPr algn="just" rtl="1">
              <a:lnSpc>
                <a:spcPct val="150000"/>
              </a:lnSpc>
            </a:pPr>
            <a:endParaRPr lang="en-US" sz="2800" dirty="0">
              <a:cs typeface="B Nazanin" pitchFamily="2" charset="-78"/>
            </a:endParaRPr>
          </a:p>
        </p:txBody>
      </p:sp>
    </p:spTree>
    <p:extLst>
      <p:ext uri="{BB962C8B-B14F-4D97-AF65-F5344CB8AC3E}">
        <p14:creationId xmlns:p14="http://schemas.microsoft.com/office/powerpoint/2010/main" val="2562486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just" rtl="1">
              <a:buNone/>
            </a:pPr>
            <a:r>
              <a:rPr lang="fa-IR" dirty="0" smtClean="0">
                <a:cs typeface="B Nazanin" pitchFamily="2" charset="-78"/>
              </a:rPr>
              <a:t>چنین رویکرد یکپارچه ای در یک محیط رقابتی و پویا ضروری است.</a:t>
            </a:r>
          </a:p>
          <a:p>
            <a:pPr marL="0" indent="0" algn="just" rtl="1">
              <a:buNone/>
            </a:pPr>
            <a:r>
              <a:rPr lang="fa-IR" dirty="0" smtClean="0">
                <a:cs typeface="B Nazanin" pitchFamily="2" charset="-78"/>
              </a:rPr>
              <a:t>تمرکز شرکت برپاسخ گویی و جلب رضایت مشتری نیازمند آن است که تمام پرسنل و منابع شرکت در جهت برآورده ساختن این هدف گام بردارند.</a:t>
            </a:r>
          </a:p>
          <a:p>
            <a:pPr marL="0" indent="0" algn="just" rtl="1">
              <a:buNone/>
            </a:pPr>
            <a:r>
              <a:rPr lang="fa-IR" dirty="0" smtClean="0">
                <a:cs typeface="B Nazanin" pitchFamily="2" charset="-78"/>
              </a:rPr>
              <a:t>ازآنجا که بطور روز افزون اهمیت مباحث استراتژیک برای مدیران بیشتر     می شود مدیریت هزینه نیز از یک نقش سنتی ( تعیین بهای تمام شده و محصولات و کنترل عملیات ) بیرون آمده و تاکید خود را برمدیریت بهای تمام شده استراتژیک قرار داده است . </a:t>
            </a:r>
          </a:p>
          <a:p>
            <a:pPr marL="0" indent="0" algn="just" rtl="1">
              <a:buNone/>
            </a:pPr>
            <a:r>
              <a:rPr lang="fa-IR" b="1" dirty="0" smtClean="0">
                <a:cs typeface="B Nazanin" pitchFamily="2" charset="-78"/>
              </a:rPr>
              <a:t>بنابراین مدیریت هزینه استراتژیک عبارت است از تهیه اطلاعات مدیریت هزینه به منظورتسهیل درانجام اولین و اصلی ترین وظیفه مدیر یعنی مدیرت استراتژیک.</a:t>
            </a:r>
            <a:endParaRPr lang="en-US" b="1" dirty="0">
              <a:cs typeface="B Nazanin" pitchFamily="2" charset="-78"/>
            </a:endParaRPr>
          </a:p>
        </p:txBody>
      </p:sp>
    </p:spTree>
    <p:extLst>
      <p:ext uri="{BB962C8B-B14F-4D97-AF65-F5344CB8AC3E}">
        <p14:creationId xmlns:p14="http://schemas.microsoft.com/office/powerpoint/2010/main" val="36491380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000" dirty="0" smtClean="0">
                <a:solidFill>
                  <a:schemeClr val="accent2">
                    <a:lumMod val="75000"/>
                  </a:schemeClr>
                </a:solidFill>
                <a:cs typeface="B Titr" pitchFamily="2" charset="-78"/>
              </a:rPr>
              <a:t>تجزیه و تحلیل هزینه مشتری</a:t>
            </a:r>
            <a:endParaRPr lang="en-US" sz="3000" dirty="0">
              <a:solidFill>
                <a:schemeClr val="accent2">
                  <a:lumMod val="75000"/>
                </a:schemeClr>
              </a:solidFill>
              <a:cs typeface="B Titr" pitchFamily="2" charset="-78"/>
            </a:endParaRPr>
          </a:p>
        </p:txBody>
      </p:sp>
      <p:sp>
        <p:nvSpPr>
          <p:cNvPr id="3" name="Content Placeholder 2"/>
          <p:cNvSpPr>
            <a:spLocks noGrp="1"/>
          </p:cNvSpPr>
          <p:nvPr>
            <p:ph idx="1"/>
          </p:nvPr>
        </p:nvSpPr>
        <p:spPr/>
        <p:txBody>
          <a:bodyPr>
            <a:normAutofit lnSpcReduction="10000"/>
          </a:bodyPr>
          <a:lstStyle/>
          <a:p>
            <a:pPr marL="0" indent="0" algn="just" rtl="1">
              <a:lnSpc>
                <a:spcPct val="150000"/>
              </a:lnSpc>
              <a:buNone/>
            </a:pPr>
            <a:r>
              <a:rPr lang="fa-IR" sz="2800" dirty="0" smtClean="0">
                <a:cs typeface="B Nazanin" pitchFamily="2" charset="-78"/>
              </a:rPr>
              <a:t>همه مشتریان شرکت به خدمات یکسان و مشابهی در قبل و بعداز فروش نیاز ندارند. برای مثال، برخی خدمات خاص برای هر مشتری می تواند به شرح زیر باشد:</a:t>
            </a:r>
          </a:p>
          <a:p>
            <a:pPr algn="just" rtl="1">
              <a:lnSpc>
                <a:spcPct val="150000"/>
              </a:lnSpc>
              <a:buFont typeface="Arial" charset="0"/>
              <a:buChar char="•"/>
            </a:pPr>
            <a:r>
              <a:rPr lang="fa-IR" sz="2800" dirty="0" smtClean="0">
                <a:cs typeface="B Nazanin" pitchFamily="2" charset="-78"/>
              </a:rPr>
              <a:t>هزینه های پردازش درخواست خرید ارائه شده از سوی مشتری هزینه فرآیندفرستادن صورتحساب برای مشتری ودریافت و پرداخت وجه</a:t>
            </a:r>
            <a:endParaRPr lang="en-US" sz="2800" dirty="0">
              <a:cs typeface="B Nazanin" pitchFamily="2" charset="-78"/>
            </a:endParaRPr>
          </a:p>
        </p:txBody>
      </p:sp>
    </p:spTree>
    <p:extLst>
      <p:ext uri="{BB962C8B-B14F-4D97-AF65-F5344CB8AC3E}">
        <p14:creationId xmlns:p14="http://schemas.microsoft.com/office/powerpoint/2010/main" val="31311950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algn="just" rtl="1">
              <a:lnSpc>
                <a:spcPct val="150000"/>
              </a:lnSpc>
            </a:pPr>
            <a:r>
              <a:rPr lang="fa-IR" sz="2800" dirty="0" smtClean="0">
                <a:cs typeface="B Nazanin" pitchFamily="2" charset="-78"/>
              </a:rPr>
              <a:t>هزینه حسابهای دریافتنی(هزینه مطالبات مشکوک الوصول) و بعضاً الوصول بودن مقداری از این حسابها. </a:t>
            </a:r>
          </a:p>
          <a:p>
            <a:pPr algn="just" rtl="1">
              <a:lnSpc>
                <a:spcPct val="150000"/>
              </a:lnSpc>
            </a:pPr>
            <a:r>
              <a:rPr lang="fa-IR" sz="2800" dirty="0" smtClean="0">
                <a:cs typeface="B Nazanin" pitchFamily="2" charset="-78"/>
              </a:rPr>
              <a:t>هزینه خدمات ارائه شده به مشتریان</a:t>
            </a:r>
            <a:endParaRPr lang="en-US" sz="2800" dirty="0" smtClean="0">
              <a:cs typeface="B Nazanin" pitchFamily="2" charset="-78"/>
            </a:endParaRPr>
          </a:p>
          <a:p>
            <a:pPr algn="just" rtl="1">
              <a:lnSpc>
                <a:spcPct val="150000"/>
              </a:lnSpc>
            </a:pPr>
            <a:r>
              <a:rPr lang="fa-IR" sz="2800" dirty="0" smtClean="0">
                <a:cs typeface="B Nazanin" pitchFamily="2" charset="-78"/>
              </a:rPr>
              <a:t>هزینه پردازش محصولات مرجوعی به شرکت و تخفیفات فروش</a:t>
            </a:r>
          </a:p>
          <a:p>
            <a:pPr algn="just" rtl="1">
              <a:lnSpc>
                <a:spcPct val="150000"/>
              </a:lnSpc>
            </a:pPr>
            <a:r>
              <a:rPr lang="fa-IR" sz="2800" dirty="0" smtClean="0">
                <a:cs typeface="B Nazanin" pitchFamily="2" charset="-78"/>
              </a:rPr>
              <a:t>هزینه های انبارداری</a:t>
            </a:r>
          </a:p>
          <a:p>
            <a:pPr algn="just" rtl="1">
              <a:lnSpc>
                <a:spcPct val="150000"/>
              </a:lnSpc>
            </a:pPr>
            <a:r>
              <a:rPr lang="fa-IR" sz="2800" dirty="0" smtClean="0">
                <a:cs typeface="B Nazanin" pitchFamily="2" charset="-78"/>
              </a:rPr>
              <a:t>هزینه های فروش و بازاریابی</a:t>
            </a:r>
            <a:endParaRPr lang="en-US" sz="2800" dirty="0">
              <a:cs typeface="B Nazanin" pitchFamily="2" charset="-78"/>
            </a:endParaRPr>
          </a:p>
        </p:txBody>
      </p:sp>
    </p:spTree>
    <p:extLst>
      <p:ext uri="{BB962C8B-B14F-4D97-AF65-F5344CB8AC3E}">
        <p14:creationId xmlns:p14="http://schemas.microsoft.com/office/powerpoint/2010/main" val="4640819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rmAutofit fontScale="92500" lnSpcReduction="10000"/>
          </a:bodyPr>
          <a:lstStyle/>
          <a:p>
            <a:pPr marL="0" indent="0" algn="just" rtl="1">
              <a:lnSpc>
                <a:spcPct val="150000"/>
              </a:lnSpc>
              <a:buNone/>
            </a:pPr>
            <a:r>
              <a:rPr lang="fa-IR" sz="2800" dirty="0" smtClean="0">
                <a:cs typeface="B Nazanin" pitchFamily="2" charset="-78"/>
              </a:rPr>
              <a:t>تجزیه و تحلیل سودآوری مشتریان، فعالیت ها ومحرک های هزینه ارائه خدمت به مشتریان قبل بعداز فروش که در محاسبه هزینه های تولید لحاظ نمی شوند رامشخص می کند. در سیستم  سنتی این هزینه هادر خدمات ارائه شده به مشتریان، بازاریابی،و وظایف فروش مخفی هستند. هزینه یابی ومدییت بر مبنای فعالیت می تواند به مدیران برای شناسایی هزینه خدمات ارائه شده به مشتریان کمک کند. </a:t>
            </a:r>
          </a:p>
          <a:p>
            <a:pPr marL="0" indent="0" algn="just" rtl="1">
              <a:lnSpc>
                <a:spcPct val="150000"/>
              </a:lnSpc>
              <a:buNone/>
            </a:pPr>
            <a:r>
              <a:rPr lang="fa-IR" sz="2800" dirty="0" smtClean="0">
                <a:cs typeface="B Nazanin" pitchFamily="2" charset="-78"/>
              </a:rPr>
              <a:t>هزینه های مشتریان را متناسب با فعالیت ها ومحرک های هزینه مربوط به خدمات ارائه شده برای انجام/ تکمیل یک مبادله، می توان به طبقات زیر دسته بندی نمود:</a:t>
            </a:r>
            <a:endParaRPr lang="en-US" sz="2800" dirty="0">
              <a:cs typeface="B Nazanin" pitchFamily="2" charset="-78"/>
            </a:endParaRPr>
          </a:p>
        </p:txBody>
      </p:sp>
    </p:spTree>
    <p:extLst>
      <p:ext uri="{BB962C8B-B14F-4D97-AF65-F5344CB8AC3E}">
        <p14:creationId xmlns:p14="http://schemas.microsoft.com/office/powerpoint/2010/main" val="4191213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922520"/>
          </a:xfrm>
        </p:spPr>
        <p:txBody>
          <a:bodyPr>
            <a:normAutofit/>
          </a:bodyPr>
          <a:lstStyle/>
          <a:p>
            <a:pPr marL="0" indent="0" algn="just" rtl="1">
              <a:lnSpc>
                <a:spcPct val="150000"/>
              </a:lnSpc>
              <a:buNone/>
            </a:pPr>
            <a:r>
              <a:rPr lang="fa-IR" sz="2800" dirty="0" smtClean="0">
                <a:cs typeface="B Nazanin" pitchFamily="2" charset="-78"/>
              </a:rPr>
              <a:t>1-هزینه های در سطح واحد مشتری: منظور منابع مصرف شده برای هر واحد محصول فروخته شده به یک مشتری است.</a:t>
            </a:r>
          </a:p>
          <a:p>
            <a:pPr marL="0" indent="0" algn="just" rtl="1">
              <a:lnSpc>
                <a:spcPct val="150000"/>
              </a:lnSpc>
              <a:buNone/>
            </a:pPr>
            <a:r>
              <a:rPr lang="fa-IR" sz="2800" dirty="0" smtClean="0">
                <a:cs typeface="B Nazanin" pitchFamily="2" charset="-78"/>
              </a:rPr>
              <a:t>2-هزینه های در سطح یک گروه از مشتریان: منظور منابع مصرف شده برای هر مبادله فروش است.</a:t>
            </a:r>
          </a:p>
          <a:p>
            <a:pPr marL="0" indent="0" algn="just" rtl="1">
              <a:lnSpc>
                <a:spcPct val="150000"/>
              </a:lnSpc>
              <a:buNone/>
            </a:pPr>
            <a:r>
              <a:rPr lang="fa-IR" sz="2800" dirty="0" smtClean="0">
                <a:cs typeface="B Nazanin" pitchFamily="2" charset="-78"/>
              </a:rPr>
              <a:t>3-هزینه های حفظ مشتری: منظور منابع صرف شده برای ارائه خدمت به مشتری، صرفنظر از تعداد واحد یا دسته کالای فروخته شده، می باشد. </a:t>
            </a:r>
            <a:endParaRPr lang="en-US" sz="2800" dirty="0">
              <a:cs typeface="B Nazanin" pitchFamily="2" charset="-78"/>
            </a:endParaRPr>
          </a:p>
        </p:txBody>
      </p:sp>
    </p:spTree>
    <p:extLst>
      <p:ext uri="{BB962C8B-B14F-4D97-AF65-F5344CB8AC3E}">
        <p14:creationId xmlns:p14="http://schemas.microsoft.com/office/powerpoint/2010/main" val="624957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marL="0" indent="0" algn="just" rtl="1">
              <a:lnSpc>
                <a:spcPct val="150000"/>
              </a:lnSpc>
              <a:buNone/>
            </a:pPr>
            <a:r>
              <a:rPr lang="fa-IR" sz="2800" dirty="0" smtClean="0">
                <a:cs typeface="B Nazanin" pitchFamily="2" charset="-78"/>
              </a:rPr>
              <a:t>4-هزینه کانالهای توزیع محصول: منظور منابع مصرف شده در هر کانال توزیعی  است که شرکت برای ارائه خدمت به مشتریانش استفاده می کند.</a:t>
            </a:r>
          </a:p>
          <a:p>
            <a:pPr marL="0" indent="0" algn="just" rtl="1">
              <a:lnSpc>
                <a:spcPct val="150000"/>
              </a:lnSpc>
              <a:buNone/>
            </a:pPr>
            <a:r>
              <a:rPr lang="fa-IR" sz="2800" dirty="0" smtClean="0">
                <a:cs typeface="B Nazanin" pitchFamily="2" charset="-78"/>
              </a:rPr>
              <a:t>5-هزینه های حفظ فروش: منظور منابعی است که برای حفظ فروش های شرکت و فعالیت ارائه خدمت مصرف می شوند و قابل ردیابی به یک محصول یا دسته ای از محصولات، مشتری یا کانال توزیع خاصی نیستند.</a:t>
            </a:r>
            <a:endParaRPr lang="en-US" sz="2800" dirty="0">
              <a:cs typeface="B Nazanin" pitchFamily="2" charset="-78"/>
            </a:endParaRPr>
          </a:p>
        </p:txBody>
      </p:sp>
    </p:spTree>
    <p:extLst>
      <p:ext uri="{BB962C8B-B14F-4D97-AF65-F5344CB8AC3E}">
        <p14:creationId xmlns:p14="http://schemas.microsoft.com/office/powerpoint/2010/main" val="1493244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685800"/>
          </a:xfrm>
        </p:spPr>
        <p:txBody>
          <a:bodyPr>
            <a:normAutofit fontScale="92500"/>
          </a:bodyPr>
          <a:lstStyle/>
          <a:p>
            <a:pPr marL="0" indent="0" algn="r" rtl="1">
              <a:buNone/>
            </a:pPr>
            <a:r>
              <a:rPr lang="fa-IR" sz="2400" dirty="0" smtClean="0">
                <a:solidFill>
                  <a:srgbClr val="FF0000"/>
                </a:solidFill>
              </a:rPr>
              <a:t>جدول: فعالیتهای مرتبط با مشتری، محرک هزینه، نرخ هزینه، و طبقه بندی هزینه ها</a:t>
            </a:r>
          </a:p>
          <a:p>
            <a:pPr marL="0" indent="0" algn="r" rtl="1">
              <a:buNone/>
            </a:pPr>
            <a:endParaRPr lang="en-US" sz="2400"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0" y="1447800"/>
            <a:ext cx="7963672" cy="5053572"/>
          </a:xfrm>
          <a:prstGeom prst="rect">
            <a:avLst/>
          </a:prstGeom>
        </p:spPr>
      </p:pic>
    </p:spTree>
    <p:extLst>
      <p:ext uri="{BB962C8B-B14F-4D97-AF65-F5344CB8AC3E}">
        <p14:creationId xmlns:p14="http://schemas.microsoft.com/office/powerpoint/2010/main" val="2014699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655320"/>
          </a:xfrm>
        </p:spPr>
        <p:txBody>
          <a:bodyPr>
            <a:normAutofit/>
          </a:bodyPr>
          <a:lstStyle/>
          <a:p>
            <a:pPr marL="0" indent="0" algn="r" rtl="1">
              <a:buNone/>
            </a:pPr>
            <a:r>
              <a:rPr lang="fa-IR" dirty="0" smtClean="0">
                <a:solidFill>
                  <a:srgbClr val="FF0000"/>
                </a:solidFill>
                <a:cs typeface="B Titr" pitchFamily="2" charset="-78"/>
              </a:rPr>
              <a:t>جدول فعالیت های مربوط به مشتری برای سه مشتری انتخابی شرکت</a:t>
            </a:r>
            <a:endParaRPr lang="en-US" dirty="0">
              <a:solidFill>
                <a:srgbClr val="FF0000"/>
              </a:solidFill>
              <a:cs typeface="B Titr" pitchFamily="2" charset="-78"/>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914400" y="1904999"/>
            <a:ext cx="7696200" cy="4156275"/>
          </a:xfrm>
          <a:prstGeom prst="rect">
            <a:avLst/>
          </a:prstGeom>
        </p:spPr>
      </p:pic>
    </p:spTree>
    <p:extLst>
      <p:ext uri="{BB962C8B-B14F-4D97-AF65-F5344CB8AC3E}">
        <p14:creationId xmlns:p14="http://schemas.microsoft.com/office/powerpoint/2010/main" val="2162647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716280"/>
            <a:ext cx="8229600" cy="655320"/>
          </a:xfrm>
        </p:spPr>
        <p:txBody>
          <a:bodyPr/>
          <a:lstStyle/>
          <a:p>
            <a:pPr marL="0" indent="0" algn="ctr" rtl="1">
              <a:buNone/>
            </a:pPr>
            <a:r>
              <a:rPr lang="fa-IR" dirty="0" smtClean="0">
                <a:solidFill>
                  <a:srgbClr val="FF0000"/>
                </a:solidFill>
                <a:cs typeface="B Titr" pitchFamily="2" charset="-78"/>
              </a:rPr>
              <a:t>جدول: تجزیه و تحلیل هزینه  هر مشتری</a:t>
            </a:r>
            <a:endParaRPr lang="en-US" dirty="0">
              <a:solidFill>
                <a:srgbClr val="FF0000"/>
              </a:solidFill>
              <a:cs typeface="B Titr" pitchFamily="2" charset="-78"/>
            </a:endParaRPr>
          </a:p>
        </p:txBody>
      </p:sp>
      <p:pic>
        <p:nvPicPr>
          <p:cNvPr id="2" name="Picture 1"/>
          <p:cNvPicPr>
            <a:picLocks noChangeAspect="1"/>
          </p:cNvPicPr>
          <p:nvPr/>
        </p:nvPicPr>
        <p:blipFill rotWithShape="1">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l="5144" t="2234" r="3947" b="3116"/>
          <a:stretch/>
        </p:blipFill>
        <p:spPr>
          <a:xfrm>
            <a:off x="1524000" y="1212273"/>
            <a:ext cx="6677892" cy="5419691"/>
          </a:xfrm>
          <a:prstGeom prst="rect">
            <a:avLst/>
          </a:prstGeom>
        </p:spPr>
      </p:pic>
    </p:spTree>
    <p:extLst>
      <p:ext uri="{BB962C8B-B14F-4D97-AF65-F5344CB8AC3E}">
        <p14:creationId xmlns:p14="http://schemas.microsoft.com/office/powerpoint/2010/main" val="900286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000" dirty="0" smtClean="0">
                <a:solidFill>
                  <a:schemeClr val="accent2">
                    <a:lumMod val="75000"/>
                  </a:schemeClr>
                </a:solidFill>
                <a:cs typeface="B Titr" pitchFamily="2" charset="-78"/>
              </a:rPr>
              <a:t>تجزیه و تحلیل سود آوری مشتری</a:t>
            </a:r>
            <a:endParaRPr lang="en-US" sz="3000" dirty="0">
              <a:solidFill>
                <a:schemeClr val="accent2">
                  <a:lumMod val="75000"/>
                </a:schemeClr>
              </a:solidFill>
              <a:cs typeface="B Titr"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800" dirty="0" smtClean="0">
                <a:cs typeface="B Nazanin" pitchFamily="2" charset="-78"/>
              </a:rPr>
              <a:t>تجزیه و تحلیل سودآوری مشتری، ترکیب درآمدهای ناشی از فروش به مشتری و تجزیه و تحلیل هزینه مشتری به منظور ارزیابی سودآوری مشتری است که به شناسایی کارهایی که باید برای بهبود سودآوری مشتری انجام داد کمک می کند.</a:t>
            </a:r>
            <a:endParaRPr lang="en-US" sz="2800" dirty="0">
              <a:cs typeface="B Nazanin" pitchFamily="2" charset="-78"/>
            </a:endParaRPr>
          </a:p>
        </p:txBody>
      </p:sp>
    </p:spTree>
    <p:extLst>
      <p:ext uri="{BB962C8B-B14F-4D97-AF65-F5344CB8AC3E}">
        <p14:creationId xmlns:p14="http://schemas.microsoft.com/office/powerpoint/2010/main" val="787350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8229600" cy="579120"/>
          </a:xfrm>
        </p:spPr>
        <p:txBody>
          <a:bodyPr/>
          <a:lstStyle/>
          <a:p>
            <a:pPr marL="0" indent="0" algn="ctr" rtl="1">
              <a:buNone/>
            </a:pPr>
            <a:r>
              <a:rPr lang="fa-IR" dirty="0" smtClean="0">
                <a:cs typeface="B Titr" pitchFamily="2" charset="-78"/>
              </a:rPr>
              <a:t>جدول تجزیه و تحلیل سودآوری مشتری</a:t>
            </a:r>
            <a:endParaRPr lang="en-US" dirty="0">
              <a:cs typeface="B Titr" pitchFamily="2" charset="-78"/>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447800" y="1420092"/>
            <a:ext cx="6934200" cy="4970304"/>
          </a:xfrm>
          <a:prstGeom prst="rect">
            <a:avLst/>
          </a:prstGeom>
        </p:spPr>
      </p:pic>
    </p:spTree>
    <p:extLst>
      <p:ext uri="{BB962C8B-B14F-4D97-AF65-F5344CB8AC3E}">
        <p14:creationId xmlns:p14="http://schemas.microsoft.com/office/powerpoint/2010/main" val="1997390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200" dirty="0" smtClean="0">
                <a:solidFill>
                  <a:schemeClr val="tx1"/>
                </a:solidFill>
                <a:cs typeface="B Titr" pitchFamily="2" charset="-78"/>
              </a:rPr>
              <a:t>نقش اطلاعات مدیریت هزینه در سازمان های مختلف</a:t>
            </a:r>
            <a:endParaRPr lang="en-US" sz="3200"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dirty="0" smtClean="0">
                <a:cs typeface="B Nazanin" pitchFamily="2" charset="-78"/>
              </a:rPr>
              <a:t>در کشور های پیشرفته جهان اکثر سازمان ها از اطلاعات مدیریت هزینه استفاده می کنند . مثلا شرکت های تولیدی برای مدیریت هزینه های تولیدی خود از این اطلاعات بهره می برند. شرکت های خرده فروشی ازاطلاعات مدیریت هزینه به منظور مدیریت کالا های موجود در انبار توزیع کالاها و ارائه خدمات به مشتریان استفاده می کنند . شرکت های خدماتی نظیر موسسات اعتباری و بانک ها از این اطلاعات برای شناسایی خدمات پرمنفعت تر بهره   می برند و نیز به مدیریت هزینه خدمات خود می پردازند</a:t>
            </a:r>
            <a:endParaRPr lang="en-US" dirty="0">
              <a:cs typeface="B Nazanin" pitchFamily="2" charset="-78"/>
            </a:endParaRPr>
          </a:p>
        </p:txBody>
      </p:sp>
    </p:spTree>
    <p:extLst>
      <p:ext uri="{BB962C8B-B14F-4D97-AF65-F5344CB8AC3E}">
        <p14:creationId xmlns:p14="http://schemas.microsoft.com/office/powerpoint/2010/main" val="3828323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229600" cy="579120"/>
          </a:xfrm>
        </p:spPr>
        <p:txBody>
          <a:bodyPr/>
          <a:lstStyle/>
          <a:p>
            <a:pPr marL="0" indent="0" algn="ctr" rtl="1">
              <a:buNone/>
            </a:pPr>
            <a:r>
              <a:rPr lang="fa-IR" dirty="0" smtClean="0"/>
              <a:t>جدول ص 281</a:t>
            </a:r>
            <a:endParaRPr lang="en-US"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481149" y="1600200"/>
            <a:ext cx="8320699" cy="4413588"/>
          </a:xfrm>
          <a:prstGeom prst="rect">
            <a:avLst/>
          </a:prstGeom>
        </p:spPr>
      </p:pic>
    </p:spTree>
    <p:extLst>
      <p:ext uri="{BB962C8B-B14F-4D97-AF65-F5344CB8AC3E}">
        <p14:creationId xmlns:p14="http://schemas.microsoft.com/office/powerpoint/2010/main" val="11410519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780288"/>
          </a:xfrm>
        </p:spPr>
        <p:txBody>
          <a:bodyPr>
            <a:normAutofit/>
          </a:bodyPr>
          <a:lstStyle/>
          <a:p>
            <a:pPr algn="r" rtl="1"/>
            <a:r>
              <a:rPr lang="fa-IR" sz="3000" dirty="0" smtClean="0">
                <a:solidFill>
                  <a:schemeClr val="tx1"/>
                </a:solidFill>
              </a:rPr>
              <a:t>ارزیابی ارزش مشتری</a:t>
            </a:r>
            <a:endParaRPr lang="en-US" sz="3000" dirty="0">
              <a:solidFill>
                <a:schemeClr val="tx1"/>
              </a:solidFill>
            </a:endParaRPr>
          </a:p>
        </p:txBody>
      </p:sp>
      <p:sp>
        <p:nvSpPr>
          <p:cNvPr id="3" name="Content Placeholder 2"/>
          <p:cNvSpPr>
            <a:spLocks noGrp="1"/>
          </p:cNvSpPr>
          <p:nvPr>
            <p:ph idx="1"/>
          </p:nvPr>
        </p:nvSpPr>
        <p:spPr>
          <a:xfrm>
            <a:off x="457200" y="1752600"/>
            <a:ext cx="8229600" cy="4648200"/>
          </a:xfrm>
        </p:spPr>
        <p:txBody>
          <a:bodyPr>
            <a:normAutofit fontScale="92500"/>
          </a:bodyPr>
          <a:lstStyle/>
          <a:p>
            <a:pPr marL="0" indent="0" algn="just" rtl="1">
              <a:lnSpc>
                <a:spcPct val="150000"/>
              </a:lnSpc>
              <a:buNone/>
            </a:pPr>
            <a:r>
              <a:rPr lang="fa-IR" sz="2800" dirty="0" smtClean="0">
                <a:cs typeface="B Nazanin" pitchFamily="2" charset="-78"/>
              </a:rPr>
              <a:t>تجزیه و تحلیل سودآوری مشتری، اطلاعات با ارزشی برای ارزیابی مشتری فراهم می آورد. علاوه بر این، شرکت ها باید قبل از انتخاب مناسب ترین اقدام برای هر مشتری، سایر عوامل مربوط را نیز مدنظر قرار دهند. برخی از این عوامل به شرح زیر هستند:</a:t>
            </a:r>
          </a:p>
          <a:p>
            <a:pPr algn="just" rtl="1">
              <a:lnSpc>
                <a:spcPct val="150000"/>
              </a:lnSpc>
              <a:buFont typeface="Arial" charset="0"/>
              <a:buChar char="•"/>
            </a:pPr>
            <a:r>
              <a:rPr lang="fa-IR" sz="2800" dirty="0" smtClean="0">
                <a:cs typeface="B Nazanin" pitchFamily="2" charset="-78"/>
              </a:rPr>
              <a:t>رشد بالقوه مشتری، صنعتی که مشتری در آن فعالیت دارد، و فروش های بالقوه مشتری.</a:t>
            </a:r>
          </a:p>
          <a:p>
            <a:pPr algn="just" rtl="1">
              <a:lnSpc>
                <a:spcPct val="150000"/>
              </a:lnSpc>
              <a:buFont typeface="Arial" charset="0"/>
              <a:buChar char="•"/>
            </a:pPr>
            <a:r>
              <a:rPr lang="fa-IR" sz="2800" dirty="0" smtClean="0">
                <a:cs typeface="B Nazanin" pitchFamily="2" charset="-78"/>
              </a:rPr>
              <a:t>عکس العمل بالقوه مشتری درخصوص تغییر درشرایط فروش یا خدمات شرکت</a:t>
            </a:r>
          </a:p>
        </p:txBody>
      </p:sp>
    </p:spTree>
    <p:extLst>
      <p:ext uri="{BB962C8B-B14F-4D97-AF65-F5344CB8AC3E}">
        <p14:creationId xmlns:p14="http://schemas.microsoft.com/office/powerpoint/2010/main" val="40311453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fontScale="92500" lnSpcReduction="10000"/>
          </a:bodyPr>
          <a:lstStyle/>
          <a:p>
            <a:pPr algn="just" rtl="1">
              <a:lnSpc>
                <a:spcPct val="150000"/>
              </a:lnSpc>
            </a:pPr>
            <a:r>
              <a:rPr lang="fa-IR" sz="2800" dirty="0">
                <a:cs typeface="B Nazanin" pitchFamily="2" charset="-78"/>
              </a:rPr>
              <a:t>اهمیت داشتن یک مشتری که انتظار می رود بتواند باعث ایجاد فروش </a:t>
            </a:r>
            <a:r>
              <a:rPr lang="fa-IR" sz="2800" dirty="0" smtClean="0">
                <a:cs typeface="B Nazanin" pitchFamily="2" charset="-78"/>
              </a:rPr>
              <a:t>های </a:t>
            </a:r>
            <a:r>
              <a:rPr lang="fa-IR" sz="2800" dirty="0">
                <a:cs typeface="B Nazanin" pitchFamily="2" charset="-78"/>
              </a:rPr>
              <a:t>آتی برای شرکت </a:t>
            </a:r>
            <a:r>
              <a:rPr lang="fa-IR" sz="2800" dirty="0" smtClean="0">
                <a:cs typeface="B Nazanin" pitchFamily="2" charset="-78"/>
              </a:rPr>
              <a:t>شودبخصوص </a:t>
            </a:r>
            <a:r>
              <a:rPr lang="fa-IR" sz="2800" dirty="0">
                <a:cs typeface="B Nazanin" pitchFamily="2" charset="-78"/>
              </a:rPr>
              <a:t>هنگامی که </a:t>
            </a:r>
            <a:r>
              <a:rPr lang="fa-IR" sz="2800" dirty="0" smtClean="0">
                <a:cs typeface="B Nazanin" pitchFamily="2" charset="-78"/>
              </a:rPr>
              <a:t>آن </a:t>
            </a:r>
            <a:r>
              <a:rPr lang="fa-IR" sz="2800" dirty="0">
                <a:cs typeface="B Nazanin" pitchFamily="2" charset="-78"/>
              </a:rPr>
              <a:t>مشتری نقش محوری در جذب واحدهای تجاری دیگر برای خرید از شرکت ما را داشته باشد. </a:t>
            </a:r>
            <a:endParaRPr lang="fa-IR" sz="2800" dirty="0" smtClean="0">
              <a:cs typeface="B Nazanin" pitchFamily="2" charset="-78"/>
            </a:endParaRPr>
          </a:p>
          <a:p>
            <a:pPr marL="0" indent="0" algn="just" rtl="1">
              <a:lnSpc>
                <a:spcPct val="150000"/>
              </a:lnSpc>
              <a:buNone/>
            </a:pPr>
            <a:r>
              <a:rPr lang="fa-IR" sz="2800" b="1" dirty="0" smtClean="0">
                <a:cs typeface="B Nazanin" pitchFamily="2" charset="-78"/>
              </a:rPr>
              <a:t>2-مدیریت هزینه</a:t>
            </a:r>
          </a:p>
          <a:p>
            <a:pPr marL="0" indent="0" algn="just" rtl="1">
              <a:lnSpc>
                <a:spcPct val="150000"/>
              </a:lnSpc>
              <a:buNone/>
            </a:pPr>
            <a:r>
              <a:rPr lang="fa-IR" sz="2800" dirty="0" smtClean="0">
                <a:cs typeface="B Nazanin" pitchFamily="2" charset="-78"/>
              </a:rPr>
              <a:t>درحال حاضر هیچ سیستم هزینه یابی که 100% دقیق باشد وجود ندارد. به هرحال، نتایج تحقیقات انجام شده روی طرح های هزینه یابی بر مبنای فعالیت نشان می دهد که مدیران معتقدند بهای تمام شده هر واحد محصول از طریق هزینه یابی بر مبنای فعالیت،قابل اتکاء تر از روش سنتی است. </a:t>
            </a:r>
            <a:endParaRPr lang="en-US" sz="2800" dirty="0">
              <a:cs typeface="B Nazanin" pitchFamily="2" charset="-78"/>
            </a:endParaRPr>
          </a:p>
        </p:txBody>
      </p:sp>
    </p:spTree>
    <p:extLst>
      <p:ext uri="{BB962C8B-B14F-4D97-AF65-F5344CB8AC3E}">
        <p14:creationId xmlns:p14="http://schemas.microsoft.com/office/powerpoint/2010/main" val="2758448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562600"/>
          </a:xfrm>
        </p:spPr>
        <p:txBody>
          <a:bodyPr>
            <a:noAutofit/>
          </a:bodyPr>
          <a:lstStyle/>
          <a:p>
            <a:pPr marL="0" indent="0" algn="just" rtl="1">
              <a:lnSpc>
                <a:spcPct val="150000"/>
              </a:lnSpc>
              <a:buNone/>
            </a:pPr>
            <a:r>
              <a:rPr lang="fa-IR" sz="2400" dirty="0">
                <a:cs typeface="B Nazanin" pitchFamily="2" charset="-78"/>
              </a:rPr>
              <a:t>برای مثال، مدیران احساس می کنند که سیستم هزینه یابی سربار سنتی بخاطر تخصیص مبالغ بیشتری از هزینه های سربار به محصولاتی که درحجم بیشتر تولید می شوند باعث بیش نمایی هزینه های این محصولات شده و با تخصیص مبالغ کمتر هزینه های سربار به محصولاتی که در حجم کمتری تولید می شوند منجر به کم نمایی هزینه این محصولات می شوند. </a:t>
            </a:r>
            <a:r>
              <a:rPr lang="fa-IR" sz="2400" dirty="0" smtClean="0">
                <a:cs typeface="B Nazanin" pitchFamily="2" charset="-78"/>
              </a:rPr>
              <a:t> بنابراین مدیران معمولاً تمایل زیادی دارند که از اطلاعات روش هزینه یابی بر مبنای فعالیت استفاده کنند تا اطلاعات سیستم سنتی،زیرا سیستم هزینه یابی بر مبنای فعالیت، هزینه های سربار بیشتری را به محصولات تولید شده در حجم کم در مقایسه با سیستم سنتی اختصاص می دهد. </a:t>
            </a:r>
            <a:endParaRPr lang="en-US" sz="2400" dirty="0">
              <a:cs typeface="B Nazanin" pitchFamily="2" charset="-78"/>
            </a:endParaRPr>
          </a:p>
          <a:p>
            <a:pPr algn="just" rtl="1">
              <a:lnSpc>
                <a:spcPct val="150000"/>
              </a:lnSpc>
            </a:pPr>
            <a:endParaRPr lang="en-US" sz="2400" dirty="0">
              <a:cs typeface="B Nazanin" pitchFamily="2" charset="-78"/>
            </a:endParaRPr>
          </a:p>
        </p:txBody>
      </p:sp>
    </p:spTree>
    <p:extLst>
      <p:ext uri="{BB962C8B-B14F-4D97-AF65-F5344CB8AC3E}">
        <p14:creationId xmlns:p14="http://schemas.microsoft.com/office/powerpoint/2010/main" val="27595206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lgn="just" rtl="1">
              <a:lnSpc>
                <a:spcPct val="150000"/>
              </a:lnSpc>
              <a:buNone/>
            </a:pPr>
            <a:r>
              <a:rPr lang="fa-IR" sz="2800" dirty="0" smtClean="0">
                <a:cs typeface="B Nazanin" pitchFamily="2" charset="-78"/>
              </a:rPr>
              <a:t>در سیستم هزینه یابی محصول مبتنی بر فعالیت، مدیران درگیر فرآیند تعیین فعالیت ها و محرک هزینه هستند. هزینه های سربار به طرق مختلفی قابل طبقه بندی هستند.  </a:t>
            </a:r>
          </a:p>
          <a:p>
            <a:pPr marL="0" indent="0" algn="just" rtl="1">
              <a:lnSpc>
                <a:spcPct val="150000"/>
              </a:lnSpc>
              <a:buNone/>
            </a:pPr>
            <a:endParaRPr lang="fa-IR" sz="2800" dirty="0">
              <a:cs typeface="B Nazanin" pitchFamily="2" charset="-78"/>
            </a:endParaRPr>
          </a:p>
          <a:p>
            <a:pPr marL="0" indent="0" algn="just" rtl="1">
              <a:lnSpc>
                <a:spcPct val="150000"/>
              </a:lnSpc>
              <a:buNone/>
            </a:pPr>
            <a:endParaRPr lang="fa-IR" sz="2800" dirty="0" smtClean="0">
              <a:cs typeface="B Nazanin" pitchFamily="2" charset="-78"/>
            </a:endParaRPr>
          </a:p>
        </p:txBody>
      </p:sp>
    </p:spTree>
    <p:extLst>
      <p:ext uri="{BB962C8B-B14F-4D97-AF65-F5344CB8AC3E}">
        <p14:creationId xmlns:p14="http://schemas.microsoft.com/office/powerpoint/2010/main" val="3545061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762000"/>
            <a:ext cx="8229600" cy="533400"/>
          </a:xfrm>
        </p:spPr>
        <p:txBody>
          <a:bodyPr/>
          <a:lstStyle/>
          <a:p>
            <a:pPr marL="0" indent="0" algn="ctr" rtl="1">
              <a:buNone/>
            </a:pPr>
            <a:r>
              <a:rPr lang="fa-IR" sz="2400" dirty="0"/>
              <a:t>جدول فرآیند سفارش مشتری(ارقام به هزار ریال)</a:t>
            </a:r>
            <a:endParaRPr lang="en-US" sz="2400" dirty="0"/>
          </a:p>
          <a:p>
            <a:pPr marL="0" indent="0" algn="r" rtl="1">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95663304"/>
              </p:ext>
            </p:extLst>
          </p:nvPr>
        </p:nvGraphicFramePr>
        <p:xfrm>
          <a:off x="1295400" y="1219200"/>
          <a:ext cx="6781800" cy="5527040"/>
        </p:xfrm>
        <a:graphic>
          <a:graphicData uri="http://schemas.openxmlformats.org/drawingml/2006/table">
            <a:tbl>
              <a:tblPr firstRow="1" bandRow="1">
                <a:tableStyleId>{2D5ABB26-0587-4C30-8999-92F81FD0307C}</a:tableStyleId>
              </a:tblPr>
              <a:tblGrid>
                <a:gridCol w="990600">
                  <a:extLst>
                    <a:ext uri="{9D8B030D-6E8A-4147-A177-3AD203B41FA5}">
                      <a16:colId xmlns:a16="http://schemas.microsoft.com/office/drawing/2014/main" val="20000"/>
                    </a:ext>
                  </a:extLst>
                </a:gridCol>
                <a:gridCol w="5791200">
                  <a:extLst>
                    <a:ext uri="{9D8B030D-6E8A-4147-A177-3AD203B41FA5}">
                      <a16:colId xmlns:a16="http://schemas.microsoft.com/office/drawing/2014/main" val="20001"/>
                    </a:ext>
                  </a:extLst>
                </a:gridCol>
              </a:tblGrid>
              <a:tr h="294640">
                <a:tc gridSpan="2">
                  <a:txBody>
                    <a:bodyPr/>
                    <a:lstStyle/>
                    <a:p>
                      <a:pPr algn="ctr" rtl="1"/>
                      <a:r>
                        <a:rPr lang="fa-IR" sz="1600" b="1" dirty="0" smtClean="0"/>
                        <a:t>تجزیه</a:t>
                      </a:r>
                      <a:r>
                        <a:rPr lang="fa-IR" sz="1600" b="1" baseline="0" dirty="0" smtClean="0"/>
                        <a:t> و تحلیل سنتی</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0"/>
                  </a:ext>
                </a:extLst>
              </a:tr>
              <a:tr h="370840">
                <a:tc>
                  <a:txBody>
                    <a:bodyPr/>
                    <a:lstStyle/>
                    <a:p>
                      <a:pPr algn="r" rtl="1"/>
                      <a:r>
                        <a:rPr lang="fa-IR" sz="1600" dirty="0" smtClean="0"/>
                        <a:t>160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حقوق</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pPr algn="r" rtl="1"/>
                      <a:r>
                        <a:rPr lang="fa-IR" sz="1600" dirty="0" smtClean="0"/>
                        <a:t>74</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مسافرت</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70840">
                <a:tc>
                  <a:txBody>
                    <a:bodyPr/>
                    <a:lstStyle/>
                    <a:p>
                      <a:pPr algn="r" rtl="1"/>
                      <a:r>
                        <a:rPr lang="fa-IR" sz="1600" dirty="0" smtClean="0"/>
                        <a:t>36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استهلاک تجهیزات</a:t>
                      </a:r>
                      <a:r>
                        <a:rPr lang="fa-IR" sz="1600" baseline="0" dirty="0" smtClean="0"/>
                        <a:t> اداری</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70840">
                <a:tc>
                  <a:txBody>
                    <a:bodyPr/>
                    <a:lstStyle/>
                    <a:p>
                      <a:pPr algn="r" rtl="1"/>
                      <a:r>
                        <a:rPr lang="fa-IR" sz="1600" dirty="0" smtClean="0"/>
                        <a:t>17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نوشت افزار</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70840">
                <a:tc>
                  <a:txBody>
                    <a:bodyPr/>
                    <a:lstStyle/>
                    <a:p>
                      <a:pPr algn="r" rtl="1"/>
                      <a:r>
                        <a:rPr lang="fa-IR" sz="1600" dirty="0" smtClean="0"/>
                        <a:t>13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تلفن</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70840">
                <a:tc>
                  <a:txBody>
                    <a:bodyPr/>
                    <a:lstStyle/>
                    <a:p>
                      <a:pPr algn="r" rtl="1"/>
                      <a:r>
                        <a:rPr lang="fa-IR" sz="1600" dirty="0" smtClean="0"/>
                        <a:t>300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جمع </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70840">
                <a:tc gridSpan="2">
                  <a:txBody>
                    <a:bodyPr/>
                    <a:lstStyle/>
                    <a:p>
                      <a:pPr algn="ctr" rtl="1"/>
                      <a:r>
                        <a:rPr lang="fa-IR" sz="1600" b="1" dirty="0" smtClean="0"/>
                        <a:t>تجزیه</a:t>
                      </a:r>
                      <a:r>
                        <a:rPr lang="fa-IR" sz="1600" b="1" baseline="0" dirty="0" smtClean="0"/>
                        <a:t> وتحلیل مبتنی بر هزینه یابی بر مبنای فعالیت</a:t>
                      </a:r>
                      <a:endParaRPr lang="en-US" sz="16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007"/>
                  </a:ext>
                </a:extLst>
              </a:tr>
              <a:tr h="370840">
                <a:tc>
                  <a:txBody>
                    <a:bodyPr/>
                    <a:lstStyle/>
                    <a:p>
                      <a:pPr algn="r" rtl="1"/>
                      <a:r>
                        <a:rPr lang="fa-IR" sz="1600" dirty="0" smtClean="0"/>
                        <a:t>96</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دریافت سفارش مشتری</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370840">
                <a:tc>
                  <a:txBody>
                    <a:bodyPr/>
                    <a:lstStyle/>
                    <a:p>
                      <a:pPr algn="r" rtl="1"/>
                      <a:r>
                        <a:rPr lang="fa-IR" sz="1600" dirty="0" smtClean="0"/>
                        <a:t>48</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در جریان قراردادن بخشهای مربوط (درخصوص سفارش مشتری)</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370840">
                <a:tc>
                  <a:txBody>
                    <a:bodyPr/>
                    <a:lstStyle/>
                    <a:p>
                      <a:pPr algn="r" rtl="1"/>
                      <a:r>
                        <a:rPr lang="fa-IR" sz="1600" dirty="0" smtClean="0"/>
                        <a:t>43</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ارزیابی اعتبار مشتری</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370840">
                <a:tc>
                  <a:txBody>
                    <a:bodyPr/>
                    <a:lstStyle/>
                    <a:p>
                      <a:pPr algn="r" rtl="1"/>
                      <a:r>
                        <a:rPr lang="fa-IR" sz="1600" dirty="0" smtClean="0"/>
                        <a:t>41</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انعقاد قرارداد با مشتری</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370840">
                <a:tc>
                  <a:txBody>
                    <a:bodyPr/>
                    <a:lstStyle/>
                    <a:p>
                      <a:pPr algn="r" rtl="1"/>
                      <a:r>
                        <a:rPr lang="fa-IR" sz="1600" dirty="0" smtClean="0"/>
                        <a:t>37</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تسریع انجام کار</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370840">
                <a:tc>
                  <a:txBody>
                    <a:bodyPr/>
                    <a:lstStyle/>
                    <a:p>
                      <a:pPr algn="r" rtl="1"/>
                      <a:r>
                        <a:rPr lang="fa-IR" sz="1600" dirty="0" smtClean="0"/>
                        <a:t>35</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حل مجدد مشکلات</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370840">
                <a:tc>
                  <a:txBody>
                    <a:bodyPr/>
                    <a:lstStyle/>
                    <a:p>
                      <a:pPr algn="r" rtl="1"/>
                      <a:r>
                        <a:rPr lang="fa-IR" sz="1600" dirty="0" smtClean="0"/>
                        <a:t>300</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1"/>
                      <a:r>
                        <a:rPr lang="fa-IR" sz="1600" dirty="0" smtClean="0"/>
                        <a:t>جمع</a:t>
                      </a:r>
                      <a:endParaRPr 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40459370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pPr algn="r" rtl="1"/>
            <a:r>
              <a:rPr lang="fa-IR" sz="3000" dirty="0" smtClean="0">
                <a:solidFill>
                  <a:schemeClr val="accent2">
                    <a:lumMod val="75000"/>
                  </a:schemeClr>
                </a:solidFill>
                <a:cs typeface="B Titr" pitchFamily="2" charset="-78"/>
              </a:rPr>
              <a:t>3-بودجه بندی در مبنای فعالیت</a:t>
            </a:r>
            <a:endParaRPr lang="en-US" sz="3000" dirty="0">
              <a:solidFill>
                <a:schemeClr val="accent2">
                  <a:lumMod val="75000"/>
                </a:schemeClr>
              </a:solidFill>
              <a:cs typeface="B Titr" pitchFamily="2" charset="-78"/>
            </a:endParaRPr>
          </a:p>
        </p:txBody>
      </p:sp>
      <p:sp>
        <p:nvSpPr>
          <p:cNvPr id="3" name="Content Placeholder 2"/>
          <p:cNvSpPr>
            <a:spLocks noGrp="1"/>
          </p:cNvSpPr>
          <p:nvPr>
            <p:ph idx="1"/>
          </p:nvPr>
        </p:nvSpPr>
        <p:spPr/>
        <p:txBody>
          <a:bodyPr>
            <a:normAutofit/>
          </a:bodyPr>
          <a:lstStyle/>
          <a:p>
            <a:pPr marL="0" indent="0" algn="just" rtl="1">
              <a:lnSpc>
                <a:spcPct val="150000"/>
              </a:lnSpc>
              <a:buNone/>
            </a:pPr>
            <a:r>
              <a:rPr lang="fa-IR" sz="2800" dirty="0" smtClean="0">
                <a:cs typeface="B Nazanin" pitchFamily="2" charset="-78"/>
              </a:rPr>
              <a:t>در سیستم بودجه بندی سنتی، ضعف هایی نظیر عدم کنترل دقیق مخارج، انجام تعهدیلات بر اساس نرخ تورم پیش بینی شده، و عدم استقبال کاملاً مشهود است. بودجه بندی بر مبنای فعالیت یک راه برای گذر از سیستم سنتی و ضعف های آن است. هزینه یابی بر مبنای فعالیت، به هزینه های سربار عینیت می بخشد. این عینیت مبنایی برای بودجه بندی بر مبنای فعایت فراهم می کند. </a:t>
            </a:r>
            <a:endParaRPr lang="en-US" sz="2800" dirty="0">
              <a:cs typeface="B Nazanin" pitchFamily="2" charset="-78"/>
            </a:endParaRPr>
          </a:p>
        </p:txBody>
      </p:sp>
    </p:spTree>
    <p:extLst>
      <p:ext uri="{BB962C8B-B14F-4D97-AF65-F5344CB8AC3E}">
        <p14:creationId xmlns:p14="http://schemas.microsoft.com/office/powerpoint/2010/main" val="10910640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029200"/>
          </a:xfrm>
        </p:spPr>
        <p:txBody>
          <a:bodyPr>
            <a:normAutofit/>
          </a:bodyPr>
          <a:lstStyle/>
          <a:p>
            <a:pPr marL="0" indent="0" algn="just" rtl="1">
              <a:lnSpc>
                <a:spcPct val="150000"/>
              </a:lnSpc>
              <a:buNone/>
            </a:pPr>
            <a:r>
              <a:rPr lang="fa-IR" sz="2800" dirty="0" smtClean="0">
                <a:cs typeface="B Nazanin" pitchFamily="2" charset="-78"/>
              </a:rPr>
              <a:t>این روش مبتنی بر فعالیت نه تنها منابع وورودی (هزینه ها) را مشخص و برجسته می کند، بلکه خروجی ها را نیز بر حسب محرک های هزینه مشخص می کند. معمولاً  </a:t>
            </a:r>
            <a:r>
              <a:rPr lang="fa-IR" sz="2800" dirty="0">
                <a:cs typeface="B Nazanin" pitchFamily="2" charset="-78"/>
              </a:rPr>
              <a:t>این محرک های هزینه بر حسب اقلام </a:t>
            </a:r>
            <a:r>
              <a:rPr lang="fa-IR" sz="2800" dirty="0" smtClean="0">
                <a:cs typeface="B Nazanin" pitchFamily="2" charset="-78"/>
              </a:rPr>
              <a:t>غیرمالی (نظیر </a:t>
            </a:r>
            <a:r>
              <a:rPr lang="fa-IR" sz="2800" dirty="0">
                <a:cs typeface="B Nazanin" pitchFamily="2" charset="-78"/>
              </a:rPr>
              <a:t>تعداد دفعات سفارش خرید، سطح خدمات ارائه شده)بیان می شوند. </a:t>
            </a:r>
            <a:endParaRPr lang="fa-IR" sz="2800" dirty="0" smtClean="0">
              <a:cs typeface="B Nazanin" pitchFamily="2" charset="-78"/>
            </a:endParaRPr>
          </a:p>
          <a:p>
            <a:pPr marL="0" indent="0" algn="just" rtl="1">
              <a:lnSpc>
                <a:spcPct val="150000"/>
              </a:lnSpc>
              <a:buNone/>
            </a:pPr>
            <a:r>
              <a:rPr lang="fa-IR" sz="2800" dirty="0" smtClean="0">
                <a:cs typeface="B Nazanin" pitchFamily="2" charset="-78"/>
              </a:rPr>
              <a:t>بودجه بندی بر مبنای فعالیت،منابع ورودی پیشنهادی را با خروجی های مورد انتظار برای یک دوره را با یکدیگر مرتبط می سازد. </a:t>
            </a:r>
            <a:endParaRPr lang="en-US" sz="2800" dirty="0">
              <a:cs typeface="B Nazanin" pitchFamily="2" charset="-78"/>
            </a:endParaRPr>
          </a:p>
          <a:p>
            <a:pPr marL="0" indent="0" algn="just" rtl="1">
              <a:lnSpc>
                <a:spcPct val="150000"/>
              </a:lnSpc>
              <a:buNone/>
            </a:pPr>
            <a:endParaRPr lang="en-US" sz="2800" dirty="0">
              <a:cs typeface="B Nazanin" pitchFamily="2" charset="-78"/>
            </a:endParaRPr>
          </a:p>
        </p:txBody>
      </p:sp>
    </p:spTree>
    <p:extLst>
      <p:ext uri="{BB962C8B-B14F-4D97-AF65-F5344CB8AC3E}">
        <p14:creationId xmlns:p14="http://schemas.microsoft.com/office/powerpoint/2010/main" val="19284584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562600"/>
          </a:xfrm>
        </p:spPr>
        <p:txBody>
          <a:bodyPr>
            <a:normAutofit fontScale="92500"/>
          </a:bodyPr>
          <a:lstStyle/>
          <a:p>
            <a:pPr marL="0" indent="0" algn="just" rtl="1">
              <a:lnSpc>
                <a:spcPct val="150000"/>
              </a:lnSpc>
              <a:buNone/>
            </a:pPr>
            <a:r>
              <a:rPr lang="fa-IR" sz="2800" dirty="0" smtClean="0">
                <a:cs typeface="B Nazanin" pitchFamily="2" charset="-78"/>
              </a:rPr>
              <a:t>بودجه بندی بر مبنای فعالیت مشخص می کند که برخی منابع که برای حفظ فعالیت لازمند (فعالیت های غیروابسته به حجم) باید از منابع مختلف فعایت مجزا شوند. حفظ (ثبات) فعالیت ممکن است شامل هزینه های مدیریت فعالیت و فراهم کردن حداقل ظرفیت برای آن فعالیت سربار شود. در مقابل، منابع متغیر فعالیت مستقیماً از سطح خروجی آن فعالیت خاص ناشی می شوند. چنین تحلیلی از رفتار هزینه هر فعالیت به فرآیند بودجه بندی کمک می کند. </a:t>
            </a:r>
          </a:p>
          <a:p>
            <a:pPr marL="0" indent="0" algn="just" rtl="1">
              <a:lnSpc>
                <a:spcPct val="150000"/>
              </a:lnSpc>
              <a:buNone/>
            </a:pPr>
            <a:r>
              <a:rPr lang="fa-IR" sz="2800" dirty="0" smtClean="0">
                <a:cs typeface="B Nazanin" pitchFamily="2" charset="-78"/>
              </a:rPr>
              <a:t>روش مبتنی بر فعالیت بدین معناست که منابع ورودی باید در ارتباط با هر فعالیت تعدیل شوند. </a:t>
            </a:r>
            <a:endParaRPr lang="en-US" sz="2800" dirty="0">
              <a:cs typeface="B Nazanin" pitchFamily="2" charset="-78"/>
            </a:endParaRPr>
          </a:p>
        </p:txBody>
      </p:sp>
    </p:spTree>
    <p:extLst>
      <p:ext uri="{BB962C8B-B14F-4D97-AF65-F5344CB8AC3E}">
        <p14:creationId xmlns:p14="http://schemas.microsoft.com/office/powerpoint/2010/main" val="1529718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lnSpcReduction="10000"/>
          </a:bodyPr>
          <a:lstStyle/>
          <a:p>
            <a:pPr marL="0" indent="0" algn="just" rtl="1">
              <a:lnSpc>
                <a:spcPct val="150000"/>
              </a:lnSpc>
              <a:buNone/>
            </a:pPr>
            <a:r>
              <a:rPr lang="fa-IR" sz="2800" dirty="0" smtClean="0">
                <a:cs typeface="B Nazanin" pitchFamily="2" charset="-78"/>
              </a:rPr>
              <a:t>برای مثال، اگر یک فعالیت فاقد ارزش افزوده تلقی می شود، اما نتوان آن را در کوتاه مدت حذف کرد، نباید اقدامی برای افزایش منابع موجود برای آن فعالیت انجام گیرد. در واقع هدف،کاهش منابع اختصاص یافته به چنین فعالیت فاقد ارزش افزوده است. </a:t>
            </a:r>
          </a:p>
          <a:p>
            <a:pPr marL="0" indent="0" algn="just" rtl="1">
              <a:lnSpc>
                <a:spcPct val="150000"/>
              </a:lnSpc>
              <a:buNone/>
            </a:pPr>
            <a:r>
              <a:rPr lang="fa-IR" sz="2800" dirty="0" smtClean="0">
                <a:cs typeface="B Nazanin" pitchFamily="2" charset="-78"/>
              </a:rPr>
              <a:t>فرآیند بودجه بندی بر مبنای فعالیت نه تنها منابع ورودی برنامه ریزی شده را مستقیماً به سطح تولید(خروجی) مورد انتظار  مرتبط می سازد، بلکه به شناسایی هرگونه ظرفیت مازاد در هر فعالیت مجزا هم کمک می کند. این امر به مدیران کمک می کند تا به انجام یکسری اقدامات اصلاحی بپردازند.</a:t>
            </a:r>
            <a:endParaRPr lang="en-US" sz="2800" dirty="0">
              <a:cs typeface="B Nazanin" pitchFamily="2" charset="-78"/>
            </a:endParaRPr>
          </a:p>
        </p:txBody>
      </p:sp>
    </p:spTree>
    <p:extLst>
      <p:ext uri="{BB962C8B-B14F-4D97-AF65-F5344CB8AC3E}">
        <p14:creationId xmlns:p14="http://schemas.microsoft.com/office/powerpoint/2010/main" val="2944527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1000"/>
            <a:ext cx="8229600" cy="5867400"/>
          </a:xfrm>
        </p:spPr>
        <p:txBody>
          <a:bodyPr>
            <a:noAutofit/>
          </a:bodyPr>
          <a:lstStyle/>
          <a:p>
            <a:pPr marL="0" indent="0" algn="just" rtl="1">
              <a:buNone/>
            </a:pPr>
            <a:r>
              <a:rPr lang="fa-IR" sz="2300" dirty="0" smtClean="0">
                <a:cs typeface="B Nazanin" pitchFamily="2" charset="-78"/>
              </a:rPr>
              <a:t>اطلاعات مدیریت هزینه کاربرد های فراوانی دارد . برای مثال یک شرکت باید بداند بهای تمام شده محصولات یا ارائه خدمات جدیدش چقدر است و درنهایت اینکه بهای تمام شده یافتن راه های جدید برای تولید کالا ها یا ارائه خدمات متمایز به چه میزان است. از اطلاعات مدیریت هزینه در قیمت گذاری محصولات تصمیم گیری در خصوص ایجاد تغییر در محصول به منظور دستیابی به سود آوری بیشتر بروزرسانی تجهیزات تولیدی با توجه به شرایط موجود و تعیین دستیابی به سود آوربیشتر بروز رسانی تجهیزات تولیدی با توجه به شرایط موجود و تعیین روش های جدید بازار یابی یا کانال تو زیع محصولات شرکت استفاده می شود .شرکت های موفق در سطوح جهانی (نظیر شرکت تویوتا) همواره هزینه طرحهای مختلف تولیدی خود را محاسبه با هم مقایسه می کنند . بررسی طرح تولید محصولات جدید شامل تجزیه و تحلیل هزینه تولید ان محصولات و نیز هزینه هایی است که پس از تکمیل محصول رخ می دهند (نظیر خدمات پس از فروش ضمانت نامه ها و ..)که اصطلاحاً به آنها هزینه های بعد از</a:t>
            </a:r>
            <a:r>
              <a:rPr lang="fa-IR" sz="2300" dirty="0">
                <a:solidFill>
                  <a:prstClr val="black"/>
                </a:solidFill>
                <a:cs typeface="B Nazanin" pitchFamily="2" charset="-78"/>
              </a:rPr>
              <a:t>تولید محصول گفته می شود</a:t>
            </a:r>
            <a:endParaRPr lang="en-US" sz="2300" dirty="0">
              <a:solidFill>
                <a:prstClr val="black"/>
              </a:solidFill>
              <a:cs typeface="B Nazanin" pitchFamily="2" charset="-78"/>
            </a:endParaRPr>
          </a:p>
          <a:p>
            <a:pPr marL="0" indent="0" algn="just" rtl="1">
              <a:buNone/>
            </a:pPr>
            <a:endParaRPr lang="fa-IR" sz="2300" dirty="0" smtClean="0">
              <a:cs typeface="B Nazanin" pitchFamily="2" charset="-78"/>
            </a:endParaRPr>
          </a:p>
        </p:txBody>
      </p:sp>
    </p:spTree>
    <p:extLst>
      <p:ext uri="{BB962C8B-B14F-4D97-AF65-F5344CB8AC3E}">
        <p14:creationId xmlns:p14="http://schemas.microsoft.com/office/powerpoint/2010/main" val="1664012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Autofit/>
          </a:bodyPr>
          <a:lstStyle/>
          <a:p>
            <a:pPr marL="0" indent="0" algn="just" rtl="1">
              <a:lnSpc>
                <a:spcPct val="170000"/>
              </a:lnSpc>
              <a:buNone/>
            </a:pPr>
            <a:r>
              <a:rPr lang="fa-IR" sz="2800" dirty="0" smtClean="0">
                <a:cs typeface="B Nazanin" pitchFamily="2" charset="-78"/>
              </a:rPr>
              <a:t>استفاده از بودجه بندی بر مبنای فعالیت باعث می شود که نتایج مقایسه اقلام واقعی و بودجه شده معنی دارتر شود. یکی از دلایل، این واقعیت است که بودجه بندی بر مبنای فعالیت مبتنی بر  فعالیت هایی است که فراتر از مرزهای بخشی سنتی اند، درحالی که بودجه بندی سنتی مبتنی بر بخش هاست.دلیل دیگر آن است که مقایسه حجم ها(مقادیر) واقعی محرک هزینه واقعی، با حجم های بودجه شده این امکان را فراهم می آورد که فعالیت های دارای اختلافات عمده با بودجه را برجسته سازد(البته برحسب اقلام غیرمالی)</a:t>
            </a:r>
            <a:endParaRPr lang="en-US" sz="2800" dirty="0">
              <a:cs typeface="B Nazanin" pitchFamily="2" charset="-78"/>
            </a:endParaRPr>
          </a:p>
        </p:txBody>
      </p:sp>
    </p:spTree>
    <p:extLst>
      <p:ext uri="{BB962C8B-B14F-4D97-AF65-F5344CB8AC3E}">
        <p14:creationId xmlns:p14="http://schemas.microsoft.com/office/powerpoint/2010/main" val="833379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pPr algn="just" rtl="1"/>
            <a:r>
              <a:rPr lang="fa-IR" sz="3000" dirty="0" smtClean="0">
                <a:solidFill>
                  <a:schemeClr val="accent2">
                    <a:lumMod val="75000"/>
                  </a:schemeClr>
                </a:solidFill>
                <a:cs typeface="B Titr" pitchFamily="2" charset="-78"/>
              </a:rPr>
              <a:t>4-اندازه گیری(سنجش)عملکرد</a:t>
            </a:r>
            <a:endParaRPr lang="en-US" sz="3000" dirty="0">
              <a:solidFill>
                <a:schemeClr val="accent2">
                  <a:lumMod val="75000"/>
                </a:schemeClr>
              </a:solidFill>
              <a:cs typeface="B Titr" pitchFamily="2" charset="-78"/>
            </a:endParaRPr>
          </a:p>
        </p:txBody>
      </p:sp>
      <p:sp>
        <p:nvSpPr>
          <p:cNvPr id="3" name="Content Placeholder 2"/>
          <p:cNvSpPr>
            <a:spLocks noGrp="1"/>
          </p:cNvSpPr>
          <p:nvPr>
            <p:ph idx="1"/>
          </p:nvPr>
        </p:nvSpPr>
        <p:spPr>
          <a:xfrm>
            <a:off x="457200" y="1752600"/>
            <a:ext cx="8229600" cy="4572000"/>
          </a:xfrm>
        </p:spPr>
        <p:txBody>
          <a:bodyPr>
            <a:normAutofit/>
          </a:bodyPr>
          <a:lstStyle/>
          <a:p>
            <a:pPr marL="0" indent="0" algn="just" rtl="1">
              <a:lnSpc>
                <a:spcPct val="150000"/>
              </a:lnSpc>
              <a:buNone/>
            </a:pPr>
            <a:r>
              <a:rPr lang="fa-IR" sz="2800" dirty="0" smtClean="0">
                <a:cs typeface="B Nazanin" pitchFamily="2" charset="-78"/>
              </a:rPr>
              <a:t>یکی از خصوصیات مدیریت بر مبنای فعالیت این است که یکسری فعالیت های کلیدی خاص در آن شناسایی می شود. برخی شرکت ها، سیستم اندازه گیری عملکردشان را تغییر داده اند تا چنین فعالیت هایی رادر رایند سنجش عملکردشان منظور کنند یا اینکه تمرکز بیشتری روی آنها داشته باشند. غالباً محرک های هزینه مبنایی برای اندازه گیری عملکرد می باشند. این محرک ها می توانند مالی یاغیر مالی باشند، اما تمام معیارهای اندازه گیری عملکرد، یکی از اهداف اصلی انها  اثرگذاری روی رفتار است.</a:t>
            </a:r>
            <a:endParaRPr lang="en-US" sz="2800" dirty="0">
              <a:cs typeface="B Nazanin" pitchFamily="2" charset="-78"/>
            </a:endParaRPr>
          </a:p>
        </p:txBody>
      </p:sp>
    </p:spTree>
    <p:extLst>
      <p:ext uri="{BB962C8B-B14F-4D97-AF65-F5344CB8AC3E}">
        <p14:creationId xmlns:p14="http://schemas.microsoft.com/office/powerpoint/2010/main" val="1650914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57800"/>
          </a:xfrm>
        </p:spPr>
        <p:txBody>
          <a:bodyPr>
            <a:noAutofit/>
          </a:bodyPr>
          <a:lstStyle/>
          <a:p>
            <a:pPr marL="0" indent="0" algn="just" rtl="1">
              <a:lnSpc>
                <a:spcPct val="150000"/>
              </a:lnSpc>
              <a:buNone/>
            </a:pPr>
            <a:r>
              <a:rPr lang="fa-IR" sz="2700" dirty="0" smtClean="0">
                <a:cs typeface="B Nazanin" pitchFamily="2" charset="-78"/>
              </a:rPr>
              <a:t>علاوه بر تمام معیارهای اندازه گیری عملکرد، معیارهای مبتنی بر فعالیت نیز باید با دقت مورد استفاده قرار گیرند تا اثرات نامطلوبی نداشته باشند؛ برای مثال، ممکن است اندازه گیری عملکرد بجای اینکه ابزاری برای دستیابی به یک هدف باشد، خودش تبدیل به هدف شود.</a:t>
            </a:r>
          </a:p>
          <a:p>
            <a:pPr marL="0" indent="0" algn="just" rtl="1">
              <a:lnSpc>
                <a:spcPct val="150000"/>
              </a:lnSpc>
              <a:buNone/>
            </a:pPr>
            <a:r>
              <a:rPr lang="fa-IR" sz="2700" dirty="0" smtClean="0">
                <a:cs typeface="B Nazanin" pitchFamily="2" charset="-78"/>
              </a:rPr>
              <a:t>یکی از مشکلات ذاتی تمام معیارهای غیرمالی سنجش عملکرد رابطه که آنها که توسط گروه های خارج از سازمان برای ارزیابی عملکرد سازمان بکار می روند. اگر فعالیت های کلیدی بدرستی مشخص شوندن، کنترل معیارهای غیرمالی ارزیابی عملکرد برای چنین فعالیتهایی می تواند باعث بهبود عملکرد مالی کلی سازمان شود.</a:t>
            </a:r>
            <a:endParaRPr lang="en-US" sz="2700" dirty="0">
              <a:cs typeface="B Nazanin" pitchFamily="2" charset="-78"/>
            </a:endParaRPr>
          </a:p>
        </p:txBody>
      </p:sp>
    </p:spTree>
    <p:extLst>
      <p:ext uri="{BB962C8B-B14F-4D97-AF65-F5344CB8AC3E}">
        <p14:creationId xmlns:p14="http://schemas.microsoft.com/office/powerpoint/2010/main" val="326220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lnSpcReduction="10000"/>
          </a:bodyPr>
          <a:lstStyle/>
          <a:p>
            <a:pPr marL="0" indent="0" algn="just" rtl="1">
              <a:lnSpc>
                <a:spcPct val="150000"/>
              </a:lnSpc>
              <a:buNone/>
            </a:pPr>
            <a:r>
              <a:rPr lang="fa-IR" sz="2800" dirty="0" smtClean="0">
                <a:cs typeface="B Nazanin" pitchFamily="2" charset="-78"/>
              </a:rPr>
              <a:t>بسیاری از شرکت هایی که از معیارهای ارزیابی عملکرد مبتنی بر فعالیت استفاده می کنند که نه تنها کارایی فعالیت ها بلکه سایر ویژگی های آنها (نظیر مدت زمان لازم برای تکمیل فعالیت ها و کیفیت خروجی های ناشی از آن فعالیت) را نیز بررسی و کنترل نمایند.</a:t>
            </a:r>
          </a:p>
          <a:p>
            <a:pPr marL="0" indent="0" algn="just" rtl="1">
              <a:lnSpc>
                <a:spcPct val="150000"/>
              </a:lnSpc>
              <a:buNone/>
            </a:pPr>
            <a:r>
              <a:rPr lang="fa-IR" sz="2800" dirty="0" smtClean="0">
                <a:cs typeface="B Nazanin" pitchFamily="2" charset="-78"/>
              </a:rPr>
              <a:t>کیفیت فعالیت خرید ممکن است برحسب خدمت ارائه شده به مشتری در داخل سازمان سنجیده شود. برای مثال،مدت زمان سپری شده برای دریافت درخواست خرید تا پرکردن سفارش خرید، درصد کالاهای تحویل داده شده برطبق زمان از پیش برنامه ریزی شده یا با تاخیر.</a:t>
            </a:r>
            <a:endParaRPr lang="en-US" sz="2800" dirty="0">
              <a:cs typeface="B Nazanin" pitchFamily="2" charset="-78"/>
            </a:endParaRPr>
          </a:p>
        </p:txBody>
      </p:sp>
    </p:spTree>
    <p:extLst>
      <p:ext uri="{BB962C8B-B14F-4D97-AF65-F5344CB8AC3E}">
        <p14:creationId xmlns:p14="http://schemas.microsoft.com/office/powerpoint/2010/main" val="2525986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181600"/>
          </a:xfrm>
        </p:spPr>
        <p:txBody>
          <a:bodyPr>
            <a:normAutofit/>
          </a:bodyPr>
          <a:lstStyle/>
          <a:p>
            <a:pPr marL="0" indent="0" algn="just" rtl="1">
              <a:lnSpc>
                <a:spcPct val="150000"/>
              </a:lnSpc>
              <a:buNone/>
            </a:pPr>
            <a:r>
              <a:rPr lang="fa-IR" sz="2800" dirty="0" smtClean="0">
                <a:cs typeface="B Nazanin" pitchFamily="2" charset="-78"/>
              </a:rPr>
              <a:t>واضح است که تمام این معیارهای بیان شده برای سنجش فعالیت خرید در کلیه شرکت ها، کلیدی نیستند. همانند سایر معیارهای بیان شده برای سنجش فعالیت خرید در کلیه شرکت ها، کلیدی نیستند. همانند سایر معیارهای اندازه گیری عملکرد، هنگامی که محیط داخلی و خارجی یک سازمان تغییر می کند، فعالیت های کلیدی آن نیز ممکن است دستخوش تغییر شوند در نتیجه تغییر معیارهای اندازه گیری عملکرد مبتنی بر فعالیت نیز ضرورت خواهد داشت. </a:t>
            </a:r>
            <a:endParaRPr lang="en-US" sz="2800" dirty="0">
              <a:cs typeface="B Nazanin" pitchFamily="2" charset="-78"/>
            </a:endParaRPr>
          </a:p>
        </p:txBody>
      </p:sp>
    </p:spTree>
    <p:extLst>
      <p:ext uri="{BB962C8B-B14F-4D97-AF65-F5344CB8AC3E}">
        <p14:creationId xmlns:p14="http://schemas.microsoft.com/office/powerpoint/2010/main" val="16785790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pPr algn="r" rtl="1"/>
            <a:r>
              <a:rPr lang="fa-IR" sz="3000" dirty="0" smtClean="0">
                <a:solidFill>
                  <a:schemeClr val="accent2">
                    <a:lumMod val="75000"/>
                  </a:schemeClr>
                </a:solidFill>
                <a:cs typeface="B Titr" pitchFamily="2" charset="-78"/>
              </a:rPr>
              <a:t>مباحث کاربردی</a:t>
            </a:r>
            <a:endParaRPr lang="en-US" sz="3000" dirty="0">
              <a:solidFill>
                <a:schemeClr val="accent2">
                  <a:lumMod val="75000"/>
                </a:schemeClr>
              </a:solidFill>
              <a:cs typeface="B Titr" pitchFamily="2" charset="-78"/>
            </a:endParaRPr>
          </a:p>
        </p:txBody>
      </p:sp>
      <p:sp>
        <p:nvSpPr>
          <p:cNvPr id="3" name="Content Placeholder 2"/>
          <p:cNvSpPr>
            <a:spLocks noGrp="1"/>
          </p:cNvSpPr>
          <p:nvPr>
            <p:ph idx="1"/>
          </p:nvPr>
        </p:nvSpPr>
        <p:spPr>
          <a:xfrm>
            <a:off x="457200" y="1828800"/>
            <a:ext cx="8229600" cy="4495800"/>
          </a:xfrm>
        </p:spPr>
        <p:txBody>
          <a:bodyPr>
            <a:normAutofit lnSpcReduction="10000"/>
          </a:bodyPr>
          <a:lstStyle/>
          <a:p>
            <a:pPr marL="0" indent="0" algn="just" rtl="1">
              <a:lnSpc>
                <a:spcPct val="150000"/>
              </a:lnSpc>
              <a:buNone/>
            </a:pPr>
            <a:r>
              <a:rPr lang="fa-IR" sz="2800" dirty="0" smtClean="0">
                <a:cs typeface="B Nazanin" pitchFamily="2" charset="-78"/>
              </a:rPr>
              <a:t>پیاده سازی و اجرای مطلوب هزینه یابی و مدیریت برمبنای فعالیت مستلزم همکاری نزدیک بین حسابداران مدیریت، مهندسان، مدیران عملیاتی و عالی سازمان است. لازم است که ایشان بعنوان یک تیم، فعالیت ها، محرک های هزینه، اطلاعات ضروری مای و غیرمالی را شناسایی نمایند.</a:t>
            </a:r>
          </a:p>
          <a:p>
            <a:pPr marL="0" indent="0" algn="just" rtl="1">
              <a:lnSpc>
                <a:spcPct val="150000"/>
              </a:lnSpc>
              <a:buNone/>
            </a:pPr>
            <a:r>
              <a:rPr lang="fa-IR" sz="2800" dirty="0" smtClean="0">
                <a:cs typeface="B Nazanin" pitchFamily="2" charset="-78"/>
              </a:rPr>
              <a:t>تلاش برای طراحی مجدد سیستم های هزینه یابی، معمولاً زمانی ارزشمند است که سازمانها تنوع بالای محصول، محرک های هزینه مختلف، کانال های توزیع متعدد، و دستجات محصول ناهمگون و نامتجانس دارند. </a:t>
            </a:r>
            <a:endParaRPr lang="en-US" sz="2800" dirty="0">
              <a:cs typeface="B Nazanin" pitchFamily="2" charset="-78"/>
            </a:endParaRPr>
          </a:p>
        </p:txBody>
      </p:sp>
    </p:spTree>
    <p:extLst>
      <p:ext uri="{BB962C8B-B14F-4D97-AF65-F5344CB8AC3E}">
        <p14:creationId xmlns:p14="http://schemas.microsoft.com/office/powerpoint/2010/main" val="20996246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41680"/>
            <a:ext cx="8229600" cy="553720"/>
          </a:xfrm>
        </p:spPr>
        <p:txBody>
          <a:bodyPr/>
          <a:lstStyle/>
          <a:p>
            <a:pPr marL="0" indent="0" algn="ctr" rtl="1">
              <a:buNone/>
            </a:pPr>
            <a:r>
              <a:rPr lang="fa-IR" dirty="0" smtClean="0">
                <a:cs typeface="B Titr" pitchFamily="2" charset="-78"/>
              </a:rPr>
              <a:t>اجرای موفقیت آمیز </a:t>
            </a:r>
            <a:r>
              <a:rPr lang="en-US" dirty="0" smtClean="0">
                <a:cs typeface="B Titr" pitchFamily="2" charset="-78"/>
              </a:rPr>
              <a:t>ABC/M</a:t>
            </a:r>
            <a:endParaRPr lang="fa-IR" dirty="0" smtClean="0">
              <a:cs typeface="B Titr" pitchFamily="2" charset="-78"/>
            </a:endParaRPr>
          </a:p>
          <a:p>
            <a:pPr marL="0" indent="0" algn="r" rtl="1">
              <a:buNone/>
            </a:pPr>
            <a:endParaRPr lang="en-US" dirty="0">
              <a:solidFill>
                <a:srgbClr val="FF0000"/>
              </a:solidFill>
            </a:endParaRPr>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2107692" y="1219200"/>
            <a:ext cx="5131308" cy="5486400"/>
          </a:xfrm>
          <a:prstGeom prst="rect">
            <a:avLst/>
          </a:prstGeom>
        </p:spPr>
      </p:pic>
    </p:spTree>
    <p:extLst>
      <p:ext uri="{BB962C8B-B14F-4D97-AF65-F5344CB8AC3E}">
        <p14:creationId xmlns:p14="http://schemas.microsoft.com/office/powerpoint/2010/main" val="19334518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800"/>
          </a:xfrm>
        </p:spPr>
        <p:txBody>
          <a:bodyPr>
            <a:normAutofit/>
          </a:bodyPr>
          <a:lstStyle/>
          <a:p>
            <a:pPr marL="0" indent="0" algn="just" rtl="1">
              <a:lnSpc>
                <a:spcPct val="150000"/>
              </a:lnSpc>
              <a:buNone/>
            </a:pPr>
            <a:r>
              <a:rPr lang="fa-IR" sz="2800" dirty="0" smtClean="0">
                <a:cs typeface="B Nazanin" pitchFamily="2" charset="-78"/>
              </a:rPr>
              <a:t>دو مبحث دیگری که اجرای </a:t>
            </a:r>
            <a:r>
              <a:rPr lang="en-US" sz="2800" dirty="0" smtClean="0">
                <a:cs typeface="B Nazanin" pitchFamily="2" charset="-78"/>
              </a:rPr>
              <a:t>ABC/M</a:t>
            </a:r>
            <a:r>
              <a:rPr lang="fa-IR" sz="2800" dirty="0" smtClean="0">
                <a:cs typeface="B Nazanin" pitchFamily="2" charset="-78"/>
              </a:rPr>
              <a:t> ممکن است با آنها مواجه شوید و به نوعی باعث پیچیدگی این سیستم شوند عبارتند از: هزینه یابی بر مبنای فعالیت دو مرحله ای، و هزینه یابی بر مبنای فعالیت زمان محور.</a:t>
            </a:r>
          </a:p>
          <a:p>
            <a:pPr marL="0" indent="0" algn="just" rtl="1">
              <a:lnSpc>
                <a:spcPct val="150000"/>
              </a:lnSpc>
              <a:buNone/>
            </a:pPr>
            <a:r>
              <a:rPr lang="fa-IR" sz="2800" b="1" dirty="0" smtClean="0">
                <a:cs typeface="B Nazanin" pitchFamily="2" charset="-78"/>
              </a:rPr>
              <a:t>هزینه یابی بر مبنای فعالیت دو مرحله ای</a:t>
            </a:r>
          </a:p>
          <a:p>
            <a:pPr marL="0" indent="0" algn="just" rtl="1">
              <a:lnSpc>
                <a:spcPct val="150000"/>
              </a:lnSpc>
              <a:buNone/>
            </a:pPr>
            <a:r>
              <a:rPr lang="fa-IR" sz="2800" dirty="0" smtClean="0">
                <a:cs typeface="B Nazanin" pitchFamily="2" charset="-78"/>
              </a:rPr>
              <a:t>به دلیل پیچیدگی عملیات شرکت ها دیده می شودکه در عمل برخی فعالیت ها، موضوع هزینه برای فعالیت های دیگر محسوب می شوند. </a:t>
            </a:r>
            <a:endParaRPr lang="en-US" sz="2800" dirty="0">
              <a:cs typeface="B Nazanin" pitchFamily="2" charset="-78"/>
            </a:endParaRPr>
          </a:p>
        </p:txBody>
      </p:sp>
    </p:spTree>
    <p:extLst>
      <p:ext uri="{BB962C8B-B14F-4D97-AF65-F5344CB8AC3E}">
        <p14:creationId xmlns:p14="http://schemas.microsoft.com/office/powerpoint/2010/main" val="775695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791200"/>
          </a:xfrm>
        </p:spPr>
        <p:txBody>
          <a:bodyPr>
            <a:normAutofit lnSpcReduction="10000"/>
          </a:bodyPr>
          <a:lstStyle/>
          <a:p>
            <a:pPr marL="0" indent="0" algn="just" rtl="1">
              <a:lnSpc>
                <a:spcPct val="150000"/>
              </a:lnSpc>
              <a:buNone/>
            </a:pPr>
            <a:r>
              <a:rPr lang="fa-IR" sz="2800" dirty="0">
                <a:cs typeface="B Nazanin" pitchFamily="2" charset="-78"/>
              </a:rPr>
              <a:t>برای منظور کردن این پیچیدگی در سیستم هزینه یابی بر مبنای فعالیت، برخی شرکت ها از هزینه یابی بر مبنای فعالیت دو مرحله ای استفاده می کنند که در آن هزینه منابع ابتدا به فعالیت های مشخصی تخصیص می یابد و بعد هزینه این فعالیت ها قبل از تخصیص به موضوعات هزینه نهایی به فعالیت های دیگری تخصیص داده می شود. </a:t>
            </a:r>
            <a:endParaRPr lang="fa-IR" sz="2800" dirty="0" smtClean="0">
              <a:cs typeface="B Nazanin" pitchFamily="2" charset="-78"/>
            </a:endParaRPr>
          </a:p>
          <a:p>
            <a:pPr marL="0" indent="0" algn="just" rtl="1">
              <a:lnSpc>
                <a:spcPct val="150000"/>
              </a:lnSpc>
              <a:buNone/>
            </a:pPr>
            <a:r>
              <a:rPr lang="fa-IR" sz="2800" dirty="0" smtClean="0">
                <a:cs typeface="B Nazanin" pitchFamily="2" charset="-78"/>
              </a:rPr>
              <a:t>فعالیت هایی که با عنوان فعالیت های پشتیبانی مشخص شده اند، به ارائه خدمت به سایر فعالیت های بعد در زنجیره ارزش می پردازد نظیر فعالیت های مربوط به تولید محصول/ ارائه خدمت و یا فعالیت های مربوط به مشتریان و فعالیت های زیرساختی.</a:t>
            </a:r>
            <a:endParaRPr lang="en-US" sz="2800" dirty="0">
              <a:cs typeface="B Nazanin" pitchFamily="2" charset="-78"/>
            </a:endParaRPr>
          </a:p>
          <a:p>
            <a:pPr marL="0" indent="0" algn="just" rtl="1">
              <a:lnSpc>
                <a:spcPct val="150000"/>
              </a:lnSpc>
              <a:buNone/>
            </a:pPr>
            <a:endParaRPr lang="en-US" sz="2800" dirty="0">
              <a:cs typeface="B Nazanin" pitchFamily="2" charset="-78"/>
            </a:endParaRPr>
          </a:p>
        </p:txBody>
      </p:sp>
    </p:spTree>
    <p:extLst>
      <p:ext uri="{BB962C8B-B14F-4D97-AF65-F5344CB8AC3E}">
        <p14:creationId xmlns:p14="http://schemas.microsoft.com/office/powerpoint/2010/main" val="195782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924800" cy="533400"/>
          </a:xfrm>
        </p:spPr>
        <p:txBody>
          <a:bodyPr/>
          <a:lstStyle/>
          <a:p>
            <a:pPr marL="0" indent="0" algn="ctr" rtl="1">
              <a:buNone/>
            </a:pPr>
            <a:r>
              <a:rPr lang="fa-IR" dirty="0" smtClean="0"/>
              <a:t>شکل جریان هزینه در هزینه یابی بر مبنای فعالیت دو مرحله ای</a:t>
            </a:r>
            <a:endParaRPr lang="en-US" dirty="0"/>
          </a:p>
        </p:txBody>
      </p:sp>
      <p:pic>
        <p:nvPicPr>
          <p:cNvPr id="2" name="Picture 1"/>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066800" y="1600200"/>
            <a:ext cx="7335343" cy="4966638"/>
          </a:xfrm>
          <a:prstGeom prst="rect">
            <a:avLst/>
          </a:prstGeom>
        </p:spPr>
      </p:pic>
    </p:spTree>
    <p:extLst>
      <p:ext uri="{BB962C8B-B14F-4D97-AF65-F5344CB8AC3E}">
        <p14:creationId xmlns:p14="http://schemas.microsoft.com/office/powerpoint/2010/main" val="18051987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257799"/>
          </a:xfrm>
        </p:spPr>
        <p:txBody>
          <a:bodyPr>
            <a:normAutofit/>
          </a:bodyPr>
          <a:lstStyle/>
          <a:p>
            <a:pPr marL="0" indent="0" algn="just" rtl="1">
              <a:buNone/>
            </a:pPr>
            <a:r>
              <a:rPr lang="fa-IR" sz="2800" dirty="0" smtClean="0">
                <a:cs typeface="B Nazanin" pitchFamily="2" charset="-78"/>
              </a:rPr>
              <a:t>بطور کلی شرکت های چه کوچک و بزرگ از اطلاعات مدیریت هزینه استفاده می کنند . اما میزان اتکای آنهای به این اطلاعات بستگی به ماهیت</a:t>
            </a:r>
          </a:p>
          <a:p>
            <a:pPr marL="0" indent="0" algn="just" rtl="1">
              <a:buNone/>
            </a:pPr>
            <a:r>
              <a:rPr lang="fa-IR" sz="2800" dirty="0" smtClean="0">
                <a:cs typeface="B Nazanin" pitchFamily="2" charset="-78"/>
              </a:rPr>
              <a:t>استراتژی رقابتی شرکت دارد. بسیاری از شرکت ها رقابت خود را برمبنای ارائه  کالا و خدمات با کمترین بهای تمام شده انجام می دهند .</a:t>
            </a:r>
          </a:p>
          <a:p>
            <a:pPr marL="0" indent="0" algn="just" rtl="1">
              <a:buNone/>
            </a:pPr>
            <a:r>
              <a:rPr lang="fa-IR" sz="2800" dirty="0" smtClean="0">
                <a:cs typeface="B Nazanin" pitchFamily="2" charset="-78"/>
              </a:rPr>
              <a:t>در این گونه شرکت ها مدیریت هزینه امری حیاتی محسوب می شود .  برخی شرکت ها رقابت خود را برمبنای پیشرو بودن در تولید ارائه محصولات برتر متمایزقرار می دهند هرچه محصولات ارائه شده توسط این شرکت ها دارای نوآوری و خلاقیت بیشتر باشد . </a:t>
            </a:r>
            <a:endParaRPr lang="en-US" sz="2800" dirty="0">
              <a:cs typeface="B Nazanin" pitchFamily="2" charset="-78"/>
            </a:endParaRPr>
          </a:p>
        </p:txBody>
      </p:sp>
    </p:spTree>
    <p:extLst>
      <p:ext uri="{BB962C8B-B14F-4D97-AF65-F5344CB8AC3E}">
        <p14:creationId xmlns:p14="http://schemas.microsoft.com/office/powerpoint/2010/main" val="39851572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lnSpc>
                <a:spcPct val="150000"/>
              </a:lnSpc>
            </a:pPr>
            <a:r>
              <a:rPr lang="fa-IR" sz="3000" dirty="0" smtClean="0">
                <a:solidFill>
                  <a:schemeClr val="accent2">
                    <a:lumMod val="75000"/>
                  </a:schemeClr>
                </a:solidFill>
                <a:cs typeface="B Titr" pitchFamily="2" charset="-78"/>
              </a:rPr>
              <a:t>هزینه یابی بر مبنای فعالیت زمان محور</a:t>
            </a:r>
            <a:endParaRPr lang="en-US" sz="3000" dirty="0">
              <a:solidFill>
                <a:schemeClr val="accent2">
                  <a:lumMod val="75000"/>
                </a:schemeClr>
              </a:solidFill>
              <a:cs typeface="B Titr" pitchFamily="2" charset="-78"/>
            </a:endParaRPr>
          </a:p>
        </p:txBody>
      </p:sp>
      <p:sp>
        <p:nvSpPr>
          <p:cNvPr id="3" name="Content Placeholder 2"/>
          <p:cNvSpPr>
            <a:spLocks noGrp="1"/>
          </p:cNvSpPr>
          <p:nvPr>
            <p:ph idx="1"/>
          </p:nvPr>
        </p:nvSpPr>
        <p:spPr/>
        <p:txBody>
          <a:bodyPr>
            <a:normAutofit lnSpcReduction="10000"/>
          </a:bodyPr>
          <a:lstStyle/>
          <a:p>
            <a:pPr marL="0" indent="0" algn="just" rtl="1">
              <a:lnSpc>
                <a:spcPct val="150000"/>
              </a:lnSpc>
              <a:buNone/>
            </a:pPr>
            <a:r>
              <a:rPr lang="fa-IR" sz="2800" dirty="0" smtClean="0">
                <a:cs typeface="B Nazanin" pitchFamily="2" charset="-78"/>
              </a:rPr>
              <a:t>تلاش اخیر برای ساده تر کردن پیچیدگی سیستم های بزرگ هزینه یابی بر مبنای فعالیت، بر این عقیده استوار است که «واحد زمان» را متداول ترین عنصر در تعیین میزان استفاده از منابع است. </a:t>
            </a:r>
          </a:p>
          <a:p>
            <a:pPr marL="0" indent="0" algn="just" rtl="1">
              <a:lnSpc>
                <a:spcPct val="150000"/>
              </a:lnSpc>
              <a:buNone/>
            </a:pPr>
            <a:r>
              <a:rPr lang="fa-IR" sz="2800" dirty="0" smtClean="0">
                <a:cs typeface="B Nazanin" pitchFamily="2" charset="-78"/>
              </a:rPr>
              <a:t>محرک های هزینه فعالیت مصرفی این سه فعالیت، از حاصل تقسیم کل هزینه هرکدام از این فعالیت بر تعداد دقایق مصرف شده برای انجام هر فعالیت بدست می آید. </a:t>
            </a:r>
            <a:endParaRPr lang="en-US" sz="2800" dirty="0">
              <a:cs typeface="B Nazanin" pitchFamily="2" charset="-78"/>
            </a:endParaRPr>
          </a:p>
        </p:txBody>
      </p:sp>
    </p:spTree>
    <p:extLst>
      <p:ext uri="{BB962C8B-B14F-4D97-AF65-F5344CB8AC3E}">
        <p14:creationId xmlns:p14="http://schemas.microsoft.com/office/powerpoint/2010/main" val="33647676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257800"/>
          </a:xfrm>
        </p:spPr>
        <p:txBody>
          <a:bodyPr>
            <a:normAutofit/>
          </a:bodyPr>
          <a:lstStyle/>
          <a:p>
            <a:pPr marL="0" indent="0" algn="just" rtl="1">
              <a:lnSpc>
                <a:spcPct val="150000"/>
              </a:lnSpc>
              <a:buNone/>
            </a:pPr>
            <a:r>
              <a:rPr lang="fa-IR" sz="2800" dirty="0" smtClean="0">
                <a:cs typeface="B Nazanin" pitchFamily="2" charset="-78"/>
              </a:rPr>
              <a:t>این روش می</a:t>
            </a:r>
            <a:r>
              <a:rPr lang="fa-IR" sz="1600" dirty="0" smtClean="0">
                <a:cs typeface="B Nazanin" pitchFamily="2" charset="-78"/>
              </a:rPr>
              <a:t> </a:t>
            </a:r>
            <a:r>
              <a:rPr lang="fa-IR" sz="2800" dirty="0" smtClean="0">
                <a:cs typeface="B Nazanin" pitchFamily="2" charset="-78"/>
              </a:rPr>
              <a:t>تواند باعث تسهیل اجرای سیستم هزینه یابی بر مبنای فعالیت شود زیرا حسابدار مدیریت می</a:t>
            </a:r>
            <a:r>
              <a:rPr lang="fa-IR" sz="1200" dirty="0" smtClean="0">
                <a:cs typeface="B Nazanin" pitchFamily="2" charset="-78"/>
              </a:rPr>
              <a:t> </a:t>
            </a:r>
            <a:r>
              <a:rPr lang="fa-IR" sz="2800" dirty="0" smtClean="0">
                <a:cs typeface="B Nazanin" pitchFamily="2" charset="-78"/>
              </a:rPr>
              <a:t>تواند پیچیدگی بیشتری که در انجام یک فعالیت وجود دارد را به سادگی با میزان زمان اضافی که صرف انجام آن فعالیت می شود،در محاسبات لحاظ نماید.برای نمونه اگر زمان راه اندازی ماشین آلات برای انجام آن فعالیت می شود، در محاسبات لحاظ نماید. برای نمونه اگر زمان راه اندازی ماشین</a:t>
            </a:r>
            <a:r>
              <a:rPr lang="fa-IR" sz="1400" dirty="0" smtClean="0">
                <a:cs typeface="B Nazanin" pitchFamily="2" charset="-78"/>
              </a:rPr>
              <a:t> </a:t>
            </a:r>
            <a:r>
              <a:rPr lang="fa-IR" sz="2800" dirty="0" smtClean="0">
                <a:cs typeface="B Nazanin" pitchFamily="2" charset="-78"/>
              </a:rPr>
              <a:t>آلات برای انجام یک سفارش خاص ازسوی مشتری مستلزم صرف 15دقیقه</a:t>
            </a:r>
            <a:r>
              <a:rPr lang="fa-IR" sz="2000" dirty="0" smtClean="0">
                <a:cs typeface="B Nazanin" pitchFamily="2" charset="-78"/>
              </a:rPr>
              <a:t> </a:t>
            </a:r>
            <a:r>
              <a:rPr lang="fa-IR" sz="2800" dirty="0" smtClean="0">
                <a:cs typeface="B Nazanin" pitchFamily="2" charset="-78"/>
              </a:rPr>
              <a:t>زمان</a:t>
            </a:r>
            <a:r>
              <a:rPr lang="fa-IR" sz="1400" dirty="0" smtClean="0">
                <a:cs typeface="B Nazanin" pitchFamily="2" charset="-78"/>
              </a:rPr>
              <a:t> </a:t>
            </a:r>
            <a:r>
              <a:rPr lang="fa-IR" sz="2800" dirty="0" smtClean="0">
                <a:cs typeface="B Nazanin" pitchFamily="2" charset="-78"/>
              </a:rPr>
              <a:t>بیشتر درمقایسه باسایرسفارشات باشد، </a:t>
            </a:r>
            <a:endParaRPr lang="en-US" sz="2800" dirty="0">
              <a:cs typeface="B Nazanin" pitchFamily="2" charset="-78"/>
            </a:endParaRPr>
          </a:p>
        </p:txBody>
      </p:sp>
    </p:spTree>
    <p:extLst>
      <p:ext uri="{BB962C8B-B14F-4D97-AF65-F5344CB8AC3E}">
        <p14:creationId xmlns:p14="http://schemas.microsoft.com/office/powerpoint/2010/main" val="80176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105400"/>
          </a:xfrm>
        </p:spPr>
        <p:txBody>
          <a:bodyPr>
            <a:normAutofit/>
          </a:bodyPr>
          <a:lstStyle/>
          <a:p>
            <a:pPr marL="0" indent="0" algn="just" rtl="1">
              <a:lnSpc>
                <a:spcPct val="150000"/>
              </a:lnSpc>
              <a:buNone/>
            </a:pPr>
            <a:r>
              <a:rPr lang="fa-IR" sz="2800" dirty="0">
                <a:cs typeface="B Nazanin" pitchFamily="2" charset="-78"/>
              </a:rPr>
              <a:t>در اینصورت هزینه راه اندازیی که به آن سفارش تخصیص می یابد برابر است با 800ر3ریال=</a:t>
            </a:r>
            <a:r>
              <a:rPr lang="en-US" sz="2800" dirty="0">
                <a:cs typeface="B Nazanin" pitchFamily="2" charset="-78"/>
              </a:rPr>
              <a:t>]</a:t>
            </a:r>
            <a:r>
              <a:rPr lang="fa-IR" sz="2800" dirty="0">
                <a:cs typeface="B Nazanin" pitchFamily="2" charset="-78"/>
              </a:rPr>
              <a:t>(15+80)×40</a:t>
            </a:r>
            <a:r>
              <a:rPr lang="en-US" sz="2800" dirty="0" smtClean="0">
                <a:cs typeface="B Nazanin" pitchFamily="2" charset="-78"/>
              </a:rPr>
              <a:t>[</a:t>
            </a:r>
            <a:endParaRPr lang="fa-IR" sz="2800" dirty="0" smtClean="0">
              <a:cs typeface="B Nazanin" pitchFamily="2" charset="-78"/>
            </a:endParaRPr>
          </a:p>
          <a:p>
            <a:pPr marL="0" indent="0" algn="just" rtl="1">
              <a:lnSpc>
                <a:spcPct val="150000"/>
              </a:lnSpc>
              <a:buNone/>
            </a:pPr>
            <a:r>
              <a:rPr lang="fa-IR" sz="2800" dirty="0" smtClean="0">
                <a:cs typeface="B Nazanin" pitchFamily="2" charset="-78"/>
              </a:rPr>
              <a:t>مزیت دیگر هزینه یابی بر مبنای فعالیت زمان محور این است که وقتی نرخ محرک هزینه مبتنی بر ظرفیت عملی بجای ظرفیت مصرف شده واقعی است(نظیر 250 را ساعتی که در مثال فوق بیان شده و بیانگر ظرفیت عملی در فعالیت راه اندازی است و نه زمان واقعی صرف شده در این فعالیت)، می توان هزینه ظرفیت بلااستفاده را نیز محاسبه نمود. </a:t>
            </a:r>
            <a:endParaRPr lang="en-US" sz="2800" dirty="0">
              <a:cs typeface="B Nazanin" pitchFamily="2" charset="-78"/>
            </a:endParaRPr>
          </a:p>
        </p:txBody>
      </p:sp>
    </p:spTree>
    <p:extLst>
      <p:ext uri="{BB962C8B-B14F-4D97-AF65-F5344CB8AC3E}">
        <p14:creationId xmlns:p14="http://schemas.microsoft.com/office/powerpoint/2010/main" val="13774988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6"/>
            <a:ext cx="8229600" cy="5271864"/>
          </a:xfrm>
        </p:spPr>
        <p:txBody>
          <a:bodyPr>
            <a:normAutofit/>
          </a:bodyPr>
          <a:lstStyle/>
          <a:p>
            <a:pPr marL="0" indent="0" algn="ctr" rtl="1">
              <a:buNone/>
            </a:pPr>
            <a:endParaRPr lang="fa-IR" sz="6000" dirty="0" smtClean="0">
              <a:solidFill>
                <a:schemeClr val="accent5">
                  <a:lumMod val="50000"/>
                </a:schemeClr>
              </a:solidFill>
              <a:cs typeface="B Titr" pitchFamily="2" charset="-78"/>
            </a:endParaRPr>
          </a:p>
          <a:p>
            <a:pPr marL="0" indent="0" algn="ctr" rtl="1">
              <a:lnSpc>
                <a:spcPct val="150000"/>
              </a:lnSpc>
              <a:buNone/>
            </a:pPr>
            <a:r>
              <a:rPr lang="fa-IR" sz="6000" dirty="0" smtClean="0">
                <a:solidFill>
                  <a:schemeClr val="accent1">
                    <a:lumMod val="75000"/>
                  </a:schemeClr>
                </a:solidFill>
                <a:cs typeface="B Titr" pitchFamily="2" charset="-78"/>
              </a:rPr>
              <a:t>با تشکر از حوصله دوستان</a:t>
            </a:r>
          </a:p>
          <a:p>
            <a:pPr marL="0" indent="0" algn="ctr" rtl="1">
              <a:lnSpc>
                <a:spcPct val="150000"/>
              </a:lnSpc>
              <a:buNone/>
            </a:pPr>
            <a:r>
              <a:rPr lang="fa-IR" sz="6000" dirty="0" smtClean="0">
                <a:solidFill>
                  <a:schemeClr val="accent1">
                    <a:lumMod val="75000"/>
                  </a:schemeClr>
                </a:solidFill>
                <a:cs typeface="B Titr" pitchFamily="2" charset="-78"/>
              </a:rPr>
              <a:t> خدا قوت</a:t>
            </a:r>
            <a:endParaRPr lang="en-US" sz="6000" dirty="0">
              <a:solidFill>
                <a:schemeClr val="accent1">
                  <a:lumMod val="75000"/>
                </a:schemeClr>
              </a:solidFill>
              <a:cs typeface="B Titr" pitchFamily="2" charset="-78"/>
            </a:endParaRPr>
          </a:p>
        </p:txBody>
      </p:sp>
    </p:spTree>
    <p:extLst>
      <p:ext uri="{BB962C8B-B14F-4D97-AF65-F5344CB8AC3E}">
        <p14:creationId xmlns:p14="http://schemas.microsoft.com/office/powerpoint/2010/main" val="276904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620000" cy="1752599"/>
          </a:xfrm>
        </p:spPr>
        <p:txBody>
          <a:bodyPr>
            <a:normAutofit fontScale="90000"/>
          </a:bodyPr>
          <a:lstStyle/>
          <a:p>
            <a:pPr algn="ctr" rtl="1"/>
            <a:r>
              <a:rPr lang="fa-IR" b="1" dirty="0" smtClean="0">
                <a:latin typeface="2  Titr"/>
                <a:cs typeface="B Titr" pitchFamily="2" charset="-78"/>
              </a:rPr>
              <a:t/>
            </a:r>
            <a:br>
              <a:rPr lang="fa-IR" b="1" dirty="0" smtClean="0">
                <a:latin typeface="2  Titr"/>
                <a:cs typeface="B Titr" pitchFamily="2" charset="-78"/>
              </a:rPr>
            </a:br>
            <a:r>
              <a:rPr lang="fa-IR" dirty="0">
                <a:latin typeface="2  Titr"/>
                <a:cs typeface="B Titr" pitchFamily="2" charset="-78"/>
              </a:rPr>
              <a:t/>
            </a:r>
            <a:br>
              <a:rPr lang="fa-IR" dirty="0">
                <a:latin typeface="2  Titr"/>
                <a:cs typeface="B Titr" pitchFamily="2" charset="-78"/>
              </a:rPr>
            </a:br>
            <a:r>
              <a:rPr lang="fa-IR" b="1" dirty="0" smtClean="0">
                <a:solidFill>
                  <a:schemeClr val="accent5">
                    <a:lumMod val="75000"/>
                  </a:schemeClr>
                </a:solidFill>
                <a:latin typeface="2  Titr"/>
                <a:cs typeface="B Titr" pitchFamily="2" charset="-78"/>
              </a:rPr>
              <a:t>موضوع ارائه:آشنایی با حسابداری مدیریت</a:t>
            </a:r>
            <a:r>
              <a:rPr lang="fa-IR" dirty="0" smtClean="0">
                <a:solidFill>
                  <a:schemeClr val="accent5">
                    <a:lumMod val="75000"/>
                  </a:schemeClr>
                </a:solidFill>
                <a:latin typeface="2  Titr"/>
                <a:cs typeface="B Titr" pitchFamily="2" charset="-78"/>
              </a:rPr>
              <a:t/>
            </a:r>
            <a:br>
              <a:rPr lang="fa-IR" dirty="0" smtClean="0">
                <a:solidFill>
                  <a:schemeClr val="accent5">
                    <a:lumMod val="75000"/>
                  </a:schemeClr>
                </a:solidFill>
                <a:latin typeface="2  Titr"/>
                <a:cs typeface="B Titr" pitchFamily="2" charset="-78"/>
              </a:rPr>
            </a:br>
            <a:r>
              <a:rPr lang="fa-IR" b="1" dirty="0" smtClean="0">
                <a:solidFill>
                  <a:schemeClr val="accent5">
                    <a:lumMod val="75000"/>
                  </a:schemeClr>
                </a:solidFill>
                <a:latin typeface="2  Titr"/>
                <a:cs typeface="B Titr" pitchFamily="2" charset="-78"/>
              </a:rPr>
              <a:t>(فصل اول)</a:t>
            </a:r>
            <a:endParaRPr lang="en-US" b="1" dirty="0">
              <a:solidFill>
                <a:schemeClr val="accent5">
                  <a:lumMod val="75000"/>
                </a:schemeClr>
              </a:solidFill>
              <a:latin typeface="2  Titr"/>
              <a:cs typeface="B Titr" pitchFamily="2" charset="-78"/>
            </a:endParaRPr>
          </a:p>
        </p:txBody>
      </p:sp>
      <p:sp>
        <p:nvSpPr>
          <p:cNvPr id="3" name="Subtitle 2"/>
          <p:cNvSpPr>
            <a:spLocks noGrp="1"/>
          </p:cNvSpPr>
          <p:nvPr>
            <p:ph type="subTitle" idx="1"/>
          </p:nvPr>
        </p:nvSpPr>
        <p:spPr>
          <a:xfrm>
            <a:off x="1447800" y="2743200"/>
            <a:ext cx="6553200" cy="3429000"/>
          </a:xfrm>
        </p:spPr>
        <p:txBody>
          <a:bodyPr/>
          <a:lstStyle/>
          <a:p>
            <a:pPr algn="ctr" rtl="1"/>
            <a:r>
              <a:rPr lang="fa-IR" dirty="0" smtClean="0">
                <a:solidFill>
                  <a:schemeClr val="tx1"/>
                </a:solidFill>
                <a:latin typeface="2  Titr"/>
                <a:cs typeface="B Titr" pitchFamily="2" charset="-78"/>
              </a:rPr>
              <a:t>استاد محترم	: جناب اقای دکترلعل بار</a:t>
            </a:r>
          </a:p>
          <a:p>
            <a:pPr algn="ctr" rtl="1"/>
            <a:r>
              <a:rPr lang="fa-IR" dirty="0" smtClean="0">
                <a:solidFill>
                  <a:schemeClr val="tx1"/>
                </a:solidFill>
                <a:latin typeface="2  Titr"/>
                <a:cs typeface="B Titr" pitchFamily="2" charset="-78"/>
              </a:rPr>
              <a:t>نام درس	: حسابداری مدیریت</a:t>
            </a:r>
          </a:p>
          <a:p>
            <a:pPr algn="ctr" rtl="1"/>
            <a:r>
              <a:rPr lang="fa-IR" dirty="0" smtClean="0">
                <a:solidFill>
                  <a:schemeClr val="tx1"/>
                </a:solidFill>
                <a:latin typeface="2  Titr"/>
                <a:cs typeface="B Titr" pitchFamily="2" charset="-78"/>
              </a:rPr>
              <a:t>ارائه دهنده	: بهاره حیدری</a:t>
            </a:r>
            <a:endParaRPr lang="en-US" dirty="0">
              <a:solidFill>
                <a:schemeClr val="tx1"/>
              </a:solidFill>
              <a:latin typeface="2  Titr"/>
              <a:cs typeface="B Titr" pitchFamily="2" charset="-78"/>
            </a:endParaRPr>
          </a:p>
        </p:txBody>
      </p:sp>
    </p:spTree>
    <p:extLst>
      <p:ext uri="{BB962C8B-B14F-4D97-AF65-F5344CB8AC3E}">
        <p14:creationId xmlns:p14="http://schemas.microsoft.com/office/powerpoint/2010/main" val="339042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62000"/>
            <a:ext cx="8229600" cy="5364163"/>
          </a:xfrm>
        </p:spPr>
        <p:txBody>
          <a:bodyPr>
            <a:normAutofit/>
          </a:bodyPr>
          <a:lstStyle/>
          <a:p>
            <a:pPr marL="0" indent="0" algn="just" rtl="1">
              <a:buNone/>
            </a:pPr>
            <a:r>
              <a:rPr lang="fa-IR" dirty="0" smtClean="0">
                <a:cs typeface="B Nazanin" pitchFamily="2" charset="-78"/>
              </a:rPr>
              <a:t>میزان موفقیت شرکت بیشتر است . از اینرو در این شرکت ها موضوع مهم حفظ رهبری بازار از طریق توسعه محصولات و بازار یابی بهتر است.</a:t>
            </a:r>
          </a:p>
          <a:p>
            <a:pPr marL="0" indent="0" algn="just" rtl="1">
              <a:buNone/>
            </a:pPr>
            <a:r>
              <a:rPr lang="fa-IR" dirty="0" smtClean="0">
                <a:cs typeface="B Nazanin" pitchFamily="2" charset="-78"/>
              </a:rPr>
              <a:t>نقش مدیریت هزینه پشتیبانی از استراتژی شرکت از طریق فراهم کردن اطلاعاتی است که به واسطه این اطلاعات بتوان در توسعه محصولات و بازار یابی آنها موفق شد.</a:t>
            </a:r>
            <a:endParaRPr lang="en-US" dirty="0">
              <a:cs typeface="B Nazanin" pitchFamily="2" charset="-78"/>
            </a:endParaRPr>
          </a:p>
        </p:txBody>
      </p:sp>
    </p:spTree>
    <p:extLst>
      <p:ext uri="{BB962C8B-B14F-4D97-AF65-F5344CB8AC3E}">
        <p14:creationId xmlns:p14="http://schemas.microsoft.com/office/powerpoint/2010/main" val="39790140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6629400"/>
          </a:xfrm>
        </p:spPr>
        <p:txBody>
          <a:bodyPr/>
          <a:lstStyle/>
          <a:p>
            <a:pPr marL="0" indent="0" algn="r" rtl="1">
              <a:buNone/>
            </a:pPr>
            <a:r>
              <a:rPr lang="fa-IR" sz="3000" dirty="0" smtClean="0">
                <a:cs typeface="B Nazanin" pitchFamily="2" charset="-78"/>
              </a:rPr>
              <a:t>هزینه ها</a:t>
            </a:r>
            <a:r>
              <a:rPr lang="fa-IR" sz="3000" dirty="0">
                <a:cs typeface="B Nazanin" pitchFamily="2" charset="-78"/>
                <a:sym typeface="Symbol"/>
              </a:rPr>
              <a:t> </a:t>
            </a:r>
            <a:r>
              <a:rPr lang="fa-IR" sz="3000" dirty="0" smtClean="0">
                <a:cs typeface="B Nazanin" pitchFamily="2" charset="-78"/>
                <a:sym typeface="Symbol"/>
              </a:rPr>
              <a:t>فعالیت های قبلی </a:t>
            </a:r>
          </a:p>
          <a:p>
            <a:pPr marL="0" indent="0" algn="r" rtl="1">
              <a:buNone/>
            </a:pPr>
            <a:r>
              <a:rPr lang="fa-IR" sz="3000" dirty="0" smtClean="0">
                <a:cs typeface="B Nazanin" pitchFamily="2" charset="-78"/>
                <a:sym typeface="Symbol"/>
              </a:rPr>
              <a:t>ازتولید محصول </a:t>
            </a:r>
          </a:p>
          <a:p>
            <a:pPr marL="0" indent="0" algn="r" rtl="1">
              <a:buNone/>
            </a:pPr>
            <a:r>
              <a:rPr lang="fa-IR" sz="3000" dirty="0" smtClean="0">
                <a:cs typeface="B Nazanin" pitchFamily="2" charset="-78"/>
                <a:sym typeface="Symbol"/>
              </a:rPr>
              <a:t>           </a:t>
            </a:r>
          </a:p>
          <a:p>
            <a:pPr marL="0" indent="0" algn="r" rtl="1">
              <a:buNone/>
            </a:pPr>
            <a:r>
              <a:rPr lang="fa-IR" sz="3000" dirty="0" smtClean="0">
                <a:cs typeface="B Nazanin" pitchFamily="2" charset="-78"/>
                <a:sym typeface="Symbol"/>
              </a:rPr>
              <a:t>(فعالیت های بالا دستی)</a:t>
            </a:r>
          </a:p>
          <a:p>
            <a:pPr marL="0" indent="0" algn="r" rtl="1">
              <a:buNone/>
            </a:pPr>
            <a:endParaRPr lang="fa-IR" sz="3000" dirty="0">
              <a:cs typeface="B Nazanin" pitchFamily="2" charset="-78"/>
              <a:sym typeface="Symbol"/>
            </a:endParaRPr>
          </a:p>
          <a:p>
            <a:pPr marL="0" indent="0" algn="r" rtl="1">
              <a:buNone/>
            </a:pPr>
            <a:endParaRPr lang="fa-IR" sz="3000" dirty="0" smtClean="0">
              <a:cs typeface="B Nazanin" pitchFamily="2" charset="-78"/>
              <a:sym typeface="Symbol"/>
            </a:endParaRPr>
          </a:p>
          <a:p>
            <a:pPr marL="0" indent="0" algn="r" rtl="1">
              <a:buNone/>
            </a:pPr>
            <a:endParaRPr lang="fa-IR" sz="3000" dirty="0">
              <a:cs typeface="B Nazanin" pitchFamily="2" charset="-78"/>
              <a:sym typeface="Symbol"/>
            </a:endParaRPr>
          </a:p>
          <a:p>
            <a:pPr marL="0" indent="0" algn="r" rtl="1">
              <a:buNone/>
            </a:pPr>
            <a:r>
              <a:rPr lang="fa-IR" sz="3000" dirty="0" smtClean="0">
                <a:cs typeface="B Nazanin" pitchFamily="2" charset="-78"/>
                <a:sym typeface="Symbol"/>
              </a:rPr>
              <a:t>هزینه ها  فعالیت های بعداز</a:t>
            </a:r>
          </a:p>
          <a:p>
            <a:pPr marL="0" indent="0" algn="r" rtl="1">
              <a:buNone/>
            </a:pPr>
            <a:r>
              <a:rPr lang="fa-IR" sz="3000" dirty="0" smtClean="0">
                <a:cs typeface="B Nazanin" pitchFamily="2" charset="-78"/>
                <a:sym typeface="Symbol"/>
              </a:rPr>
              <a:t>تولید محصول</a:t>
            </a:r>
          </a:p>
          <a:p>
            <a:pPr marL="0" indent="0" algn="r" rtl="1">
              <a:buNone/>
            </a:pPr>
            <a:endParaRPr lang="fa-IR" sz="3000" dirty="0">
              <a:cs typeface="B Nazanin" pitchFamily="2" charset="-78"/>
              <a:sym typeface="Symbol"/>
            </a:endParaRPr>
          </a:p>
          <a:p>
            <a:pPr marL="0" indent="0" algn="r" rtl="1">
              <a:buNone/>
            </a:pPr>
            <a:r>
              <a:rPr lang="fa-IR" sz="3000" dirty="0" smtClean="0">
                <a:cs typeface="B Nazanin" pitchFamily="2" charset="-78"/>
                <a:sym typeface="Symbol"/>
              </a:rPr>
              <a:t>(فعالیت های پایین دستی)</a:t>
            </a:r>
          </a:p>
          <a:p>
            <a:pPr marL="0" indent="0" algn="r" rtl="1">
              <a:buNone/>
            </a:pPr>
            <a:endParaRPr lang="fa-IR" sz="3000" dirty="0">
              <a:cs typeface="B Nazanin" pitchFamily="2" charset="-78"/>
              <a:sym typeface="Symbol"/>
            </a:endParaRPr>
          </a:p>
          <a:p>
            <a:pPr marL="0" indent="0" algn="r" rtl="1">
              <a:buNone/>
            </a:pPr>
            <a:endParaRPr lang="fa-IR" sz="3000" dirty="0" smtClean="0">
              <a:cs typeface="B Nazanin" pitchFamily="2" charset="-78"/>
              <a:sym typeface="Symbol"/>
            </a:endParaRPr>
          </a:p>
          <a:p>
            <a:pPr marL="0" indent="0" algn="r" rtl="1">
              <a:buNone/>
            </a:pPr>
            <a:endParaRPr lang="fa-IR" sz="3000" dirty="0">
              <a:cs typeface="B Nazanin" pitchFamily="2" charset="-78"/>
              <a:sym typeface="Symbol"/>
            </a:endParaRPr>
          </a:p>
          <a:p>
            <a:pPr marL="0" indent="0" algn="r" rtl="1">
              <a:buNone/>
            </a:pPr>
            <a:endParaRPr lang="fa-IR" sz="3000" dirty="0" smtClean="0">
              <a:cs typeface="B Nazanin" pitchFamily="2" charset="-78"/>
              <a:sym typeface="Symbol"/>
            </a:endParaRPr>
          </a:p>
        </p:txBody>
      </p:sp>
      <p:sp>
        <p:nvSpPr>
          <p:cNvPr id="9" name="6-Point Star 8"/>
          <p:cNvSpPr/>
          <p:nvPr/>
        </p:nvSpPr>
        <p:spPr>
          <a:xfrm>
            <a:off x="457200" y="-46958"/>
            <a:ext cx="2819400" cy="1524000"/>
          </a:xfrm>
          <a:prstGeom prst="star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تحقیق وتوسعه</a:t>
            </a:r>
            <a:endParaRPr lang="en-US" sz="2800" dirty="0">
              <a:solidFill>
                <a:schemeClr val="tx1"/>
              </a:solidFill>
            </a:endParaRPr>
          </a:p>
        </p:txBody>
      </p:sp>
      <p:sp>
        <p:nvSpPr>
          <p:cNvPr id="10" name="6-Point Star 9"/>
          <p:cNvSpPr/>
          <p:nvPr/>
        </p:nvSpPr>
        <p:spPr>
          <a:xfrm>
            <a:off x="439271" y="1483659"/>
            <a:ext cx="2819400" cy="1524000"/>
          </a:xfrm>
          <a:prstGeom prst="star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طراحی</a:t>
            </a:r>
            <a:endParaRPr lang="en-US" sz="2800" dirty="0">
              <a:solidFill>
                <a:schemeClr val="tx1"/>
              </a:solidFill>
            </a:endParaRPr>
          </a:p>
        </p:txBody>
      </p:sp>
      <p:sp>
        <p:nvSpPr>
          <p:cNvPr id="12" name="6-Point Star 11"/>
          <p:cNvSpPr/>
          <p:nvPr/>
        </p:nvSpPr>
        <p:spPr>
          <a:xfrm>
            <a:off x="499782" y="3796553"/>
            <a:ext cx="2819400" cy="1524000"/>
          </a:xfrm>
          <a:prstGeom prst="star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dirty="0" smtClean="0">
                <a:solidFill>
                  <a:schemeClr val="tx1"/>
                </a:solidFill>
              </a:rPr>
              <a:t>بازاریابی و توزیع</a:t>
            </a:r>
            <a:endParaRPr lang="en-US" sz="2400" dirty="0">
              <a:solidFill>
                <a:schemeClr val="tx1"/>
              </a:solidFill>
            </a:endParaRPr>
          </a:p>
        </p:txBody>
      </p:sp>
      <p:sp>
        <p:nvSpPr>
          <p:cNvPr id="13" name="6-Point Star 12"/>
          <p:cNvSpPr/>
          <p:nvPr/>
        </p:nvSpPr>
        <p:spPr>
          <a:xfrm>
            <a:off x="493059" y="5334000"/>
            <a:ext cx="2819400" cy="1524000"/>
          </a:xfrm>
          <a:prstGeom prst="star6">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smtClean="0">
                <a:solidFill>
                  <a:schemeClr val="tx1"/>
                </a:solidFill>
              </a:rPr>
              <a:t>خدمات پس از فروش</a:t>
            </a:r>
            <a:endParaRPr lang="en-US" sz="2800" dirty="0">
              <a:solidFill>
                <a:schemeClr val="tx1"/>
              </a:solidFill>
            </a:endParaRPr>
          </a:p>
        </p:txBody>
      </p:sp>
      <p:sp>
        <p:nvSpPr>
          <p:cNvPr id="15" name="Oval 14"/>
          <p:cNvSpPr/>
          <p:nvPr/>
        </p:nvSpPr>
        <p:spPr>
          <a:xfrm>
            <a:off x="499782" y="3007659"/>
            <a:ext cx="2819400" cy="78889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t>ت</a:t>
            </a:r>
            <a:r>
              <a:rPr lang="fa-IR" sz="3200" b="1" dirty="0" smtClean="0">
                <a:solidFill>
                  <a:schemeClr val="tx1"/>
                </a:solidFill>
              </a:rPr>
              <a:t>تولید</a:t>
            </a:r>
            <a:endParaRPr lang="en-US" sz="3200" b="1" dirty="0"/>
          </a:p>
        </p:txBody>
      </p:sp>
    </p:spTree>
    <p:extLst>
      <p:ext uri="{BB962C8B-B14F-4D97-AF65-F5344CB8AC3E}">
        <p14:creationId xmlns:p14="http://schemas.microsoft.com/office/powerpoint/2010/main" val="715777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additive="base">
                                        <p:cTn id="59" dur="500" fill="hold"/>
                                        <p:tgtEl>
                                          <p:spTgt spid="12"/>
                                        </p:tgtEl>
                                        <p:attrNameLst>
                                          <p:attrName>ppt_x</p:attrName>
                                        </p:attrNameLst>
                                      </p:cBhvr>
                                      <p:tavLst>
                                        <p:tav tm="0">
                                          <p:val>
                                            <p:strVal val="#ppt_x"/>
                                          </p:val>
                                        </p:tav>
                                        <p:tav tm="100000">
                                          <p:val>
                                            <p:strVal val="#ppt_x"/>
                                          </p:val>
                                        </p:tav>
                                      </p:tavLst>
                                    </p:anim>
                                    <p:anim calcmode="lin" valueType="num">
                                      <p:cBhvr additive="base">
                                        <p:cTn id="60" dur="500" fill="hold"/>
                                        <p:tgtEl>
                                          <p:spTgt spid="1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additive="base">
                                        <p:cTn id="63" dur="500" fill="hold"/>
                                        <p:tgtEl>
                                          <p:spTgt spid="13"/>
                                        </p:tgtEl>
                                        <p:attrNameLst>
                                          <p:attrName>ppt_x</p:attrName>
                                        </p:attrNameLst>
                                      </p:cBhvr>
                                      <p:tavLst>
                                        <p:tav tm="0">
                                          <p:val>
                                            <p:strVal val="#ppt_x"/>
                                          </p:val>
                                        </p:tav>
                                        <p:tav tm="100000">
                                          <p:val>
                                            <p:strVal val="#ppt_x"/>
                                          </p:val>
                                        </p:tav>
                                      </p:tavLst>
                                    </p:anim>
                                    <p:anim calcmode="lin" valueType="num">
                                      <p:cBhvr additive="base">
                                        <p:cTn id="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animBg="1"/>
      <p:bldP spid="10" grpId="0" animBg="1"/>
      <p:bldP spid="12" grpId="0" animBg="1"/>
      <p:bldP spid="13"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638800"/>
          </a:xfrm>
        </p:spPr>
        <p:txBody>
          <a:bodyPr>
            <a:noAutofit/>
          </a:bodyPr>
          <a:lstStyle/>
          <a:p>
            <a:pPr marL="0" indent="0" algn="just" rtl="1">
              <a:buNone/>
            </a:pPr>
            <a:r>
              <a:rPr lang="fa-IR" sz="2600" dirty="0" smtClean="0">
                <a:cs typeface="B Nazanin" pitchFamily="2" charset="-78"/>
              </a:rPr>
              <a:t>سازمان های غیر انتفاعی و دولتی نیز باید به منظور دستیابی به اهداف و ماموریت خود و جلب رضایت افراد ذینفع استراتژی مشخصی داشته باشند .</a:t>
            </a:r>
          </a:p>
          <a:p>
            <a:pPr marL="0" indent="0" algn="just" rtl="1">
              <a:buNone/>
            </a:pPr>
            <a:r>
              <a:rPr lang="fa-IR" sz="2600" dirty="0" smtClean="0">
                <a:cs typeface="B Nazanin" pitchFamily="2" charset="-78"/>
              </a:rPr>
              <a:t>هرچند که این نوع سازمان ها بیشتر تلاش می کنند تا درقالب قوانین و مقررات مشخص هزینه کنند . </a:t>
            </a:r>
          </a:p>
          <a:p>
            <a:pPr marL="0" indent="0" algn="just" rtl="1">
              <a:buNone/>
            </a:pPr>
            <a:r>
              <a:rPr lang="fa-IR" sz="2600" dirty="0" smtClean="0">
                <a:cs typeface="B Nazanin" pitchFamily="2" charset="-78"/>
              </a:rPr>
              <a:t>به عبارت دیگرممکن است انجام هزینه بنحو اثر بخش و کارآ در این شرکت ها و سازمان ها در جه اهمیت بالایی نداشته باشند. بلکه آنچه که اهمیت دارد انجام وظایف و ماموریت های مشخص شده برای این سازمانهاست . </a:t>
            </a:r>
          </a:p>
          <a:p>
            <a:pPr marL="0" indent="0" algn="just" rtl="1">
              <a:buNone/>
            </a:pPr>
            <a:r>
              <a:rPr lang="fa-IR" sz="2600" dirty="0" smtClean="0">
                <a:cs typeface="B Nazanin" pitchFamily="2" charset="-78"/>
              </a:rPr>
              <a:t>اما این سازمان ها هم آرام به این سمت حرکت می کنند که با استفاده از اطلاعات مدیریت هزینه منابع مالی خود را به گونه ای کار آ و اثر بخش بکارگیرند.</a:t>
            </a:r>
          </a:p>
          <a:p>
            <a:pPr marL="0" indent="0" algn="just" rtl="1">
              <a:buNone/>
            </a:pPr>
            <a:r>
              <a:rPr lang="fa-IR" sz="2600" dirty="0" smtClean="0">
                <a:cs typeface="B Nazanin" pitchFamily="2" charset="-78"/>
              </a:rPr>
              <a:t>خصوصا در سازمان های غیرانتفاعی توانایی برای پیش بینی تاثیر کاهش درمیزان بودجه برای مقابله با پیامدهای آن بسیار مهم است .</a:t>
            </a:r>
            <a:endParaRPr lang="en-US" sz="2600" dirty="0">
              <a:cs typeface="B Nazanin" pitchFamily="2" charset="-78"/>
            </a:endParaRPr>
          </a:p>
        </p:txBody>
      </p:sp>
    </p:spTree>
    <p:extLst>
      <p:ext uri="{BB962C8B-B14F-4D97-AF65-F5344CB8AC3E}">
        <p14:creationId xmlns:p14="http://schemas.microsoft.com/office/powerpoint/2010/main" val="42355243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tx1"/>
                </a:solidFill>
                <a:cs typeface="B Titr" pitchFamily="2" charset="-78"/>
              </a:rPr>
              <a:t>محیط تجارت معاصر</a:t>
            </a:r>
            <a:endParaRPr lang="en-US" dirty="0">
              <a:solidFill>
                <a:schemeClr val="tx1"/>
              </a:solidFill>
              <a:cs typeface="B Titr" pitchFamily="2" charset="-78"/>
            </a:endParaRPr>
          </a:p>
        </p:txBody>
      </p:sp>
      <p:sp>
        <p:nvSpPr>
          <p:cNvPr id="3" name="Content Placeholder 2"/>
          <p:cNvSpPr>
            <a:spLocks noGrp="1"/>
          </p:cNvSpPr>
          <p:nvPr>
            <p:ph idx="1"/>
          </p:nvPr>
        </p:nvSpPr>
        <p:spPr/>
        <p:txBody>
          <a:bodyPr>
            <a:normAutofit/>
          </a:bodyPr>
          <a:lstStyle/>
          <a:p>
            <a:pPr marL="0" indent="0" algn="just" rtl="1">
              <a:buNone/>
            </a:pPr>
            <a:r>
              <a:rPr lang="fa-IR" dirty="0" smtClean="0">
                <a:cs typeface="B Nazanin" pitchFamily="2" charset="-78"/>
              </a:rPr>
              <a:t>در سالهای اخیر ، تغییراتی در محیط تجارت رخ داده است که باعث</a:t>
            </a:r>
          </a:p>
          <a:p>
            <a:pPr marL="0" indent="0" algn="just" rtl="1">
              <a:buNone/>
            </a:pPr>
            <a:r>
              <a:rPr lang="fa-IR" dirty="0" smtClean="0">
                <a:cs typeface="B Nazanin" pitchFamily="2" charset="-78"/>
              </a:rPr>
              <a:t>تحولات چشم گیر در مدیریت هزینه شده است .</a:t>
            </a:r>
          </a:p>
          <a:p>
            <a:pPr marL="0" indent="0" algn="just" rtl="1">
              <a:buNone/>
            </a:pPr>
            <a:r>
              <a:rPr lang="fa-IR" dirty="0" smtClean="0">
                <a:cs typeface="B Nazanin" pitchFamily="2" charset="-78"/>
              </a:rPr>
              <a:t>از جمله این تغییرات محیطی ؛ افزایش رقابت جهانی ، پیشرفت در فناوری های اطلاعاتی و تولیدی ، سیستم نوین اقتصادی ، تمرکز بیشتر روی مشتریان ، تغییر ساختار مدیریت و اداره شرکت ، و تغییر در محیط اجتماعی ، سیاسی ، و فرهنگی است که در ادامه بطور خلاصه در خصوص هر یک از آنها توضیحاتی داده می شود.</a:t>
            </a:r>
            <a:endParaRPr lang="en-US" dirty="0">
              <a:cs typeface="B Nazanin" pitchFamily="2" charset="-78"/>
            </a:endParaRPr>
          </a:p>
        </p:txBody>
      </p:sp>
    </p:spTree>
    <p:extLst>
      <p:ext uri="{BB962C8B-B14F-4D97-AF65-F5344CB8AC3E}">
        <p14:creationId xmlns:p14="http://schemas.microsoft.com/office/powerpoint/2010/main" val="26709361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742950" indent="-742950" algn="r" rtl="1">
              <a:buFont typeface="+mj-lt"/>
              <a:buAutoNum type="arabicPeriod"/>
            </a:pPr>
            <a:r>
              <a:rPr lang="fa-IR" dirty="0" smtClean="0">
                <a:solidFill>
                  <a:schemeClr val="accent2">
                    <a:lumMod val="75000"/>
                  </a:schemeClr>
                </a:solidFill>
                <a:cs typeface="B Titr" pitchFamily="2" charset="-78"/>
              </a:rPr>
              <a:t>رقابت جهانی</a:t>
            </a:r>
            <a:endParaRPr lang="en-US" dirty="0">
              <a:solidFill>
                <a:schemeClr val="accent2">
                  <a:lumMod val="75000"/>
                </a:schemeClr>
              </a:solidFill>
              <a:cs typeface="B Titr" pitchFamily="2" charset="-78"/>
            </a:endParaRPr>
          </a:p>
        </p:txBody>
      </p:sp>
      <p:sp>
        <p:nvSpPr>
          <p:cNvPr id="3" name="Content Placeholder 2"/>
          <p:cNvSpPr>
            <a:spLocks noGrp="1"/>
          </p:cNvSpPr>
          <p:nvPr>
            <p:ph idx="1"/>
          </p:nvPr>
        </p:nvSpPr>
        <p:spPr/>
        <p:txBody>
          <a:bodyPr>
            <a:normAutofit/>
          </a:bodyPr>
          <a:lstStyle/>
          <a:p>
            <a:pPr marL="0" indent="0" algn="r" rtl="1">
              <a:buNone/>
            </a:pPr>
            <a:r>
              <a:rPr lang="fa-IR" dirty="0" smtClean="0">
                <a:cs typeface="B Nazanin" pitchFamily="2" charset="-78"/>
              </a:rPr>
              <a:t>اصلی ترین عاملی که باعث تغییرات گسترده در محیط تجارت معاصر شده است ، رشد بازارها و معاملات بین المللی است.</a:t>
            </a:r>
          </a:p>
          <a:p>
            <a:pPr marL="0" indent="0" algn="r" rtl="1">
              <a:buNone/>
            </a:pPr>
            <a:r>
              <a:rPr lang="fa-IR" dirty="0" smtClean="0">
                <a:cs typeface="B Nazanin" pitchFamily="2" charset="-78"/>
              </a:rPr>
              <a:t>واحدهای تجاری ، سازمان های غیرانتفاعی ، مشتریان و قانون گذاران به میزان قابل ملاحظه ای تحت تاثیر رشد سریع ، وابستگی متقابل کشورها به یکدیگر و نیز افزایش رقابت قرار گرفته اند .</a:t>
            </a:r>
          </a:p>
          <a:p>
            <a:pPr marL="0" indent="0" algn="r" rtl="1">
              <a:buNone/>
            </a:pPr>
            <a:r>
              <a:rPr lang="fa-IR" dirty="0" smtClean="0">
                <a:cs typeface="B Nazanin" pitchFamily="2" charset="-78"/>
              </a:rPr>
              <a:t>مواردی نظیر سازمان تجارت جهانی یا اتحادیه اروپا و قراردادهای منعقد شده بین شرکتهای چند ملیتی بزرگ ، بیانگر این است که فرصت های رشد و سود آوری در گرو حضور در بازارهای جهانی است .</a:t>
            </a:r>
            <a:endParaRPr lang="en-US" dirty="0">
              <a:cs typeface="B Nazanin" pitchFamily="2" charset="-78"/>
            </a:endParaRPr>
          </a:p>
        </p:txBody>
      </p:sp>
    </p:spTree>
    <p:extLst>
      <p:ext uri="{BB962C8B-B14F-4D97-AF65-F5344CB8AC3E}">
        <p14:creationId xmlns:p14="http://schemas.microsoft.com/office/powerpoint/2010/main" val="23611914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lgn="just" rtl="1">
              <a:buNone/>
            </a:pPr>
            <a:r>
              <a:rPr lang="fa-IR" dirty="0" smtClean="0">
                <a:cs typeface="B Nazanin" pitchFamily="2" charset="-78"/>
              </a:rPr>
              <a:t>مشتریان از کاهش قیمت و افزایش کیفیت محصولات رخ داده بر اثر رقابت</a:t>
            </a:r>
          </a:p>
          <a:p>
            <a:pPr marL="0" indent="0" algn="just" rtl="1">
              <a:buNone/>
            </a:pPr>
            <a:r>
              <a:rPr lang="fa-IR" dirty="0" smtClean="0">
                <a:cs typeface="B Nazanin" pitchFamily="2" charset="-78"/>
              </a:rPr>
              <a:t>جهانی منتفع می شوند.</a:t>
            </a:r>
          </a:p>
          <a:p>
            <a:pPr marL="0" indent="0" algn="just" rtl="1">
              <a:buNone/>
            </a:pPr>
            <a:r>
              <a:rPr lang="fa-IR" dirty="0" smtClean="0">
                <a:cs typeface="B Nazanin" pitchFamily="2" charset="-78"/>
              </a:rPr>
              <a:t>مدیران و مالکان شرکت ها نیز به اهمیت فعالیت های تولید و فروش در کشورهای دیگر پی برده اند و سرمایه گذاران هم از بوجود آمدن فرصتها و شرایط مناسب برای سرمایه گذاری در شرکتهای خارجی بهره می برند .</a:t>
            </a:r>
          </a:p>
          <a:p>
            <a:pPr marL="0" indent="0" algn="just" rtl="1">
              <a:buNone/>
            </a:pPr>
            <a:r>
              <a:rPr lang="fa-IR" dirty="0" smtClean="0">
                <a:cs typeface="B Nazanin" pitchFamily="2" charset="-78"/>
              </a:rPr>
              <a:t>افزایش رقابت در محیط تجارت جهانی به معنی این است که شرکتها به اطلاعات مالی و غیر مالی مربوط به مدیریت هزینه و حسابداری مدیریت بیش از گذشته نیازمند هستند تا بتوانند به رقابت با سایر کشورها بپردازند.</a:t>
            </a:r>
            <a:endParaRPr lang="en-US" dirty="0">
              <a:cs typeface="B Nazanin" pitchFamily="2" charset="-78"/>
            </a:endParaRPr>
          </a:p>
        </p:txBody>
      </p:sp>
    </p:spTree>
    <p:extLst>
      <p:ext uri="{BB962C8B-B14F-4D97-AF65-F5344CB8AC3E}">
        <p14:creationId xmlns:p14="http://schemas.microsoft.com/office/powerpoint/2010/main" val="3014411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457200"/>
            <a:ext cx="8077200" cy="914400"/>
          </a:xfrm>
        </p:spPr>
        <p:txBody>
          <a:bodyPr>
            <a:normAutofit/>
          </a:bodyPr>
          <a:lstStyle/>
          <a:p>
            <a:pPr algn="r" rtl="1"/>
            <a:r>
              <a:rPr lang="fa-IR" sz="3200" b="1" dirty="0" smtClean="0">
                <a:solidFill>
                  <a:schemeClr val="accent2">
                    <a:lumMod val="75000"/>
                  </a:schemeClr>
                </a:solidFill>
                <a:cs typeface="B Titr" pitchFamily="2" charset="-78"/>
              </a:rPr>
              <a:t>2-پیشرفت در فناوری های اطلاعاتی و تولیدی</a:t>
            </a:r>
            <a:endParaRPr lang="en-US" sz="3200"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381000" y="1828800"/>
            <a:ext cx="8534400" cy="4724400"/>
          </a:xfrm>
        </p:spPr>
        <p:txBody>
          <a:bodyPr>
            <a:noAutofit/>
          </a:bodyPr>
          <a:lstStyle/>
          <a:p>
            <a:pPr algn="just" rtl="1"/>
            <a:r>
              <a:rPr lang="fa-IR" sz="2800" dirty="0">
                <a:solidFill>
                  <a:schemeClr val="tx1"/>
                </a:solidFill>
                <a:cs typeface="B Nazanin" pitchFamily="2" charset="-78"/>
              </a:rPr>
              <a:t>برای بقا در رقابت شدید و روز افزون جهانی ، شرکت ها ناچار به </a:t>
            </a:r>
            <a:r>
              <a:rPr lang="fa-IR" sz="2800" dirty="0" smtClean="0">
                <a:solidFill>
                  <a:schemeClr val="tx1"/>
                </a:solidFill>
                <a:cs typeface="B Nazanin" pitchFamily="2" charset="-78"/>
              </a:rPr>
              <a:t>استفاده از </a:t>
            </a:r>
            <a:r>
              <a:rPr lang="fa-IR" sz="2800" dirty="0">
                <a:solidFill>
                  <a:schemeClr val="tx1"/>
                </a:solidFill>
                <a:cs typeface="B Nazanin" pitchFamily="2" charset="-78"/>
              </a:rPr>
              <a:t>فناوریهای جدید در تولید هستند .</a:t>
            </a:r>
          </a:p>
          <a:p>
            <a:pPr algn="just" rtl="1"/>
            <a:r>
              <a:rPr lang="fa-IR" sz="2800" dirty="0">
                <a:solidFill>
                  <a:schemeClr val="tx1"/>
                </a:solidFill>
                <a:cs typeface="B Nazanin" pitchFamily="2" charset="-78"/>
              </a:rPr>
              <a:t>یکی از این فناوریهای تولیدی ، استفاده از روش اقدام به هنگام است </a:t>
            </a:r>
            <a:r>
              <a:rPr lang="fa-IR" sz="2800" dirty="0" smtClean="0">
                <a:solidFill>
                  <a:schemeClr val="tx1"/>
                </a:solidFill>
                <a:cs typeface="B Nazanin" pitchFamily="2" charset="-78"/>
              </a:rPr>
              <a:t>که باعث </a:t>
            </a:r>
            <a:r>
              <a:rPr lang="fa-IR" sz="2800" dirty="0">
                <a:solidFill>
                  <a:schemeClr val="tx1"/>
                </a:solidFill>
                <a:cs typeface="B Nazanin" pitchFamily="2" charset="-78"/>
              </a:rPr>
              <a:t>کاهش هزینه و اتلاف ناشی از نگهداری سطوح بالای مواد اولیه </a:t>
            </a:r>
            <a:r>
              <a:rPr lang="fa-IR" sz="2800" dirty="0" smtClean="0">
                <a:solidFill>
                  <a:schemeClr val="tx1"/>
                </a:solidFill>
                <a:cs typeface="B Nazanin" pitchFamily="2" charset="-78"/>
              </a:rPr>
              <a:t>و کالای </a:t>
            </a:r>
            <a:r>
              <a:rPr lang="fa-IR" sz="2800" dirty="0">
                <a:solidFill>
                  <a:schemeClr val="tx1"/>
                </a:solidFill>
                <a:cs typeface="B Nazanin" pitchFamily="2" charset="-78"/>
              </a:rPr>
              <a:t>در جریان ساخت می شود . بیشتر شرکت های ژاپنی از این </a:t>
            </a:r>
            <a:r>
              <a:rPr lang="fa-IR" sz="2800" dirty="0" smtClean="0">
                <a:solidFill>
                  <a:schemeClr val="tx1"/>
                </a:solidFill>
                <a:cs typeface="B Nazanin" pitchFamily="2" charset="-78"/>
              </a:rPr>
              <a:t>شیوه برای </a:t>
            </a:r>
            <a:r>
              <a:rPr lang="fa-IR" sz="2800" dirty="0">
                <a:solidFill>
                  <a:schemeClr val="tx1"/>
                </a:solidFill>
                <a:cs typeface="B Nazanin" pitchFamily="2" charset="-78"/>
              </a:rPr>
              <a:t>تقلیل هزینه ها و بالا بردن کیفیت محصولات خود با کمک </a:t>
            </a:r>
            <a:r>
              <a:rPr lang="fa-IR" sz="2800" dirty="0" smtClean="0">
                <a:solidFill>
                  <a:schemeClr val="tx1"/>
                </a:solidFill>
                <a:cs typeface="B Nazanin" pitchFamily="2" charset="-78"/>
              </a:rPr>
              <a:t>تشکیل تیم </a:t>
            </a:r>
            <a:r>
              <a:rPr lang="fa-IR" sz="2800" dirty="0">
                <a:solidFill>
                  <a:schemeClr val="tx1"/>
                </a:solidFill>
                <a:cs typeface="B Nazanin" pitchFamily="2" charset="-78"/>
              </a:rPr>
              <a:t>های کاری و کنترلی و نیز انجام کنترلهای آماری کیفیت محصولات </a:t>
            </a:r>
            <a:r>
              <a:rPr lang="fa-IR" sz="2800" dirty="0" smtClean="0">
                <a:solidFill>
                  <a:schemeClr val="tx1"/>
                </a:solidFill>
                <a:cs typeface="B Nazanin" pitchFamily="2" charset="-78"/>
              </a:rPr>
              <a:t>، استفاده </a:t>
            </a:r>
            <a:r>
              <a:rPr lang="fa-IR" sz="2800" dirty="0">
                <a:solidFill>
                  <a:schemeClr val="tx1"/>
                </a:solidFill>
                <a:cs typeface="B Nazanin" pitchFamily="2" charset="-78"/>
              </a:rPr>
              <a:t>می کنند .</a:t>
            </a:r>
            <a:endParaRPr lang="en-US" sz="2800" dirty="0">
              <a:solidFill>
                <a:schemeClr val="tx1"/>
              </a:solidFill>
              <a:cs typeface="B Nazanin" pitchFamily="2" charset="-78"/>
            </a:endParaRPr>
          </a:p>
        </p:txBody>
      </p:sp>
    </p:spTree>
    <p:extLst>
      <p:ext uri="{BB962C8B-B14F-4D97-AF65-F5344CB8AC3E}">
        <p14:creationId xmlns:p14="http://schemas.microsoft.com/office/powerpoint/2010/main" val="27630723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762000"/>
            <a:ext cx="7620000" cy="4876800"/>
          </a:xfrm>
        </p:spPr>
        <p:txBody>
          <a:bodyPr>
            <a:normAutofit/>
          </a:bodyPr>
          <a:lstStyle/>
          <a:p>
            <a:pPr algn="just" rtl="1"/>
            <a:r>
              <a:rPr lang="fa-IR" dirty="0">
                <a:solidFill>
                  <a:schemeClr val="tx1"/>
                </a:solidFill>
                <a:cs typeface="B Nazanin" pitchFamily="2" charset="-78"/>
              </a:rPr>
              <a:t>از دیگر تغییرات تولیدی می توان به فناوری های انعطاف پذیر </a:t>
            </a:r>
            <a:r>
              <a:rPr lang="fa-IR" dirty="0" smtClean="0">
                <a:solidFill>
                  <a:schemeClr val="tx1"/>
                </a:solidFill>
                <a:cs typeface="B Nazanin" pitchFamily="2" charset="-78"/>
              </a:rPr>
              <a:t>تولید اشاره کرد </a:t>
            </a:r>
            <a:r>
              <a:rPr lang="fa-IR" dirty="0">
                <a:solidFill>
                  <a:schemeClr val="tx1"/>
                </a:solidFill>
                <a:cs typeface="B Nazanin" pitchFamily="2" charset="-78"/>
              </a:rPr>
              <a:t>که به منظور کاهش زمان راه اندازی و در نتیجه بر آورده </a:t>
            </a:r>
            <a:r>
              <a:rPr lang="fa-IR" dirty="0" smtClean="0">
                <a:solidFill>
                  <a:schemeClr val="tx1"/>
                </a:solidFill>
                <a:cs typeface="B Nazanin" pitchFamily="2" charset="-78"/>
              </a:rPr>
              <a:t>ساختن سریعتر </a:t>
            </a:r>
            <a:r>
              <a:rPr lang="fa-IR" dirty="0">
                <a:solidFill>
                  <a:schemeClr val="tx1"/>
                </a:solidFill>
                <a:cs typeface="B Nazanin" pitchFamily="2" charset="-78"/>
              </a:rPr>
              <a:t>درخواست مشتری ، رایج شده اند زیرا که یکی از مهمترین </a:t>
            </a:r>
            <a:r>
              <a:rPr lang="fa-IR" dirty="0" smtClean="0">
                <a:solidFill>
                  <a:schemeClr val="tx1"/>
                </a:solidFill>
                <a:cs typeface="B Nazanin" pitchFamily="2" charset="-78"/>
              </a:rPr>
              <a:t>عوامل موفقیت </a:t>
            </a:r>
            <a:r>
              <a:rPr lang="fa-IR" dirty="0">
                <a:solidFill>
                  <a:schemeClr val="tx1"/>
                </a:solidFill>
                <a:cs typeface="B Nazanin" pitchFamily="2" charset="-78"/>
              </a:rPr>
              <a:t>در یک محیط رقابتی توانایی شرکت در تحویل محصول یا </a:t>
            </a:r>
            <a:r>
              <a:rPr lang="fa-IR" dirty="0" smtClean="0">
                <a:solidFill>
                  <a:schemeClr val="tx1"/>
                </a:solidFill>
                <a:cs typeface="B Nazanin" pitchFamily="2" charset="-78"/>
              </a:rPr>
              <a:t>ارائه خدمات </a:t>
            </a:r>
            <a:r>
              <a:rPr lang="fa-IR" dirty="0">
                <a:solidFill>
                  <a:schemeClr val="tx1"/>
                </a:solidFill>
                <a:cs typeface="B Nazanin" pitchFamily="2" charset="-78"/>
              </a:rPr>
              <a:t>، سریعتر و بهتر از سایر رقبا می باشد .</a:t>
            </a:r>
            <a:endParaRPr lang="en-US" dirty="0">
              <a:solidFill>
                <a:schemeClr val="tx1"/>
              </a:solidFill>
              <a:cs typeface="B Nazanin" pitchFamily="2" charset="-78"/>
            </a:endParaRPr>
          </a:p>
        </p:txBody>
      </p:sp>
    </p:spTree>
    <p:extLst>
      <p:ext uri="{BB962C8B-B14F-4D97-AF65-F5344CB8AC3E}">
        <p14:creationId xmlns:p14="http://schemas.microsoft.com/office/powerpoint/2010/main" val="12539295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7772400" cy="1470025"/>
          </a:xfrm>
        </p:spPr>
        <p:txBody>
          <a:bodyPr>
            <a:normAutofit/>
          </a:bodyPr>
          <a:lstStyle/>
          <a:p>
            <a:pPr rtl="1"/>
            <a:r>
              <a:rPr lang="fa-IR" sz="3000" b="1" dirty="0" smtClean="0">
                <a:solidFill>
                  <a:schemeClr val="accent2">
                    <a:lumMod val="75000"/>
                  </a:schemeClr>
                </a:solidFill>
                <a:cs typeface="B Titr" pitchFamily="2" charset="-78"/>
              </a:rPr>
              <a:t>3-سیستم نوین اقتصادی:استفاده ازفناوری اطلاعات, اینترنت وتجارت الکترونیک</a:t>
            </a:r>
            <a:endParaRPr lang="en-US" sz="3000"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381000" y="1524000"/>
            <a:ext cx="8382000" cy="4953000"/>
          </a:xfrm>
        </p:spPr>
        <p:txBody>
          <a:bodyPr>
            <a:normAutofit/>
          </a:bodyPr>
          <a:lstStyle/>
          <a:p>
            <a:pPr algn="just" rtl="1"/>
            <a:r>
              <a:rPr lang="fa-IR" sz="2600" dirty="0">
                <a:solidFill>
                  <a:schemeClr val="tx1"/>
                </a:solidFill>
                <a:cs typeface="B Nazanin" pitchFamily="2" charset="-78"/>
              </a:rPr>
              <a:t>به جرات می توان گفت یکی از مهمترین تغییرات رخ داده در سالهای </a:t>
            </a:r>
            <a:r>
              <a:rPr lang="fa-IR" sz="2600" dirty="0" smtClean="0">
                <a:solidFill>
                  <a:schemeClr val="tx1"/>
                </a:solidFill>
                <a:cs typeface="B Nazanin" pitchFamily="2" charset="-78"/>
              </a:rPr>
              <a:t>اخیر در </a:t>
            </a:r>
            <a:r>
              <a:rPr lang="fa-IR" sz="2600" dirty="0">
                <a:solidFill>
                  <a:schemeClr val="tx1"/>
                </a:solidFill>
                <a:cs typeface="B Nazanin" pitchFamily="2" charset="-78"/>
              </a:rPr>
              <a:t>محیط تجارت ، افزایش استفاده از فناوری اطلاعات ، اینترنت و </a:t>
            </a:r>
            <a:r>
              <a:rPr lang="fa-IR" sz="2600" dirty="0" smtClean="0">
                <a:solidFill>
                  <a:schemeClr val="tx1"/>
                </a:solidFill>
                <a:cs typeface="B Nazanin" pitchFamily="2" charset="-78"/>
              </a:rPr>
              <a:t>تجارت الکترونیک </a:t>
            </a:r>
            <a:r>
              <a:rPr lang="fa-IR" sz="2600" dirty="0">
                <a:solidFill>
                  <a:schemeClr val="tx1"/>
                </a:solidFill>
                <a:cs typeface="B Nazanin" pitchFamily="2" charset="-78"/>
              </a:rPr>
              <a:t>است.</a:t>
            </a:r>
          </a:p>
          <a:p>
            <a:pPr algn="just" rtl="1"/>
            <a:r>
              <a:rPr lang="fa-IR" sz="2600" dirty="0">
                <a:solidFill>
                  <a:schemeClr val="tx1"/>
                </a:solidFill>
                <a:cs typeface="B Nazanin" pitchFamily="2" charset="-78"/>
              </a:rPr>
              <a:t>اقتصاد جدید ، اشاره به رشد سریع شرکت های </a:t>
            </a:r>
            <a:r>
              <a:rPr lang="fa-IR" sz="2600" dirty="0" smtClean="0">
                <a:solidFill>
                  <a:schemeClr val="tx1"/>
                </a:solidFill>
                <a:cs typeface="B Nazanin" pitchFamily="2" charset="-78"/>
              </a:rPr>
              <a:t>اینترنتی ( </a:t>
            </a:r>
            <a:r>
              <a:rPr lang="fa-IR" sz="2600" dirty="0">
                <a:solidFill>
                  <a:schemeClr val="tx1"/>
                </a:solidFill>
                <a:cs typeface="B Nazanin" pitchFamily="2" charset="-78"/>
              </a:rPr>
              <a:t>دات کام </a:t>
            </a:r>
            <a:r>
              <a:rPr lang="fa-IR" sz="2600" dirty="0" smtClean="0">
                <a:solidFill>
                  <a:schemeClr val="tx1"/>
                </a:solidFill>
                <a:cs typeface="B Nazanin" pitchFamily="2" charset="-78"/>
              </a:rPr>
              <a:t>ها نظیرای </a:t>
            </a:r>
            <a:r>
              <a:rPr lang="fa-IR" sz="2600" dirty="0">
                <a:solidFill>
                  <a:schemeClr val="tx1"/>
                </a:solidFill>
                <a:cs typeface="B Nazanin" pitchFamily="2" charset="-78"/>
              </a:rPr>
              <a:t>بوک و </a:t>
            </a:r>
            <a:r>
              <a:rPr lang="fa-IR" sz="2600" dirty="0" smtClean="0">
                <a:solidFill>
                  <a:schemeClr val="tx1"/>
                </a:solidFill>
                <a:cs typeface="B Nazanin" pitchFamily="2" charset="-78"/>
              </a:rPr>
              <a:t>...) </a:t>
            </a:r>
            <a:r>
              <a:rPr lang="fa-IR" sz="2600" dirty="0">
                <a:solidFill>
                  <a:schemeClr val="tx1"/>
                </a:solidFill>
                <a:cs typeface="B Nazanin" pitchFamily="2" charset="-78"/>
              </a:rPr>
              <a:t>و افزایش استفاده از اینترنت برای مکالمات ، معاملات </a:t>
            </a:r>
            <a:r>
              <a:rPr lang="fa-IR" sz="2600" dirty="0" smtClean="0">
                <a:solidFill>
                  <a:schemeClr val="tx1"/>
                </a:solidFill>
                <a:cs typeface="B Nazanin" pitchFamily="2" charset="-78"/>
              </a:rPr>
              <a:t>، خرید </a:t>
            </a:r>
            <a:r>
              <a:rPr lang="fa-IR" sz="2600" dirty="0">
                <a:solidFill>
                  <a:schemeClr val="tx1"/>
                </a:solidFill>
                <a:cs typeface="B Nazanin" pitchFamily="2" charset="-78"/>
              </a:rPr>
              <a:t>و فروش ، و پردازش داده های تجاری دارد.</a:t>
            </a:r>
          </a:p>
          <a:p>
            <a:pPr algn="just" rtl="1"/>
            <a:r>
              <a:rPr lang="fa-IR" sz="2600" dirty="0">
                <a:solidFill>
                  <a:schemeClr val="tx1"/>
                </a:solidFill>
                <a:cs typeface="B Nazanin" pitchFamily="2" charset="-78"/>
              </a:rPr>
              <a:t>این فناوری ها امکان دسترسی مدیران به اطلاعات شرکت ها ، صنایع </a:t>
            </a:r>
            <a:r>
              <a:rPr lang="fa-IR" sz="2600" dirty="0" smtClean="0">
                <a:solidFill>
                  <a:schemeClr val="tx1"/>
                </a:solidFill>
                <a:cs typeface="B Nazanin" pitchFamily="2" charset="-78"/>
              </a:rPr>
              <a:t>و محیط </a:t>
            </a:r>
            <a:r>
              <a:rPr lang="fa-IR" sz="2600" dirty="0">
                <a:solidFill>
                  <a:schemeClr val="tx1"/>
                </a:solidFill>
                <a:cs typeface="B Nazanin" pitchFamily="2" charset="-78"/>
              </a:rPr>
              <a:t>کسب و کار در سراسر دنیا را فراهم ساخته و باعث شده زمان </a:t>
            </a:r>
            <a:r>
              <a:rPr lang="fa-IR" sz="2600" dirty="0" smtClean="0">
                <a:solidFill>
                  <a:schemeClr val="tx1"/>
                </a:solidFill>
                <a:cs typeface="B Nazanin" pitchFamily="2" charset="-78"/>
              </a:rPr>
              <a:t>لازم برای </a:t>
            </a:r>
            <a:r>
              <a:rPr lang="fa-IR" sz="2600" dirty="0">
                <a:solidFill>
                  <a:schemeClr val="tx1"/>
                </a:solidFill>
                <a:cs typeface="B Nazanin" pitchFamily="2" charset="-78"/>
              </a:rPr>
              <a:t>مبادلات و پردازش آنها بسیار کاهش یابد و تمرکز استراتژی </a:t>
            </a:r>
            <a:r>
              <a:rPr lang="fa-IR" sz="2600" dirty="0" smtClean="0">
                <a:solidFill>
                  <a:schemeClr val="tx1"/>
                </a:solidFill>
                <a:cs typeface="B Nazanin" pitchFamily="2" charset="-78"/>
              </a:rPr>
              <a:t>شرکت ها </a:t>
            </a:r>
            <a:r>
              <a:rPr lang="fa-IR" sz="2600" dirty="0">
                <a:solidFill>
                  <a:schemeClr val="tx1"/>
                </a:solidFill>
                <a:cs typeface="B Nazanin" pitchFamily="2" charset="-78"/>
              </a:rPr>
              <a:t>بیشتر روی مدیریت هزینه معطوف شود.</a:t>
            </a:r>
            <a:endParaRPr lang="en-US" sz="2600" dirty="0">
              <a:solidFill>
                <a:schemeClr val="tx1"/>
              </a:solidFill>
              <a:cs typeface="B Nazanin" pitchFamily="2" charset="-78"/>
            </a:endParaRPr>
          </a:p>
        </p:txBody>
      </p:sp>
    </p:spTree>
    <p:extLst>
      <p:ext uri="{BB962C8B-B14F-4D97-AF65-F5344CB8AC3E}">
        <p14:creationId xmlns:p14="http://schemas.microsoft.com/office/powerpoint/2010/main" val="31752991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620000" cy="685799"/>
          </a:xfrm>
        </p:spPr>
        <p:txBody>
          <a:bodyPr>
            <a:normAutofit/>
          </a:bodyPr>
          <a:lstStyle/>
          <a:p>
            <a:pPr rtl="1"/>
            <a:r>
              <a:rPr lang="fa-IR" sz="3000" b="1" dirty="0" smtClean="0">
                <a:solidFill>
                  <a:schemeClr val="accent2">
                    <a:lumMod val="75000"/>
                  </a:schemeClr>
                </a:solidFill>
                <a:cs typeface="B Titr" pitchFamily="2" charset="-78"/>
              </a:rPr>
              <a:t>4-تاکید بر مشتری</a:t>
            </a:r>
            <a:endParaRPr lang="en-US" sz="3000"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304800" y="1371600"/>
            <a:ext cx="8534400" cy="5029200"/>
          </a:xfrm>
        </p:spPr>
        <p:txBody>
          <a:bodyPr>
            <a:normAutofit/>
          </a:bodyPr>
          <a:lstStyle/>
          <a:p>
            <a:pPr algn="just" rtl="1"/>
            <a:r>
              <a:rPr lang="fa-IR" dirty="0">
                <a:solidFill>
                  <a:schemeClr val="tx1"/>
                </a:solidFill>
                <a:cs typeface="B Nazanin" pitchFamily="2" charset="-78"/>
              </a:rPr>
              <a:t>یکی دیگر از تغییرات مهم رخ داده در محیط تجارت کنونی ، افزایش </a:t>
            </a:r>
            <a:r>
              <a:rPr lang="fa-IR" dirty="0" smtClean="0">
                <a:solidFill>
                  <a:schemeClr val="tx1"/>
                </a:solidFill>
                <a:cs typeface="B Nazanin" pitchFamily="2" charset="-78"/>
              </a:rPr>
              <a:t>انتظار مشتری </a:t>
            </a:r>
            <a:r>
              <a:rPr lang="fa-IR" dirty="0">
                <a:solidFill>
                  <a:schemeClr val="tx1"/>
                </a:solidFill>
                <a:cs typeface="B Nazanin" pitchFamily="2" charset="-78"/>
              </a:rPr>
              <a:t>در خصوص کیفیت و کارایی محصول شرکت میباشد.</a:t>
            </a:r>
          </a:p>
          <a:p>
            <a:pPr algn="just" rtl="1"/>
            <a:r>
              <a:rPr lang="fa-IR" dirty="0">
                <a:solidFill>
                  <a:schemeClr val="tx1"/>
                </a:solidFill>
                <a:cs typeface="B Nazanin" pitchFamily="2" charset="-78"/>
              </a:rPr>
              <a:t>نتیجه این تغییر ، کوتاهتر شدن چرخه عمر محصول است ، </a:t>
            </a:r>
            <a:r>
              <a:rPr lang="fa-IR" dirty="0" smtClean="0">
                <a:solidFill>
                  <a:schemeClr val="tx1"/>
                </a:solidFill>
                <a:cs typeface="B Nazanin" pitchFamily="2" charset="-78"/>
              </a:rPr>
              <a:t>زیرا شرکت </a:t>
            </a:r>
            <a:r>
              <a:rPr lang="fa-IR" dirty="0">
                <a:solidFill>
                  <a:schemeClr val="tx1"/>
                </a:solidFill>
                <a:cs typeface="B Nazanin" pitchFamily="2" charset="-78"/>
              </a:rPr>
              <a:t>برای بقا در محیط پر رقابت وحفظ مشتری ناچاراست </a:t>
            </a:r>
            <a:r>
              <a:rPr lang="fa-IR" dirty="0" smtClean="0">
                <a:solidFill>
                  <a:schemeClr val="tx1"/>
                </a:solidFill>
                <a:cs typeface="B Nazanin" pitchFamily="2" charset="-78"/>
              </a:rPr>
              <a:t>همواره بدنبال </a:t>
            </a:r>
            <a:r>
              <a:rPr lang="fa-IR" dirty="0">
                <a:solidFill>
                  <a:schemeClr val="tx1"/>
                </a:solidFill>
                <a:cs typeface="B Nazanin" pitchFamily="2" charset="-78"/>
              </a:rPr>
              <a:t>اضافه کردن یک ویژگی جدید یا تولید یک محصول نو و </a:t>
            </a:r>
            <a:r>
              <a:rPr lang="fa-IR" dirty="0" smtClean="0">
                <a:solidFill>
                  <a:schemeClr val="tx1"/>
                </a:solidFill>
                <a:cs typeface="B Nazanin" pitchFamily="2" charset="-78"/>
              </a:rPr>
              <a:t>عرضه سریع </a:t>
            </a:r>
            <a:r>
              <a:rPr lang="fa-IR" dirty="0">
                <a:solidFill>
                  <a:schemeClr val="tx1"/>
                </a:solidFill>
                <a:cs typeface="B Nazanin" pitchFamily="2" charset="-78"/>
              </a:rPr>
              <a:t>آن به بازار باشد .</a:t>
            </a:r>
          </a:p>
          <a:p>
            <a:pPr algn="just" rtl="1"/>
            <a:r>
              <a:rPr lang="fa-IR" dirty="0">
                <a:solidFill>
                  <a:schemeClr val="tx1"/>
                </a:solidFill>
                <a:cs typeface="B Nazanin" pitchFamily="2" charset="-78"/>
              </a:rPr>
              <a:t>در سنوات گذشته ، شرکت ها با تمرکز روی تنها تعداد اندکی محصول </a:t>
            </a:r>
            <a:r>
              <a:rPr lang="fa-IR" dirty="0" smtClean="0">
                <a:solidFill>
                  <a:schemeClr val="tx1"/>
                </a:solidFill>
                <a:cs typeface="B Nazanin" pitchFamily="2" charset="-78"/>
              </a:rPr>
              <a:t>با ویژگی </a:t>
            </a:r>
            <a:r>
              <a:rPr lang="fa-IR" dirty="0">
                <a:solidFill>
                  <a:schemeClr val="tx1"/>
                </a:solidFill>
                <a:cs typeface="B Nazanin" pitchFamily="2" charset="-78"/>
              </a:rPr>
              <a:t>های محدود ، دوام بالا ، هزینه های کم، تولید انبوه از </a:t>
            </a:r>
            <a:r>
              <a:rPr lang="fa-IR" dirty="0" smtClean="0">
                <a:solidFill>
                  <a:schemeClr val="tx1"/>
                </a:solidFill>
                <a:cs typeface="B Nazanin" pitchFamily="2" charset="-78"/>
              </a:rPr>
              <a:t>طریق خودکار </a:t>
            </a:r>
            <a:r>
              <a:rPr lang="fa-IR" dirty="0">
                <a:solidFill>
                  <a:schemeClr val="tx1"/>
                </a:solidFill>
                <a:cs typeface="B Nazanin" pitchFamily="2" charset="-78"/>
              </a:rPr>
              <a:t>کردن خط مونتاژ می توانستند در عرصه تجارت موفق باشند .</a:t>
            </a:r>
            <a:endParaRPr lang="en-US" dirty="0">
              <a:solidFill>
                <a:schemeClr val="tx1"/>
              </a:solidFill>
              <a:cs typeface="B Nazanin" pitchFamily="2" charset="-78"/>
            </a:endParaRPr>
          </a:p>
        </p:txBody>
      </p:sp>
    </p:spTree>
    <p:extLst>
      <p:ext uri="{BB962C8B-B14F-4D97-AF65-F5344CB8AC3E}">
        <p14:creationId xmlns:p14="http://schemas.microsoft.com/office/powerpoint/2010/main" val="26712515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pPr algn="r" rtl="1"/>
            <a:r>
              <a:rPr lang="fa-IR" sz="3600" b="1" dirty="0">
                <a:latin typeface="2  Titr"/>
                <a:cs typeface="B Titr" pitchFamily="2" charset="-78"/>
              </a:rPr>
              <a:t>کاربردهای اطلاعات تهیه شده توسط حسابداری مدیریت</a:t>
            </a:r>
            <a:endParaRPr lang="en-US" sz="3600" dirty="0">
              <a:latin typeface="2  Titr"/>
              <a:cs typeface="B Titr" pitchFamily="2" charset="-78"/>
            </a:endParaRPr>
          </a:p>
        </p:txBody>
      </p:sp>
      <p:sp>
        <p:nvSpPr>
          <p:cNvPr id="3" name="Content Placeholder 2"/>
          <p:cNvSpPr>
            <a:spLocks noGrp="1"/>
          </p:cNvSpPr>
          <p:nvPr>
            <p:ph idx="1"/>
          </p:nvPr>
        </p:nvSpPr>
        <p:spPr>
          <a:xfrm>
            <a:off x="381000" y="1752600"/>
            <a:ext cx="8229600" cy="4525963"/>
          </a:xfrm>
        </p:spPr>
        <p:txBody>
          <a:bodyPr>
            <a:normAutofit/>
          </a:bodyPr>
          <a:lstStyle/>
          <a:p>
            <a:pPr marL="0" indent="0" algn="just" rtl="1">
              <a:buNone/>
            </a:pPr>
            <a:r>
              <a:rPr lang="fa-IR" dirty="0" smtClean="0">
                <a:cs typeface="B Nazanin" pitchFamily="2" charset="-78"/>
              </a:rPr>
              <a:t>منظور از اطلاعات مدیریت هزینه که توسط حسابداران مدیریت تهیه می شود ، اطلاعاتی است که مدیران را قادر می سازد تا وظایف خود را به گونه ای موثر در سازمان های غیر انتفاعی و واحدهای تجاری انجام دهند .</a:t>
            </a:r>
          </a:p>
          <a:p>
            <a:pPr marL="0" indent="0" algn="just" rtl="1">
              <a:buNone/>
            </a:pPr>
            <a:r>
              <a:rPr lang="fa-IR" dirty="0" smtClean="0">
                <a:cs typeface="B Nazanin" pitchFamily="2" charset="-78"/>
              </a:rPr>
              <a:t>این اطلاعات شامل اطلاعات مالی (در رابطه با هزینه ها ، بهای تمام شده و درآمدها ) و نیز اطلاعات غیر مالی درباره میزان بهره وری ،کیفیت و سایر عوامل کلیدی است که در موفقیت شرکت دخیل هستند.</a:t>
            </a:r>
            <a:endParaRPr lang="fa-IR" dirty="0">
              <a:cs typeface="B Nazanin" pitchFamily="2" charset="-78"/>
            </a:endParaRPr>
          </a:p>
        </p:txBody>
      </p:sp>
    </p:spTree>
    <p:extLst>
      <p:ext uri="{BB962C8B-B14F-4D97-AF65-F5344CB8AC3E}">
        <p14:creationId xmlns:p14="http://schemas.microsoft.com/office/powerpoint/2010/main" val="1323928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38200" y="838200"/>
            <a:ext cx="7620000" cy="5410200"/>
          </a:xfrm>
        </p:spPr>
        <p:txBody>
          <a:bodyPr>
            <a:normAutofit/>
          </a:bodyPr>
          <a:lstStyle/>
          <a:p>
            <a:pPr algn="just" rtl="1"/>
            <a:r>
              <a:rPr lang="fa-IR" dirty="0">
                <a:solidFill>
                  <a:schemeClr val="tx1"/>
                </a:solidFill>
                <a:cs typeface="B Nazanin" pitchFamily="2" charset="-78"/>
              </a:rPr>
              <a:t>اما تمرکز فرآیندهای تجاری در حال حاضر بر روی جلب رضایت </a:t>
            </a:r>
            <a:r>
              <a:rPr lang="fa-IR" dirty="0" smtClean="0">
                <a:solidFill>
                  <a:schemeClr val="tx1"/>
                </a:solidFill>
                <a:cs typeface="B Nazanin" pitchFamily="2" charset="-78"/>
              </a:rPr>
              <a:t>مشتری است </a:t>
            </a:r>
            <a:r>
              <a:rPr lang="fa-IR" dirty="0">
                <a:solidFill>
                  <a:schemeClr val="tx1"/>
                </a:solidFill>
                <a:cs typeface="B Nazanin" pitchFamily="2" charset="-78"/>
              </a:rPr>
              <a:t>.</a:t>
            </a:r>
          </a:p>
          <a:p>
            <a:pPr algn="just" rtl="1"/>
            <a:r>
              <a:rPr lang="fa-IR" dirty="0">
                <a:solidFill>
                  <a:schemeClr val="tx1"/>
                </a:solidFill>
                <a:cs typeface="B Nazanin" pitchFamily="2" charset="-78"/>
              </a:rPr>
              <a:t>ایجاد ارزش برای مشتری ، نگاه مدیران را از تولید کم هزینه ، </a:t>
            </a:r>
            <a:r>
              <a:rPr lang="fa-IR" dirty="0" smtClean="0">
                <a:solidFill>
                  <a:schemeClr val="tx1"/>
                </a:solidFill>
                <a:cs typeface="B Nazanin" pitchFamily="2" charset="-78"/>
              </a:rPr>
              <a:t>به سمت </a:t>
            </a:r>
            <a:r>
              <a:rPr lang="fa-IR" dirty="0">
                <a:solidFill>
                  <a:schemeClr val="tx1"/>
                </a:solidFill>
                <a:cs typeface="B Nazanin" pitchFamily="2" charset="-78"/>
              </a:rPr>
              <a:t>تولید محصول یا ارایه خدمت با کیفیت بالا، تحویل به موقع </a:t>
            </a:r>
            <a:r>
              <a:rPr lang="fa-IR" dirty="0" smtClean="0">
                <a:solidFill>
                  <a:schemeClr val="tx1"/>
                </a:solidFill>
                <a:cs typeface="B Nazanin" pitchFamily="2" charset="-78"/>
              </a:rPr>
              <a:t>و توانایی </a:t>
            </a:r>
            <a:r>
              <a:rPr lang="fa-IR" dirty="0">
                <a:solidFill>
                  <a:schemeClr val="tx1"/>
                </a:solidFill>
                <a:cs typeface="B Nazanin" pitchFamily="2" charset="-78"/>
              </a:rPr>
              <a:t>برآورده ساختن علایق مشتریان در خصوص ایجاد </a:t>
            </a:r>
            <a:r>
              <a:rPr lang="fa-IR" dirty="0" smtClean="0">
                <a:solidFill>
                  <a:schemeClr val="tx1"/>
                </a:solidFill>
                <a:cs typeface="B Nazanin" pitchFamily="2" charset="-78"/>
              </a:rPr>
              <a:t>ویژگی های </a:t>
            </a:r>
            <a:r>
              <a:rPr lang="fa-IR" dirty="0">
                <a:solidFill>
                  <a:schemeClr val="tx1"/>
                </a:solidFill>
                <a:cs typeface="B Nazanin" pitchFamily="2" charset="-78"/>
              </a:rPr>
              <a:t>مورد نظرش در محصولات شرکت سوق داده است .</a:t>
            </a:r>
          </a:p>
          <a:p>
            <a:pPr algn="just" rtl="1"/>
            <a:r>
              <a:rPr lang="fa-IR" dirty="0">
                <a:solidFill>
                  <a:schemeClr val="tx1"/>
                </a:solidFill>
                <a:cs typeface="B Nazanin" pitchFamily="2" charset="-78"/>
              </a:rPr>
              <a:t>امروزه مهمترین عامل موفقیت ، مشتری مداری است.</a:t>
            </a:r>
          </a:p>
          <a:p>
            <a:pPr algn="just" rtl="1"/>
            <a:r>
              <a:rPr lang="fa-IR" dirty="0">
                <a:solidFill>
                  <a:schemeClr val="tx1"/>
                </a:solidFill>
                <a:cs typeface="B Nazanin" pitchFamily="2" charset="-78"/>
              </a:rPr>
              <a:t>بر این اساس، گزارشات حسابداری مدیریت و مدیریت هزینه نیز </a:t>
            </a:r>
            <a:r>
              <a:rPr lang="fa-IR" dirty="0" smtClean="0">
                <a:solidFill>
                  <a:schemeClr val="tx1"/>
                </a:solidFill>
                <a:cs typeface="B Nazanin" pitchFamily="2" charset="-78"/>
              </a:rPr>
              <a:t>در محیط </a:t>
            </a:r>
            <a:r>
              <a:rPr lang="fa-IR" dirty="0">
                <a:solidFill>
                  <a:schemeClr val="tx1"/>
                </a:solidFill>
                <a:cs typeface="B Nazanin" pitchFamily="2" charset="-78"/>
              </a:rPr>
              <a:t>فعلی تغییر کرده اند و شامل معیارهای خاصی جهت </a:t>
            </a:r>
            <a:r>
              <a:rPr lang="fa-IR" dirty="0" smtClean="0">
                <a:solidFill>
                  <a:schemeClr val="tx1"/>
                </a:solidFill>
                <a:cs typeface="B Nazanin" pitchFamily="2" charset="-78"/>
              </a:rPr>
              <a:t>اندازه گیری </a:t>
            </a:r>
            <a:r>
              <a:rPr lang="fa-IR" dirty="0">
                <a:solidFill>
                  <a:schemeClr val="tx1"/>
                </a:solidFill>
                <a:cs typeface="B Nazanin" pitchFamily="2" charset="-78"/>
              </a:rPr>
              <a:t>ترجیحات مشتریان ومیزان جلب نظر آنان شده است.</a:t>
            </a:r>
            <a:endParaRPr lang="en-US" dirty="0">
              <a:solidFill>
                <a:schemeClr val="tx1"/>
              </a:solidFill>
              <a:cs typeface="B Nazanin" pitchFamily="2" charset="-78"/>
            </a:endParaRPr>
          </a:p>
        </p:txBody>
      </p:sp>
    </p:spTree>
    <p:extLst>
      <p:ext uri="{BB962C8B-B14F-4D97-AF65-F5344CB8AC3E}">
        <p14:creationId xmlns:p14="http://schemas.microsoft.com/office/powerpoint/2010/main" val="19220885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0"/>
            <a:ext cx="7772400" cy="990600"/>
          </a:xfrm>
        </p:spPr>
        <p:txBody>
          <a:bodyPr>
            <a:normAutofit/>
          </a:bodyPr>
          <a:lstStyle/>
          <a:p>
            <a:pPr rtl="1"/>
            <a:r>
              <a:rPr lang="fa-IR" sz="3000" b="1" dirty="0" smtClean="0">
                <a:solidFill>
                  <a:schemeClr val="accent2">
                    <a:lumMod val="75000"/>
                  </a:schemeClr>
                </a:solidFill>
                <a:cs typeface="B Titr" pitchFamily="2" charset="-78"/>
              </a:rPr>
              <a:t>5-ساختار مدیریت و اداره سازمان</a:t>
            </a:r>
            <a:endParaRPr lang="en-US" sz="3000"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304800" y="1295400"/>
            <a:ext cx="8534400" cy="5562600"/>
          </a:xfrm>
        </p:spPr>
        <p:txBody>
          <a:bodyPr>
            <a:noAutofit/>
          </a:bodyPr>
          <a:lstStyle/>
          <a:p>
            <a:pPr algn="just" rtl="1"/>
            <a:r>
              <a:rPr lang="fa-IR" sz="2800" dirty="0">
                <a:solidFill>
                  <a:schemeClr val="tx1"/>
                </a:solidFill>
                <a:cs typeface="B Nazanin" pitchFamily="2" charset="-78"/>
              </a:rPr>
              <a:t>در واکنش به تغییرات رخ داده در بازاریابی و تولید ، نحوه اداره </a:t>
            </a:r>
            <a:r>
              <a:rPr lang="fa-IR" sz="2800" dirty="0" smtClean="0">
                <a:solidFill>
                  <a:schemeClr val="tx1"/>
                </a:solidFill>
                <a:cs typeface="B Nazanin" pitchFamily="2" charset="-78"/>
              </a:rPr>
              <a:t>سازمانها نیز </a:t>
            </a:r>
            <a:r>
              <a:rPr lang="fa-IR" sz="2800" dirty="0">
                <a:solidFill>
                  <a:schemeClr val="tx1"/>
                </a:solidFill>
                <a:cs typeface="B Nazanin" pitchFamily="2" charset="-78"/>
              </a:rPr>
              <a:t>تغییر یافته است .</a:t>
            </a:r>
          </a:p>
          <a:p>
            <a:pPr algn="just" rtl="1"/>
            <a:r>
              <a:rPr lang="fa-IR" sz="2800" dirty="0">
                <a:solidFill>
                  <a:schemeClr val="tx1"/>
                </a:solidFill>
                <a:cs typeface="B Nazanin" pitchFamily="2" charset="-78"/>
              </a:rPr>
              <a:t>به دلیل متمرکز شدن توجهات روی جلب رضایت مشتری ، </a:t>
            </a:r>
            <a:r>
              <a:rPr lang="fa-IR" sz="2800" dirty="0" smtClean="0">
                <a:solidFill>
                  <a:schemeClr val="tx1"/>
                </a:solidFill>
                <a:cs typeface="B Nazanin" pitchFamily="2" charset="-78"/>
              </a:rPr>
              <a:t>معیارهای ارزیابی </a:t>
            </a:r>
            <a:r>
              <a:rPr lang="fa-IR" sz="2800" dirty="0">
                <a:solidFill>
                  <a:schemeClr val="tx1"/>
                </a:solidFill>
                <a:cs typeface="B Nazanin" pitchFamily="2" charset="-78"/>
              </a:rPr>
              <a:t>عملکرد مالی و مبتنی بر سود جای خود را به معیارهای </a:t>
            </a:r>
            <a:r>
              <a:rPr lang="fa-IR" sz="2800" dirty="0" smtClean="0">
                <a:solidFill>
                  <a:schemeClr val="tx1"/>
                </a:solidFill>
                <a:cs typeface="B Nazanin" pitchFamily="2" charset="-78"/>
              </a:rPr>
              <a:t>ارزیابی عملکرد </a:t>
            </a:r>
            <a:r>
              <a:rPr lang="fa-IR" sz="2800" dirty="0">
                <a:solidFill>
                  <a:schemeClr val="tx1"/>
                </a:solidFill>
                <a:cs typeface="B Nazanin" pitchFamily="2" charset="-78"/>
              </a:rPr>
              <a:t>غیر مالی و مرتبط با مشتریان </a:t>
            </a:r>
            <a:r>
              <a:rPr lang="fa-IR" sz="2800" dirty="0" smtClean="0">
                <a:solidFill>
                  <a:schemeClr val="tx1"/>
                </a:solidFill>
                <a:cs typeface="B Nazanin" pitchFamily="2" charset="-78"/>
              </a:rPr>
              <a:t>( </a:t>
            </a:r>
            <a:r>
              <a:rPr lang="fa-IR" sz="2800" dirty="0">
                <a:solidFill>
                  <a:schemeClr val="tx1"/>
                </a:solidFill>
                <a:cs typeface="B Nazanin" pitchFamily="2" charset="-78"/>
              </a:rPr>
              <a:t>نظیر کیفیت ، زمان تحویل </a:t>
            </a:r>
            <a:r>
              <a:rPr lang="fa-IR" sz="2800" dirty="0" smtClean="0">
                <a:solidFill>
                  <a:schemeClr val="tx1"/>
                </a:solidFill>
                <a:cs typeface="B Nazanin" pitchFamily="2" charset="-78"/>
              </a:rPr>
              <a:t>محصول یا </a:t>
            </a:r>
            <a:r>
              <a:rPr lang="fa-IR" sz="2800" dirty="0">
                <a:solidFill>
                  <a:schemeClr val="tx1"/>
                </a:solidFill>
                <a:cs typeface="B Nazanin" pitchFamily="2" charset="-78"/>
              </a:rPr>
              <a:t>ارایه خدمت </a:t>
            </a:r>
            <a:r>
              <a:rPr lang="fa-IR" sz="2800" dirty="0" smtClean="0">
                <a:solidFill>
                  <a:schemeClr val="tx1"/>
                </a:solidFill>
                <a:cs typeface="B Nazanin" pitchFamily="2" charset="-78"/>
              </a:rPr>
              <a:t>) </a:t>
            </a:r>
            <a:r>
              <a:rPr lang="fa-IR" sz="2800" dirty="0">
                <a:solidFill>
                  <a:schemeClr val="tx1"/>
                </a:solidFill>
                <a:cs typeface="B Nazanin" pitchFamily="2" charset="-78"/>
              </a:rPr>
              <a:t>داده اند .</a:t>
            </a:r>
          </a:p>
          <a:p>
            <a:pPr algn="just" rtl="1"/>
            <a:r>
              <a:rPr lang="fa-IR" sz="2800" dirty="0">
                <a:solidFill>
                  <a:schemeClr val="tx1"/>
                </a:solidFill>
                <a:cs typeface="B Nazanin" pitchFamily="2" charset="-78"/>
              </a:rPr>
              <a:t>بر همین اساس ، مدیریت سلسله مراتبی و دستوری جای خود را </a:t>
            </a:r>
            <a:r>
              <a:rPr lang="fa-IR" sz="2800" dirty="0" smtClean="0">
                <a:solidFill>
                  <a:schemeClr val="tx1"/>
                </a:solidFill>
                <a:cs typeface="B Nazanin" pitchFamily="2" charset="-78"/>
              </a:rPr>
              <a:t>به سازمانهای </a:t>
            </a:r>
            <a:r>
              <a:rPr lang="fa-IR" sz="2800" dirty="0">
                <a:solidFill>
                  <a:schemeClr val="tx1"/>
                </a:solidFill>
                <a:cs typeface="B Nazanin" pitchFamily="2" charset="-78"/>
              </a:rPr>
              <a:t>انعطاف پذیر داده است که در آنها شرایط بهتری برای </a:t>
            </a:r>
            <a:r>
              <a:rPr lang="fa-IR" sz="2800" dirty="0" smtClean="0">
                <a:solidFill>
                  <a:schemeClr val="tx1"/>
                </a:solidFill>
                <a:cs typeface="B Nazanin" pitchFamily="2" charset="-78"/>
              </a:rPr>
              <a:t>انجامکارهای </a:t>
            </a:r>
            <a:r>
              <a:rPr lang="fa-IR" sz="2800" dirty="0">
                <a:solidFill>
                  <a:schemeClr val="tx1"/>
                </a:solidFill>
                <a:cs typeface="B Nazanin" pitchFamily="2" charset="-78"/>
              </a:rPr>
              <a:t>تیمی و همکاری گروهی افراد وجود دارد.</a:t>
            </a:r>
            <a:endParaRPr lang="en-US" sz="2800" dirty="0">
              <a:solidFill>
                <a:schemeClr val="tx1"/>
              </a:solidFill>
              <a:cs typeface="B Nazanin" pitchFamily="2" charset="-78"/>
            </a:endParaRPr>
          </a:p>
        </p:txBody>
      </p:sp>
    </p:spTree>
    <p:extLst>
      <p:ext uri="{BB962C8B-B14F-4D97-AF65-F5344CB8AC3E}">
        <p14:creationId xmlns:p14="http://schemas.microsoft.com/office/powerpoint/2010/main" val="25731565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914400"/>
            <a:ext cx="7467600" cy="5257800"/>
          </a:xfrm>
        </p:spPr>
        <p:txBody>
          <a:bodyPr>
            <a:normAutofit/>
          </a:bodyPr>
          <a:lstStyle/>
          <a:p>
            <a:pPr algn="just" rtl="1"/>
            <a:r>
              <a:rPr lang="fa-IR" dirty="0">
                <a:solidFill>
                  <a:schemeClr val="tx1"/>
                </a:solidFill>
                <a:cs typeface="B Nazanin" pitchFamily="2" charset="-78"/>
              </a:rPr>
              <a:t>در واکنش به این تغییرات ، حسابداری مدیریت نیز اقدام به </a:t>
            </a:r>
            <a:r>
              <a:rPr lang="fa-IR" dirty="0" smtClean="0">
                <a:solidFill>
                  <a:schemeClr val="tx1"/>
                </a:solidFill>
                <a:cs typeface="B Nazanin" pitchFamily="2" charset="-78"/>
              </a:rPr>
              <a:t>ارایه گزارشاتی </a:t>
            </a:r>
            <a:r>
              <a:rPr lang="fa-IR" dirty="0">
                <a:solidFill>
                  <a:schemeClr val="tx1"/>
                </a:solidFill>
                <a:cs typeface="B Nazanin" pitchFamily="2" charset="-78"/>
              </a:rPr>
              <a:t>نموده است که برای تیم های موجود ، مفید بوده و </a:t>
            </a:r>
            <a:r>
              <a:rPr lang="fa-IR" dirty="0" smtClean="0">
                <a:solidFill>
                  <a:schemeClr val="tx1"/>
                </a:solidFill>
                <a:cs typeface="B Nazanin" pitchFamily="2" charset="-78"/>
              </a:rPr>
              <a:t>درارزیابی </a:t>
            </a:r>
            <a:r>
              <a:rPr lang="fa-IR" dirty="0">
                <a:solidFill>
                  <a:schemeClr val="tx1"/>
                </a:solidFill>
                <a:cs typeface="B Nazanin" pitchFamily="2" charset="-78"/>
              </a:rPr>
              <a:t>نحوه انجام وظایف چند گانه تیم ها ، کیفیت محصول </a:t>
            </a:r>
            <a:r>
              <a:rPr lang="fa-IR" dirty="0" smtClean="0">
                <a:solidFill>
                  <a:schemeClr val="tx1"/>
                </a:solidFill>
                <a:cs typeface="B Nazanin" pitchFamily="2" charset="-78"/>
              </a:rPr>
              <a:t>، بهای </a:t>
            </a:r>
            <a:r>
              <a:rPr lang="fa-IR" dirty="0">
                <a:solidFill>
                  <a:schemeClr val="tx1"/>
                </a:solidFill>
                <a:cs typeface="B Nazanin" pitchFamily="2" charset="-78"/>
              </a:rPr>
              <a:t>تمام شده هر واحد محصول ، رضایت مشتری و نظیر </a:t>
            </a:r>
            <a:r>
              <a:rPr lang="fa-IR" dirty="0" smtClean="0">
                <a:solidFill>
                  <a:schemeClr val="tx1"/>
                </a:solidFill>
                <a:cs typeface="B Nazanin" pitchFamily="2" charset="-78"/>
              </a:rPr>
              <a:t>آن مدیریت </a:t>
            </a:r>
            <a:r>
              <a:rPr lang="fa-IR" dirty="0">
                <a:solidFill>
                  <a:schemeClr val="tx1"/>
                </a:solidFill>
                <a:cs typeface="B Nazanin" pitchFamily="2" charset="-78"/>
              </a:rPr>
              <a:t>را در تصمیم گیری یاری نماید .</a:t>
            </a:r>
          </a:p>
          <a:p>
            <a:pPr algn="just" rtl="1"/>
            <a:r>
              <a:rPr lang="fa-IR" dirty="0">
                <a:solidFill>
                  <a:schemeClr val="tx1"/>
                </a:solidFill>
                <a:cs typeface="B Nazanin" pitchFamily="2" charset="-78"/>
              </a:rPr>
              <a:t>در جدول 1 - 1 ، محیط تجارت معاصر با محیط تجارت در گذشته</a:t>
            </a:r>
          </a:p>
          <a:p>
            <a:pPr algn="just" rtl="1"/>
            <a:r>
              <a:rPr lang="fa-IR" dirty="0">
                <a:solidFill>
                  <a:schemeClr val="tx1"/>
                </a:solidFill>
                <a:cs typeface="B Nazanin" pitchFamily="2" charset="-78"/>
              </a:rPr>
              <a:t>به اختصار مورد مقایسه قرار گرفته اند .</a:t>
            </a:r>
            <a:endParaRPr lang="en-US" dirty="0">
              <a:solidFill>
                <a:schemeClr val="tx1"/>
              </a:solidFill>
              <a:cs typeface="B Nazanin" pitchFamily="2" charset="-78"/>
            </a:endParaRPr>
          </a:p>
        </p:txBody>
      </p:sp>
    </p:spTree>
    <p:extLst>
      <p:ext uri="{BB962C8B-B14F-4D97-AF65-F5344CB8AC3E}">
        <p14:creationId xmlns:p14="http://schemas.microsoft.com/office/powerpoint/2010/main" val="3728206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28601"/>
            <a:ext cx="7772400" cy="533399"/>
          </a:xfrm>
        </p:spPr>
        <p:txBody>
          <a:bodyPr>
            <a:normAutofit/>
          </a:bodyPr>
          <a:lstStyle/>
          <a:p>
            <a:pPr marL="514350" indent="-514350" algn="r" rtl="1">
              <a:buFont typeface="+mj-lt"/>
              <a:buAutoNum type="arabicPeriod" startAt="6"/>
            </a:pPr>
            <a:r>
              <a:rPr lang="fa-IR" sz="3000" b="1" dirty="0" smtClean="0">
                <a:solidFill>
                  <a:schemeClr val="accent2">
                    <a:lumMod val="75000"/>
                  </a:schemeClr>
                </a:solidFill>
                <a:cs typeface="B Titr" pitchFamily="2" charset="-78"/>
              </a:rPr>
              <a:t>توجهات اجتماعی , سیاسی و فرهنگی</a:t>
            </a:r>
            <a:endParaRPr lang="en-US" sz="3000"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457200" y="990600"/>
            <a:ext cx="8305800" cy="5257800"/>
          </a:xfrm>
        </p:spPr>
        <p:txBody>
          <a:bodyPr>
            <a:normAutofit/>
          </a:bodyPr>
          <a:lstStyle/>
          <a:p>
            <a:pPr algn="just" rtl="1"/>
            <a:r>
              <a:rPr lang="fa-IR" dirty="0">
                <a:solidFill>
                  <a:schemeClr val="tx1"/>
                </a:solidFill>
                <a:cs typeface="B Nazanin" pitchFamily="2" charset="-78"/>
              </a:rPr>
              <a:t>علاوه بر تغییر در محیط تجاری ، تغییرات عمده ای نیز در محیط </a:t>
            </a:r>
            <a:r>
              <a:rPr lang="fa-IR" dirty="0" smtClean="0">
                <a:solidFill>
                  <a:schemeClr val="tx1"/>
                </a:solidFill>
                <a:cs typeface="B Nazanin" pitchFamily="2" charset="-78"/>
              </a:rPr>
              <a:t>های اجتماعی</a:t>
            </a:r>
            <a:r>
              <a:rPr lang="fa-IR" dirty="0">
                <a:solidFill>
                  <a:schemeClr val="tx1"/>
                </a:solidFill>
                <a:cs typeface="B Nazanin" pitchFamily="2" charset="-78"/>
              </a:rPr>
              <a:t>، سیاسی و فرهنگی رخ داده است که بر تجارت اثر داشته اند.</a:t>
            </a:r>
          </a:p>
          <a:p>
            <a:pPr algn="just" rtl="1"/>
            <a:r>
              <a:rPr lang="fa-IR" dirty="0">
                <a:solidFill>
                  <a:schemeClr val="tx1"/>
                </a:solidFill>
                <a:cs typeface="B Nazanin" pitchFamily="2" charset="-78"/>
              </a:rPr>
              <a:t>گر چه ماهیت و گستره این تغییرات از کشوری به کشور دیگر </a:t>
            </a:r>
            <a:r>
              <a:rPr lang="fa-IR" dirty="0" smtClean="0">
                <a:solidFill>
                  <a:schemeClr val="tx1"/>
                </a:solidFill>
                <a:cs typeface="B Nazanin" pitchFamily="2" charset="-78"/>
              </a:rPr>
              <a:t>متفاوت است </a:t>
            </a:r>
            <a:r>
              <a:rPr lang="fa-IR" dirty="0">
                <a:solidFill>
                  <a:schemeClr val="tx1"/>
                </a:solidFill>
                <a:cs typeface="B Nazanin" pitchFamily="2" charset="-78"/>
              </a:rPr>
              <a:t>اما نمود بارز آن در محیط های کاری دیده می شود که </a:t>
            </a:r>
            <a:r>
              <a:rPr lang="fa-IR" dirty="0" smtClean="0">
                <a:solidFill>
                  <a:schemeClr val="tx1"/>
                </a:solidFill>
                <a:cs typeface="B Nazanin" pitchFamily="2" charset="-78"/>
              </a:rPr>
              <a:t>دارای کارمندانی </a:t>
            </a:r>
            <a:r>
              <a:rPr lang="fa-IR" dirty="0">
                <a:solidFill>
                  <a:schemeClr val="tx1"/>
                </a:solidFill>
                <a:cs typeface="B Nazanin" pitchFamily="2" charset="-78"/>
              </a:rPr>
              <a:t>از قومیت و نژادهای مختلف هستند که این امر لزوم </a:t>
            </a:r>
            <a:r>
              <a:rPr lang="fa-IR" dirty="0" smtClean="0">
                <a:solidFill>
                  <a:schemeClr val="tx1"/>
                </a:solidFill>
                <a:cs typeface="B Nazanin" pitchFamily="2" charset="-78"/>
              </a:rPr>
              <a:t>تقویت حس </a:t>
            </a:r>
            <a:r>
              <a:rPr lang="fa-IR" dirty="0">
                <a:solidFill>
                  <a:schemeClr val="tx1"/>
                </a:solidFill>
                <a:cs typeface="B Nazanin" pitchFamily="2" charset="-78"/>
              </a:rPr>
              <a:t>مسئولیت پذیری اخلاقی در بین مدیران و کارمندان و نیز </a:t>
            </a:r>
            <a:r>
              <a:rPr lang="fa-IR" dirty="0" smtClean="0">
                <a:solidFill>
                  <a:schemeClr val="tx1"/>
                </a:solidFill>
                <a:cs typeface="B Nazanin" pitchFamily="2" charset="-78"/>
              </a:rPr>
              <a:t>افزایش قانونگذاری </a:t>
            </a:r>
            <a:r>
              <a:rPr lang="fa-IR" dirty="0">
                <a:solidFill>
                  <a:schemeClr val="tx1"/>
                </a:solidFill>
                <a:cs typeface="B Nazanin" pitchFamily="2" charset="-78"/>
              </a:rPr>
              <a:t>تجاری از سوی دولتها را موجب شده است </a:t>
            </a:r>
            <a:r>
              <a:rPr lang="fa-IR" dirty="0" smtClean="0">
                <a:solidFill>
                  <a:schemeClr val="tx1"/>
                </a:solidFill>
                <a:cs typeface="B Nazanin" pitchFamily="2" charset="-78"/>
              </a:rPr>
              <a:t>.محیط </a:t>
            </a:r>
            <a:r>
              <a:rPr lang="fa-IR" dirty="0">
                <a:solidFill>
                  <a:schemeClr val="tx1"/>
                </a:solidFill>
                <a:cs typeface="B Nazanin" pitchFamily="2" charset="-78"/>
              </a:rPr>
              <a:t>تجاری جدید ، شرکتها را ملزم می کند به عواملی فراتر از </a:t>
            </a:r>
            <a:r>
              <a:rPr lang="fa-IR" dirty="0" smtClean="0">
                <a:solidFill>
                  <a:schemeClr val="tx1"/>
                </a:solidFill>
                <a:cs typeface="B Nazanin" pitchFamily="2" charset="-78"/>
              </a:rPr>
              <a:t>فرآیند تولید </a:t>
            </a:r>
            <a:r>
              <a:rPr lang="fa-IR" dirty="0">
                <a:solidFill>
                  <a:schemeClr val="tx1"/>
                </a:solidFill>
                <a:cs typeface="B Nazanin" pitchFamily="2" charset="-78"/>
              </a:rPr>
              <a:t>محصول </a:t>
            </a:r>
            <a:r>
              <a:rPr lang="fa-IR" dirty="0" smtClean="0">
                <a:solidFill>
                  <a:schemeClr val="tx1"/>
                </a:solidFill>
                <a:cs typeface="B Nazanin" pitchFamily="2" charset="-78"/>
              </a:rPr>
              <a:t>( یا </a:t>
            </a:r>
            <a:r>
              <a:rPr lang="fa-IR" dirty="0">
                <a:solidFill>
                  <a:schemeClr val="tx1"/>
                </a:solidFill>
                <a:cs typeface="B Nazanin" pitchFamily="2" charset="-78"/>
              </a:rPr>
              <a:t>ارایه خدمت </a:t>
            </a:r>
            <a:r>
              <a:rPr lang="fa-IR" dirty="0" smtClean="0">
                <a:solidFill>
                  <a:schemeClr val="tx1"/>
                </a:solidFill>
                <a:cs typeface="B Nazanin" pitchFamily="2" charset="-78"/>
              </a:rPr>
              <a:t>) </a:t>
            </a:r>
            <a:r>
              <a:rPr lang="fa-IR" dirty="0">
                <a:solidFill>
                  <a:schemeClr val="tx1"/>
                </a:solidFill>
                <a:cs typeface="B Nazanin" pitchFamily="2" charset="-78"/>
              </a:rPr>
              <a:t>یعنی دیدگاه های فرهنگی </a:t>
            </a:r>
            <a:r>
              <a:rPr lang="fa-IR" dirty="0" smtClean="0">
                <a:solidFill>
                  <a:schemeClr val="tx1"/>
                </a:solidFill>
                <a:cs typeface="B Nazanin" pitchFamily="2" charset="-78"/>
              </a:rPr>
              <a:t>به مشتری </a:t>
            </a:r>
            <a:r>
              <a:rPr lang="fa-IR" dirty="0">
                <a:solidFill>
                  <a:schemeClr val="tx1"/>
                </a:solidFill>
                <a:cs typeface="B Nazanin" pitchFamily="2" charset="-78"/>
              </a:rPr>
              <a:t>نهایی محصولات شرکت و نیز جامعه ای که مشتری در </a:t>
            </a:r>
            <a:r>
              <a:rPr lang="fa-IR" dirty="0" smtClean="0">
                <a:solidFill>
                  <a:schemeClr val="tx1"/>
                </a:solidFill>
                <a:cs typeface="B Nazanin" pitchFamily="2" charset="-78"/>
              </a:rPr>
              <a:t>آن زندگی </a:t>
            </a:r>
            <a:r>
              <a:rPr lang="fa-IR" dirty="0">
                <a:solidFill>
                  <a:schemeClr val="tx1"/>
                </a:solidFill>
                <a:cs typeface="B Nazanin" pitchFamily="2" charset="-78"/>
              </a:rPr>
              <a:t>می کند ، توجه کنند .</a:t>
            </a:r>
            <a:endParaRPr lang="en-US" dirty="0">
              <a:solidFill>
                <a:schemeClr val="tx1"/>
              </a:solidFill>
              <a:cs typeface="B Nazanin" pitchFamily="2" charset="-78"/>
            </a:endParaRPr>
          </a:p>
        </p:txBody>
      </p:sp>
    </p:spTree>
    <p:extLst>
      <p:ext uri="{BB962C8B-B14F-4D97-AF65-F5344CB8AC3E}">
        <p14:creationId xmlns:p14="http://schemas.microsoft.com/office/powerpoint/2010/main" val="442292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914400"/>
            <a:ext cx="7772400" cy="838200"/>
          </a:xfrm>
        </p:spPr>
        <p:txBody>
          <a:bodyPr>
            <a:normAutofit fontScale="90000"/>
          </a:bodyPr>
          <a:lstStyle/>
          <a:p>
            <a:pPr rtl="1"/>
            <a:r>
              <a:rPr lang="fa-IR" sz="2800" dirty="0" smtClean="0">
                <a:solidFill>
                  <a:srgbClr val="002060"/>
                </a:solidFill>
              </a:rPr>
              <a:t/>
            </a:r>
            <a:br>
              <a:rPr lang="fa-IR" sz="2800" dirty="0" smtClean="0">
                <a:solidFill>
                  <a:srgbClr val="002060"/>
                </a:solidFill>
              </a:rPr>
            </a:br>
            <a:r>
              <a:rPr lang="fa-IR" sz="2800" dirty="0">
                <a:solidFill>
                  <a:srgbClr val="002060"/>
                </a:solidFill>
              </a:rPr>
              <a:t/>
            </a:r>
            <a:br>
              <a:rPr lang="fa-IR" sz="2800" dirty="0">
                <a:solidFill>
                  <a:srgbClr val="002060"/>
                </a:solidFill>
              </a:rPr>
            </a:br>
            <a:r>
              <a:rPr lang="fa-IR" sz="2800" dirty="0" smtClean="0">
                <a:solidFill>
                  <a:srgbClr val="002060"/>
                </a:solidFill>
              </a:rPr>
              <a:t>جدول </a:t>
            </a:r>
            <a:r>
              <a:rPr lang="fa-IR" sz="2800" dirty="0">
                <a:solidFill>
                  <a:srgbClr val="002060"/>
                </a:solidFill>
              </a:rPr>
              <a:t>1 - 1 مقایسه محیط تجارت در گذشته و حال</a:t>
            </a:r>
            <a:br>
              <a:rPr lang="fa-IR" sz="2800" dirty="0">
                <a:solidFill>
                  <a:srgbClr val="002060"/>
                </a:solidFill>
              </a:rPr>
            </a:br>
            <a:r>
              <a:rPr lang="fa-IR" sz="2800" dirty="0">
                <a:solidFill>
                  <a:srgbClr val="002060"/>
                </a:solidFill>
              </a:rPr>
              <a:t>محیط تجارت در گذشته </a:t>
            </a:r>
            <a:r>
              <a:rPr lang="fa-IR" sz="2800" dirty="0" smtClean="0">
                <a:solidFill>
                  <a:srgbClr val="002060"/>
                </a:solidFill>
              </a:rPr>
              <a:t>			محیط </a:t>
            </a:r>
            <a:r>
              <a:rPr lang="fa-IR" sz="2800" dirty="0">
                <a:solidFill>
                  <a:srgbClr val="002060"/>
                </a:solidFill>
              </a:rPr>
              <a:t>تجارت </a:t>
            </a:r>
            <a:r>
              <a:rPr lang="fa-IR" sz="2800" dirty="0" smtClean="0">
                <a:solidFill>
                  <a:srgbClr val="002060"/>
                </a:solidFill>
              </a:rPr>
              <a:t>معاصر </a:t>
            </a:r>
            <a:r>
              <a:rPr lang="fa-IR" sz="2800" b="1" dirty="0" smtClean="0">
                <a:solidFill>
                  <a:srgbClr val="002060"/>
                </a:solidFill>
              </a:rPr>
              <a:t>تولید</a:t>
            </a:r>
            <a:r>
              <a:rPr lang="fa-IR" dirty="0">
                <a:solidFill>
                  <a:srgbClr val="002060"/>
                </a:solidFill>
              </a:rPr>
              <a:t/>
            </a:r>
            <a:br>
              <a:rPr lang="fa-IR" dirty="0">
                <a:solidFill>
                  <a:srgbClr val="002060"/>
                </a:solidFill>
              </a:rPr>
            </a:br>
            <a:endParaRPr lang="en-US" dirty="0">
              <a:solidFill>
                <a:srgbClr val="002060"/>
              </a:solidFill>
            </a:endParaRPr>
          </a:p>
        </p:txBody>
      </p:sp>
      <p:sp>
        <p:nvSpPr>
          <p:cNvPr id="3" name="Subtitle 2"/>
          <p:cNvSpPr>
            <a:spLocks noGrp="1"/>
          </p:cNvSpPr>
          <p:nvPr>
            <p:ph type="subTitle" idx="1"/>
          </p:nvPr>
        </p:nvSpPr>
        <p:spPr>
          <a:xfrm>
            <a:off x="152400" y="1295400"/>
            <a:ext cx="8839200" cy="4572000"/>
          </a:xfrm>
        </p:spPr>
        <p:txBody>
          <a:bodyPr>
            <a:normAutofit/>
          </a:bodyPr>
          <a:lstStyle/>
          <a:p>
            <a:pPr algn="just" rtl="1"/>
            <a:r>
              <a:rPr lang="fa-IR" sz="2500" b="1" dirty="0" smtClean="0">
                <a:solidFill>
                  <a:schemeClr val="tx2">
                    <a:lumMod val="60000"/>
                    <a:lumOff val="40000"/>
                  </a:schemeClr>
                </a:solidFill>
                <a:cs typeface="B Nazanin" pitchFamily="2" charset="-78"/>
              </a:rPr>
              <a:t>مبنای رقابت </a:t>
            </a:r>
            <a:r>
              <a:rPr lang="fa-IR" sz="2500" dirty="0" smtClean="0">
                <a:solidFill>
                  <a:schemeClr val="tx1"/>
                </a:solidFill>
                <a:cs typeface="B Nazanin" pitchFamily="2" charset="-78"/>
              </a:rPr>
              <a:t>صرفه جویی درمنابع مصرفی		کیفیت,مرغوبیت محصول,جلب </a:t>
            </a:r>
          </a:p>
          <a:p>
            <a:pPr algn="just" rtl="1"/>
            <a:r>
              <a:rPr lang="fa-IR" sz="2500" dirty="0">
                <a:solidFill>
                  <a:schemeClr val="tx1"/>
                </a:solidFill>
                <a:cs typeface="B Nazanin" pitchFamily="2" charset="-78"/>
              </a:rPr>
              <a:t>	 </a:t>
            </a:r>
            <a:r>
              <a:rPr lang="fa-IR" sz="2500" dirty="0" smtClean="0">
                <a:solidFill>
                  <a:schemeClr val="tx1"/>
                </a:solidFill>
                <a:cs typeface="B Nazanin" pitchFamily="2" charset="-78"/>
              </a:rPr>
              <a:t>    استاندارد سازی			جلب رضایت مشتری</a:t>
            </a:r>
          </a:p>
          <a:p>
            <a:pPr rtl="1"/>
            <a:endParaRPr lang="fa-IR" sz="2500" b="1" dirty="0" smtClean="0">
              <a:solidFill>
                <a:schemeClr val="tx2">
                  <a:lumMod val="60000"/>
                  <a:lumOff val="40000"/>
                </a:schemeClr>
              </a:solidFill>
              <a:cs typeface="B Nazanin" pitchFamily="2" charset="-78"/>
            </a:endParaRPr>
          </a:p>
          <a:p>
            <a:pPr rtl="1"/>
            <a:r>
              <a:rPr lang="fa-IR" sz="2500" b="1" dirty="0" smtClean="0">
                <a:solidFill>
                  <a:schemeClr val="tx2">
                    <a:lumMod val="60000"/>
                    <a:lumOff val="40000"/>
                  </a:schemeClr>
                </a:solidFill>
                <a:cs typeface="B Nazanin" pitchFamily="2" charset="-78"/>
              </a:rPr>
              <a:t>فناوری های تولید </a:t>
            </a:r>
            <a:r>
              <a:rPr lang="fa-IR" sz="2500" dirty="0" smtClean="0">
                <a:solidFill>
                  <a:schemeClr val="tx1"/>
                </a:solidFill>
                <a:cs typeface="B Nazanin" pitchFamily="2" charset="-78"/>
              </a:rPr>
              <a:t>خط مونتاژبرقی,مجزا بودن	رباتیک شدن امور,سیستم های 	سیستم هاوفناوری اطلاعاتی	تولید انعطاف پذیر,استفاده از شرکت ها 			سیستم های اطلاعاتی یکپارچه</a:t>
            </a:r>
          </a:p>
          <a:p>
            <a:pPr algn="just" rtl="1"/>
            <a:endParaRPr lang="fa-IR" sz="2500" b="1" dirty="0" smtClean="0">
              <a:solidFill>
                <a:schemeClr val="tx2">
                  <a:lumMod val="60000"/>
                  <a:lumOff val="40000"/>
                </a:schemeClr>
              </a:solidFill>
              <a:cs typeface="B Nazanin" pitchFamily="2" charset="-78"/>
            </a:endParaRPr>
          </a:p>
          <a:p>
            <a:pPr algn="just" rtl="1"/>
            <a:r>
              <a:rPr lang="fa-IR" sz="2500" b="1" dirty="0" smtClean="0">
                <a:solidFill>
                  <a:schemeClr val="tx2">
                    <a:lumMod val="60000"/>
                    <a:lumOff val="40000"/>
                  </a:schemeClr>
                </a:solidFill>
                <a:cs typeface="B Nazanin" pitchFamily="2" charset="-78"/>
              </a:rPr>
              <a:t>فرآیند تولید </a:t>
            </a:r>
            <a:r>
              <a:rPr lang="fa-IR" sz="2500" dirty="0" smtClean="0">
                <a:solidFill>
                  <a:schemeClr val="tx1"/>
                </a:solidFill>
                <a:cs typeface="B Nazanin" pitchFamily="2" charset="-78"/>
              </a:rPr>
              <a:t>تولید درحجم بالا,طولانی بودن زمان 	تولید در حجم پایین,کوتاه بودن </a:t>
            </a:r>
          </a:p>
          <a:p>
            <a:pPr algn="just" rtl="1"/>
            <a:r>
              <a:rPr lang="fa-IR" sz="2500" dirty="0">
                <a:solidFill>
                  <a:schemeClr val="tx1"/>
                </a:solidFill>
                <a:cs typeface="B Nazanin" pitchFamily="2" charset="-78"/>
              </a:rPr>
              <a:t>	 </a:t>
            </a:r>
            <a:r>
              <a:rPr lang="fa-IR" sz="2500" dirty="0" smtClean="0">
                <a:solidFill>
                  <a:schemeClr val="tx1"/>
                </a:solidFill>
                <a:cs typeface="B Nazanin" pitchFamily="2" charset="-78"/>
              </a:rPr>
              <a:t>  راه اندازی خطوط تولید وماشین الات	زمان راه اندازی خطوط  تولید</a:t>
            </a:r>
            <a:endParaRPr lang="fa-IR" sz="2500" dirty="0" smtClean="0">
              <a:solidFill>
                <a:schemeClr val="tx2">
                  <a:lumMod val="60000"/>
                  <a:lumOff val="40000"/>
                </a:schemeClr>
              </a:solidFill>
              <a:cs typeface="B Nazanin" pitchFamily="2" charset="-78"/>
            </a:endParaRPr>
          </a:p>
        </p:txBody>
      </p:sp>
    </p:spTree>
    <p:extLst>
      <p:ext uri="{BB962C8B-B14F-4D97-AF65-F5344CB8AC3E}">
        <p14:creationId xmlns:p14="http://schemas.microsoft.com/office/powerpoint/2010/main" val="2972001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2500" b="1" dirty="0" smtClean="0">
                <a:cs typeface="B Nazanin" pitchFamily="2" charset="-78"/>
              </a:rPr>
              <a:t>محیط تجارت در گذشته				محیط تجارت معاصر</a:t>
            </a:r>
            <a:endParaRPr lang="en-US" sz="2500" b="1" dirty="0">
              <a:cs typeface="B Nazanin" pitchFamily="2" charset="-78"/>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143001"/>
            <a:ext cx="8229600" cy="4349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88032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228600"/>
            <a:ext cx="8610600" cy="6324600"/>
          </a:xfrm>
        </p:spPr>
        <p:txBody>
          <a:bodyPr numCol="3" rtlCol="1">
            <a:normAutofit/>
          </a:bodyPr>
          <a:lstStyle/>
          <a:p>
            <a:pPr algn="just" rtl="1"/>
            <a:r>
              <a:rPr lang="fa-IR" sz="2000" b="1" dirty="0" smtClean="0">
                <a:solidFill>
                  <a:schemeClr val="tx1"/>
                </a:solidFill>
                <a:cs typeface="B Nazanin" pitchFamily="2" charset="-78"/>
              </a:rPr>
              <a:t>محیط تجارت در گذشته</a:t>
            </a:r>
          </a:p>
          <a:p>
            <a:pPr algn="just" rtl="1"/>
            <a:endParaRPr lang="fa-IR" sz="2000" b="1" dirty="0" smtClean="0">
              <a:solidFill>
                <a:schemeClr val="tx1"/>
              </a:solidFill>
              <a:cs typeface="B Nazanin" pitchFamily="2" charset="-78"/>
            </a:endParaRPr>
          </a:p>
          <a:p>
            <a:pPr algn="just" rtl="1"/>
            <a:r>
              <a:rPr lang="fa-IR" sz="2000" b="1" dirty="0" smtClean="0">
                <a:solidFill>
                  <a:schemeClr val="tx2">
                    <a:lumMod val="60000"/>
                    <a:lumOff val="40000"/>
                  </a:schemeClr>
                </a:solidFill>
                <a:cs typeface="B Nazanin" pitchFamily="2" charset="-78"/>
              </a:rPr>
              <a:t>نوع اطلاعاتی که</a:t>
            </a:r>
          </a:p>
          <a:p>
            <a:pPr algn="just" rtl="1"/>
            <a:r>
              <a:rPr lang="fa-IR" sz="2000" b="1" dirty="0" smtClean="0">
                <a:solidFill>
                  <a:schemeClr val="tx2">
                    <a:lumMod val="60000"/>
                    <a:lumOff val="40000"/>
                  </a:schemeClr>
                </a:solidFill>
                <a:cs typeface="B Nazanin" pitchFamily="2" charset="-78"/>
              </a:rPr>
              <a:t> ثبت وگزارش میشود</a:t>
            </a:r>
          </a:p>
          <a:p>
            <a:pPr algn="just" rtl="1"/>
            <a:endParaRPr lang="fa-IR" sz="2000" b="1" dirty="0">
              <a:solidFill>
                <a:schemeClr val="tx2">
                  <a:lumMod val="60000"/>
                  <a:lumOff val="40000"/>
                </a:schemeClr>
              </a:solidFill>
              <a:cs typeface="B Nazanin" pitchFamily="2" charset="-78"/>
            </a:endParaRPr>
          </a:p>
          <a:p>
            <a:pPr algn="just" rtl="1"/>
            <a:r>
              <a:rPr lang="fa-IR" sz="2000" b="1" dirty="0" smtClean="0">
                <a:solidFill>
                  <a:schemeClr val="tx2">
                    <a:lumMod val="60000"/>
                    <a:lumOff val="40000"/>
                  </a:schemeClr>
                </a:solidFill>
                <a:cs typeface="B Nazanin" pitchFamily="2" charset="-78"/>
              </a:rPr>
              <a:t>ساختارمدیریت</a:t>
            </a:r>
          </a:p>
          <a:p>
            <a:pPr algn="just" rtl="1"/>
            <a:r>
              <a:rPr lang="fa-IR" sz="2000" b="1" dirty="0" smtClean="0">
                <a:solidFill>
                  <a:schemeClr val="tx2">
                    <a:lumMod val="60000"/>
                    <a:lumOff val="40000"/>
                  </a:schemeClr>
                </a:solidFill>
                <a:cs typeface="B Nazanin" pitchFamily="2" charset="-78"/>
              </a:rPr>
              <a:t>شرکت</a:t>
            </a:r>
          </a:p>
          <a:p>
            <a:pPr algn="just" rtl="1"/>
            <a:endParaRPr lang="fa-IR" sz="2000" b="1" dirty="0">
              <a:solidFill>
                <a:schemeClr val="tx2">
                  <a:lumMod val="60000"/>
                  <a:lumOff val="40000"/>
                </a:schemeClr>
              </a:solidFill>
              <a:cs typeface="B Nazanin" pitchFamily="2" charset="-78"/>
            </a:endParaRPr>
          </a:p>
          <a:p>
            <a:pPr algn="just" rtl="1"/>
            <a:endParaRPr lang="fa-IR" sz="2000" b="1" dirty="0" smtClean="0">
              <a:solidFill>
                <a:schemeClr val="tx2">
                  <a:lumMod val="60000"/>
                  <a:lumOff val="40000"/>
                </a:schemeClr>
              </a:solidFill>
              <a:cs typeface="B Nazanin" pitchFamily="2" charset="-78"/>
            </a:endParaRPr>
          </a:p>
          <a:p>
            <a:pPr algn="just" rtl="1"/>
            <a:r>
              <a:rPr lang="fa-IR" sz="2000" b="1" dirty="0" smtClean="0">
                <a:solidFill>
                  <a:schemeClr val="tx2">
                    <a:lumMod val="60000"/>
                    <a:lumOff val="40000"/>
                  </a:schemeClr>
                </a:solidFill>
                <a:cs typeface="B Nazanin" pitchFamily="2" charset="-78"/>
              </a:rPr>
              <a:t>تمرکزمدیریت</a:t>
            </a:r>
          </a:p>
          <a:p>
            <a:pPr algn="just" rtl="1"/>
            <a:endParaRPr lang="fa-IR" sz="2000" b="1" dirty="0">
              <a:solidFill>
                <a:schemeClr val="tx2">
                  <a:lumMod val="60000"/>
                  <a:lumOff val="40000"/>
                </a:schemeClr>
              </a:solidFill>
              <a:cs typeface="B Nazanin" pitchFamily="2" charset="-78"/>
            </a:endParaRPr>
          </a:p>
          <a:p>
            <a:pPr algn="just" rtl="1"/>
            <a:endParaRPr lang="fa-IR" sz="2000" b="1" dirty="0" smtClean="0">
              <a:solidFill>
                <a:schemeClr val="tx2">
                  <a:lumMod val="60000"/>
                  <a:lumOff val="40000"/>
                </a:schemeClr>
              </a:solidFill>
              <a:cs typeface="B Nazanin" pitchFamily="2" charset="-78"/>
            </a:endParaRPr>
          </a:p>
          <a:p>
            <a:pPr algn="just" rtl="1"/>
            <a:endParaRPr lang="fa-IR" sz="2000" b="1" dirty="0">
              <a:solidFill>
                <a:schemeClr val="tx2">
                  <a:lumMod val="60000"/>
                  <a:lumOff val="40000"/>
                </a:schemeClr>
              </a:solidFill>
              <a:cs typeface="B Nazanin" pitchFamily="2" charset="-78"/>
            </a:endParaRPr>
          </a:p>
          <a:p>
            <a:pPr algn="just" rtl="1"/>
            <a:endParaRPr lang="fa-IR" sz="2000" b="1" dirty="0" smtClean="0">
              <a:solidFill>
                <a:schemeClr val="tx2">
                  <a:lumMod val="60000"/>
                  <a:lumOff val="40000"/>
                </a:schemeClr>
              </a:solidFill>
              <a:cs typeface="B Nazanin" pitchFamily="2" charset="-78"/>
            </a:endParaRPr>
          </a:p>
          <a:p>
            <a:pPr algn="just" rtl="1"/>
            <a:r>
              <a:rPr lang="fa-IR" sz="2000" b="1" dirty="0" smtClean="0">
                <a:solidFill>
                  <a:schemeClr val="tx1"/>
                </a:solidFill>
                <a:cs typeface="B Nazanin" pitchFamily="2" charset="-78"/>
              </a:rPr>
              <a:t>اداره ومدیریت سازمان </a:t>
            </a:r>
          </a:p>
          <a:p>
            <a:pPr algn="just" rtl="1"/>
            <a:endParaRPr lang="fa-IR" sz="2000" b="1" dirty="0" smtClean="0">
              <a:solidFill>
                <a:schemeClr val="tx1"/>
              </a:solidFill>
              <a:cs typeface="B Nazanin" pitchFamily="2" charset="-78"/>
            </a:endParaRPr>
          </a:p>
          <a:p>
            <a:pPr algn="just" rtl="1"/>
            <a:r>
              <a:rPr lang="fa-IR" sz="2000" dirty="0" smtClean="0">
                <a:solidFill>
                  <a:schemeClr val="tx1"/>
                </a:solidFill>
                <a:cs typeface="B Nazanin" pitchFamily="2" charset="-78"/>
              </a:rPr>
              <a:t>تقریبا حجم بیشتراطلاعات شرکت اطلاعات مالی است </a:t>
            </a:r>
          </a:p>
          <a:p>
            <a:pPr algn="just" rtl="1"/>
            <a:endParaRPr lang="fa-IR" sz="2000" dirty="0">
              <a:solidFill>
                <a:schemeClr val="tx2">
                  <a:lumMod val="60000"/>
                  <a:lumOff val="40000"/>
                </a:schemeClr>
              </a:solidFill>
              <a:cs typeface="B Nazanin" pitchFamily="2" charset="-78"/>
            </a:endParaRPr>
          </a:p>
          <a:p>
            <a:pPr algn="just" rtl="1"/>
            <a:r>
              <a:rPr lang="fa-IR" sz="2000" dirty="0" smtClean="0">
                <a:solidFill>
                  <a:schemeClr val="tx1"/>
                </a:solidFill>
                <a:cs typeface="B Nazanin" pitchFamily="2" charset="-78"/>
              </a:rPr>
              <a:t>سلسله مراتبی,دستوری </a:t>
            </a:r>
          </a:p>
          <a:p>
            <a:pPr algn="just" rtl="1"/>
            <a:r>
              <a:rPr lang="fa-IR" sz="2000" dirty="0" smtClean="0">
                <a:solidFill>
                  <a:schemeClr val="tx1"/>
                </a:solidFill>
                <a:cs typeface="B Nazanin" pitchFamily="2" charset="-78"/>
              </a:rPr>
              <a:t>وکنترلی</a:t>
            </a:r>
            <a:endParaRPr lang="fa-IR" sz="2000" dirty="0">
              <a:solidFill>
                <a:schemeClr val="tx2">
                  <a:lumMod val="60000"/>
                  <a:lumOff val="40000"/>
                </a:schemeClr>
              </a:solidFill>
              <a:cs typeface="B Nazanin" pitchFamily="2" charset="-78"/>
            </a:endParaRPr>
          </a:p>
          <a:p>
            <a:pPr algn="just" rtl="1"/>
            <a:r>
              <a:rPr lang="fa-IR" sz="2000" dirty="0" smtClean="0">
                <a:solidFill>
                  <a:schemeClr val="tx1"/>
                </a:solidFill>
                <a:cs typeface="B Nazanin" pitchFamily="2" charset="-78"/>
              </a:rPr>
              <a:t>تاکید براهداف کوتاه مدت برای ارزیابی عملکرد و پاداش,حفظ قیمت فعلی سهام شرکت,مدت زمان تصدی سمت مدیریت در شرکت کوتاه است        </a:t>
            </a:r>
          </a:p>
          <a:p>
            <a:pPr algn="just" rtl="1"/>
            <a:r>
              <a:rPr lang="fa-IR" sz="2000" dirty="0" smtClean="0">
                <a:solidFill>
                  <a:schemeClr val="tx1"/>
                </a:solidFill>
                <a:cs typeface="B Nazanin" pitchFamily="2" charset="-78"/>
              </a:rPr>
              <a:t>  </a:t>
            </a:r>
            <a:r>
              <a:rPr lang="fa-IR" sz="2000" b="1" dirty="0" smtClean="0">
                <a:solidFill>
                  <a:schemeClr val="tx1"/>
                </a:solidFill>
                <a:cs typeface="B Nazanin" pitchFamily="2" charset="-78"/>
              </a:rPr>
              <a:t>محیط تجارت معاصر</a:t>
            </a:r>
          </a:p>
          <a:p>
            <a:pPr algn="just" rtl="1"/>
            <a:r>
              <a:rPr lang="fa-IR" sz="2000" dirty="0" smtClean="0">
                <a:solidFill>
                  <a:schemeClr val="tx1"/>
                </a:solidFill>
                <a:cs typeface="B Nazanin" pitchFamily="2" charset="-78"/>
              </a:rPr>
              <a:t>  اطلاعات مالی وعملیاتی</a:t>
            </a:r>
          </a:p>
          <a:p>
            <a:pPr algn="just" rtl="1"/>
            <a:r>
              <a:rPr lang="fa-IR" sz="2000" dirty="0">
                <a:solidFill>
                  <a:schemeClr val="tx1"/>
                </a:solidFill>
                <a:cs typeface="B Nazanin" pitchFamily="2" charset="-78"/>
              </a:rPr>
              <a:t> </a:t>
            </a:r>
            <a:r>
              <a:rPr lang="fa-IR" sz="2000" dirty="0" smtClean="0">
                <a:solidFill>
                  <a:schemeClr val="tx1"/>
                </a:solidFill>
                <a:cs typeface="B Nazanin" pitchFamily="2" charset="-78"/>
              </a:rPr>
              <a:t> واطلاعات مربوط به عوامل اصلی استراتژی شرکت</a:t>
            </a:r>
          </a:p>
          <a:p>
            <a:pPr algn="just" rtl="1"/>
            <a:r>
              <a:rPr lang="fa-IR" sz="2000" dirty="0" smtClean="0">
                <a:solidFill>
                  <a:schemeClr val="tx1"/>
                </a:solidFill>
                <a:cs typeface="B Nazanin" pitchFamily="2" charset="-78"/>
              </a:rPr>
              <a:t>مبتنی بر شبکه , تمرکز بر کار گروهی.....</a:t>
            </a:r>
          </a:p>
          <a:p>
            <a:pPr algn="just" rtl="1"/>
            <a:endParaRPr lang="fa-IR" sz="2000" dirty="0">
              <a:solidFill>
                <a:schemeClr val="tx1"/>
              </a:solidFill>
              <a:cs typeface="B Nazanin" pitchFamily="2" charset="-78"/>
            </a:endParaRPr>
          </a:p>
          <a:p>
            <a:pPr algn="just" rtl="1"/>
            <a:r>
              <a:rPr lang="fa-IR" sz="2000" dirty="0">
                <a:solidFill>
                  <a:schemeClr val="tx1"/>
                </a:solidFill>
                <a:cs typeface="B Nazanin" pitchFamily="2" charset="-78"/>
              </a:rPr>
              <a:t> </a:t>
            </a:r>
            <a:r>
              <a:rPr lang="fa-IR" sz="2000" dirty="0" smtClean="0">
                <a:solidFill>
                  <a:schemeClr val="tx1"/>
                </a:solidFill>
                <a:cs typeface="B Nazanin" pitchFamily="2" charset="-78"/>
              </a:rPr>
              <a:t> تاکید بر بلندمدت,تمرکز   </a:t>
            </a:r>
          </a:p>
          <a:p>
            <a:pPr algn="just" rtl="1"/>
            <a:r>
              <a:rPr lang="fa-IR" sz="2000" dirty="0">
                <a:solidFill>
                  <a:schemeClr val="tx1"/>
                </a:solidFill>
                <a:cs typeface="B Nazanin" pitchFamily="2" charset="-78"/>
              </a:rPr>
              <a:t> </a:t>
            </a:r>
            <a:r>
              <a:rPr lang="fa-IR" sz="2000" dirty="0" smtClean="0">
                <a:solidFill>
                  <a:schemeClr val="tx1"/>
                </a:solidFill>
                <a:cs typeface="B Nazanin" pitchFamily="2" charset="-78"/>
              </a:rPr>
              <a:t>  روی عوامل اصلی        </a:t>
            </a:r>
          </a:p>
          <a:p>
            <a:pPr algn="just" rtl="1"/>
            <a:r>
              <a:rPr lang="fa-IR" sz="2000" dirty="0">
                <a:solidFill>
                  <a:schemeClr val="tx1"/>
                </a:solidFill>
                <a:cs typeface="B Nazanin" pitchFamily="2" charset="-78"/>
              </a:rPr>
              <a:t> </a:t>
            </a:r>
            <a:r>
              <a:rPr lang="fa-IR" sz="2000" dirty="0" smtClean="0">
                <a:solidFill>
                  <a:schemeClr val="tx1"/>
                </a:solidFill>
                <a:cs typeface="B Nazanin" pitchFamily="2" charset="-78"/>
              </a:rPr>
              <a:t>  دستیابی به موفقیت ......</a:t>
            </a:r>
          </a:p>
        </p:txBody>
      </p:sp>
    </p:spTree>
    <p:extLst>
      <p:ext uri="{BB962C8B-B14F-4D97-AF65-F5344CB8AC3E}">
        <p14:creationId xmlns:p14="http://schemas.microsoft.com/office/powerpoint/2010/main" val="37904222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1"/>
            <a:ext cx="7772400" cy="838200"/>
          </a:xfrm>
        </p:spPr>
        <p:txBody>
          <a:bodyPr>
            <a:normAutofit/>
          </a:bodyPr>
          <a:lstStyle/>
          <a:p>
            <a:pPr rtl="1"/>
            <a:r>
              <a:rPr lang="fa-IR" sz="3000" b="1" dirty="0">
                <a:cs typeface="B Titr" pitchFamily="2" charset="-78"/>
              </a:rPr>
              <a:t>ابزارها و فنون مورد استفاده توسط مدیران در عصر حاضر</a:t>
            </a:r>
            <a:endParaRPr lang="en-US" sz="3000" b="1" dirty="0">
              <a:cs typeface="B Titr" pitchFamily="2" charset="-78"/>
            </a:endParaRPr>
          </a:p>
        </p:txBody>
      </p:sp>
      <p:sp>
        <p:nvSpPr>
          <p:cNvPr id="3" name="Subtitle 2"/>
          <p:cNvSpPr>
            <a:spLocks noGrp="1"/>
          </p:cNvSpPr>
          <p:nvPr>
            <p:ph type="subTitle" idx="1"/>
          </p:nvPr>
        </p:nvSpPr>
        <p:spPr>
          <a:xfrm>
            <a:off x="1219200" y="1066800"/>
            <a:ext cx="7086600" cy="3886200"/>
          </a:xfrm>
        </p:spPr>
        <p:txBody>
          <a:bodyPr>
            <a:normAutofit/>
          </a:bodyPr>
          <a:lstStyle/>
          <a:p>
            <a:pPr marL="514350" indent="-514350" algn="just" rtl="1">
              <a:buFont typeface="+mj-lt"/>
              <a:buAutoNum type="arabicPeriod"/>
            </a:pPr>
            <a:r>
              <a:rPr lang="fa-IR" sz="2500" dirty="0" smtClean="0">
                <a:solidFill>
                  <a:schemeClr val="tx1"/>
                </a:solidFill>
                <a:cs typeface="B Nazanin" pitchFamily="2" charset="-78"/>
              </a:rPr>
              <a:t>بهینه کاوی (ترازسنجی)</a:t>
            </a:r>
          </a:p>
          <a:p>
            <a:pPr marL="514350" indent="-514350" algn="just" rtl="1">
              <a:buFont typeface="+mj-lt"/>
              <a:buAutoNum type="arabicPeriod"/>
            </a:pPr>
            <a:r>
              <a:rPr lang="fa-IR" sz="2500" dirty="0" smtClean="0">
                <a:solidFill>
                  <a:schemeClr val="tx1"/>
                </a:solidFill>
                <a:cs typeface="B Nazanin" pitchFamily="2" charset="-78"/>
              </a:rPr>
              <a:t>مدیریت کیفیت جامع</a:t>
            </a:r>
          </a:p>
          <a:p>
            <a:pPr marL="514350" indent="-514350" algn="just" rtl="1">
              <a:buFont typeface="+mj-lt"/>
              <a:buAutoNum type="arabicPeriod"/>
            </a:pPr>
            <a:r>
              <a:rPr lang="fa-IR" sz="2500" dirty="0" smtClean="0">
                <a:solidFill>
                  <a:schemeClr val="tx1"/>
                </a:solidFill>
                <a:cs typeface="B Nazanin" pitchFamily="2" charset="-78"/>
              </a:rPr>
              <a:t>بهبود مستمرفرایندها(کایزن)</a:t>
            </a:r>
          </a:p>
          <a:p>
            <a:pPr marL="514350" indent="-514350" algn="just" rtl="1">
              <a:buFont typeface="+mj-lt"/>
              <a:buAutoNum type="arabicPeriod"/>
            </a:pPr>
            <a:r>
              <a:rPr lang="fa-IR" sz="2500" dirty="0" smtClean="0">
                <a:solidFill>
                  <a:schemeClr val="tx1"/>
                </a:solidFill>
                <a:cs typeface="B Nazanin" pitchFamily="2" charset="-78"/>
              </a:rPr>
              <a:t>هزینه یابی و مدیریت بر مبنای فعالیت</a:t>
            </a:r>
          </a:p>
          <a:p>
            <a:pPr marL="457200" indent="-457200" algn="just" rtl="1">
              <a:buFont typeface="+mj-lt"/>
              <a:buAutoNum type="arabicPeriod"/>
            </a:pPr>
            <a:r>
              <a:rPr lang="fa-IR" sz="2500" dirty="0" smtClean="0">
                <a:solidFill>
                  <a:schemeClr val="tx1"/>
                </a:solidFill>
                <a:cs typeface="B Nazanin" pitchFamily="2" charset="-78"/>
              </a:rPr>
              <a:t>مهندسی مجدد</a:t>
            </a:r>
          </a:p>
          <a:p>
            <a:pPr marL="457200" indent="-457200" algn="just" rtl="1">
              <a:buFont typeface="+mj-lt"/>
              <a:buAutoNum type="arabicPeriod"/>
            </a:pPr>
            <a:r>
              <a:rPr lang="fa-IR" sz="2500" dirty="0" smtClean="0">
                <a:solidFill>
                  <a:schemeClr val="tx1"/>
                </a:solidFill>
                <a:cs typeface="B Nazanin" pitchFamily="2" charset="-78"/>
              </a:rPr>
              <a:t>تئوری محدودیت</a:t>
            </a:r>
          </a:p>
          <a:p>
            <a:pPr marL="457200" indent="-457200" algn="just" rtl="1">
              <a:buFont typeface="+mj-lt"/>
              <a:buAutoNum type="arabicPeriod"/>
            </a:pPr>
            <a:r>
              <a:rPr lang="fa-IR" sz="2500" dirty="0" smtClean="0">
                <a:solidFill>
                  <a:schemeClr val="tx1"/>
                </a:solidFill>
                <a:cs typeface="B Nazanin" pitchFamily="2" charset="-78"/>
              </a:rPr>
              <a:t>هزینه یابی هدف</a:t>
            </a:r>
          </a:p>
          <a:p>
            <a:pPr marL="457200" indent="-457200" algn="just" rtl="1">
              <a:buFont typeface="+mj-lt"/>
              <a:buAutoNum type="arabicPeriod"/>
            </a:pPr>
            <a:r>
              <a:rPr lang="fa-IR" sz="2500" dirty="0" smtClean="0">
                <a:solidFill>
                  <a:schemeClr val="tx1"/>
                </a:solidFill>
                <a:cs typeface="B Nazanin" pitchFamily="2" charset="-78"/>
              </a:rPr>
              <a:t>هزینه یابی چرخه عمر</a:t>
            </a:r>
          </a:p>
          <a:p>
            <a:pPr marL="457200" indent="-457200" algn="just" rtl="1">
              <a:buFont typeface="+mj-lt"/>
              <a:buAutoNum type="arabicPeriod"/>
            </a:pPr>
            <a:r>
              <a:rPr lang="fa-IR" sz="2500" dirty="0" smtClean="0">
                <a:solidFill>
                  <a:schemeClr val="tx1"/>
                </a:solidFill>
                <a:cs typeface="B Nazanin" pitchFamily="2" charset="-78"/>
              </a:rPr>
              <a:t>کارت ارزیابی متوازن</a:t>
            </a:r>
          </a:p>
        </p:txBody>
      </p:sp>
    </p:spTree>
    <p:extLst>
      <p:ext uri="{BB962C8B-B14F-4D97-AF65-F5344CB8AC3E}">
        <p14:creationId xmlns:p14="http://schemas.microsoft.com/office/powerpoint/2010/main" val="28605624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76201"/>
            <a:ext cx="7772400" cy="914400"/>
          </a:xfrm>
        </p:spPr>
        <p:txBody>
          <a:bodyPr>
            <a:normAutofit/>
          </a:bodyPr>
          <a:lstStyle/>
          <a:p>
            <a:pPr marL="514350" indent="-514350" rtl="1">
              <a:buFont typeface="+mj-lt"/>
              <a:buAutoNum type="arabicPeriod"/>
            </a:pPr>
            <a:r>
              <a:rPr lang="fa-IR" sz="3000" b="1" dirty="0" smtClean="0">
                <a:solidFill>
                  <a:schemeClr val="accent2">
                    <a:lumMod val="75000"/>
                  </a:schemeClr>
                </a:solidFill>
              </a:rPr>
              <a:t>بهینه کاوی (تراز سنجی)</a:t>
            </a:r>
            <a:endParaRPr lang="en-US" sz="3000" b="1" dirty="0">
              <a:solidFill>
                <a:schemeClr val="accent2">
                  <a:lumMod val="75000"/>
                </a:schemeClr>
              </a:solidFill>
            </a:endParaRPr>
          </a:p>
        </p:txBody>
      </p:sp>
      <p:sp>
        <p:nvSpPr>
          <p:cNvPr id="3" name="Subtitle 2"/>
          <p:cNvSpPr>
            <a:spLocks noGrp="1"/>
          </p:cNvSpPr>
          <p:nvPr>
            <p:ph type="subTitle" idx="1"/>
          </p:nvPr>
        </p:nvSpPr>
        <p:spPr>
          <a:xfrm>
            <a:off x="304800" y="1219200"/>
            <a:ext cx="8534400" cy="4648200"/>
          </a:xfrm>
        </p:spPr>
        <p:txBody>
          <a:bodyPr>
            <a:normAutofit/>
          </a:bodyPr>
          <a:lstStyle/>
          <a:p>
            <a:pPr algn="just" rtl="1"/>
            <a:r>
              <a:rPr lang="fa-IR" dirty="0">
                <a:solidFill>
                  <a:schemeClr val="tx1"/>
                </a:solidFill>
                <a:cs typeface="B Nazanin" pitchFamily="2" charset="-78"/>
              </a:rPr>
              <a:t>بهینه کاوی ، فرآیندی است که از طریق آن شرکت عوامل اصلی سازنده</a:t>
            </a:r>
          </a:p>
          <a:p>
            <a:pPr algn="just" rtl="1"/>
            <a:r>
              <a:rPr lang="fa-IR" dirty="0">
                <a:solidFill>
                  <a:schemeClr val="tx1"/>
                </a:solidFill>
                <a:cs typeface="B Nazanin" pitchFamily="2" charset="-78"/>
              </a:rPr>
              <a:t>موفقیت خود را شناسایی می نماید .</a:t>
            </a:r>
          </a:p>
          <a:p>
            <a:pPr algn="just" rtl="1"/>
            <a:r>
              <a:rPr lang="fa-IR" dirty="0">
                <a:solidFill>
                  <a:schemeClr val="tx1"/>
                </a:solidFill>
                <a:cs typeface="B Nazanin" pitchFamily="2" charset="-78"/>
              </a:rPr>
              <a:t>سپس با بررسی سایر شرکت های پیشرو یا بخش های موفق در درون </a:t>
            </a:r>
            <a:r>
              <a:rPr lang="fa-IR" dirty="0" smtClean="0">
                <a:solidFill>
                  <a:schemeClr val="tx1"/>
                </a:solidFill>
                <a:cs typeface="B Nazanin" pitchFamily="2" charset="-78"/>
              </a:rPr>
              <a:t>خود شرکت </a:t>
            </a:r>
            <a:r>
              <a:rPr lang="fa-IR" dirty="0">
                <a:solidFill>
                  <a:schemeClr val="tx1"/>
                </a:solidFill>
                <a:cs typeface="B Nazanin" pitchFamily="2" charset="-78"/>
              </a:rPr>
              <a:t>، بهترین روش برای دستیابی به این عوامل اصلی موفقیت </a:t>
            </a:r>
            <a:r>
              <a:rPr lang="fa-IR" dirty="0" smtClean="0">
                <a:solidFill>
                  <a:schemeClr val="tx1"/>
                </a:solidFill>
                <a:cs typeface="B Nazanin" pitchFamily="2" charset="-78"/>
              </a:rPr>
              <a:t>شناسایی می شوند.آنگاه </a:t>
            </a:r>
            <a:r>
              <a:rPr lang="fa-IR" dirty="0">
                <a:solidFill>
                  <a:schemeClr val="tx1"/>
                </a:solidFill>
                <a:cs typeface="B Nazanin" pitchFamily="2" charset="-78"/>
              </a:rPr>
              <a:t>با توجه به عوامل موفقیت ساز ، فرآیندهای شرکت بهبود یافته تا </a:t>
            </a:r>
            <a:r>
              <a:rPr lang="fa-IR" dirty="0" smtClean="0">
                <a:solidFill>
                  <a:schemeClr val="tx1"/>
                </a:solidFill>
                <a:cs typeface="B Nazanin" pitchFamily="2" charset="-78"/>
              </a:rPr>
              <a:t>به سطح </a:t>
            </a:r>
            <a:r>
              <a:rPr lang="fa-IR" dirty="0">
                <a:solidFill>
                  <a:schemeClr val="tx1"/>
                </a:solidFill>
                <a:cs typeface="B Nazanin" pitchFamily="2" charset="-78"/>
              </a:rPr>
              <a:t>عملکرد رقبای خود برسد و یا حتی از آنها نیز بهتر شود .</a:t>
            </a:r>
          </a:p>
          <a:p>
            <a:pPr algn="just" rtl="1"/>
            <a:r>
              <a:rPr lang="fa-IR" dirty="0">
                <a:solidFill>
                  <a:schemeClr val="tx1"/>
                </a:solidFill>
                <a:cs typeface="B Nazanin" pitchFamily="2" charset="-78"/>
              </a:rPr>
              <a:t>اولین بار این تکنیک توسط شرکت زیراکس در اواخر دهه 1970 </a:t>
            </a:r>
            <a:r>
              <a:rPr lang="fa-IR" dirty="0" smtClean="0">
                <a:solidFill>
                  <a:schemeClr val="tx1"/>
                </a:solidFill>
                <a:cs typeface="B Nazanin" pitchFamily="2" charset="-78"/>
              </a:rPr>
              <a:t>بکار گرفته </a:t>
            </a:r>
            <a:r>
              <a:rPr lang="fa-IR" dirty="0">
                <a:solidFill>
                  <a:schemeClr val="tx1"/>
                </a:solidFill>
                <a:cs typeface="B Nazanin" pitchFamily="2" charset="-78"/>
              </a:rPr>
              <a:t>شد </a:t>
            </a:r>
            <a:r>
              <a:rPr lang="fa-IR" dirty="0" smtClean="0">
                <a:solidFill>
                  <a:schemeClr val="tx1"/>
                </a:solidFill>
                <a:cs typeface="B Nazanin" pitchFamily="2" charset="-78"/>
              </a:rPr>
              <a:t>.</a:t>
            </a:r>
            <a:r>
              <a:rPr lang="fa-IR" dirty="0">
                <a:cs typeface="B Nazanin" pitchFamily="2" charset="-78"/>
              </a:rPr>
              <a:t> </a:t>
            </a:r>
            <a:r>
              <a:rPr lang="fa-IR" dirty="0" smtClean="0">
                <a:solidFill>
                  <a:schemeClr val="tx1"/>
                </a:solidFill>
                <a:cs typeface="B Nazanin" pitchFamily="2" charset="-78"/>
              </a:rPr>
              <a:t>برای </a:t>
            </a:r>
            <a:r>
              <a:rPr lang="fa-IR" dirty="0">
                <a:solidFill>
                  <a:schemeClr val="tx1"/>
                </a:solidFill>
                <a:cs typeface="B Nazanin" pitchFamily="2" charset="-78"/>
              </a:rPr>
              <a:t>مثال می توان به شرکت سونی در صنعت لوازم برقی والکترونیکی </a:t>
            </a:r>
            <a:r>
              <a:rPr lang="fa-IR" dirty="0" smtClean="0">
                <a:solidFill>
                  <a:schemeClr val="tx1"/>
                </a:solidFill>
                <a:cs typeface="B Nazanin" pitchFamily="2" charset="-78"/>
              </a:rPr>
              <a:t>،شرکت </a:t>
            </a:r>
            <a:r>
              <a:rPr lang="fa-IR" dirty="0">
                <a:solidFill>
                  <a:schemeClr val="tx1"/>
                </a:solidFill>
                <a:cs typeface="B Nazanin" pitchFamily="2" charset="-78"/>
              </a:rPr>
              <a:t>تویوتا در خودرو سازی و اپل در کامپیوتر اشاره کرد.</a:t>
            </a:r>
          </a:p>
          <a:p>
            <a:pPr algn="just" rtl="1"/>
            <a:endParaRPr lang="en-US" dirty="0">
              <a:solidFill>
                <a:schemeClr val="tx1"/>
              </a:solidFill>
              <a:cs typeface="B Nazanin" pitchFamily="2" charset="-78"/>
            </a:endParaRPr>
          </a:p>
        </p:txBody>
      </p:sp>
    </p:spTree>
    <p:extLst>
      <p:ext uri="{BB962C8B-B14F-4D97-AF65-F5344CB8AC3E}">
        <p14:creationId xmlns:p14="http://schemas.microsoft.com/office/powerpoint/2010/main" val="4213432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pPr marL="514350" indent="-514350" algn="r" rtl="1">
              <a:buFont typeface="+mj-lt"/>
              <a:buAutoNum type="arabicPeriod" startAt="2"/>
            </a:pPr>
            <a:r>
              <a:rPr lang="fa-IR" sz="3000" b="1" dirty="0" smtClean="0">
                <a:solidFill>
                  <a:schemeClr val="accent2">
                    <a:lumMod val="75000"/>
                  </a:schemeClr>
                </a:solidFill>
                <a:cs typeface="B Titr" pitchFamily="2" charset="-78"/>
              </a:rPr>
              <a:t>مدیریت کیفیت جامع</a:t>
            </a:r>
            <a:endParaRPr lang="en-US" sz="3000" b="1" dirty="0">
              <a:solidFill>
                <a:schemeClr val="accent2">
                  <a:lumMod val="75000"/>
                </a:schemeClr>
              </a:solidFill>
              <a:cs typeface="B Titr" pitchFamily="2" charset="-78"/>
            </a:endParaRPr>
          </a:p>
        </p:txBody>
      </p:sp>
      <p:sp>
        <p:nvSpPr>
          <p:cNvPr id="3" name="Content Placeholder 2"/>
          <p:cNvSpPr>
            <a:spLocks noGrp="1"/>
          </p:cNvSpPr>
          <p:nvPr>
            <p:ph idx="1"/>
          </p:nvPr>
        </p:nvSpPr>
        <p:spPr>
          <a:xfrm>
            <a:off x="457200" y="1066800"/>
            <a:ext cx="8229600" cy="5059363"/>
          </a:xfrm>
        </p:spPr>
        <p:txBody>
          <a:bodyPr>
            <a:normAutofit/>
          </a:bodyPr>
          <a:lstStyle/>
          <a:p>
            <a:pPr marL="0" indent="0" algn="just" rtl="1">
              <a:buNone/>
            </a:pPr>
            <a:r>
              <a:rPr lang="fa-IR" dirty="0">
                <a:cs typeface="B Nazanin" pitchFamily="2" charset="-78"/>
              </a:rPr>
              <a:t>مدیریت کیفیت جامع ، تکنیکی است که مدیران با استفاده از آن ، </a:t>
            </a:r>
            <a:r>
              <a:rPr lang="fa-IR" dirty="0" smtClean="0">
                <a:cs typeface="B Nazanin" pitchFamily="2" charset="-78"/>
              </a:rPr>
              <a:t>خط مشی </a:t>
            </a:r>
            <a:r>
              <a:rPr lang="fa-IR" dirty="0">
                <a:cs typeface="B Nazanin" pitchFamily="2" charset="-78"/>
              </a:rPr>
              <a:t>ها و رویه هایی را تدوین می کنند تا مطمئن شوند کالاها و </a:t>
            </a:r>
            <a:r>
              <a:rPr lang="fa-IR" dirty="0" smtClean="0">
                <a:cs typeface="B Nazanin" pitchFamily="2" charset="-78"/>
              </a:rPr>
              <a:t>خدمات شرکت </a:t>
            </a:r>
            <a:r>
              <a:rPr lang="fa-IR" dirty="0">
                <a:cs typeface="B Nazanin" pitchFamily="2" charset="-78"/>
              </a:rPr>
              <a:t>بالاتر از انتظارات مشتریان است .</a:t>
            </a:r>
          </a:p>
          <a:p>
            <a:pPr marL="0" indent="0" algn="just" rtl="1">
              <a:buNone/>
            </a:pPr>
            <a:r>
              <a:rPr lang="fa-IR" dirty="0">
                <a:cs typeface="B Nazanin" pitchFamily="2" charset="-78"/>
              </a:rPr>
              <a:t>این تکنیک شامل افزایش قابلیت های کاربردی محصولات شرکت ، </a:t>
            </a:r>
            <a:r>
              <a:rPr lang="fa-IR" dirty="0" smtClean="0">
                <a:cs typeface="B Nazanin" pitchFamily="2" charset="-78"/>
              </a:rPr>
              <a:t>اعتبار، </a:t>
            </a:r>
            <a:r>
              <a:rPr lang="fa-IR" dirty="0">
                <a:cs typeface="B Nazanin" pitchFamily="2" charset="-78"/>
              </a:rPr>
              <a:t>دوام و توانایی ارائه خدمت محصولات است.</a:t>
            </a:r>
          </a:p>
          <a:p>
            <a:pPr marL="0" indent="0" algn="just" rtl="1">
              <a:buNone/>
            </a:pPr>
            <a:r>
              <a:rPr lang="fa-IR" dirty="0">
                <a:cs typeface="B Nazanin" pitchFamily="2" charset="-78"/>
              </a:rPr>
              <a:t>از مدیریت هزینه می توان به منظور تجزیه و تحلیل هزینه های ناشی </a:t>
            </a:r>
            <a:r>
              <a:rPr lang="fa-IR" dirty="0" smtClean="0">
                <a:cs typeface="B Nazanin" pitchFamily="2" charset="-78"/>
              </a:rPr>
              <a:t>از اجرای </a:t>
            </a:r>
            <a:r>
              <a:rPr lang="fa-IR" dirty="0">
                <a:cs typeface="B Nazanin" pitchFamily="2" charset="-78"/>
              </a:rPr>
              <a:t>راهکارهای مختلف مدیریت کیفیت جامع و گزارش جنبه </a:t>
            </a:r>
            <a:r>
              <a:rPr lang="fa-IR" dirty="0" smtClean="0">
                <a:cs typeface="B Nazanin" pitchFamily="2" charset="-78"/>
              </a:rPr>
              <a:t>های مختلف </a:t>
            </a:r>
            <a:r>
              <a:rPr lang="fa-IR" dirty="0">
                <a:cs typeface="B Nazanin" pitchFamily="2" charset="-78"/>
              </a:rPr>
              <a:t>کیفیت </a:t>
            </a:r>
            <a:r>
              <a:rPr lang="fa-IR" dirty="0" smtClean="0">
                <a:cs typeface="B Nazanin" pitchFamily="2" charset="-78"/>
              </a:rPr>
              <a:t>محصول ( نظیر </a:t>
            </a:r>
            <a:r>
              <a:rPr lang="fa-IR" dirty="0">
                <a:cs typeface="B Nazanin" pitchFamily="2" charset="-78"/>
              </a:rPr>
              <a:t>تعداد محصولات شکسته شده یا </a:t>
            </a:r>
            <a:r>
              <a:rPr lang="fa-IR" dirty="0" smtClean="0">
                <a:cs typeface="B Nazanin" pitchFamily="2" charset="-78"/>
              </a:rPr>
              <a:t>نواقص تولید </a:t>
            </a:r>
            <a:r>
              <a:rPr lang="fa-IR" dirty="0">
                <a:cs typeface="B Nazanin" pitchFamily="2" charset="-78"/>
              </a:rPr>
              <a:t>، ضایعات مواد اولیه و زمانهای تلف شده ، تعدادتماسهای گرفته شده توسط مشتریان شرکت برای تعمیر یا استرداد محصولات شرکت </a:t>
            </a:r>
            <a:r>
              <a:rPr lang="fa-IR" dirty="0" smtClean="0">
                <a:cs typeface="B Nazanin" pitchFamily="2" charset="-78"/>
              </a:rPr>
              <a:t>، ماهیت </a:t>
            </a:r>
            <a:r>
              <a:rPr lang="fa-IR" dirty="0">
                <a:cs typeface="B Nazanin" pitchFamily="2" charset="-78"/>
              </a:rPr>
              <a:t>شکایات مشتریان ، هزینه های تضمین محصول </a:t>
            </a:r>
            <a:r>
              <a:rPr lang="fa-IR" dirty="0" smtClean="0">
                <a:cs typeface="B Nazanin" pitchFamily="2" charset="-78"/>
              </a:rPr>
              <a:t>و...)استفاده نمود.</a:t>
            </a:r>
            <a:endParaRPr lang="en-US" dirty="0">
              <a:cs typeface="B Nazanin" pitchFamily="2" charset="-78"/>
            </a:endParaRPr>
          </a:p>
        </p:txBody>
      </p:sp>
    </p:spTree>
    <p:extLst>
      <p:ext uri="{BB962C8B-B14F-4D97-AF65-F5344CB8AC3E}">
        <p14:creationId xmlns:p14="http://schemas.microsoft.com/office/powerpoint/2010/main" val="2607381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533400"/>
            <a:ext cx="8001000" cy="5592763"/>
          </a:xfrm>
        </p:spPr>
        <p:txBody>
          <a:bodyPr>
            <a:normAutofit/>
          </a:bodyPr>
          <a:lstStyle/>
          <a:p>
            <a:pPr marL="0" indent="0" algn="r" rtl="1">
              <a:buNone/>
            </a:pPr>
            <a:r>
              <a:rPr lang="fa-IR" dirty="0" smtClean="0">
                <a:cs typeface="B Nazanin" pitchFamily="2" charset="-78"/>
              </a:rPr>
              <a:t>اطلاعات مالی به تنهایی ممکن است گمراه کننده باشد ، زیرا درآن نگرش کوتاه مدت وجود دارد.</a:t>
            </a:r>
          </a:p>
          <a:p>
            <a:pPr marL="0" indent="0" algn="r" rtl="1">
              <a:buNone/>
            </a:pPr>
            <a:r>
              <a:rPr lang="fa-IR" dirty="0" smtClean="0">
                <a:cs typeface="B Nazanin" pitchFamily="2" charset="-78"/>
              </a:rPr>
              <a:t>بعنوان مثال ، سود ماه گذشته شرکت نمی تواند به تنهایی اطلاع خوب و</a:t>
            </a:r>
          </a:p>
          <a:p>
            <a:pPr marL="0" indent="0" algn="r" rtl="1">
              <a:buNone/>
            </a:pPr>
            <a:r>
              <a:rPr lang="fa-IR" dirty="0" smtClean="0">
                <a:cs typeface="B Nazanin" pitchFamily="2" charset="-78"/>
              </a:rPr>
              <a:t>کاملی باشد.</a:t>
            </a:r>
          </a:p>
          <a:p>
            <a:pPr marL="0" indent="0" algn="r" rtl="1">
              <a:buNone/>
            </a:pPr>
            <a:r>
              <a:rPr lang="fa-IR" dirty="0" smtClean="0">
                <a:cs typeface="B Nazanin" pitchFamily="2" charset="-78"/>
              </a:rPr>
              <a:t>موفقیت در محیط رقابتی نیازمند توجه به عوامل بلند مدتی نظیر پیشرفت در تولید ، کیفیت محصول و خدمات پس از فروش دارد .</a:t>
            </a:r>
          </a:p>
          <a:p>
            <a:pPr marL="0" indent="0" algn="r" rtl="1">
              <a:buNone/>
            </a:pPr>
            <a:r>
              <a:rPr lang="fa-IR" dirty="0" smtClean="0">
                <a:cs typeface="B Nazanin" pitchFamily="2" charset="-78"/>
              </a:rPr>
              <a:t>بنابراین ، اطلاعات مدیریت هزینه ( بهای تمام شده ) بسیار ارزشمند است</a:t>
            </a:r>
          </a:p>
          <a:p>
            <a:pPr marL="0" indent="0" algn="r" rtl="1">
              <a:buNone/>
            </a:pPr>
            <a:r>
              <a:rPr lang="fa-IR" dirty="0" smtClean="0">
                <a:cs typeface="B Nazanin" pitchFamily="2" charset="-78"/>
              </a:rPr>
              <a:t>زیرا باعث می شود تا یک شرکت در محیط رقابتی موفق شود و از اینرو برای شرکت ارزش ایجاد شود .</a:t>
            </a:r>
          </a:p>
        </p:txBody>
      </p:sp>
    </p:spTree>
    <p:extLst>
      <p:ext uri="{BB962C8B-B14F-4D97-AF65-F5344CB8AC3E}">
        <p14:creationId xmlns:p14="http://schemas.microsoft.com/office/powerpoint/2010/main" val="1304325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715962"/>
          </a:xfrm>
        </p:spPr>
        <p:txBody>
          <a:bodyPr>
            <a:normAutofit fontScale="90000"/>
          </a:bodyPr>
          <a:lstStyle/>
          <a:p>
            <a:pPr marL="514350" indent="-514350" algn="r" rtl="1">
              <a:buFont typeface="+mj-lt"/>
              <a:buAutoNum type="arabicPeriod" startAt="3"/>
            </a:pPr>
            <a:r>
              <a:rPr lang="fa-IR" sz="3000" b="1" dirty="0">
                <a:solidFill>
                  <a:schemeClr val="accent2">
                    <a:lumMod val="75000"/>
                  </a:schemeClr>
                </a:solidFill>
                <a:cs typeface="B Titr" pitchFamily="2" charset="-78"/>
              </a:rPr>
              <a:t>بهبود مستمرفرایندها(کایزن)</a:t>
            </a:r>
            <a:br>
              <a:rPr lang="fa-IR" sz="3000" b="1" dirty="0">
                <a:solidFill>
                  <a:schemeClr val="accent2">
                    <a:lumMod val="75000"/>
                  </a:schemeClr>
                </a:solidFill>
                <a:cs typeface="B Titr" pitchFamily="2" charset="-78"/>
              </a:rPr>
            </a:br>
            <a:endParaRPr lang="en-US" sz="3000" b="1" dirty="0">
              <a:solidFill>
                <a:schemeClr val="accent2">
                  <a:lumMod val="75000"/>
                </a:schemeClr>
              </a:solidFill>
              <a:cs typeface="B Titr" pitchFamily="2" charset="-78"/>
            </a:endParaRPr>
          </a:p>
        </p:txBody>
      </p:sp>
      <p:sp>
        <p:nvSpPr>
          <p:cNvPr id="3" name="Content Placeholder 2"/>
          <p:cNvSpPr>
            <a:spLocks noGrp="1"/>
          </p:cNvSpPr>
          <p:nvPr>
            <p:ph idx="1"/>
          </p:nvPr>
        </p:nvSpPr>
        <p:spPr>
          <a:xfrm>
            <a:off x="457200" y="1295400"/>
            <a:ext cx="8229600" cy="4830763"/>
          </a:xfrm>
        </p:spPr>
        <p:txBody>
          <a:bodyPr>
            <a:normAutofit/>
          </a:bodyPr>
          <a:lstStyle/>
          <a:p>
            <a:pPr marL="0" indent="0" algn="just" rtl="1">
              <a:buNone/>
            </a:pPr>
            <a:r>
              <a:rPr lang="fa-IR" sz="2700" dirty="0">
                <a:cs typeface="B Nazanin" pitchFamily="2" charset="-78"/>
              </a:rPr>
              <a:t>هنری فورد جمله زیبایی دارد : </a:t>
            </a:r>
            <a:r>
              <a:rPr lang="fa-IR" sz="2700" dirty="0" smtClean="0">
                <a:cs typeface="B Nazanin" pitchFamily="2" charset="-78"/>
              </a:rPr>
              <a:t>اگر </a:t>
            </a:r>
            <a:r>
              <a:rPr lang="fa-IR" sz="2700" dirty="0">
                <a:cs typeface="B Nazanin" pitchFamily="2" charset="-78"/>
              </a:rPr>
              <a:t>فکر کنید که می توانید / </a:t>
            </a:r>
            <a:r>
              <a:rPr lang="fa-IR" sz="2700" dirty="0" smtClean="0">
                <a:cs typeface="B Nazanin" pitchFamily="2" charset="-78"/>
              </a:rPr>
              <a:t>یا نمی </a:t>
            </a:r>
            <a:r>
              <a:rPr lang="fa-IR" sz="2700" dirty="0">
                <a:cs typeface="B Nazanin" pitchFamily="2" charset="-78"/>
              </a:rPr>
              <a:t>توانید کاری را انجام دهید ، در هر دو صورت درست فکر کرده اید </a:t>
            </a:r>
            <a:r>
              <a:rPr lang="fa-IR" sz="2700" dirty="0" smtClean="0">
                <a:cs typeface="B Nazanin" pitchFamily="2" charset="-78"/>
              </a:rPr>
              <a:t>وهمانطور </a:t>
            </a:r>
            <a:r>
              <a:rPr lang="fa-IR" sz="2700" dirty="0">
                <a:cs typeface="B Nazanin" pitchFamily="2" charset="-78"/>
              </a:rPr>
              <a:t>خواهید بود </a:t>
            </a:r>
            <a:r>
              <a:rPr lang="fa-IR" sz="2700" dirty="0" smtClean="0">
                <a:cs typeface="B Nazanin" pitchFamily="2" charset="-78"/>
              </a:rPr>
              <a:t>.از </a:t>
            </a:r>
            <a:r>
              <a:rPr lang="fa-IR" sz="2700" dirty="0">
                <a:cs typeface="B Nazanin" pitchFamily="2" charset="-78"/>
              </a:rPr>
              <a:t>این جمله چنین می توان استنباط نمود که این افکار شما هستند که </a:t>
            </a:r>
            <a:r>
              <a:rPr lang="fa-IR" sz="2700" dirty="0" smtClean="0">
                <a:cs typeface="B Nazanin" pitchFamily="2" charset="-78"/>
              </a:rPr>
              <a:t>به عمل </a:t>
            </a:r>
            <a:r>
              <a:rPr lang="fa-IR" sz="2700" dirty="0">
                <a:cs typeface="B Nazanin" pitchFamily="2" charset="-78"/>
              </a:rPr>
              <a:t>تبدیل می شوند و سرنوشت شما و شرکت را رقم می زنند.</a:t>
            </a:r>
          </a:p>
          <a:p>
            <a:pPr marL="0" indent="0" algn="just" rtl="1">
              <a:buNone/>
            </a:pPr>
            <a:r>
              <a:rPr lang="fa-IR" sz="2700" dirty="0">
                <a:cs typeface="B Nazanin" pitchFamily="2" charset="-78"/>
              </a:rPr>
              <a:t>از اینرو ، درست فکر کردن لازمه دستیابی به موفقیت است . این عقیده </a:t>
            </a:r>
            <a:r>
              <a:rPr lang="fa-IR" sz="2700" dirty="0" smtClean="0">
                <a:cs typeface="B Nazanin" pitchFamily="2" charset="-78"/>
              </a:rPr>
              <a:t>،زیربنا </a:t>
            </a:r>
            <a:r>
              <a:rPr lang="fa-IR" sz="2700" dirty="0">
                <a:cs typeface="B Nazanin" pitchFamily="2" charset="-78"/>
              </a:rPr>
              <a:t>و چهار چوب اصلی فرآیند بهبود مستمر است</a:t>
            </a:r>
            <a:r>
              <a:rPr lang="fa-IR" sz="2700" dirty="0" smtClean="0">
                <a:cs typeface="B Nazanin" pitchFamily="2" charset="-78"/>
              </a:rPr>
              <a:t>.</a:t>
            </a:r>
          </a:p>
          <a:p>
            <a:pPr marL="0" indent="0" algn="just" rtl="1">
              <a:buNone/>
            </a:pPr>
            <a:endParaRPr lang="en-US" sz="2700" dirty="0">
              <a:cs typeface="B Nazanin" pitchFamily="2" charset="-78"/>
            </a:endParaRPr>
          </a:p>
        </p:txBody>
      </p:sp>
    </p:spTree>
    <p:extLst>
      <p:ext uri="{BB962C8B-B14F-4D97-AF65-F5344CB8AC3E}">
        <p14:creationId xmlns:p14="http://schemas.microsoft.com/office/powerpoint/2010/main" val="3327163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a:bodyPr>
          <a:lstStyle/>
          <a:p>
            <a:pPr marL="0" indent="0" algn="r" rtl="1">
              <a:buNone/>
            </a:pPr>
            <a:r>
              <a:rPr lang="fa-IR" dirty="0">
                <a:cs typeface="B Nazanin" pitchFamily="2" charset="-78"/>
              </a:rPr>
              <a:t>بهبود مستمر که معادل ژاپنی آن اصطلاح کایزن است، یک تکنیک مدیریتی</a:t>
            </a:r>
          </a:p>
          <a:p>
            <a:pPr marL="0" indent="0" algn="r" rtl="1">
              <a:buNone/>
            </a:pPr>
            <a:r>
              <a:rPr lang="fa-IR" dirty="0">
                <a:cs typeface="B Nazanin" pitchFamily="2" charset="-78"/>
              </a:rPr>
              <a:t>می باشد که از طریق آن مدیران و کارکنان شرکت متعهد </a:t>
            </a:r>
            <a:r>
              <a:rPr lang="fa-IR" dirty="0" smtClean="0">
                <a:cs typeface="B Nazanin" pitchFamily="2" charset="-78"/>
              </a:rPr>
              <a:t>به اجرای </a:t>
            </a:r>
            <a:r>
              <a:rPr lang="fa-IR" dirty="0">
                <a:cs typeface="B Nazanin" pitchFamily="2" charset="-78"/>
              </a:rPr>
              <a:t>برنامه بهبود مستمر در کیفیت و سایر عوامل کلیدی موفقیت </a:t>
            </a:r>
            <a:r>
              <a:rPr lang="fa-IR" dirty="0" smtClean="0">
                <a:cs typeface="B Nazanin" pitchFamily="2" charset="-78"/>
              </a:rPr>
              <a:t>شرکت می </a:t>
            </a:r>
            <a:r>
              <a:rPr lang="fa-IR" dirty="0">
                <a:cs typeface="B Nazanin" pitchFamily="2" charset="-78"/>
              </a:rPr>
              <a:t>شوند . بهبود مستمر غالباً با محک زنی و مدیریت کنترل کیفیت </a:t>
            </a:r>
            <a:r>
              <a:rPr lang="fa-IR" dirty="0" smtClean="0">
                <a:cs typeface="B Nazanin" pitchFamily="2" charset="-78"/>
              </a:rPr>
              <a:t>جامع ارتباط </a:t>
            </a:r>
            <a:r>
              <a:rPr lang="fa-IR" dirty="0">
                <a:cs typeface="B Nazanin" pitchFamily="2" charset="-78"/>
              </a:rPr>
              <a:t>نزدیک دارد.</a:t>
            </a:r>
          </a:p>
          <a:p>
            <a:pPr marL="0" indent="0" algn="r" rtl="1">
              <a:buNone/>
            </a:pPr>
            <a:r>
              <a:rPr lang="fa-IR" dirty="0">
                <a:cs typeface="B Nazanin" pitchFamily="2" charset="-78"/>
              </a:rPr>
              <a:t>زمانی که شرکت ها بدنبال شناسایی سایر شرکت هایی هستند که آنها </a:t>
            </a:r>
            <a:r>
              <a:rPr lang="fa-IR" dirty="0" smtClean="0">
                <a:cs typeface="B Nazanin" pitchFamily="2" charset="-78"/>
              </a:rPr>
              <a:t>را الگوی </a:t>
            </a:r>
            <a:r>
              <a:rPr lang="fa-IR" dirty="0">
                <a:cs typeface="B Nazanin" pitchFamily="2" charset="-78"/>
              </a:rPr>
              <a:t>خود برای بهبود مستمر فرآیندهای خویش قرار دهند ، فرآیند بهبود</a:t>
            </a:r>
          </a:p>
          <a:p>
            <a:pPr marL="0" indent="0" algn="r" rtl="1">
              <a:buNone/>
            </a:pPr>
            <a:r>
              <a:rPr lang="fa-IR" dirty="0">
                <a:cs typeface="B Nazanin" pitchFamily="2" charset="-78"/>
              </a:rPr>
              <a:t>مستمر با بهینه کاوی و </a:t>
            </a:r>
            <a:r>
              <a:rPr lang="fa-IR" dirty="0" smtClean="0">
                <a:cs typeface="B Nazanin" pitchFamily="2" charset="-78"/>
              </a:rPr>
              <a:t>مدیریت </a:t>
            </a:r>
            <a:r>
              <a:rPr lang="fa-IR" dirty="0">
                <a:cs typeface="B Nazanin" pitchFamily="2" charset="-78"/>
              </a:rPr>
              <a:t>کیفیت جامع توام می شود.</a:t>
            </a:r>
          </a:p>
          <a:p>
            <a:pPr marL="0" indent="0" algn="r" rtl="1">
              <a:buNone/>
            </a:pPr>
            <a:r>
              <a:rPr lang="fa-IR" dirty="0">
                <a:cs typeface="B Nazanin" pitchFamily="2" charset="-78"/>
              </a:rPr>
              <a:t>پیام استراتژی کایزن را می توان در یک جمله خلاصه کرد؛</a:t>
            </a:r>
          </a:p>
          <a:p>
            <a:pPr marL="0" indent="0" algn="r" rtl="1">
              <a:buNone/>
            </a:pPr>
            <a:r>
              <a:rPr lang="fa-IR" b="1" dirty="0">
                <a:cs typeface="B Nazanin" pitchFamily="2" charset="-78"/>
              </a:rPr>
              <a:t>حتی یک روز هم نباید بدون ایجاد نوعی بهبود در شرکت ، سپری </a:t>
            </a:r>
            <a:r>
              <a:rPr lang="fa-IR" b="1" dirty="0" smtClean="0">
                <a:cs typeface="B Nazanin" pitchFamily="2" charset="-78"/>
              </a:rPr>
              <a:t>شود.</a:t>
            </a:r>
            <a:endParaRPr lang="fa-IR" b="1" dirty="0">
              <a:cs typeface="B Nazanin" pitchFamily="2" charset="-78"/>
            </a:endParaRPr>
          </a:p>
          <a:p>
            <a:pPr marL="0" indent="0" algn="r" rtl="1">
              <a:buNone/>
            </a:pPr>
            <a:endParaRPr lang="en-US" b="1" dirty="0">
              <a:cs typeface="B Nazanin" pitchFamily="2" charset="-78"/>
            </a:endParaRPr>
          </a:p>
        </p:txBody>
      </p:sp>
    </p:spTree>
    <p:extLst>
      <p:ext uri="{BB962C8B-B14F-4D97-AF65-F5344CB8AC3E}">
        <p14:creationId xmlns:p14="http://schemas.microsoft.com/office/powerpoint/2010/main" val="1768121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0"/>
            <a:ext cx="7772400" cy="685799"/>
          </a:xfrm>
        </p:spPr>
        <p:txBody>
          <a:bodyPr>
            <a:normAutofit fontScale="90000"/>
          </a:bodyPr>
          <a:lstStyle/>
          <a:p>
            <a:pPr marL="514350" indent="-514350" rtl="1">
              <a:buFont typeface="+mj-lt"/>
              <a:buAutoNum type="arabicPeriod" startAt="4"/>
            </a:pPr>
            <a:r>
              <a:rPr lang="fa-IR" sz="3000" b="1" dirty="0">
                <a:solidFill>
                  <a:schemeClr val="accent2">
                    <a:lumMod val="75000"/>
                  </a:schemeClr>
                </a:solidFill>
              </a:rPr>
              <a:t>هزینه یابی و مدیریت بر مبنای فعالیت</a:t>
            </a:r>
            <a:br>
              <a:rPr lang="fa-IR" sz="3000" b="1" dirty="0">
                <a:solidFill>
                  <a:schemeClr val="accent2">
                    <a:lumMod val="75000"/>
                  </a:schemeClr>
                </a:solidFill>
              </a:rPr>
            </a:br>
            <a:endParaRPr lang="en-US" sz="3000" b="1" dirty="0">
              <a:solidFill>
                <a:schemeClr val="accent2">
                  <a:lumMod val="75000"/>
                </a:schemeClr>
              </a:solidFill>
            </a:endParaRPr>
          </a:p>
        </p:txBody>
      </p:sp>
      <p:sp>
        <p:nvSpPr>
          <p:cNvPr id="3" name="Subtitle 2"/>
          <p:cNvSpPr>
            <a:spLocks noGrp="1"/>
          </p:cNvSpPr>
          <p:nvPr>
            <p:ph type="subTitle" idx="1"/>
          </p:nvPr>
        </p:nvSpPr>
        <p:spPr>
          <a:xfrm>
            <a:off x="533400" y="914400"/>
            <a:ext cx="8077200" cy="5181600"/>
          </a:xfrm>
        </p:spPr>
        <p:txBody>
          <a:bodyPr>
            <a:normAutofit/>
          </a:bodyPr>
          <a:lstStyle/>
          <a:p>
            <a:pPr algn="just" rtl="1"/>
            <a:r>
              <a:rPr lang="fa-IR" dirty="0">
                <a:solidFill>
                  <a:schemeClr val="tx1"/>
                </a:solidFill>
                <a:cs typeface="B Nazanin" pitchFamily="2" charset="-78"/>
              </a:rPr>
              <a:t>بسیاری از شرکتها دریافته اند که می توانند طراحی ، هزینه یابی </a:t>
            </a:r>
            <a:r>
              <a:rPr lang="fa-IR" dirty="0" smtClean="0">
                <a:solidFill>
                  <a:schemeClr val="tx1"/>
                </a:solidFill>
                <a:cs typeface="B Nazanin" pitchFamily="2" charset="-78"/>
              </a:rPr>
              <a:t>محصول ، </a:t>
            </a:r>
            <a:r>
              <a:rPr lang="fa-IR" dirty="0">
                <a:solidFill>
                  <a:schemeClr val="tx1"/>
                </a:solidFill>
                <a:cs typeface="B Nazanin" pitchFamily="2" charset="-78"/>
              </a:rPr>
              <a:t>کنترل عملیات و کنترل مدیریت خود را از طریق تحلیل فعالیت ها ، </a:t>
            </a:r>
            <a:r>
              <a:rPr lang="fa-IR" dirty="0" smtClean="0">
                <a:solidFill>
                  <a:schemeClr val="tx1"/>
                </a:solidFill>
                <a:cs typeface="B Nazanin" pitchFamily="2" charset="-78"/>
              </a:rPr>
              <a:t>بهبودبخشند</a:t>
            </a:r>
            <a:r>
              <a:rPr lang="fa-IR" dirty="0">
                <a:solidFill>
                  <a:schemeClr val="tx1"/>
                </a:solidFill>
                <a:cs typeface="B Nazanin" pitchFamily="2" charset="-78"/>
              </a:rPr>
              <a:t>.</a:t>
            </a:r>
          </a:p>
          <a:p>
            <a:pPr algn="just" rtl="1"/>
            <a:r>
              <a:rPr lang="fa-IR" dirty="0">
                <a:solidFill>
                  <a:schemeClr val="tx1"/>
                </a:solidFill>
                <a:cs typeface="B Nazanin" pitchFamily="2" charset="-78"/>
              </a:rPr>
              <a:t>تحلیل فعالیت ها ، مبنایی برای هزینه یابی بر مبنای </a:t>
            </a:r>
            <a:r>
              <a:rPr lang="fa-IR" dirty="0" smtClean="0">
                <a:solidFill>
                  <a:schemeClr val="tx1"/>
                </a:solidFill>
                <a:cs typeface="B Nazanin" pitchFamily="2" charset="-78"/>
              </a:rPr>
              <a:t>فعالیت </a:t>
            </a:r>
            <a:r>
              <a:rPr lang="en-US" dirty="0" smtClean="0">
                <a:solidFill>
                  <a:schemeClr val="tx1"/>
                </a:solidFill>
                <a:cs typeface="B Nazanin" pitchFamily="2" charset="-78"/>
              </a:rPr>
              <a:t>(AB</a:t>
            </a:r>
            <a:r>
              <a:rPr lang="en-US" dirty="0">
                <a:solidFill>
                  <a:schemeClr val="tx1"/>
                </a:solidFill>
                <a:cs typeface="B Nazanin" pitchFamily="2" charset="-78"/>
              </a:rPr>
              <a:t>C</a:t>
            </a:r>
            <a:r>
              <a:rPr lang="en-US" dirty="0" smtClean="0">
                <a:solidFill>
                  <a:schemeClr val="tx1"/>
                </a:solidFill>
                <a:cs typeface="B Nazanin" pitchFamily="2" charset="-78"/>
              </a:rPr>
              <a:t>) </a:t>
            </a:r>
            <a:r>
              <a:rPr lang="fa-IR" dirty="0" smtClean="0">
                <a:solidFill>
                  <a:schemeClr val="tx1"/>
                </a:solidFill>
                <a:cs typeface="B Nazanin" pitchFamily="2" charset="-78"/>
              </a:rPr>
              <a:t>ومدیریت </a:t>
            </a:r>
            <a:r>
              <a:rPr lang="fa-IR" dirty="0">
                <a:solidFill>
                  <a:schemeClr val="tx1"/>
                </a:solidFill>
                <a:cs typeface="B Nazanin" pitchFamily="2" charset="-78"/>
              </a:rPr>
              <a:t>بر </a:t>
            </a:r>
            <a:r>
              <a:rPr lang="fa-IR" dirty="0" smtClean="0">
                <a:solidFill>
                  <a:schemeClr val="tx1"/>
                </a:solidFill>
                <a:cs typeface="B Nazanin" pitchFamily="2" charset="-78"/>
              </a:rPr>
              <a:t>مبنای فعالیت (</a:t>
            </a:r>
            <a:r>
              <a:rPr lang="en-US" dirty="0" smtClean="0">
                <a:solidFill>
                  <a:schemeClr val="tx1"/>
                </a:solidFill>
                <a:cs typeface="B Nazanin" pitchFamily="2" charset="-78"/>
              </a:rPr>
              <a:t>(ABM</a:t>
            </a:r>
            <a:r>
              <a:rPr lang="fa-IR" dirty="0" smtClean="0">
                <a:solidFill>
                  <a:schemeClr val="tx1"/>
                </a:solidFill>
                <a:cs typeface="B Nazanin" pitchFamily="2" charset="-78"/>
              </a:rPr>
              <a:t>فراهم </a:t>
            </a:r>
            <a:r>
              <a:rPr lang="fa-IR" dirty="0">
                <a:solidFill>
                  <a:schemeClr val="tx1"/>
                </a:solidFill>
                <a:cs typeface="B Nazanin" pitchFamily="2" charset="-78"/>
              </a:rPr>
              <a:t>می آورد.</a:t>
            </a:r>
          </a:p>
          <a:p>
            <a:pPr algn="just" rtl="1"/>
            <a:r>
              <a:rPr lang="fa-IR" dirty="0">
                <a:solidFill>
                  <a:schemeClr val="tx1"/>
                </a:solidFill>
                <a:cs typeface="B Nazanin" pitchFamily="2" charset="-78"/>
              </a:rPr>
              <a:t>از هزینه یابی بر مبنای فعالیت برای افزایش دقت تحلیل هزینه </a:t>
            </a:r>
            <a:r>
              <a:rPr lang="fa-IR" dirty="0" smtClean="0">
                <a:solidFill>
                  <a:schemeClr val="tx1"/>
                </a:solidFill>
                <a:cs typeface="B Nazanin" pitchFamily="2" charset="-78"/>
              </a:rPr>
              <a:t>استفاده     می شود </a:t>
            </a:r>
            <a:r>
              <a:rPr lang="fa-IR" dirty="0">
                <a:solidFill>
                  <a:schemeClr val="tx1"/>
                </a:solidFill>
                <a:cs typeface="B Nazanin" pitchFamily="2" charset="-78"/>
              </a:rPr>
              <a:t>که این کار با ردیابی دقیق تر هزینه ها و بخصوص هزینه های </a:t>
            </a:r>
            <a:r>
              <a:rPr lang="fa-IR" dirty="0" smtClean="0">
                <a:solidFill>
                  <a:schemeClr val="tx1"/>
                </a:solidFill>
                <a:cs typeface="B Nazanin" pitchFamily="2" charset="-78"/>
              </a:rPr>
              <a:t>سرباربه </a:t>
            </a:r>
            <a:r>
              <a:rPr lang="fa-IR" dirty="0">
                <a:solidFill>
                  <a:schemeClr val="tx1"/>
                </a:solidFill>
                <a:cs typeface="B Nazanin" pitchFamily="2" charset="-78"/>
              </a:rPr>
              <a:t>محصول یا یک مشتری خاص ، صورت می گیرد</a:t>
            </a:r>
            <a:r>
              <a:rPr lang="fa-IR" dirty="0">
                <a:cs typeface="B Nazanin" pitchFamily="2" charset="-78"/>
              </a:rPr>
              <a:t>.</a:t>
            </a:r>
            <a:endParaRPr lang="en-US" dirty="0">
              <a:cs typeface="B Nazanin" pitchFamily="2" charset="-78"/>
            </a:endParaRPr>
          </a:p>
        </p:txBody>
      </p:sp>
    </p:spTree>
    <p:extLst>
      <p:ext uri="{BB962C8B-B14F-4D97-AF65-F5344CB8AC3E}">
        <p14:creationId xmlns:p14="http://schemas.microsoft.com/office/powerpoint/2010/main" val="17701592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609600"/>
            <a:ext cx="8077200" cy="5029200"/>
          </a:xfrm>
        </p:spPr>
        <p:txBody>
          <a:bodyPr>
            <a:noAutofit/>
          </a:bodyPr>
          <a:lstStyle/>
          <a:p>
            <a:pPr algn="just" rtl="1"/>
            <a:r>
              <a:rPr lang="fa-IR" sz="2500" dirty="0">
                <a:solidFill>
                  <a:schemeClr val="tx1"/>
                </a:solidFill>
                <a:cs typeface="B Nazanin" pitchFamily="2" charset="-78"/>
              </a:rPr>
              <a:t>مدیریت بر مبنای فعالیت ، از تحلیل های انجام شده در هزینه یابی بر </a:t>
            </a:r>
            <a:r>
              <a:rPr lang="fa-IR" sz="2500" dirty="0" smtClean="0">
                <a:solidFill>
                  <a:schemeClr val="tx1"/>
                </a:solidFill>
                <a:cs typeface="B Nazanin" pitchFamily="2" charset="-78"/>
              </a:rPr>
              <a:t>مبنای فعالیت </a:t>
            </a:r>
            <a:r>
              <a:rPr lang="fa-IR" sz="2500" dirty="0">
                <a:solidFill>
                  <a:schemeClr val="tx1"/>
                </a:solidFill>
                <a:cs typeface="B Nazanin" pitchFamily="2" charset="-78"/>
              </a:rPr>
              <a:t>برای بهبود کنترل عملیات و کنترل مدیریت استفاده میکند.</a:t>
            </a:r>
          </a:p>
          <a:p>
            <a:pPr algn="just" rtl="1"/>
            <a:r>
              <a:rPr lang="fa-IR" sz="2500" dirty="0">
                <a:solidFill>
                  <a:schemeClr val="tx1"/>
                </a:solidFill>
                <a:cs typeface="B Nazanin" pitchFamily="2" charset="-78"/>
              </a:rPr>
              <a:t>هزینه یابی و مدیریت بر مبنای فعالیت ، ابزارهای استراتژیک برای </a:t>
            </a:r>
            <a:r>
              <a:rPr lang="fa-IR" sz="2500" dirty="0" smtClean="0">
                <a:solidFill>
                  <a:schemeClr val="tx1"/>
                </a:solidFill>
                <a:cs typeface="B Nazanin" pitchFamily="2" charset="-78"/>
              </a:rPr>
              <a:t>بسیاری از </a:t>
            </a:r>
            <a:r>
              <a:rPr lang="fa-IR" sz="2500" dirty="0">
                <a:solidFill>
                  <a:schemeClr val="tx1"/>
                </a:solidFill>
                <a:cs typeface="B Nazanin" pitchFamily="2" charset="-78"/>
              </a:rPr>
              <a:t>شرکت ها بخصوص شرکت هایی که عملیات تولیدی پیچیده دارند ، </a:t>
            </a:r>
            <a:r>
              <a:rPr lang="fa-IR" sz="2500" dirty="0" smtClean="0">
                <a:solidFill>
                  <a:schemeClr val="tx1"/>
                </a:solidFill>
                <a:cs typeface="B Nazanin" pitchFamily="2" charset="-78"/>
              </a:rPr>
              <a:t>می باشد</a:t>
            </a:r>
            <a:r>
              <a:rPr lang="fa-IR" sz="2500" dirty="0">
                <a:solidFill>
                  <a:schemeClr val="tx1"/>
                </a:solidFill>
                <a:cs typeface="B Nazanin" pitchFamily="2" charset="-78"/>
              </a:rPr>
              <a:t>.</a:t>
            </a:r>
          </a:p>
          <a:p>
            <a:pPr algn="just" rtl="1"/>
            <a:r>
              <a:rPr lang="fa-IR" sz="2500" dirty="0">
                <a:solidFill>
                  <a:schemeClr val="tx1"/>
                </a:solidFill>
                <a:cs typeface="B Nazanin" pitchFamily="2" charset="-78"/>
              </a:rPr>
              <a:t>در هزینه یابی بر مبنای فعالیت ، ابتدا استراتژی های شرکت تعیین </a:t>
            </a:r>
            <a:r>
              <a:rPr lang="fa-IR" sz="2500" dirty="0" smtClean="0">
                <a:solidFill>
                  <a:schemeClr val="tx1"/>
                </a:solidFill>
                <a:cs typeface="B Nazanin" pitchFamily="2" charset="-78"/>
              </a:rPr>
              <a:t>و فعالیت </a:t>
            </a:r>
            <a:r>
              <a:rPr lang="fa-IR" sz="2500" dirty="0">
                <a:solidFill>
                  <a:schemeClr val="tx1"/>
                </a:solidFill>
                <a:cs typeface="B Nazanin" pitchFamily="2" charset="-78"/>
              </a:rPr>
              <a:t>ها شنایایی می شود ، سپس منابع مصرف شده توسط هر فعالیت </a:t>
            </a:r>
            <a:r>
              <a:rPr lang="fa-IR" sz="2500" dirty="0" smtClean="0">
                <a:solidFill>
                  <a:schemeClr val="tx1"/>
                </a:solidFill>
                <a:cs typeface="B Nazanin" pitchFamily="2" charset="-78"/>
              </a:rPr>
              <a:t>در طی </a:t>
            </a:r>
            <a:r>
              <a:rPr lang="fa-IR" sz="2500" dirty="0">
                <a:solidFill>
                  <a:schemeClr val="tx1"/>
                </a:solidFill>
                <a:cs typeface="B Nazanin" pitchFamily="2" charset="-78"/>
              </a:rPr>
              <a:t>دوره مربوطه مشخص می شود و از این طریق هزینه هر </a:t>
            </a:r>
            <a:r>
              <a:rPr lang="fa-IR" sz="2500" dirty="0" smtClean="0">
                <a:solidFill>
                  <a:schemeClr val="tx1"/>
                </a:solidFill>
                <a:cs typeface="B Nazanin" pitchFamily="2" charset="-78"/>
              </a:rPr>
              <a:t>فعالیت مشخص </a:t>
            </a:r>
            <a:r>
              <a:rPr lang="fa-IR" sz="2500" dirty="0">
                <a:solidFill>
                  <a:schemeClr val="tx1"/>
                </a:solidFill>
                <a:cs typeface="B Nazanin" pitchFamily="2" charset="-78"/>
              </a:rPr>
              <a:t>محاسبه می گردد .</a:t>
            </a:r>
          </a:p>
          <a:p>
            <a:pPr algn="just" rtl="1"/>
            <a:r>
              <a:rPr lang="fa-IR" sz="2500" dirty="0">
                <a:solidFill>
                  <a:schemeClr val="tx1"/>
                </a:solidFill>
                <a:cs typeface="B Nazanin" pitchFamily="2" charset="-78"/>
              </a:rPr>
              <a:t>سپس هزینه های تجمیع شده در هر کدام از فعالیت ها ، متناسب با </a:t>
            </a:r>
            <a:r>
              <a:rPr lang="fa-IR" sz="2500" dirty="0" smtClean="0">
                <a:solidFill>
                  <a:schemeClr val="tx1"/>
                </a:solidFill>
                <a:cs typeface="B Nazanin" pitchFamily="2" charset="-78"/>
              </a:rPr>
              <a:t>استفاده محصول </a:t>
            </a:r>
            <a:r>
              <a:rPr lang="fa-IR" sz="2500" dirty="0">
                <a:solidFill>
                  <a:schemeClr val="tx1"/>
                </a:solidFill>
                <a:cs typeface="B Nazanin" pitchFamily="2" charset="-78"/>
              </a:rPr>
              <a:t>یا مشتری از آن فعالیت به محصول یا مشتری مذکور ، تخصیص</a:t>
            </a:r>
          </a:p>
          <a:p>
            <a:pPr algn="just" rtl="1"/>
            <a:r>
              <a:rPr lang="fa-IR" sz="2500" dirty="0">
                <a:solidFill>
                  <a:schemeClr val="tx1"/>
                </a:solidFill>
                <a:cs typeface="B Nazanin" pitchFamily="2" charset="-78"/>
              </a:rPr>
              <a:t>می یابد.</a:t>
            </a:r>
            <a:endParaRPr lang="en-US" sz="2500" dirty="0">
              <a:solidFill>
                <a:schemeClr val="tx1"/>
              </a:solidFill>
              <a:cs typeface="B Nazanin" pitchFamily="2" charset="-78"/>
            </a:endParaRPr>
          </a:p>
        </p:txBody>
      </p:sp>
    </p:spTree>
    <p:extLst>
      <p:ext uri="{BB962C8B-B14F-4D97-AF65-F5344CB8AC3E}">
        <p14:creationId xmlns:p14="http://schemas.microsoft.com/office/powerpoint/2010/main" val="27009748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838200"/>
          </a:xfrm>
        </p:spPr>
        <p:txBody>
          <a:bodyPr>
            <a:normAutofit/>
          </a:bodyPr>
          <a:lstStyle/>
          <a:p>
            <a:pPr marL="514350" indent="-514350" rtl="1">
              <a:buFont typeface="+mj-lt"/>
              <a:buAutoNum type="arabicPeriod" startAt="5"/>
            </a:pPr>
            <a:r>
              <a:rPr lang="fa-IR" sz="3000" b="1" dirty="0" smtClean="0">
                <a:solidFill>
                  <a:schemeClr val="accent2">
                    <a:lumMod val="75000"/>
                  </a:schemeClr>
                </a:solidFill>
                <a:cs typeface="B Titr" pitchFamily="2" charset="-78"/>
              </a:rPr>
              <a:t>مهندسی </a:t>
            </a:r>
            <a:r>
              <a:rPr lang="fa-IR" sz="3000" b="1" dirty="0">
                <a:solidFill>
                  <a:schemeClr val="accent2">
                    <a:lumMod val="75000"/>
                  </a:schemeClr>
                </a:solidFill>
                <a:cs typeface="B Titr" pitchFamily="2" charset="-78"/>
              </a:rPr>
              <a:t>مجدد</a:t>
            </a:r>
            <a:r>
              <a:rPr lang="fa-IR" sz="3000" dirty="0">
                <a:solidFill>
                  <a:schemeClr val="accent2">
                    <a:lumMod val="75000"/>
                  </a:schemeClr>
                </a:solidFill>
                <a:cs typeface="B Titr" pitchFamily="2" charset="-78"/>
              </a:rPr>
              <a:t/>
            </a:r>
            <a:br>
              <a:rPr lang="fa-IR" sz="3000" dirty="0">
                <a:solidFill>
                  <a:schemeClr val="accent2">
                    <a:lumMod val="75000"/>
                  </a:schemeClr>
                </a:solidFill>
                <a:cs typeface="B Titr" pitchFamily="2" charset="-78"/>
              </a:rPr>
            </a:br>
            <a:endParaRPr lang="en-US" sz="3000"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228600" y="990600"/>
            <a:ext cx="8686800" cy="5486400"/>
          </a:xfrm>
        </p:spPr>
        <p:txBody>
          <a:bodyPr>
            <a:normAutofit/>
          </a:bodyPr>
          <a:lstStyle/>
          <a:p>
            <a:pPr algn="justLow" rtl="1"/>
            <a:r>
              <a:rPr lang="fa-IR" sz="2500" dirty="0">
                <a:solidFill>
                  <a:schemeClr val="tx1"/>
                </a:solidFill>
                <a:cs typeface="B Nazanin" pitchFamily="2" charset="-78"/>
              </a:rPr>
              <a:t>مهندسی مجدد فرآیندی است که به جهت مزایای رقابتی اش در </a:t>
            </a:r>
            <a:r>
              <a:rPr lang="fa-IR" sz="2500" dirty="0" smtClean="0">
                <a:solidFill>
                  <a:schemeClr val="tx1"/>
                </a:solidFill>
                <a:cs typeface="B Nazanin" pitchFamily="2" charset="-78"/>
              </a:rPr>
              <a:t>شرکتها انجام </a:t>
            </a:r>
            <a:r>
              <a:rPr lang="fa-IR" sz="2500" dirty="0">
                <a:solidFill>
                  <a:schemeClr val="tx1"/>
                </a:solidFill>
                <a:cs typeface="B Nazanin" pitchFamily="2" charset="-78"/>
              </a:rPr>
              <a:t>می شود .</a:t>
            </a:r>
          </a:p>
          <a:p>
            <a:pPr algn="justLow" rtl="1"/>
            <a:r>
              <a:rPr lang="fa-IR" sz="2500" dirty="0">
                <a:solidFill>
                  <a:schemeClr val="tx1"/>
                </a:solidFill>
                <a:cs typeface="B Nazanin" pitchFamily="2" charset="-78"/>
              </a:rPr>
              <a:t>زمانی که یک شرکت وظایف عملیاتی و مدیریتی اش را سازماندهی </a:t>
            </a:r>
            <a:r>
              <a:rPr lang="fa-IR" sz="2500" dirty="0" smtClean="0">
                <a:solidFill>
                  <a:schemeClr val="tx1"/>
                </a:solidFill>
                <a:cs typeface="B Nazanin" pitchFamily="2" charset="-78"/>
              </a:rPr>
              <a:t>مجدد می </a:t>
            </a:r>
            <a:r>
              <a:rPr lang="fa-IR" sz="2500" dirty="0">
                <a:solidFill>
                  <a:schemeClr val="tx1"/>
                </a:solidFill>
                <a:cs typeface="B Nazanin" pitchFamily="2" charset="-78"/>
              </a:rPr>
              <a:t>کند ، غالباً یک سری فعالیت ها تعدیل ، ترکیب یا حتی حذف </a:t>
            </a:r>
            <a:r>
              <a:rPr lang="fa-IR" sz="2500" dirty="0" smtClean="0">
                <a:solidFill>
                  <a:schemeClr val="tx1"/>
                </a:solidFill>
                <a:cs typeface="B Nazanin" pitchFamily="2" charset="-78"/>
              </a:rPr>
              <a:t>میشوند.</a:t>
            </a:r>
          </a:p>
          <a:p>
            <a:pPr algn="justLow" rtl="1"/>
            <a:r>
              <a:rPr lang="fa-IR" sz="2500" dirty="0" smtClean="0">
                <a:solidFill>
                  <a:schemeClr val="tx1"/>
                </a:solidFill>
                <a:cs typeface="B Nazanin" pitchFamily="2" charset="-78"/>
              </a:rPr>
              <a:t>بعبارت </a:t>
            </a:r>
            <a:r>
              <a:rPr lang="fa-IR" sz="2500" dirty="0">
                <a:solidFill>
                  <a:schemeClr val="tx1"/>
                </a:solidFill>
                <a:cs typeface="B Nazanin" pitchFamily="2" charset="-78"/>
              </a:rPr>
              <a:t>دیگر مهندسی مجدد ، طراحی دوباره فرآیندهای شرکت </a:t>
            </a:r>
            <a:r>
              <a:rPr lang="fa-IR" sz="2500" dirty="0" smtClean="0">
                <a:solidFill>
                  <a:schemeClr val="tx1"/>
                </a:solidFill>
                <a:cs typeface="B Nazanin" pitchFamily="2" charset="-78"/>
              </a:rPr>
              <a:t>،پیاده </a:t>
            </a:r>
            <a:r>
              <a:rPr lang="fa-IR" sz="2500" dirty="0">
                <a:solidFill>
                  <a:schemeClr val="tx1"/>
                </a:solidFill>
                <a:cs typeface="B Nazanin" pitchFamily="2" charset="-78"/>
              </a:rPr>
              <a:t>سازی یک تفکر اساساً متفاوت نسبت به قبل و طراحی ریشه ای </a:t>
            </a:r>
            <a:r>
              <a:rPr lang="en-US" sz="2500" dirty="0">
                <a:solidFill>
                  <a:schemeClr val="tx1"/>
                </a:solidFill>
                <a:cs typeface="B Nazanin" pitchFamily="2" charset="-78"/>
              </a:rPr>
              <a:t>)</a:t>
            </a:r>
            <a:r>
              <a:rPr lang="fa-IR" sz="2500" dirty="0" smtClean="0">
                <a:solidFill>
                  <a:schemeClr val="tx1"/>
                </a:solidFill>
                <a:cs typeface="B Nazanin" pitchFamily="2" charset="-78"/>
              </a:rPr>
              <a:t>ازنو</a:t>
            </a:r>
            <a:r>
              <a:rPr lang="en-US" sz="2500" dirty="0" smtClean="0">
                <a:solidFill>
                  <a:schemeClr val="tx1"/>
                </a:solidFill>
                <a:cs typeface="B Nazanin" pitchFamily="2" charset="-78"/>
              </a:rPr>
              <a:t>(</a:t>
            </a:r>
            <a:r>
              <a:rPr lang="fa-IR" sz="2500" dirty="0" smtClean="0">
                <a:solidFill>
                  <a:schemeClr val="tx1"/>
                </a:solidFill>
                <a:cs typeface="B Nazanin" pitchFamily="2" charset="-78"/>
              </a:rPr>
              <a:t>فرآیند </a:t>
            </a:r>
            <a:r>
              <a:rPr lang="fa-IR" sz="2500" dirty="0">
                <a:solidFill>
                  <a:schemeClr val="tx1"/>
                </a:solidFill>
                <a:cs typeface="B Nazanin" pitchFamily="2" charset="-78"/>
              </a:rPr>
              <a:t>های در جهت بهبود در معیارهای ارزیابی عملکرد شرکت </a:t>
            </a:r>
            <a:r>
              <a:rPr lang="en-US" sz="2500" dirty="0">
                <a:solidFill>
                  <a:schemeClr val="tx1"/>
                </a:solidFill>
                <a:cs typeface="B Nazanin" pitchFamily="2" charset="-78"/>
              </a:rPr>
              <a:t>)</a:t>
            </a:r>
            <a:r>
              <a:rPr lang="fa-IR" sz="2500" dirty="0" smtClean="0">
                <a:solidFill>
                  <a:schemeClr val="tx1"/>
                </a:solidFill>
                <a:cs typeface="B Nazanin" pitchFamily="2" charset="-78"/>
              </a:rPr>
              <a:t>نظیرهزینه </a:t>
            </a:r>
            <a:r>
              <a:rPr lang="fa-IR" sz="2500" dirty="0">
                <a:solidFill>
                  <a:schemeClr val="tx1"/>
                </a:solidFill>
                <a:cs typeface="B Nazanin" pitchFamily="2" charset="-78"/>
              </a:rPr>
              <a:t>، کیفیت و سرعت </a:t>
            </a:r>
            <a:r>
              <a:rPr lang="en-US" sz="2500" dirty="0">
                <a:solidFill>
                  <a:schemeClr val="tx1"/>
                </a:solidFill>
                <a:cs typeface="B Nazanin" pitchFamily="2" charset="-78"/>
              </a:rPr>
              <a:t>(</a:t>
            </a:r>
            <a:r>
              <a:rPr lang="fa-IR" sz="2500" dirty="0" smtClean="0">
                <a:solidFill>
                  <a:schemeClr val="tx1"/>
                </a:solidFill>
                <a:cs typeface="B Nazanin" pitchFamily="2" charset="-78"/>
              </a:rPr>
              <a:t>است </a:t>
            </a:r>
            <a:r>
              <a:rPr lang="fa-IR" sz="2500" dirty="0">
                <a:solidFill>
                  <a:schemeClr val="tx1"/>
                </a:solidFill>
                <a:cs typeface="B Nazanin" pitchFamily="2" charset="-78"/>
              </a:rPr>
              <a:t>.</a:t>
            </a:r>
          </a:p>
          <a:p>
            <a:pPr algn="justLow" rtl="1"/>
            <a:r>
              <a:rPr lang="fa-IR" sz="2500" dirty="0">
                <a:solidFill>
                  <a:schemeClr val="tx1"/>
                </a:solidFill>
                <a:cs typeface="B Nazanin" pitchFamily="2" charset="-78"/>
              </a:rPr>
              <a:t>مهندسی مجدد معمولاً در پی هزینه یابی هدف رخ می دهد تا با </a:t>
            </a:r>
            <a:r>
              <a:rPr lang="fa-IR" sz="2500" dirty="0" smtClean="0">
                <a:solidFill>
                  <a:schemeClr val="tx1"/>
                </a:solidFill>
                <a:cs typeface="B Nazanin" pitchFamily="2" charset="-78"/>
              </a:rPr>
              <a:t>حذف فعالیت </a:t>
            </a:r>
            <a:r>
              <a:rPr lang="fa-IR" sz="2500" dirty="0">
                <a:solidFill>
                  <a:schemeClr val="tx1"/>
                </a:solidFill>
                <a:cs typeface="B Nazanin" pitchFamily="2" charset="-78"/>
              </a:rPr>
              <a:t>های فاقد ارزش افزوده </a:t>
            </a:r>
            <a:r>
              <a:rPr lang="fa-IR" sz="2500" dirty="0" smtClean="0">
                <a:solidFill>
                  <a:schemeClr val="tx1"/>
                </a:solidFill>
                <a:cs typeface="B Nazanin" pitchFamily="2" charset="-78"/>
              </a:rPr>
              <a:t>( </a:t>
            </a:r>
            <a:r>
              <a:rPr lang="fa-IR" sz="2500" dirty="0">
                <a:solidFill>
                  <a:schemeClr val="tx1"/>
                </a:solidFill>
                <a:cs typeface="B Nazanin" pitchFamily="2" charset="-78"/>
              </a:rPr>
              <a:t>شناسایی شده در هزینه یابی بر مبنای</a:t>
            </a:r>
          </a:p>
          <a:p>
            <a:pPr algn="justLow" rtl="1"/>
            <a:r>
              <a:rPr lang="fa-IR" sz="2500" dirty="0">
                <a:solidFill>
                  <a:schemeClr val="tx1"/>
                </a:solidFill>
                <a:cs typeface="B Nazanin" pitchFamily="2" charset="-78"/>
              </a:rPr>
              <a:t>فعالیت </a:t>
            </a:r>
            <a:r>
              <a:rPr lang="fa-IR" sz="2500" dirty="0" smtClean="0">
                <a:solidFill>
                  <a:schemeClr val="tx1"/>
                </a:solidFill>
                <a:cs typeface="B Nazanin" pitchFamily="2" charset="-78"/>
              </a:rPr>
              <a:t>) </a:t>
            </a:r>
            <a:r>
              <a:rPr lang="fa-IR" sz="2500" dirty="0">
                <a:solidFill>
                  <a:schemeClr val="tx1"/>
                </a:solidFill>
                <a:cs typeface="B Nazanin" pitchFamily="2" charset="-78"/>
              </a:rPr>
              <a:t>یا برون سپاری برخی فعالیت ها و نظیر آن ، شرکت را دردستیابی به میزان هزینه هدف از پیش تعیین شده یاری رساند.</a:t>
            </a:r>
            <a:endParaRPr lang="en-US" sz="2500" dirty="0">
              <a:solidFill>
                <a:schemeClr val="tx1"/>
              </a:solidFill>
              <a:cs typeface="B Nazanin" pitchFamily="2" charset="-78"/>
            </a:endParaRPr>
          </a:p>
        </p:txBody>
      </p:sp>
    </p:spTree>
    <p:extLst>
      <p:ext uri="{BB962C8B-B14F-4D97-AF65-F5344CB8AC3E}">
        <p14:creationId xmlns:p14="http://schemas.microsoft.com/office/powerpoint/2010/main" val="13286169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57200"/>
            <a:ext cx="7772400" cy="990600"/>
          </a:xfrm>
        </p:spPr>
        <p:txBody>
          <a:bodyPr>
            <a:normAutofit/>
          </a:bodyPr>
          <a:lstStyle/>
          <a:p>
            <a:pPr marL="514350" indent="-514350" rtl="1">
              <a:buFont typeface="+mj-lt"/>
              <a:buAutoNum type="arabicPeriod" startAt="6"/>
            </a:pPr>
            <a:r>
              <a:rPr lang="fa-IR" sz="3300" b="1" dirty="0">
                <a:solidFill>
                  <a:schemeClr val="accent2">
                    <a:lumMod val="75000"/>
                  </a:schemeClr>
                </a:solidFill>
                <a:cs typeface="B Titr" pitchFamily="2" charset="-78"/>
              </a:rPr>
              <a:t>تئوری محدودیت</a:t>
            </a:r>
            <a:r>
              <a:rPr lang="fa-IR" sz="3000" b="1" dirty="0">
                <a:solidFill>
                  <a:schemeClr val="accent2">
                    <a:lumMod val="75000"/>
                  </a:schemeClr>
                </a:solidFill>
                <a:cs typeface="B Titr" pitchFamily="2" charset="-78"/>
              </a:rPr>
              <a:t/>
            </a:r>
            <a:br>
              <a:rPr lang="fa-IR" sz="3000" b="1" dirty="0">
                <a:solidFill>
                  <a:schemeClr val="accent2">
                    <a:lumMod val="75000"/>
                  </a:schemeClr>
                </a:solidFill>
                <a:cs typeface="B Titr" pitchFamily="2" charset="-78"/>
              </a:rPr>
            </a:br>
            <a:endParaRPr lang="en-US" sz="3000"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533400" y="1066800"/>
            <a:ext cx="8001000" cy="5486400"/>
          </a:xfrm>
        </p:spPr>
        <p:txBody>
          <a:bodyPr>
            <a:normAutofit/>
          </a:bodyPr>
          <a:lstStyle/>
          <a:p>
            <a:pPr algn="r" rtl="1"/>
            <a:r>
              <a:rPr lang="fa-IR" dirty="0">
                <a:solidFill>
                  <a:schemeClr val="tx1"/>
                </a:solidFill>
                <a:cs typeface="B Nazanin" pitchFamily="2" charset="-78"/>
              </a:rPr>
              <a:t>تئوری محدودیت ها ، یک تکنیک استراتژیک است که به شرکت برای</a:t>
            </a:r>
          </a:p>
          <a:p>
            <a:pPr algn="r" rtl="1"/>
            <a:r>
              <a:rPr lang="fa-IR" dirty="0">
                <a:solidFill>
                  <a:schemeClr val="tx1"/>
                </a:solidFill>
                <a:cs typeface="B Nazanin" pitchFamily="2" charset="-78"/>
              </a:rPr>
              <a:t>ایجاد بهبود اثر بخش در عوامل اصلی سازنده موفقیتش </a:t>
            </a:r>
            <a:r>
              <a:rPr lang="fa-IR" dirty="0" smtClean="0">
                <a:solidFill>
                  <a:schemeClr val="tx1"/>
                </a:solidFill>
                <a:cs typeface="B Nazanin" pitchFamily="2" charset="-78"/>
              </a:rPr>
              <a:t>( </a:t>
            </a:r>
            <a:r>
              <a:rPr lang="fa-IR" dirty="0">
                <a:solidFill>
                  <a:schemeClr val="tx1"/>
                </a:solidFill>
                <a:cs typeface="B Nazanin" pitchFamily="2" charset="-78"/>
              </a:rPr>
              <a:t>از طریق توجه به</a:t>
            </a:r>
          </a:p>
          <a:p>
            <a:pPr algn="r" rtl="1"/>
            <a:r>
              <a:rPr lang="fa-IR" dirty="0">
                <a:solidFill>
                  <a:schemeClr val="tx1"/>
                </a:solidFill>
                <a:cs typeface="B Nazanin" pitchFamily="2" charset="-78"/>
              </a:rPr>
              <a:t>چرخه عمر ، نرخ گردش مواد و نرخ تبدیل مواد اولیه به کالای تکمیل شده</a:t>
            </a:r>
          </a:p>
          <a:p>
            <a:pPr algn="r" rtl="1"/>
            <a:r>
              <a:rPr lang="fa-IR" dirty="0">
                <a:solidFill>
                  <a:schemeClr val="tx1"/>
                </a:solidFill>
                <a:cs typeface="B Nazanin" pitchFamily="2" charset="-78"/>
              </a:rPr>
              <a:t>و </a:t>
            </a:r>
            <a:r>
              <a:rPr lang="fa-IR" dirty="0" smtClean="0">
                <a:solidFill>
                  <a:schemeClr val="tx1"/>
                </a:solidFill>
                <a:cs typeface="B Nazanin" pitchFamily="2" charset="-78"/>
              </a:rPr>
              <a:t>...) </a:t>
            </a:r>
            <a:r>
              <a:rPr lang="fa-IR" dirty="0">
                <a:solidFill>
                  <a:schemeClr val="tx1"/>
                </a:solidFill>
                <a:cs typeface="B Nazanin" pitchFamily="2" charset="-78"/>
              </a:rPr>
              <a:t>کمک می کند .</a:t>
            </a:r>
          </a:p>
          <a:p>
            <a:pPr algn="r" rtl="1"/>
            <a:r>
              <a:rPr lang="fa-IR" dirty="0">
                <a:solidFill>
                  <a:schemeClr val="tx1"/>
                </a:solidFill>
                <a:cs typeface="B Nazanin" pitchFamily="2" charset="-78"/>
              </a:rPr>
              <a:t>محدودیت در سازمان به هر عاملی گفته می شود که سازمان را در رسیدن</a:t>
            </a:r>
          </a:p>
          <a:p>
            <a:pPr algn="r" rtl="1"/>
            <a:r>
              <a:rPr lang="fa-IR" dirty="0">
                <a:solidFill>
                  <a:schemeClr val="tx1"/>
                </a:solidFill>
                <a:cs typeface="B Nazanin" pitchFamily="2" charset="-78"/>
              </a:rPr>
              <a:t>و یا دستیابی به هدف هایش محدود کند . نظریه محدودیت ها مبتنی بر</a:t>
            </a:r>
          </a:p>
          <a:p>
            <a:pPr algn="r" rtl="1"/>
            <a:r>
              <a:rPr lang="fa-IR" dirty="0">
                <a:solidFill>
                  <a:schemeClr val="tx1"/>
                </a:solidFill>
                <a:cs typeface="B Nazanin" pitchFamily="2" charset="-78"/>
              </a:rPr>
              <a:t>بهبود مستمر بوده و تمرکز اصلی آن بر شناسایی محدودیت ها و گلوگاه</a:t>
            </a:r>
          </a:p>
          <a:p>
            <a:pPr algn="r" rtl="1"/>
            <a:r>
              <a:rPr lang="fa-IR" dirty="0">
                <a:solidFill>
                  <a:schemeClr val="tx1"/>
                </a:solidFill>
                <a:cs typeface="B Nazanin" pitchFamily="2" charset="-78"/>
              </a:rPr>
              <a:t>های تولیدی به منظور افزایش مستمر فرا متغییر شرکت است .</a:t>
            </a:r>
            <a:endParaRPr lang="en-US" dirty="0">
              <a:solidFill>
                <a:schemeClr val="tx1"/>
              </a:solidFill>
              <a:cs typeface="B Nazanin" pitchFamily="2" charset="-78"/>
            </a:endParaRPr>
          </a:p>
        </p:txBody>
      </p:sp>
    </p:spTree>
    <p:extLst>
      <p:ext uri="{BB962C8B-B14F-4D97-AF65-F5344CB8AC3E}">
        <p14:creationId xmlns:p14="http://schemas.microsoft.com/office/powerpoint/2010/main" val="21695069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4800" y="838200"/>
            <a:ext cx="8534400" cy="4953000"/>
          </a:xfrm>
        </p:spPr>
        <p:txBody>
          <a:bodyPr>
            <a:normAutofit/>
          </a:bodyPr>
          <a:lstStyle/>
          <a:p>
            <a:pPr algn="r" rtl="1"/>
            <a:r>
              <a:rPr lang="fa-IR" sz="2800" dirty="0">
                <a:solidFill>
                  <a:schemeClr val="tx1"/>
                </a:solidFill>
                <a:cs typeface="B Nazanin" pitchFamily="2" charset="-78"/>
              </a:rPr>
              <a:t>منظور از فرا متغیر درآمد فروش منهای هزینه های کاملاً متغیر </a:t>
            </a:r>
            <a:r>
              <a:rPr lang="fa-IR" sz="2800" dirty="0" smtClean="0">
                <a:solidFill>
                  <a:schemeClr val="tx1"/>
                </a:solidFill>
                <a:cs typeface="B Nazanin" pitchFamily="2" charset="-78"/>
              </a:rPr>
              <a:t>(معمولاً</a:t>
            </a:r>
            <a:endParaRPr lang="fa-IR" sz="2800" dirty="0">
              <a:solidFill>
                <a:schemeClr val="tx1"/>
              </a:solidFill>
              <a:cs typeface="B Nazanin" pitchFamily="2" charset="-78"/>
            </a:endParaRPr>
          </a:p>
          <a:p>
            <a:pPr algn="r" rtl="1"/>
            <a:r>
              <a:rPr lang="fa-IR" sz="2800" dirty="0">
                <a:solidFill>
                  <a:schemeClr val="tx1"/>
                </a:solidFill>
                <a:cs typeface="B Nazanin" pitchFamily="2" charset="-78"/>
              </a:rPr>
              <a:t>شامل مواد مستقیم و هزینه های مرتبط با آن است </a:t>
            </a:r>
            <a:r>
              <a:rPr lang="fa-IR" sz="2800" dirty="0" smtClean="0">
                <a:solidFill>
                  <a:schemeClr val="tx1"/>
                </a:solidFill>
                <a:cs typeface="B Nazanin" pitchFamily="2" charset="-78"/>
              </a:rPr>
              <a:t>) </a:t>
            </a:r>
            <a:r>
              <a:rPr lang="fa-IR" sz="2800" dirty="0">
                <a:solidFill>
                  <a:schemeClr val="tx1"/>
                </a:solidFill>
                <a:cs typeface="B Nazanin" pitchFamily="2" charset="-78"/>
              </a:rPr>
              <a:t>شرکت می باشد.</a:t>
            </a:r>
          </a:p>
          <a:p>
            <a:pPr algn="r" rtl="1"/>
            <a:r>
              <a:rPr lang="fa-IR" sz="2800" dirty="0">
                <a:solidFill>
                  <a:schemeClr val="tx1"/>
                </a:solidFill>
                <a:cs typeface="B Nazanin" pitchFamily="2" charset="-78"/>
              </a:rPr>
              <a:t>باید توجه داشت که در این تفکر ، بغیر از مواد مستقیم سایر اقلام هزینه</a:t>
            </a:r>
          </a:p>
          <a:p>
            <a:pPr algn="r" rtl="1"/>
            <a:r>
              <a:rPr lang="fa-IR" sz="2800" dirty="0">
                <a:solidFill>
                  <a:schemeClr val="tx1"/>
                </a:solidFill>
                <a:cs typeface="B Nazanin" pitchFamily="2" charset="-78"/>
              </a:rPr>
              <a:t>بعنوان هزینه های ثابت تلقی می شوند.</a:t>
            </a:r>
          </a:p>
          <a:p>
            <a:pPr algn="r" rtl="1"/>
            <a:r>
              <a:rPr lang="fa-IR" sz="2800" dirty="0" smtClean="0">
                <a:solidFill>
                  <a:schemeClr val="tx1"/>
                </a:solidFill>
                <a:cs typeface="B Nazanin" pitchFamily="2" charset="-78"/>
              </a:rPr>
              <a:t>در </a:t>
            </a:r>
            <a:r>
              <a:rPr lang="fa-IR" sz="2800" dirty="0">
                <a:solidFill>
                  <a:schemeClr val="tx1"/>
                </a:solidFill>
                <a:cs typeface="B Nazanin" pitchFamily="2" charset="-78"/>
              </a:rPr>
              <a:t>اجرای تئوری محدودیت ها سرعت نقش کلیدی ایفاء می کند .</a:t>
            </a:r>
          </a:p>
          <a:p>
            <a:pPr algn="r" rtl="1"/>
            <a:r>
              <a:rPr lang="fa-IR" sz="2800" dirty="0">
                <a:solidFill>
                  <a:schemeClr val="tx1"/>
                </a:solidFill>
                <a:cs typeface="B Nazanin" pitchFamily="2" charset="-78"/>
              </a:rPr>
              <a:t>در رقابت جهانی ، سرعت بالا در تولید ، ساخت ، و تحویل کالای ساخته</a:t>
            </a:r>
          </a:p>
          <a:p>
            <a:pPr algn="r" rtl="1"/>
            <a:r>
              <a:rPr lang="fa-IR" sz="2800" dirty="0">
                <a:solidFill>
                  <a:schemeClr val="tx1"/>
                </a:solidFill>
                <a:cs typeface="B Nazanin" pitchFamily="2" charset="-78"/>
              </a:rPr>
              <a:t>شده به مشتری ، بسیار مهم است و شرکت ها باید تلاش کنند تا با سرعتی</a:t>
            </a:r>
          </a:p>
          <a:p>
            <a:pPr algn="r" rtl="1"/>
            <a:r>
              <a:rPr lang="fa-IR" sz="2800" dirty="0">
                <a:solidFill>
                  <a:schemeClr val="tx1"/>
                </a:solidFill>
                <a:cs typeface="B Nazanin" pitchFamily="2" charset="-78"/>
              </a:rPr>
              <a:t>بیشتر از انتظارات مشتریان این کار را انجام دهند .</a:t>
            </a:r>
            <a:endParaRPr lang="en-US" sz="2800" dirty="0">
              <a:solidFill>
                <a:schemeClr val="tx1"/>
              </a:solidFill>
              <a:cs typeface="B Nazanin" pitchFamily="2" charset="-78"/>
            </a:endParaRPr>
          </a:p>
        </p:txBody>
      </p:sp>
    </p:spTree>
    <p:extLst>
      <p:ext uri="{BB962C8B-B14F-4D97-AF65-F5344CB8AC3E}">
        <p14:creationId xmlns:p14="http://schemas.microsoft.com/office/powerpoint/2010/main" val="18446418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762000"/>
            <a:ext cx="8153400" cy="5257800"/>
          </a:xfrm>
        </p:spPr>
        <p:txBody>
          <a:bodyPr>
            <a:normAutofit/>
          </a:bodyPr>
          <a:lstStyle/>
          <a:p>
            <a:pPr algn="just" rtl="1"/>
            <a:r>
              <a:rPr lang="fa-IR" dirty="0">
                <a:solidFill>
                  <a:schemeClr val="tx1"/>
                </a:solidFill>
                <a:cs typeface="B Nazanin" pitchFamily="2" charset="-78"/>
              </a:rPr>
              <a:t>بطور کلی ، محدودیتها را </a:t>
            </a:r>
            <a:r>
              <a:rPr lang="fa-IR" dirty="0" smtClean="0">
                <a:solidFill>
                  <a:schemeClr val="tx1"/>
                </a:solidFill>
                <a:cs typeface="B Nazanin" pitchFamily="2" charset="-78"/>
              </a:rPr>
              <a:t>میتوان </a:t>
            </a:r>
            <a:r>
              <a:rPr lang="fa-IR" dirty="0">
                <a:solidFill>
                  <a:schemeClr val="tx1"/>
                </a:solidFill>
                <a:cs typeface="B Nazanin" pitchFamily="2" charset="-78"/>
              </a:rPr>
              <a:t>به 3 دسته تقسیم کرد :</a:t>
            </a:r>
          </a:p>
          <a:p>
            <a:pPr algn="just" rtl="1"/>
            <a:r>
              <a:rPr lang="fa-IR" dirty="0">
                <a:solidFill>
                  <a:schemeClr val="tx1"/>
                </a:solidFill>
                <a:cs typeface="B Nazanin" pitchFamily="2" charset="-78"/>
              </a:rPr>
              <a:t>1</a:t>
            </a:r>
            <a:r>
              <a:rPr lang="fa-IR" b="1" dirty="0">
                <a:solidFill>
                  <a:schemeClr val="tx1"/>
                </a:solidFill>
                <a:cs typeface="B Nazanin" pitchFamily="2" charset="-78"/>
              </a:rPr>
              <a:t> - محدودیت منابع داخلی</a:t>
            </a:r>
          </a:p>
          <a:p>
            <a:pPr algn="just" rtl="1"/>
            <a:r>
              <a:rPr lang="fa-IR" b="1" dirty="0">
                <a:solidFill>
                  <a:schemeClr val="tx1"/>
                </a:solidFill>
                <a:cs typeface="B Nazanin" pitchFamily="2" charset="-78"/>
              </a:rPr>
              <a:t>2 - محدودیت فروش و بازاریابی</a:t>
            </a:r>
          </a:p>
          <a:p>
            <a:pPr algn="just" rtl="1"/>
            <a:r>
              <a:rPr lang="fa-IR" b="1" dirty="0">
                <a:solidFill>
                  <a:schemeClr val="tx1"/>
                </a:solidFill>
                <a:cs typeface="B Nazanin" pitchFamily="2" charset="-78"/>
              </a:rPr>
              <a:t>3 - محدودیت خط مشی و سیاستگذاری</a:t>
            </a:r>
          </a:p>
          <a:p>
            <a:pPr algn="just" rtl="1"/>
            <a:r>
              <a:rPr lang="fa-IR" dirty="0">
                <a:solidFill>
                  <a:schemeClr val="tx1"/>
                </a:solidFill>
                <a:cs typeface="B Nazanin" pitchFamily="2" charset="-78"/>
              </a:rPr>
              <a:t>از محدودیت اول و دوم تحت عنوان محدودیت های فیزیکی و </a:t>
            </a:r>
            <a:r>
              <a:rPr lang="fa-IR" dirty="0" smtClean="0">
                <a:solidFill>
                  <a:schemeClr val="tx1"/>
                </a:solidFill>
                <a:cs typeface="B Nazanin" pitchFamily="2" charset="-78"/>
              </a:rPr>
              <a:t>از محدودیت </a:t>
            </a:r>
            <a:r>
              <a:rPr lang="fa-IR" dirty="0">
                <a:solidFill>
                  <a:schemeClr val="tx1"/>
                </a:solidFill>
                <a:cs typeface="B Nazanin" pitchFamily="2" charset="-78"/>
              </a:rPr>
              <a:t>سوم تحت عنوان محدودیت خط مشی و مدیریت نام برده </a:t>
            </a:r>
            <a:r>
              <a:rPr lang="fa-IR" dirty="0" smtClean="0">
                <a:solidFill>
                  <a:schemeClr val="tx1"/>
                </a:solidFill>
                <a:cs typeface="B Nazanin" pitchFamily="2" charset="-78"/>
              </a:rPr>
              <a:t>می شود </a:t>
            </a:r>
            <a:r>
              <a:rPr lang="fa-IR" dirty="0">
                <a:solidFill>
                  <a:schemeClr val="tx1"/>
                </a:solidFill>
                <a:cs typeface="B Nazanin" pitchFamily="2" charset="-78"/>
              </a:rPr>
              <a:t>که شناخت و بر طرف </a:t>
            </a:r>
            <a:r>
              <a:rPr lang="fa-IR" dirty="0" smtClean="0">
                <a:solidFill>
                  <a:schemeClr val="tx1"/>
                </a:solidFill>
                <a:cs typeface="B Nazanin" pitchFamily="2" charset="-78"/>
              </a:rPr>
              <a:t>کر</a:t>
            </a:r>
            <a:r>
              <a:rPr lang="fa-IR" dirty="0">
                <a:solidFill>
                  <a:schemeClr val="tx1"/>
                </a:solidFill>
                <a:cs typeface="B Nazanin" pitchFamily="2" charset="-78"/>
              </a:rPr>
              <a:t>د</a:t>
            </a:r>
            <a:r>
              <a:rPr lang="fa-IR" dirty="0" smtClean="0">
                <a:solidFill>
                  <a:schemeClr val="tx1"/>
                </a:solidFill>
                <a:cs typeface="B Nazanin" pitchFamily="2" charset="-78"/>
              </a:rPr>
              <a:t>ن </a:t>
            </a:r>
            <a:r>
              <a:rPr lang="fa-IR" dirty="0">
                <a:solidFill>
                  <a:schemeClr val="tx1"/>
                </a:solidFill>
                <a:cs typeface="B Nazanin" pitchFamily="2" charset="-78"/>
              </a:rPr>
              <a:t>آن دشوارتر از دو محدودیت اول </a:t>
            </a:r>
            <a:r>
              <a:rPr lang="fa-IR" dirty="0" smtClean="0">
                <a:solidFill>
                  <a:schemeClr val="tx1"/>
                </a:solidFill>
                <a:cs typeface="B Nazanin" pitchFamily="2" charset="-78"/>
              </a:rPr>
              <a:t>است  بدین </a:t>
            </a:r>
            <a:r>
              <a:rPr lang="fa-IR" dirty="0">
                <a:solidFill>
                  <a:schemeClr val="tx1"/>
                </a:solidFill>
                <a:cs typeface="B Nazanin" pitchFamily="2" charset="-78"/>
              </a:rPr>
              <a:t>ترتیب تمرکز اصلی تئوری محدودیت ابتدا بر شناسایی محدودیت </a:t>
            </a:r>
            <a:r>
              <a:rPr lang="fa-IR" dirty="0" smtClean="0">
                <a:solidFill>
                  <a:schemeClr val="tx1"/>
                </a:solidFill>
                <a:cs typeface="B Nazanin" pitchFamily="2" charset="-78"/>
              </a:rPr>
              <a:t>ها و </a:t>
            </a:r>
            <a:r>
              <a:rPr lang="fa-IR" dirty="0">
                <a:solidFill>
                  <a:schemeClr val="tx1"/>
                </a:solidFill>
                <a:cs typeface="B Nazanin" pitchFamily="2" charset="-78"/>
              </a:rPr>
              <a:t>سپس مدیریت کردن آنها در جهت افزایش بهره وری و کارایی </a:t>
            </a:r>
            <a:r>
              <a:rPr lang="fa-IR" dirty="0" smtClean="0">
                <a:solidFill>
                  <a:schemeClr val="tx1"/>
                </a:solidFill>
                <a:cs typeface="B Nazanin" pitchFamily="2" charset="-78"/>
              </a:rPr>
              <a:t>شرکت است</a:t>
            </a:r>
            <a:r>
              <a:rPr lang="fa-IR" dirty="0">
                <a:solidFill>
                  <a:schemeClr val="tx1"/>
                </a:solidFill>
                <a:cs typeface="B Nazanin" pitchFamily="2" charset="-78"/>
              </a:rPr>
              <a:t>.</a:t>
            </a:r>
            <a:endParaRPr lang="en-US" dirty="0">
              <a:solidFill>
                <a:schemeClr val="tx1"/>
              </a:solidFill>
              <a:cs typeface="B Nazanin" pitchFamily="2" charset="-78"/>
            </a:endParaRPr>
          </a:p>
        </p:txBody>
      </p:sp>
    </p:spTree>
    <p:extLst>
      <p:ext uri="{BB962C8B-B14F-4D97-AF65-F5344CB8AC3E}">
        <p14:creationId xmlns:p14="http://schemas.microsoft.com/office/powerpoint/2010/main" val="38823006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1"/>
            <a:ext cx="7772400" cy="685799"/>
          </a:xfrm>
        </p:spPr>
        <p:txBody>
          <a:bodyPr>
            <a:normAutofit/>
          </a:bodyPr>
          <a:lstStyle/>
          <a:p>
            <a:pPr marL="514350" indent="-514350" rtl="1">
              <a:buFont typeface="+mj-lt"/>
              <a:buAutoNum type="arabicPeriod" startAt="7"/>
            </a:pPr>
            <a:r>
              <a:rPr lang="fa-IR" sz="3000" b="1" dirty="0">
                <a:solidFill>
                  <a:schemeClr val="accent2">
                    <a:lumMod val="75000"/>
                  </a:schemeClr>
                </a:solidFill>
                <a:cs typeface="B Titr" pitchFamily="2" charset="-78"/>
              </a:rPr>
              <a:t>هزینه یابی هدف</a:t>
            </a:r>
          </a:p>
        </p:txBody>
      </p:sp>
      <p:sp>
        <p:nvSpPr>
          <p:cNvPr id="3" name="Subtitle 2"/>
          <p:cNvSpPr>
            <a:spLocks noGrp="1"/>
          </p:cNvSpPr>
          <p:nvPr>
            <p:ph type="subTitle" idx="1"/>
          </p:nvPr>
        </p:nvSpPr>
        <p:spPr>
          <a:xfrm>
            <a:off x="381000" y="1143000"/>
            <a:ext cx="8458200" cy="5410200"/>
          </a:xfrm>
        </p:spPr>
        <p:txBody>
          <a:bodyPr>
            <a:normAutofit/>
          </a:bodyPr>
          <a:lstStyle/>
          <a:p>
            <a:pPr algn="just" rtl="1"/>
            <a:r>
              <a:rPr lang="fa-IR" dirty="0">
                <a:solidFill>
                  <a:schemeClr val="tx1"/>
                </a:solidFill>
                <a:cs typeface="B Nazanin" pitchFamily="2" charset="-78"/>
              </a:rPr>
              <a:t>هزینه یابی هدف ، یک تکنیک مدیریتی کاهش هزینه ها به منظور دستیابی</a:t>
            </a:r>
          </a:p>
          <a:p>
            <a:pPr algn="just" rtl="1"/>
            <a:r>
              <a:rPr lang="fa-IR" dirty="0">
                <a:solidFill>
                  <a:schemeClr val="tx1"/>
                </a:solidFill>
                <a:cs typeface="B Nazanin" pitchFamily="2" charset="-78"/>
              </a:rPr>
              <a:t>به سود مورد انتظار در یک محیط کاملاً رقابتی </a:t>
            </a:r>
            <a:r>
              <a:rPr lang="fa-IR" dirty="0" smtClean="0">
                <a:solidFill>
                  <a:schemeClr val="tx1"/>
                </a:solidFill>
                <a:cs typeface="B Nazanin" pitchFamily="2" charset="-78"/>
              </a:rPr>
              <a:t>است.در </a:t>
            </a:r>
            <a:r>
              <a:rPr lang="fa-IR" dirty="0">
                <a:solidFill>
                  <a:schemeClr val="tx1"/>
                </a:solidFill>
                <a:cs typeface="B Nazanin" pitchFamily="2" charset="-78"/>
              </a:rPr>
              <a:t>هزینه یابی هدف ، بهای تمام شده مورد نظر یک محصول بر </a:t>
            </a:r>
            <a:r>
              <a:rPr lang="fa-IR" dirty="0" smtClean="0">
                <a:solidFill>
                  <a:schemeClr val="tx1"/>
                </a:solidFill>
                <a:cs typeface="B Nazanin" pitchFamily="2" charset="-78"/>
              </a:rPr>
              <a:t>اساس قیمت </a:t>
            </a:r>
            <a:r>
              <a:rPr lang="fa-IR" dirty="0">
                <a:solidFill>
                  <a:schemeClr val="tx1"/>
                </a:solidFill>
                <a:cs typeface="B Nazanin" pitchFamily="2" charset="-78"/>
              </a:rPr>
              <a:t>رقابتی </a:t>
            </a:r>
            <a:r>
              <a:rPr lang="fa-IR" dirty="0" smtClean="0">
                <a:solidFill>
                  <a:schemeClr val="tx1"/>
                </a:solidFill>
                <a:cs typeface="B Nazanin" pitchFamily="2" charset="-78"/>
              </a:rPr>
              <a:t>( </a:t>
            </a:r>
            <a:r>
              <a:rPr lang="fa-IR" dirty="0">
                <a:solidFill>
                  <a:schemeClr val="tx1"/>
                </a:solidFill>
                <a:cs typeface="B Nazanin" pitchFamily="2" charset="-78"/>
              </a:rPr>
              <a:t>که این قیمت بر اساس تحلیل های بازار مشخص می </a:t>
            </a:r>
            <a:r>
              <a:rPr lang="fa-IR" dirty="0" smtClean="0">
                <a:solidFill>
                  <a:schemeClr val="tx1"/>
                </a:solidFill>
                <a:cs typeface="B Nazanin" pitchFamily="2" charset="-78"/>
              </a:rPr>
              <a:t>گردد) </a:t>
            </a:r>
            <a:r>
              <a:rPr lang="fa-IR" dirty="0">
                <a:solidFill>
                  <a:schemeClr val="tx1"/>
                </a:solidFill>
                <a:cs typeface="B Nazanin" pitchFamily="2" charset="-78"/>
              </a:rPr>
              <a:t>و با توجه به میزان سود مورد نظر شرکت تعیین می </a:t>
            </a:r>
            <a:r>
              <a:rPr lang="fa-IR" dirty="0" smtClean="0">
                <a:solidFill>
                  <a:schemeClr val="tx1"/>
                </a:solidFill>
                <a:cs typeface="B Nazanin" pitchFamily="2" charset="-78"/>
              </a:rPr>
              <a:t>شود. یعنی </a:t>
            </a:r>
            <a:r>
              <a:rPr lang="fa-IR" dirty="0">
                <a:solidFill>
                  <a:schemeClr val="tx1"/>
                </a:solidFill>
                <a:cs typeface="B Nazanin" pitchFamily="2" charset="-78"/>
              </a:rPr>
              <a:t>شرکت ها ابتدا قیمت فروش محصول را با تحلیل های انجام شده </a:t>
            </a:r>
            <a:r>
              <a:rPr lang="fa-IR" dirty="0" smtClean="0">
                <a:solidFill>
                  <a:schemeClr val="tx1"/>
                </a:solidFill>
                <a:cs typeface="B Nazanin" pitchFamily="2" charset="-78"/>
              </a:rPr>
              <a:t>از بازار </a:t>
            </a:r>
            <a:r>
              <a:rPr lang="fa-IR" dirty="0">
                <a:solidFill>
                  <a:schemeClr val="tx1"/>
                </a:solidFill>
                <a:cs typeface="B Nazanin" pitchFamily="2" charset="-78"/>
              </a:rPr>
              <a:t>تعیین می کنند و بعد با توجه به میزان سود مورد انتظارشان ، </a:t>
            </a:r>
            <a:r>
              <a:rPr lang="fa-IR" dirty="0" smtClean="0">
                <a:solidFill>
                  <a:schemeClr val="tx1"/>
                </a:solidFill>
                <a:cs typeface="B Nazanin" pitchFamily="2" charset="-78"/>
              </a:rPr>
              <a:t>رقم بهای </a:t>
            </a:r>
            <a:r>
              <a:rPr lang="fa-IR" dirty="0">
                <a:solidFill>
                  <a:schemeClr val="tx1"/>
                </a:solidFill>
                <a:cs typeface="B Nazanin" pitchFamily="2" charset="-78"/>
              </a:rPr>
              <a:t>تمام </a:t>
            </a:r>
            <a:r>
              <a:rPr lang="fa-IR" dirty="0" smtClean="0">
                <a:solidFill>
                  <a:schemeClr val="tx1"/>
                </a:solidFill>
                <a:cs typeface="B Nazanin" pitchFamily="2" charset="-78"/>
              </a:rPr>
              <a:t>شده </a:t>
            </a:r>
            <a:r>
              <a:rPr lang="fa-IR" dirty="0">
                <a:solidFill>
                  <a:schemeClr val="tx1"/>
                </a:solidFill>
                <a:cs typeface="B Nazanin" pitchFamily="2" charset="-78"/>
              </a:rPr>
              <a:t>محصول را تعیین می </a:t>
            </a:r>
            <a:r>
              <a:rPr lang="fa-IR" dirty="0" smtClean="0">
                <a:solidFill>
                  <a:schemeClr val="tx1"/>
                </a:solidFill>
                <a:cs typeface="B Nazanin" pitchFamily="2" charset="-78"/>
              </a:rPr>
              <a:t>کنند.شرکت </a:t>
            </a:r>
            <a:r>
              <a:rPr lang="fa-IR" dirty="0">
                <a:solidFill>
                  <a:schemeClr val="tx1"/>
                </a:solidFill>
                <a:cs typeface="B Nazanin" pitchFamily="2" charset="-78"/>
              </a:rPr>
              <a:t>هایی که از هزینه یابی هدف استفاده می کنند غالباً باید </a:t>
            </a:r>
            <a:r>
              <a:rPr lang="fa-IR" dirty="0" smtClean="0">
                <a:solidFill>
                  <a:schemeClr val="tx1"/>
                </a:solidFill>
                <a:cs typeface="B Nazanin" pitchFamily="2" charset="-78"/>
              </a:rPr>
              <a:t>تدابیرصریح </a:t>
            </a:r>
            <a:r>
              <a:rPr lang="fa-IR" dirty="0">
                <a:solidFill>
                  <a:schemeClr val="tx1"/>
                </a:solidFill>
                <a:cs typeface="B Nazanin" pitchFamily="2" charset="-78"/>
              </a:rPr>
              <a:t>و محکمی برای کاهش بهای تمام شده و هزینه ها در </a:t>
            </a:r>
            <a:r>
              <a:rPr lang="fa-IR" dirty="0" smtClean="0">
                <a:solidFill>
                  <a:schemeClr val="tx1"/>
                </a:solidFill>
                <a:cs typeface="B Nazanin" pitchFamily="2" charset="-78"/>
              </a:rPr>
              <a:t>فرآیند</a:t>
            </a:r>
            <a:endParaRPr lang="en-US" dirty="0">
              <a:solidFill>
                <a:schemeClr val="tx1"/>
              </a:solidFill>
              <a:cs typeface="B Nazanin" pitchFamily="2" charset="-78"/>
            </a:endParaRPr>
          </a:p>
        </p:txBody>
      </p:sp>
    </p:spTree>
    <p:extLst>
      <p:ext uri="{BB962C8B-B14F-4D97-AF65-F5344CB8AC3E}">
        <p14:creationId xmlns:p14="http://schemas.microsoft.com/office/powerpoint/2010/main" val="10042332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04800"/>
            <a:ext cx="8153400" cy="6248400"/>
          </a:xfrm>
        </p:spPr>
        <p:txBody>
          <a:bodyPr>
            <a:normAutofit/>
          </a:bodyPr>
          <a:lstStyle/>
          <a:p>
            <a:pPr algn="r" rtl="1"/>
            <a:r>
              <a:rPr lang="fa-IR" dirty="0">
                <a:solidFill>
                  <a:schemeClr val="tx1"/>
                </a:solidFill>
                <a:cs typeface="B Nazanin" pitchFamily="2" charset="-78"/>
              </a:rPr>
              <a:t>تولید ، یا طراحی مجدد محصول یا فرآیندها داشته باشد تا بتوانند به </a:t>
            </a:r>
            <a:r>
              <a:rPr lang="fa-IR" dirty="0" smtClean="0">
                <a:solidFill>
                  <a:schemeClr val="tx1"/>
                </a:solidFill>
                <a:cs typeface="B Nazanin" pitchFamily="2" charset="-78"/>
              </a:rPr>
              <a:t>قیمت تعیین </a:t>
            </a:r>
            <a:r>
              <a:rPr lang="fa-IR" dirty="0">
                <a:solidFill>
                  <a:schemeClr val="tx1"/>
                </a:solidFill>
                <a:cs typeface="B Nazanin" pitchFamily="2" charset="-78"/>
              </a:rPr>
              <a:t>شده بازار و سود مورد انتظار دست یابند.</a:t>
            </a:r>
          </a:p>
          <a:p>
            <a:pPr algn="r" rtl="1"/>
            <a:r>
              <a:rPr lang="fa-IR" b="1" dirty="0">
                <a:solidFill>
                  <a:schemeClr val="tx1"/>
                </a:solidFill>
                <a:cs typeface="B Nazanin" pitchFamily="2" charset="-78"/>
              </a:rPr>
              <a:t>سود مورد </a:t>
            </a:r>
            <a:r>
              <a:rPr lang="fa-IR" b="1" dirty="0" smtClean="0">
                <a:solidFill>
                  <a:schemeClr val="tx1"/>
                </a:solidFill>
                <a:cs typeface="B Nazanin" pitchFamily="2" charset="-78"/>
              </a:rPr>
              <a:t>نظر- قیمت </a:t>
            </a:r>
            <a:r>
              <a:rPr lang="fa-IR" b="1" dirty="0">
                <a:solidFill>
                  <a:schemeClr val="tx1"/>
                </a:solidFill>
                <a:cs typeface="B Nazanin" pitchFamily="2" charset="-78"/>
              </a:rPr>
              <a:t>فروش تعیین شده در بازار=هزینه </a:t>
            </a:r>
            <a:r>
              <a:rPr lang="fa-IR" b="1" dirty="0" smtClean="0">
                <a:solidFill>
                  <a:schemeClr val="tx1"/>
                </a:solidFill>
                <a:cs typeface="B Nazanin" pitchFamily="2" charset="-78"/>
              </a:rPr>
              <a:t>(بهای </a:t>
            </a:r>
            <a:r>
              <a:rPr lang="fa-IR" b="1" dirty="0">
                <a:solidFill>
                  <a:schemeClr val="tx1"/>
                </a:solidFill>
                <a:cs typeface="B Nazanin" pitchFamily="2" charset="-78"/>
              </a:rPr>
              <a:t>تمام </a:t>
            </a:r>
            <a:r>
              <a:rPr lang="fa-IR" b="1" dirty="0" smtClean="0">
                <a:solidFill>
                  <a:schemeClr val="tx1"/>
                </a:solidFill>
                <a:cs typeface="B Nazanin" pitchFamily="2" charset="-78"/>
              </a:rPr>
              <a:t>شده) </a:t>
            </a:r>
            <a:r>
              <a:rPr lang="fa-IR" b="1" dirty="0">
                <a:solidFill>
                  <a:schemeClr val="tx1"/>
                </a:solidFill>
                <a:cs typeface="B Nazanin" pitchFamily="2" charset="-78"/>
              </a:rPr>
              <a:t>هدف</a:t>
            </a:r>
          </a:p>
          <a:p>
            <a:pPr algn="r" rtl="1"/>
            <a:r>
              <a:rPr lang="fa-IR" dirty="0">
                <a:solidFill>
                  <a:schemeClr val="tx1"/>
                </a:solidFill>
                <a:cs typeface="B Nazanin" pitchFamily="2" charset="-78"/>
              </a:rPr>
              <a:t>این تکنیک  </a:t>
            </a:r>
            <a:r>
              <a:rPr lang="fa-IR" dirty="0" smtClean="0">
                <a:solidFill>
                  <a:schemeClr val="tx1"/>
                </a:solidFill>
                <a:cs typeface="B Nazanin" pitchFamily="2" charset="-78"/>
              </a:rPr>
              <a:t>(همانند </a:t>
            </a:r>
            <a:r>
              <a:rPr lang="fa-IR" dirty="0">
                <a:solidFill>
                  <a:schemeClr val="tx1"/>
                </a:solidFill>
                <a:cs typeface="B Nazanin" pitchFamily="2" charset="-78"/>
              </a:rPr>
              <a:t>بهینه کاوی </a:t>
            </a:r>
            <a:r>
              <a:rPr lang="fa-IR" dirty="0" smtClean="0">
                <a:solidFill>
                  <a:schemeClr val="tx1"/>
                </a:solidFill>
                <a:cs typeface="B Nazanin" pitchFamily="2" charset="-78"/>
              </a:rPr>
              <a:t>) </a:t>
            </a:r>
            <a:r>
              <a:rPr lang="fa-IR" dirty="0">
                <a:solidFill>
                  <a:schemeClr val="tx1"/>
                </a:solidFill>
                <a:cs typeface="B Nazanin" pitchFamily="2" charset="-78"/>
              </a:rPr>
              <a:t>باعث می شود تا شرکت شرایط </a:t>
            </a:r>
            <a:r>
              <a:rPr lang="fa-IR" dirty="0" smtClean="0">
                <a:solidFill>
                  <a:schemeClr val="tx1"/>
                </a:solidFill>
                <a:cs typeface="B Nazanin" pitchFamily="2" charset="-78"/>
              </a:rPr>
              <a:t>رقابتی خود </a:t>
            </a:r>
            <a:r>
              <a:rPr lang="fa-IR" dirty="0">
                <a:solidFill>
                  <a:schemeClr val="tx1"/>
                </a:solidFill>
                <a:cs typeface="B Nazanin" pitchFamily="2" charset="-78"/>
              </a:rPr>
              <a:t>را حفظ کند .</a:t>
            </a:r>
          </a:p>
          <a:p>
            <a:pPr algn="r" rtl="1"/>
            <a:r>
              <a:rPr lang="fa-IR" dirty="0">
                <a:solidFill>
                  <a:schemeClr val="tx1"/>
                </a:solidFill>
                <a:cs typeface="B Nazanin" pitchFamily="2" charset="-78"/>
              </a:rPr>
              <a:t>این نحوه تجزیه و تحلیل در صنایعی بکار می رود که تفاوت قیمتی </a:t>
            </a:r>
            <a:r>
              <a:rPr lang="fa-IR" dirty="0" smtClean="0">
                <a:solidFill>
                  <a:schemeClr val="tx1"/>
                </a:solidFill>
                <a:cs typeface="B Nazanin" pitchFamily="2" charset="-78"/>
              </a:rPr>
              <a:t>بسیارناچیز </a:t>
            </a:r>
            <a:r>
              <a:rPr lang="fa-IR" dirty="0">
                <a:solidFill>
                  <a:schemeClr val="tx1"/>
                </a:solidFill>
                <a:cs typeface="B Nazanin" pitchFamily="2" charset="-78"/>
              </a:rPr>
              <a:t>هم می تواند موجب جذب مشتری بسوی محصول با قیمت </a:t>
            </a:r>
            <a:r>
              <a:rPr lang="fa-IR" dirty="0" smtClean="0">
                <a:solidFill>
                  <a:schemeClr val="tx1"/>
                </a:solidFill>
                <a:cs typeface="B Nazanin" pitchFamily="2" charset="-78"/>
              </a:rPr>
              <a:t>کمترشود. </a:t>
            </a:r>
          </a:p>
          <a:p>
            <a:pPr algn="r" rtl="1"/>
            <a:r>
              <a:rPr lang="fa-IR" dirty="0" smtClean="0">
                <a:solidFill>
                  <a:schemeClr val="tx1"/>
                </a:solidFill>
                <a:cs typeface="B Nazanin" pitchFamily="2" charset="-78"/>
              </a:rPr>
              <a:t>برای </a:t>
            </a:r>
            <a:r>
              <a:rPr lang="fa-IR" dirty="0">
                <a:solidFill>
                  <a:schemeClr val="tx1"/>
                </a:solidFill>
                <a:cs typeface="B Nazanin" pitchFamily="2" charset="-78"/>
              </a:rPr>
              <a:t>مثال می توان به صنعت ساخت دوربین های عکاسی یا خودرو </a:t>
            </a:r>
            <a:r>
              <a:rPr lang="fa-IR" dirty="0" smtClean="0">
                <a:solidFill>
                  <a:schemeClr val="tx1"/>
                </a:solidFill>
                <a:cs typeface="B Nazanin" pitchFamily="2" charset="-78"/>
              </a:rPr>
              <a:t>سازی اشاره </a:t>
            </a:r>
            <a:r>
              <a:rPr lang="fa-IR" dirty="0">
                <a:solidFill>
                  <a:schemeClr val="tx1"/>
                </a:solidFill>
                <a:cs typeface="B Nazanin" pitchFamily="2" charset="-78"/>
              </a:rPr>
              <a:t>کرد .</a:t>
            </a:r>
            <a:endParaRPr lang="en-US" dirty="0">
              <a:solidFill>
                <a:schemeClr val="tx1"/>
              </a:solidFill>
              <a:cs typeface="B Nazanin" pitchFamily="2" charset="-78"/>
            </a:endParaRPr>
          </a:p>
        </p:txBody>
      </p:sp>
    </p:spTree>
    <p:extLst>
      <p:ext uri="{BB962C8B-B14F-4D97-AF65-F5344CB8AC3E}">
        <p14:creationId xmlns:p14="http://schemas.microsoft.com/office/powerpoint/2010/main" val="22456367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33400"/>
            <a:ext cx="8153400" cy="5668963"/>
          </a:xfrm>
        </p:spPr>
        <p:txBody>
          <a:bodyPr>
            <a:normAutofit/>
          </a:bodyPr>
          <a:lstStyle/>
          <a:p>
            <a:pPr marL="0" indent="0" algn="just" rtl="1">
              <a:buNone/>
            </a:pPr>
            <a:r>
              <a:rPr lang="fa-IR" dirty="0" smtClean="0">
                <a:cs typeface="B Nazanin" pitchFamily="2" charset="-78"/>
              </a:rPr>
              <a:t>حسابداران مدیریت ، متخصصان حسابداری هستند که به تجزیه و تحلیل اطلاعات مدیریت هزینه و سایر اطلاعات حسابداری می پردازد . اما حسابداران مالی موظف به ثبت و نگهداری سوابق مالی و تهیه گزارشات مالی برای دیران و مراجع ذیصلاح قانونی و دولتی و کارهای نظیر آن هستند .</a:t>
            </a:r>
          </a:p>
          <a:p>
            <a:pPr marL="0" indent="0" algn="just" rtl="1">
              <a:buNone/>
            </a:pPr>
            <a:r>
              <a:rPr lang="fa-IR" dirty="0" smtClean="0">
                <a:cs typeface="B Nazanin" pitchFamily="2" charset="-78"/>
              </a:rPr>
              <a:t>بر خلاف حسابداری مدیریت ، وظیفه حسابداری مالی شامل تهیه صورتهای مالی به منظور گزارشگری برون سازمانی ( نظیر گزارش به</a:t>
            </a:r>
            <a:r>
              <a:rPr lang="fa-IR" dirty="0">
                <a:cs typeface="B Nazanin" pitchFamily="2" charset="-78"/>
              </a:rPr>
              <a:t> </a:t>
            </a:r>
            <a:r>
              <a:rPr lang="fa-IR" dirty="0" smtClean="0">
                <a:cs typeface="B Nazanin" pitchFamily="2" charset="-78"/>
              </a:rPr>
              <a:t> سهامداران و نهادهای قانونگذار و ... ) است .</a:t>
            </a:r>
          </a:p>
          <a:p>
            <a:pPr marL="0" indent="0" algn="just" rtl="1">
              <a:buNone/>
            </a:pPr>
            <a:r>
              <a:rPr lang="fa-IR" dirty="0" smtClean="0">
                <a:cs typeface="B Nazanin" pitchFamily="2" charset="-78"/>
              </a:rPr>
              <a:t>گزارشات حسابداری مالی باید مطابق با یکسری الزامات و مقررات و</a:t>
            </a:r>
          </a:p>
          <a:p>
            <a:pPr marL="0" indent="0" algn="just" rtl="1">
              <a:buNone/>
            </a:pPr>
            <a:r>
              <a:rPr lang="fa-IR" dirty="0" smtClean="0">
                <a:cs typeface="B Nazanin" pitchFamily="2" charset="-78"/>
              </a:rPr>
              <a:t>استانداردهایی باشد که توسط مراجع قانون گذار برون سازمانی مقرر شده اند.</a:t>
            </a:r>
          </a:p>
          <a:p>
            <a:pPr marL="0" indent="0" algn="just" rtl="1">
              <a:buNone/>
            </a:pPr>
            <a:endParaRPr lang="en-US" dirty="0">
              <a:cs typeface="B Nazanin" pitchFamily="2" charset="-78"/>
            </a:endParaRPr>
          </a:p>
        </p:txBody>
      </p:sp>
    </p:spTree>
    <p:extLst>
      <p:ext uri="{BB962C8B-B14F-4D97-AF65-F5344CB8AC3E}">
        <p14:creationId xmlns:p14="http://schemas.microsoft.com/office/powerpoint/2010/main" val="38198442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1066800"/>
          </a:xfrm>
        </p:spPr>
        <p:txBody>
          <a:bodyPr>
            <a:normAutofit/>
          </a:bodyPr>
          <a:lstStyle/>
          <a:p>
            <a:pPr marL="514350" indent="-514350" rtl="1">
              <a:buFont typeface="+mj-lt"/>
              <a:buAutoNum type="arabicPeriod" startAt="8"/>
            </a:pPr>
            <a:r>
              <a:rPr lang="fa-IR" sz="3000" b="1" dirty="0">
                <a:solidFill>
                  <a:schemeClr val="accent2">
                    <a:lumMod val="75000"/>
                  </a:schemeClr>
                </a:solidFill>
                <a:cs typeface="B Titr" pitchFamily="2" charset="-78"/>
              </a:rPr>
              <a:t>هزینه یابی چرخه عمر</a:t>
            </a:r>
            <a:br>
              <a:rPr lang="fa-IR" sz="3000" b="1" dirty="0">
                <a:solidFill>
                  <a:schemeClr val="accent2">
                    <a:lumMod val="75000"/>
                  </a:schemeClr>
                </a:solidFill>
                <a:cs typeface="B Titr" pitchFamily="2" charset="-78"/>
              </a:rPr>
            </a:br>
            <a:endParaRPr lang="en-US" sz="3000"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304800" y="838200"/>
            <a:ext cx="8534400" cy="5638800"/>
          </a:xfrm>
        </p:spPr>
        <p:txBody>
          <a:bodyPr>
            <a:normAutofit/>
          </a:bodyPr>
          <a:lstStyle/>
          <a:p>
            <a:pPr algn="just" rtl="1"/>
            <a:r>
              <a:rPr lang="fa-IR" sz="2400" dirty="0">
                <a:solidFill>
                  <a:schemeClr val="tx1"/>
                </a:solidFill>
                <a:cs typeface="B Nazanin" pitchFamily="2" charset="-78"/>
              </a:rPr>
              <a:t>یک تکنیک مدیریتی است که به منظور شناسایی و نظارت بر هزینه </a:t>
            </a:r>
            <a:r>
              <a:rPr lang="fa-IR" sz="2400" dirty="0" smtClean="0">
                <a:solidFill>
                  <a:schemeClr val="tx1"/>
                </a:solidFill>
                <a:cs typeface="B Nazanin" pitchFamily="2" charset="-78"/>
              </a:rPr>
              <a:t>های یک </a:t>
            </a:r>
            <a:r>
              <a:rPr lang="fa-IR" sz="2400" dirty="0">
                <a:solidFill>
                  <a:schemeClr val="tx1"/>
                </a:solidFill>
                <a:cs typeface="B Nazanin" pitchFamily="2" charset="-78"/>
              </a:rPr>
              <a:t>محصول در سراسر چرخه عمرش بکار می رود .</a:t>
            </a:r>
          </a:p>
          <a:p>
            <a:pPr algn="just" rtl="1"/>
            <a:r>
              <a:rPr lang="fa-IR" sz="2400" dirty="0">
                <a:solidFill>
                  <a:schemeClr val="tx1"/>
                </a:solidFill>
                <a:cs typeface="B Nazanin" pitchFamily="2" charset="-78"/>
              </a:rPr>
              <a:t>منظور از چرخه عمر محصول ، تمام مراحل عمر محصول است که این</a:t>
            </a:r>
          </a:p>
          <a:p>
            <a:pPr algn="just" rtl="1"/>
            <a:r>
              <a:rPr lang="fa-IR" sz="2400" dirty="0">
                <a:solidFill>
                  <a:schemeClr val="tx1"/>
                </a:solidFill>
                <a:cs typeface="B Nazanin" pitchFamily="2" charset="-78"/>
              </a:rPr>
              <a:t>مراحل عبارتند از :</a:t>
            </a:r>
          </a:p>
          <a:p>
            <a:pPr algn="just" rtl="1"/>
            <a:r>
              <a:rPr lang="fa-IR" sz="2800" b="1" dirty="0">
                <a:solidFill>
                  <a:srgbClr val="0070C0"/>
                </a:solidFill>
                <a:cs typeface="B Nazanin" pitchFamily="2" charset="-78"/>
              </a:rPr>
              <a:t>1 - تحقیق و توسعه</a:t>
            </a:r>
          </a:p>
          <a:p>
            <a:pPr algn="just" rtl="1"/>
            <a:r>
              <a:rPr lang="fa-IR" sz="2800" b="1" dirty="0">
                <a:solidFill>
                  <a:srgbClr val="0070C0"/>
                </a:solidFill>
                <a:cs typeface="B Nazanin" pitchFamily="2" charset="-78"/>
              </a:rPr>
              <a:t>2 - طراحی محصول </a:t>
            </a:r>
            <a:r>
              <a:rPr lang="fa-IR" sz="2800" b="1" dirty="0" smtClean="0">
                <a:solidFill>
                  <a:srgbClr val="0070C0"/>
                </a:solidFill>
                <a:cs typeface="B Nazanin" pitchFamily="2" charset="-78"/>
              </a:rPr>
              <a:t>( </a:t>
            </a:r>
            <a:r>
              <a:rPr lang="fa-IR" sz="2800" b="1" dirty="0">
                <a:solidFill>
                  <a:srgbClr val="0070C0"/>
                </a:solidFill>
                <a:cs typeface="B Nazanin" pitchFamily="2" charset="-78"/>
              </a:rPr>
              <a:t>شامل ساخت نمونه اولیه ، هزینه یابی هدف ، و</a:t>
            </a:r>
          </a:p>
          <a:p>
            <a:pPr algn="just" rtl="1"/>
            <a:r>
              <a:rPr lang="fa-IR" sz="2800" b="1" dirty="0">
                <a:solidFill>
                  <a:srgbClr val="0070C0"/>
                </a:solidFill>
                <a:cs typeface="B Nazanin" pitchFamily="2" charset="-78"/>
              </a:rPr>
              <a:t>آزمایش محصول </a:t>
            </a:r>
            <a:r>
              <a:rPr lang="fa-IR" sz="2800" b="1" dirty="0" smtClean="0">
                <a:solidFill>
                  <a:srgbClr val="0070C0"/>
                </a:solidFill>
                <a:cs typeface="B Nazanin" pitchFamily="2" charset="-78"/>
              </a:rPr>
              <a:t>) </a:t>
            </a:r>
            <a:r>
              <a:rPr lang="fa-IR" sz="2800" b="1" dirty="0">
                <a:solidFill>
                  <a:srgbClr val="0070C0"/>
                </a:solidFill>
                <a:cs typeface="B Nazanin" pitchFamily="2" charset="-78"/>
              </a:rPr>
              <a:t>.</a:t>
            </a:r>
          </a:p>
          <a:p>
            <a:pPr algn="just" rtl="1"/>
            <a:r>
              <a:rPr lang="fa-IR" sz="2800" b="1" dirty="0">
                <a:solidFill>
                  <a:srgbClr val="0070C0"/>
                </a:solidFill>
                <a:cs typeface="B Nazanin" pitchFamily="2" charset="-78"/>
              </a:rPr>
              <a:t>3 - تولید ، بازرسی ، بسته بندی و انبار کردن محصول .</a:t>
            </a:r>
          </a:p>
          <a:p>
            <a:pPr algn="just" rtl="1"/>
            <a:r>
              <a:rPr lang="fa-IR" sz="2800" b="1" dirty="0">
                <a:solidFill>
                  <a:srgbClr val="0070C0"/>
                </a:solidFill>
                <a:cs typeface="B Nazanin" pitchFamily="2" charset="-78"/>
              </a:rPr>
              <a:t>4 - بازاریابی ، تبلیغ و توزیع</a:t>
            </a:r>
          </a:p>
          <a:p>
            <a:pPr algn="just" rtl="1"/>
            <a:r>
              <a:rPr lang="fa-IR" sz="2800" b="1" dirty="0">
                <a:solidFill>
                  <a:srgbClr val="0070C0"/>
                </a:solidFill>
                <a:cs typeface="B Nazanin" pitchFamily="2" charset="-78"/>
              </a:rPr>
              <a:t>5 - فروش و ارائه خدمات پس از فروش</a:t>
            </a:r>
            <a:endParaRPr lang="en-US" sz="2800" b="1" dirty="0">
              <a:solidFill>
                <a:srgbClr val="0070C0"/>
              </a:solidFill>
              <a:cs typeface="B Nazanin" pitchFamily="2" charset="-78"/>
            </a:endParaRPr>
          </a:p>
        </p:txBody>
      </p:sp>
    </p:spTree>
    <p:extLst>
      <p:ext uri="{BB962C8B-B14F-4D97-AF65-F5344CB8AC3E}">
        <p14:creationId xmlns:p14="http://schemas.microsoft.com/office/powerpoint/2010/main" val="403108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7924800" cy="6172200"/>
          </a:xfrm>
        </p:spPr>
        <p:txBody>
          <a:bodyPr>
            <a:normAutofit/>
          </a:bodyPr>
          <a:lstStyle/>
          <a:p>
            <a:pPr algn="just" rtl="1"/>
            <a:r>
              <a:rPr lang="fa-IR" dirty="0">
                <a:solidFill>
                  <a:schemeClr val="tx1"/>
                </a:solidFill>
                <a:cs typeface="B Nazanin" pitchFamily="2" charset="-78"/>
              </a:rPr>
              <a:t>مدیریت هزینه ، بطور سنتی تنها روی هزینه های مرحله سوم از </a:t>
            </a:r>
            <a:r>
              <a:rPr lang="fa-IR" dirty="0" smtClean="0">
                <a:solidFill>
                  <a:schemeClr val="tx1"/>
                </a:solidFill>
                <a:cs typeface="B Nazanin" pitchFamily="2" charset="-78"/>
              </a:rPr>
              <a:t>چرخه عمر </a:t>
            </a:r>
            <a:r>
              <a:rPr lang="fa-IR" dirty="0">
                <a:solidFill>
                  <a:schemeClr val="tx1"/>
                </a:solidFill>
                <a:cs typeface="B Nazanin" pitchFamily="2" charset="-78"/>
              </a:rPr>
              <a:t>محصول </a:t>
            </a:r>
            <a:r>
              <a:rPr lang="fa-IR" dirty="0" smtClean="0">
                <a:solidFill>
                  <a:schemeClr val="tx1"/>
                </a:solidFill>
                <a:cs typeface="B Nazanin" pitchFamily="2" charset="-78"/>
              </a:rPr>
              <a:t>( یعنی </a:t>
            </a:r>
            <a:r>
              <a:rPr lang="fa-IR" dirty="0">
                <a:solidFill>
                  <a:schemeClr val="tx1"/>
                </a:solidFill>
                <a:cs typeface="B Nazanin" pitchFamily="2" charset="-78"/>
              </a:rPr>
              <a:t>هزینه های تولید </a:t>
            </a:r>
            <a:r>
              <a:rPr lang="fa-IR" dirty="0" smtClean="0">
                <a:solidFill>
                  <a:schemeClr val="tx1"/>
                </a:solidFill>
                <a:cs typeface="B Nazanin" pitchFamily="2" charset="-78"/>
              </a:rPr>
              <a:t>) </a:t>
            </a:r>
            <a:r>
              <a:rPr lang="fa-IR" dirty="0">
                <a:solidFill>
                  <a:schemeClr val="tx1"/>
                </a:solidFill>
                <a:cs typeface="B Nazanin" pitchFamily="2" charset="-78"/>
              </a:rPr>
              <a:t>تمرکز داشت ، اما در </a:t>
            </a:r>
            <a:r>
              <a:rPr lang="fa-IR" dirty="0" smtClean="0">
                <a:solidFill>
                  <a:schemeClr val="tx1"/>
                </a:solidFill>
                <a:cs typeface="B Nazanin" pitchFamily="2" charset="-78"/>
              </a:rPr>
              <a:t>حال حاضر </a:t>
            </a:r>
            <a:r>
              <a:rPr lang="fa-IR" dirty="0">
                <a:solidFill>
                  <a:schemeClr val="tx1"/>
                </a:solidFill>
                <a:cs typeface="B Nazanin" pitchFamily="2" charset="-78"/>
              </a:rPr>
              <a:t>با بوجود آمدن تفکر استراتژیک ، حسابداران مدیریت ملزم شده </a:t>
            </a:r>
            <a:r>
              <a:rPr lang="fa-IR" dirty="0" smtClean="0">
                <a:solidFill>
                  <a:schemeClr val="tx1"/>
                </a:solidFill>
                <a:cs typeface="B Nazanin" pitchFamily="2" charset="-78"/>
              </a:rPr>
              <a:t>اند , تا </a:t>
            </a:r>
            <a:r>
              <a:rPr lang="fa-IR" dirty="0">
                <a:solidFill>
                  <a:schemeClr val="tx1"/>
                </a:solidFill>
                <a:cs typeface="B Nazanin" pitchFamily="2" charset="-78"/>
              </a:rPr>
              <a:t>کل هزینه های موجود در چرخه عمر محصول را </a:t>
            </a:r>
            <a:r>
              <a:rPr lang="fa-IR" dirty="0" smtClean="0">
                <a:solidFill>
                  <a:schemeClr val="tx1"/>
                </a:solidFill>
                <a:cs typeface="B Nazanin" pitchFamily="2" charset="-78"/>
              </a:rPr>
              <a:t>مد نظر </a:t>
            </a:r>
            <a:r>
              <a:rPr lang="fa-IR" dirty="0">
                <a:solidFill>
                  <a:schemeClr val="tx1"/>
                </a:solidFill>
                <a:cs typeface="B Nazanin" pitchFamily="2" charset="-78"/>
              </a:rPr>
              <a:t>قرار دهند.</a:t>
            </a:r>
          </a:p>
          <a:p>
            <a:pPr algn="just" rtl="1"/>
            <a:r>
              <a:rPr lang="fa-IR" dirty="0">
                <a:solidFill>
                  <a:schemeClr val="tx1"/>
                </a:solidFill>
                <a:cs typeface="B Nazanin" pitchFamily="2" charset="-78"/>
              </a:rPr>
              <a:t>به بیان دیگر ، حسابداران مدیریت با دقت بالا توجه بسیاری </a:t>
            </a:r>
            <a:r>
              <a:rPr lang="fa-IR" dirty="0" smtClean="0">
                <a:solidFill>
                  <a:schemeClr val="tx1"/>
                </a:solidFill>
                <a:cs typeface="B Nazanin" pitchFamily="2" charset="-78"/>
              </a:rPr>
              <a:t>برطراحی محصول </a:t>
            </a:r>
            <a:r>
              <a:rPr lang="fa-IR" dirty="0">
                <a:solidFill>
                  <a:schemeClr val="tx1"/>
                </a:solidFill>
                <a:cs typeface="B Nazanin" pitchFamily="2" charset="-78"/>
              </a:rPr>
              <a:t>دارند زیرا هزینه های بعدی محصول بستگی به تصمیماتی دارد </a:t>
            </a:r>
            <a:r>
              <a:rPr lang="fa-IR" dirty="0" smtClean="0">
                <a:solidFill>
                  <a:schemeClr val="tx1"/>
                </a:solidFill>
                <a:cs typeface="B Nazanin" pitchFamily="2" charset="-78"/>
              </a:rPr>
              <a:t>که در </a:t>
            </a:r>
            <a:r>
              <a:rPr lang="fa-IR" dirty="0">
                <a:solidFill>
                  <a:schemeClr val="tx1"/>
                </a:solidFill>
                <a:cs typeface="B Nazanin" pitchFamily="2" charset="-78"/>
              </a:rPr>
              <a:t>مرحله طراحی محصول اخذ شده اند .</a:t>
            </a:r>
            <a:endParaRPr lang="en-US" dirty="0">
              <a:solidFill>
                <a:schemeClr val="tx1"/>
              </a:solidFill>
              <a:cs typeface="B Nazanin" pitchFamily="2" charset="-78"/>
            </a:endParaRPr>
          </a:p>
        </p:txBody>
      </p:sp>
    </p:spTree>
    <p:extLst>
      <p:ext uri="{BB962C8B-B14F-4D97-AF65-F5344CB8AC3E}">
        <p14:creationId xmlns:p14="http://schemas.microsoft.com/office/powerpoint/2010/main" val="40859320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1"/>
            <a:ext cx="7772400" cy="914399"/>
          </a:xfrm>
        </p:spPr>
        <p:txBody>
          <a:bodyPr>
            <a:normAutofit/>
          </a:bodyPr>
          <a:lstStyle/>
          <a:p>
            <a:pPr marL="514350" indent="-514350" rtl="1">
              <a:buFont typeface="+mj-lt"/>
              <a:buAutoNum type="arabicPeriod" startAt="9"/>
            </a:pPr>
            <a:r>
              <a:rPr lang="fa-IR" sz="3000" b="1" dirty="0">
                <a:solidFill>
                  <a:schemeClr val="accent2">
                    <a:lumMod val="75000"/>
                  </a:schemeClr>
                </a:solidFill>
                <a:cs typeface="B Titr" pitchFamily="2" charset="-78"/>
              </a:rPr>
              <a:t>کارت ارزیابی متوازن</a:t>
            </a:r>
          </a:p>
        </p:txBody>
      </p:sp>
      <p:sp>
        <p:nvSpPr>
          <p:cNvPr id="3" name="Subtitle 2"/>
          <p:cNvSpPr>
            <a:spLocks noGrp="1"/>
          </p:cNvSpPr>
          <p:nvPr>
            <p:ph type="subTitle" idx="1"/>
          </p:nvPr>
        </p:nvSpPr>
        <p:spPr>
          <a:xfrm>
            <a:off x="457200" y="1066800"/>
            <a:ext cx="8305800" cy="5410200"/>
          </a:xfrm>
        </p:spPr>
        <p:txBody>
          <a:bodyPr>
            <a:normAutofit/>
          </a:bodyPr>
          <a:lstStyle/>
          <a:p>
            <a:pPr algn="just" rtl="1"/>
            <a:r>
              <a:rPr lang="fa-IR" sz="2800" dirty="0">
                <a:solidFill>
                  <a:schemeClr val="tx1"/>
                </a:solidFill>
                <a:cs typeface="B Nazanin" pitchFamily="2" charset="-78"/>
              </a:rPr>
              <a:t>کارت ارزیابی متوازن ، ابزاری مدیریتی برای تبدیل استراتژی و چشم </a:t>
            </a:r>
            <a:r>
              <a:rPr lang="fa-IR" sz="2800" dirty="0" smtClean="0">
                <a:solidFill>
                  <a:schemeClr val="tx1"/>
                </a:solidFill>
                <a:cs typeface="B Nazanin" pitchFamily="2" charset="-78"/>
              </a:rPr>
              <a:t>انداز شرکت </a:t>
            </a:r>
            <a:r>
              <a:rPr lang="fa-IR" sz="2800" dirty="0">
                <a:solidFill>
                  <a:schemeClr val="tx1"/>
                </a:solidFill>
                <a:cs typeface="B Nazanin" pitchFamily="2" charset="-78"/>
              </a:rPr>
              <a:t>به اهداف قابل اندازه گیری و ارتباط دهنده تصمیم های </a:t>
            </a:r>
            <a:r>
              <a:rPr lang="fa-IR" sz="2800" dirty="0" smtClean="0">
                <a:solidFill>
                  <a:schemeClr val="tx1"/>
                </a:solidFill>
                <a:cs typeface="B Nazanin" pitchFamily="2" charset="-78"/>
              </a:rPr>
              <a:t>استراتژیک و </a:t>
            </a:r>
            <a:r>
              <a:rPr lang="fa-IR" sz="2800" dirty="0">
                <a:solidFill>
                  <a:schemeClr val="tx1"/>
                </a:solidFill>
                <a:cs typeface="B Nazanin" pitchFamily="2" charset="-78"/>
              </a:rPr>
              <a:t>معیارهای ارزیابی عملکرد شرکت است </a:t>
            </a:r>
            <a:r>
              <a:rPr lang="fa-IR" sz="2800" dirty="0" smtClean="0">
                <a:solidFill>
                  <a:schemeClr val="tx1"/>
                </a:solidFill>
                <a:cs typeface="B Nazanin" pitchFamily="2" charset="-78"/>
              </a:rPr>
              <a:t>.مدیران </a:t>
            </a:r>
            <a:r>
              <a:rPr lang="fa-IR" sz="2800" dirty="0">
                <a:solidFill>
                  <a:schemeClr val="tx1"/>
                </a:solidFill>
                <a:cs typeface="B Nazanin" pitchFamily="2" charset="-78"/>
              </a:rPr>
              <a:t>از کارت ارزیابی </a:t>
            </a:r>
            <a:r>
              <a:rPr lang="fa-IR" sz="2800" dirty="0" smtClean="0">
                <a:solidFill>
                  <a:schemeClr val="tx1"/>
                </a:solidFill>
                <a:cs typeface="B Nazanin" pitchFamily="2" charset="-78"/>
              </a:rPr>
              <a:t>متوازن(  </a:t>
            </a:r>
            <a:r>
              <a:rPr lang="en-US" sz="2800" dirty="0" smtClean="0">
                <a:solidFill>
                  <a:schemeClr val="tx1"/>
                </a:solidFill>
                <a:cs typeface="B Nazanin" pitchFamily="2" charset="-78"/>
              </a:rPr>
              <a:t> ( BSC</a:t>
            </a:r>
            <a:r>
              <a:rPr lang="fa-IR" sz="2800" dirty="0" smtClean="0">
                <a:solidFill>
                  <a:schemeClr val="tx1"/>
                </a:solidFill>
                <a:cs typeface="B Nazanin" pitchFamily="2" charset="-78"/>
              </a:rPr>
              <a:t>به </a:t>
            </a:r>
            <a:r>
              <a:rPr lang="fa-IR" sz="2800" dirty="0">
                <a:solidFill>
                  <a:schemeClr val="tx1"/>
                </a:solidFill>
                <a:cs typeface="B Nazanin" pitchFamily="2" charset="-78"/>
              </a:rPr>
              <a:t>عنوان ابزاری برای جزئی </a:t>
            </a:r>
            <a:r>
              <a:rPr lang="fa-IR" sz="2800" dirty="0" smtClean="0">
                <a:solidFill>
                  <a:schemeClr val="tx1"/>
                </a:solidFill>
                <a:cs typeface="B Nazanin" pitchFamily="2" charset="-78"/>
              </a:rPr>
              <a:t>تر کردن </a:t>
            </a:r>
            <a:r>
              <a:rPr lang="fa-IR" sz="2800" dirty="0">
                <a:solidFill>
                  <a:schemeClr val="tx1"/>
                </a:solidFill>
                <a:cs typeface="B Nazanin" pitchFamily="2" charset="-78"/>
              </a:rPr>
              <a:t>استراتژی های شرکت ، مخابره اطلاعات مربوط به این موارد ، </a:t>
            </a:r>
            <a:r>
              <a:rPr lang="fa-IR" sz="2800" dirty="0" smtClean="0">
                <a:solidFill>
                  <a:schemeClr val="tx1"/>
                </a:solidFill>
                <a:cs typeface="B Nazanin" pitchFamily="2" charset="-78"/>
              </a:rPr>
              <a:t>ایجاد انگیزه </a:t>
            </a:r>
            <a:r>
              <a:rPr lang="fa-IR" sz="2800" dirty="0">
                <a:solidFill>
                  <a:schemeClr val="tx1"/>
                </a:solidFill>
                <a:cs typeface="B Nazanin" pitchFamily="2" charset="-78"/>
              </a:rPr>
              <a:t>در میان کارکنان و قادر ساختن مدیران اجرایی برای کنترل </a:t>
            </a:r>
            <a:r>
              <a:rPr lang="fa-IR" sz="2800" dirty="0" smtClean="0">
                <a:solidFill>
                  <a:schemeClr val="tx1"/>
                </a:solidFill>
                <a:cs typeface="B Nazanin" pitchFamily="2" charset="-78"/>
              </a:rPr>
              <a:t>نتایج حاصله </a:t>
            </a:r>
            <a:r>
              <a:rPr lang="fa-IR" sz="2800" dirty="0">
                <a:solidFill>
                  <a:schemeClr val="tx1"/>
                </a:solidFill>
                <a:cs typeface="B Nazanin" pitchFamily="2" charset="-78"/>
              </a:rPr>
              <a:t>استفاده می کنند.</a:t>
            </a:r>
          </a:p>
          <a:p>
            <a:pPr algn="just" rtl="1"/>
            <a:r>
              <a:rPr lang="fa-IR" sz="2800" dirty="0">
                <a:solidFill>
                  <a:schemeClr val="tx1"/>
                </a:solidFill>
                <a:cs typeface="B Nazanin" pitchFamily="2" charset="-78"/>
              </a:rPr>
              <a:t>شاید اصلی ترین مزیت کارت ارزیابی متوازن این است که شامل شاخص</a:t>
            </a:r>
          </a:p>
          <a:p>
            <a:pPr algn="just" rtl="1"/>
            <a:r>
              <a:rPr lang="fa-IR" sz="2800" dirty="0">
                <a:solidFill>
                  <a:schemeClr val="tx1"/>
                </a:solidFill>
                <a:cs typeface="B Nazanin" pitchFamily="2" charset="-78"/>
              </a:rPr>
              <a:t>های جزئی شده ای است که می تواند باعث بهبود در تصمیم گیری هایی</a:t>
            </a:r>
          </a:p>
          <a:p>
            <a:pPr algn="just" rtl="1"/>
            <a:r>
              <a:rPr lang="fa-IR" sz="2800" dirty="0">
                <a:solidFill>
                  <a:schemeClr val="tx1"/>
                </a:solidFill>
                <a:cs typeface="B Nazanin" pitchFamily="2" charset="-78"/>
              </a:rPr>
              <a:t>شود که دستیابی به اهداف استراتژیک را تسهیل می کنند.</a:t>
            </a:r>
            <a:endParaRPr lang="en-US" sz="2800" dirty="0">
              <a:solidFill>
                <a:schemeClr val="tx1"/>
              </a:solidFill>
              <a:cs typeface="B Nazanin" pitchFamily="2" charset="-78"/>
            </a:endParaRPr>
          </a:p>
        </p:txBody>
      </p:sp>
    </p:spTree>
    <p:extLst>
      <p:ext uri="{BB962C8B-B14F-4D97-AF65-F5344CB8AC3E}">
        <p14:creationId xmlns:p14="http://schemas.microsoft.com/office/powerpoint/2010/main" val="39772999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229600" cy="3429000"/>
          </a:xfrm>
        </p:spPr>
        <p:txBody>
          <a:bodyPr>
            <a:noAutofit/>
          </a:bodyPr>
          <a:lstStyle/>
          <a:p>
            <a:pPr algn="just" rtl="1"/>
            <a:r>
              <a:rPr lang="fa-IR" sz="2500" dirty="0">
                <a:solidFill>
                  <a:schemeClr val="accent4">
                    <a:lumMod val="75000"/>
                  </a:schemeClr>
                </a:solidFill>
                <a:cs typeface="B Nazanin" pitchFamily="2" charset="-78"/>
              </a:rPr>
              <a:t>از این جهت به این ابزار کارت ارزیابی متوازن می گویند که برای</a:t>
            </a:r>
            <a:br>
              <a:rPr lang="fa-IR" sz="2500" dirty="0">
                <a:solidFill>
                  <a:schemeClr val="accent4">
                    <a:lumMod val="75000"/>
                  </a:schemeClr>
                </a:solidFill>
                <a:cs typeface="B Nazanin" pitchFamily="2" charset="-78"/>
              </a:rPr>
            </a:br>
            <a:r>
              <a:rPr lang="fa-IR" sz="2500" dirty="0">
                <a:solidFill>
                  <a:schemeClr val="accent4">
                    <a:lumMod val="75000"/>
                  </a:schemeClr>
                </a:solidFill>
                <a:cs typeface="B Nazanin" pitchFamily="2" charset="-78"/>
              </a:rPr>
              <a:t>ارزیابی شرکت به همان نسبت که به معیارهای مالی بها می دهد ، برای</a:t>
            </a:r>
            <a:br>
              <a:rPr lang="fa-IR" sz="2500" dirty="0">
                <a:solidFill>
                  <a:schemeClr val="accent4">
                    <a:lumMod val="75000"/>
                  </a:schemeClr>
                </a:solidFill>
                <a:cs typeface="B Nazanin" pitchFamily="2" charset="-78"/>
              </a:rPr>
            </a:br>
            <a:r>
              <a:rPr lang="fa-IR" sz="2500" dirty="0">
                <a:solidFill>
                  <a:schemeClr val="accent4">
                    <a:lumMod val="75000"/>
                  </a:schemeClr>
                </a:solidFill>
                <a:cs typeface="B Nazanin" pitchFamily="2" charset="-78"/>
              </a:rPr>
              <a:t>معیارهای غیر مالی </a:t>
            </a:r>
            <a:r>
              <a:rPr lang="en-US" sz="2500" dirty="0" smtClean="0">
                <a:solidFill>
                  <a:schemeClr val="accent4">
                    <a:lumMod val="75000"/>
                  </a:schemeClr>
                </a:solidFill>
                <a:cs typeface="B Nazanin" pitchFamily="2" charset="-78"/>
              </a:rPr>
              <a:t>)</a:t>
            </a:r>
            <a:r>
              <a:rPr lang="fa-IR" sz="2500" dirty="0" smtClean="0">
                <a:solidFill>
                  <a:schemeClr val="accent4">
                    <a:lumMod val="75000"/>
                  </a:schemeClr>
                </a:solidFill>
                <a:cs typeface="B Nazanin" pitchFamily="2" charset="-78"/>
              </a:rPr>
              <a:t> </a:t>
            </a:r>
            <a:r>
              <a:rPr lang="fa-IR" sz="2500" dirty="0">
                <a:solidFill>
                  <a:schemeClr val="accent4">
                    <a:lumMod val="75000"/>
                  </a:schemeClr>
                </a:solidFill>
                <a:cs typeface="B Nazanin" pitchFamily="2" charset="-78"/>
              </a:rPr>
              <a:t>مشتریان ، فرآیند های داخلی ، نو آوری و آموزش </a:t>
            </a:r>
            <a:r>
              <a:rPr lang="en-US" sz="2500" dirty="0">
                <a:solidFill>
                  <a:schemeClr val="accent4">
                    <a:lumMod val="75000"/>
                  </a:schemeClr>
                </a:solidFill>
                <a:cs typeface="B Nazanin" pitchFamily="2" charset="-78"/>
              </a:rPr>
              <a:t>(</a:t>
            </a:r>
            <a:r>
              <a:rPr lang="fa-IR" sz="2500" dirty="0">
                <a:solidFill>
                  <a:schemeClr val="accent4">
                    <a:lumMod val="75000"/>
                  </a:schemeClr>
                </a:solidFill>
                <a:cs typeface="B Nazanin" pitchFamily="2" charset="-78"/>
              </a:rPr>
              <a:t/>
            </a:r>
            <a:br>
              <a:rPr lang="fa-IR" sz="2500" dirty="0">
                <a:solidFill>
                  <a:schemeClr val="accent4">
                    <a:lumMod val="75000"/>
                  </a:schemeClr>
                </a:solidFill>
                <a:cs typeface="B Nazanin" pitchFamily="2" charset="-78"/>
              </a:rPr>
            </a:br>
            <a:r>
              <a:rPr lang="fa-IR" sz="2500" dirty="0">
                <a:solidFill>
                  <a:schemeClr val="accent4">
                    <a:lumMod val="75000"/>
                  </a:schemeClr>
                </a:solidFill>
                <a:cs typeface="B Nazanin" pitchFamily="2" charset="-78"/>
              </a:rPr>
              <a:t>نیز ارزش قائل است و نوعی توازن در توجه به این دو دسته معیار </a:t>
            </a:r>
            <a:r>
              <a:rPr lang="en-US" sz="2500" dirty="0" smtClean="0">
                <a:solidFill>
                  <a:schemeClr val="accent4">
                    <a:lumMod val="75000"/>
                  </a:schemeClr>
                </a:solidFill>
                <a:cs typeface="B Nazanin" pitchFamily="2" charset="-78"/>
              </a:rPr>
              <a:t>)</a:t>
            </a:r>
            <a:r>
              <a:rPr lang="fa-IR" sz="2500" dirty="0" smtClean="0">
                <a:solidFill>
                  <a:schemeClr val="accent4">
                    <a:lumMod val="75000"/>
                  </a:schemeClr>
                </a:solidFill>
                <a:cs typeface="B Nazanin" pitchFamily="2" charset="-78"/>
              </a:rPr>
              <a:t> </a:t>
            </a:r>
            <a:r>
              <a:rPr lang="fa-IR" sz="2500" dirty="0">
                <a:solidFill>
                  <a:schemeClr val="accent4">
                    <a:lumMod val="75000"/>
                  </a:schemeClr>
                </a:solidFill>
                <a:cs typeface="B Nazanin" pitchFamily="2" charset="-78"/>
              </a:rPr>
              <a:t>مالی و</a:t>
            </a:r>
            <a:br>
              <a:rPr lang="fa-IR" sz="2500" dirty="0">
                <a:solidFill>
                  <a:schemeClr val="accent4">
                    <a:lumMod val="75000"/>
                  </a:schemeClr>
                </a:solidFill>
                <a:cs typeface="B Nazanin" pitchFamily="2" charset="-78"/>
              </a:rPr>
            </a:br>
            <a:r>
              <a:rPr lang="fa-IR" sz="2500" dirty="0">
                <a:solidFill>
                  <a:schemeClr val="accent4">
                    <a:lumMod val="75000"/>
                  </a:schemeClr>
                </a:solidFill>
                <a:cs typeface="B Nazanin" pitchFamily="2" charset="-78"/>
              </a:rPr>
              <a:t>غیر مالی </a:t>
            </a:r>
            <a:r>
              <a:rPr lang="en-US" sz="2500" dirty="0" smtClean="0">
                <a:solidFill>
                  <a:schemeClr val="accent4">
                    <a:lumMod val="75000"/>
                  </a:schemeClr>
                </a:solidFill>
                <a:cs typeface="B Nazanin" pitchFamily="2" charset="-78"/>
              </a:rPr>
              <a:t>(</a:t>
            </a:r>
            <a:r>
              <a:rPr lang="fa-IR" sz="2500" dirty="0" smtClean="0">
                <a:solidFill>
                  <a:schemeClr val="accent4">
                    <a:lumMod val="75000"/>
                  </a:schemeClr>
                </a:solidFill>
                <a:cs typeface="B Nazanin" pitchFamily="2" charset="-78"/>
              </a:rPr>
              <a:t> </a:t>
            </a:r>
            <a:r>
              <a:rPr lang="fa-IR" sz="2500" dirty="0">
                <a:solidFill>
                  <a:schemeClr val="accent4">
                    <a:lumMod val="75000"/>
                  </a:schemeClr>
                </a:solidFill>
                <a:cs typeface="B Nazanin" pitchFamily="2" charset="-78"/>
              </a:rPr>
              <a:t>در ارزیابی عملکرد دارد </a:t>
            </a:r>
            <a:r>
              <a:rPr lang="en-US" sz="2500" dirty="0" smtClean="0">
                <a:solidFill>
                  <a:schemeClr val="accent4">
                    <a:lumMod val="75000"/>
                  </a:schemeClr>
                </a:solidFill>
                <a:cs typeface="B Nazanin" pitchFamily="2" charset="-78"/>
              </a:rPr>
              <a:t>)</a:t>
            </a:r>
            <a:r>
              <a:rPr lang="fa-IR" sz="2500" dirty="0" smtClean="0">
                <a:solidFill>
                  <a:schemeClr val="accent4">
                    <a:lumMod val="75000"/>
                  </a:schemeClr>
                </a:solidFill>
                <a:cs typeface="B Nazanin" pitchFamily="2" charset="-78"/>
              </a:rPr>
              <a:t>شکل </a:t>
            </a:r>
            <a:r>
              <a:rPr lang="fa-IR" sz="2500" dirty="0">
                <a:solidFill>
                  <a:schemeClr val="accent4">
                    <a:lumMod val="75000"/>
                  </a:schemeClr>
                </a:solidFill>
                <a:cs typeface="B Nazanin" pitchFamily="2" charset="-78"/>
              </a:rPr>
              <a:t>1 - 4 )</a:t>
            </a:r>
            <a:br>
              <a:rPr lang="fa-IR" sz="2500" dirty="0">
                <a:solidFill>
                  <a:schemeClr val="accent4">
                    <a:lumMod val="75000"/>
                  </a:schemeClr>
                </a:solidFill>
                <a:cs typeface="B Nazanin" pitchFamily="2" charset="-78"/>
              </a:rPr>
            </a:br>
            <a:r>
              <a:rPr lang="fa-IR" sz="2500" dirty="0">
                <a:solidFill>
                  <a:schemeClr val="accent4">
                    <a:lumMod val="75000"/>
                  </a:schemeClr>
                </a:solidFill>
                <a:cs typeface="B Nazanin" pitchFamily="2" charset="-78"/>
              </a:rPr>
              <a:t>بعبارت دیگر ، کارت ارزیابی متوازن به عنوان چارچوبی برای تکمیل معیارهای </a:t>
            </a:r>
            <a:r>
              <a:rPr lang="fa-IR" sz="2500" dirty="0" smtClean="0">
                <a:solidFill>
                  <a:schemeClr val="accent4">
                    <a:lumMod val="75000"/>
                  </a:schemeClr>
                </a:solidFill>
                <a:cs typeface="B Nazanin" pitchFamily="2" charset="-78"/>
              </a:rPr>
              <a:t>مالی</a:t>
            </a:r>
            <a:r>
              <a:rPr lang="en-US" sz="2500" dirty="0" smtClean="0">
                <a:solidFill>
                  <a:schemeClr val="accent4">
                    <a:lumMod val="75000"/>
                  </a:schemeClr>
                </a:solidFill>
                <a:cs typeface="B Nazanin" pitchFamily="2" charset="-78"/>
              </a:rPr>
              <a:t> </a:t>
            </a:r>
            <a:r>
              <a:rPr lang="fa-IR" sz="2500" dirty="0" smtClean="0">
                <a:solidFill>
                  <a:schemeClr val="accent4">
                    <a:lumMod val="75000"/>
                  </a:schemeClr>
                </a:solidFill>
                <a:cs typeface="B Nazanin" pitchFamily="2" charset="-78"/>
              </a:rPr>
              <a:t> سنتی</a:t>
            </a:r>
            <a:endParaRPr lang="en-US" sz="2500" dirty="0">
              <a:solidFill>
                <a:schemeClr val="accent4">
                  <a:lumMod val="75000"/>
                </a:schemeClr>
              </a:solidFill>
              <a:cs typeface="B Nazanin" pitchFamily="2" charset="-78"/>
            </a:endParaRPr>
          </a:p>
        </p:txBody>
      </p:sp>
      <p:grpSp>
        <p:nvGrpSpPr>
          <p:cNvPr id="9" name="Group 8"/>
          <p:cNvGrpSpPr/>
          <p:nvPr/>
        </p:nvGrpSpPr>
        <p:grpSpPr>
          <a:xfrm>
            <a:off x="2209800" y="3470366"/>
            <a:ext cx="5105401" cy="2666998"/>
            <a:chOff x="1981200" y="3276603"/>
            <a:chExt cx="5320201" cy="3124198"/>
          </a:xfrm>
        </p:grpSpPr>
        <p:sp>
          <p:nvSpPr>
            <p:cNvPr id="10" name="Rectangle 9"/>
            <p:cNvSpPr/>
            <p:nvPr/>
          </p:nvSpPr>
          <p:spPr>
            <a:xfrm>
              <a:off x="2881889" y="3276603"/>
              <a:ext cx="3524152" cy="3124192"/>
            </a:xfrm>
            <a:prstGeom prst="rect">
              <a:avLst/>
            </a:prstGeom>
            <a: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l="-7000" r="-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1981200" y="5389405"/>
              <a:ext cx="5320201" cy="1011396"/>
            </a:xfrm>
            <a:custGeom>
              <a:avLst/>
              <a:gdLst>
                <a:gd name="connsiteX0" fmla="*/ 0 w 5320201"/>
                <a:gd name="connsiteY0" fmla="*/ 0 h 1011396"/>
                <a:gd name="connsiteX1" fmla="*/ 5320201 w 5320201"/>
                <a:gd name="connsiteY1" fmla="*/ 0 h 1011396"/>
                <a:gd name="connsiteX2" fmla="*/ 5320201 w 5320201"/>
                <a:gd name="connsiteY2" fmla="*/ 1011396 h 1011396"/>
                <a:gd name="connsiteX3" fmla="*/ 0 w 5320201"/>
                <a:gd name="connsiteY3" fmla="*/ 1011396 h 1011396"/>
                <a:gd name="connsiteX4" fmla="*/ 0 w 5320201"/>
                <a:gd name="connsiteY4" fmla="*/ 0 h 1011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20201" h="1011396">
                  <a:moveTo>
                    <a:pt x="0" y="0"/>
                  </a:moveTo>
                  <a:lnTo>
                    <a:pt x="5320201" y="0"/>
                  </a:lnTo>
                  <a:lnTo>
                    <a:pt x="5320201" y="1011396"/>
                  </a:lnTo>
                  <a:lnTo>
                    <a:pt x="0" y="1011396"/>
                  </a:lnTo>
                  <a:lnTo>
                    <a:pt x="0" y="0"/>
                  </a:lnTo>
                  <a:close/>
                </a:path>
              </a:pathLst>
            </a:custGeom>
          </p:spPr>
          <p:style>
            <a:lnRef idx="0">
              <a:schemeClr val="accent1">
                <a:hueOff val="0"/>
                <a:satOff val="0"/>
                <a:lumOff val="0"/>
                <a:alphaOff val="0"/>
              </a:schemeClr>
            </a:lnRef>
            <a:fillRef idx="1">
              <a:schemeClr val="accent1">
                <a:tint val="50000"/>
                <a:alpha val="40000"/>
                <a:hueOff val="0"/>
                <a:satOff val="0"/>
                <a:lumOff val="0"/>
                <a:alphaOff val="0"/>
              </a:schemeClr>
            </a:fillRef>
            <a:effectRef idx="0">
              <a:schemeClr val="accent1">
                <a:tint val="50000"/>
                <a:alpha val="40000"/>
                <a:hueOff val="0"/>
                <a:satOff val="0"/>
                <a:lumOff val="0"/>
                <a:alphaOff val="0"/>
              </a:schemeClr>
            </a:effectRef>
            <a:fontRef idx="minor">
              <a:schemeClr val="lt1">
                <a:hueOff val="0"/>
                <a:satOff val="0"/>
                <a:lumOff val="0"/>
                <a:alphaOff val="0"/>
              </a:schemeClr>
            </a:fontRef>
          </p:style>
          <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rPr>
                <a:t>معیارمالی                               معیارغیرمالی</a:t>
              </a:r>
            </a:p>
            <a:p>
              <a:pPr lvl="0" algn="ctr" defTabSz="1066800">
                <a:lnSpc>
                  <a:spcPct val="90000"/>
                </a:lnSpc>
                <a:spcBef>
                  <a:spcPct val="0"/>
                </a:spcBef>
                <a:spcAft>
                  <a:spcPct val="35000"/>
                </a:spcAft>
              </a:pPr>
              <a:r>
                <a:rPr lang="fa-IR" sz="2400" b="1" kern="1200" dirty="0" smtClean="0">
                  <a:solidFill>
                    <a:schemeClr val="tx1"/>
                  </a:solidFill>
                </a:rPr>
                <a:t>استفاده از معیارهای مالی وغیرمالی در کارت ارزیابی متوازن</a:t>
              </a:r>
              <a:endParaRPr lang="en-US" sz="2400" b="1" kern="1200" dirty="0">
                <a:solidFill>
                  <a:schemeClr val="tx1"/>
                </a:solidFill>
              </a:endParaRPr>
            </a:p>
          </p:txBody>
        </p:sp>
      </p:grpSp>
    </p:spTree>
    <p:extLst>
      <p:ext uri="{BB962C8B-B14F-4D97-AF65-F5344CB8AC3E}">
        <p14:creationId xmlns:p14="http://schemas.microsoft.com/office/powerpoint/2010/main" val="986808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81000"/>
            <a:ext cx="8001000" cy="6019800"/>
          </a:xfrm>
        </p:spPr>
        <p:txBody>
          <a:bodyPr>
            <a:normAutofit/>
          </a:bodyPr>
          <a:lstStyle/>
          <a:p>
            <a:pPr algn="just" rtl="1"/>
            <a:r>
              <a:rPr lang="fa-IR" dirty="0">
                <a:solidFill>
                  <a:schemeClr val="tx1"/>
                </a:solidFill>
                <a:cs typeface="B Nazanin" pitchFamily="2" charset="-78"/>
              </a:rPr>
              <a:t>ارزیابی عملکرد شرکت ها به کار می رود . در کارت ارزیابی متوازن </a:t>
            </a:r>
            <a:r>
              <a:rPr lang="fa-IR" dirty="0" smtClean="0">
                <a:solidFill>
                  <a:schemeClr val="tx1"/>
                </a:solidFill>
                <a:cs typeface="B Nazanin" pitchFamily="2" charset="-78"/>
              </a:rPr>
              <a:t>ازمعیارهای </a:t>
            </a:r>
            <a:r>
              <a:rPr lang="fa-IR" dirty="0">
                <a:solidFill>
                  <a:schemeClr val="tx1"/>
                </a:solidFill>
                <a:cs typeface="B Nazanin" pitchFamily="2" charset="-78"/>
              </a:rPr>
              <a:t>مختلف مالی و غیر مالی استفاده می شود و مدیران را </a:t>
            </a:r>
            <a:r>
              <a:rPr lang="fa-IR" dirty="0" smtClean="0">
                <a:solidFill>
                  <a:schemeClr val="tx1"/>
                </a:solidFill>
                <a:cs typeface="B Nazanin" pitchFamily="2" charset="-78"/>
              </a:rPr>
              <a:t>به سمتی </a:t>
            </a:r>
            <a:r>
              <a:rPr lang="fa-IR" dirty="0">
                <a:solidFill>
                  <a:schemeClr val="tx1"/>
                </a:solidFill>
                <a:cs typeface="B Nazanin" pitchFamily="2" charset="-78"/>
              </a:rPr>
              <a:t>سوق می دهد که عملکرد شرکت را از 4 جنبه زیر مورد بررسی </a:t>
            </a:r>
            <a:r>
              <a:rPr lang="fa-IR" dirty="0" smtClean="0">
                <a:solidFill>
                  <a:schemeClr val="tx1"/>
                </a:solidFill>
                <a:cs typeface="B Nazanin" pitchFamily="2" charset="-78"/>
              </a:rPr>
              <a:t>قراردهند </a:t>
            </a:r>
            <a:r>
              <a:rPr lang="fa-IR" dirty="0">
                <a:solidFill>
                  <a:schemeClr val="tx1"/>
                </a:solidFill>
                <a:cs typeface="B Nazanin" pitchFamily="2" charset="-78"/>
              </a:rPr>
              <a:t>:</a:t>
            </a:r>
          </a:p>
          <a:p>
            <a:pPr algn="just" rtl="1"/>
            <a:r>
              <a:rPr lang="fa-IR" b="1" dirty="0">
                <a:solidFill>
                  <a:schemeClr val="tx1"/>
                </a:solidFill>
                <a:cs typeface="B Nazanin" pitchFamily="2" charset="-78"/>
              </a:rPr>
              <a:t>1 - جنبه مشتریان</a:t>
            </a:r>
          </a:p>
          <a:p>
            <a:pPr algn="just" rtl="1"/>
            <a:r>
              <a:rPr lang="fa-IR" b="1" dirty="0">
                <a:solidFill>
                  <a:schemeClr val="tx1"/>
                </a:solidFill>
                <a:cs typeface="B Nazanin" pitchFamily="2" charset="-78"/>
              </a:rPr>
              <a:t>2 - جنبه فرآیندهای داخلی</a:t>
            </a:r>
          </a:p>
          <a:p>
            <a:pPr algn="just" rtl="1"/>
            <a:r>
              <a:rPr lang="fa-IR" b="1" dirty="0">
                <a:solidFill>
                  <a:schemeClr val="tx1"/>
                </a:solidFill>
                <a:cs typeface="B Nazanin" pitchFamily="2" charset="-78"/>
              </a:rPr>
              <a:t>3 - جنبه نو آوری و آموزش</a:t>
            </a:r>
          </a:p>
          <a:p>
            <a:pPr algn="just" rtl="1"/>
            <a:r>
              <a:rPr lang="fa-IR" b="1" dirty="0">
                <a:solidFill>
                  <a:schemeClr val="tx1"/>
                </a:solidFill>
                <a:cs typeface="B Nazanin" pitchFamily="2" charset="-78"/>
              </a:rPr>
              <a:t>4 - جنبه مالی</a:t>
            </a:r>
            <a:endParaRPr lang="en-US" b="1" dirty="0">
              <a:solidFill>
                <a:schemeClr val="tx1"/>
              </a:solidFill>
              <a:cs typeface="B Nazanin" pitchFamily="2" charset="-78"/>
            </a:endParaRPr>
          </a:p>
        </p:txBody>
      </p:sp>
    </p:spTree>
    <p:extLst>
      <p:ext uri="{BB962C8B-B14F-4D97-AF65-F5344CB8AC3E}">
        <p14:creationId xmlns:p14="http://schemas.microsoft.com/office/powerpoint/2010/main" val="25673047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772400" cy="761999"/>
          </a:xfrm>
        </p:spPr>
        <p:txBody>
          <a:bodyPr>
            <a:normAutofit fontScale="90000"/>
          </a:bodyPr>
          <a:lstStyle/>
          <a:p>
            <a:pPr rtl="1"/>
            <a:r>
              <a:rPr lang="fa-IR" b="1" dirty="0">
                <a:solidFill>
                  <a:schemeClr val="accent2">
                    <a:lumMod val="75000"/>
                  </a:schemeClr>
                </a:solidFill>
                <a:cs typeface="B Titr" pitchFamily="2" charset="-78"/>
              </a:rPr>
              <a:t>1 - جنبه مشتریان</a:t>
            </a:r>
            <a:br>
              <a:rPr lang="fa-IR" b="1" dirty="0">
                <a:solidFill>
                  <a:schemeClr val="accent2">
                    <a:lumMod val="75000"/>
                  </a:schemeClr>
                </a:solidFill>
                <a:cs typeface="B Titr" pitchFamily="2" charset="-78"/>
              </a:rPr>
            </a:br>
            <a:endParaRPr lang="en-US"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304800" y="914400"/>
            <a:ext cx="8534400" cy="5486400"/>
          </a:xfrm>
        </p:spPr>
        <p:txBody>
          <a:bodyPr>
            <a:normAutofit/>
          </a:bodyPr>
          <a:lstStyle/>
          <a:p>
            <a:pPr algn="just" rtl="1"/>
            <a:r>
              <a:rPr lang="fa-IR" dirty="0">
                <a:solidFill>
                  <a:schemeClr val="tx1"/>
                </a:solidFill>
                <a:cs typeface="B Nazanin" pitchFamily="2" charset="-78"/>
              </a:rPr>
              <a:t>این جنبه شامل معیارهایی نظیر رضایت مشتریان ، نظرات آنها، میزان </a:t>
            </a:r>
            <a:r>
              <a:rPr lang="fa-IR" dirty="0" smtClean="0">
                <a:solidFill>
                  <a:schemeClr val="tx1"/>
                </a:solidFill>
                <a:cs typeface="B Nazanin" pitchFamily="2" charset="-78"/>
              </a:rPr>
              <a:t>جذب مشتریان </a:t>
            </a:r>
            <a:r>
              <a:rPr lang="fa-IR" dirty="0">
                <a:solidFill>
                  <a:schemeClr val="tx1"/>
                </a:solidFill>
                <a:cs typeface="B Nazanin" pitchFamily="2" charset="-78"/>
              </a:rPr>
              <a:t>جدید ، نحوه پاسخگویی به مشتریان ، سهم بازار ، میزان </a:t>
            </a:r>
            <a:r>
              <a:rPr lang="fa-IR" dirty="0" smtClean="0">
                <a:solidFill>
                  <a:schemeClr val="tx1"/>
                </a:solidFill>
                <a:cs typeface="B Nazanin" pitchFamily="2" charset="-78"/>
              </a:rPr>
              <a:t>قابلیت سودآوری </a:t>
            </a:r>
            <a:r>
              <a:rPr lang="fa-IR" dirty="0">
                <a:solidFill>
                  <a:schemeClr val="tx1"/>
                </a:solidFill>
                <a:cs typeface="B Nazanin" pitchFamily="2" charset="-78"/>
              </a:rPr>
              <a:t>هر مشتری می باشد.</a:t>
            </a:r>
          </a:p>
          <a:p>
            <a:pPr algn="just" rtl="1"/>
            <a:r>
              <a:rPr lang="fa-IR" dirty="0">
                <a:solidFill>
                  <a:schemeClr val="tx1"/>
                </a:solidFill>
                <a:cs typeface="B Nazanin" pitchFamily="2" charset="-78"/>
              </a:rPr>
              <a:t>جنبه مشتریان ، نوع نگاه مشتریان را به شرکت توضیح می دهد و اینکه </a:t>
            </a:r>
            <a:r>
              <a:rPr lang="fa-IR" dirty="0" smtClean="0">
                <a:solidFill>
                  <a:schemeClr val="tx1"/>
                </a:solidFill>
                <a:cs typeface="B Nazanin" pitchFamily="2" charset="-78"/>
              </a:rPr>
              <a:t>آنها از </a:t>
            </a:r>
            <a:r>
              <a:rPr lang="fa-IR" dirty="0">
                <a:solidFill>
                  <a:schemeClr val="tx1"/>
                </a:solidFill>
                <a:cs typeface="B Nazanin" pitchFamily="2" charset="-78"/>
              </a:rPr>
              <a:t>شرکت چه می خواهند.</a:t>
            </a:r>
          </a:p>
          <a:p>
            <a:pPr algn="just" rtl="1"/>
            <a:r>
              <a:rPr lang="fa-IR" dirty="0">
                <a:solidFill>
                  <a:schemeClr val="tx1"/>
                </a:solidFill>
                <a:cs typeface="B Nazanin" pitchFamily="2" charset="-78"/>
              </a:rPr>
              <a:t>این جنبه می تواند در راستای مواردی مانند ایجاد فرصت هایی برای </a:t>
            </a:r>
            <a:r>
              <a:rPr lang="fa-IR" dirty="0" smtClean="0">
                <a:solidFill>
                  <a:schemeClr val="tx1"/>
                </a:solidFill>
                <a:cs typeface="B Nazanin" pitchFamily="2" charset="-78"/>
              </a:rPr>
              <a:t>برنامه ریزی </a:t>
            </a:r>
            <a:r>
              <a:rPr lang="fa-IR" dirty="0">
                <a:solidFill>
                  <a:schemeClr val="tx1"/>
                </a:solidFill>
                <a:cs typeface="B Nazanin" pitchFamily="2" charset="-78"/>
              </a:rPr>
              <a:t>استراتژیک ، پیوستگی و ایجاد یکپارچگی در سیستم های </a:t>
            </a:r>
            <a:r>
              <a:rPr lang="fa-IR" dirty="0" smtClean="0">
                <a:solidFill>
                  <a:schemeClr val="tx1"/>
                </a:solidFill>
                <a:cs typeface="B Nazanin" pitchFamily="2" charset="-78"/>
              </a:rPr>
              <a:t>اطلاعاتی شرکت </a:t>
            </a:r>
            <a:r>
              <a:rPr lang="fa-IR" dirty="0">
                <a:solidFill>
                  <a:schemeClr val="tx1"/>
                </a:solidFill>
                <a:cs typeface="B Nazanin" pitchFamily="2" charset="-78"/>
              </a:rPr>
              <a:t>، درک الزامات و شرایط و انتظارات برای</a:t>
            </a:r>
            <a:endParaRPr lang="en-US" dirty="0">
              <a:solidFill>
                <a:schemeClr val="tx1"/>
              </a:solidFill>
              <a:cs typeface="B Nazanin" pitchFamily="2" charset="-78"/>
            </a:endParaRPr>
          </a:p>
        </p:txBody>
      </p:sp>
    </p:spTree>
    <p:extLst>
      <p:ext uri="{BB962C8B-B14F-4D97-AF65-F5344CB8AC3E}">
        <p14:creationId xmlns:p14="http://schemas.microsoft.com/office/powerpoint/2010/main" val="661490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Subtitle 3"/>
          <p:cNvSpPr>
            <a:spLocks noGrp="1"/>
          </p:cNvSpPr>
          <p:nvPr>
            <p:ph type="subTitle" idx="1"/>
          </p:nvPr>
        </p:nvSpPr>
        <p:spPr>
          <a:xfrm>
            <a:off x="1066800" y="685800"/>
            <a:ext cx="7086600" cy="5486400"/>
          </a:xfrm>
        </p:spPr>
        <p:txBody>
          <a:bodyPr>
            <a:normAutofit/>
          </a:bodyPr>
          <a:lstStyle/>
          <a:p>
            <a:pPr algn="r" rtl="1"/>
            <a:r>
              <a:rPr lang="fa-IR" dirty="0" smtClean="0">
                <a:solidFill>
                  <a:schemeClr val="tx1"/>
                </a:solidFill>
                <a:latin typeface="Arial" pitchFamily="34" charset="0"/>
                <a:cs typeface="B Nazanin" pitchFamily="2" charset="-78"/>
              </a:rPr>
              <a:t>پشتیبانی بهتر مشتری و ارائه خدمات جدید بکار رود.</a:t>
            </a:r>
          </a:p>
          <a:p>
            <a:pPr algn="r" rtl="1"/>
            <a:r>
              <a:rPr lang="fa-IR" dirty="0">
                <a:solidFill>
                  <a:schemeClr val="tx1"/>
                </a:solidFill>
                <a:latin typeface="Arial" pitchFamily="34" charset="0"/>
                <a:cs typeface="B Nazanin" pitchFamily="2" charset="-78"/>
              </a:rPr>
              <a:t>در ایجاد استاندارد برای ارزیابی مشتری ، باید انواع مشتریان و نوع فرآیندی</a:t>
            </a:r>
          </a:p>
          <a:p>
            <a:pPr algn="r" rtl="1"/>
            <a:r>
              <a:rPr lang="fa-IR" dirty="0">
                <a:solidFill>
                  <a:schemeClr val="tx1"/>
                </a:solidFill>
                <a:latin typeface="Arial" pitchFamily="34" charset="0"/>
                <a:cs typeface="B Nazanin" pitchFamily="2" charset="-78"/>
              </a:rPr>
              <a:t>که محصول یا خدمات را برای گروه های مشتری تولید می کند را مد </a:t>
            </a:r>
            <a:r>
              <a:rPr lang="fa-IR" dirty="0" smtClean="0">
                <a:solidFill>
                  <a:schemeClr val="tx1"/>
                </a:solidFill>
                <a:latin typeface="Arial" pitchFamily="34" charset="0"/>
                <a:cs typeface="B Nazanin" pitchFamily="2" charset="-78"/>
              </a:rPr>
              <a:t>نظرقرار داد.</a:t>
            </a:r>
            <a:endParaRPr lang="fa-IR" dirty="0">
              <a:solidFill>
                <a:schemeClr val="tx1"/>
              </a:solidFill>
              <a:latin typeface="Arial" pitchFamily="34" charset="0"/>
              <a:cs typeface="B Nazanin" pitchFamily="2" charset="-78"/>
            </a:endParaRPr>
          </a:p>
        </p:txBody>
      </p:sp>
    </p:spTree>
    <p:extLst>
      <p:ext uri="{BB962C8B-B14F-4D97-AF65-F5344CB8AC3E}">
        <p14:creationId xmlns:p14="http://schemas.microsoft.com/office/powerpoint/2010/main" val="17893692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81000"/>
            <a:ext cx="7772400" cy="990600"/>
          </a:xfrm>
        </p:spPr>
        <p:txBody>
          <a:bodyPr>
            <a:normAutofit fontScale="90000"/>
          </a:bodyPr>
          <a:lstStyle/>
          <a:p>
            <a:pPr rtl="1"/>
            <a:r>
              <a:rPr lang="fa-IR" sz="3600" b="1" dirty="0">
                <a:solidFill>
                  <a:schemeClr val="accent2">
                    <a:lumMod val="75000"/>
                  </a:schemeClr>
                </a:solidFill>
                <a:cs typeface="B Titr" pitchFamily="2" charset="-78"/>
              </a:rPr>
              <a:t>2 - جنبه فرآیندهای داخلی</a:t>
            </a:r>
            <a:r>
              <a:rPr lang="fa-IR" dirty="0">
                <a:solidFill>
                  <a:schemeClr val="accent2">
                    <a:lumMod val="75000"/>
                  </a:schemeClr>
                </a:solidFill>
                <a:cs typeface="B Titr" pitchFamily="2" charset="-78"/>
              </a:rPr>
              <a:t/>
            </a:r>
            <a:br>
              <a:rPr lang="fa-IR" dirty="0">
                <a:solidFill>
                  <a:schemeClr val="accent2">
                    <a:lumMod val="75000"/>
                  </a:schemeClr>
                </a:solidFill>
                <a:cs typeface="B Titr" pitchFamily="2" charset="-78"/>
              </a:rPr>
            </a:br>
            <a:endParaRPr lang="en-US"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762000" y="1219200"/>
            <a:ext cx="7848600" cy="5105400"/>
          </a:xfrm>
        </p:spPr>
        <p:txBody>
          <a:bodyPr>
            <a:normAutofit/>
          </a:bodyPr>
          <a:lstStyle/>
          <a:p>
            <a:pPr algn="just" rtl="1"/>
            <a:r>
              <a:rPr lang="fa-IR" dirty="0">
                <a:solidFill>
                  <a:schemeClr val="tx1"/>
                </a:solidFill>
                <a:cs typeface="B Nazanin" pitchFamily="2" charset="-78"/>
              </a:rPr>
              <a:t>این جنبه ، اقدامات مورد نیاز برای انجام اثر بخش امور شرکت را </a:t>
            </a:r>
            <a:r>
              <a:rPr lang="fa-IR" dirty="0" smtClean="0">
                <a:solidFill>
                  <a:schemeClr val="tx1"/>
                </a:solidFill>
                <a:cs typeface="B Nazanin" pitchFamily="2" charset="-78"/>
              </a:rPr>
              <a:t>مورد بررسی </a:t>
            </a:r>
            <a:r>
              <a:rPr lang="fa-IR" dirty="0">
                <a:solidFill>
                  <a:schemeClr val="tx1"/>
                </a:solidFill>
                <a:cs typeface="B Nazanin" pitchFamily="2" charset="-78"/>
              </a:rPr>
              <a:t>قرار می دهد و تاکید آن روی عملکرد فرآیندهای داخلی </a:t>
            </a:r>
            <a:r>
              <a:rPr lang="fa-IR" dirty="0" smtClean="0">
                <a:solidFill>
                  <a:schemeClr val="tx1"/>
                </a:solidFill>
                <a:cs typeface="B Nazanin" pitchFamily="2" charset="-78"/>
              </a:rPr>
              <a:t>سازمان است </a:t>
            </a:r>
            <a:r>
              <a:rPr lang="fa-IR" dirty="0">
                <a:solidFill>
                  <a:schemeClr val="tx1"/>
                </a:solidFill>
                <a:cs typeface="B Nazanin" pitchFamily="2" charset="-78"/>
              </a:rPr>
              <a:t>.</a:t>
            </a:r>
          </a:p>
          <a:p>
            <a:pPr algn="just" rtl="1"/>
            <a:r>
              <a:rPr lang="fa-IR" dirty="0">
                <a:solidFill>
                  <a:schemeClr val="tx1"/>
                </a:solidFill>
                <a:cs typeface="B Nazanin" pitchFamily="2" charset="-78"/>
              </a:rPr>
              <a:t>این جنبه شامل معیارهایی نظیر برنامه ریزی تولید ، گسترش و </a:t>
            </a:r>
            <a:r>
              <a:rPr lang="fa-IR" dirty="0" smtClean="0">
                <a:solidFill>
                  <a:schemeClr val="tx1"/>
                </a:solidFill>
                <a:cs typeface="B Nazanin" pitchFamily="2" charset="-78"/>
              </a:rPr>
              <a:t>توسعه تولیدات </a:t>
            </a:r>
            <a:r>
              <a:rPr lang="fa-IR" dirty="0">
                <a:solidFill>
                  <a:schemeClr val="tx1"/>
                </a:solidFill>
                <a:cs typeface="B Nazanin" pitchFamily="2" charset="-78"/>
              </a:rPr>
              <a:t>شرکت ، میزان کارایی تولید ، میزان کیفیت و بهره وری </a:t>
            </a:r>
            <a:r>
              <a:rPr lang="fa-IR" dirty="0" smtClean="0">
                <a:solidFill>
                  <a:schemeClr val="tx1"/>
                </a:solidFill>
                <a:cs typeface="B Nazanin" pitchFamily="2" charset="-78"/>
              </a:rPr>
              <a:t>تولید است</a:t>
            </a:r>
            <a:r>
              <a:rPr lang="fa-IR" dirty="0">
                <a:solidFill>
                  <a:schemeClr val="tx1"/>
                </a:solidFill>
                <a:cs typeface="B Nazanin" pitchFamily="2" charset="-78"/>
              </a:rPr>
              <a:t>.</a:t>
            </a:r>
            <a:endParaRPr lang="en-US" dirty="0">
              <a:solidFill>
                <a:schemeClr val="tx1"/>
              </a:solidFill>
              <a:cs typeface="B Nazanin" pitchFamily="2" charset="-78"/>
            </a:endParaRPr>
          </a:p>
        </p:txBody>
      </p:sp>
    </p:spTree>
    <p:extLst>
      <p:ext uri="{BB962C8B-B14F-4D97-AF65-F5344CB8AC3E}">
        <p14:creationId xmlns:p14="http://schemas.microsoft.com/office/powerpoint/2010/main" val="188128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81001"/>
            <a:ext cx="7772400" cy="914399"/>
          </a:xfrm>
        </p:spPr>
        <p:txBody>
          <a:bodyPr>
            <a:normAutofit/>
          </a:bodyPr>
          <a:lstStyle/>
          <a:p>
            <a:pPr rtl="1"/>
            <a:r>
              <a:rPr lang="fa-IR" sz="3300" b="1" dirty="0">
                <a:solidFill>
                  <a:schemeClr val="accent2">
                    <a:lumMod val="75000"/>
                  </a:schemeClr>
                </a:solidFill>
                <a:cs typeface="B Titr" pitchFamily="2" charset="-78"/>
              </a:rPr>
              <a:t>3 - جنبه نو آوری و آموزش</a:t>
            </a:r>
            <a:r>
              <a:rPr lang="fa-IR" sz="3000" dirty="0">
                <a:solidFill>
                  <a:schemeClr val="accent2">
                    <a:lumMod val="75000"/>
                  </a:schemeClr>
                </a:solidFill>
                <a:cs typeface="B Titr" pitchFamily="2" charset="-78"/>
              </a:rPr>
              <a:t/>
            </a:r>
            <a:br>
              <a:rPr lang="fa-IR" sz="3000" dirty="0">
                <a:solidFill>
                  <a:schemeClr val="accent2">
                    <a:lumMod val="75000"/>
                  </a:schemeClr>
                </a:solidFill>
                <a:cs typeface="B Titr" pitchFamily="2" charset="-78"/>
              </a:rPr>
            </a:br>
            <a:endParaRPr lang="en-US" sz="3000"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762000" y="1066800"/>
            <a:ext cx="7696200" cy="5181600"/>
          </a:xfrm>
        </p:spPr>
        <p:txBody>
          <a:bodyPr>
            <a:normAutofit/>
          </a:bodyPr>
          <a:lstStyle/>
          <a:p>
            <a:pPr algn="just" rtl="1"/>
            <a:r>
              <a:rPr lang="fa-IR" dirty="0">
                <a:solidFill>
                  <a:schemeClr val="tx1"/>
                </a:solidFill>
                <a:cs typeface="B Nazanin" pitchFamily="2" charset="-78"/>
              </a:rPr>
              <a:t>این جنبه پاسخ به این سوال است که آیا سازمان می تواند فرآیند پیشرفت </a:t>
            </a:r>
            <a:r>
              <a:rPr lang="fa-IR" dirty="0" smtClean="0">
                <a:solidFill>
                  <a:schemeClr val="tx1"/>
                </a:solidFill>
                <a:cs typeface="B Nazanin" pitchFamily="2" charset="-78"/>
              </a:rPr>
              <a:t>و ایجاد </a:t>
            </a:r>
            <a:r>
              <a:rPr lang="fa-IR" dirty="0">
                <a:solidFill>
                  <a:schemeClr val="tx1"/>
                </a:solidFill>
                <a:cs typeface="B Nazanin" pitchFamily="2" charset="-78"/>
              </a:rPr>
              <a:t>ارزش را تداوم بخشد؟</a:t>
            </a:r>
          </a:p>
          <a:p>
            <a:pPr algn="just" rtl="1"/>
            <a:r>
              <a:rPr lang="fa-IR" dirty="0">
                <a:solidFill>
                  <a:schemeClr val="tx1"/>
                </a:solidFill>
                <a:cs typeface="B Nazanin" pitchFamily="2" charset="-78"/>
              </a:rPr>
              <a:t>این جنبه شامل معیارهایی نظیر توانایی کارکنان </a:t>
            </a:r>
            <a:r>
              <a:rPr lang="fa-IR" dirty="0" smtClean="0">
                <a:solidFill>
                  <a:schemeClr val="tx1"/>
                </a:solidFill>
                <a:cs typeface="B Nazanin" pitchFamily="2" charset="-78"/>
              </a:rPr>
              <a:t>( </a:t>
            </a:r>
            <a:r>
              <a:rPr lang="fa-IR" dirty="0">
                <a:solidFill>
                  <a:schemeClr val="tx1"/>
                </a:solidFill>
                <a:cs typeface="B Nazanin" pitchFamily="2" charset="-78"/>
              </a:rPr>
              <a:t>آنها ، میزان بهره وری </a:t>
            </a:r>
            <a:r>
              <a:rPr lang="fa-IR" dirty="0" smtClean="0">
                <a:solidFill>
                  <a:schemeClr val="tx1"/>
                </a:solidFill>
                <a:cs typeface="B Nazanin" pitchFamily="2" charset="-78"/>
              </a:rPr>
              <a:t>وصلاحیت آنها در انجام امور ) ، تکنولوژی اطلاعات  نرخ پوشش اطلاعات ، </a:t>
            </a:r>
            <a:r>
              <a:rPr lang="fa-IR" dirty="0">
                <a:solidFill>
                  <a:schemeClr val="tx1"/>
                </a:solidFill>
                <a:cs typeface="B Nazanin" pitchFamily="2" charset="-78"/>
              </a:rPr>
              <a:t>میزان انگیزه </a:t>
            </a:r>
            <a:r>
              <a:rPr lang="fa-IR" dirty="0" smtClean="0">
                <a:solidFill>
                  <a:schemeClr val="tx1"/>
                </a:solidFill>
                <a:cs typeface="B Nazanin" pitchFamily="2" charset="-78"/>
              </a:rPr>
              <a:t>( تعداد پیشنهادهای </a:t>
            </a:r>
            <a:r>
              <a:rPr lang="fa-IR" dirty="0">
                <a:solidFill>
                  <a:schemeClr val="tx1"/>
                </a:solidFill>
                <a:cs typeface="B Nazanin" pitchFamily="2" charset="-78"/>
              </a:rPr>
              <a:t>دریافت شده ، اعمال شده </a:t>
            </a:r>
            <a:r>
              <a:rPr lang="fa-IR" dirty="0" smtClean="0">
                <a:solidFill>
                  <a:schemeClr val="tx1"/>
                </a:solidFill>
                <a:cs typeface="B Nazanin" pitchFamily="2" charset="-78"/>
              </a:rPr>
              <a:t>وپاداش های مربوطه ) </a:t>
            </a:r>
            <a:r>
              <a:rPr lang="fa-IR" dirty="0">
                <a:solidFill>
                  <a:schemeClr val="tx1"/>
                </a:solidFill>
                <a:cs typeface="B Nazanin" pitchFamily="2" charset="-78"/>
              </a:rPr>
              <a:t>است .</a:t>
            </a:r>
            <a:endParaRPr lang="en-US" dirty="0">
              <a:solidFill>
                <a:schemeClr val="tx1"/>
              </a:solidFill>
              <a:cs typeface="B Nazanin" pitchFamily="2" charset="-78"/>
            </a:endParaRPr>
          </a:p>
        </p:txBody>
      </p:sp>
    </p:spTree>
    <p:extLst>
      <p:ext uri="{BB962C8B-B14F-4D97-AF65-F5344CB8AC3E}">
        <p14:creationId xmlns:p14="http://schemas.microsoft.com/office/powerpoint/2010/main" val="9725259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914400"/>
          </a:xfrm>
        </p:spPr>
        <p:txBody>
          <a:bodyPr>
            <a:normAutofit fontScale="90000"/>
          </a:bodyPr>
          <a:lstStyle/>
          <a:p>
            <a:pPr rtl="1"/>
            <a:r>
              <a:rPr lang="fa-IR" b="1" dirty="0">
                <a:solidFill>
                  <a:schemeClr val="accent2">
                    <a:lumMod val="75000"/>
                  </a:schemeClr>
                </a:solidFill>
                <a:cs typeface="B Titr" pitchFamily="2" charset="-78"/>
              </a:rPr>
              <a:t>4 - جنبه مالی</a:t>
            </a:r>
            <a:br>
              <a:rPr lang="fa-IR" b="1" dirty="0">
                <a:solidFill>
                  <a:schemeClr val="accent2">
                    <a:lumMod val="75000"/>
                  </a:schemeClr>
                </a:solidFill>
                <a:cs typeface="B Titr" pitchFamily="2" charset="-78"/>
              </a:rPr>
            </a:br>
            <a:endParaRPr lang="en-US" b="1" dirty="0">
              <a:solidFill>
                <a:schemeClr val="accent2">
                  <a:lumMod val="75000"/>
                </a:schemeClr>
              </a:solidFill>
              <a:cs typeface="B Titr" pitchFamily="2" charset="-78"/>
            </a:endParaRPr>
          </a:p>
        </p:txBody>
      </p:sp>
      <p:sp>
        <p:nvSpPr>
          <p:cNvPr id="3" name="Subtitle 2"/>
          <p:cNvSpPr>
            <a:spLocks noGrp="1"/>
          </p:cNvSpPr>
          <p:nvPr>
            <p:ph type="subTitle" idx="1"/>
          </p:nvPr>
        </p:nvSpPr>
        <p:spPr>
          <a:xfrm>
            <a:off x="457200" y="914400"/>
            <a:ext cx="8229600" cy="5562600"/>
          </a:xfrm>
        </p:spPr>
        <p:txBody>
          <a:bodyPr>
            <a:noAutofit/>
          </a:bodyPr>
          <a:lstStyle/>
          <a:p>
            <a:pPr algn="just" rtl="1"/>
            <a:r>
              <a:rPr lang="fa-IR" sz="2600" dirty="0">
                <a:solidFill>
                  <a:schemeClr val="tx1"/>
                </a:solidFill>
                <a:cs typeface="B Nazanin" pitchFamily="2" charset="-78"/>
              </a:rPr>
              <a:t>این جنبه شامل معیارهای مالی سودآوری از قبیل سود عملیاتی ، </a:t>
            </a:r>
            <a:r>
              <a:rPr lang="fa-IR" sz="2600" dirty="0" smtClean="0">
                <a:solidFill>
                  <a:schemeClr val="tx1"/>
                </a:solidFill>
                <a:cs typeface="B Nazanin" pitchFamily="2" charset="-78"/>
              </a:rPr>
              <a:t>بازدهسرمایه </a:t>
            </a:r>
            <a:r>
              <a:rPr lang="fa-IR" sz="2600" dirty="0">
                <a:solidFill>
                  <a:schemeClr val="tx1"/>
                </a:solidFill>
                <a:cs typeface="B Nazanin" pitchFamily="2" charset="-78"/>
              </a:rPr>
              <a:t>بکار رفته ، رشد فروش ، رشد نقدینگی ، سرمایه در گردش </a:t>
            </a:r>
            <a:r>
              <a:rPr lang="fa-IR" sz="2600" dirty="0" smtClean="0">
                <a:solidFill>
                  <a:schemeClr val="tx1"/>
                </a:solidFill>
                <a:cs typeface="B Nazanin" pitchFamily="2" charset="-78"/>
              </a:rPr>
              <a:t>،ارزش </a:t>
            </a:r>
            <a:r>
              <a:rPr lang="fa-IR" sz="2600" dirty="0">
                <a:solidFill>
                  <a:schemeClr val="tx1"/>
                </a:solidFill>
                <a:cs typeface="B Nazanin" pitchFamily="2" charset="-78"/>
              </a:rPr>
              <a:t>افزوده اقتصادی و نظیر آن است.</a:t>
            </a:r>
          </a:p>
          <a:p>
            <a:pPr algn="just" rtl="1"/>
            <a:r>
              <a:rPr lang="fa-IR" sz="2600" dirty="0">
                <a:solidFill>
                  <a:schemeClr val="tx1"/>
                </a:solidFill>
                <a:cs typeface="B Nazanin" pitchFamily="2" charset="-78"/>
              </a:rPr>
              <a:t>گزارش حسابداری که در برگیرنده اطلاعاتی در خصوص هر یک از </a:t>
            </a:r>
            <a:r>
              <a:rPr lang="fa-IR" sz="2600" dirty="0" smtClean="0">
                <a:solidFill>
                  <a:schemeClr val="tx1"/>
                </a:solidFill>
                <a:cs typeface="B Nazanin" pitchFamily="2" charset="-78"/>
              </a:rPr>
              <a:t>چهارجنبه </a:t>
            </a:r>
            <a:r>
              <a:rPr lang="fa-IR" sz="2600" dirty="0">
                <a:solidFill>
                  <a:schemeClr val="tx1"/>
                </a:solidFill>
                <a:cs typeface="B Nazanin" pitchFamily="2" charset="-78"/>
              </a:rPr>
              <a:t>مذکور است را اصطلاحاً کارت ارزیابی متوازن گویند.</a:t>
            </a:r>
          </a:p>
          <a:p>
            <a:pPr algn="just" rtl="1"/>
            <a:r>
              <a:rPr lang="fa-IR" sz="2600" dirty="0">
                <a:solidFill>
                  <a:schemeClr val="tx1"/>
                </a:solidFill>
                <a:cs typeface="B Nazanin" pitchFamily="2" charset="-78"/>
              </a:rPr>
              <a:t>کارت ارزیابی متوازن با بکارگیری توام معیارهای مالی و غیرمالی، </a:t>
            </a:r>
            <a:r>
              <a:rPr lang="fa-IR" sz="2600" dirty="0" smtClean="0">
                <a:solidFill>
                  <a:schemeClr val="tx1"/>
                </a:solidFill>
                <a:cs typeface="B Nazanin" pitchFamily="2" charset="-78"/>
              </a:rPr>
              <a:t>مبنایی کامل </a:t>
            </a:r>
            <a:r>
              <a:rPr lang="fa-IR" sz="2600" dirty="0">
                <a:solidFill>
                  <a:schemeClr val="tx1"/>
                </a:solidFill>
                <a:cs typeface="B Nazanin" pitchFamily="2" charset="-78"/>
              </a:rPr>
              <a:t>تر برای بررسی و تجزیه و تحلیل میزان موفقیت شرکت در مقایسه </a:t>
            </a:r>
            <a:r>
              <a:rPr lang="fa-IR" sz="2600" dirty="0" smtClean="0">
                <a:solidFill>
                  <a:schemeClr val="tx1"/>
                </a:solidFill>
                <a:cs typeface="B Nazanin" pitchFamily="2" charset="-78"/>
              </a:rPr>
              <a:t>با حالتی </a:t>
            </a:r>
            <a:r>
              <a:rPr lang="fa-IR" sz="2600" dirty="0">
                <a:solidFill>
                  <a:schemeClr val="tx1"/>
                </a:solidFill>
                <a:cs typeface="B Nazanin" pitchFamily="2" charset="-78"/>
              </a:rPr>
              <a:t>فراهم می آورد که تنها از معیارهای مالی برای این ارزیابی </a:t>
            </a:r>
            <a:r>
              <a:rPr lang="fa-IR" sz="2600" dirty="0" smtClean="0">
                <a:solidFill>
                  <a:schemeClr val="tx1"/>
                </a:solidFill>
                <a:cs typeface="B Nazanin" pitchFamily="2" charset="-78"/>
              </a:rPr>
              <a:t>استفاده می </a:t>
            </a:r>
            <a:r>
              <a:rPr lang="fa-IR" sz="2600" dirty="0">
                <a:solidFill>
                  <a:schemeClr val="tx1"/>
                </a:solidFill>
                <a:cs typeface="B Nazanin" pitchFamily="2" charset="-78"/>
              </a:rPr>
              <a:t>شود . بنابراین کارت ارزیابی متوازن ، فاکتوری مهم در بین </a:t>
            </a:r>
            <a:r>
              <a:rPr lang="fa-IR" sz="2600" dirty="0" smtClean="0">
                <a:solidFill>
                  <a:schemeClr val="tx1"/>
                </a:solidFill>
                <a:cs typeface="B Nazanin" pitchFamily="2" charset="-78"/>
              </a:rPr>
              <a:t>تمامیروشها </a:t>
            </a:r>
            <a:r>
              <a:rPr lang="fa-IR" sz="2600" dirty="0">
                <a:solidFill>
                  <a:schemeClr val="tx1"/>
                </a:solidFill>
                <a:cs typeface="B Nazanin" pitchFamily="2" charset="-78"/>
              </a:rPr>
              <a:t>و فنونی است که شرکتها برای دستیابی به موفقیت و حفظ آن </a:t>
            </a:r>
            <a:r>
              <a:rPr lang="fa-IR" sz="2600" dirty="0" smtClean="0">
                <a:solidFill>
                  <a:schemeClr val="tx1"/>
                </a:solidFill>
                <a:cs typeface="B Nazanin" pitchFamily="2" charset="-78"/>
              </a:rPr>
              <a:t>بکارمی </a:t>
            </a:r>
            <a:r>
              <a:rPr lang="fa-IR" sz="2600" dirty="0">
                <a:solidFill>
                  <a:schemeClr val="tx1"/>
                </a:solidFill>
                <a:cs typeface="B Nazanin" pitchFamily="2" charset="-78"/>
              </a:rPr>
              <a:t>برند.</a:t>
            </a:r>
            <a:endParaRPr lang="en-US" sz="2600" dirty="0">
              <a:solidFill>
                <a:schemeClr val="tx1"/>
              </a:solidFill>
              <a:cs typeface="B Nazanin" pitchFamily="2" charset="-78"/>
            </a:endParaRPr>
          </a:p>
        </p:txBody>
      </p:sp>
    </p:spTree>
    <p:extLst>
      <p:ext uri="{BB962C8B-B14F-4D97-AF65-F5344CB8AC3E}">
        <p14:creationId xmlns:p14="http://schemas.microsoft.com/office/powerpoint/2010/main" val="13630087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440363"/>
          </a:xfrm>
        </p:spPr>
        <p:txBody>
          <a:bodyPr>
            <a:normAutofit/>
          </a:bodyPr>
          <a:lstStyle/>
          <a:p>
            <a:pPr marL="0" indent="0" algn="just" rtl="1">
              <a:buNone/>
            </a:pPr>
            <a:r>
              <a:rPr lang="fa-IR" dirty="0" smtClean="0">
                <a:cs typeface="B Nazanin" pitchFamily="2" charset="-78"/>
              </a:rPr>
              <a:t>اطلاعات مدیریت هزینه در سطح داخلی واحد تجاری به منظور تسهیل در ایفای وظایف مدیریت تهیه و ارائه می شود و الزام قانونی خاصی برای آن وجود ندارد .</a:t>
            </a:r>
          </a:p>
          <a:p>
            <a:pPr marL="0" indent="0" algn="just" rtl="1">
              <a:buNone/>
            </a:pPr>
            <a:r>
              <a:rPr lang="fa-IR" dirty="0" smtClean="0">
                <a:cs typeface="B Nazanin" pitchFamily="2" charset="-78"/>
              </a:rPr>
              <a:t>بنابراین نکته مهم در تهیه اطلاعات با الزامات قانونی مد نظر است .</a:t>
            </a:r>
          </a:p>
          <a:p>
            <a:pPr marL="0" indent="0" algn="just" rtl="1">
              <a:buNone/>
            </a:pPr>
            <a:r>
              <a:rPr lang="fa-IR" dirty="0" smtClean="0">
                <a:cs typeface="B Nazanin" pitchFamily="2" charset="-78"/>
              </a:rPr>
              <a:t>وظیفه واحد حسابداری مالی ، توسعه و پشتیبانی سیستم گزارشگری مالی و</a:t>
            </a:r>
          </a:p>
          <a:p>
            <a:pPr marL="0" indent="0" algn="just" rtl="1">
              <a:buNone/>
            </a:pPr>
            <a:r>
              <a:rPr lang="fa-IR" dirty="0" smtClean="0">
                <a:cs typeface="B Nazanin" pitchFamily="2" charset="-78"/>
              </a:rPr>
              <a:t>سایر سیستم های مربوط به آن ( مانند سیستم حقوق و دستمزد ، سیستم های گزارشگری به بورس اوراق بهادار و نیز تهیه اظهارنامه مالیاتی ) است</a:t>
            </a:r>
            <a:endParaRPr lang="en-US" dirty="0">
              <a:cs typeface="B Nazanin" pitchFamily="2" charset="-78"/>
            </a:endParaRPr>
          </a:p>
        </p:txBody>
      </p:sp>
    </p:spTree>
    <p:extLst>
      <p:ext uri="{BB962C8B-B14F-4D97-AF65-F5344CB8AC3E}">
        <p14:creationId xmlns:p14="http://schemas.microsoft.com/office/powerpoint/2010/main" val="3973776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cs typeface="B Titr" pitchFamily="2" charset="-78"/>
              </a:rPr>
              <a:t>حسابداری مدیریت</a:t>
            </a:r>
            <a:endParaRPr lang="en-US" dirty="0">
              <a:cs typeface="B Titr" pitchFamily="2" charset="-78"/>
            </a:endParaRPr>
          </a:p>
        </p:txBody>
      </p:sp>
      <p:sp>
        <p:nvSpPr>
          <p:cNvPr id="3" name="Content Placeholder 2"/>
          <p:cNvSpPr>
            <a:spLocks noGrp="1"/>
          </p:cNvSpPr>
          <p:nvPr>
            <p:ph idx="1"/>
          </p:nvPr>
        </p:nvSpPr>
        <p:spPr/>
        <p:txBody>
          <a:bodyPr/>
          <a:lstStyle/>
          <a:p>
            <a:pPr marL="0" indent="0" algn="ctr" rtl="1">
              <a:buNone/>
            </a:pPr>
            <a:r>
              <a:rPr lang="fa-IR" dirty="0" smtClean="0">
                <a:cs typeface="B Titr" pitchFamily="2" charset="-78"/>
              </a:rPr>
              <a:t>تهیه کننده: پوریا عزیزی</a:t>
            </a:r>
          </a:p>
          <a:p>
            <a:pPr marL="0" indent="0" algn="ctr" rtl="1">
              <a:buNone/>
            </a:pPr>
            <a:endParaRPr lang="fa-IR" dirty="0" smtClean="0">
              <a:cs typeface="B Titr" pitchFamily="2" charset="-78"/>
            </a:endParaRPr>
          </a:p>
          <a:p>
            <a:pPr marL="0" indent="0" algn="ctr" rtl="1">
              <a:buNone/>
            </a:pPr>
            <a:r>
              <a:rPr lang="fa-IR" dirty="0" smtClean="0">
                <a:cs typeface="B Titr" pitchFamily="2" charset="-78"/>
              </a:rPr>
              <a:t>استاد ارجمند: دکتر لعل بار</a:t>
            </a:r>
          </a:p>
          <a:p>
            <a:pPr marL="0" indent="0" algn="ctr" rtl="1">
              <a:buNone/>
            </a:pPr>
            <a:endParaRPr lang="fa-IR" dirty="0">
              <a:cs typeface="B Titr" pitchFamily="2" charset="-78"/>
            </a:endParaRPr>
          </a:p>
          <a:p>
            <a:pPr marL="0" indent="0" algn="ctr" rtl="1">
              <a:buNone/>
            </a:pPr>
            <a:endParaRPr lang="fa-IR" dirty="0" smtClean="0">
              <a:cs typeface="B Titr" pitchFamily="2" charset="-78"/>
            </a:endParaRPr>
          </a:p>
          <a:p>
            <a:pPr marL="0" indent="0" algn="ctr" rtl="1">
              <a:buNone/>
            </a:pPr>
            <a:r>
              <a:rPr lang="fa-IR" sz="2000" dirty="0" smtClean="0">
                <a:cs typeface="B Titr" pitchFamily="2" charset="-78"/>
              </a:rPr>
              <a:t>نیمسال اول </a:t>
            </a:r>
          </a:p>
          <a:p>
            <a:pPr marL="0" indent="0" algn="ctr" rtl="1">
              <a:buNone/>
            </a:pPr>
            <a:r>
              <a:rPr lang="fa-IR" sz="2000" dirty="0" smtClean="0">
                <a:cs typeface="B Titr" pitchFamily="2" charset="-78"/>
              </a:rPr>
              <a:t>سال تحصیلی 94-93</a:t>
            </a:r>
            <a:endParaRPr lang="en-US" sz="2000" dirty="0">
              <a:cs typeface="B Titr" pitchFamily="2" charset="-78"/>
            </a:endParaRPr>
          </a:p>
        </p:txBody>
      </p:sp>
    </p:spTree>
    <p:extLst>
      <p:ext uri="{BB962C8B-B14F-4D97-AF65-F5344CB8AC3E}">
        <p14:creationId xmlns:p14="http://schemas.microsoft.com/office/powerpoint/2010/main" val="12633351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a:bodyPr>
          <a:lstStyle/>
          <a:p>
            <a:r>
              <a:rPr lang="fa-IR" sz="6600" b="1" dirty="0" smtClean="0">
                <a:solidFill>
                  <a:schemeClr val="accent5"/>
                </a:solidFill>
                <a:cs typeface="B Elm" pitchFamily="2" charset="-78"/>
              </a:rPr>
              <a:t>فصل دوم	</a:t>
            </a:r>
            <a:endParaRPr lang="en-US" sz="6600" b="1" dirty="0">
              <a:solidFill>
                <a:schemeClr val="accent5"/>
              </a:solidFill>
              <a:cs typeface="B Elm" pitchFamily="2" charset="-78"/>
            </a:endParaRPr>
          </a:p>
        </p:txBody>
      </p:sp>
      <p:sp>
        <p:nvSpPr>
          <p:cNvPr id="3" name="Subtitle 2"/>
          <p:cNvSpPr>
            <a:spLocks noGrp="1"/>
          </p:cNvSpPr>
          <p:nvPr>
            <p:ph type="subTitle" idx="1"/>
          </p:nvPr>
        </p:nvSpPr>
        <p:spPr>
          <a:xfrm>
            <a:off x="1295400" y="1752600"/>
            <a:ext cx="6400800" cy="3657600"/>
          </a:xfrm>
        </p:spPr>
        <p:txBody>
          <a:bodyPr>
            <a:normAutofit/>
          </a:bodyPr>
          <a:lstStyle/>
          <a:p>
            <a:pPr algn="ctr"/>
            <a:r>
              <a:rPr lang="fa-IR" sz="5400" b="1" dirty="0" smtClean="0">
                <a:solidFill>
                  <a:schemeClr val="accent6"/>
                </a:solidFill>
                <a:cs typeface="B Homa" pitchFamily="2" charset="-78"/>
              </a:rPr>
              <a:t>انتخاب و اجرای استراتژی با استفاده از تجزیه و تحلیل زنجیره ارزش و کارت ارزیابی متوازن</a:t>
            </a:r>
            <a:endParaRPr lang="en-US" sz="5400" b="1" dirty="0">
              <a:solidFill>
                <a:schemeClr val="accent6"/>
              </a:solidFill>
              <a:cs typeface="B Homa" pitchFamily="2" charset="-78"/>
            </a:endParaRPr>
          </a:p>
        </p:txBody>
      </p:sp>
    </p:spTree>
    <p:extLst>
      <p:ext uri="{BB962C8B-B14F-4D97-AF65-F5344CB8AC3E}">
        <p14:creationId xmlns:p14="http://schemas.microsoft.com/office/powerpoint/2010/main" val="2689761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 y="304800"/>
            <a:ext cx="8534400" cy="3966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0322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9600" dirty="0" smtClean="0">
                <a:solidFill>
                  <a:schemeClr val="tx1"/>
                </a:solidFill>
              </a:rPr>
              <a:t>مقدمه</a:t>
            </a:r>
            <a:endParaRPr lang="en-US" sz="9600" dirty="0">
              <a:solidFill>
                <a:schemeClr val="tx1"/>
              </a:solidFill>
            </a:endParaRPr>
          </a:p>
        </p:txBody>
      </p:sp>
      <p:sp>
        <p:nvSpPr>
          <p:cNvPr id="3" name="Content Placeholder 2"/>
          <p:cNvSpPr>
            <a:spLocks noGrp="1"/>
          </p:cNvSpPr>
          <p:nvPr>
            <p:ph idx="1"/>
          </p:nvPr>
        </p:nvSpPr>
        <p:spPr/>
        <p:txBody>
          <a:bodyPr/>
          <a:lstStyle/>
          <a:p>
            <a:pPr lvl="1" algn="just" rtl="1"/>
            <a:r>
              <a:rPr lang="fa-IR" b="1" dirty="0" smtClean="0">
                <a:solidFill>
                  <a:schemeClr val="accent2"/>
                </a:solidFill>
                <a:cs typeface="B Nazanin" pitchFamily="2" charset="-78"/>
              </a:rPr>
              <a:t>دو ویژگی مورد انتظار از حسابداری مدیریت</a:t>
            </a:r>
          </a:p>
          <a:p>
            <a:pPr algn="just" rtl="1"/>
            <a:r>
              <a:rPr lang="fa-IR" dirty="0" smtClean="0">
                <a:cs typeface="B Nazanin" pitchFamily="2" charset="-78"/>
              </a:rPr>
              <a:t>اطلاعات لازم را برای کمک به انتخاب بهترین استراتژی رقابتی شرکت فراهم می کند.</a:t>
            </a:r>
          </a:p>
          <a:p>
            <a:pPr algn="just" rtl="1"/>
            <a:r>
              <a:rPr lang="fa-IR" dirty="0" smtClean="0">
                <a:cs typeface="B Nazanin" pitchFamily="2" charset="-78"/>
              </a:rPr>
              <a:t>در طول فعالیت شرکت اطلاعات دقیق،مربوط و به موقع در خصوص مدیریت هزینه،نحوه عملکرد شرکت و میزان دستیابی به اهداف از پیش تعیین شده در بیانیه استراتژی و نیز چشم انداز آتی شرکت در اختیار مدیران قرار دهند.</a:t>
            </a:r>
          </a:p>
          <a:p>
            <a:pPr algn="just"/>
            <a:endParaRPr lang="en-US" dirty="0">
              <a:cs typeface="B Nazanin" pitchFamily="2" charset="-78"/>
            </a:endParaRPr>
          </a:p>
        </p:txBody>
      </p:sp>
    </p:spTree>
    <p:extLst>
      <p:ext uri="{BB962C8B-B14F-4D97-AF65-F5344CB8AC3E}">
        <p14:creationId xmlns:p14="http://schemas.microsoft.com/office/powerpoint/2010/main" val="78490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اهداف فصل</a:t>
            </a:r>
            <a:endParaRPr lang="en-US" dirty="0"/>
          </a:p>
        </p:txBody>
      </p:sp>
      <p:sp>
        <p:nvSpPr>
          <p:cNvPr id="3" name="Content Placeholder 2"/>
          <p:cNvSpPr>
            <a:spLocks noGrp="1"/>
          </p:cNvSpPr>
          <p:nvPr>
            <p:ph idx="1"/>
          </p:nvPr>
        </p:nvSpPr>
        <p:spPr/>
        <p:txBody>
          <a:bodyPr/>
          <a:lstStyle/>
          <a:p>
            <a:pPr algn="r" rtl="1">
              <a:buFont typeface="Wingdings" pitchFamily="2" charset="2"/>
              <a:buChar char="ü"/>
            </a:pPr>
            <a:r>
              <a:rPr lang="fa-IR" dirty="0" smtClean="0"/>
              <a:t>تشریح نحوه انتخاب و اجرای استراتژی (راهبرد) رقابتی شرکت که تعیین کننده موفقیت و هدف نهایی شرکت در محیط رقابتی است.( </a:t>
            </a:r>
            <a:r>
              <a:rPr lang="fa-IR" dirty="0" smtClean="0">
                <a:solidFill>
                  <a:schemeClr val="accent2"/>
                </a:solidFill>
              </a:rPr>
              <a:t>رهبری هزینه </a:t>
            </a:r>
            <a:r>
              <a:rPr lang="fa-IR" dirty="0" smtClean="0"/>
              <a:t>_ </a:t>
            </a:r>
            <a:r>
              <a:rPr lang="fa-IR" dirty="0" smtClean="0">
                <a:solidFill>
                  <a:schemeClr val="accent2"/>
                </a:solidFill>
              </a:rPr>
              <a:t>تمایز</a:t>
            </a:r>
            <a:r>
              <a:rPr lang="fa-IR" dirty="0" smtClean="0"/>
              <a:t> )</a:t>
            </a:r>
          </a:p>
          <a:p>
            <a:pPr algn="r" rtl="1">
              <a:buFont typeface="Wingdings" pitchFamily="2" charset="2"/>
              <a:buChar char="ü"/>
            </a:pPr>
            <a:r>
              <a:rPr lang="fa-IR" sz="3600" dirty="0" smtClean="0"/>
              <a:t>نحوه انتخاب و اجرای این دو استراتژی با کمک </a:t>
            </a:r>
            <a:r>
              <a:rPr lang="fa-IR" dirty="0" smtClean="0">
                <a:solidFill>
                  <a:schemeClr val="tx2"/>
                </a:solidFill>
              </a:rPr>
              <a:t>تجزیه و </a:t>
            </a:r>
            <a:r>
              <a:rPr lang="fa-IR" dirty="0" smtClean="0">
                <a:solidFill>
                  <a:schemeClr val="tx2">
                    <a:lumMod val="75000"/>
                  </a:schemeClr>
                </a:solidFill>
              </a:rPr>
              <a:t>تحلیل </a:t>
            </a:r>
            <a:r>
              <a:rPr lang="en-US" dirty="0" err="1" smtClean="0">
                <a:solidFill>
                  <a:schemeClr val="tx2">
                    <a:lumMod val="75000"/>
                  </a:schemeClr>
                </a:solidFill>
              </a:rPr>
              <a:t>swot</a:t>
            </a:r>
            <a:r>
              <a:rPr lang="en-US" dirty="0" smtClean="0">
                <a:solidFill>
                  <a:schemeClr val="tx2">
                    <a:lumMod val="75000"/>
                  </a:schemeClr>
                </a:solidFill>
              </a:rPr>
              <a:t> </a:t>
            </a:r>
            <a:r>
              <a:rPr lang="fa-IR" dirty="0" smtClean="0"/>
              <a:t> ، </a:t>
            </a:r>
            <a:r>
              <a:rPr lang="fa-IR" dirty="0" smtClean="0">
                <a:solidFill>
                  <a:schemeClr val="tx2"/>
                </a:solidFill>
              </a:rPr>
              <a:t>کارت ارزیابی متوازن </a:t>
            </a:r>
            <a:r>
              <a:rPr lang="fa-IR" dirty="0" smtClean="0"/>
              <a:t>،</a:t>
            </a:r>
            <a:r>
              <a:rPr lang="fa-IR" dirty="0" smtClean="0">
                <a:solidFill>
                  <a:schemeClr val="tx2"/>
                </a:solidFill>
              </a:rPr>
              <a:t> تجزیه و تحلیل زنجیره ارزش</a:t>
            </a:r>
            <a:endParaRPr lang="en-US" dirty="0">
              <a:solidFill>
                <a:schemeClr val="tx2"/>
              </a:solidFill>
            </a:endParaRPr>
          </a:p>
        </p:txBody>
      </p:sp>
    </p:spTree>
    <p:extLst>
      <p:ext uri="{BB962C8B-B14F-4D97-AF65-F5344CB8AC3E}">
        <p14:creationId xmlns:p14="http://schemas.microsoft.com/office/powerpoint/2010/main" val="1758306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89756441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7243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ویژگیهای بیانیه مأموریت </a:t>
            </a:r>
            <a:endParaRPr lang="en-US" dirty="0"/>
          </a:p>
        </p:txBody>
      </p:sp>
      <p:sp>
        <p:nvSpPr>
          <p:cNvPr id="3" name="Content Placeholder 2"/>
          <p:cNvSpPr>
            <a:spLocks noGrp="1"/>
          </p:cNvSpPr>
          <p:nvPr>
            <p:ph idx="1"/>
          </p:nvPr>
        </p:nvSpPr>
        <p:spPr/>
        <p:txBody>
          <a:bodyPr>
            <a:normAutofit lnSpcReduction="10000"/>
          </a:bodyPr>
          <a:lstStyle/>
          <a:p>
            <a:pPr algn="r" rtl="1">
              <a:buFont typeface="Wingdings" pitchFamily="2" charset="2"/>
              <a:buChar char="ü"/>
            </a:pPr>
            <a:r>
              <a:rPr lang="fa-IR" dirty="0" smtClean="0"/>
              <a:t>خیلی کلی است و راجع به فلسفه حیات ،چهارچوب فعالیت و جهت حرکت شرکت.</a:t>
            </a:r>
          </a:p>
          <a:p>
            <a:pPr algn="r" rtl="1">
              <a:buFont typeface="Wingdings" pitchFamily="2" charset="2"/>
              <a:buChar char="ü"/>
            </a:pPr>
            <a:r>
              <a:rPr lang="fa-IR" dirty="0" smtClean="0"/>
              <a:t>معمولا وارد جزئیات نمی شود.</a:t>
            </a:r>
          </a:p>
          <a:p>
            <a:pPr algn="r" rtl="1">
              <a:buFont typeface="Wingdings" pitchFamily="2" charset="2"/>
              <a:buChar char="ü"/>
            </a:pPr>
            <a:r>
              <a:rPr lang="fa-IR" dirty="0" smtClean="0"/>
              <a:t>نباید پیچیده بلکه باید مختصر و مفید باشد.</a:t>
            </a:r>
          </a:p>
          <a:p>
            <a:pPr algn="r" rtl="1">
              <a:buFont typeface="Wingdings" pitchFamily="2" charset="2"/>
              <a:buChar char="ü"/>
            </a:pPr>
            <a:r>
              <a:rPr lang="fa-IR" dirty="0" smtClean="0"/>
              <a:t>نباید بسیار محدود و یا بسیار وسیع و گسترده تعریف شود.</a:t>
            </a:r>
          </a:p>
          <a:p>
            <a:pPr algn="r" rtl="1">
              <a:buFont typeface="Wingdings" pitchFamily="2" charset="2"/>
              <a:buChar char="ü"/>
            </a:pPr>
            <a:r>
              <a:rPr lang="fa-IR" dirty="0" smtClean="0"/>
              <a:t>معمولا به صورت کیفی است و معمولا فاقد آمار و ارقام است.(بر خلاف اهداف که شامل ارقام کمی است)</a:t>
            </a:r>
          </a:p>
          <a:p>
            <a:pPr algn="r" rtl="1">
              <a:buFont typeface="Wingdings" pitchFamily="2" charset="2"/>
              <a:buChar char="ü"/>
            </a:pPr>
            <a:r>
              <a:rPr lang="fa-IR" dirty="0" smtClean="0"/>
              <a:t>حسب تغییرات محیطی و سازمانی قابل تغییر است ولی در هر دوره باید معرف مناسبی برای سازمان باشد.</a:t>
            </a:r>
          </a:p>
          <a:p>
            <a:pPr algn="r" rtl="1">
              <a:buFont typeface="Wingdings" pitchFamily="2" charset="2"/>
              <a:buChar char="ü"/>
            </a:pPr>
            <a:r>
              <a:rPr lang="fa-IR" dirty="0" smtClean="0"/>
              <a:t>بیانیه مدیریت یک تابلوست که دو رو دارد.</a:t>
            </a:r>
            <a:r>
              <a:rPr lang="fa-IR" dirty="0" smtClean="0">
                <a:solidFill>
                  <a:schemeClr val="accent2"/>
                </a:solidFill>
              </a:rPr>
              <a:t>یک رو </a:t>
            </a:r>
            <a:r>
              <a:rPr lang="fa-IR" dirty="0" smtClean="0"/>
              <a:t>برای کسانی که از بیرون به شرکت نگاه میکنند.</a:t>
            </a:r>
            <a:r>
              <a:rPr lang="fa-IR" dirty="0" smtClean="0">
                <a:solidFill>
                  <a:schemeClr val="accent2"/>
                </a:solidFill>
              </a:rPr>
              <a:t>یک رو </a:t>
            </a:r>
            <a:r>
              <a:rPr lang="fa-IR" dirty="0" smtClean="0"/>
              <a:t>برای درون شرکت که کارکنان بدانند زیر چه چتری خدمت می کنند.</a:t>
            </a:r>
            <a:endParaRPr lang="en-US" dirty="0"/>
          </a:p>
        </p:txBody>
      </p:sp>
    </p:spTree>
    <p:extLst>
      <p:ext uri="{BB962C8B-B14F-4D97-AF65-F5344CB8AC3E}">
        <p14:creationId xmlns:p14="http://schemas.microsoft.com/office/powerpoint/2010/main" val="19272752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سه عامل مهم در تدوین بیانیه ماموریت</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1"/>
            <a:ext cx="8229600" cy="3048000"/>
          </a:xfrm>
        </p:spPr>
        <p:txBody>
          <a:bodyPr>
            <a:normAutofit/>
          </a:bodyPr>
          <a:lstStyle/>
          <a:p>
            <a:pPr algn="just" rtl="1"/>
            <a:r>
              <a:rPr lang="fa-IR" dirty="0" smtClean="0">
                <a:solidFill>
                  <a:schemeClr val="bg2">
                    <a:lumMod val="10000"/>
                  </a:schemeClr>
                </a:solidFill>
                <a:cs typeface="B Nazanin" pitchFamily="2" charset="-78"/>
              </a:rPr>
              <a:t>ارزش های سهامداران که انتظارات بلند مدت سرمایه گذاری آنها را مشخص می کند. </a:t>
            </a:r>
          </a:p>
          <a:p>
            <a:pPr algn="just" rtl="1"/>
            <a:r>
              <a:rPr lang="fa-IR" dirty="0" smtClean="0">
                <a:solidFill>
                  <a:schemeClr val="bg2">
                    <a:lumMod val="10000"/>
                  </a:schemeClr>
                </a:solidFill>
                <a:cs typeface="B Nazanin" pitchFamily="2" charset="-78"/>
              </a:rPr>
              <a:t>ارزش های مدیران شرکت که چشم انداز (</a:t>
            </a:r>
            <a:r>
              <a:rPr lang="en-US" dirty="0" err="1" smtClean="0">
                <a:solidFill>
                  <a:schemeClr val="bg2">
                    <a:lumMod val="10000"/>
                  </a:schemeClr>
                </a:solidFill>
                <a:cs typeface="B Nazanin" pitchFamily="2" charset="-78"/>
              </a:rPr>
              <a:t>Visson</a:t>
            </a:r>
            <a:r>
              <a:rPr lang="en-US" dirty="0" smtClean="0">
                <a:solidFill>
                  <a:schemeClr val="bg2">
                    <a:lumMod val="10000"/>
                  </a:schemeClr>
                </a:solidFill>
                <a:cs typeface="B Nazanin" pitchFamily="2" charset="-78"/>
              </a:rPr>
              <a:t> </a:t>
            </a:r>
            <a:r>
              <a:rPr lang="fa-IR" dirty="0" smtClean="0">
                <a:solidFill>
                  <a:schemeClr val="bg2">
                    <a:lumMod val="10000"/>
                  </a:schemeClr>
                </a:solidFill>
                <a:cs typeface="B Nazanin" pitchFamily="2" charset="-78"/>
              </a:rPr>
              <a:t> ) یا نیت استراتژیک شرکت را مشخص می کند . </a:t>
            </a:r>
          </a:p>
          <a:p>
            <a:pPr algn="just" rtl="1"/>
            <a:r>
              <a:rPr lang="fa-IR" dirty="0" smtClean="0">
                <a:solidFill>
                  <a:schemeClr val="bg2">
                    <a:lumMod val="10000"/>
                  </a:schemeClr>
                </a:solidFill>
                <a:cs typeface="B Nazanin" pitchFamily="2" charset="-78"/>
              </a:rPr>
              <a:t>شرایط و انتظارات سایر </a:t>
            </a:r>
            <a:r>
              <a:rPr lang="fa-IR" dirty="0" err="1" smtClean="0">
                <a:solidFill>
                  <a:schemeClr val="bg2">
                    <a:lumMod val="10000"/>
                  </a:schemeClr>
                </a:solidFill>
                <a:cs typeface="B Nazanin" pitchFamily="2" charset="-78"/>
              </a:rPr>
              <a:t>ذینفعان</a:t>
            </a:r>
            <a:r>
              <a:rPr lang="fa-IR" dirty="0" smtClean="0">
                <a:solidFill>
                  <a:schemeClr val="bg2">
                    <a:lumMod val="10000"/>
                  </a:schemeClr>
                </a:solidFill>
                <a:cs typeface="B Nazanin" pitchFamily="2" charset="-78"/>
              </a:rPr>
              <a:t> ( نظر مشتریان ، کارکنان ، تامین </a:t>
            </a:r>
            <a:r>
              <a:rPr lang="fa-IR" dirty="0" err="1" smtClean="0">
                <a:solidFill>
                  <a:schemeClr val="bg2">
                    <a:lumMod val="10000"/>
                  </a:schemeClr>
                </a:solidFill>
                <a:cs typeface="B Nazanin" pitchFamily="2" charset="-78"/>
              </a:rPr>
              <a:t>کنندگان</a:t>
            </a:r>
            <a:r>
              <a:rPr lang="fa-IR" dirty="0" smtClean="0">
                <a:solidFill>
                  <a:schemeClr val="bg2">
                    <a:lumMod val="10000"/>
                  </a:schemeClr>
                </a:solidFill>
                <a:cs typeface="B Nazanin" pitchFamily="2" charset="-78"/>
              </a:rPr>
              <a:t> مواد اولیه شرکت ، واسطه ها و نظایر اینها . </a:t>
            </a:r>
            <a:endParaRPr lang="en-US" dirty="0">
              <a:solidFill>
                <a:schemeClr val="bg2">
                  <a:lumMod val="10000"/>
                </a:schemeClr>
              </a:solidFill>
              <a:cs typeface="B Nazanin" pitchFamily="2" charset="-78"/>
            </a:endParaRPr>
          </a:p>
        </p:txBody>
      </p:sp>
    </p:spTree>
    <p:extLst>
      <p:ext uri="{BB962C8B-B14F-4D97-AF65-F5344CB8AC3E}">
        <p14:creationId xmlns:p14="http://schemas.microsoft.com/office/powerpoint/2010/main" val="4236600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321202646"/>
              </p:ext>
            </p:extLst>
          </p:nvPr>
        </p:nvGraphicFramePr>
        <p:xfrm>
          <a:off x="1371600" y="228600"/>
          <a:ext cx="5867400" cy="6537960"/>
        </p:xfrm>
        <a:graphic>
          <a:graphicData uri="http://schemas.openxmlformats.org/drawingml/2006/table">
            <a:tbl>
              <a:tblPr rtl="1"/>
              <a:tblGrid>
                <a:gridCol w="5867400">
                  <a:extLst>
                    <a:ext uri="{9D8B030D-6E8A-4147-A177-3AD203B41FA5}">
                      <a16:colId xmlns:a16="http://schemas.microsoft.com/office/drawing/2014/main" val="20000"/>
                    </a:ext>
                  </a:extLst>
                </a:gridCol>
              </a:tblGrid>
              <a:tr h="6537960">
                <a:tc>
                  <a:txBody>
                    <a:bodyPr/>
                    <a:lstStyle/>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200" b="1" i="0" u="none" strike="noStrike" cap="none" normalizeH="0" baseline="0" dirty="0" smtClean="0">
                        <a:ln>
                          <a:noFill/>
                        </a:ln>
                        <a:solidFill>
                          <a:srgbClr val="000000"/>
                        </a:solidFill>
                        <a:effectLst/>
                        <a:latin typeface="BZar" charset="0"/>
                        <a:ea typeface="Times New Roman" pitchFamily="18" charset="0"/>
                        <a:cs typeface="0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0 Zar"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چشم انداز: </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خودروسازجهانی انتخاب اول مشتریان ایرانی همکار برگزیده خودروسازان جهانی</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ماموریتی :</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 تولید وعرضه خودروی سواری وکار سایر فعالیتهای مرتبط با قابلیت کسب  بازار های جهاد بیشترین انطباق  با  نیازمشتریان  بازار ایران با استفاده ازتکنولوژی روز </a:t>
                      </a:r>
                      <a:endParaRPr kumimoji="0" lang="en-US" sz="1600" b="0"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ارزشها :</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مشتری مداری</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 : خشنودی مشتری اولویت نخست ماست.</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کرامت انسانی:</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  رعایت کرامت انسانی را رمزتوسعه منابع انسانی میدانیم.</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مشارکت کارکنان</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 : با مشارکت وهمدلی کارکنان،موفقیت سایپارا تضمین می کنیم.</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مسئولیت پذیری  : </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ارزشمندترین کارکنان را مسئولیت پذیرترین آنها می دانیم.</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خلاقیت ونوآوری:</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  خلاقیت منابع انسانی سازمان را عامل رشد خود می دانیم.</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تکنولوژی روز:  </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بادستیابی به تکنولوژی روز،توسعه همه جانبه خود را به انجام می رسانیم.</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رضایت مندی ذینفعان: </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ما با تاکید بر ایجاد ارزش افزوده رضایت ذینفعان را کسب میکنیم.</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000000"/>
                        </a:solidFill>
                        <a:effectLst/>
                        <a:latin typeface="BZar" charset="0"/>
                        <a:ea typeface="Times New Roman" pitchFamily="18" charset="0"/>
                        <a:cs typeface="B Nazanin" pitchFamily="2" charset="-78"/>
                      </a:endParaRPr>
                    </a:p>
                    <a:p>
                      <a:pPr marL="0" marR="0" lvl="0" indent="0" algn="r" defTabSz="914400" rtl="1" eaLnBrk="0" fontAlgn="base" latinLnBrk="0" hangingPunct="0">
                        <a:lnSpc>
                          <a:spcPct val="100000"/>
                        </a:lnSpc>
                        <a:spcBef>
                          <a:spcPct val="0"/>
                        </a:spcBef>
                        <a:spcAft>
                          <a:spcPct val="0"/>
                        </a:spcAft>
                        <a:buClrTx/>
                        <a:buSzTx/>
                        <a:buFontTx/>
                        <a:buNone/>
                        <a:tabLst/>
                      </a:pPr>
                      <a:r>
                        <a:rPr kumimoji="0" lang="fa-IR" sz="1600" b="1" i="0" u="none" strike="noStrike" cap="none" normalizeH="0" baseline="0" dirty="0" smtClean="0">
                          <a:ln>
                            <a:noFill/>
                          </a:ln>
                          <a:solidFill>
                            <a:srgbClr val="000000"/>
                          </a:solidFill>
                          <a:effectLst/>
                          <a:latin typeface="BZar" charset="0"/>
                          <a:ea typeface="Times New Roman" pitchFamily="18" charset="0"/>
                          <a:cs typeface="B Nazanin" pitchFamily="2" charset="-78"/>
                        </a:rPr>
                        <a:t>جامعه ومحیط زیست : </a:t>
                      </a:r>
                      <a:r>
                        <a:rPr kumimoji="0" lang="fa-IR" sz="1600" b="0" i="0" u="none" strike="noStrike" cap="none" normalizeH="0" baseline="0" dirty="0" smtClean="0">
                          <a:ln>
                            <a:noFill/>
                          </a:ln>
                          <a:solidFill>
                            <a:srgbClr val="000000"/>
                          </a:solidFill>
                          <a:effectLst/>
                          <a:latin typeface="BZar" charset="0"/>
                          <a:ea typeface="Times New Roman" pitchFamily="18" charset="0"/>
                          <a:cs typeface="B Nazanin" pitchFamily="2" charset="-78"/>
                        </a:rPr>
                        <a:t> ما به ارزش های جامعه احترام می گذاریم ومحیط زیست را حفظ می کنیم.</a:t>
                      </a:r>
                      <a:endParaRPr kumimoji="0" lang="en-US" sz="1600" b="0" i="0" u="none" strike="noStrike" cap="none" normalizeH="0" baseline="0" dirty="0" smtClean="0">
                        <a:ln>
                          <a:noFill/>
                        </a:ln>
                        <a:solidFill>
                          <a:schemeClr val="tx1"/>
                        </a:solidFill>
                        <a:effectLst/>
                        <a:latin typeface="Arial" pitchFamily="34" charset="0"/>
                        <a:cs typeface="B Nazanin" pitchFamily="2" charset="-78"/>
                      </a:endParaRPr>
                    </a:p>
                    <a:p>
                      <a:pPr algn="r"/>
                      <a:endParaRPr lang="en-US" sz="1400" dirty="0">
                        <a:cs typeface="B Nazanin" pitchFamily="2" charset="-78"/>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6" name="Rectangle 5"/>
          <p:cNvSpPr/>
          <p:nvPr/>
        </p:nvSpPr>
        <p:spPr>
          <a:xfrm>
            <a:off x="3048000" y="228600"/>
            <a:ext cx="2844047" cy="307777"/>
          </a:xfrm>
          <a:prstGeom prst="rect">
            <a:avLst/>
          </a:prstGeom>
        </p:spPr>
        <p:txBody>
          <a:bodyPr wrap="square">
            <a:spAutoFit/>
          </a:bodyPr>
          <a:lstStyle/>
          <a:p>
            <a:pPr lvl="0" algn="ctr" rtl="1" fontAlgn="base">
              <a:spcBef>
                <a:spcPct val="0"/>
              </a:spcBef>
              <a:spcAft>
                <a:spcPct val="0"/>
              </a:spcAft>
            </a:pPr>
            <a:r>
              <a:rPr lang="fa-IR" sz="1400" b="1" dirty="0" smtClean="0">
                <a:latin typeface="BZar" charset="0"/>
                <a:ea typeface="Times New Roman" pitchFamily="18" charset="0"/>
                <a:cs typeface="B Titr" pitchFamily="2" charset="-78"/>
              </a:rPr>
              <a:t>جدول 2-1 بیانیه ماموریت شرکت سایپا</a:t>
            </a:r>
            <a:endParaRPr lang="en-US" sz="1400" dirty="0" smtClean="0">
              <a:latin typeface="Arial" pitchFamily="34" charset="0"/>
              <a:cs typeface="B Titr" pitchFamily="2" charset="-78"/>
            </a:endParaRPr>
          </a:p>
        </p:txBody>
      </p:sp>
    </p:spTree>
    <p:extLst>
      <p:ext uri="{BB962C8B-B14F-4D97-AF65-F5344CB8AC3E}">
        <p14:creationId xmlns:p14="http://schemas.microsoft.com/office/powerpoint/2010/main" val="9794403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200" dirty="0" smtClean="0">
                <a:solidFill>
                  <a:srgbClr val="002060"/>
                </a:solidFill>
              </a:rPr>
              <a:t>تمرکز حسابداری مدیریت و مدیریت هزینه در گذشته و حال</a:t>
            </a:r>
            <a:endParaRPr lang="en-US" sz="3200" dirty="0">
              <a:solidFill>
                <a:srgbClr val="002060"/>
              </a:solidFill>
            </a:endParaRPr>
          </a:p>
        </p:txBody>
      </p:sp>
      <p:sp>
        <p:nvSpPr>
          <p:cNvPr id="3" name="Text Placeholder 2"/>
          <p:cNvSpPr>
            <a:spLocks noGrp="1"/>
          </p:cNvSpPr>
          <p:nvPr>
            <p:ph type="body" idx="1"/>
          </p:nvPr>
        </p:nvSpPr>
        <p:spPr/>
        <p:txBody>
          <a:bodyPr/>
          <a:lstStyle/>
          <a:p>
            <a:pPr algn="ctr" rtl="1"/>
            <a:r>
              <a:rPr lang="fa-IR" dirty="0" smtClean="0">
                <a:solidFill>
                  <a:schemeClr val="accent3"/>
                </a:solidFill>
              </a:rPr>
              <a:t>محیط تجارت معاصر</a:t>
            </a:r>
            <a:endParaRPr lang="en-US" dirty="0">
              <a:solidFill>
                <a:schemeClr val="accent3"/>
              </a:solidFill>
            </a:endParaRPr>
          </a:p>
        </p:txBody>
      </p:sp>
      <p:sp>
        <p:nvSpPr>
          <p:cNvPr id="4" name="Content Placeholder 3"/>
          <p:cNvSpPr>
            <a:spLocks noGrp="1"/>
          </p:cNvSpPr>
          <p:nvPr>
            <p:ph sz="half" idx="2"/>
          </p:nvPr>
        </p:nvSpPr>
        <p:spPr/>
        <p:txBody>
          <a:bodyPr/>
          <a:lstStyle/>
          <a:p>
            <a:pPr marL="457200" indent="-457200" algn="r" rtl="1">
              <a:buFont typeface="+mj-lt"/>
              <a:buAutoNum type="arabicParenR"/>
            </a:pPr>
            <a:r>
              <a:rPr lang="fa-IR" dirty="0" smtClean="0">
                <a:cs typeface="B Nazanin" pitchFamily="2" charset="-78"/>
              </a:rPr>
              <a:t>از حسابداری مدیریت و مدیریت هزینه به عنوان ابزاری برای توسعه و بهبود استراتژی های تجاری شرکت استفاده می شود.</a:t>
            </a:r>
          </a:p>
          <a:p>
            <a:pPr marL="457200" indent="-457200" algn="r" rtl="1">
              <a:buFont typeface="+mj-lt"/>
              <a:buAutoNum type="arabicParenR"/>
            </a:pPr>
            <a:r>
              <a:rPr lang="fa-IR" dirty="0" smtClean="0">
                <a:cs typeface="B Nazanin" pitchFamily="2" charset="-78"/>
              </a:rPr>
              <a:t>به حسابداران به عنوان شرکای تجاری شرکت نگریسته می شود.</a:t>
            </a:r>
            <a:endParaRPr lang="en-US" dirty="0">
              <a:cs typeface="B Nazanin" pitchFamily="2" charset="-78"/>
            </a:endParaRPr>
          </a:p>
        </p:txBody>
      </p:sp>
      <p:sp>
        <p:nvSpPr>
          <p:cNvPr id="5" name="Text Placeholder 4"/>
          <p:cNvSpPr>
            <a:spLocks noGrp="1"/>
          </p:cNvSpPr>
          <p:nvPr>
            <p:ph type="body" sz="quarter" idx="3"/>
          </p:nvPr>
        </p:nvSpPr>
        <p:spPr/>
        <p:txBody>
          <a:bodyPr/>
          <a:lstStyle/>
          <a:p>
            <a:pPr algn="ctr" rtl="1"/>
            <a:r>
              <a:rPr lang="fa-IR" dirty="0" smtClean="0">
                <a:solidFill>
                  <a:schemeClr val="accent3"/>
                </a:solidFill>
              </a:rPr>
              <a:t>محیط تجارت گذشته</a:t>
            </a:r>
            <a:endParaRPr lang="en-US" dirty="0">
              <a:solidFill>
                <a:schemeClr val="accent3"/>
              </a:solidFill>
            </a:endParaRPr>
          </a:p>
        </p:txBody>
      </p:sp>
      <p:sp>
        <p:nvSpPr>
          <p:cNvPr id="6" name="Content Placeholder 5"/>
          <p:cNvSpPr>
            <a:spLocks noGrp="1"/>
          </p:cNvSpPr>
          <p:nvPr>
            <p:ph sz="quarter" idx="4"/>
          </p:nvPr>
        </p:nvSpPr>
        <p:spPr/>
        <p:txBody>
          <a:bodyPr/>
          <a:lstStyle/>
          <a:p>
            <a:pPr marL="457200" indent="-457200" algn="r" rtl="1">
              <a:buFont typeface="+mj-lt"/>
              <a:buAutoNum type="arabicParenR"/>
            </a:pPr>
            <a:r>
              <a:rPr lang="fa-IR" dirty="0" smtClean="0">
                <a:cs typeface="B Nazanin" pitchFamily="2" charset="-78"/>
              </a:rPr>
              <a:t>تمرکز بر گزارشگری مالی و تحلیل هزینه، استاندارد سازی و هزینه های استاندارد.</a:t>
            </a:r>
          </a:p>
          <a:p>
            <a:pPr marL="457200" indent="-457200" algn="r" rtl="1">
              <a:buFont typeface="+mj-lt"/>
              <a:buAutoNum type="arabicParenR"/>
            </a:pPr>
            <a:r>
              <a:rPr lang="fa-IR" dirty="0" smtClean="0">
                <a:cs typeface="B Nazanin" pitchFamily="2" charset="-78"/>
              </a:rPr>
              <a:t>به حسابداران به چشم متخصصان حرفه ای و تهیه کنندگان سوابق مالی نگریسته می شد.</a:t>
            </a:r>
            <a:endParaRPr lang="en-US" dirty="0">
              <a:cs typeface="B Nazanin" pitchFamily="2" charset="-78"/>
            </a:endParaRPr>
          </a:p>
        </p:txBody>
      </p:sp>
    </p:spTree>
    <p:extLst>
      <p:ext uri="{BB962C8B-B14F-4D97-AF65-F5344CB8AC3E}">
        <p14:creationId xmlns:p14="http://schemas.microsoft.com/office/powerpoint/2010/main" val="1915496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153400" cy="609600"/>
          </a:xfrm>
        </p:spPr>
        <p:txBody>
          <a:bodyPr>
            <a:noAutofit/>
          </a:bodyPr>
          <a:lstStyle/>
          <a:p>
            <a:r>
              <a:rPr lang="fa-IR" sz="1800" b="1" i="0" u="none" strike="noStrike" baseline="0" dirty="0" smtClean="0">
                <a:latin typeface="B Lotus,Bold"/>
              </a:rPr>
              <a:t>شکل 1 - 1 جایگاه حسابداری مدیریت و حسابداری مالی در سازمان و نیز کاربرد اطلاعات تهیه شده</a:t>
            </a:r>
            <a:br>
              <a:rPr lang="fa-IR" sz="1800" b="1" i="0" u="none" strike="noStrike" baseline="0" dirty="0" smtClean="0">
                <a:latin typeface="B Lotus,Bold"/>
              </a:rPr>
            </a:br>
            <a:r>
              <a:rPr lang="fa-IR" sz="1800" b="1" i="0" u="none" strike="noStrike" baseline="0" dirty="0" smtClean="0">
                <a:latin typeface="B Lotus,Bold"/>
              </a:rPr>
              <a:t>توسط آنها</a:t>
            </a:r>
            <a:br>
              <a:rPr lang="fa-IR" sz="1800" b="1" i="0" u="none" strike="noStrike" baseline="0" dirty="0" smtClean="0">
                <a:latin typeface="B Lotus,Bold"/>
              </a:rPr>
            </a:br>
            <a:r>
              <a:rPr lang="fa-IR" sz="1600" b="1" i="0" u="none" strike="noStrike" baseline="0" dirty="0" smtClean="0">
                <a:latin typeface="B Lotus,Bold"/>
              </a:rPr>
              <a:t/>
            </a:r>
            <a:br>
              <a:rPr lang="fa-IR" sz="1600" b="1" i="0" u="none" strike="noStrike" baseline="0" dirty="0" smtClean="0">
                <a:latin typeface="B Lotus,Bold"/>
              </a:rPr>
            </a:br>
            <a:endParaRPr lang="en-US" sz="1800" b="1" dirty="0"/>
          </a:p>
        </p:txBody>
      </p:sp>
      <p:sp>
        <p:nvSpPr>
          <p:cNvPr id="3" name="Rectangle 2"/>
          <p:cNvSpPr/>
          <p:nvPr/>
        </p:nvSpPr>
        <p:spPr>
          <a:xfrm>
            <a:off x="2362200" y="1143000"/>
            <a:ext cx="5181600" cy="1200329"/>
          </a:xfrm>
          <a:prstGeom prst="rect">
            <a:avLst/>
          </a:prstGeom>
        </p:spPr>
        <p:txBody>
          <a:bodyPr wrap="square">
            <a:spAutoFit/>
          </a:bodyPr>
          <a:lstStyle/>
          <a:p>
            <a:pPr algn="ctr"/>
            <a:r>
              <a:rPr lang="fa-IR" dirty="0" smtClean="0"/>
              <a:t>سیستم حسابداری</a:t>
            </a:r>
          </a:p>
          <a:p>
            <a:pPr algn="ctr"/>
            <a:r>
              <a:rPr lang="fa-IR" dirty="0" smtClean="0"/>
              <a:t>این سیستم بخشی از سیستم اطلاعاتی مدیریت است که اطلاعات لازم برای</a:t>
            </a:r>
          </a:p>
          <a:p>
            <a:pPr algn="ctr"/>
            <a:r>
              <a:rPr lang="fa-IR" dirty="0" smtClean="0"/>
              <a:t>حسابداری مالی و نیز حسابداری مدیریت را فراهم می کند.</a:t>
            </a:r>
          </a:p>
        </p:txBody>
      </p:sp>
      <p:graphicFrame>
        <p:nvGraphicFramePr>
          <p:cNvPr id="7" name="Table 6"/>
          <p:cNvGraphicFramePr>
            <a:graphicFrameLocks noGrp="1"/>
          </p:cNvGraphicFramePr>
          <p:nvPr>
            <p:extLst>
              <p:ext uri="{D42A27DB-BD31-4B8C-83A1-F6EECF244321}">
                <p14:modId xmlns:p14="http://schemas.microsoft.com/office/powerpoint/2010/main" val="1423046032"/>
              </p:ext>
            </p:extLst>
          </p:nvPr>
        </p:nvGraphicFramePr>
        <p:xfrm>
          <a:off x="2258291" y="1025236"/>
          <a:ext cx="5569527" cy="1510146"/>
        </p:xfrm>
        <a:graphic>
          <a:graphicData uri="http://schemas.openxmlformats.org/drawingml/2006/table">
            <a:tbl>
              <a:tblPr/>
              <a:tblGrid>
                <a:gridCol w="5569527">
                  <a:extLst>
                    <a:ext uri="{9D8B030D-6E8A-4147-A177-3AD203B41FA5}">
                      <a16:colId xmlns:a16="http://schemas.microsoft.com/office/drawing/2014/main" val="20000"/>
                    </a:ext>
                  </a:extLst>
                </a:gridCol>
              </a:tblGrid>
              <a:tr h="1510146">
                <a:tc>
                  <a:txBody>
                    <a:bodyPr/>
                    <a:lstStyle/>
                    <a:p>
                      <a:endParaRPr lang="en-US" dirty="0">
                        <a:ln>
                          <a:solidFill>
                            <a:sysClr val="windowText" lastClr="000000"/>
                          </a:solidFill>
                        </a:ln>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806230200"/>
              </p:ext>
            </p:extLst>
          </p:nvPr>
        </p:nvGraphicFramePr>
        <p:xfrm>
          <a:off x="2452255" y="2590800"/>
          <a:ext cx="5015345" cy="1039091"/>
        </p:xfrm>
        <a:graphic>
          <a:graphicData uri="http://schemas.openxmlformats.org/drawingml/2006/table">
            <a:tbl>
              <a:tblPr/>
              <a:tblGrid>
                <a:gridCol w="5015345">
                  <a:extLst>
                    <a:ext uri="{9D8B030D-6E8A-4147-A177-3AD203B41FA5}">
                      <a16:colId xmlns:a16="http://schemas.microsoft.com/office/drawing/2014/main" val="20000"/>
                    </a:ext>
                  </a:extLst>
                </a:gridCol>
              </a:tblGrid>
              <a:tr h="1039091">
                <a:tc>
                  <a:txBody>
                    <a:bodyPr/>
                    <a:lstStyle/>
                    <a:p>
                      <a:pPr algn="ctr"/>
                      <a:r>
                        <a:rPr lang="fa-IR" b="1" dirty="0" smtClean="0"/>
                        <a:t>سیستم حسابداری صنعتی</a:t>
                      </a:r>
                    </a:p>
                    <a:p>
                      <a:pPr algn="r" rtl="1"/>
                      <a:r>
                        <a:rPr lang="fa-IR" dirty="0" smtClean="0"/>
                        <a:t>این سیستم بخشی از سیستم حسابداری است که اطلاعات بهای تمام</a:t>
                      </a:r>
                      <a:r>
                        <a:rPr lang="fa-IR" baseline="0" dirty="0" smtClean="0"/>
                        <a:t> </a:t>
                      </a:r>
                      <a:endParaRPr lang="fa-IR" dirty="0" smtClean="0"/>
                    </a:p>
                    <a:p>
                      <a:pPr algn="r"/>
                      <a:r>
                        <a:rPr lang="fa-IR" dirty="0" smtClean="0"/>
                        <a:t>شده را گرداوری میکند</a:t>
                      </a:r>
                      <a:endParaRPr lang="en-US" dirty="0"/>
                    </a:p>
                  </a:txBody>
                  <a:tcPr>
                    <a:lnL w="12700" cmpd="sng">
                      <a:solidFill>
                        <a:schemeClr val="tx1">
                          <a:lumMod val="75000"/>
                          <a:lumOff val="25000"/>
                        </a:schemeClr>
                      </a:solidFill>
                      <a:prstDash val="solid"/>
                    </a:lnL>
                    <a:lnR w="12700" cmpd="sng">
                      <a:solidFill>
                        <a:schemeClr val="tx1">
                          <a:lumMod val="75000"/>
                          <a:lumOff val="25000"/>
                        </a:schemeClr>
                      </a:solidFill>
                      <a:prstDash val="solid"/>
                    </a:lnR>
                    <a:lnT w="12700" cmpd="sng">
                      <a:solidFill>
                        <a:schemeClr val="tx1">
                          <a:lumMod val="75000"/>
                          <a:lumOff val="25000"/>
                        </a:schemeClr>
                      </a:solidFill>
                      <a:prstDash val="solid"/>
                    </a:lnT>
                    <a:lnB w="12700" cmpd="sng">
                      <a:solidFill>
                        <a:schemeClr val="tx1">
                          <a:lumMod val="75000"/>
                          <a:lumOff val="25000"/>
                        </a:schemeClr>
                      </a:solidFill>
                      <a:prstDash val="solid"/>
                    </a:lnB>
                  </a:tcPr>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557057415"/>
              </p:ext>
            </p:extLst>
          </p:nvPr>
        </p:nvGraphicFramePr>
        <p:xfrm>
          <a:off x="5195455" y="3837709"/>
          <a:ext cx="3643745" cy="1274618"/>
        </p:xfrm>
        <a:graphic>
          <a:graphicData uri="http://schemas.openxmlformats.org/drawingml/2006/table">
            <a:tbl>
              <a:tblPr/>
              <a:tblGrid>
                <a:gridCol w="3643745">
                  <a:extLst>
                    <a:ext uri="{9D8B030D-6E8A-4147-A177-3AD203B41FA5}">
                      <a16:colId xmlns:a16="http://schemas.microsoft.com/office/drawing/2014/main" val="20000"/>
                    </a:ext>
                  </a:extLst>
                </a:gridCol>
              </a:tblGrid>
              <a:tr h="1274618">
                <a:tc>
                  <a:txBody>
                    <a:bodyPr/>
                    <a:lstStyle/>
                    <a:p>
                      <a:pPr algn="ctr"/>
                      <a:r>
                        <a:rPr lang="fa-IR" b="1" dirty="0" smtClean="0"/>
                        <a:t>حسابداری مالی </a:t>
                      </a:r>
                    </a:p>
                    <a:p>
                      <a:pPr algn="r" rtl="1"/>
                      <a:r>
                        <a:rPr lang="fa-IR" dirty="0" smtClean="0"/>
                        <a:t> صورتهای مالی ودیگر</a:t>
                      </a:r>
                      <a:r>
                        <a:rPr lang="fa-IR" baseline="0" dirty="0" smtClean="0"/>
                        <a:t> گزارشات مالی راتهیه و ارایه می کند.</a:t>
                      </a:r>
                    </a:p>
                  </a:txBody>
                  <a:tcPr>
                    <a:lnL w="12700" cmpd="sng">
                      <a:solidFill>
                        <a:schemeClr val="tx1">
                          <a:lumMod val="75000"/>
                          <a:lumOff val="25000"/>
                        </a:schemeClr>
                      </a:solidFill>
                      <a:prstDash val="solid"/>
                    </a:lnL>
                    <a:lnR w="12700" cmpd="sng">
                      <a:solidFill>
                        <a:schemeClr val="tx1">
                          <a:lumMod val="75000"/>
                          <a:lumOff val="25000"/>
                        </a:schemeClr>
                      </a:solidFill>
                      <a:prstDash val="solid"/>
                    </a:lnR>
                    <a:lnT w="12700" cmpd="sng">
                      <a:solidFill>
                        <a:schemeClr val="tx1">
                          <a:lumMod val="75000"/>
                          <a:lumOff val="25000"/>
                        </a:schemeClr>
                      </a:solidFill>
                      <a:prstDash val="solid"/>
                    </a:lnT>
                    <a:lnB w="12700" cmpd="sng">
                      <a:solidFill>
                        <a:schemeClr val="tx1">
                          <a:lumMod val="75000"/>
                          <a:lumOff val="25000"/>
                        </a:schemeClr>
                      </a:solidFill>
                      <a:prstDash val="solid"/>
                    </a:lnB>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073783799"/>
              </p:ext>
            </p:extLst>
          </p:nvPr>
        </p:nvGraphicFramePr>
        <p:xfrm>
          <a:off x="318655" y="3865418"/>
          <a:ext cx="3782290" cy="1219200"/>
        </p:xfrm>
        <a:graphic>
          <a:graphicData uri="http://schemas.openxmlformats.org/drawingml/2006/table">
            <a:tbl>
              <a:tblPr/>
              <a:tblGrid>
                <a:gridCol w="3782290">
                  <a:extLst>
                    <a:ext uri="{9D8B030D-6E8A-4147-A177-3AD203B41FA5}">
                      <a16:colId xmlns:a16="http://schemas.microsoft.com/office/drawing/2014/main" val="20000"/>
                    </a:ext>
                  </a:extLst>
                </a:gridCol>
              </a:tblGrid>
              <a:tr h="1219200">
                <a:tc>
                  <a:txBody>
                    <a:bodyPr/>
                    <a:lstStyle/>
                    <a:p>
                      <a:pPr algn="ctr" rtl="1"/>
                      <a:r>
                        <a:rPr lang="fa-IR" b="1" dirty="0" smtClean="0"/>
                        <a:t>حسابداری</a:t>
                      </a:r>
                      <a:r>
                        <a:rPr lang="fa-IR" b="1" baseline="0" dirty="0" smtClean="0"/>
                        <a:t> مدیریت</a:t>
                      </a:r>
                    </a:p>
                    <a:p>
                      <a:pPr algn="r" rtl="1"/>
                      <a:r>
                        <a:rPr lang="fa-IR" b="0" baseline="0" dirty="0" smtClean="0"/>
                        <a:t>اطلاعات مورد نیازبرای تصمیم گیری,برنامه ریزی,هدایت وکنترل عملیات سازمان وارزیابی وضعیت رقابتی ان را تهیه مینماید.</a:t>
                      </a:r>
                      <a:endParaRPr lang="en-US" b="0" dirty="0"/>
                    </a:p>
                  </a:txBody>
                  <a:tcPr>
                    <a:lnL w="12700" cmpd="sng">
                      <a:solidFill>
                        <a:schemeClr val="tx1">
                          <a:lumMod val="75000"/>
                          <a:lumOff val="25000"/>
                        </a:schemeClr>
                      </a:solidFill>
                      <a:prstDash val="solid"/>
                    </a:lnL>
                    <a:lnR w="12700" cmpd="sng">
                      <a:solidFill>
                        <a:schemeClr val="tx1">
                          <a:lumMod val="75000"/>
                          <a:lumOff val="25000"/>
                        </a:schemeClr>
                      </a:solidFill>
                      <a:prstDash val="solid"/>
                    </a:lnR>
                    <a:lnT w="12700" cmpd="sng">
                      <a:solidFill>
                        <a:schemeClr val="tx1">
                          <a:lumMod val="75000"/>
                          <a:lumOff val="25000"/>
                        </a:schemeClr>
                      </a:solidFill>
                      <a:prstDash val="solid"/>
                    </a:lnT>
                    <a:lnB w="12700" cmpd="sng">
                      <a:solidFill>
                        <a:schemeClr val="tx1">
                          <a:lumMod val="75000"/>
                          <a:lumOff val="25000"/>
                        </a:schemeClr>
                      </a:solidFill>
                      <a:prstDash val="solid"/>
                    </a:lnB>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3417527740"/>
              </p:ext>
            </p:extLst>
          </p:nvPr>
        </p:nvGraphicFramePr>
        <p:xfrm>
          <a:off x="5334000" y="5403273"/>
          <a:ext cx="3408218" cy="1288472"/>
        </p:xfrm>
        <a:graphic>
          <a:graphicData uri="http://schemas.openxmlformats.org/drawingml/2006/table">
            <a:tbl>
              <a:tblPr/>
              <a:tblGrid>
                <a:gridCol w="3408218">
                  <a:extLst>
                    <a:ext uri="{9D8B030D-6E8A-4147-A177-3AD203B41FA5}">
                      <a16:colId xmlns:a16="http://schemas.microsoft.com/office/drawing/2014/main" val="20000"/>
                    </a:ext>
                  </a:extLst>
                </a:gridCol>
              </a:tblGrid>
              <a:tr h="1288472">
                <a:tc>
                  <a:txBody>
                    <a:bodyPr/>
                    <a:lstStyle/>
                    <a:p>
                      <a:pPr algn="ctr" rtl="1"/>
                      <a:r>
                        <a:rPr lang="fa-IR" b="1" dirty="0" smtClean="0"/>
                        <a:t>استفاده کنندگان برون سازمانی</a:t>
                      </a:r>
                    </a:p>
                    <a:p>
                      <a:pPr algn="r" rtl="1"/>
                      <a:r>
                        <a:rPr lang="fa-IR" b="0" dirty="0" smtClean="0"/>
                        <a:t>سهامداران</a:t>
                      </a:r>
                      <a:r>
                        <a:rPr lang="fa-IR" b="0" baseline="0" dirty="0" smtClean="0"/>
                        <a:t> ,تحلیل گران مالی,وام دهندگان, </a:t>
                      </a:r>
                    </a:p>
                    <a:p>
                      <a:pPr algn="r" rtl="1"/>
                      <a:r>
                        <a:rPr lang="fa-IR" b="0" baseline="0" dirty="0" smtClean="0"/>
                        <a:t>اتحادیه های کارگری,دستگاه های دولتی وسایرذینفعان</a:t>
                      </a:r>
                      <a:endParaRPr lang="fa-IR" b="0" dirty="0" smtClean="0"/>
                    </a:p>
                  </a:txBody>
                  <a:tcPr>
                    <a:lnL w="12700" cmpd="sng">
                      <a:solidFill>
                        <a:schemeClr val="tx1">
                          <a:lumMod val="75000"/>
                          <a:lumOff val="25000"/>
                        </a:schemeClr>
                      </a:solidFill>
                      <a:prstDash val="solid"/>
                    </a:lnL>
                    <a:lnR w="12700" cmpd="sng">
                      <a:solidFill>
                        <a:schemeClr val="tx1">
                          <a:lumMod val="75000"/>
                          <a:lumOff val="25000"/>
                        </a:schemeClr>
                      </a:solidFill>
                      <a:prstDash val="solid"/>
                    </a:lnR>
                    <a:lnT w="12700" cmpd="sng">
                      <a:solidFill>
                        <a:schemeClr val="tx1">
                          <a:lumMod val="75000"/>
                          <a:lumOff val="25000"/>
                        </a:schemeClr>
                      </a:solidFill>
                      <a:prstDash val="solid"/>
                    </a:lnT>
                    <a:lnB w="12700" cmpd="sng">
                      <a:solidFill>
                        <a:schemeClr val="tx1">
                          <a:lumMod val="75000"/>
                          <a:lumOff val="25000"/>
                        </a:schemeClr>
                      </a:solidFill>
                      <a:prstDash val="solid"/>
                    </a:lnB>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187197280"/>
              </p:ext>
            </p:extLst>
          </p:nvPr>
        </p:nvGraphicFramePr>
        <p:xfrm>
          <a:off x="484909" y="5292436"/>
          <a:ext cx="3602182" cy="1330037"/>
        </p:xfrm>
        <a:graphic>
          <a:graphicData uri="http://schemas.openxmlformats.org/drawingml/2006/table">
            <a:tbl>
              <a:tblPr/>
              <a:tblGrid>
                <a:gridCol w="3602182">
                  <a:extLst>
                    <a:ext uri="{9D8B030D-6E8A-4147-A177-3AD203B41FA5}">
                      <a16:colId xmlns:a16="http://schemas.microsoft.com/office/drawing/2014/main" val="20000"/>
                    </a:ext>
                  </a:extLst>
                </a:gridCol>
              </a:tblGrid>
              <a:tr h="1330037">
                <a:tc>
                  <a:txBody>
                    <a:bodyPr/>
                    <a:lstStyle/>
                    <a:p>
                      <a:pPr algn="ctr" rtl="1"/>
                      <a:r>
                        <a:rPr lang="fa-IR" b="1" dirty="0" smtClean="0"/>
                        <a:t>استفاده کنندگان درون سازمانی</a:t>
                      </a:r>
                    </a:p>
                    <a:p>
                      <a:pPr algn="ctr" rtl="1"/>
                      <a:endParaRPr lang="fa-IR" b="1" dirty="0" smtClean="0"/>
                    </a:p>
                    <a:p>
                      <a:pPr algn="ctr"/>
                      <a:r>
                        <a:rPr lang="fa-IR" b="0" dirty="0" smtClean="0"/>
                        <a:t>مدیران</a:t>
                      </a:r>
                      <a:r>
                        <a:rPr lang="fa-IR" b="0" baseline="0" dirty="0" smtClean="0"/>
                        <a:t> کلیه سطوح</a:t>
                      </a:r>
                      <a:endParaRPr lang="en-US" b="0" dirty="0"/>
                    </a:p>
                  </a:txBody>
                  <a:tcPr>
                    <a:lnL w="12700" cmpd="sng">
                      <a:solidFill>
                        <a:schemeClr val="tx1">
                          <a:lumMod val="75000"/>
                          <a:lumOff val="25000"/>
                        </a:schemeClr>
                      </a:solidFill>
                      <a:prstDash val="solid"/>
                    </a:lnL>
                    <a:lnR w="12700" cmpd="sng">
                      <a:solidFill>
                        <a:schemeClr val="tx1">
                          <a:lumMod val="75000"/>
                          <a:lumOff val="25000"/>
                        </a:schemeClr>
                      </a:solidFill>
                      <a:prstDash val="solid"/>
                    </a:lnR>
                    <a:lnT w="12700" cmpd="sng">
                      <a:solidFill>
                        <a:schemeClr val="tx1">
                          <a:lumMod val="75000"/>
                          <a:lumOff val="25000"/>
                        </a:schemeClr>
                      </a:solidFill>
                      <a:prstDash val="solid"/>
                    </a:lnT>
                    <a:lnB w="12700" cmpd="sng">
                      <a:solidFill>
                        <a:schemeClr val="tx1">
                          <a:lumMod val="75000"/>
                          <a:lumOff val="25000"/>
                        </a:schemeClr>
                      </a:solidFill>
                      <a:prstDash val="solid"/>
                    </a:lnB>
                  </a:tcPr>
                </a:tc>
                <a:extLst>
                  <a:ext uri="{0D108BD9-81ED-4DB2-BD59-A6C34878D82A}">
                    <a16:rowId xmlns:a16="http://schemas.microsoft.com/office/drawing/2014/main" val="10000"/>
                  </a:ext>
                </a:extLst>
              </a:tr>
            </a:tbl>
          </a:graphicData>
        </a:graphic>
      </p:graphicFrame>
      <p:cxnSp>
        <p:nvCxnSpPr>
          <p:cNvPr id="15" name="Straight Connector 14"/>
          <p:cNvCxnSpPr>
            <a:endCxn id="10" idx="0"/>
          </p:cNvCxnSpPr>
          <p:nvPr/>
        </p:nvCxnSpPr>
        <p:spPr>
          <a:xfrm flipH="1">
            <a:off x="2209800" y="3657600"/>
            <a:ext cx="2590800" cy="20781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8" idx="2"/>
          </p:cNvCxnSpPr>
          <p:nvPr/>
        </p:nvCxnSpPr>
        <p:spPr>
          <a:xfrm flipH="1" flipV="1">
            <a:off x="4959927" y="3629891"/>
            <a:ext cx="2126674" cy="2355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57400" y="5105400"/>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2" name="Down Arrow 21"/>
          <p:cNvSpPr/>
          <p:nvPr/>
        </p:nvSpPr>
        <p:spPr>
          <a:xfrm>
            <a:off x="6934200" y="5105400"/>
            <a:ext cx="228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Down Arrow 25"/>
          <p:cNvSpPr/>
          <p:nvPr/>
        </p:nvSpPr>
        <p:spPr>
          <a:xfrm>
            <a:off x="1981200" y="5105400"/>
            <a:ext cx="228600" cy="152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9652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1" dirty="0" smtClean="0">
                <a:solidFill>
                  <a:srgbClr val="FF0000"/>
                </a:solidFill>
                <a:cs typeface="B Nazanin" pitchFamily="2" charset="-78"/>
              </a:rPr>
              <a:t>معیارهای موفقیت استراتژیک </a:t>
            </a:r>
            <a:endParaRPr lang="en-US" b="1" i="1" dirty="0">
              <a:solidFill>
                <a:srgbClr val="FF0000"/>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8254532"/>
              </p:ext>
            </p:extLst>
          </p:nvPr>
        </p:nvGraphicFramePr>
        <p:xfrm>
          <a:off x="457200" y="1752600"/>
          <a:ext cx="82296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175315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1982667"/>
              </p:ext>
            </p:extLst>
          </p:nvPr>
        </p:nvGraphicFramePr>
        <p:xfrm>
          <a:off x="2392680" y="1365737"/>
          <a:ext cx="4617720" cy="5138753"/>
        </p:xfrm>
        <a:graphic>
          <a:graphicData uri="http://schemas.openxmlformats.org/drawingml/2006/table">
            <a:tbl>
              <a:tblPr rtl="1"/>
              <a:tblGrid>
                <a:gridCol w="2146411">
                  <a:extLst>
                    <a:ext uri="{9D8B030D-6E8A-4147-A177-3AD203B41FA5}">
                      <a16:colId xmlns:a16="http://schemas.microsoft.com/office/drawing/2014/main" val="20000"/>
                    </a:ext>
                  </a:extLst>
                </a:gridCol>
                <a:gridCol w="2471309">
                  <a:extLst>
                    <a:ext uri="{9D8B030D-6E8A-4147-A177-3AD203B41FA5}">
                      <a16:colId xmlns:a16="http://schemas.microsoft.com/office/drawing/2014/main" val="20001"/>
                    </a:ext>
                  </a:extLst>
                </a:gridCol>
              </a:tblGrid>
              <a:tr h="158263">
                <a:tc>
                  <a:txBody>
                    <a:bodyPr/>
                    <a:lstStyle/>
                    <a:p>
                      <a:pPr marL="0" marR="0" algn="r" rtl="1">
                        <a:spcBef>
                          <a:spcPts val="0"/>
                        </a:spcBef>
                        <a:spcAft>
                          <a:spcPts val="0"/>
                        </a:spcAft>
                      </a:pPr>
                      <a:r>
                        <a:rPr lang="fa-IR" sz="1400" b="1" dirty="0">
                          <a:latin typeface="BZar"/>
                          <a:ea typeface="Times New Roman"/>
                          <a:cs typeface="B Nazanin" pitchFamily="2" charset="-78"/>
                        </a:rPr>
                        <a:t>معیار های مالی</a:t>
                      </a:r>
                      <a:endParaRPr lang="en-US" sz="1400" dirty="0">
                        <a:latin typeface="Times New Roman"/>
                        <a:ea typeface="Times New Roman"/>
                        <a:cs typeface="B Nazanin" pitchFamily="2" charset="-78"/>
                      </a:endParaRP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fa-IR" sz="1400" b="1">
                          <a:latin typeface="BZar"/>
                          <a:ea typeface="Times New Roman"/>
                          <a:cs typeface="B Nazanin" pitchFamily="2" charset="-78"/>
                        </a:rPr>
                        <a:t>معیار های غیر مالی</a:t>
                      </a:r>
                      <a:endParaRPr lang="en-US" sz="1400">
                        <a:latin typeface="Times New Roman"/>
                        <a:ea typeface="Times New Roman"/>
                        <a:cs typeface="B Nazanin" pitchFamily="2" charset="-78"/>
                      </a:endParaRP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1694">
                <a:tc rowSpan="3">
                  <a:txBody>
                    <a:bodyPr/>
                    <a:lstStyle/>
                    <a:p>
                      <a:pPr marL="0" marR="0" algn="r" rtl="1">
                        <a:spcBef>
                          <a:spcPts val="0"/>
                        </a:spcBef>
                        <a:spcAft>
                          <a:spcPts val="0"/>
                        </a:spcAft>
                      </a:pPr>
                      <a:r>
                        <a:rPr lang="fa-IR" sz="1400" dirty="0">
                          <a:latin typeface="BZar"/>
                          <a:ea typeface="Times New Roman"/>
                          <a:cs typeface="B Nazanin" pitchFamily="2" charset="-78"/>
                        </a:rPr>
                        <a:t>  رشد فروش</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رشد درآمد ها</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رشد سود سهام</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افزایش درجه اعتبار شرکت برای اخذ وام یا انتشار اوراق قرضه</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افزایش قیمت سهام</a:t>
                      </a:r>
                      <a:endParaRPr lang="en-US" sz="1400" dirty="0">
                        <a:latin typeface="Times New Roman"/>
                        <a:ea typeface="Times New Roman"/>
                        <a:cs typeface="B Nazanin" pitchFamily="2" charset="-78"/>
                      </a:endParaRP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rtl="1">
                        <a:spcBef>
                          <a:spcPts val="0"/>
                        </a:spcBef>
                        <a:spcAft>
                          <a:spcPts val="0"/>
                        </a:spcAft>
                      </a:pPr>
                      <a:r>
                        <a:rPr lang="fa-IR" sz="1400" b="1" dirty="0">
                          <a:highlight>
                            <a:srgbClr val="808080"/>
                          </a:highlight>
                          <a:latin typeface="BZar"/>
                          <a:ea typeface="Times New Roman"/>
                          <a:cs typeface="B Nazanin" pitchFamily="2" charset="-78"/>
                        </a:rPr>
                        <a:t>جنبه  مشتریان</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سهم بازار و میزان افزایش ورشد در سهم بازار</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میزان ارائه خدمات به مشتریان</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تحویل به مشتری</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حجم فروش</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موقیت و </a:t>
                      </a:r>
                      <a:r>
                        <a:rPr lang="fa-IR" sz="1400" dirty="0" smtClean="0">
                          <a:latin typeface="BZar"/>
                          <a:ea typeface="Times New Roman"/>
                          <a:cs typeface="B Nazanin" pitchFamily="2" charset="-78"/>
                        </a:rPr>
                        <a:t>جایگاه </a:t>
                      </a:r>
                      <a:r>
                        <a:rPr lang="fa-IR" sz="1400" dirty="0">
                          <a:latin typeface="BZar"/>
                          <a:ea typeface="Times New Roman"/>
                          <a:cs typeface="B Nazanin" pitchFamily="2" charset="-78"/>
                        </a:rPr>
                        <a:t>شرکت در بازار</a:t>
                      </a:r>
                      <a:endParaRPr lang="en-US" sz="1400" dirty="0">
                        <a:latin typeface="Times New Roman"/>
                        <a:ea typeface="Times New Roman"/>
                        <a:cs typeface="B Nazanin" pitchFamily="2" charset="-78"/>
                      </a:endParaRP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1694">
                <a:tc vMerge="1">
                  <a:txBody>
                    <a:bodyPr/>
                    <a:lstStyle/>
                    <a:p>
                      <a:endParaRPr lang="en-US"/>
                    </a:p>
                  </a:txBody>
                  <a:tcPr/>
                </a:tc>
                <a:tc>
                  <a:txBody>
                    <a:bodyPr/>
                    <a:lstStyle/>
                    <a:p>
                      <a:pPr marL="0" marR="0" algn="r" rtl="1">
                        <a:spcBef>
                          <a:spcPts val="0"/>
                        </a:spcBef>
                        <a:spcAft>
                          <a:spcPts val="0"/>
                        </a:spcAft>
                      </a:pPr>
                      <a:r>
                        <a:rPr lang="fa-IR" sz="1400" dirty="0">
                          <a:highlight>
                            <a:srgbClr val="808080"/>
                          </a:highlight>
                          <a:latin typeface="BZar"/>
                          <a:ea typeface="Times New Roman"/>
                          <a:cs typeface="B Nazanin" pitchFamily="2" charset="-78"/>
                        </a:rPr>
                        <a:t>جنبه فرآیند های داخلی</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کیفیت بالای محصولات</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ابتکار در تولید </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بهره وری بالای تولید</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میزان بازده </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میزان کاهش در ضایعات</a:t>
                      </a:r>
                      <a:endParaRPr lang="en-US" sz="1400" dirty="0">
                        <a:latin typeface="Times New Roman"/>
                        <a:ea typeface="Times New Roman"/>
                        <a:cs typeface="B Nazanin" pitchFamily="2" charset="-78"/>
                      </a:endParaRP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151713">
                <a:tc vMerge="1">
                  <a:txBody>
                    <a:bodyPr/>
                    <a:lstStyle/>
                    <a:p>
                      <a:endParaRPr lang="en-US"/>
                    </a:p>
                  </a:txBody>
                  <a:tcPr/>
                </a:tc>
                <a:tc>
                  <a:txBody>
                    <a:bodyPr/>
                    <a:lstStyle/>
                    <a:p>
                      <a:pPr marL="0" marR="0" algn="r" rtl="1">
                        <a:spcBef>
                          <a:spcPts val="0"/>
                        </a:spcBef>
                        <a:spcAft>
                          <a:spcPts val="0"/>
                        </a:spcAft>
                      </a:pPr>
                      <a:r>
                        <a:rPr lang="fa-IR" sz="1400" dirty="0">
                          <a:highlight>
                            <a:srgbClr val="808080"/>
                          </a:highlight>
                          <a:latin typeface="BZar"/>
                          <a:ea typeface="Times New Roman"/>
                          <a:cs typeface="B Nazanin" pitchFamily="2" charset="-78"/>
                        </a:rPr>
                        <a:t>جنبه های یادگیری و ابداعات (منابع انسانی)</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وجود مدیران با صلاحیت و با کفایت </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حاکمیت فرهنگ اخلاقی بر شرکت</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آموزش و پرورش</a:t>
                      </a:r>
                      <a:endParaRPr lang="en-US" sz="1400" dirty="0">
                        <a:latin typeface="Times New Roman"/>
                        <a:ea typeface="Times New Roman"/>
                        <a:cs typeface="B Nazanin" pitchFamily="2" charset="-78"/>
                      </a:endParaRPr>
                    </a:p>
                    <a:p>
                      <a:pPr marL="0" marR="0" algn="r" rtl="1">
                        <a:spcBef>
                          <a:spcPts val="0"/>
                        </a:spcBef>
                        <a:spcAft>
                          <a:spcPts val="0"/>
                        </a:spcAft>
                      </a:pPr>
                      <a:r>
                        <a:rPr lang="fa-IR" sz="1400" dirty="0">
                          <a:latin typeface="BZar"/>
                          <a:ea typeface="Times New Roman"/>
                          <a:cs typeface="B Nazanin" pitchFamily="2" charset="-78"/>
                        </a:rPr>
                        <a:t>ابتکار در تولید و روش های تولید و تولید محصولات جدید</a:t>
                      </a:r>
                      <a:endParaRPr lang="en-US" sz="1400" dirty="0">
                        <a:latin typeface="Times New Roman"/>
                        <a:ea typeface="Times New Roman"/>
                        <a:cs typeface="B Nazanin" pitchFamily="2" charset="-78"/>
                      </a:endParaRPr>
                    </a:p>
                  </a:txBody>
                  <a:tcPr marL="47124" marR="471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 name="Rectangle 3"/>
          <p:cNvSpPr/>
          <p:nvPr/>
        </p:nvSpPr>
        <p:spPr>
          <a:xfrm>
            <a:off x="2590800" y="685799"/>
            <a:ext cx="3886200" cy="523220"/>
          </a:xfrm>
          <a:prstGeom prst="rect">
            <a:avLst/>
          </a:prstGeom>
        </p:spPr>
        <p:txBody>
          <a:bodyPr wrap="square">
            <a:spAutoFit/>
          </a:bodyPr>
          <a:lstStyle/>
          <a:p>
            <a:pPr lvl="0" algn="ctr" rtl="1" fontAlgn="base">
              <a:spcBef>
                <a:spcPct val="0"/>
              </a:spcBef>
              <a:spcAft>
                <a:spcPct val="0"/>
              </a:spcAft>
            </a:pPr>
            <a:r>
              <a:rPr lang="fa-IR" sz="1400" b="1" dirty="0" smtClean="0">
                <a:solidFill>
                  <a:prstClr val="black"/>
                </a:solidFill>
                <a:latin typeface="BZar" charset="0"/>
                <a:ea typeface="Times New Roman" pitchFamily="18" charset="0"/>
                <a:cs typeface="B Nazanin" pitchFamily="2" charset="-78"/>
              </a:rPr>
              <a:t>جدول 2-4 معیارهای مالی وغیر مالی سنجش عوامل  اصلی </a:t>
            </a:r>
            <a:r>
              <a:rPr lang="en-US" sz="1400" b="1" dirty="0" smtClean="0">
                <a:solidFill>
                  <a:prstClr val="black"/>
                </a:solidFill>
                <a:latin typeface="BZar" charset="0"/>
                <a:ea typeface="Times New Roman" pitchFamily="18" charset="0"/>
                <a:cs typeface="B Nazanin" pitchFamily="2" charset="-78"/>
              </a:rPr>
              <a:t>        </a:t>
            </a:r>
            <a:r>
              <a:rPr lang="fa-IR" sz="1400" b="1" dirty="0" smtClean="0">
                <a:solidFill>
                  <a:prstClr val="black"/>
                </a:solidFill>
                <a:latin typeface="BZar" charset="0"/>
                <a:ea typeface="Times New Roman" pitchFamily="18" charset="0"/>
                <a:cs typeface="B Nazanin" pitchFamily="2" charset="-78"/>
              </a:rPr>
              <a:t>ایجاد موفقیت شرکتها</a:t>
            </a:r>
            <a:endParaRPr lang="en-US" sz="800" dirty="0" smtClean="0">
              <a:solidFill>
                <a:prstClr val="black"/>
              </a:solidFill>
              <a:latin typeface="Arial" pitchFamily="34" charset="0"/>
              <a:cs typeface="B Nazanin" pitchFamily="2" charset="-78"/>
            </a:endParaRPr>
          </a:p>
        </p:txBody>
      </p:sp>
    </p:spTree>
    <p:extLst>
      <p:ext uri="{BB962C8B-B14F-4D97-AF65-F5344CB8AC3E}">
        <p14:creationId xmlns:p14="http://schemas.microsoft.com/office/powerpoint/2010/main" val="24839366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chemeClr val="accent2">
                    <a:lumMod val="75000"/>
                  </a:schemeClr>
                </a:solidFill>
                <a:cs typeface="B Titr" pitchFamily="2" charset="-78"/>
              </a:rPr>
              <a:t>عوامل اصلی ایجاد موفقیت شرکت 	</a:t>
            </a:r>
            <a:endParaRPr lang="en-US" dirty="0">
              <a:solidFill>
                <a:schemeClr val="accent2">
                  <a:lumMod val="75000"/>
                </a:schemeClr>
              </a:solidFill>
              <a:cs typeface="B Titr" pitchFamily="2" charset="-78"/>
            </a:endParaRPr>
          </a:p>
        </p:txBody>
      </p:sp>
      <p:sp>
        <p:nvSpPr>
          <p:cNvPr id="3" name="Content Placeholder 2"/>
          <p:cNvSpPr>
            <a:spLocks noGrp="1"/>
          </p:cNvSpPr>
          <p:nvPr>
            <p:ph idx="1"/>
          </p:nvPr>
        </p:nvSpPr>
        <p:spPr/>
        <p:txBody>
          <a:bodyPr>
            <a:normAutofit/>
          </a:bodyPr>
          <a:lstStyle/>
          <a:p>
            <a:pPr marL="0" indent="0" algn="ctr" rtl="1">
              <a:buNone/>
            </a:pPr>
            <a:r>
              <a:rPr lang="fa-IR" sz="3600" dirty="0" smtClean="0">
                <a:solidFill>
                  <a:schemeClr val="accent6">
                    <a:lumMod val="50000"/>
                  </a:schemeClr>
                </a:solidFill>
                <a:cs typeface="B Titr" pitchFamily="2" charset="-78"/>
              </a:rPr>
              <a:t>به مقیاسهای مالی و غیر مالی سنجش میزان دستیابی به استراتژی شرکت عوامل اصلی ایجاد موفقیت شرکت می گویند.</a:t>
            </a:r>
            <a:endParaRPr lang="en-US" sz="3600" dirty="0">
              <a:solidFill>
                <a:schemeClr val="accent6">
                  <a:lumMod val="50000"/>
                </a:schemeClr>
              </a:solidFill>
              <a:cs typeface="B Titr" pitchFamily="2" charset="-78"/>
            </a:endParaRPr>
          </a:p>
        </p:txBody>
      </p:sp>
    </p:spTree>
    <p:extLst>
      <p:ext uri="{BB962C8B-B14F-4D97-AF65-F5344CB8AC3E}">
        <p14:creationId xmlns:p14="http://schemas.microsoft.com/office/powerpoint/2010/main" val="28727260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80">
                                          <p:stCondLst>
                                            <p:cond delay="0"/>
                                          </p:stCondLst>
                                        </p:cTn>
                                        <p:tgtEl>
                                          <p:spTgt spid="3">
                                            <p:txEl>
                                              <p:pRg st="0" end="0"/>
                                            </p:txEl>
                                          </p:spTgt>
                                        </p:tgtEl>
                                      </p:cBhvr>
                                    </p:animEffect>
                                    <p:anim calcmode="lin" valueType="num">
                                      <p:cBhvr>
                                        <p:cTn id="8"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0" end="0"/>
                                            </p:txEl>
                                          </p:spTgt>
                                        </p:tgtEl>
                                      </p:cBhvr>
                                      <p:to x="100000" y="60000"/>
                                    </p:animScale>
                                    <p:animScale>
                                      <p:cBhvr>
                                        <p:cTn id="14" dur="166" decel="50000">
                                          <p:stCondLst>
                                            <p:cond delay="676"/>
                                          </p:stCondLst>
                                        </p:cTn>
                                        <p:tgtEl>
                                          <p:spTgt spid="3">
                                            <p:txEl>
                                              <p:pRg st="0" end="0"/>
                                            </p:txEl>
                                          </p:spTgt>
                                        </p:tgtEl>
                                      </p:cBhvr>
                                      <p:to x="100000" y="100000"/>
                                    </p:animScale>
                                    <p:animScale>
                                      <p:cBhvr>
                                        <p:cTn id="15" dur="26">
                                          <p:stCondLst>
                                            <p:cond delay="1312"/>
                                          </p:stCondLst>
                                        </p:cTn>
                                        <p:tgtEl>
                                          <p:spTgt spid="3">
                                            <p:txEl>
                                              <p:pRg st="0" end="0"/>
                                            </p:txEl>
                                          </p:spTgt>
                                        </p:tgtEl>
                                      </p:cBhvr>
                                      <p:to x="100000" y="80000"/>
                                    </p:animScale>
                                    <p:animScale>
                                      <p:cBhvr>
                                        <p:cTn id="16" dur="166" decel="50000">
                                          <p:stCondLst>
                                            <p:cond delay="1338"/>
                                          </p:stCondLst>
                                        </p:cTn>
                                        <p:tgtEl>
                                          <p:spTgt spid="3">
                                            <p:txEl>
                                              <p:pRg st="0" end="0"/>
                                            </p:txEl>
                                          </p:spTgt>
                                        </p:tgtEl>
                                      </p:cBhvr>
                                      <p:to x="100000" y="100000"/>
                                    </p:animScale>
                                    <p:animScale>
                                      <p:cBhvr>
                                        <p:cTn id="17" dur="26">
                                          <p:stCondLst>
                                            <p:cond delay="1642"/>
                                          </p:stCondLst>
                                        </p:cTn>
                                        <p:tgtEl>
                                          <p:spTgt spid="3">
                                            <p:txEl>
                                              <p:pRg st="0" end="0"/>
                                            </p:txEl>
                                          </p:spTgt>
                                        </p:tgtEl>
                                      </p:cBhvr>
                                      <p:to x="100000" y="90000"/>
                                    </p:animScale>
                                    <p:animScale>
                                      <p:cBhvr>
                                        <p:cTn id="18" dur="166" decel="50000">
                                          <p:stCondLst>
                                            <p:cond delay="1668"/>
                                          </p:stCondLst>
                                        </p:cTn>
                                        <p:tgtEl>
                                          <p:spTgt spid="3">
                                            <p:txEl>
                                              <p:pRg st="0" end="0"/>
                                            </p:txEl>
                                          </p:spTgt>
                                        </p:tgtEl>
                                      </p:cBhvr>
                                      <p:to x="100000" y="100000"/>
                                    </p:animScale>
                                    <p:animScale>
                                      <p:cBhvr>
                                        <p:cTn id="19" dur="26">
                                          <p:stCondLst>
                                            <p:cond delay="1808"/>
                                          </p:stCondLst>
                                        </p:cTn>
                                        <p:tgtEl>
                                          <p:spTgt spid="3">
                                            <p:txEl>
                                              <p:pRg st="0" end="0"/>
                                            </p:txEl>
                                          </p:spTgt>
                                        </p:tgtEl>
                                      </p:cBhvr>
                                      <p:to x="100000" y="95000"/>
                                    </p:animScale>
                                    <p:animScale>
                                      <p:cBhvr>
                                        <p:cTn id="20" dur="166" decel="50000">
                                          <p:stCondLst>
                                            <p:cond delay="1834"/>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solidFill>
                  <a:schemeClr val="accent2">
                    <a:lumMod val="75000"/>
                  </a:schemeClr>
                </a:solidFill>
                <a:cs typeface="B Nazanin" pitchFamily="2" charset="-78"/>
              </a:rPr>
              <a:t>پیامد های فقدان اطلاعات استراتژیک</a:t>
            </a:r>
            <a:endParaRPr lang="en-US" dirty="0">
              <a:solidFill>
                <a:schemeClr val="accent2">
                  <a:lumMod val="75000"/>
                </a:schemeClr>
              </a:solidFill>
              <a:cs typeface="B Nazanin" pitchFamily="2" charset="-78"/>
            </a:endParaRPr>
          </a:p>
        </p:txBody>
      </p:sp>
      <p:sp>
        <p:nvSpPr>
          <p:cNvPr id="3" name="Content Placeholder 2"/>
          <p:cNvSpPr>
            <a:spLocks noGrp="1"/>
          </p:cNvSpPr>
          <p:nvPr>
            <p:ph idx="1"/>
          </p:nvPr>
        </p:nvSpPr>
        <p:spPr/>
        <p:txBody>
          <a:bodyPr>
            <a:normAutofit/>
          </a:bodyPr>
          <a:lstStyle/>
          <a:p>
            <a:pPr algn="r" rtl="1">
              <a:buFont typeface="Wingdings" pitchFamily="2" charset="2"/>
              <a:buChar char="ü"/>
            </a:pPr>
            <a:r>
              <a:rPr lang="fa-IR" dirty="0" smtClean="0">
                <a:solidFill>
                  <a:schemeClr val="accent6">
                    <a:lumMod val="50000"/>
                  </a:schemeClr>
                </a:solidFill>
                <a:cs typeface="B Nazanin" pitchFamily="2" charset="-78"/>
              </a:rPr>
              <a:t>تصمیم گیریها صرفا بر اساس حدس و گمان هستند.</a:t>
            </a:r>
          </a:p>
          <a:p>
            <a:pPr algn="r" rtl="1">
              <a:buFont typeface="Wingdings" pitchFamily="2" charset="2"/>
              <a:buChar char="ü"/>
            </a:pPr>
            <a:r>
              <a:rPr lang="fa-IR" dirty="0" smtClean="0">
                <a:solidFill>
                  <a:schemeClr val="accent6">
                    <a:lumMod val="50000"/>
                  </a:schemeClr>
                </a:solidFill>
                <a:cs typeface="B Nazanin" pitchFamily="2" charset="-78"/>
              </a:rPr>
              <a:t>فقدان شفافیت در مورد اهداف و سیر حرکت شرکت.</a:t>
            </a:r>
          </a:p>
          <a:p>
            <a:pPr algn="r" rtl="1">
              <a:buFont typeface="Wingdings" pitchFamily="2" charset="2"/>
              <a:buChar char="ü"/>
            </a:pPr>
            <a:r>
              <a:rPr lang="fa-IR" dirty="0" smtClean="0">
                <a:solidFill>
                  <a:schemeClr val="accent6">
                    <a:lumMod val="50000"/>
                  </a:schemeClr>
                </a:solidFill>
                <a:cs typeface="B Nazanin" pitchFamily="2" charset="-78"/>
              </a:rPr>
              <a:t>عدم توانایی ایجاد یک تصویر مطلوب و واضح در ذهن مشتریان و عرضه کنندگان شرکت.</a:t>
            </a:r>
          </a:p>
          <a:p>
            <a:pPr algn="r" rtl="1">
              <a:buFont typeface="Wingdings" pitchFamily="2" charset="2"/>
              <a:buChar char="ü"/>
            </a:pPr>
            <a:r>
              <a:rPr lang="fa-IR" dirty="0" smtClean="0">
                <a:solidFill>
                  <a:schemeClr val="accent6">
                    <a:lumMod val="50000"/>
                  </a:schemeClr>
                </a:solidFill>
                <a:cs typeface="B Nazanin" pitchFamily="2" charset="-78"/>
              </a:rPr>
              <a:t>اخذ تصمیمات نادرست برای سرمایه گذاری.</a:t>
            </a:r>
          </a:p>
          <a:p>
            <a:pPr algn="r" rtl="1">
              <a:buFont typeface="Wingdings" pitchFamily="2" charset="2"/>
              <a:buChar char="ü"/>
            </a:pPr>
            <a:r>
              <a:rPr lang="fa-IR" dirty="0" smtClean="0">
                <a:solidFill>
                  <a:schemeClr val="accent6">
                    <a:lumMod val="50000"/>
                  </a:schemeClr>
                </a:solidFill>
                <a:cs typeface="B Nazanin" pitchFamily="2" charset="-78"/>
              </a:rPr>
              <a:t>انتخاب محصولات ، بازارها و یا فرآیندهای تولیدی ناسازگار با اهداف استراتژیک شرکت.</a:t>
            </a:r>
          </a:p>
          <a:p>
            <a:pPr algn="r" rtl="1">
              <a:buFont typeface="Wingdings" pitchFamily="2" charset="2"/>
              <a:buChar char="ü"/>
            </a:pPr>
            <a:r>
              <a:rPr lang="fa-IR" dirty="0" smtClean="0">
                <a:solidFill>
                  <a:schemeClr val="accent6">
                    <a:lumMod val="50000"/>
                  </a:schemeClr>
                </a:solidFill>
                <a:cs typeface="B Nazanin" pitchFamily="2" charset="-78"/>
              </a:rPr>
              <a:t>نا توانی در شناسایی سودمندترین محصولات ،مشتریان و بازارها </a:t>
            </a:r>
          </a:p>
          <a:p>
            <a:pPr algn="r" rtl="1">
              <a:buFont typeface="Wingdings" pitchFamily="2" charset="2"/>
              <a:buChar char="ü"/>
            </a:pPr>
            <a:r>
              <a:rPr lang="fa-IR" dirty="0" smtClean="0">
                <a:solidFill>
                  <a:schemeClr val="accent6">
                    <a:lumMod val="50000"/>
                  </a:schemeClr>
                </a:solidFill>
                <a:cs typeface="B Nazanin" pitchFamily="2" charset="-78"/>
              </a:rPr>
              <a:t>عدم توانایی برای محک زنی اثر بخش رقبا که این امر منجر به عدم استفاده از راهبردهای اثر بخش توسط شرکت می شود.</a:t>
            </a:r>
            <a:endParaRPr lang="en-US" dirty="0">
              <a:solidFill>
                <a:schemeClr val="accent6">
                  <a:lumMod val="50000"/>
                </a:schemeClr>
              </a:solidFill>
              <a:cs typeface="B Nazanin" pitchFamily="2" charset="-78"/>
            </a:endParaRPr>
          </a:p>
        </p:txBody>
      </p:sp>
    </p:spTree>
    <p:extLst>
      <p:ext uri="{BB962C8B-B14F-4D97-AF65-F5344CB8AC3E}">
        <p14:creationId xmlns:p14="http://schemas.microsoft.com/office/powerpoint/2010/main" val="1095420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تعیین موقعیت استراتژیک </a:t>
            </a:r>
            <a:endParaRPr lang="en-US" b="1" i="1" dirty="0">
              <a:solidFill>
                <a:srgbClr val="FF0000"/>
              </a:solidFill>
              <a:cs typeface="B Nazanin"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48345324"/>
              </p:ext>
            </p:extLst>
          </p:nvPr>
        </p:nvGraphicFramePr>
        <p:xfrm>
          <a:off x="457200" y="2285999"/>
          <a:ext cx="8229600" cy="3276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1279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استراتژی رقابتی رهبری هزینه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1"/>
            <a:ext cx="8229600" cy="3428999"/>
          </a:xfrm>
        </p:spPr>
        <p:txBody>
          <a:bodyPr>
            <a:normAutofit/>
          </a:bodyPr>
          <a:lstStyle/>
          <a:p>
            <a:pPr algn="just" rtl="1"/>
            <a:r>
              <a:rPr lang="fa-IR" b="1" dirty="0" smtClean="0">
                <a:solidFill>
                  <a:srgbClr val="7030A0"/>
                </a:solidFill>
                <a:cs typeface="B Nazanin" pitchFamily="2" charset="-78"/>
              </a:rPr>
              <a:t>تعریف : </a:t>
            </a:r>
            <a:r>
              <a:rPr lang="fa-IR" dirty="0" smtClean="0">
                <a:solidFill>
                  <a:schemeClr val="bg2">
                    <a:lumMod val="10000"/>
                  </a:schemeClr>
                </a:solidFill>
                <a:cs typeface="B Nazanin" pitchFamily="2" charset="-78"/>
              </a:rPr>
              <a:t>راهبردی است که در آن شرکت تلاش می کند تا محصولات یا </a:t>
            </a:r>
            <a:r>
              <a:rPr lang="fa-IR" dirty="0" err="1" smtClean="0">
                <a:solidFill>
                  <a:schemeClr val="bg2">
                    <a:lumMod val="10000"/>
                  </a:schemeClr>
                </a:solidFill>
                <a:cs typeface="B Nazanin" pitchFamily="2" charset="-78"/>
              </a:rPr>
              <a:t>خدماتش</a:t>
            </a:r>
            <a:r>
              <a:rPr lang="fa-IR" dirty="0" smtClean="0">
                <a:solidFill>
                  <a:schemeClr val="bg2">
                    <a:lumMod val="10000"/>
                  </a:schemeClr>
                </a:solidFill>
                <a:cs typeface="B Nazanin" pitchFamily="2" charset="-78"/>
              </a:rPr>
              <a:t> را با کمترین قیمت در مقایسه با سایر رقبا عرضه کند . </a:t>
            </a:r>
          </a:p>
          <a:p>
            <a:pPr algn="just" rtl="1"/>
            <a:r>
              <a:rPr lang="fa-IR" dirty="0" smtClean="0">
                <a:solidFill>
                  <a:schemeClr val="bg2">
                    <a:lumMod val="10000"/>
                  </a:schemeClr>
                </a:solidFill>
                <a:cs typeface="B Nazanin" pitchFamily="2" charset="-78"/>
              </a:rPr>
              <a:t>کاهش هزینه ها معمولاً از طریق افزایش بهره </a:t>
            </a:r>
            <a:r>
              <a:rPr lang="fa-IR" dirty="0" err="1" smtClean="0">
                <a:solidFill>
                  <a:schemeClr val="bg2">
                    <a:lumMod val="10000"/>
                  </a:schemeClr>
                </a:solidFill>
                <a:cs typeface="B Nazanin" pitchFamily="2" charset="-78"/>
              </a:rPr>
              <a:t>وری</a:t>
            </a:r>
            <a:r>
              <a:rPr lang="fa-IR" dirty="0" smtClean="0">
                <a:solidFill>
                  <a:schemeClr val="bg2">
                    <a:lumMod val="10000"/>
                  </a:schemeClr>
                </a:solidFill>
                <a:cs typeface="B Nazanin" pitchFamily="2" charset="-78"/>
              </a:rPr>
              <a:t> در فرآیند تولید ، توزیع ، یا هزینه های عمومی و اداری حاصل می شود . </a:t>
            </a:r>
          </a:p>
          <a:p>
            <a:pPr algn="just" rtl="1"/>
            <a:r>
              <a:rPr lang="fa-IR" sz="3300" b="1" dirty="0" smtClean="0">
                <a:solidFill>
                  <a:schemeClr val="accent4"/>
                </a:solidFill>
                <a:cs typeface="B Nazanin" pitchFamily="2" charset="-78"/>
              </a:rPr>
              <a:t>نقطه ضعف بالقوه: </a:t>
            </a:r>
            <a:r>
              <a:rPr lang="fa-IR" dirty="0" smtClean="0">
                <a:solidFill>
                  <a:schemeClr val="bg2">
                    <a:lumMod val="10000"/>
                  </a:schemeClr>
                </a:solidFill>
                <a:cs typeface="B Nazanin" pitchFamily="2" charset="-78"/>
              </a:rPr>
              <a:t>راهکار رهبری هزینه ، اشتیاق زیاد برای کاهش هزینه ها بدون در نظر گرفتن سایر جنبه های مورد توجه مشتریان است . </a:t>
            </a:r>
          </a:p>
          <a:p>
            <a:pPr algn="just" rtl="1"/>
            <a:r>
              <a:rPr lang="fa-IR" dirty="0" smtClean="0">
                <a:solidFill>
                  <a:schemeClr val="bg2">
                    <a:lumMod val="10000"/>
                  </a:schemeClr>
                </a:solidFill>
                <a:cs typeface="B Nazanin" pitchFamily="2" charset="-78"/>
              </a:rPr>
              <a:t>شرکتهایی که استراتژی فوق را انتخاب می کنند باید در نظر داشته باشند که کاهش هزینه با حذف خصوصیاتی از </a:t>
            </a:r>
            <a:r>
              <a:rPr lang="fa-IR" dirty="0" err="1" smtClean="0">
                <a:solidFill>
                  <a:schemeClr val="bg2">
                    <a:lumMod val="10000"/>
                  </a:schemeClr>
                </a:solidFill>
                <a:cs typeface="B Nazanin" pitchFamily="2" charset="-78"/>
              </a:rPr>
              <a:t>محصولاتشان</a:t>
            </a:r>
            <a:r>
              <a:rPr lang="fa-IR" dirty="0" smtClean="0">
                <a:solidFill>
                  <a:schemeClr val="bg2">
                    <a:lumMod val="10000"/>
                  </a:schemeClr>
                </a:solidFill>
                <a:cs typeface="B Nazanin" pitchFamily="2" charset="-78"/>
              </a:rPr>
              <a:t> توام نشود که باعث عدم تمایل مشتریان به خرید محصولات شرکت شود . </a:t>
            </a:r>
            <a:endParaRPr lang="en-US" dirty="0">
              <a:solidFill>
                <a:schemeClr val="bg2">
                  <a:lumMod val="10000"/>
                </a:schemeClr>
              </a:solidFill>
              <a:cs typeface="B Nazanin" pitchFamily="2" charset="-78"/>
            </a:endParaRPr>
          </a:p>
        </p:txBody>
      </p:sp>
    </p:spTree>
    <p:extLst>
      <p:ext uri="{BB962C8B-B14F-4D97-AF65-F5344CB8AC3E}">
        <p14:creationId xmlns:p14="http://schemas.microsoft.com/office/powerpoint/2010/main" val="8733166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استراتژی رقابتی تمایز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533400" y="1752600"/>
            <a:ext cx="8229600" cy="4267200"/>
          </a:xfrm>
        </p:spPr>
        <p:txBody>
          <a:bodyPr>
            <a:normAutofit/>
          </a:bodyPr>
          <a:lstStyle/>
          <a:p>
            <a:pPr algn="just" rtl="1"/>
            <a:r>
              <a:rPr lang="fa-IR" b="1" dirty="0" smtClean="0">
                <a:solidFill>
                  <a:srgbClr val="7030A0"/>
                </a:solidFill>
                <a:cs typeface="B Nazanin" pitchFamily="2" charset="-78"/>
              </a:rPr>
              <a:t>تعریف : </a:t>
            </a:r>
            <a:r>
              <a:rPr lang="fa-IR" dirty="0" smtClean="0">
                <a:solidFill>
                  <a:schemeClr val="bg2">
                    <a:lumMod val="10000"/>
                  </a:schemeClr>
                </a:solidFill>
                <a:cs typeface="B Nazanin" pitchFamily="2" charset="-78"/>
              </a:rPr>
              <a:t>از طریق ایجاد این تصور در ذهن مشتری که محصولات یا خدمات شرکت بخاطر کیفیت بسیار بالایی که دارند منحصر به فرد و بی نظیر هستند ، اجرا می شود . این استراتژی به شرکت ها این امکان را می دهد تا قیمت </a:t>
            </a:r>
            <a:r>
              <a:rPr lang="fa-IR" dirty="0" err="1" smtClean="0">
                <a:solidFill>
                  <a:schemeClr val="bg2">
                    <a:lumMod val="10000"/>
                  </a:schemeClr>
                </a:solidFill>
                <a:cs typeface="B Nazanin" pitchFamily="2" charset="-78"/>
              </a:rPr>
              <a:t>محصولاتش</a:t>
            </a:r>
            <a:r>
              <a:rPr lang="fa-IR" dirty="0" smtClean="0">
                <a:solidFill>
                  <a:schemeClr val="bg2">
                    <a:lumMod val="10000"/>
                  </a:schemeClr>
                </a:solidFill>
                <a:cs typeface="B Nazanin" pitchFamily="2" charset="-78"/>
              </a:rPr>
              <a:t> را بالاتر برده و بدون ایجاد کاهش عمده در هزینه ها ، سودآوری بالایی داشته باشند . </a:t>
            </a:r>
          </a:p>
          <a:p>
            <a:pPr algn="just" rtl="1"/>
            <a:r>
              <a:rPr lang="fa-IR" b="1" dirty="0" smtClean="0">
                <a:solidFill>
                  <a:schemeClr val="accent4"/>
                </a:solidFill>
                <a:cs typeface="B Nazanin" pitchFamily="2" charset="-78"/>
              </a:rPr>
              <a:t>نقطه ضعف استراتژی تمایز :</a:t>
            </a:r>
            <a:r>
              <a:rPr lang="fa-IR" dirty="0" smtClean="0">
                <a:solidFill>
                  <a:schemeClr val="bg2">
                    <a:lumMod val="10000"/>
                  </a:schemeClr>
                </a:solidFill>
                <a:cs typeface="B Nazanin" pitchFamily="2" charset="-78"/>
              </a:rPr>
              <a:t>اینست که شرکت توجه کمتری به کاهش هزینه ها می کند و بعضاً با نادیده گرفتن لزوم انجام یک بازاریابی تهاجمی و مستمر برای تقویت تصور تمایز در اذهان مشتریان با شکست مواجه می شود . </a:t>
            </a:r>
          </a:p>
          <a:p>
            <a:pPr algn="just" rtl="1"/>
            <a:r>
              <a:rPr lang="fa-IR" dirty="0" smtClean="0">
                <a:solidFill>
                  <a:schemeClr val="bg2">
                    <a:lumMod val="10000"/>
                  </a:schemeClr>
                </a:solidFill>
                <a:cs typeface="B Nazanin" pitchFamily="2" charset="-78"/>
              </a:rPr>
              <a:t>اگر مصرف کننده به این باور برسد که تمایز تصور شده واقعی و مهم نیست ، محصولات ارزانتر رقبای شرکت را بر محصولات گران شرکت مذکور ترجیح می دهد.</a:t>
            </a:r>
            <a:endParaRPr lang="en-US" dirty="0">
              <a:solidFill>
                <a:schemeClr val="bg2">
                  <a:lumMod val="10000"/>
                </a:schemeClr>
              </a:solidFill>
              <a:cs typeface="B Nazanin" pitchFamily="2" charset="-78"/>
            </a:endParaRPr>
          </a:p>
        </p:txBody>
      </p:sp>
    </p:spTree>
    <p:extLst>
      <p:ext uri="{BB962C8B-B14F-4D97-AF65-F5344CB8AC3E}">
        <p14:creationId xmlns:p14="http://schemas.microsoft.com/office/powerpoint/2010/main" val="960869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i="1" dirty="0" smtClean="0">
                <a:solidFill>
                  <a:srgbClr val="FF0000"/>
                </a:solidFill>
                <a:cs typeface="B Nazanin" pitchFamily="2" charset="-78"/>
              </a:rPr>
              <a:t>مقایسه دو استراتژی رهبری هزینه و تمایز</a:t>
            </a:r>
            <a:endParaRPr lang="en-US" b="1" i="1" dirty="0">
              <a:solidFill>
                <a:srgbClr val="FF0000"/>
              </a:solidFill>
              <a:cs typeface="B Nazanin" pitchFamily="2"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08487" y="2286000"/>
            <a:ext cx="4409525" cy="4022725"/>
          </a:xfrm>
        </p:spPr>
      </p:pic>
    </p:spTree>
    <p:extLst>
      <p:ext uri="{BB962C8B-B14F-4D97-AF65-F5344CB8AC3E}">
        <p14:creationId xmlns:p14="http://schemas.microsoft.com/office/powerpoint/2010/main" val="24654609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b="1" i="1" dirty="0" smtClean="0">
                <a:solidFill>
                  <a:srgbClr val="FF0000"/>
                </a:solidFill>
                <a:cs typeface="B Nazanin" pitchFamily="2" charset="-78"/>
              </a:rPr>
              <a:t>نحوه انتخاب و اجرای استراتژی رقابتی شرکت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828800"/>
            <a:ext cx="8229600" cy="4267199"/>
          </a:xfrm>
        </p:spPr>
        <p:txBody>
          <a:bodyPr>
            <a:normAutofit/>
          </a:bodyPr>
          <a:lstStyle/>
          <a:p>
            <a:pPr algn="just" rtl="1"/>
            <a:r>
              <a:rPr lang="fa-IR" dirty="0" smtClean="0">
                <a:solidFill>
                  <a:schemeClr val="accent6">
                    <a:lumMod val="50000"/>
                  </a:schemeClr>
                </a:solidFill>
                <a:cs typeface="B Nazanin" pitchFamily="2" charset="-78"/>
              </a:rPr>
              <a:t>انتخاب و اجرای استراتژی رقابتی با دوام برای یک شرکت مستلزم انجام فرآیند سه مرحله ای زیر است : </a:t>
            </a:r>
          </a:p>
          <a:p>
            <a:pPr marL="114300" indent="0" algn="just" rtl="1">
              <a:buNone/>
            </a:pPr>
            <a:r>
              <a:rPr lang="fa-IR" dirty="0" smtClean="0">
                <a:solidFill>
                  <a:schemeClr val="accent6">
                    <a:lumMod val="50000"/>
                  </a:schemeClr>
                </a:solidFill>
                <a:cs typeface="B Nazanin" pitchFamily="2" charset="-78"/>
              </a:rPr>
              <a:t>1 ) تعیین عوامل اصلی ایجاد موفقیت شرکت از طریق انجام تجزیه و تحلیل </a:t>
            </a:r>
            <a:r>
              <a:rPr lang="en-US" dirty="0" smtClean="0">
                <a:solidFill>
                  <a:schemeClr val="accent6">
                    <a:lumMod val="50000"/>
                  </a:schemeClr>
                </a:solidFill>
                <a:cs typeface="B Nazanin" pitchFamily="2" charset="-78"/>
              </a:rPr>
              <a:t>SWOT</a:t>
            </a:r>
            <a:r>
              <a:rPr lang="fa-IR" dirty="0" smtClean="0">
                <a:solidFill>
                  <a:schemeClr val="accent6">
                    <a:lumMod val="50000"/>
                  </a:schemeClr>
                </a:solidFill>
                <a:cs typeface="B Nazanin" pitchFamily="2" charset="-78"/>
              </a:rPr>
              <a:t> . </a:t>
            </a:r>
          </a:p>
          <a:p>
            <a:pPr marL="114300" indent="0" algn="just" rtl="1">
              <a:buNone/>
            </a:pPr>
            <a:r>
              <a:rPr lang="fa-IR" dirty="0" smtClean="0">
                <a:solidFill>
                  <a:schemeClr val="accent6">
                    <a:lumMod val="50000"/>
                  </a:schemeClr>
                </a:solidFill>
                <a:cs typeface="B Nazanin" pitchFamily="2" charset="-78"/>
              </a:rPr>
              <a:t>2 ) انتخاب معیارهایی برای سنجش هر کدام از عوامل اصلی ایجاد موفقیت شرکت . </a:t>
            </a:r>
          </a:p>
          <a:p>
            <a:pPr marL="114300" indent="0" algn="just" rtl="1">
              <a:buNone/>
            </a:pPr>
            <a:r>
              <a:rPr lang="fa-IR" dirty="0" smtClean="0">
                <a:solidFill>
                  <a:schemeClr val="accent6">
                    <a:lumMod val="50000"/>
                  </a:schemeClr>
                </a:solidFill>
                <a:cs typeface="B Nazanin" pitchFamily="2" charset="-78"/>
              </a:rPr>
              <a:t>3 ) توسعه یک سیستم اطلاعاتی مناسب برای سنجش میزان دستیابی به مقادیر مورد انتظار در خصوص عوامل اصلی ایجاد موفقیت شرکت نظیر کارت ارزیابی متوازن . </a:t>
            </a:r>
          </a:p>
        </p:txBody>
      </p:sp>
    </p:spTree>
    <p:extLst>
      <p:ext uri="{BB962C8B-B14F-4D97-AF65-F5344CB8AC3E}">
        <p14:creationId xmlns:p14="http://schemas.microsoft.com/office/powerpoint/2010/main" val="6459294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408372"/>
            <a:ext cx="8686800" cy="1039427"/>
          </a:xfrm>
        </p:spPr>
        <p:txBody>
          <a:bodyPr>
            <a:normAutofit/>
          </a:bodyPr>
          <a:lstStyle/>
          <a:p>
            <a:r>
              <a:rPr lang="fa-IR" sz="2800" b="1" dirty="0" smtClean="0">
                <a:solidFill>
                  <a:srgbClr val="FF0000"/>
                </a:solidFill>
                <a:cs typeface="B Nazanin" pitchFamily="2" charset="-78"/>
              </a:rPr>
              <a:t>شناسایی </a:t>
            </a:r>
            <a:r>
              <a:rPr lang="fa-IR" sz="2800" b="1" dirty="0">
                <a:solidFill>
                  <a:srgbClr val="FF0000"/>
                </a:solidFill>
                <a:cs typeface="B Nazanin" pitchFamily="2" charset="-78"/>
              </a:rPr>
              <a:t>عوامل </a:t>
            </a:r>
            <a:r>
              <a:rPr lang="fa-IR" sz="2800" b="1" dirty="0" smtClean="0">
                <a:solidFill>
                  <a:srgbClr val="FF0000"/>
                </a:solidFill>
                <a:cs typeface="B Nazanin" pitchFamily="2" charset="-78"/>
              </a:rPr>
              <a:t>اصلی موفقیت </a:t>
            </a:r>
            <a:r>
              <a:rPr lang="fa-IR" sz="2800" b="1" dirty="0">
                <a:solidFill>
                  <a:srgbClr val="FF0000"/>
                </a:solidFill>
                <a:cs typeface="B Nazanin" pitchFamily="2" charset="-78"/>
              </a:rPr>
              <a:t>شرکت از طریق انجام تجزیه و </a:t>
            </a:r>
            <a:r>
              <a:rPr lang="fa-IR" sz="2800" b="1" dirty="0" smtClean="0">
                <a:solidFill>
                  <a:srgbClr val="FF0000"/>
                </a:solidFill>
                <a:cs typeface="B Nazanin" pitchFamily="2" charset="-78"/>
              </a:rPr>
              <a:t>تحلیل</a:t>
            </a:r>
            <a:r>
              <a:rPr lang="en-US" sz="2800" b="1" dirty="0" smtClean="0">
                <a:solidFill>
                  <a:srgbClr val="FF0000"/>
                </a:solidFill>
                <a:cs typeface="B Nazanin" pitchFamily="2" charset="-78"/>
              </a:rPr>
              <a:t/>
            </a:r>
            <a:br>
              <a:rPr lang="en-US" sz="2800" b="1" dirty="0" smtClean="0">
                <a:solidFill>
                  <a:srgbClr val="FF0000"/>
                </a:solidFill>
                <a:cs typeface="B Nazanin" pitchFamily="2" charset="-78"/>
              </a:rPr>
            </a:br>
            <a:r>
              <a:rPr lang="en-US" sz="2000" b="1" dirty="0" smtClean="0">
                <a:solidFill>
                  <a:srgbClr val="FF0000"/>
                </a:solidFill>
                <a:cs typeface="B Nazanin" pitchFamily="2" charset="-78"/>
              </a:rPr>
              <a:t>Strengths , weaknesses , opportunities , threats analysis</a:t>
            </a:r>
            <a:endParaRPr lang="en-US" sz="2000" b="1" dirty="0">
              <a:solidFill>
                <a:srgbClr val="FF0000"/>
              </a:solidFill>
              <a:cs typeface="B Nazanin" pitchFamily="2" charset="-78"/>
            </a:endParaRPr>
          </a:p>
        </p:txBody>
      </p:sp>
      <p:sp>
        <p:nvSpPr>
          <p:cNvPr id="3" name="Content Placeholder 2"/>
          <p:cNvSpPr>
            <a:spLocks noGrp="1"/>
          </p:cNvSpPr>
          <p:nvPr>
            <p:ph idx="1"/>
          </p:nvPr>
        </p:nvSpPr>
        <p:spPr>
          <a:xfrm>
            <a:off x="595745" y="1600201"/>
            <a:ext cx="8229600" cy="4267199"/>
          </a:xfrm>
        </p:spPr>
        <p:txBody>
          <a:bodyPr>
            <a:normAutofit/>
          </a:bodyPr>
          <a:lstStyle/>
          <a:p>
            <a:pPr algn="just" rtl="1"/>
            <a:r>
              <a:rPr lang="fa-IR" dirty="0" smtClean="0">
                <a:solidFill>
                  <a:schemeClr val="tx1">
                    <a:lumMod val="95000"/>
                    <a:lumOff val="5000"/>
                  </a:schemeClr>
                </a:solidFill>
                <a:cs typeface="B Nazanin" pitchFamily="2" charset="-78"/>
              </a:rPr>
              <a:t>اولین مرحله در شناسایی یک استراتژی رقابتی بادوام برای یک شرکت انجام تجزیه و تحلیل نقاط ضعف ، فرصتها و تهدیدات بیرونی علیه شرکت ، مشخص کردن تک </a:t>
            </a:r>
            <a:r>
              <a:rPr lang="fa-IR" dirty="0" err="1" smtClean="0">
                <a:solidFill>
                  <a:schemeClr val="tx1">
                    <a:lumMod val="95000"/>
                    <a:lumOff val="5000"/>
                  </a:schemeClr>
                </a:solidFill>
                <a:cs typeface="B Nazanin" pitchFamily="2" charset="-78"/>
              </a:rPr>
              <a:t>تک</a:t>
            </a:r>
            <a:r>
              <a:rPr lang="fa-IR" dirty="0" smtClean="0">
                <a:solidFill>
                  <a:schemeClr val="tx1">
                    <a:lumMod val="95000"/>
                    <a:lumOff val="5000"/>
                  </a:schemeClr>
                </a:solidFill>
                <a:cs typeface="B Nazanin" pitchFamily="2" charset="-78"/>
              </a:rPr>
              <a:t> این عناصر برای شرکت ، تعیین استراتژی کلی شرکت ( رهبری هزینه یا تمایز ) و مشخص کردن عوامل اصلی موفقیت شرکت است . </a:t>
            </a:r>
          </a:p>
          <a:p>
            <a:pPr algn="just" rtl="1"/>
            <a:r>
              <a:rPr lang="fa-IR" dirty="0" smtClean="0">
                <a:solidFill>
                  <a:schemeClr val="tx1">
                    <a:lumMod val="95000"/>
                    <a:lumOff val="5000"/>
                  </a:schemeClr>
                </a:solidFill>
                <a:cs typeface="B Nazanin" pitchFamily="2" charset="-78"/>
              </a:rPr>
              <a:t>تجزیه و تحلیل </a:t>
            </a:r>
            <a:r>
              <a:rPr lang="en-US" dirty="0" smtClean="0">
                <a:solidFill>
                  <a:schemeClr val="tx1">
                    <a:lumMod val="95000"/>
                    <a:lumOff val="5000"/>
                  </a:schemeClr>
                </a:solidFill>
                <a:cs typeface="B Nazanin" pitchFamily="2" charset="-78"/>
              </a:rPr>
              <a:t>SWOT</a:t>
            </a:r>
            <a:r>
              <a:rPr lang="fa-IR" dirty="0" smtClean="0">
                <a:solidFill>
                  <a:schemeClr val="tx1">
                    <a:lumMod val="95000"/>
                    <a:lumOff val="5000"/>
                  </a:schemeClr>
                </a:solidFill>
                <a:cs typeface="B Nazanin" pitchFamily="2" charset="-78"/>
              </a:rPr>
              <a:t> یک روش سیستماتیک برای شناسایی عوامل اصلی تاثیر گذار بر موفقیت شرکت است که شامل </a:t>
            </a:r>
            <a:r>
              <a:rPr lang="fa-IR" dirty="0" smtClean="0">
                <a:solidFill>
                  <a:srgbClr val="7030A0"/>
                </a:solidFill>
                <a:cs typeface="B Nazanin" pitchFamily="2" charset="-78"/>
              </a:rPr>
              <a:t>نقاط قوت </a:t>
            </a:r>
            <a:r>
              <a:rPr lang="fa-IR" dirty="0" smtClean="0">
                <a:solidFill>
                  <a:schemeClr val="tx1">
                    <a:lumMod val="95000"/>
                    <a:lumOff val="5000"/>
                  </a:schemeClr>
                </a:solidFill>
                <a:cs typeface="B Nazanin" pitchFamily="2" charset="-78"/>
              </a:rPr>
              <a:t>،</a:t>
            </a:r>
            <a:r>
              <a:rPr lang="fa-IR" dirty="0" smtClean="0">
                <a:cs typeface="B Nazanin" pitchFamily="2" charset="-78"/>
              </a:rPr>
              <a:t> </a:t>
            </a:r>
            <a:r>
              <a:rPr lang="fa-IR" dirty="0" smtClean="0">
                <a:solidFill>
                  <a:srgbClr val="7030A0"/>
                </a:solidFill>
                <a:cs typeface="B Nazanin" pitchFamily="2" charset="-78"/>
              </a:rPr>
              <a:t>ضعف</a:t>
            </a:r>
            <a:r>
              <a:rPr lang="fa-IR" dirty="0" smtClean="0">
                <a:cs typeface="B Nazanin" pitchFamily="2" charset="-78"/>
              </a:rPr>
              <a:t> </a:t>
            </a:r>
            <a:r>
              <a:rPr lang="fa-IR" dirty="0" smtClean="0">
                <a:solidFill>
                  <a:schemeClr val="tx1">
                    <a:lumMod val="95000"/>
                    <a:lumOff val="5000"/>
                  </a:schemeClr>
                </a:solidFill>
                <a:cs typeface="B Nazanin" pitchFamily="2" charset="-78"/>
              </a:rPr>
              <a:t>، فرصت ها و تهدیدات بیرونی علیه شرکت می باشد . </a:t>
            </a:r>
            <a:endParaRPr lang="fa-IR" dirty="0">
              <a:solidFill>
                <a:schemeClr val="tx1">
                  <a:lumMod val="95000"/>
                  <a:lumOff val="5000"/>
                </a:schemeClr>
              </a:solidFill>
              <a:cs typeface="B Nazanin" pitchFamily="2" charset="-78"/>
            </a:endParaRPr>
          </a:p>
          <a:p>
            <a:pPr algn="just" rtl="1"/>
            <a:r>
              <a:rPr lang="fa-IR" b="1" dirty="0" smtClean="0">
                <a:solidFill>
                  <a:schemeClr val="accent4"/>
                </a:solidFill>
                <a:cs typeface="B Nazanin" pitchFamily="2" charset="-78"/>
              </a:rPr>
              <a:t>نقاط قوت: </a:t>
            </a:r>
            <a:r>
              <a:rPr lang="fa-IR" dirty="0" smtClean="0">
                <a:solidFill>
                  <a:schemeClr val="tx1">
                    <a:lumMod val="95000"/>
                    <a:lumOff val="5000"/>
                  </a:schemeClr>
                </a:solidFill>
                <a:cs typeface="B Nazanin" pitchFamily="2" charset="-78"/>
              </a:rPr>
              <a:t>منابعی که شرکت فراوانتر از رقبا در اختیار دارد.</a:t>
            </a:r>
          </a:p>
          <a:p>
            <a:pPr algn="just" rtl="1"/>
            <a:r>
              <a:rPr lang="fa-IR" dirty="0" smtClean="0">
                <a:solidFill>
                  <a:srgbClr val="7030A0"/>
                </a:solidFill>
                <a:cs typeface="B Nazanin" pitchFamily="2" charset="-78"/>
              </a:rPr>
              <a:t>صلاحیت های هسته ای : </a:t>
            </a:r>
            <a:r>
              <a:rPr lang="fa-IR" dirty="0" smtClean="0">
                <a:solidFill>
                  <a:schemeClr val="tx1">
                    <a:lumMod val="95000"/>
                    <a:lumOff val="5000"/>
                  </a:schemeClr>
                </a:solidFill>
                <a:cs typeface="B Nazanin" pitchFamily="2" charset="-78"/>
              </a:rPr>
              <a:t>مهارت ها یا صلاحیت های خاصی که کارکنان شرکت به شکل منحصر بفرد از آنها برخوردارند و فرد دیگری در شرکت های رقیب این تخصص ها و مهارت ها را ندارد. </a:t>
            </a:r>
          </a:p>
          <a:p>
            <a:pPr algn="just" rtl="1"/>
            <a:r>
              <a:rPr lang="fa-IR" b="1" dirty="0" smtClean="0">
                <a:solidFill>
                  <a:schemeClr val="accent4"/>
                </a:solidFill>
                <a:cs typeface="B Nazanin" pitchFamily="2" charset="-78"/>
              </a:rPr>
              <a:t>نقاط ضعف: </a:t>
            </a:r>
            <a:r>
              <a:rPr lang="fa-IR" dirty="0" smtClean="0">
                <a:solidFill>
                  <a:schemeClr val="tx1">
                    <a:lumMod val="95000"/>
                    <a:lumOff val="5000"/>
                  </a:schemeClr>
                </a:solidFill>
                <a:cs typeface="B Nazanin" pitchFamily="2" charset="-78"/>
              </a:rPr>
              <a:t>بیانگر نبود مهارتها یا صلاحیتهایی لازم و مهم است که رقبا از آن برخوردارند.</a:t>
            </a:r>
            <a:endParaRPr lang="en-US" dirty="0" smtClean="0">
              <a:solidFill>
                <a:schemeClr val="tx1">
                  <a:lumMod val="95000"/>
                  <a:lumOff val="5000"/>
                </a:schemeClr>
              </a:solidFill>
              <a:cs typeface="B Nazanin" pitchFamily="2" charset="-78"/>
            </a:endParaRPr>
          </a:p>
          <a:p>
            <a:pPr algn="just" rtl="1"/>
            <a:r>
              <a:rPr lang="fa-IR" b="1" dirty="0" smtClean="0">
                <a:solidFill>
                  <a:schemeClr val="accent4"/>
                </a:solidFill>
                <a:cs typeface="B Nazanin" pitchFamily="2" charset="-78"/>
              </a:rPr>
              <a:t>فرصتها: </a:t>
            </a:r>
            <a:r>
              <a:rPr lang="fa-IR" dirty="0" smtClean="0">
                <a:solidFill>
                  <a:schemeClr val="tx1">
                    <a:lumMod val="95000"/>
                    <a:lumOff val="5000"/>
                  </a:schemeClr>
                </a:solidFill>
                <a:cs typeface="B Nazanin" pitchFamily="2" charset="-78"/>
              </a:rPr>
              <a:t>موقعیتهای مطلوب و مهم در محیط فعالیت شرکت هستند.</a:t>
            </a:r>
          </a:p>
          <a:p>
            <a:pPr algn="just" rtl="1"/>
            <a:r>
              <a:rPr lang="fa-IR" b="1" dirty="0" smtClean="0">
                <a:solidFill>
                  <a:schemeClr val="accent4"/>
                </a:solidFill>
                <a:cs typeface="B Nazanin" pitchFamily="2" charset="-78"/>
              </a:rPr>
              <a:t>تهدیدها: </a:t>
            </a:r>
            <a:r>
              <a:rPr lang="fa-IR" dirty="0" smtClean="0">
                <a:solidFill>
                  <a:schemeClr val="tx1">
                    <a:lumMod val="95000"/>
                    <a:lumOff val="5000"/>
                  </a:schemeClr>
                </a:solidFill>
                <a:cs typeface="B Nazanin" pitchFamily="2" charset="-78"/>
              </a:rPr>
              <a:t>موقعیتهای نا مطلوب و مهم در محیط فعالیت شرکت هستند.</a:t>
            </a:r>
          </a:p>
          <a:p>
            <a:pPr algn="just" rtl="1"/>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41304067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8153400" cy="3047999"/>
          </a:xfrm>
        </p:spPr>
        <p:txBody>
          <a:bodyPr>
            <a:noAutofit/>
          </a:bodyPr>
          <a:lstStyle/>
          <a:p>
            <a:pPr algn="r" rtl="1"/>
            <a:r>
              <a:rPr lang="fa-IR" sz="2800" b="1" dirty="0" smtClean="0">
                <a:cs typeface="B Zar" pitchFamily="2" charset="-78"/>
              </a:rPr>
              <a:t>حسابداری مدیریت</a:t>
            </a:r>
            <a:r>
              <a:rPr lang="fa-IR" sz="2800" dirty="0" smtClean="0">
                <a:cs typeface="B Zar" pitchFamily="2" charset="-78"/>
              </a:rPr>
              <a:t/>
            </a:r>
            <a:br>
              <a:rPr lang="fa-IR" sz="2800" dirty="0" smtClean="0">
                <a:cs typeface="B Zar" pitchFamily="2" charset="-78"/>
              </a:rPr>
            </a:br>
            <a:r>
              <a:rPr lang="fa-IR" sz="2800" dirty="0" smtClean="0">
                <a:cs typeface="B Zar" pitchFamily="2" charset="-78"/>
              </a:rPr>
              <a:t>هدف       : گزارشات درون سازمانی </a:t>
            </a:r>
            <a:br>
              <a:rPr lang="fa-IR" sz="2800" dirty="0" smtClean="0">
                <a:cs typeface="B Zar" pitchFamily="2" charset="-78"/>
              </a:rPr>
            </a:br>
            <a:r>
              <a:rPr lang="fa-IR" sz="2800" dirty="0" smtClean="0">
                <a:cs typeface="B Zar" pitchFamily="2" charset="-78"/>
              </a:rPr>
              <a:t>گزارشات : کلیه اطلاعات مربوط اعم از مالی  </a:t>
            </a:r>
            <a:br>
              <a:rPr lang="fa-IR" sz="2800" dirty="0" smtClean="0">
                <a:cs typeface="B Zar" pitchFamily="2" charset="-78"/>
              </a:rPr>
            </a:br>
            <a:r>
              <a:rPr lang="fa-IR" sz="2800" dirty="0" smtClean="0">
                <a:cs typeface="B Zar" pitchFamily="2" charset="-78"/>
              </a:rPr>
              <a:t>               وغیرمالی ارائه میشود                </a:t>
            </a:r>
            <a:r>
              <a:rPr lang="fa-IR" sz="2800" dirty="0" smtClean="0">
                <a:cs typeface="B Zar" pitchFamily="2" charset="-78"/>
                <a:sym typeface="Wingdings"/>
              </a:rPr>
              <a:t>ازاستاندارد خاصی</a:t>
            </a:r>
            <a:r>
              <a:rPr lang="fa-IR" sz="2800" dirty="0" smtClean="0">
                <a:cs typeface="B Zar" pitchFamily="2" charset="-78"/>
              </a:rPr>
              <a:t/>
            </a:r>
            <a:br>
              <a:rPr lang="fa-IR" sz="2800" dirty="0" smtClean="0">
                <a:cs typeface="B Zar" pitchFamily="2" charset="-78"/>
              </a:rPr>
            </a:br>
            <a:r>
              <a:rPr lang="fa-IR" sz="2800" dirty="0" smtClean="0">
                <a:cs typeface="B Zar" pitchFamily="2" charset="-78"/>
              </a:rPr>
              <a:t>چگونگی  : فرم و نوع گزارشات و اطلاعات        پیروی نمی شود</a:t>
            </a:r>
            <a:br>
              <a:rPr lang="fa-IR" sz="2800" dirty="0" smtClean="0">
                <a:cs typeface="B Zar" pitchFamily="2" charset="-78"/>
              </a:rPr>
            </a:br>
            <a:r>
              <a:rPr lang="fa-IR" sz="2800" dirty="0">
                <a:cs typeface="B Zar" pitchFamily="2" charset="-78"/>
              </a:rPr>
              <a:t> </a:t>
            </a:r>
            <a:r>
              <a:rPr lang="fa-IR" sz="2800" dirty="0" smtClean="0">
                <a:cs typeface="B Zar" pitchFamily="2" charset="-78"/>
              </a:rPr>
              <a:t>              ارائه شده مشخص وازقبل تعیین </a:t>
            </a:r>
            <a:br>
              <a:rPr lang="fa-IR" sz="2800" dirty="0" smtClean="0">
                <a:cs typeface="B Zar" pitchFamily="2" charset="-78"/>
              </a:rPr>
            </a:br>
            <a:r>
              <a:rPr lang="fa-IR" sz="2800" dirty="0">
                <a:cs typeface="B Zar" pitchFamily="2" charset="-78"/>
              </a:rPr>
              <a:t> </a:t>
            </a:r>
            <a:r>
              <a:rPr lang="fa-IR" sz="2800" dirty="0" smtClean="0">
                <a:cs typeface="B Zar" pitchFamily="2" charset="-78"/>
              </a:rPr>
              <a:t>              شده است.</a:t>
            </a:r>
            <a:endParaRPr lang="en-US" sz="2800" dirty="0">
              <a:cs typeface="B Zar" pitchFamily="2" charset="-78"/>
            </a:endParaRPr>
          </a:p>
        </p:txBody>
      </p:sp>
      <p:sp>
        <p:nvSpPr>
          <p:cNvPr id="3" name="Subtitle 2"/>
          <p:cNvSpPr>
            <a:spLocks noGrp="1"/>
          </p:cNvSpPr>
          <p:nvPr>
            <p:ph type="subTitle" idx="1"/>
          </p:nvPr>
        </p:nvSpPr>
        <p:spPr>
          <a:xfrm>
            <a:off x="0" y="3276600"/>
            <a:ext cx="8991600" cy="3429000"/>
          </a:xfrm>
        </p:spPr>
        <p:txBody>
          <a:bodyPr>
            <a:normAutofit/>
          </a:bodyPr>
          <a:lstStyle/>
          <a:p>
            <a:pPr algn="r" rtl="1"/>
            <a:r>
              <a:rPr lang="fa-IR" b="1" dirty="0" smtClean="0">
                <a:solidFill>
                  <a:schemeClr val="tx1"/>
                </a:solidFill>
                <a:cs typeface="B Nazanin" pitchFamily="2" charset="-78"/>
              </a:rPr>
              <a:t>حسابداری مالی</a:t>
            </a:r>
          </a:p>
          <a:p>
            <a:pPr algn="r" rtl="1"/>
            <a:r>
              <a:rPr lang="fa-IR" sz="2900" dirty="0" smtClean="0">
                <a:solidFill>
                  <a:schemeClr val="tx1"/>
                </a:solidFill>
                <a:cs typeface="B Nazanin" pitchFamily="2" charset="-78"/>
              </a:rPr>
              <a:t>هدف      : گزارشگری به استفاده کنندگان برون سازمانی</a:t>
            </a:r>
          </a:p>
          <a:p>
            <a:pPr algn="r" rtl="1"/>
            <a:r>
              <a:rPr lang="fa-IR" sz="2900" dirty="0" smtClean="0">
                <a:solidFill>
                  <a:schemeClr val="tx1"/>
                </a:solidFill>
                <a:cs typeface="B Nazanin" pitchFamily="2" charset="-78"/>
              </a:rPr>
              <a:t>گزارشات : اطلاعات کمی ومالی ارائه می شود</a:t>
            </a:r>
            <a:r>
              <a:rPr lang="fa-IR" sz="2900" dirty="0" smtClean="0">
                <a:solidFill>
                  <a:schemeClr val="tx1"/>
                </a:solidFill>
                <a:cs typeface="B Nazanin" pitchFamily="2" charset="-78"/>
                <a:sym typeface="Wingdings"/>
              </a:rPr>
              <a:t>استانداردهای حسابداری</a:t>
            </a:r>
            <a:endParaRPr lang="fa-IR" sz="2900" dirty="0" smtClean="0">
              <a:solidFill>
                <a:schemeClr val="tx1"/>
              </a:solidFill>
              <a:cs typeface="B Nazanin" pitchFamily="2" charset="-78"/>
            </a:endParaRPr>
          </a:p>
          <a:p>
            <a:pPr algn="r" rtl="1"/>
            <a:r>
              <a:rPr lang="fa-IR" sz="2900" dirty="0" smtClean="0">
                <a:solidFill>
                  <a:schemeClr val="tx1"/>
                </a:solidFill>
                <a:cs typeface="B Nazanin" pitchFamily="2" charset="-78"/>
              </a:rPr>
              <a:t>چگونگی  :نوع وفرم صورت های مالی مشخص    باید رعایت شود</a:t>
            </a:r>
          </a:p>
          <a:p>
            <a:pPr algn="r" rtl="1"/>
            <a:r>
              <a:rPr lang="fa-IR" sz="2900" dirty="0">
                <a:solidFill>
                  <a:schemeClr val="tx1"/>
                </a:solidFill>
                <a:cs typeface="B Nazanin" pitchFamily="2" charset="-78"/>
              </a:rPr>
              <a:t> </a:t>
            </a:r>
            <a:r>
              <a:rPr lang="fa-IR" sz="2900" dirty="0" smtClean="0">
                <a:solidFill>
                  <a:schemeClr val="tx1"/>
                </a:solidFill>
                <a:cs typeface="B Nazanin" pitchFamily="2" charset="-78"/>
              </a:rPr>
              <a:t>          است                                         </a:t>
            </a:r>
          </a:p>
          <a:p>
            <a:pPr rtl="1"/>
            <a:r>
              <a:rPr lang="fa-IR" sz="2900" b="1" dirty="0" smtClean="0">
                <a:solidFill>
                  <a:schemeClr val="tx1"/>
                </a:solidFill>
                <a:cs typeface="B Nazanin" pitchFamily="2" charset="-78"/>
              </a:rPr>
              <a:t>شکل 1-2 تفاوت حسابداری مالی و مدیریتی</a:t>
            </a:r>
            <a:endParaRPr lang="en-US" sz="2900" b="1" dirty="0">
              <a:solidFill>
                <a:schemeClr val="tx1"/>
              </a:solidFill>
              <a:cs typeface="B Nazanin" pitchFamily="2" charset="-78"/>
            </a:endParaRPr>
          </a:p>
        </p:txBody>
      </p:sp>
    </p:spTree>
    <p:extLst>
      <p:ext uri="{BB962C8B-B14F-4D97-AF65-F5344CB8AC3E}">
        <p14:creationId xmlns:p14="http://schemas.microsoft.com/office/powerpoint/2010/main" val="25845595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1590" b="11590"/>
          <a:stretch>
            <a:fillRect/>
          </a:stretch>
        </p:blipFill>
        <p:spPr>
          <a:xfrm>
            <a:off x="381000" y="381000"/>
            <a:ext cx="7696201" cy="50292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4" name="Text Placeholder 3"/>
          <p:cNvSpPr>
            <a:spLocks noGrp="1"/>
          </p:cNvSpPr>
          <p:nvPr>
            <p:ph type="body" sz="half" idx="2"/>
          </p:nvPr>
        </p:nvSpPr>
        <p:spPr/>
        <p:txBody>
          <a:bodyPr/>
          <a:lstStyle/>
          <a:p>
            <a:endParaRPr lang="en-US" dirty="0"/>
          </a:p>
        </p:txBody>
      </p:sp>
    </p:spTree>
    <p:extLst>
      <p:ext uri="{BB962C8B-B14F-4D97-AF65-F5344CB8AC3E}">
        <p14:creationId xmlns:p14="http://schemas.microsoft.com/office/powerpoint/2010/main" val="32693417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dirty="0" smtClean="0">
                <a:solidFill>
                  <a:schemeClr val="accent2"/>
                </a:solidFill>
                <a:cs typeface="B Titr" pitchFamily="2" charset="-78"/>
              </a:rPr>
              <a:t>نقاط قوت و ضعف با انجام یک بررسی و با توجه به موارد زیر قابل شناسایی هستند</a:t>
            </a:r>
            <a:endParaRPr lang="en-US" dirty="0">
              <a:solidFill>
                <a:schemeClr val="accent2"/>
              </a:solidFill>
              <a:cs typeface="B Titr" pitchFamily="2" charset="-78"/>
            </a:endParaRPr>
          </a:p>
        </p:txBody>
      </p:sp>
      <p:sp>
        <p:nvSpPr>
          <p:cNvPr id="3" name="Content Placeholder 2"/>
          <p:cNvSpPr>
            <a:spLocks noGrp="1"/>
          </p:cNvSpPr>
          <p:nvPr>
            <p:ph idx="1"/>
          </p:nvPr>
        </p:nvSpPr>
        <p:spPr/>
        <p:txBody>
          <a:bodyPr>
            <a:normAutofit fontScale="92500" lnSpcReduction="10000"/>
          </a:bodyPr>
          <a:lstStyle/>
          <a:p>
            <a:pPr algn="just" rtl="1"/>
            <a:r>
              <a:rPr lang="fa-IR" dirty="0" smtClean="0">
                <a:solidFill>
                  <a:schemeClr val="accent4"/>
                </a:solidFill>
                <a:cs typeface="B Nazanin" pitchFamily="2" charset="-78"/>
              </a:rPr>
              <a:t>خطوط تولید: </a:t>
            </a:r>
            <a:r>
              <a:rPr lang="fa-IR" sz="2800" dirty="0" smtClean="0">
                <a:cs typeface="B Nazanin" pitchFamily="2" charset="-78"/>
              </a:rPr>
              <a:t>عرضه محصول جدید درشرکت ،عرضه محصول در سطح گسترده یا محدود، وجود پیشرفتها مزایای تکنولوژیکی مهم و متمایز </a:t>
            </a:r>
          </a:p>
          <a:p>
            <a:pPr algn="just" rtl="1"/>
            <a:r>
              <a:rPr lang="fa-IR" dirty="0" smtClean="0">
                <a:solidFill>
                  <a:schemeClr val="accent4"/>
                </a:solidFill>
                <a:cs typeface="B Nazanin" pitchFamily="2" charset="-78"/>
              </a:rPr>
              <a:t>مدیریت: </a:t>
            </a:r>
            <a:r>
              <a:rPr lang="fa-IR" dirty="0" smtClean="0">
                <a:cs typeface="B Nazanin" pitchFamily="2" charset="-78"/>
              </a:rPr>
              <a:t>تجربه و صلاحیت مدیریت </a:t>
            </a:r>
          </a:p>
          <a:p>
            <a:pPr algn="just" rtl="1"/>
            <a:r>
              <a:rPr lang="fa-IR" dirty="0" smtClean="0">
                <a:solidFill>
                  <a:schemeClr val="accent4"/>
                </a:solidFill>
                <a:cs typeface="B Nazanin" pitchFamily="2" charset="-78"/>
              </a:rPr>
              <a:t>تحقیق و توسعه: </a:t>
            </a:r>
            <a:r>
              <a:rPr lang="fa-IR" sz="2800" dirty="0" smtClean="0">
                <a:cs typeface="B Nazanin" pitchFamily="2" charset="-78"/>
              </a:rPr>
              <a:t>دور نمای محصولات و خدمات جدید شرکت چیست</a:t>
            </a:r>
            <a:r>
              <a:rPr lang="fa-IR" dirty="0" smtClean="0">
                <a:cs typeface="B Nazanin" pitchFamily="2" charset="-78"/>
              </a:rPr>
              <a:t>؟</a:t>
            </a:r>
          </a:p>
          <a:p>
            <a:pPr algn="just" rtl="1"/>
            <a:r>
              <a:rPr lang="fa-IR" dirty="0" smtClean="0">
                <a:solidFill>
                  <a:schemeClr val="accent4"/>
                </a:solidFill>
                <a:cs typeface="B Nazanin" pitchFamily="2" charset="-78"/>
              </a:rPr>
              <a:t>تولید: </a:t>
            </a:r>
            <a:r>
              <a:rPr lang="fa-IR" sz="2800" dirty="0" smtClean="0">
                <a:cs typeface="B Nazanin" pitchFamily="2" charset="-78"/>
              </a:rPr>
              <a:t>فرآیند های موجود تا چه حد رقابتی،انعطاف پذیر، سودآور و رقابتی است؟</a:t>
            </a:r>
          </a:p>
          <a:p>
            <a:pPr algn="just" rtl="1"/>
            <a:r>
              <a:rPr lang="fa-IR" dirty="0" smtClean="0">
                <a:solidFill>
                  <a:schemeClr val="accent4"/>
                </a:solidFill>
                <a:cs typeface="B Nazanin" pitchFamily="2" charset="-78"/>
              </a:rPr>
              <a:t>بازاریابی: </a:t>
            </a:r>
            <a:r>
              <a:rPr lang="fa-IR" sz="2800" dirty="0" smtClean="0">
                <a:cs typeface="B Nazanin" pitchFamily="2" charset="-78"/>
              </a:rPr>
              <a:t>رویکرد بازاریابی شرکت تا چه حد مؤثر است؟</a:t>
            </a:r>
          </a:p>
          <a:p>
            <a:pPr algn="just" rtl="1"/>
            <a:r>
              <a:rPr lang="fa-IR" dirty="0" smtClean="0">
                <a:solidFill>
                  <a:schemeClr val="accent4"/>
                </a:solidFill>
                <a:cs typeface="B Nazanin" pitchFamily="2" charset="-78"/>
              </a:rPr>
              <a:t>استراتژی: </a:t>
            </a:r>
            <a:r>
              <a:rPr lang="fa-IR" sz="2800" dirty="0" smtClean="0">
                <a:cs typeface="B Nazanin" pitchFamily="2" charset="-78"/>
              </a:rPr>
              <a:t>آیا استراتژی شرکت تعریف شده و به اطلاع ذینفعان رسیده و به طور مؤثر اجرا می شود؟</a:t>
            </a:r>
          </a:p>
          <a:p>
            <a:pPr algn="just" rtl="1"/>
            <a:endParaRPr lang="en-US" dirty="0">
              <a:cs typeface="B Nazanin" pitchFamily="2" charset="-78"/>
            </a:endParaRPr>
          </a:p>
        </p:txBody>
      </p:sp>
    </p:spTree>
    <p:extLst>
      <p:ext uri="{BB962C8B-B14F-4D97-AF65-F5344CB8AC3E}">
        <p14:creationId xmlns:p14="http://schemas.microsoft.com/office/powerpoint/2010/main" val="237069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54000" y="304800"/>
            <a:ext cx="8489272" cy="1039427"/>
          </a:xfrm>
        </p:spPr>
        <p:txBody>
          <a:bodyPr>
            <a:normAutofit/>
          </a:bodyPr>
          <a:lstStyle/>
          <a:p>
            <a:pPr algn="just" rtl="1"/>
            <a:r>
              <a:rPr lang="fa-IR" sz="2400" b="1" i="1" dirty="0" smtClean="0">
                <a:solidFill>
                  <a:srgbClr val="FF0000"/>
                </a:solidFill>
                <a:cs typeface="B Nazanin" pitchFamily="2" charset="-78"/>
              </a:rPr>
              <a:t>تحلیل نقاط قوت ، ضعف ، فرصت ها و تهدیدات بیرونی علیه شرکت</a:t>
            </a:r>
            <a:r>
              <a:rPr lang="en-US" sz="2400" b="1" i="1" dirty="0">
                <a:solidFill>
                  <a:srgbClr val="FF0000"/>
                </a:solidFill>
                <a:cs typeface="B Nazanin" pitchFamily="2" charset="-78"/>
              </a:rPr>
              <a:t> </a:t>
            </a:r>
            <a:r>
              <a:rPr lang="fa-IR" sz="2400" b="1" i="1" dirty="0" smtClean="0">
                <a:solidFill>
                  <a:srgbClr val="FF0000"/>
                </a:solidFill>
                <a:cs typeface="B Nazanin" pitchFamily="2" charset="-78"/>
              </a:rPr>
              <a:t>( </a:t>
            </a:r>
            <a:r>
              <a:rPr lang="en-US" sz="2400" b="1" i="1" dirty="0" err="1" smtClean="0">
                <a:solidFill>
                  <a:srgbClr val="FF0000"/>
                </a:solidFill>
                <a:cs typeface="B Nazanin" pitchFamily="2" charset="-78"/>
              </a:rPr>
              <a:t>swot</a:t>
            </a:r>
            <a:r>
              <a:rPr lang="fa-IR" sz="2400" b="1" i="1" dirty="0" smtClean="0">
                <a:solidFill>
                  <a:srgbClr val="FF0000"/>
                </a:solidFill>
                <a:cs typeface="B Nazanin" pitchFamily="2" charset="-78"/>
              </a:rPr>
              <a:t> )</a:t>
            </a:r>
            <a:endParaRPr lang="en-US" sz="2400" b="1" i="1" dirty="0">
              <a:solidFill>
                <a:srgbClr val="FF0000"/>
              </a:solidFill>
              <a:cs typeface="B Nazanin" pitchFamily="2" charset="-78"/>
            </a:endParaRPr>
          </a:p>
        </p:txBody>
      </p:sp>
      <p:sp>
        <p:nvSpPr>
          <p:cNvPr id="3" name="Content Placeholder 2"/>
          <p:cNvSpPr>
            <a:spLocks noGrp="1"/>
          </p:cNvSpPr>
          <p:nvPr>
            <p:ph idx="1"/>
          </p:nvPr>
        </p:nvSpPr>
        <p:spPr>
          <a:xfrm>
            <a:off x="266700" y="1600200"/>
            <a:ext cx="8610600" cy="1904999"/>
          </a:xfrm>
        </p:spPr>
        <p:txBody>
          <a:bodyPr>
            <a:normAutofit fontScale="85000" lnSpcReduction="10000"/>
          </a:bodyPr>
          <a:lstStyle/>
          <a:p>
            <a:pPr algn="r" rtl="1"/>
            <a:r>
              <a:rPr lang="fa-IR" dirty="0" smtClean="0">
                <a:solidFill>
                  <a:schemeClr val="tx1">
                    <a:lumMod val="95000"/>
                    <a:lumOff val="5000"/>
                  </a:schemeClr>
                </a:solidFill>
                <a:cs typeface="B Nazanin" pitchFamily="2" charset="-78"/>
              </a:rPr>
              <a:t>در تحلیل نقاط قوت ، ضعف ، فرصت ها و تهدیدات بیرونی علیه شرکت ( </a:t>
            </a:r>
            <a:r>
              <a:rPr lang="en-US" dirty="0" smtClean="0">
                <a:solidFill>
                  <a:schemeClr val="tx1">
                    <a:lumMod val="95000"/>
                    <a:lumOff val="5000"/>
                  </a:schemeClr>
                </a:solidFill>
                <a:cs typeface="B Nazanin" pitchFamily="2" charset="-78"/>
              </a:rPr>
              <a:t>SWOT</a:t>
            </a:r>
            <a:r>
              <a:rPr lang="fa-IR" dirty="0" smtClean="0">
                <a:solidFill>
                  <a:schemeClr val="tx1">
                    <a:lumMod val="95000"/>
                    <a:lumOff val="5000"/>
                  </a:schemeClr>
                </a:solidFill>
                <a:cs typeface="B Nazanin" pitchFamily="2" charset="-78"/>
              </a:rPr>
              <a:t> ) همیشه چهار گزینه متصور است : </a:t>
            </a:r>
          </a:p>
          <a:p>
            <a:pPr marL="114300" indent="0" algn="r" rtl="1">
              <a:buNone/>
            </a:pPr>
            <a:r>
              <a:rPr lang="fa-IR" dirty="0" smtClean="0">
                <a:solidFill>
                  <a:schemeClr val="tx1">
                    <a:lumMod val="95000"/>
                    <a:lumOff val="5000"/>
                  </a:schemeClr>
                </a:solidFill>
                <a:cs typeface="B Nazanin" pitchFamily="2" charset="-78"/>
              </a:rPr>
              <a:t>1 – استراتژی قوت – فرصت</a:t>
            </a:r>
            <a:r>
              <a:rPr lang="en-US" dirty="0" smtClean="0">
                <a:solidFill>
                  <a:schemeClr val="tx1">
                    <a:lumMod val="95000"/>
                    <a:lumOff val="5000"/>
                  </a:schemeClr>
                </a:solidFill>
                <a:cs typeface="B Nazanin" pitchFamily="2" charset="-78"/>
              </a:rPr>
              <a:t> (SO)</a:t>
            </a:r>
            <a:endParaRPr lang="fa-IR" dirty="0" smtClean="0">
              <a:solidFill>
                <a:schemeClr val="tx1">
                  <a:lumMod val="95000"/>
                  <a:lumOff val="5000"/>
                </a:schemeClr>
              </a:solidFill>
              <a:cs typeface="B Nazanin" pitchFamily="2" charset="-78"/>
            </a:endParaRPr>
          </a:p>
          <a:p>
            <a:pPr marL="114300" indent="0" algn="r" rtl="1">
              <a:buNone/>
            </a:pPr>
            <a:r>
              <a:rPr lang="fa-IR" dirty="0" smtClean="0">
                <a:solidFill>
                  <a:schemeClr val="tx1">
                    <a:lumMod val="95000"/>
                    <a:lumOff val="5000"/>
                  </a:schemeClr>
                </a:solidFill>
                <a:cs typeface="B Nazanin" pitchFamily="2" charset="-78"/>
              </a:rPr>
              <a:t>2 – استراتژی ضعف – فرصت </a:t>
            </a:r>
            <a:r>
              <a:rPr lang="en-US" dirty="0" smtClean="0">
                <a:solidFill>
                  <a:schemeClr val="tx1">
                    <a:lumMod val="95000"/>
                    <a:lumOff val="5000"/>
                  </a:schemeClr>
                </a:solidFill>
                <a:cs typeface="B Nazanin" pitchFamily="2" charset="-78"/>
              </a:rPr>
              <a:t>(WO)</a:t>
            </a:r>
            <a:endParaRPr lang="fa-IR" dirty="0" smtClean="0">
              <a:solidFill>
                <a:schemeClr val="tx1">
                  <a:lumMod val="95000"/>
                  <a:lumOff val="5000"/>
                </a:schemeClr>
              </a:solidFill>
              <a:cs typeface="B Nazanin" pitchFamily="2" charset="-78"/>
            </a:endParaRPr>
          </a:p>
          <a:p>
            <a:pPr marL="114300" indent="0" algn="r" rtl="1">
              <a:buNone/>
            </a:pPr>
            <a:r>
              <a:rPr lang="fa-IR" dirty="0" smtClean="0">
                <a:solidFill>
                  <a:schemeClr val="tx1">
                    <a:lumMod val="95000"/>
                    <a:lumOff val="5000"/>
                  </a:schemeClr>
                </a:solidFill>
                <a:cs typeface="B Nazanin" pitchFamily="2" charset="-78"/>
              </a:rPr>
              <a:t>3 – استراتژی قوت – تهدید</a:t>
            </a:r>
            <a:r>
              <a:rPr lang="en-US" dirty="0">
                <a:solidFill>
                  <a:schemeClr val="tx1">
                    <a:lumMod val="95000"/>
                    <a:lumOff val="5000"/>
                  </a:schemeClr>
                </a:solidFill>
                <a:cs typeface="B Nazanin" pitchFamily="2" charset="-78"/>
              </a:rPr>
              <a:t> </a:t>
            </a:r>
            <a:r>
              <a:rPr lang="en-US" dirty="0" smtClean="0">
                <a:solidFill>
                  <a:schemeClr val="tx1">
                    <a:lumMod val="95000"/>
                    <a:lumOff val="5000"/>
                  </a:schemeClr>
                </a:solidFill>
                <a:cs typeface="B Nazanin" pitchFamily="2" charset="-78"/>
              </a:rPr>
              <a:t>(ST) </a:t>
            </a:r>
            <a:endParaRPr lang="fa-IR" dirty="0" smtClean="0">
              <a:solidFill>
                <a:schemeClr val="tx1">
                  <a:lumMod val="95000"/>
                  <a:lumOff val="5000"/>
                </a:schemeClr>
              </a:solidFill>
              <a:cs typeface="B Nazanin" pitchFamily="2" charset="-78"/>
            </a:endParaRPr>
          </a:p>
          <a:p>
            <a:pPr marL="114300" indent="0" algn="r" rtl="1">
              <a:buNone/>
            </a:pPr>
            <a:r>
              <a:rPr lang="fa-IR" dirty="0" smtClean="0">
                <a:solidFill>
                  <a:schemeClr val="tx1">
                    <a:lumMod val="95000"/>
                    <a:lumOff val="5000"/>
                  </a:schemeClr>
                </a:solidFill>
                <a:cs typeface="B Nazanin" pitchFamily="2" charset="-78"/>
              </a:rPr>
              <a:t>4 – استراتژی ضعف – تهدید</a:t>
            </a:r>
            <a:r>
              <a:rPr lang="en-US" dirty="0" smtClean="0">
                <a:solidFill>
                  <a:schemeClr val="tx1">
                    <a:lumMod val="95000"/>
                    <a:lumOff val="5000"/>
                  </a:schemeClr>
                </a:solidFill>
                <a:cs typeface="B Nazanin" pitchFamily="2" charset="-78"/>
              </a:rPr>
              <a:t>   (WT) </a:t>
            </a:r>
            <a:endParaRPr lang="fa-IR" dirty="0" smtClean="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5686761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استراتژی قوت – فرصت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1"/>
            <a:ext cx="8229600" cy="2514599"/>
          </a:xfrm>
        </p:spPr>
        <p:txBody>
          <a:bodyPr>
            <a:normAutofit/>
          </a:bodyPr>
          <a:lstStyle/>
          <a:p>
            <a:pPr algn="just" rtl="1"/>
            <a:r>
              <a:rPr lang="fa-IR" dirty="0" smtClean="0">
                <a:solidFill>
                  <a:schemeClr val="tx1">
                    <a:lumMod val="95000"/>
                    <a:lumOff val="5000"/>
                  </a:schemeClr>
                </a:solidFill>
                <a:cs typeface="B Nazanin" pitchFamily="2" charset="-78"/>
              </a:rPr>
              <a:t>در قالب این استراتژی ها سازمان با استفاده از نقاط قوت داخلی می کوشد از فرصت های خارجی بهره برداری نماید و با بهره گیری از نقاط قوت ، فرصت ها را به حداکثر برساند . </a:t>
            </a:r>
          </a:p>
          <a:p>
            <a:pPr algn="just" rtl="1"/>
            <a:r>
              <a:rPr lang="fa-IR" dirty="0" smtClean="0">
                <a:solidFill>
                  <a:schemeClr val="tx1">
                    <a:lumMod val="95000"/>
                    <a:lumOff val="5000"/>
                  </a:schemeClr>
                </a:solidFill>
                <a:cs typeface="B Nazanin" pitchFamily="2" charset="-78"/>
              </a:rPr>
              <a:t>سازمان برای رسیدن به این موقعیت از استراتژی های </a:t>
            </a:r>
            <a:r>
              <a:rPr lang="en-US" dirty="0" smtClean="0">
                <a:solidFill>
                  <a:schemeClr val="tx1">
                    <a:lumMod val="95000"/>
                    <a:lumOff val="5000"/>
                  </a:schemeClr>
                </a:solidFill>
                <a:cs typeface="B Nazanin" pitchFamily="2" charset="-78"/>
              </a:rPr>
              <a:t>WT , ST , WO </a:t>
            </a:r>
            <a:r>
              <a:rPr lang="fa-IR" dirty="0" smtClean="0">
                <a:solidFill>
                  <a:schemeClr val="tx1">
                    <a:lumMod val="95000"/>
                    <a:lumOff val="5000"/>
                  </a:schemeClr>
                </a:solidFill>
                <a:cs typeface="B Nazanin" pitchFamily="2" charset="-78"/>
              </a:rPr>
              <a:t> استفاده می کنند تا بدان جا برسند که بتوانند از استراتژی های </a:t>
            </a:r>
            <a:r>
              <a:rPr lang="en-US" dirty="0" smtClean="0">
                <a:solidFill>
                  <a:schemeClr val="tx1">
                    <a:lumMod val="95000"/>
                    <a:lumOff val="5000"/>
                  </a:schemeClr>
                </a:solidFill>
                <a:cs typeface="B Nazanin" pitchFamily="2" charset="-78"/>
              </a:rPr>
              <a:t>SO</a:t>
            </a:r>
            <a:r>
              <a:rPr lang="fa-IR" dirty="0" smtClean="0">
                <a:solidFill>
                  <a:schemeClr val="tx1">
                    <a:lumMod val="95000"/>
                    <a:lumOff val="5000"/>
                  </a:schemeClr>
                </a:solidFill>
                <a:cs typeface="B Nazanin" pitchFamily="2" charset="-78"/>
              </a:rPr>
              <a:t> استفاده نمایند .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32031847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i="1" dirty="0" smtClean="0">
                <a:solidFill>
                  <a:srgbClr val="FF0000"/>
                </a:solidFill>
                <a:cs typeface="B Nazanin" pitchFamily="2" charset="-78"/>
              </a:rPr>
              <a:t>استراتژی ضعف – فرصت </a:t>
            </a:r>
            <a:r>
              <a:rPr lang="en-US" b="1" i="1" dirty="0">
                <a:solidFill>
                  <a:srgbClr val="FF0000"/>
                </a:solidFill>
                <a:cs typeface="B Nazanin" pitchFamily="2" charset="-78"/>
              </a:rPr>
              <a:t> </a:t>
            </a:r>
            <a:r>
              <a:rPr lang="fa-IR" b="1" i="1" dirty="0" smtClean="0">
                <a:solidFill>
                  <a:srgbClr val="FF0000"/>
                </a:solidFill>
                <a:cs typeface="B Nazanin" pitchFamily="2" charset="-78"/>
              </a:rPr>
              <a:t>( </a:t>
            </a:r>
            <a:r>
              <a:rPr lang="en-US" b="1" i="1" dirty="0" err="1" smtClean="0">
                <a:solidFill>
                  <a:srgbClr val="FF0000"/>
                </a:solidFill>
                <a:cs typeface="B Nazanin" pitchFamily="2" charset="-78"/>
              </a:rPr>
              <a:t>wo</a:t>
            </a:r>
            <a:r>
              <a:rPr lang="fa-IR" b="1" i="1" dirty="0" smtClean="0">
                <a:solidFill>
                  <a:srgbClr val="FF0000"/>
                </a:solidFill>
                <a:cs typeface="B Nazanin" pitchFamily="2" charset="-78"/>
              </a:rPr>
              <a:t> )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1"/>
            <a:ext cx="8229600" cy="2209799"/>
          </a:xfrm>
        </p:spPr>
        <p:txBody>
          <a:bodyPr>
            <a:normAutofit/>
          </a:bodyPr>
          <a:lstStyle/>
          <a:p>
            <a:pPr algn="just" rtl="1"/>
            <a:r>
              <a:rPr lang="fa-IR" dirty="0" smtClean="0">
                <a:solidFill>
                  <a:schemeClr val="tx1">
                    <a:lumMod val="95000"/>
                    <a:lumOff val="5000"/>
                  </a:schemeClr>
                </a:solidFill>
                <a:cs typeface="B Nazanin" pitchFamily="2" charset="-78"/>
              </a:rPr>
              <a:t>هدف از این استراتژی ها این است که سازمان با بهره برداری از فرصت های موجود در </a:t>
            </a:r>
            <a:r>
              <a:rPr lang="fa-IR" dirty="0" smtClean="0">
                <a:solidFill>
                  <a:srgbClr val="7030A0"/>
                </a:solidFill>
                <a:cs typeface="B Nazanin" pitchFamily="2" charset="-78"/>
              </a:rPr>
              <a:t>محیط داخل </a:t>
            </a:r>
            <a:r>
              <a:rPr lang="fa-IR" dirty="0" smtClean="0">
                <a:solidFill>
                  <a:schemeClr val="tx1">
                    <a:lumMod val="95000"/>
                    <a:lumOff val="5000"/>
                  </a:schemeClr>
                </a:solidFill>
                <a:cs typeface="B Nazanin" pitchFamily="2" charset="-78"/>
              </a:rPr>
              <a:t>بکوشد </a:t>
            </a:r>
            <a:r>
              <a:rPr lang="fa-IR" dirty="0" smtClean="0">
                <a:solidFill>
                  <a:srgbClr val="7030A0"/>
                </a:solidFill>
                <a:cs typeface="B Nazanin" pitchFamily="2" charset="-78"/>
              </a:rPr>
              <a:t>نقاط ضعف داخلی </a:t>
            </a:r>
            <a:r>
              <a:rPr lang="fa-IR" dirty="0" smtClean="0">
                <a:solidFill>
                  <a:schemeClr val="tx1">
                    <a:lumMod val="95000"/>
                    <a:lumOff val="5000"/>
                  </a:schemeClr>
                </a:solidFill>
                <a:cs typeface="B Nazanin" pitchFamily="2" charset="-78"/>
              </a:rPr>
              <a:t>را بهبود ببخشد . در این حالت سازمان به دلیل داشتن ضعف داخلی نمیتواند از این فرصت های بدست آمده بهره برداری نماید. </a:t>
            </a:r>
          </a:p>
          <a:p>
            <a:pPr algn="just" rtl="1"/>
            <a:r>
              <a:rPr lang="fa-IR" dirty="0" smtClean="0">
                <a:solidFill>
                  <a:schemeClr val="tx1">
                    <a:lumMod val="95000"/>
                    <a:lumOff val="5000"/>
                  </a:schemeClr>
                </a:solidFill>
                <a:cs typeface="B Nazanin" pitchFamily="2" charset="-78"/>
              </a:rPr>
              <a:t>سازمان باید استراتژی </a:t>
            </a:r>
            <a:r>
              <a:rPr lang="fa-IR" dirty="0" err="1" smtClean="0">
                <a:solidFill>
                  <a:schemeClr val="tx1">
                    <a:lumMod val="95000"/>
                    <a:lumOff val="5000"/>
                  </a:schemeClr>
                </a:solidFill>
                <a:cs typeface="B Nazanin" pitchFamily="2" charset="-78"/>
              </a:rPr>
              <a:t>هایی</a:t>
            </a:r>
            <a:r>
              <a:rPr lang="fa-IR" dirty="0" smtClean="0">
                <a:solidFill>
                  <a:schemeClr val="tx1">
                    <a:lumMod val="95000"/>
                    <a:lumOff val="5000"/>
                  </a:schemeClr>
                </a:solidFill>
                <a:cs typeface="B Nazanin" pitchFamily="2" charset="-78"/>
              </a:rPr>
              <a:t> نظیر استفاده از تکنولوژی جدید و غیره بکار بگیرد تا با از بین بردن نقاط ضعف از فرصت ها استفاده مناسب گردد .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3569910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i="1" dirty="0" smtClean="0">
                <a:solidFill>
                  <a:srgbClr val="FF0000"/>
                </a:solidFill>
                <a:cs typeface="B Nazanin" pitchFamily="2" charset="-78"/>
              </a:rPr>
              <a:t>استراتژی قوت – تهدید ( </a:t>
            </a:r>
            <a:r>
              <a:rPr lang="en-US" b="1" i="1" dirty="0" err="1" smtClean="0">
                <a:solidFill>
                  <a:srgbClr val="FF0000"/>
                </a:solidFill>
                <a:cs typeface="B Nazanin" pitchFamily="2" charset="-78"/>
              </a:rPr>
              <a:t>st</a:t>
            </a:r>
            <a:r>
              <a:rPr lang="fa-IR" b="1" i="1" dirty="0" smtClean="0">
                <a:solidFill>
                  <a:srgbClr val="FF0000"/>
                </a:solidFill>
                <a:cs typeface="B Nazanin" pitchFamily="2" charset="-78"/>
              </a:rPr>
              <a:t>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1"/>
            <a:ext cx="8229600" cy="1752600"/>
          </a:xfrm>
        </p:spPr>
        <p:txBody>
          <a:bodyPr/>
          <a:lstStyle/>
          <a:p>
            <a:pPr algn="just" rtl="1"/>
            <a:r>
              <a:rPr lang="fa-IR" dirty="0" smtClean="0">
                <a:solidFill>
                  <a:schemeClr val="tx1">
                    <a:lumMod val="95000"/>
                    <a:lumOff val="5000"/>
                  </a:schemeClr>
                </a:solidFill>
                <a:cs typeface="B Nazanin" pitchFamily="2" charset="-78"/>
              </a:rPr>
              <a:t>شرکت ها با اجرای این استراتژی می کوشند با استفاده از نقاط قوت خود اثرات ناشی از تهدیدات موجود را کاهش داده یا آنها را از بین ببرند .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19184070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i="1" dirty="0" smtClean="0">
                <a:solidFill>
                  <a:srgbClr val="FF0000"/>
                </a:solidFill>
                <a:cs typeface="B Nazanin" pitchFamily="2" charset="-78"/>
              </a:rPr>
              <a:t>استراتژی ضعف – تهدید ( </a:t>
            </a:r>
            <a:r>
              <a:rPr lang="en-US" b="1" i="1" dirty="0" smtClean="0">
                <a:solidFill>
                  <a:srgbClr val="FF0000"/>
                </a:solidFill>
                <a:cs typeface="B Nazanin" pitchFamily="2" charset="-78"/>
              </a:rPr>
              <a:t>WT</a:t>
            </a:r>
            <a:r>
              <a:rPr lang="fa-IR" b="1" i="1" dirty="0" smtClean="0">
                <a:solidFill>
                  <a:srgbClr val="FF0000"/>
                </a:solidFill>
                <a:cs typeface="B Nazanin" pitchFamily="2" charset="-78"/>
              </a:rPr>
              <a:t> )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1"/>
            <a:ext cx="8229600" cy="2667000"/>
          </a:xfrm>
        </p:spPr>
        <p:txBody>
          <a:bodyPr>
            <a:normAutofit/>
          </a:bodyPr>
          <a:lstStyle/>
          <a:p>
            <a:pPr algn="just" rtl="1"/>
            <a:r>
              <a:rPr lang="fa-IR" dirty="0" smtClean="0">
                <a:solidFill>
                  <a:schemeClr val="tx1">
                    <a:lumMod val="95000"/>
                    <a:lumOff val="5000"/>
                  </a:schemeClr>
                </a:solidFill>
                <a:cs typeface="B Nazanin" pitchFamily="2" charset="-78"/>
              </a:rPr>
              <a:t>سازمان </a:t>
            </a:r>
            <a:r>
              <a:rPr lang="fa-IR" dirty="0" err="1" smtClean="0">
                <a:solidFill>
                  <a:schemeClr val="tx1">
                    <a:lumMod val="95000"/>
                    <a:lumOff val="5000"/>
                  </a:schemeClr>
                </a:solidFill>
                <a:cs typeface="B Nazanin" pitchFamily="2" charset="-78"/>
              </a:rPr>
              <a:t>هایی</a:t>
            </a:r>
            <a:r>
              <a:rPr lang="fa-IR" dirty="0" smtClean="0">
                <a:solidFill>
                  <a:schemeClr val="tx1">
                    <a:lumMod val="95000"/>
                    <a:lumOff val="5000"/>
                  </a:schemeClr>
                </a:solidFill>
                <a:cs typeface="B Nazanin" pitchFamily="2" charset="-78"/>
              </a:rPr>
              <a:t> که این استراتژی را بکار میگیرند حالت تدافعی به خود می گیرند و هدف از این استراتژی کم کردن نقاط ضعف داخلی و پرهیز از تهدیدات ناشی از محیط خارجی است . </a:t>
            </a:r>
          </a:p>
          <a:p>
            <a:pPr algn="just" rtl="1"/>
            <a:r>
              <a:rPr lang="fa-IR" dirty="0" smtClean="0">
                <a:solidFill>
                  <a:schemeClr val="tx1">
                    <a:lumMod val="95000"/>
                    <a:lumOff val="5000"/>
                  </a:schemeClr>
                </a:solidFill>
                <a:cs typeface="B Nazanin" pitchFamily="2" charset="-78"/>
              </a:rPr>
              <a:t>در واقع چنین سازمانی می کوشد برای حفظ بقای خود از فعالیت خود بکاهد          ( استراتژی های کاهش یا واگذاری ) در شرکت های دیگر ادغام شود ، اعلام ورشکستگی کند و یا سرانجام منحل شود .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354193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pPr algn="r" rtl="1"/>
            <a:r>
              <a:rPr lang="fa-IR" b="1" i="1" dirty="0" smtClean="0">
                <a:solidFill>
                  <a:srgbClr val="FF0000"/>
                </a:solidFill>
                <a:cs typeface="B Nazanin" pitchFamily="2" charset="-78"/>
              </a:rPr>
              <a:t>انتخاب معیارهایی برای سنجش میزان دستیابی به مقادیر مورد انتظار در خصوص عوامل اصلی ایجاد موفقیت شرکت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1"/>
            <a:ext cx="8229600" cy="4190999"/>
          </a:xfrm>
        </p:spPr>
        <p:txBody>
          <a:bodyPr>
            <a:normAutofit/>
          </a:bodyPr>
          <a:lstStyle/>
          <a:p>
            <a:pPr algn="just" rtl="1"/>
            <a:r>
              <a:rPr lang="fa-IR" dirty="0" smtClean="0">
                <a:solidFill>
                  <a:srgbClr val="7030A0"/>
                </a:solidFill>
                <a:cs typeface="B Nazanin" pitchFamily="2" charset="-78"/>
              </a:rPr>
              <a:t>دومین مرحله </a:t>
            </a:r>
            <a:r>
              <a:rPr lang="fa-IR" dirty="0" smtClean="0">
                <a:solidFill>
                  <a:schemeClr val="tx1">
                    <a:lumMod val="95000"/>
                    <a:lumOff val="5000"/>
                  </a:schemeClr>
                </a:solidFill>
                <a:cs typeface="B Nazanin" pitchFamily="2" charset="-78"/>
              </a:rPr>
              <a:t>در فرآیند تعیین استراتژی رقابتی ، </a:t>
            </a:r>
            <a:r>
              <a:rPr lang="fa-IR" b="1" dirty="0" smtClean="0">
                <a:solidFill>
                  <a:srgbClr val="7030A0"/>
                </a:solidFill>
                <a:cs typeface="B Nazanin" pitchFamily="2" charset="-78"/>
              </a:rPr>
              <a:t>مشخص کردن معیارهای معتبر و مناسب</a:t>
            </a:r>
            <a:r>
              <a:rPr lang="fa-IR" dirty="0" smtClean="0">
                <a:solidFill>
                  <a:schemeClr val="tx1">
                    <a:lumMod val="95000"/>
                    <a:lumOff val="5000"/>
                  </a:schemeClr>
                </a:solidFill>
                <a:cs typeface="B Nazanin" pitchFamily="2" charset="-78"/>
              </a:rPr>
              <a:t> برای سنجش میزان دستیابی به عوامل اصلی ایجاد موفقیت شرکت است که در مرحله اول مشخص شده </a:t>
            </a:r>
            <a:r>
              <a:rPr lang="fa-IR" dirty="0" err="1" smtClean="0">
                <a:solidFill>
                  <a:schemeClr val="tx1">
                    <a:lumMod val="95000"/>
                    <a:lumOff val="5000"/>
                  </a:schemeClr>
                </a:solidFill>
                <a:cs typeface="B Nazanin" pitchFamily="2" charset="-78"/>
              </a:rPr>
              <a:t>اند</a:t>
            </a:r>
            <a:r>
              <a:rPr lang="fa-IR" dirty="0" smtClean="0">
                <a:solidFill>
                  <a:schemeClr val="tx1">
                    <a:lumMod val="95000"/>
                    <a:lumOff val="5000"/>
                  </a:schemeClr>
                </a:solidFill>
                <a:cs typeface="B Nazanin" pitchFamily="2" charset="-78"/>
              </a:rPr>
              <a:t> . </a:t>
            </a:r>
          </a:p>
          <a:p>
            <a:pPr algn="just" rtl="1"/>
            <a:r>
              <a:rPr lang="fa-IR" dirty="0" smtClean="0">
                <a:solidFill>
                  <a:schemeClr val="tx1">
                    <a:lumMod val="95000"/>
                    <a:lumOff val="5000"/>
                  </a:schemeClr>
                </a:solidFill>
                <a:cs typeface="B Nazanin" pitchFamily="2" charset="-78"/>
              </a:rPr>
              <a:t>تعیین معیارهایی برای سنجش عوامل اصلی ایجاد موفقیت شرکت شامل بررسی دقیق از فرآیندهای تجاری شرکت است . در این خصوص ضرورت دارد </a:t>
            </a:r>
            <a:r>
              <a:rPr lang="fa-IR" dirty="0" smtClean="0">
                <a:solidFill>
                  <a:srgbClr val="7030A0"/>
                </a:solidFill>
                <a:cs typeface="B Nazanin" pitchFamily="2" charset="-78"/>
              </a:rPr>
              <a:t>توسعه محصول ، تولید ، بازاریابی ، مدیریت ، وضعیت مالی</a:t>
            </a:r>
            <a:r>
              <a:rPr lang="fa-IR" dirty="0" smtClean="0">
                <a:solidFill>
                  <a:schemeClr val="tx1">
                    <a:lumMod val="95000"/>
                    <a:lumOff val="5000"/>
                  </a:schemeClr>
                </a:solidFill>
                <a:cs typeface="B Nazanin" pitchFamily="2" charset="-78"/>
              </a:rPr>
              <a:t> بررسی شود تا مشخص گردد هر</a:t>
            </a:r>
            <a:r>
              <a:rPr lang="en-US" dirty="0" smtClean="0">
                <a:solidFill>
                  <a:schemeClr val="tx1">
                    <a:lumMod val="95000"/>
                    <a:lumOff val="5000"/>
                  </a:schemeClr>
                </a:solidFill>
                <a:cs typeface="B Nazanin" pitchFamily="2" charset="-78"/>
              </a:rPr>
              <a:t> </a:t>
            </a:r>
            <a:r>
              <a:rPr lang="fa-IR" dirty="0" smtClean="0">
                <a:solidFill>
                  <a:schemeClr val="tx1">
                    <a:lumMod val="95000"/>
                    <a:lumOff val="5000"/>
                  </a:schemeClr>
                </a:solidFill>
                <a:cs typeface="B Nazanin" pitchFamily="2" charset="-78"/>
              </a:rPr>
              <a:t>کدام از این موارد چگونه در موفقیت شرکت دخالت دارند .</a:t>
            </a:r>
          </a:p>
          <a:p>
            <a:pPr algn="just" rtl="1"/>
            <a:r>
              <a:rPr lang="fa-IR" dirty="0" smtClean="0">
                <a:solidFill>
                  <a:schemeClr val="tx1">
                    <a:lumMod val="95000"/>
                    <a:lumOff val="5000"/>
                  </a:schemeClr>
                </a:solidFill>
                <a:cs typeface="B Nazanin" pitchFamily="2" charset="-78"/>
              </a:rPr>
              <a:t>هدف این مرحله تعیین معیارهایی است که به شرکت امکان کنترل حرکتش به سوی دستیابی به اهداف استراتژیک را می دهد.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218856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normAutofit/>
          </a:bodyPr>
          <a:lstStyle/>
          <a:p>
            <a:pPr rtl="1"/>
            <a:r>
              <a:rPr lang="fa-IR" sz="3200" b="1" i="1" dirty="0" smtClean="0">
                <a:solidFill>
                  <a:srgbClr val="FF0000"/>
                </a:solidFill>
                <a:cs typeface="B Nazanin" pitchFamily="2" charset="-78"/>
              </a:rPr>
              <a:t>توسعه یک سیستم اطلاعاتی برای سنجش میزان عوامل اصلی ایجاد موفقیت شرکت – کارت ارزیابی متوازن </a:t>
            </a:r>
            <a:endParaRPr lang="en-US" sz="3200" b="1" i="1" dirty="0">
              <a:solidFill>
                <a:srgbClr val="FF0000"/>
              </a:solidFill>
              <a:cs typeface="B Nazanin" pitchFamily="2" charset="-78"/>
            </a:endParaRPr>
          </a:p>
        </p:txBody>
      </p:sp>
      <p:sp>
        <p:nvSpPr>
          <p:cNvPr id="3" name="Content Placeholder 2"/>
          <p:cNvSpPr>
            <a:spLocks noGrp="1"/>
          </p:cNvSpPr>
          <p:nvPr>
            <p:ph idx="1"/>
          </p:nvPr>
        </p:nvSpPr>
        <p:spPr>
          <a:xfrm>
            <a:off x="457200" y="1752600"/>
            <a:ext cx="8229600" cy="4571999"/>
          </a:xfrm>
        </p:spPr>
        <p:txBody>
          <a:bodyPr>
            <a:normAutofit/>
          </a:bodyPr>
          <a:lstStyle/>
          <a:p>
            <a:pPr algn="just" rtl="1"/>
            <a:r>
              <a:rPr lang="fa-IR" dirty="0" smtClean="0">
                <a:solidFill>
                  <a:srgbClr val="7030A0"/>
                </a:solidFill>
                <a:cs typeface="B Nazanin" pitchFamily="2" charset="-78"/>
              </a:rPr>
              <a:t>مرحله سوم </a:t>
            </a:r>
            <a:r>
              <a:rPr lang="fa-IR" dirty="0" smtClean="0">
                <a:solidFill>
                  <a:schemeClr val="tx1">
                    <a:lumMod val="95000"/>
                    <a:lumOff val="5000"/>
                  </a:schemeClr>
                </a:solidFill>
                <a:cs typeface="B Nazanin" pitchFamily="2" charset="-78"/>
              </a:rPr>
              <a:t>که آخرین مرحله در تدوین استراتژی های تجاری شرکت است توسعه یک سیستم اطلاعاتی به شکل </a:t>
            </a:r>
            <a:r>
              <a:rPr lang="fa-IR" sz="2000" b="1" dirty="0" smtClean="0">
                <a:solidFill>
                  <a:srgbClr val="7030A0"/>
                </a:solidFill>
                <a:cs typeface="B Nazanin" pitchFamily="2" charset="-78"/>
              </a:rPr>
              <a:t>کارت ارزیابی متوازن</a:t>
            </a:r>
            <a:r>
              <a:rPr lang="en-US" sz="2000" b="1" dirty="0" smtClean="0">
                <a:solidFill>
                  <a:srgbClr val="7030A0"/>
                </a:solidFill>
                <a:cs typeface="B Nazanin" pitchFamily="2" charset="-78"/>
              </a:rPr>
              <a:t> </a:t>
            </a:r>
            <a:r>
              <a:rPr lang="fa-IR" sz="2000" b="1" dirty="0" smtClean="0">
                <a:solidFill>
                  <a:srgbClr val="7030A0"/>
                </a:solidFill>
                <a:cs typeface="B Nazanin" pitchFamily="2" charset="-78"/>
              </a:rPr>
              <a:t> (</a:t>
            </a:r>
            <a:r>
              <a:rPr lang="en-US" sz="2000" b="1" dirty="0" smtClean="0">
                <a:solidFill>
                  <a:srgbClr val="7030A0"/>
                </a:solidFill>
                <a:cs typeface="B Nazanin" pitchFamily="2" charset="-78"/>
              </a:rPr>
              <a:t>Balanced score card</a:t>
            </a:r>
            <a:r>
              <a:rPr lang="fa-IR" sz="2000" b="1" dirty="0" smtClean="0">
                <a:solidFill>
                  <a:srgbClr val="7030A0"/>
                </a:solidFill>
                <a:cs typeface="B Nazanin" pitchFamily="2" charset="-78"/>
              </a:rPr>
              <a:t> )</a:t>
            </a:r>
            <a:r>
              <a:rPr lang="fa-IR" b="1" dirty="0" smtClean="0">
                <a:solidFill>
                  <a:srgbClr val="7030A0"/>
                </a:solidFill>
                <a:cs typeface="B Nazanin" pitchFamily="2" charset="-78"/>
              </a:rPr>
              <a:t> </a:t>
            </a:r>
            <a:r>
              <a:rPr lang="fa-IR" dirty="0" smtClean="0">
                <a:solidFill>
                  <a:schemeClr val="tx1">
                    <a:lumMod val="95000"/>
                    <a:lumOff val="5000"/>
                  </a:schemeClr>
                </a:solidFill>
                <a:cs typeface="B Nazanin" pitchFamily="2" charset="-78"/>
              </a:rPr>
              <a:t>برای تقویت و حمایت از استراتژی شرکت و گزارش عوامل اصلی ایجاد موفقیت به مدیران مربوطه است . </a:t>
            </a:r>
          </a:p>
          <a:p>
            <a:pPr algn="just" rtl="1"/>
            <a:r>
              <a:rPr lang="fa-IR" dirty="0" smtClean="0">
                <a:solidFill>
                  <a:srgbClr val="7030A0"/>
                </a:solidFill>
                <a:cs typeface="B Nazanin" pitchFamily="2" charset="-78"/>
              </a:rPr>
              <a:t>نقطه شروع </a:t>
            </a:r>
            <a:r>
              <a:rPr lang="fa-IR" dirty="0" smtClean="0">
                <a:solidFill>
                  <a:schemeClr val="tx1">
                    <a:lumMod val="95000"/>
                    <a:lumOff val="5000"/>
                  </a:schemeClr>
                </a:solidFill>
                <a:cs typeface="B Nazanin" pitchFamily="2" charset="-78"/>
              </a:rPr>
              <a:t>در توسعه سیستم اطلاعاتی استراتژیک ، توجه به استراتژی رقابتی شرکت است . </a:t>
            </a:r>
          </a:p>
          <a:p>
            <a:pPr algn="just" rtl="1"/>
            <a:r>
              <a:rPr lang="fa-IR" dirty="0" smtClean="0">
                <a:solidFill>
                  <a:schemeClr val="tx1">
                    <a:lumMod val="95000"/>
                    <a:lumOff val="5000"/>
                  </a:schemeClr>
                </a:solidFill>
                <a:cs typeface="B Nazanin" pitchFamily="2" charset="-78"/>
              </a:rPr>
              <a:t>هنگامی که تمرکز سیستم اطلاعاتی شرکت براساس استراتژی آن مشخص شده باشد ، عوامل اصلی ایجاد موفقیت مربوطه اندازه گیری ، جمع آوری و اغلب به شکل </a:t>
            </a:r>
            <a:r>
              <a:rPr lang="fa-IR" b="1" dirty="0" smtClean="0">
                <a:solidFill>
                  <a:srgbClr val="7030A0"/>
                </a:solidFill>
                <a:cs typeface="B Nazanin" pitchFamily="2" charset="-78"/>
              </a:rPr>
              <a:t>کارت ارزیابی متوازن</a:t>
            </a:r>
            <a:r>
              <a:rPr lang="fa-IR" dirty="0" smtClean="0">
                <a:solidFill>
                  <a:schemeClr val="tx1">
                    <a:lumMod val="95000"/>
                    <a:lumOff val="5000"/>
                  </a:schemeClr>
                </a:solidFill>
                <a:cs typeface="B Nazanin" pitchFamily="2" charset="-78"/>
              </a:rPr>
              <a:t> گزارش می شوند . </a:t>
            </a:r>
          </a:p>
          <a:p>
            <a:pPr marL="0" indent="0" algn="just" rtl="1">
              <a:buNone/>
            </a:pPr>
            <a:endParaRPr lang="fa-IR" dirty="0" smtClean="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774347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rtl="1"/>
            <a:r>
              <a:rPr lang="fa-IR" sz="3000" b="1" i="1" dirty="0" smtClean="0">
                <a:solidFill>
                  <a:srgbClr val="FF0000"/>
                </a:solidFill>
                <a:cs typeface="B Nazanin" pitchFamily="2" charset="-78"/>
              </a:rPr>
              <a:t>کارت ارزیابی متوازن(</a:t>
            </a:r>
            <a:r>
              <a:rPr lang="en-US" sz="3000" b="1" i="1" dirty="0" smtClean="0">
                <a:solidFill>
                  <a:srgbClr val="FF0000"/>
                </a:solidFill>
                <a:cs typeface="B Nazanin" pitchFamily="2" charset="-78"/>
              </a:rPr>
              <a:t>balanced score card</a:t>
            </a:r>
            <a:r>
              <a:rPr lang="fa-IR" sz="3000" b="1" i="1" dirty="0" smtClean="0">
                <a:solidFill>
                  <a:srgbClr val="FF0000"/>
                </a:solidFill>
                <a:cs typeface="B Nazanin" pitchFamily="2" charset="-78"/>
              </a:rPr>
              <a:t> ) </a:t>
            </a:r>
            <a:endParaRPr lang="en-US" sz="3000" b="1" i="1" dirty="0">
              <a:solidFill>
                <a:srgbClr val="FF0000"/>
              </a:solidFill>
              <a:cs typeface="B Nazanin" pitchFamily="2" charset="-78"/>
            </a:endParaRPr>
          </a:p>
        </p:txBody>
      </p:sp>
      <p:sp>
        <p:nvSpPr>
          <p:cNvPr id="3" name="Content Placeholder 2"/>
          <p:cNvSpPr>
            <a:spLocks noGrp="1"/>
          </p:cNvSpPr>
          <p:nvPr>
            <p:ph idx="1"/>
          </p:nvPr>
        </p:nvSpPr>
        <p:spPr>
          <a:xfrm>
            <a:off x="457200" y="1752602"/>
            <a:ext cx="8229600" cy="4648198"/>
          </a:xfrm>
        </p:spPr>
        <p:txBody>
          <a:bodyPr>
            <a:normAutofit lnSpcReduction="10000"/>
          </a:bodyPr>
          <a:lstStyle/>
          <a:p>
            <a:pPr algn="just" rtl="1"/>
            <a:r>
              <a:rPr lang="fa-IR" b="1" dirty="0">
                <a:solidFill>
                  <a:schemeClr val="tx1">
                    <a:lumMod val="95000"/>
                    <a:lumOff val="5000"/>
                  </a:schemeClr>
                </a:solidFill>
                <a:cs typeface="B Nazanin" pitchFamily="2" charset="-78"/>
              </a:rPr>
              <a:t>به دلیل نقش گسترده و استراتژیک کارت ارزیابی متوازن ، این کارت در برگیرنده تمام عوامل اصلی ایجاد موفقیت شرکت است و از 4 جنبه </a:t>
            </a:r>
            <a:r>
              <a:rPr lang="fa-IR" sz="2900" b="1" dirty="0">
                <a:solidFill>
                  <a:srgbClr val="7030A0"/>
                </a:solidFill>
                <a:cs typeface="B Nazanin" pitchFamily="2" charset="-78"/>
              </a:rPr>
              <a:t>عملکرد مالی ، رضایت مشتری ، فرآیندهای داخلی ، یادگیری و </a:t>
            </a:r>
            <a:r>
              <a:rPr lang="fa-IR" sz="2900" b="1" dirty="0" err="1">
                <a:solidFill>
                  <a:srgbClr val="7030A0"/>
                </a:solidFill>
                <a:cs typeface="B Nazanin" pitchFamily="2" charset="-78"/>
              </a:rPr>
              <a:t>ابتکارات</a:t>
            </a:r>
            <a:r>
              <a:rPr lang="fa-IR" sz="2900" b="1" dirty="0">
                <a:solidFill>
                  <a:schemeClr val="tx1">
                    <a:lumMod val="95000"/>
                    <a:lumOff val="5000"/>
                  </a:schemeClr>
                </a:solidFill>
                <a:cs typeface="B Nazanin" pitchFamily="2" charset="-78"/>
              </a:rPr>
              <a:t> </a:t>
            </a:r>
            <a:r>
              <a:rPr lang="fa-IR" b="1" dirty="0">
                <a:solidFill>
                  <a:schemeClr val="tx1">
                    <a:lumMod val="95000"/>
                    <a:lumOff val="5000"/>
                  </a:schemeClr>
                </a:solidFill>
                <a:cs typeface="B Nazanin" pitchFamily="2" charset="-78"/>
              </a:rPr>
              <a:t>قابل بررسی است . </a:t>
            </a:r>
            <a:endParaRPr lang="fa-IR" b="1" dirty="0" smtClean="0">
              <a:solidFill>
                <a:schemeClr val="tx1">
                  <a:lumMod val="95000"/>
                  <a:lumOff val="5000"/>
                </a:schemeClr>
              </a:solidFill>
              <a:cs typeface="B Nazanin" pitchFamily="2" charset="-78"/>
            </a:endParaRPr>
          </a:p>
          <a:p>
            <a:pPr algn="just" rtl="1"/>
            <a:r>
              <a:rPr lang="fa-IR" b="1" dirty="0" smtClean="0">
                <a:solidFill>
                  <a:schemeClr val="tx1">
                    <a:lumMod val="95000"/>
                    <a:lumOff val="5000"/>
                  </a:schemeClr>
                </a:solidFill>
                <a:cs typeface="B Nazanin" pitchFamily="2" charset="-78"/>
              </a:rPr>
              <a:t>هر گروه از عوامل اصلی ایجاد موفقیت مندرج در کارت ارزیابی متوازن ، عملکرد شرکت را بطور خلاصه برای آن هدف استراتژیک بیان می کند . </a:t>
            </a:r>
          </a:p>
          <a:p>
            <a:pPr algn="just" rtl="1"/>
            <a:r>
              <a:rPr lang="fa-IR" b="1" dirty="0" smtClean="0">
                <a:solidFill>
                  <a:schemeClr val="tx1">
                    <a:lumMod val="95000"/>
                    <a:lumOff val="5000"/>
                  </a:schemeClr>
                </a:solidFill>
                <a:cs typeface="B Nazanin" pitchFamily="2" charset="-78"/>
              </a:rPr>
              <a:t>در طراحی کارت ارزیابی متوازن همانند هر سیستم اطلاعاتی دیگر باید نیازهای اطلاعاتی مدیریت ، نظیر به موقع بودن ، دقت و محرمانه بودن و سطح سازمانی مناسب در شرکت را برای بیان عوامل اصلی ایجاد موفقیت در نظر گرفت . </a:t>
            </a:r>
          </a:p>
          <a:p>
            <a:pPr algn="just" rtl="1"/>
            <a:r>
              <a:rPr lang="fa-IR" b="1" dirty="0" smtClean="0">
                <a:solidFill>
                  <a:schemeClr val="tx1">
                    <a:lumMod val="95000"/>
                    <a:lumOff val="5000"/>
                  </a:schemeClr>
                </a:solidFill>
                <a:cs typeface="B Nazanin" pitchFamily="2" charset="-78"/>
              </a:rPr>
              <a:t>شرکت ها با استفاده از کارت ارزیابی متوازن و مقایسه ارقام واقعی مربوط به هر معیار با ارقام مورد انتظار ، می توانند به ارزیابی میزان موفقیت شرکت در دستیابی به اهداف استراتژیک خود بپردازند.</a:t>
            </a:r>
          </a:p>
          <a:p>
            <a:pPr algn="just" rtl="1"/>
            <a:r>
              <a:rPr lang="fa-IR" b="1" dirty="0" smtClean="0">
                <a:solidFill>
                  <a:srgbClr val="7030A0"/>
                </a:solidFill>
                <a:cs typeface="B Nazanin" pitchFamily="2" charset="-78"/>
              </a:rPr>
              <a:t>نقشه استراتژی </a:t>
            </a:r>
            <a:r>
              <a:rPr lang="fa-IR" b="1" dirty="0" smtClean="0">
                <a:solidFill>
                  <a:schemeClr val="tx1">
                    <a:lumMod val="95000"/>
                    <a:lumOff val="5000"/>
                  </a:schemeClr>
                </a:solidFill>
                <a:cs typeface="B Nazanin" pitchFamily="2" charset="-78"/>
              </a:rPr>
              <a:t>: به طرحی که اجزای استراتژی و ر</a:t>
            </a:r>
            <a:r>
              <a:rPr lang="fa-IR" b="1" dirty="0">
                <a:solidFill>
                  <a:schemeClr val="tx1">
                    <a:lumMod val="95000"/>
                    <a:lumOff val="5000"/>
                  </a:schemeClr>
                </a:solidFill>
                <a:cs typeface="B Nazanin" pitchFamily="2" charset="-78"/>
              </a:rPr>
              <a:t>و</a:t>
            </a:r>
            <a:r>
              <a:rPr lang="fa-IR" b="1" dirty="0" smtClean="0">
                <a:solidFill>
                  <a:schemeClr val="tx1">
                    <a:lumMod val="95000"/>
                    <a:lumOff val="5000"/>
                  </a:schemeClr>
                </a:solidFill>
                <a:cs typeface="B Nazanin" pitchFamily="2" charset="-78"/>
              </a:rPr>
              <a:t>ابط درونی ( علت و معلولی ) بین چهار جنبه موجود در کارت ارزیابی متوازن را نشان می دهد </a:t>
            </a:r>
            <a:r>
              <a:rPr lang="fa-IR" b="1" dirty="0">
                <a:solidFill>
                  <a:schemeClr val="tx1">
                    <a:lumMod val="95000"/>
                    <a:lumOff val="5000"/>
                  </a:schemeClr>
                </a:solidFill>
                <a:cs typeface="B Nazanin" pitchFamily="2" charset="-78"/>
              </a:rPr>
              <a:t>.</a:t>
            </a:r>
            <a:r>
              <a:rPr lang="fa-IR" b="1" dirty="0" smtClean="0">
                <a:solidFill>
                  <a:schemeClr val="tx1">
                    <a:lumMod val="95000"/>
                    <a:lumOff val="5000"/>
                  </a:schemeClr>
                </a:solidFill>
                <a:cs typeface="B Nazanin" pitchFamily="2" charset="-78"/>
              </a:rPr>
              <a:t> نشاندهنده تأثیر موفقیت جنبه های مختلف بر موفقیت سایر جنبه هاست که موفقیت کل سازمان را نشان می دهد. </a:t>
            </a:r>
          </a:p>
          <a:p>
            <a:pPr algn="just" rtl="1"/>
            <a:endParaRPr lang="en-US" b="1" dirty="0">
              <a:solidFill>
                <a:schemeClr val="tx1">
                  <a:lumMod val="95000"/>
                  <a:lumOff val="5000"/>
                </a:schemeClr>
              </a:solidFill>
              <a:cs typeface="B Nazanin" pitchFamily="2" charset="-78"/>
            </a:endParaRPr>
          </a:p>
          <a:p>
            <a:pPr algn="just" rtl="1"/>
            <a:endParaRPr lang="en-US" b="1" dirty="0"/>
          </a:p>
        </p:txBody>
      </p:sp>
    </p:spTree>
    <p:extLst>
      <p:ext uri="{BB962C8B-B14F-4D97-AF65-F5344CB8AC3E}">
        <p14:creationId xmlns:p14="http://schemas.microsoft.com/office/powerpoint/2010/main" val="3440166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924800" cy="1447800"/>
          </a:xfrm>
        </p:spPr>
        <p:txBody>
          <a:bodyPr>
            <a:normAutofit/>
          </a:bodyPr>
          <a:lstStyle/>
          <a:p>
            <a:pPr algn="ctr" rtl="1"/>
            <a:r>
              <a:rPr lang="fa-IR" sz="3300" b="1" i="0" u="none" strike="noStrike" baseline="0" dirty="0" smtClean="0">
                <a:solidFill>
                  <a:srgbClr val="FF0000"/>
                </a:solidFill>
                <a:latin typeface="B Lotus,Bold"/>
                <a:cs typeface="B Titr" pitchFamily="2" charset="-78"/>
              </a:rPr>
              <a:t>ارتباطات اطلاعات تهیه شده توسط حسابداری مدیریت با چهار وظیفه اصلی مدیریت</a:t>
            </a:r>
            <a:endParaRPr lang="en-US" dirty="0">
              <a:solidFill>
                <a:srgbClr val="FF0000"/>
              </a:solidFill>
              <a:cs typeface="B Titr" pitchFamily="2" charset="-78"/>
            </a:endParaRPr>
          </a:p>
        </p:txBody>
      </p:sp>
      <p:sp>
        <p:nvSpPr>
          <p:cNvPr id="3" name="Subtitle 2"/>
          <p:cNvSpPr>
            <a:spLocks noGrp="1"/>
          </p:cNvSpPr>
          <p:nvPr>
            <p:ph type="subTitle" idx="1"/>
          </p:nvPr>
        </p:nvSpPr>
        <p:spPr>
          <a:xfrm>
            <a:off x="381000" y="1981200"/>
            <a:ext cx="8382000" cy="4419600"/>
          </a:xfrm>
        </p:spPr>
        <p:txBody>
          <a:bodyPr>
            <a:normAutofit/>
          </a:bodyPr>
          <a:lstStyle/>
          <a:p>
            <a:pPr algn="r" rtl="1"/>
            <a:r>
              <a:rPr lang="fa-IR" dirty="0" smtClean="0">
                <a:solidFill>
                  <a:schemeClr val="tx1"/>
                </a:solidFill>
                <a:cs typeface="B Nazanin" pitchFamily="2" charset="-78"/>
              </a:rPr>
              <a:t>حسابداری مدیریت ، اطلاعات مربوط به مدیریت بهای تمام شده و هزینه ها را به منظور استفاده در اجرای چهار وظیفه اصلی مدیریت شرکت فراهم می آورد.</a:t>
            </a:r>
          </a:p>
          <a:p>
            <a:pPr algn="r" rtl="1"/>
            <a:r>
              <a:rPr lang="fa-IR" dirty="0" smtClean="0">
                <a:solidFill>
                  <a:schemeClr val="tx1"/>
                </a:solidFill>
                <a:cs typeface="B Nazanin" pitchFamily="2" charset="-78"/>
              </a:rPr>
              <a:t>این چهار وظیفه عبارتند از :</a:t>
            </a:r>
          </a:p>
          <a:p>
            <a:pPr algn="r" rtl="1"/>
            <a:r>
              <a:rPr lang="fa-IR" b="1" dirty="0" smtClean="0">
                <a:solidFill>
                  <a:schemeClr val="tx1"/>
                </a:solidFill>
                <a:cs typeface="B Nazanin" pitchFamily="2" charset="-78"/>
              </a:rPr>
              <a:t>1 - مدیریت استراتژیهای شرکت</a:t>
            </a:r>
          </a:p>
          <a:p>
            <a:pPr algn="r" rtl="1"/>
            <a:r>
              <a:rPr lang="fa-IR" b="1" dirty="0" smtClean="0">
                <a:solidFill>
                  <a:schemeClr val="tx1"/>
                </a:solidFill>
                <a:cs typeface="B Nazanin" pitchFamily="2" charset="-78"/>
              </a:rPr>
              <a:t>2 - برنامه ریزی و تصمیم گیری</a:t>
            </a:r>
          </a:p>
          <a:p>
            <a:pPr algn="r" rtl="1"/>
            <a:r>
              <a:rPr lang="fa-IR" b="1" dirty="0" smtClean="0">
                <a:solidFill>
                  <a:schemeClr val="tx1"/>
                </a:solidFill>
                <a:cs typeface="B Nazanin" pitchFamily="2" charset="-78"/>
              </a:rPr>
              <a:t>3 - کنترل عملیات و مدیریت</a:t>
            </a:r>
          </a:p>
          <a:p>
            <a:pPr algn="r" rtl="1"/>
            <a:r>
              <a:rPr lang="fa-IR" b="1" dirty="0" smtClean="0">
                <a:solidFill>
                  <a:schemeClr val="tx1"/>
                </a:solidFill>
                <a:cs typeface="B Nazanin" pitchFamily="2" charset="-78"/>
              </a:rPr>
              <a:t>4 - تهیه صورتهای مالی</a:t>
            </a:r>
            <a:endParaRPr lang="en-US" b="1" dirty="0">
              <a:solidFill>
                <a:schemeClr val="tx1"/>
              </a:solidFill>
              <a:cs typeface="B Nazanin" pitchFamily="2" charset="-78"/>
            </a:endParaRPr>
          </a:p>
        </p:txBody>
      </p:sp>
    </p:spTree>
    <p:extLst>
      <p:ext uri="{BB962C8B-B14F-4D97-AF65-F5344CB8AC3E}">
        <p14:creationId xmlns:p14="http://schemas.microsoft.com/office/powerpoint/2010/main" val="2957938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fa-IR" b="1" i="1" dirty="0" smtClean="0">
                <a:solidFill>
                  <a:srgbClr val="FF0000"/>
                </a:solidFill>
                <a:cs typeface="B Nazanin" pitchFamily="2" charset="-78"/>
              </a:rPr>
              <a:t>رابطه چهار جنبه موجود در کارت ارزیابی متوازن </a:t>
            </a:r>
            <a:endParaRPr lang="en-US" b="1" i="1" dirty="0">
              <a:solidFill>
                <a:srgbClr val="FF0000"/>
              </a:solidFill>
              <a:cs typeface="B Nazanin" pitchFamily="2" charset="-78"/>
            </a:endParaRPr>
          </a:p>
        </p:txBody>
      </p:sp>
      <p:sp>
        <p:nvSpPr>
          <p:cNvPr id="5" name="Content Placeholder 4"/>
          <p:cNvSpPr>
            <a:spLocks noGrp="1"/>
          </p:cNvSpPr>
          <p:nvPr>
            <p:ph idx="1"/>
          </p:nvPr>
        </p:nvSpPr>
        <p:spPr>
          <a:xfrm>
            <a:off x="533400" y="1143000"/>
            <a:ext cx="8229600" cy="5029200"/>
          </a:xfrm>
        </p:spPr>
        <p:txBody>
          <a:bodyPr>
            <a:normAutofit fontScale="92500" lnSpcReduction="20000"/>
          </a:bodyPr>
          <a:lstStyle/>
          <a:p>
            <a:pPr algn="just" rtl="1"/>
            <a:r>
              <a:rPr lang="fa-IR" dirty="0" smtClean="0">
                <a:solidFill>
                  <a:schemeClr val="tx1">
                    <a:lumMod val="95000"/>
                    <a:lumOff val="5000"/>
                  </a:schemeClr>
                </a:solidFill>
                <a:cs typeface="B Nazanin" pitchFamily="2" charset="-78"/>
              </a:rPr>
              <a:t>به منظور ایجاد زنجیره استراتژیک بین چهار جنبه کارت ارزیابی متوازن ابتدا باید تعریف روشنی از ارزشهای مشتریان داشته باشیم . برای این منظور لازم است موضوعات استراتژیک مربوط به مشتریان را تعیین کرده و بعد ارتباط این موضوع ها را با جنبه مالی ، مشخص کنیم . </a:t>
            </a:r>
            <a:endParaRPr lang="en-US" dirty="0" smtClean="0">
              <a:solidFill>
                <a:schemeClr val="tx1">
                  <a:lumMod val="95000"/>
                  <a:lumOff val="5000"/>
                </a:schemeClr>
              </a:solidFill>
              <a:cs typeface="B Nazanin" pitchFamily="2" charset="-78"/>
            </a:endParaRPr>
          </a:p>
          <a:p>
            <a:pPr algn="just" rtl="1"/>
            <a:r>
              <a:rPr lang="fa-IR" dirty="0" smtClean="0">
                <a:solidFill>
                  <a:schemeClr val="tx1">
                    <a:lumMod val="95000"/>
                    <a:lumOff val="5000"/>
                  </a:schemeClr>
                </a:solidFill>
                <a:cs typeface="B Nazanin" pitchFamily="2" charset="-78"/>
              </a:rPr>
              <a:t>سوال : چگونه می توان برای جذب مشتریان بیشتر ، در قیمت گذاری پیشگام بود؟</a:t>
            </a:r>
          </a:p>
          <a:p>
            <a:pPr algn="just" rtl="1"/>
            <a:r>
              <a:rPr lang="fa-IR" dirty="0" smtClean="0">
                <a:solidFill>
                  <a:schemeClr val="tx1">
                    <a:lumMod val="95000"/>
                    <a:lumOff val="5000"/>
                  </a:schemeClr>
                </a:solidFill>
                <a:cs typeface="B Nazanin" pitchFamily="2" charset="-78"/>
              </a:rPr>
              <a:t>پاسخ به این سوال از جنبه بعدی کارت ارزیابی متوازن یعنی </a:t>
            </a:r>
            <a:r>
              <a:rPr lang="fa-IR" dirty="0" smtClean="0">
                <a:solidFill>
                  <a:srgbClr val="7030A0"/>
                </a:solidFill>
                <a:cs typeface="B Nazanin" pitchFamily="2" charset="-78"/>
              </a:rPr>
              <a:t>«جنبه فرآیندهای داخلی» </a:t>
            </a:r>
            <a:r>
              <a:rPr lang="fa-IR" dirty="0" smtClean="0">
                <a:solidFill>
                  <a:schemeClr val="tx1">
                    <a:lumMod val="95000"/>
                    <a:lumOff val="5000"/>
                  </a:schemeClr>
                </a:solidFill>
                <a:cs typeface="B Nazanin" pitchFamily="2" charset="-78"/>
              </a:rPr>
              <a:t>بدست می آید . </a:t>
            </a:r>
          </a:p>
          <a:p>
            <a:pPr algn="just" rtl="1"/>
            <a:r>
              <a:rPr lang="fa-IR" b="1" dirty="0" smtClean="0">
                <a:solidFill>
                  <a:srgbClr val="7030A0"/>
                </a:solidFill>
                <a:cs typeface="B Nazanin" pitchFamily="2" charset="-78"/>
              </a:rPr>
              <a:t>فرآیند های داخلی : </a:t>
            </a:r>
            <a:r>
              <a:rPr lang="fa-IR" dirty="0" smtClean="0">
                <a:solidFill>
                  <a:schemeClr val="tx1">
                    <a:lumMod val="95000"/>
                    <a:lumOff val="5000"/>
                  </a:schemeClr>
                </a:solidFill>
                <a:cs typeface="B Nazanin" pitchFamily="2" charset="-78"/>
              </a:rPr>
              <a:t>نشان دهنده جمیع فعالیت </a:t>
            </a:r>
            <a:r>
              <a:rPr lang="fa-IR" dirty="0" err="1" smtClean="0">
                <a:solidFill>
                  <a:schemeClr val="tx1">
                    <a:lumMod val="95000"/>
                    <a:lumOff val="5000"/>
                  </a:schemeClr>
                </a:solidFill>
                <a:cs typeface="B Nazanin" pitchFamily="2" charset="-78"/>
              </a:rPr>
              <a:t>هایی</a:t>
            </a:r>
            <a:r>
              <a:rPr lang="fa-IR" dirty="0" smtClean="0">
                <a:solidFill>
                  <a:schemeClr val="tx1">
                    <a:lumMod val="95000"/>
                    <a:lumOff val="5000"/>
                  </a:schemeClr>
                </a:solidFill>
                <a:cs typeface="B Nazanin" pitchFamily="2" charset="-78"/>
              </a:rPr>
              <a:t> است که به شرکت مزیت رقابتی در بازار اعطا می کند . </a:t>
            </a:r>
          </a:p>
          <a:p>
            <a:pPr algn="just" rtl="1"/>
            <a:r>
              <a:rPr lang="fa-IR" dirty="0" smtClean="0">
                <a:solidFill>
                  <a:schemeClr val="tx1">
                    <a:lumMod val="95000"/>
                    <a:lumOff val="5000"/>
                  </a:schemeClr>
                </a:solidFill>
                <a:cs typeface="B Nazanin" pitchFamily="2" charset="-78"/>
              </a:rPr>
              <a:t>برای </a:t>
            </a:r>
            <a:r>
              <a:rPr lang="fa-IR" dirty="0" err="1">
                <a:solidFill>
                  <a:schemeClr val="tx1">
                    <a:lumMod val="95000"/>
                    <a:lumOff val="5000"/>
                  </a:schemeClr>
                </a:solidFill>
                <a:cs typeface="B Nazanin" pitchFamily="2" charset="-78"/>
              </a:rPr>
              <a:t>پیشگامی</a:t>
            </a:r>
            <a:r>
              <a:rPr lang="fa-IR" dirty="0">
                <a:solidFill>
                  <a:schemeClr val="tx1">
                    <a:lumMod val="95000"/>
                    <a:lumOff val="5000"/>
                  </a:schemeClr>
                </a:solidFill>
                <a:cs typeface="B Nazanin" pitchFamily="2" charset="-78"/>
              </a:rPr>
              <a:t> در قیمت گذاری ، احتیاج به تاکید بر </a:t>
            </a:r>
            <a:r>
              <a:rPr lang="fa-IR" dirty="0">
                <a:solidFill>
                  <a:srgbClr val="7030A0"/>
                </a:solidFill>
                <a:cs typeface="B Nazanin" pitchFamily="2" charset="-78"/>
              </a:rPr>
              <a:t>کارایی عملیاتی </a:t>
            </a:r>
            <a:r>
              <a:rPr lang="fa-IR" dirty="0">
                <a:solidFill>
                  <a:schemeClr val="tx1">
                    <a:lumMod val="95000"/>
                    <a:lumOff val="5000"/>
                  </a:schemeClr>
                </a:solidFill>
                <a:cs typeface="B Nazanin" pitchFamily="2" charset="-78"/>
              </a:rPr>
              <a:t>در داخل استراتژی وجود دارد زیرا سازمان را در قیمت گذاری رقابتی حمایت می نماید </a:t>
            </a:r>
            <a:r>
              <a:rPr lang="fa-IR" dirty="0" smtClean="0">
                <a:solidFill>
                  <a:schemeClr val="tx1">
                    <a:lumMod val="95000"/>
                    <a:lumOff val="5000"/>
                  </a:schemeClr>
                </a:solidFill>
                <a:cs typeface="B Nazanin" pitchFamily="2" charset="-78"/>
              </a:rPr>
              <a:t>. سپس سازمان باید </a:t>
            </a:r>
            <a:r>
              <a:rPr lang="fa-IR" dirty="0" smtClean="0">
                <a:solidFill>
                  <a:srgbClr val="7030A0"/>
                </a:solidFill>
                <a:cs typeface="B Nazanin" pitchFamily="2" charset="-78"/>
              </a:rPr>
              <a:t>موضوعات استراتژیک </a:t>
            </a:r>
            <a:r>
              <a:rPr lang="fa-IR" dirty="0" smtClean="0">
                <a:solidFill>
                  <a:schemeClr val="tx1">
                    <a:lumMod val="95000"/>
                    <a:lumOff val="5000"/>
                  </a:schemeClr>
                </a:solidFill>
                <a:cs typeface="B Nazanin" pitchFamily="2" charset="-78"/>
              </a:rPr>
              <a:t>خود را بر کارآیی عملیاتی تعریف نماید . این امر می تواند شامل </a:t>
            </a:r>
            <a:r>
              <a:rPr lang="fa-IR" dirty="0" smtClean="0">
                <a:solidFill>
                  <a:srgbClr val="7030A0"/>
                </a:solidFill>
                <a:cs typeface="B Nazanin" pitchFamily="2" charset="-78"/>
              </a:rPr>
              <a:t>کاهش فعالیت غیر اصلی ، بهبود چرخه زمانی ، کاهش هزینه ها</a:t>
            </a:r>
            <a:r>
              <a:rPr lang="fa-IR" dirty="0" smtClean="0">
                <a:solidFill>
                  <a:schemeClr val="tx1">
                    <a:lumMod val="95000"/>
                    <a:lumOff val="5000"/>
                  </a:schemeClr>
                </a:solidFill>
                <a:cs typeface="B Nazanin" pitchFamily="2" charset="-78"/>
              </a:rPr>
              <a:t> و هر موضوعی که به عملیات </a:t>
            </a:r>
            <a:r>
              <a:rPr lang="fa-IR" dirty="0" err="1" smtClean="0">
                <a:solidFill>
                  <a:schemeClr val="tx1">
                    <a:lumMod val="95000"/>
                    <a:lumOff val="5000"/>
                  </a:schemeClr>
                </a:solidFill>
                <a:cs typeface="B Nazanin" pitchFamily="2" charset="-78"/>
              </a:rPr>
              <a:t>کارآ</a:t>
            </a:r>
            <a:r>
              <a:rPr lang="fa-IR" dirty="0" smtClean="0">
                <a:solidFill>
                  <a:schemeClr val="tx1">
                    <a:lumMod val="95000"/>
                    <a:lumOff val="5000"/>
                  </a:schemeClr>
                </a:solidFill>
                <a:cs typeface="B Nazanin" pitchFamily="2" charset="-78"/>
              </a:rPr>
              <a:t> منجر می شود باشد . </a:t>
            </a:r>
          </a:p>
          <a:p>
            <a:pPr algn="just" rtl="1"/>
            <a:r>
              <a:rPr lang="fa-IR" dirty="0" smtClean="0">
                <a:solidFill>
                  <a:schemeClr val="tx1">
                    <a:lumMod val="95000"/>
                    <a:lumOff val="5000"/>
                  </a:schemeClr>
                </a:solidFill>
                <a:cs typeface="B Nazanin" pitchFamily="2" charset="-78"/>
              </a:rPr>
              <a:t>مهم اینست که ابتدا باید زنجیره استراتژی را تکمیل کرد و سپس اطمینان حاصل نمود که کل اجزای استراتژی با هم </a:t>
            </a:r>
            <a:r>
              <a:rPr lang="fa-IR" dirty="0" smtClean="0">
                <a:solidFill>
                  <a:srgbClr val="7030A0"/>
                </a:solidFill>
                <a:cs typeface="B Nazanin" pitchFamily="2" charset="-78"/>
              </a:rPr>
              <a:t>انطباق</a:t>
            </a:r>
            <a:r>
              <a:rPr lang="fa-IR" dirty="0" smtClean="0">
                <a:solidFill>
                  <a:schemeClr val="tx1">
                    <a:lumMod val="95000"/>
                    <a:lumOff val="5000"/>
                  </a:schemeClr>
                </a:solidFill>
                <a:cs typeface="B Nazanin" pitchFamily="2" charset="-78"/>
              </a:rPr>
              <a:t> دارند . همچنین کل مشارکت </a:t>
            </a:r>
            <a:r>
              <a:rPr lang="fa-IR" dirty="0" err="1" smtClean="0">
                <a:solidFill>
                  <a:schemeClr val="tx1">
                    <a:lumMod val="95000"/>
                    <a:lumOff val="5000"/>
                  </a:schemeClr>
                </a:solidFill>
                <a:cs typeface="B Nazanin" pitchFamily="2" charset="-78"/>
              </a:rPr>
              <a:t>کنندگان</a:t>
            </a:r>
            <a:r>
              <a:rPr lang="fa-IR" dirty="0" smtClean="0">
                <a:solidFill>
                  <a:schemeClr val="tx1">
                    <a:lumMod val="95000"/>
                    <a:lumOff val="5000"/>
                  </a:schemeClr>
                </a:solidFill>
                <a:cs typeface="B Nazanin" pitchFamily="2" charset="-78"/>
              </a:rPr>
              <a:t> در سازمان باید قادر به </a:t>
            </a:r>
            <a:r>
              <a:rPr lang="fa-IR" dirty="0" smtClean="0">
                <a:solidFill>
                  <a:srgbClr val="7030A0"/>
                </a:solidFill>
                <a:cs typeface="B Nazanin" pitchFamily="2" charset="-78"/>
              </a:rPr>
              <a:t>بررسی و اجزای </a:t>
            </a:r>
            <a:r>
              <a:rPr lang="fa-IR" dirty="0" smtClean="0">
                <a:solidFill>
                  <a:schemeClr val="tx1">
                    <a:lumMod val="95000"/>
                    <a:lumOff val="5000"/>
                  </a:schemeClr>
                </a:solidFill>
                <a:cs typeface="B Nazanin" pitchFamily="2" charset="-78"/>
              </a:rPr>
              <a:t>زنجیره استراتژی باشند . </a:t>
            </a:r>
          </a:p>
          <a:p>
            <a:pPr algn="just" rtl="1"/>
            <a:r>
              <a:rPr lang="fa-IR" dirty="0" smtClean="0">
                <a:solidFill>
                  <a:schemeClr val="tx1">
                    <a:lumMod val="95000"/>
                    <a:lumOff val="5000"/>
                  </a:schemeClr>
                </a:solidFill>
                <a:cs typeface="B Nazanin" pitchFamily="2" charset="-78"/>
              </a:rPr>
              <a:t>هدف محدود کردن موضوع ها و زنجیره ها به چند سطح </a:t>
            </a:r>
            <a:r>
              <a:rPr lang="fa-IR" dirty="0" smtClean="0">
                <a:solidFill>
                  <a:srgbClr val="7030A0"/>
                </a:solidFill>
                <a:cs typeface="B Nazanin" pitchFamily="2" charset="-78"/>
              </a:rPr>
              <a:t>استراتژیک اساسی </a:t>
            </a:r>
            <a:r>
              <a:rPr lang="fa-IR" dirty="0" smtClean="0">
                <a:solidFill>
                  <a:schemeClr val="tx1">
                    <a:lumMod val="95000"/>
                    <a:lumOff val="5000"/>
                  </a:schemeClr>
                </a:solidFill>
                <a:cs typeface="B Nazanin" pitchFamily="2" charset="-78"/>
              </a:rPr>
              <a:t>می باشد ، </a:t>
            </a:r>
            <a:r>
              <a:rPr lang="fa-IR" dirty="0" err="1" smtClean="0">
                <a:solidFill>
                  <a:schemeClr val="tx1">
                    <a:lumMod val="95000"/>
                    <a:lumOff val="5000"/>
                  </a:schemeClr>
                </a:solidFill>
                <a:cs typeface="B Nazanin" pitchFamily="2" charset="-78"/>
              </a:rPr>
              <a:t>بشکلی</a:t>
            </a:r>
            <a:r>
              <a:rPr lang="fa-IR" dirty="0" smtClean="0">
                <a:solidFill>
                  <a:schemeClr val="tx1">
                    <a:lumMod val="95000"/>
                    <a:lumOff val="5000"/>
                  </a:schemeClr>
                </a:solidFill>
                <a:cs typeface="B Nazanin" pitchFamily="2" charset="-78"/>
              </a:rPr>
              <a:t> که کل تعداد موضوع ها نباید بیش از 20 – 25 موضوع باشد . این موضوع ها باید در نهایت در ارتباط با موضوع های مربوط به «جنبه مالی» باشند ، تا </a:t>
            </a:r>
            <a:r>
              <a:rPr lang="fa-IR" dirty="0" err="1" smtClean="0">
                <a:solidFill>
                  <a:schemeClr val="tx1">
                    <a:lumMod val="95000"/>
                    <a:lumOff val="5000"/>
                  </a:schemeClr>
                </a:solidFill>
                <a:cs typeface="B Nazanin" pitchFamily="2" charset="-78"/>
              </a:rPr>
              <a:t>بعنوان</a:t>
            </a:r>
            <a:r>
              <a:rPr lang="fa-IR" dirty="0" smtClean="0">
                <a:solidFill>
                  <a:schemeClr val="tx1">
                    <a:lumMod val="95000"/>
                    <a:lumOff val="5000"/>
                  </a:schemeClr>
                </a:solidFill>
                <a:cs typeface="B Nazanin" pitchFamily="2" charset="-78"/>
              </a:rPr>
              <a:t> موضوع های استراتژیک شناخته شود . </a:t>
            </a:r>
          </a:p>
          <a:p>
            <a:pPr algn="just" rtl="1"/>
            <a:r>
              <a:rPr lang="fa-IR" dirty="0" smtClean="0">
                <a:solidFill>
                  <a:srgbClr val="7030A0"/>
                </a:solidFill>
                <a:cs typeface="B Nazanin" pitchFamily="2" charset="-78"/>
              </a:rPr>
              <a:t>نوآوری ، آموزش و فراگیری </a:t>
            </a:r>
            <a:r>
              <a:rPr lang="fa-IR" dirty="0" smtClean="0">
                <a:solidFill>
                  <a:schemeClr val="tx1">
                    <a:lumMod val="95000"/>
                    <a:lumOff val="5000"/>
                  </a:schemeClr>
                </a:solidFill>
                <a:cs typeface="B Nazanin" pitchFamily="2" charset="-78"/>
              </a:rPr>
              <a:t>است که ما را در ارائه یک موضوع استراتژیک تعریف شده در جنبه </a:t>
            </a:r>
            <a:r>
              <a:rPr lang="fa-IR" dirty="0" err="1" smtClean="0">
                <a:solidFill>
                  <a:schemeClr val="tx1">
                    <a:lumMod val="95000"/>
                    <a:lumOff val="5000"/>
                  </a:schemeClr>
                </a:solidFill>
                <a:cs typeface="B Nazanin" pitchFamily="2" charset="-78"/>
              </a:rPr>
              <a:t>فرآبند</a:t>
            </a:r>
            <a:r>
              <a:rPr lang="fa-IR" dirty="0" smtClean="0">
                <a:solidFill>
                  <a:schemeClr val="tx1">
                    <a:lumMod val="95000"/>
                    <a:lumOff val="5000"/>
                  </a:schemeClr>
                </a:solidFill>
                <a:cs typeface="B Nazanin" pitchFamily="2" charset="-78"/>
              </a:rPr>
              <a:t> های داخلی ، پشتیبانی و تقویت می کند . </a:t>
            </a:r>
            <a:endParaRPr lang="fa-IR" dirty="0">
              <a:solidFill>
                <a:schemeClr val="tx1">
                  <a:lumMod val="95000"/>
                  <a:lumOff val="5000"/>
                </a:schemeClr>
              </a:solidFill>
              <a:cs typeface="B Nazanin" pitchFamily="2" charset="-78"/>
            </a:endParaRPr>
          </a:p>
          <a:p>
            <a:pPr algn="just" rtl="1"/>
            <a:endParaRPr lang="fa-IR" dirty="0" smtClean="0">
              <a:solidFill>
                <a:schemeClr val="tx1">
                  <a:lumMod val="95000"/>
                  <a:lumOff val="5000"/>
                </a:schemeClr>
              </a:solidFill>
              <a:cs typeface="B Nazanin" pitchFamily="2" charset="-78"/>
            </a:endParaRPr>
          </a:p>
          <a:p>
            <a:pPr marL="114300" indent="0" algn="just" rtl="1">
              <a:buNone/>
            </a:pPr>
            <a:endParaRPr lang="fa-IR" dirty="0" smtClean="0">
              <a:solidFill>
                <a:schemeClr val="tx1">
                  <a:lumMod val="95000"/>
                  <a:lumOff val="5000"/>
                </a:schemeClr>
              </a:solidFill>
              <a:cs typeface="B Nazanin" pitchFamily="2" charset="-78"/>
            </a:endParaRPr>
          </a:p>
          <a:p>
            <a:pPr algn="just" rtl="1"/>
            <a:endParaRPr lang="fa-IR" dirty="0" smtClean="0">
              <a:solidFill>
                <a:schemeClr val="tx1">
                  <a:lumMod val="95000"/>
                  <a:lumOff val="5000"/>
                </a:schemeClr>
              </a:solidFill>
              <a:cs typeface="B Nazanin" pitchFamily="2" charset="-78"/>
            </a:endParaRPr>
          </a:p>
          <a:p>
            <a:pPr algn="just" rtl="1"/>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3766115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15699335"/>
              </p:ext>
            </p:extLst>
          </p:nvPr>
        </p:nvGraphicFramePr>
        <p:xfrm>
          <a:off x="2329543" y="-38100"/>
          <a:ext cx="4267200" cy="1715909"/>
        </p:xfrm>
        <a:graphic>
          <a:graphicData uri="http://schemas.openxmlformats.org/drawingml/2006/table">
            <a:tbl>
              <a:tblPr rtl="1" firstRow="1" bandRow="1">
                <a:tableStyleId>{2D5ABB26-0587-4C30-8999-92F81FD0307C}</a:tableStyleId>
              </a:tblPr>
              <a:tblGrid>
                <a:gridCol w="1034955">
                  <a:extLst>
                    <a:ext uri="{9D8B030D-6E8A-4147-A177-3AD203B41FA5}">
                      <a16:colId xmlns:a16="http://schemas.microsoft.com/office/drawing/2014/main" val="20000"/>
                    </a:ext>
                  </a:extLst>
                </a:gridCol>
                <a:gridCol w="1034955">
                  <a:extLst>
                    <a:ext uri="{9D8B030D-6E8A-4147-A177-3AD203B41FA5}">
                      <a16:colId xmlns:a16="http://schemas.microsoft.com/office/drawing/2014/main" val="20001"/>
                    </a:ext>
                  </a:extLst>
                </a:gridCol>
                <a:gridCol w="1034955">
                  <a:extLst>
                    <a:ext uri="{9D8B030D-6E8A-4147-A177-3AD203B41FA5}">
                      <a16:colId xmlns:a16="http://schemas.microsoft.com/office/drawing/2014/main" val="20002"/>
                    </a:ext>
                  </a:extLst>
                </a:gridCol>
                <a:gridCol w="1162335">
                  <a:extLst>
                    <a:ext uri="{9D8B030D-6E8A-4147-A177-3AD203B41FA5}">
                      <a16:colId xmlns:a16="http://schemas.microsoft.com/office/drawing/2014/main" val="20003"/>
                    </a:ext>
                  </a:extLst>
                </a:gridCol>
              </a:tblGrid>
              <a:tr h="192319">
                <a:tc gridSpan="4">
                  <a:txBody>
                    <a:bodyPr/>
                    <a:lstStyle/>
                    <a:p>
                      <a:pPr algn="ctr" rtl="1"/>
                      <a:r>
                        <a:rPr lang="fa-IR" sz="1050" b="1" dirty="0" smtClean="0"/>
                        <a:t>منظرمشتریان</a:t>
                      </a:r>
                      <a:r>
                        <a:rPr lang="fa-IR" sz="1050" b="1" baseline="0" dirty="0" smtClean="0"/>
                        <a:t> شرکت</a:t>
                      </a:r>
                      <a:endParaRPr lang="en-US" sz="105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1447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900" b="0" dirty="0" smtClean="0"/>
                        <a:t>اهداف کلی</a:t>
                      </a:r>
                      <a:endParaRPr lang="en-US" sz="900" b="0" dirty="0" smtClean="0"/>
                    </a:p>
                    <a:p>
                      <a:pPr algn="ct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fa-IR" sz="900" b="0" dirty="0" smtClean="0"/>
                        <a:t>معیارهای سنجش</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fa-IR" sz="900" b="0" dirty="0" smtClean="0"/>
                        <a:t>اهداف کمی</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fa-IR" sz="900" b="0" dirty="0" smtClean="0"/>
                        <a:t>برنامه هاوابتکارات</a:t>
                      </a:r>
                      <a:r>
                        <a:rPr lang="fa-IR" sz="900" b="0" baseline="0" dirty="0" smtClean="0"/>
                        <a:t> اجرایی</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06197">
                <a:tc rowSpan="2">
                  <a:txBody>
                    <a:bodyPr/>
                    <a:lstStyle/>
                    <a:p>
                      <a:pPr algn="ctr"/>
                      <a:r>
                        <a:rPr lang="fa-IR" sz="900" b="0" dirty="0" smtClean="0"/>
                        <a:t>جلب</a:t>
                      </a:r>
                      <a:r>
                        <a:rPr lang="fa-IR" sz="900" b="0" baseline="0" dirty="0" smtClean="0"/>
                        <a:t> رضایت هرچه بیشترمشتریان</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fa-IR" sz="900" b="0" dirty="0" smtClean="0"/>
                        <a:t>میزان رضایت مشتریان</a:t>
                      </a:r>
                    </a:p>
                    <a:p>
                      <a:pPr algn="ctr"/>
                      <a:r>
                        <a:rPr lang="fa-IR" sz="900" b="0" dirty="0" smtClean="0"/>
                        <a:t>(ازطریق</a:t>
                      </a:r>
                      <a:r>
                        <a:rPr lang="fa-IR" sz="900" b="0" baseline="0" dirty="0" smtClean="0"/>
                        <a:t> </a:t>
                      </a:r>
                      <a:r>
                        <a:rPr lang="fa-IR" sz="900" b="0" dirty="0" smtClean="0"/>
                        <a:t>نظرسنجی)</a:t>
                      </a:r>
                      <a:endParaRPr lang="en-US" sz="900" b="0" dirty="0" smtClean="0"/>
                    </a:p>
                    <a:p>
                      <a:pPr algn="ct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a:r>
                        <a:rPr lang="fa-IR" sz="900" b="0" dirty="0" smtClean="0"/>
                        <a:t>افزایش10%درسال</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fa-IR" sz="900" b="0" dirty="0" smtClean="0"/>
                        <a:t>برگزاری جلسات دوره ای</a:t>
                      </a:r>
                      <a:r>
                        <a:rPr lang="fa-IR" sz="900" b="0" baseline="0" dirty="0" smtClean="0"/>
                        <a:t> بامشتریان ،فراهم نمودن امکان بازدیدمشتریان ازبخش های مختلف شرکت،تقویت ذهنیت تکریم ارباب ورجوع</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58609">
                <a:tc vMerge="1">
                  <a:txBody>
                    <a:bodyPr/>
                    <a:lstStyle/>
                    <a:p>
                      <a:endParaRPr lang="en-US" dirty="0"/>
                    </a:p>
                  </a:txBody>
                  <a:tcPr/>
                </a:tc>
                <a:tc>
                  <a:txBody>
                    <a:bodyPr/>
                    <a:lstStyle/>
                    <a:p>
                      <a:pPr algn="ctr"/>
                      <a:r>
                        <a:rPr lang="fa-IR" sz="900" b="0" dirty="0" smtClean="0"/>
                        <a:t>تعدادشکایات مشتریان ازمحصولات شرکت</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900" b="0" dirty="0" smtClean="0"/>
                        <a:t>کاهش10%درسال</a:t>
                      </a:r>
                      <a:endParaRPr lang="en-US" sz="9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991128840"/>
              </p:ext>
            </p:extLst>
          </p:nvPr>
        </p:nvGraphicFramePr>
        <p:xfrm>
          <a:off x="43544" y="1600199"/>
          <a:ext cx="2057400" cy="3465182"/>
        </p:xfrm>
        <a:graphic>
          <a:graphicData uri="http://schemas.openxmlformats.org/drawingml/2006/table">
            <a:tbl>
              <a:tblPr rtl="1" firstRow="1" bandRow="1">
                <a:tableStyleId>{2D5ABB26-0587-4C30-8999-92F81FD0307C}</a:tableStyleId>
              </a:tblPr>
              <a:tblGrid>
                <a:gridCol w="542611">
                  <a:extLst>
                    <a:ext uri="{9D8B030D-6E8A-4147-A177-3AD203B41FA5}">
                      <a16:colId xmlns:a16="http://schemas.microsoft.com/office/drawing/2014/main" val="20000"/>
                    </a:ext>
                  </a:extLst>
                </a:gridCol>
                <a:gridCol w="542611">
                  <a:extLst>
                    <a:ext uri="{9D8B030D-6E8A-4147-A177-3AD203B41FA5}">
                      <a16:colId xmlns:a16="http://schemas.microsoft.com/office/drawing/2014/main" val="20001"/>
                    </a:ext>
                  </a:extLst>
                </a:gridCol>
                <a:gridCol w="621741">
                  <a:extLst>
                    <a:ext uri="{9D8B030D-6E8A-4147-A177-3AD203B41FA5}">
                      <a16:colId xmlns:a16="http://schemas.microsoft.com/office/drawing/2014/main" val="20002"/>
                    </a:ext>
                  </a:extLst>
                </a:gridCol>
                <a:gridCol w="350437">
                  <a:extLst>
                    <a:ext uri="{9D8B030D-6E8A-4147-A177-3AD203B41FA5}">
                      <a16:colId xmlns:a16="http://schemas.microsoft.com/office/drawing/2014/main" val="20003"/>
                    </a:ext>
                  </a:extLst>
                </a:gridCol>
              </a:tblGrid>
              <a:tr h="1009869">
                <a:tc gridSpan="2">
                  <a:txBody>
                    <a:bodyPr/>
                    <a:lstStyle/>
                    <a:p>
                      <a:pPr algn="ctr"/>
                      <a:r>
                        <a:rPr lang="fa-IR" sz="1050" b="0" kern="1200" dirty="0" smtClean="0">
                          <a:solidFill>
                            <a:schemeClr val="tx1"/>
                          </a:solidFill>
                          <a:latin typeface="+mn-lt"/>
                          <a:ea typeface="+mn-ea"/>
                          <a:cs typeface="+mn-cs"/>
                        </a:rPr>
                        <a:t>گسترش فعالیت های تحقیق ونوآوری واستقرارنظام سازمان های یادگیرنده</a:t>
                      </a:r>
                      <a:endParaRPr lang="en-US" sz="1050" b="0" kern="1200" dirty="0">
                        <a:solidFill>
                          <a:schemeClr val="tx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a:txBody>
                    <a:bodyPr/>
                    <a:lstStyle/>
                    <a:p>
                      <a:pPr algn="ctr"/>
                      <a:r>
                        <a:rPr lang="fa-IR" sz="1050" b="0" kern="1200" dirty="0" smtClean="0">
                          <a:solidFill>
                            <a:schemeClr val="tx1"/>
                          </a:solidFill>
                          <a:latin typeface="+mn-lt"/>
                          <a:ea typeface="+mn-ea"/>
                          <a:cs typeface="+mn-cs"/>
                        </a:rPr>
                        <a:t>اهداف کلی</a:t>
                      </a:r>
                      <a:endParaRPr lang="en-US" sz="1050" b="0" kern="1200" dirty="0">
                        <a:solidFill>
                          <a:schemeClr val="tx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4">
                  <a:txBody>
                    <a:bodyPr/>
                    <a:lstStyle/>
                    <a:p>
                      <a:pPr algn="ctr"/>
                      <a:r>
                        <a:rPr lang="fa-IR" sz="1050" b="1" kern="1200" dirty="0" smtClean="0">
                          <a:solidFill>
                            <a:schemeClr val="tx1"/>
                          </a:solidFill>
                          <a:latin typeface="+mn-lt"/>
                          <a:ea typeface="+mn-ea"/>
                          <a:cs typeface="+mn-cs"/>
                        </a:rPr>
                        <a:t>منظرنوآوری ،آموزش وفراگیری</a:t>
                      </a:r>
                      <a:endParaRPr lang="en-US" sz="1050" b="1" kern="1200" dirty="0">
                        <a:solidFill>
                          <a:schemeClr val="tx1"/>
                        </a:solidFill>
                        <a:latin typeface="+mn-lt"/>
                        <a:ea typeface="+mn-ea"/>
                        <a:cs typeface="+mn-cs"/>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71332">
                <a:tc>
                  <a:txBody>
                    <a:bodyPr/>
                    <a:lstStyle/>
                    <a:p>
                      <a:pPr algn="ctr"/>
                      <a:r>
                        <a:rPr lang="fa-IR" sz="1050" b="0" dirty="0" smtClean="0"/>
                        <a:t>تعدادپروژه</a:t>
                      </a:r>
                      <a:r>
                        <a:rPr lang="fa-IR" sz="1050" b="0" baseline="0" dirty="0" smtClean="0"/>
                        <a:t> های تحقیقاتی کاربردی</a:t>
                      </a:r>
                      <a:endParaRPr lang="en-US" sz="105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1100" b="0" dirty="0" smtClean="0"/>
                        <a:t>تعدادکارکنان</a:t>
                      </a:r>
                      <a:r>
                        <a:rPr lang="fa-IR" sz="1100" b="0" baseline="0" dirty="0" smtClean="0"/>
                        <a:t> </a:t>
                      </a:r>
                      <a:r>
                        <a:rPr lang="en-US" sz="1100" b="0" baseline="0" dirty="0" smtClean="0"/>
                        <a:t>  </a:t>
                      </a:r>
                      <a:r>
                        <a:rPr lang="fa-IR" sz="1100" b="0" baseline="0" dirty="0" smtClean="0"/>
                        <a:t>دارایمدرک</a:t>
                      </a:r>
                      <a:r>
                        <a:rPr lang="en-US" sz="1100" b="0" baseline="0" dirty="0" smtClean="0"/>
                        <a:t>LICD </a:t>
                      </a:r>
                      <a:endParaRPr lang="en-US" sz="110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900" b="0" dirty="0" smtClean="0"/>
                        <a:t>معیارهای سنجش</a:t>
                      </a:r>
                      <a:endParaRPr lang="en-US" sz="90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dirty="0"/>
                    </a:p>
                  </a:txBody>
                  <a:tcPr/>
                </a:tc>
                <a:extLst>
                  <a:ext uri="{0D108BD9-81ED-4DB2-BD59-A6C34878D82A}">
                    <a16:rowId xmlns:a16="http://schemas.microsoft.com/office/drawing/2014/main" val="10001"/>
                  </a:ext>
                </a:extLst>
              </a:tr>
              <a:tr h="699140">
                <a:tc>
                  <a:txBody>
                    <a:bodyPr/>
                    <a:lstStyle/>
                    <a:p>
                      <a:pPr algn="ctr"/>
                      <a:r>
                        <a:rPr lang="fa-IR" sz="1000" b="0" dirty="0" smtClean="0"/>
                        <a:t>افزایش50%درسال</a:t>
                      </a:r>
                      <a:endParaRPr lang="en-US" sz="120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000" b="0" dirty="0" smtClean="0"/>
                        <a:t>افزایش25نفردرسال</a:t>
                      </a:r>
                      <a:endParaRPr lang="en-US" sz="100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900" b="0" dirty="0" smtClean="0"/>
                        <a:t>اهداف کمی</a:t>
                      </a:r>
                      <a:endParaRPr lang="en-US" sz="90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a:p>
                  </a:txBody>
                  <a:tcPr/>
                </a:tc>
                <a:extLst>
                  <a:ext uri="{0D108BD9-81ED-4DB2-BD59-A6C34878D82A}">
                    <a16:rowId xmlns:a16="http://schemas.microsoft.com/office/drawing/2014/main" val="10002"/>
                  </a:ext>
                </a:extLst>
              </a:tr>
              <a:tr h="784841">
                <a:tc gridSpan="2">
                  <a:txBody>
                    <a:bodyPr/>
                    <a:lstStyle/>
                    <a:p>
                      <a:pPr algn="ctr"/>
                      <a:r>
                        <a:rPr lang="fa-IR" sz="1000" b="0" dirty="0" smtClean="0"/>
                        <a:t>اشاعه تفکرسیستمی،</a:t>
                      </a:r>
                      <a:r>
                        <a:rPr lang="en-US" sz="1000" b="0" dirty="0" smtClean="0"/>
                        <a:t> </a:t>
                      </a:r>
                      <a:r>
                        <a:rPr lang="fa-IR" sz="1000" b="0" dirty="0" smtClean="0"/>
                        <a:t>نهادینه کردن ارتباطات کارآمدمبتنی براشاعه دانش</a:t>
                      </a:r>
                      <a:endParaRPr lang="en-US" sz="100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a:txBody>
                    <a:bodyPr/>
                    <a:lstStyle/>
                    <a:p>
                      <a:pPr algn="ctr"/>
                      <a:r>
                        <a:rPr lang="fa-IR" sz="1000" b="0" dirty="0" smtClean="0"/>
                        <a:t>برنامه</a:t>
                      </a:r>
                      <a:r>
                        <a:rPr lang="fa-IR" sz="1000" b="0" baseline="0" dirty="0" smtClean="0"/>
                        <a:t> هاوابتکارات اجرایی</a:t>
                      </a:r>
                      <a:endParaRPr lang="en-US" sz="1000" b="0" dirty="0"/>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dirty="0"/>
                    </a:p>
                  </a:txBody>
                  <a:tcPr/>
                </a:tc>
                <a:extLst>
                  <a:ext uri="{0D108BD9-81ED-4DB2-BD59-A6C34878D82A}">
                    <a16:rowId xmlns:a16="http://schemas.microsoft.com/office/drawing/2014/main" val="10003"/>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566141183"/>
              </p:ext>
            </p:extLst>
          </p:nvPr>
        </p:nvGraphicFramePr>
        <p:xfrm>
          <a:off x="6629401" y="1676401"/>
          <a:ext cx="2231573" cy="3414123"/>
        </p:xfrm>
        <a:graphic>
          <a:graphicData uri="http://schemas.openxmlformats.org/drawingml/2006/table">
            <a:tbl>
              <a:tblPr firstRow="1" bandRow="1">
                <a:tableStyleId>{2D5ABB26-0587-4C30-8999-92F81FD0307C}</a:tableStyleId>
              </a:tblPr>
              <a:tblGrid>
                <a:gridCol w="654360">
                  <a:extLst>
                    <a:ext uri="{9D8B030D-6E8A-4147-A177-3AD203B41FA5}">
                      <a16:colId xmlns:a16="http://schemas.microsoft.com/office/drawing/2014/main" val="20000"/>
                    </a:ext>
                  </a:extLst>
                </a:gridCol>
                <a:gridCol w="743495">
                  <a:extLst>
                    <a:ext uri="{9D8B030D-6E8A-4147-A177-3AD203B41FA5}">
                      <a16:colId xmlns:a16="http://schemas.microsoft.com/office/drawing/2014/main" val="20001"/>
                    </a:ext>
                  </a:extLst>
                </a:gridCol>
                <a:gridCol w="467046">
                  <a:extLst>
                    <a:ext uri="{9D8B030D-6E8A-4147-A177-3AD203B41FA5}">
                      <a16:colId xmlns:a16="http://schemas.microsoft.com/office/drawing/2014/main" val="20002"/>
                    </a:ext>
                  </a:extLst>
                </a:gridCol>
                <a:gridCol w="366672">
                  <a:extLst>
                    <a:ext uri="{9D8B030D-6E8A-4147-A177-3AD203B41FA5}">
                      <a16:colId xmlns:a16="http://schemas.microsoft.com/office/drawing/2014/main" val="20003"/>
                    </a:ext>
                  </a:extLst>
                </a:gridCol>
              </a:tblGrid>
              <a:tr h="1063038">
                <a:tc gridSpan="2">
                  <a:txBody>
                    <a:bodyPr/>
                    <a:lstStyle/>
                    <a:p>
                      <a:pPr algn="ctr"/>
                      <a:r>
                        <a:rPr lang="fa-IR" sz="1000" b="0" dirty="0" smtClean="0"/>
                        <a:t>اشاعه آگاهی ازمقدارهزینه هاوایجادحساسیت برای کاهش هزینه هاوانجام</a:t>
                      </a:r>
                      <a:r>
                        <a:rPr lang="fa-IR" sz="1000" b="0" baseline="0" dirty="0" smtClean="0"/>
                        <a:t> تبلیغات موثرتریاافزایش درآمدفروش</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000" b="0" dirty="0" smtClean="0"/>
                        <a:t>برنامه</a:t>
                      </a:r>
                      <a:r>
                        <a:rPr lang="fa-IR" sz="1000" b="0" baseline="0" dirty="0" smtClean="0"/>
                        <a:t> هاوابتکارات اجرایی</a:t>
                      </a:r>
                      <a:endParaRPr lang="en-US" sz="1000" b="0" dirty="0" smtClean="0"/>
                    </a:p>
                    <a:p>
                      <a:pPr algn="ctr"/>
                      <a:endParaRPr lang="en-US" sz="1000" b="0"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rowSpan="4">
                  <a:txBody>
                    <a:bodyPr/>
                    <a:lstStyle/>
                    <a:p>
                      <a:pPr algn="ctr"/>
                      <a:r>
                        <a:rPr lang="fa-IR" sz="1050" b="1" dirty="0" smtClean="0"/>
                        <a:t>منظرمالی</a:t>
                      </a:r>
                      <a:endParaRPr lang="en-US" sz="1000" b="1"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841962">
                <a:tc>
                  <a:txBody>
                    <a:bodyPr/>
                    <a:lstStyle/>
                    <a:p>
                      <a:pPr algn="ctr"/>
                      <a:r>
                        <a:rPr lang="fa-IR" sz="1000" b="0" dirty="0" smtClean="0"/>
                        <a:t>افزایش5%درسال</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000" b="0" dirty="0" smtClean="0"/>
                        <a:t>کاهش2%درسال</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000" b="0" dirty="0" smtClean="0"/>
                        <a:t>اهداف کمی</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066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1000" b="0" dirty="0" smtClean="0"/>
                        <a:t>افزایش درآمد</a:t>
                      </a:r>
                      <a:endParaRPr lang="en-US" sz="1000" b="0" dirty="0" smtClean="0"/>
                    </a:p>
                    <a:p>
                      <a:pPr algn="ct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000" b="0" dirty="0" smtClean="0"/>
                        <a:t>کاهش</a:t>
                      </a:r>
                      <a:r>
                        <a:rPr lang="fa-IR" sz="1000" b="0" baseline="0" dirty="0" smtClean="0"/>
                        <a:t> هزینه ها</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000" b="0" dirty="0" smtClean="0"/>
                        <a:t>معیارهای</a:t>
                      </a:r>
                      <a:r>
                        <a:rPr lang="fa-IR" sz="1000" b="0" baseline="0" dirty="0" smtClean="0"/>
                        <a:t> سنجش</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2323">
                <a:tc gridSpan="2">
                  <a:txBody>
                    <a:bodyPr/>
                    <a:lstStyle/>
                    <a:p>
                      <a:pPr algn="ctr" rtl="1"/>
                      <a:r>
                        <a:rPr lang="fa-IR" sz="1000" b="0" dirty="0" smtClean="0"/>
                        <a:t>افزایش سودآوری</a:t>
                      </a:r>
                      <a:r>
                        <a:rPr lang="fa-IR" sz="1000" b="0" baseline="0" dirty="0" smtClean="0"/>
                        <a:t> شرکت</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a-IR" sz="1000" b="0" dirty="0" smtClean="0"/>
                        <a:t>اهداف کلی</a:t>
                      </a:r>
                      <a:endParaRPr lang="en-US" sz="1000" b="0"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vMerge="1">
                  <a:txBody>
                    <a:bodyPr/>
                    <a:lstStyle/>
                    <a:p>
                      <a:pPr algn="r"/>
                      <a:endParaRPr lang="en-US" dirty="0"/>
                    </a:p>
                  </a:txBody>
                  <a:tcPr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212906904"/>
              </p:ext>
            </p:extLst>
          </p:nvPr>
        </p:nvGraphicFramePr>
        <p:xfrm>
          <a:off x="2100944" y="5384800"/>
          <a:ext cx="4093028" cy="1577340"/>
        </p:xfrm>
        <a:graphic>
          <a:graphicData uri="http://schemas.openxmlformats.org/drawingml/2006/table">
            <a:tbl>
              <a:tblPr firstRow="1" bandRow="1">
                <a:tableStyleId>{2D5ABB26-0587-4C30-8999-92F81FD0307C}</a:tableStyleId>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85850">
                  <a:extLst>
                    <a:ext uri="{9D8B030D-6E8A-4147-A177-3AD203B41FA5}">
                      <a16:colId xmlns:a16="http://schemas.microsoft.com/office/drawing/2014/main" val="20002"/>
                    </a:ext>
                  </a:extLst>
                </a:gridCol>
                <a:gridCol w="835478">
                  <a:extLst>
                    <a:ext uri="{9D8B030D-6E8A-4147-A177-3AD203B41FA5}">
                      <a16:colId xmlns:a16="http://schemas.microsoft.com/office/drawing/2014/main" val="20003"/>
                    </a:ext>
                  </a:extLst>
                </a:gridCol>
              </a:tblGrid>
              <a:tr h="0">
                <a:tc gridSpan="4">
                  <a:txBody>
                    <a:bodyPr/>
                    <a:lstStyle/>
                    <a:p>
                      <a:pPr algn="ctr" rtl="1"/>
                      <a:r>
                        <a:rPr lang="fa-IR" sz="1050" b="1" dirty="0" smtClean="0"/>
                        <a:t>منظرفرایندهای داخلی</a:t>
                      </a:r>
                      <a:endParaRPr lang="en-US" sz="105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3315">
                <a:tc>
                  <a:txBody>
                    <a:bodyPr/>
                    <a:lstStyle/>
                    <a:p>
                      <a:pPr algn="ctr" rtl="1"/>
                      <a:r>
                        <a:rPr lang="fa-IR" sz="900" b="0" dirty="0" smtClean="0"/>
                        <a:t>برنامه</a:t>
                      </a:r>
                      <a:r>
                        <a:rPr lang="fa-IR" sz="900" b="0" baseline="0" dirty="0" smtClean="0"/>
                        <a:t> هاوابتکارات اجرایی</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1"/>
                      <a:r>
                        <a:rPr lang="fa-IR" sz="900" b="0" dirty="0" smtClean="0"/>
                        <a:t>اهداف کمی</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1"/>
                      <a:r>
                        <a:rPr lang="fa-IR" sz="900" b="0" dirty="0" smtClean="0"/>
                        <a:t>معیارهای سنجش</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rtl="1"/>
                      <a:r>
                        <a:rPr lang="fa-IR" sz="900" b="0" dirty="0" smtClean="0"/>
                        <a:t>اهداف کلی</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293315">
                <a:tc rowSpan="3">
                  <a:txBody>
                    <a:bodyPr/>
                    <a:lstStyle/>
                    <a:p>
                      <a:pPr algn="ctr" rtl="1"/>
                      <a:endParaRPr lang="en-US" sz="900" b="0" dirty="0" smtClean="0"/>
                    </a:p>
                    <a:p>
                      <a:pPr algn="ctr" rtl="1"/>
                      <a:r>
                        <a:rPr lang="fa-IR" sz="900" b="0" dirty="0" smtClean="0"/>
                        <a:t>توسعه</a:t>
                      </a:r>
                      <a:r>
                        <a:rPr lang="fa-IR" sz="900" b="0" baseline="0" dirty="0" smtClean="0"/>
                        <a:t> مدیریت منابع انسانی ،توسعه نظام مدیریت مشارکتی،</a:t>
                      </a:r>
                      <a:r>
                        <a:rPr lang="en-US" sz="900" b="0" baseline="0" dirty="0" smtClean="0"/>
                        <a:t> </a:t>
                      </a:r>
                      <a:r>
                        <a:rPr lang="fa-IR" sz="900" b="0" baseline="0" dirty="0" smtClean="0"/>
                        <a:t>مکانیزه نمودن فرایندها</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b="0" dirty="0" smtClean="0"/>
                        <a:t>بدست</a:t>
                      </a:r>
                      <a:r>
                        <a:rPr lang="fa-IR" sz="900" b="0" baseline="0" dirty="0" smtClean="0"/>
                        <a:t> آوردن سرآمدی</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b="0" dirty="0" smtClean="0"/>
                        <a:t>مدارج بدست آمده درمدل </a:t>
                      </a:r>
                      <a:r>
                        <a:rPr lang="en-US" sz="900" b="0" dirty="0" smtClean="0"/>
                        <a:t>EFQM</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3">
                  <a:txBody>
                    <a:bodyPr/>
                    <a:lstStyle/>
                    <a:p>
                      <a:pPr algn="ctr" rtl="1"/>
                      <a:endParaRPr lang="en-US" sz="900" b="0" dirty="0" smtClean="0"/>
                    </a:p>
                    <a:p>
                      <a:pPr algn="ctr" rtl="1"/>
                      <a:r>
                        <a:rPr lang="fa-IR" sz="900" b="0" dirty="0" smtClean="0"/>
                        <a:t>استقرارسیستم</a:t>
                      </a:r>
                      <a:r>
                        <a:rPr lang="en-US" sz="900" b="0" dirty="0" smtClean="0"/>
                        <a:t> TQM</a:t>
                      </a:r>
                      <a:r>
                        <a:rPr lang="fa-IR" sz="900" b="0" dirty="0" smtClean="0"/>
                        <a:t>واستقرارنظام</a:t>
                      </a:r>
                      <a:r>
                        <a:rPr lang="en-US" sz="900" b="0" dirty="0" smtClean="0"/>
                        <a:t>HSE </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93315">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900" b="0" dirty="0" smtClean="0"/>
                        <a:t>کسب</a:t>
                      </a:r>
                      <a:r>
                        <a:rPr lang="fa-IR" sz="900" b="0" baseline="0" dirty="0" smtClean="0"/>
                        <a:t> گواهی نامه </a:t>
                      </a:r>
                      <a:r>
                        <a:rPr lang="en-US" sz="900" b="0" baseline="0" dirty="0" smtClean="0"/>
                        <a:t>HSE</a:t>
                      </a:r>
                      <a:endParaRPr lang="en-US" sz="900" b="0" dirty="0" smtClean="0"/>
                    </a:p>
                    <a:p>
                      <a:pPr algn="ctr" rtl="1"/>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b="0" dirty="0" smtClean="0"/>
                        <a:t>کسب</a:t>
                      </a:r>
                      <a:r>
                        <a:rPr lang="fa-IR" sz="900" b="0" baseline="0" dirty="0" smtClean="0"/>
                        <a:t> گواهی نامه </a:t>
                      </a:r>
                      <a:r>
                        <a:rPr lang="en-US" sz="900" b="0" baseline="0" dirty="0" smtClean="0"/>
                        <a:t>HSE</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83322">
                <a:tc vMerge="1">
                  <a:txBody>
                    <a:bodyPr/>
                    <a:lstStyle/>
                    <a:p>
                      <a:endParaRPr lang="en-US"/>
                    </a:p>
                  </a:txBody>
                  <a:tcPr/>
                </a:tc>
                <a:tc>
                  <a:txBody>
                    <a:bodyPr/>
                    <a:lstStyle/>
                    <a:p>
                      <a:pPr algn="ctr" rtl="1"/>
                      <a:r>
                        <a:rPr lang="fa-IR" sz="900" b="0" dirty="0" smtClean="0"/>
                        <a:t>کاهش20%درسال</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1"/>
                      <a:r>
                        <a:rPr lang="fa-IR" sz="900" b="0" dirty="0" smtClean="0"/>
                        <a:t>میزان</a:t>
                      </a:r>
                      <a:r>
                        <a:rPr lang="fa-IR" sz="900" b="0" baseline="0" dirty="0" smtClean="0"/>
                        <a:t> ضایعات</a:t>
                      </a:r>
                      <a:endParaRPr lang="en-US" sz="9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444237604"/>
              </p:ext>
            </p:extLst>
          </p:nvPr>
        </p:nvGraphicFramePr>
        <p:xfrm>
          <a:off x="3396343" y="2552699"/>
          <a:ext cx="1752600" cy="1295400"/>
        </p:xfrm>
        <a:graphic>
          <a:graphicData uri="http://schemas.openxmlformats.org/drawingml/2006/table">
            <a:tbl>
              <a:tblPr firstRow="1" bandRow="1">
                <a:tableStyleId>{2D5ABB26-0587-4C30-8999-92F81FD0307C}</a:tableStyleId>
              </a:tblPr>
              <a:tblGrid>
                <a:gridCol w="1752600">
                  <a:extLst>
                    <a:ext uri="{9D8B030D-6E8A-4147-A177-3AD203B41FA5}">
                      <a16:colId xmlns:a16="http://schemas.microsoft.com/office/drawing/2014/main" val="20000"/>
                    </a:ext>
                  </a:extLst>
                </a:gridCol>
              </a:tblGrid>
              <a:tr h="1295400">
                <a:tc>
                  <a:txBody>
                    <a:bodyPr/>
                    <a:lstStyle/>
                    <a:p>
                      <a:pPr algn="ctr"/>
                      <a:r>
                        <a:rPr lang="fa-IR" sz="1400" b="1" dirty="0" smtClean="0"/>
                        <a:t>چشم اندازشرکت </a:t>
                      </a:r>
                    </a:p>
                    <a:p>
                      <a:pPr algn="ctr"/>
                      <a:r>
                        <a:rPr lang="fa-IR" sz="1200" b="0" dirty="0" smtClean="0"/>
                        <a:t>اقتصادی نمودن</a:t>
                      </a:r>
                      <a:r>
                        <a:rPr lang="fa-IR" sz="1200" b="0" baseline="0" dirty="0" smtClean="0"/>
                        <a:t> فعالیت های شرکت درجهت ایجادمزیت رقابتی درسطح جهان</a:t>
                      </a:r>
                      <a:endParaRPr lang="en-US" sz="105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
        <p:nvSpPr>
          <p:cNvPr id="14" name="Left-Right Arrow 13"/>
          <p:cNvSpPr/>
          <p:nvPr/>
        </p:nvSpPr>
        <p:spPr>
          <a:xfrm rot="20031223">
            <a:off x="568267" y="787708"/>
            <a:ext cx="1752600" cy="342900"/>
          </a:xfrm>
          <a:prstGeom prst="leftRightArrow">
            <a:avLst>
              <a:gd name="adj1" fmla="val 138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Left-Right Arrow 14"/>
          <p:cNvSpPr/>
          <p:nvPr/>
        </p:nvSpPr>
        <p:spPr>
          <a:xfrm rot="19320925">
            <a:off x="6586598" y="5592592"/>
            <a:ext cx="1721423" cy="311885"/>
          </a:xfrm>
          <a:prstGeom prst="leftRightArrow">
            <a:avLst>
              <a:gd name="adj1" fmla="val 138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Right Arrow 15"/>
          <p:cNvSpPr/>
          <p:nvPr/>
        </p:nvSpPr>
        <p:spPr>
          <a:xfrm rot="2319209">
            <a:off x="568267" y="5577085"/>
            <a:ext cx="1752600" cy="342900"/>
          </a:xfrm>
          <a:prstGeom prst="leftRightArrow">
            <a:avLst>
              <a:gd name="adj1" fmla="val 138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Right Arrow 16"/>
          <p:cNvSpPr/>
          <p:nvPr/>
        </p:nvSpPr>
        <p:spPr>
          <a:xfrm rot="2258837">
            <a:off x="6606091" y="787707"/>
            <a:ext cx="1752600" cy="342900"/>
          </a:xfrm>
          <a:prstGeom prst="leftRightArrow">
            <a:avLst>
              <a:gd name="adj1" fmla="val 1381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Up Arrow 17"/>
          <p:cNvSpPr/>
          <p:nvPr/>
        </p:nvSpPr>
        <p:spPr>
          <a:xfrm>
            <a:off x="4272643" y="1714499"/>
            <a:ext cx="190500" cy="6858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5225143" y="3162299"/>
            <a:ext cx="10668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 Arrow 19"/>
          <p:cNvSpPr/>
          <p:nvPr/>
        </p:nvSpPr>
        <p:spPr>
          <a:xfrm>
            <a:off x="2100944" y="3162299"/>
            <a:ext cx="1143000" cy="1905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272643" y="3924299"/>
            <a:ext cx="1905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8603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هزینه ، کیفیت ، زمان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752600"/>
            <a:ext cx="8229600" cy="4343399"/>
          </a:xfrm>
        </p:spPr>
        <p:txBody>
          <a:bodyPr>
            <a:normAutofit/>
          </a:bodyPr>
          <a:lstStyle/>
          <a:p>
            <a:pPr algn="just" rtl="1"/>
            <a:r>
              <a:rPr lang="fa-IR" dirty="0" smtClean="0">
                <a:solidFill>
                  <a:schemeClr val="tx1">
                    <a:lumMod val="95000"/>
                    <a:lumOff val="5000"/>
                  </a:schemeClr>
                </a:solidFill>
                <a:cs typeface="B Nazanin" pitchFamily="2" charset="-78"/>
              </a:rPr>
              <a:t>علاوه بر انتخاب و اجرای یک استراتژی رقابتی مناسب ، توجه به سه عنصر هزینه ، کیفیت و زمان در موفقیت شرکت ها بسیار حائز اهمیت است . </a:t>
            </a:r>
          </a:p>
          <a:p>
            <a:pPr algn="just" rtl="1"/>
            <a:r>
              <a:rPr lang="fa-IR" dirty="0" smtClean="0">
                <a:solidFill>
                  <a:schemeClr val="tx1">
                    <a:lumMod val="95000"/>
                    <a:lumOff val="5000"/>
                  </a:schemeClr>
                </a:solidFill>
                <a:cs typeface="B Nazanin" pitchFamily="2" charset="-78"/>
              </a:rPr>
              <a:t>شرکت ها می توانند با استفاده از این سه عامل از شرکت های رقیب پیشی بگیرند . </a:t>
            </a:r>
          </a:p>
          <a:p>
            <a:pPr algn="just" rtl="1"/>
            <a:r>
              <a:rPr lang="fa-IR" dirty="0" smtClean="0">
                <a:solidFill>
                  <a:schemeClr val="tx1">
                    <a:lumMod val="95000"/>
                    <a:lumOff val="5000"/>
                  </a:schemeClr>
                </a:solidFill>
                <a:cs typeface="B Nazanin" pitchFamily="2" charset="-78"/>
              </a:rPr>
              <a:t>شرکت های خرده فروشی می توانند با ارائه </a:t>
            </a:r>
            <a:r>
              <a:rPr lang="fa-IR" dirty="0" smtClean="0">
                <a:solidFill>
                  <a:schemeClr val="accent5"/>
                </a:solidFill>
                <a:cs typeface="B Nazanin" pitchFamily="2" charset="-78"/>
              </a:rPr>
              <a:t>بموقع</a:t>
            </a:r>
            <a:r>
              <a:rPr lang="fa-IR" dirty="0" smtClean="0">
                <a:solidFill>
                  <a:schemeClr val="tx1">
                    <a:lumMod val="95000"/>
                    <a:lumOff val="5000"/>
                  </a:schemeClr>
                </a:solidFill>
                <a:cs typeface="B Nazanin" pitchFamily="2" charset="-78"/>
              </a:rPr>
              <a:t> کالاهای </a:t>
            </a:r>
            <a:r>
              <a:rPr lang="fa-IR" dirty="0" smtClean="0">
                <a:solidFill>
                  <a:schemeClr val="accent1"/>
                </a:solidFill>
                <a:cs typeface="B Nazanin" pitchFamily="2" charset="-78"/>
              </a:rPr>
              <a:t>ارزان</a:t>
            </a:r>
            <a:r>
              <a:rPr lang="fa-IR" dirty="0" smtClean="0">
                <a:solidFill>
                  <a:schemeClr val="tx1">
                    <a:lumMod val="95000"/>
                    <a:lumOff val="5000"/>
                  </a:schemeClr>
                </a:solidFill>
                <a:cs typeface="B Nazanin" pitchFamily="2" charset="-78"/>
              </a:rPr>
              <a:t> قیمت با </a:t>
            </a:r>
            <a:r>
              <a:rPr lang="fa-IR" dirty="0" smtClean="0">
                <a:solidFill>
                  <a:schemeClr val="accent1"/>
                </a:solidFill>
                <a:cs typeface="B Nazanin" pitchFamily="2" charset="-78"/>
              </a:rPr>
              <a:t>کیفیت </a:t>
            </a:r>
            <a:r>
              <a:rPr lang="fa-IR" dirty="0" smtClean="0">
                <a:solidFill>
                  <a:schemeClr val="tx1">
                    <a:lumMod val="95000"/>
                    <a:lumOff val="5000"/>
                  </a:schemeClr>
                </a:solidFill>
                <a:cs typeface="B Nazanin" pitchFamily="2" charset="-78"/>
              </a:rPr>
              <a:t>موفق شوند .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7796161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تجزیه و تحلیل زنجیره ارزش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457200" y="1600200"/>
            <a:ext cx="8229600" cy="4800600"/>
          </a:xfrm>
        </p:spPr>
        <p:txBody>
          <a:bodyPr>
            <a:noAutofit/>
          </a:bodyPr>
          <a:lstStyle/>
          <a:p>
            <a:pPr algn="just" rtl="1"/>
            <a:r>
              <a:rPr lang="fa-IR" sz="1800" b="1" dirty="0" smtClean="0">
                <a:solidFill>
                  <a:schemeClr val="tx1">
                    <a:lumMod val="95000"/>
                    <a:lumOff val="5000"/>
                  </a:schemeClr>
                </a:solidFill>
                <a:cs typeface="B Nazanin" pitchFamily="2" charset="-78"/>
              </a:rPr>
              <a:t>تجزیه و تحلیل زنجیره ارزش ، یک ابزار تحلیل استراتژیک است که به درک بهتر مزیت های رقابتی شرکت کمک می کند نظیر شناسایی اینکه در چه </a:t>
            </a:r>
            <a:r>
              <a:rPr lang="fa-IR" sz="1800" b="1" dirty="0" err="1" smtClean="0">
                <a:solidFill>
                  <a:schemeClr val="tx1">
                    <a:lumMod val="95000"/>
                    <a:lumOff val="5000"/>
                  </a:schemeClr>
                </a:solidFill>
                <a:cs typeface="B Nazanin" pitchFamily="2" charset="-78"/>
              </a:rPr>
              <a:t>مواردی</a:t>
            </a:r>
            <a:r>
              <a:rPr lang="fa-IR" sz="1800" b="1" dirty="0" smtClean="0">
                <a:solidFill>
                  <a:schemeClr val="tx1">
                    <a:lumMod val="95000"/>
                    <a:lumOff val="5000"/>
                  </a:schemeClr>
                </a:solidFill>
                <a:cs typeface="B Nazanin" pitchFamily="2" charset="-78"/>
              </a:rPr>
              <a:t> </a:t>
            </a:r>
            <a:r>
              <a:rPr lang="fa-IR" sz="1800" b="1" dirty="0" smtClean="0">
                <a:solidFill>
                  <a:srgbClr val="7030A0"/>
                </a:solidFill>
                <a:cs typeface="B Nazanin" pitchFamily="2" charset="-78"/>
              </a:rPr>
              <a:t>می توان ارزش مورد انتظار مشتری را افزایش یا هزینه ها را کاهش </a:t>
            </a:r>
            <a:r>
              <a:rPr lang="fa-IR" sz="1800" b="1" dirty="0" smtClean="0">
                <a:solidFill>
                  <a:schemeClr val="tx1">
                    <a:lumMod val="95000"/>
                    <a:lumOff val="5000"/>
                  </a:schemeClr>
                </a:solidFill>
                <a:cs typeface="B Nazanin" pitchFamily="2" charset="-78"/>
              </a:rPr>
              <a:t>داد و نیز درک بهتر نحوه پیوند شرکت با عرضه </a:t>
            </a:r>
            <a:r>
              <a:rPr lang="fa-IR" sz="1800" b="1" dirty="0" err="1" smtClean="0">
                <a:solidFill>
                  <a:schemeClr val="tx1">
                    <a:lumMod val="95000"/>
                    <a:lumOff val="5000"/>
                  </a:schemeClr>
                </a:solidFill>
                <a:cs typeface="B Nazanin" pitchFamily="2" charset="-78"/>
              </a:rPr>
              <a:t>کنندگان</a:t>
            </a:r>
            <a:r>
              <a:rPr lang="fa-IR" sz="1800" b="1" dirty="0" smtClean="0">
                <a:solidFill>
                  <a:schemeClr val="tx1">
                    <a:lumMod val="95000"/>
                    <a:lumOff val="5000"/>
                  </a:schemeClr>
                </a:solidFill>
                <a:cs typeface="B Nazanin" pitchFamily="2" charset="-78"/>
              </a:rPr>
              <a:t> ، مشتریان و سایر شرکت ها در صنعت . </a:t>
            </a:r>
          </a:p>
          <a:p>
            <a:pPr algn="just" rtl="1"/>
            <a:r>
              <a:rPr lang="fa-IR" sz="1800" b="1" dirty="0" smtClean="0">
                <a:solidFill>
                  <a:schemeClr val="tx1">
                    <a:lumMod val="95000"/>
                    <a:lumOff val="5000"/>
                  </a:schemeClr>
                </a:solidFill>
                <a:cs typeface="B Nazanin" pitchFamily="2" charset="-78"/>
              </a:rPr>
              <a:t>در کل ، بدین منظور از واژه «زنجیره ارزش » استفاده می شود که </a:t>
            </a:r>
            <a:r>
              <a:rPr lang="fa-IR" sz="1800" b="1" dirty="0" smtClean="0">
                <a:solidFill>
                  <a:srgbClr val="7030A0"/>
                </a:solidFill>
                <a:cs typeface="B Nazanin" pitchFamily="2" charset="-78"/>
              </a:rPr>
              <a:t>هدف از هر فعالیت این است </a:t>
            </a:r>
            <a:r>
              <a:rPr lang="fa-IR" sz="1800" b="1" dirty="0" smtClean="0">
                <a:solidFill>
                  <a:schemeClr val="tx1">
                    <a:lumMod val="95000"/>
                    <a:lumOff val="5000"/>
                  </a:schemeClr>
                </a:solidFill>
                <a:cs typeface="B Nazanin" pitchFamily="2" charset="-78"/>
              </a:rPr>
              <a:t>که بر ارزش محصول یا خدمات از دید مشتری افزوده شود . با جداسازی فعالیت های آن ، مدیریت بهتر می تواند مزیت رقابتی و استراتژی شرکت را درک کند . </a:t>
            </a:r>
          </a:p>
          <a:p>
            <a:pPr algn="just" rtl="1"/>
            <a:r>
              <a:rPr lang="fa-IR" sz="1800" b="1" dirty="0" smtClean="0">
                <a:solidFill>
                  <a:schemeClr val="tx1">
                    <a:lumMod val="95000"/>
                    <a:lumOff val="5000"/>
                  </a:schemeClr>
                </a:solidFill>
                <a:cs typeface="B Nazanin" pitchFamily="2" charset="-78"/>
              </a:rPr>
              <a:t>مفهوم اصلی تجزیه و تحلیل این است که با بررسی دقیق هر یک از فعالیتهای موجود در زنجیره ارزش می توان فعالیت </a:t>
            </a:r>
            <a:r>
              <a:rPr lang="fa-IR" sz="1800" b="1" dirty="0" err="1" smtClean="0">
                <a:solidFill>
                  <a:schemeClr val="tx1">
                    <a:lumMod val="95000"/>
                    <a:lumOff val="5000"/>
                  </a:schemeClr>
                </a:solidFill>
                <a:cs typeface="B Nazanin" pitchFamily="2" charset="-78"/>
              </a:rPr>
              <a:t>هایی</a:t>
            </a:r>
            <a:r>
              <a:rPr lang="fa-IR" sz="1800" b="1" dirty="0" smtClean="0">
                <a:solidFill>
                  <a:schemeClr val="tx1">
                    <a:lumMod val="95000"/>
                    <a:lumOff val="5000"/>
                  </a:schemeClr>
                </a:solidFill>
                <a:cs typeface="B Nazanin" pitchFamily="2" charset="-78"/>
              </a:rPr>
              <a:t> که شرکت از دیدگاه رقابتی در آنها بیشترین یا کمترین توفیق را دارد ، مشخص نمود و بر روی آنها برنامه ریزی کرد . </a:t>
            </a:r>
          </a:p>
          <a:p>
            <a:pPr algn="just" rtl="1"/>
            <a:r>
              <a:rPr lang="fa-IR" sz="1800" b="1" dirty="0" smtClean="0">
                <a:solidFill>
                  <a:schemeClr val="tx1">
                    <a:lumMod val="95000"/>
                    <a:lumOff val="5000"/>
                  </a:schemeClr>
                </a:solidFill>
                <a:cs typeface="B Nazanin" pitchFamily="2" charset="-78"/>
              </a:rPr>
              <a:t>به تجزیه و تحلیل هزینه / فعالیتهای قبل از تولید محصول </a:t>
            </a:r>
            <a:r>
              <a:rPr lang="fa-IR" sz="1800" b="1" dirty="0" smtClean="0">
                <a:solidFill>
                  <a:srgbClr val="7030A0"/>
                </a:solidFill>
                <a:cs typeface="B Nazanin" pitchFamily="2" charset="-78"/>
              </a:rPr>
              <a:t>( فعالیتهای </a:t>
            </a:r>
            <a:r>
              <a:rPr lang="fa-IR" sz="1800" b="1" dirty="0" err="1" smtClean="0">
                <a:solidFill>
                  <a:srgbClr val="7030A0"/>
                </a:solidFill>
                <a:cs typeface="B Nazanin" pitchFamily="2" charset="-78"/>
              </a:rPr>
              <a:t>بالادستی</a:t>
            </a:r>
            <a:r>
              <a:rPr lang="fa-IR" sz="1800" b="1" dirty="0" smtClean="0">
                <a:solidFill>
                  <a:srgbClr val="7030A0"/>
                </a:solidFill>
                <a:cs typeface="B Nazanin" pitchFamily="2" charset="-78"/>
              </a:rPr>
              <a:t> ) </a:t>
            </a:r>
            <a:r>
              <a:rPr lang="fa-IR" sz="1800" b="1" dirty="0" err="1" smtClean="0">
                <a:solidFill>
                  <a:srgbClr val="7030A0"/>
                </a:solidFill>
                <a:cs typeface="B Nazanin" pitchFamily="2" charset="-78"/>
              </a:rPr>
              <a:t>اصطلاحاً</a:t>
            </a:r>
            <a:r>
              <a:rPr lang="fa-IR" sz="1800" b="1" dirty="0" smtClean="0">
                <a:solidFill>
                  <a:srgbClr val="7030A0"/>
                </a:solidFill>
                <a:cs typeface="B Nazanin" pitchFamily="2" charset="-78"/>
              </a:rPr>
              <a:t> مدیریت زنجیره تامین</a:t>
            </a:r>
            <a:r>
              <a:rPr lang="fa-IR" sz="1800" b="1" dirty="0" smtClean="0">
                <a:solidFill>
                  <a:schemeClr val="tx1">
                    <a:lumMod val="95000"/>
                    <a:lumOff val="5000"/>
                  </a:schemeClr>
                </a:solidFill>
                <a:cs typeface="B Nazanin" pitchFamily="2" charset="-78"/>
              </a:rPr>
              <a:t> و به تجزیه و تحلیل هزینه / فعالیت های بعد از تولید محصول </a:t>
            </a:r>
            <a:r>
              <a:rPr lang="fa-IR" sz="1800" b="1" dirty="0" smtClean="0">
                <a:solidFill>
                  <a:srgbClr val="7030A0"/>
                </a:solidFill>
                <a:cs typeface="B Nazanin" pitchFamily="2" charset="-78"/>
              </a:rPr>
              <a:t>( فعالیت های پایین دستی ) </a:t>
            </a:r>
            <a:r>
              <a:rPr lang="fa-IR" sz="1800" b="1" dirty="0" err="1" smtClean="0">
                <a:solidFill>
                  <a:srgbClr val="7030A0"/>
                </a:solidFill>
                <a:cs typeface="B Nazanin" pitchFamily="2" charset="-78"/>
              </a:rPr>
              <a:t>اصطلاحاً</a:t>
            </a:r>
            <a:r>
              <a:rPr lang="fa-IR" sz="1800" b="1" dirty="0" smtClean="0">
                <a:solidFill>
                  <a:srgbClr val="7030A0"/>
                </a:solidFill>
                <a:cs typeface="B Nazanin" pitchFamily="2" charset="-78"/>
              </a:rPr>
              <a:t> تجزیه و تحلیل سودآوری</a:t>
            </a:r>
            <a:r>
              <a:rPr lang="fa-IR" sz="1800" b="1" dirty="0" smtClean="0">
                <a:solidFill>
                  <a:schemeClr val="tx1">
                    <a:lumMod val="95000"/>
                    <a:lumOff val="5000"/>
                  </a:schemeClr>
                </a:solidFill>
                <a:cs typeface="B Nazanin" pitchFamily="2" charset="-78"/>
              </a:rPr>
              <a:t> گویند . </a:t>
            </a:r>
            <a:endParaRPr lang="en-US" sz="1800" b="1"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246702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i="1" dirty="0" smtClean="0">
                <a:solidFill>
                  <a:srgbClr val="FF0000"/>
                </a:solidFill>
                <a:cs typeface="B Nazanin" pitchFamily="2" charset="-78"/>
              </a:rPr>
              <a:t>مراحل تجزیه و تحلیل زنجیره ارزش</a:t>
            </a:r>
            <a:endParaRPr lang="en-US" b="1" i="1" dirty="0">
              <a:solidFill>
                <a:srgbClr val="FF0000"/>
              </a:solidFill>
              <a:cs typeface="B Nazanin" pitchFamily="2" charset="-78"/>
            </a:endParaRPr>
          </a:p>
        </p:txBody>
      </p:sp>
      <p:sp>
        <p:nvSpPr>
          <p:cNvPr id="3" name="Content Placeholder 2"/>
          <p:cNvSpPr>
            <a:spLocks noGrp="1"/>
          </p:cNvSpPr>
          <p:nvPr>
            <p:ph idx="1"/>
          </p:nvPr>
        </p:nvSpPr>
        <p:spPr/>
        <p:txBody>
          <a:bodyPr>
            <a:normAutofit fontScale="77500" lnSpcReduction="20000"/>
          </a:bodyPr>
          <a:lstStyle/>
          <a:p>
            <a:pPr algn="just" rtl="1"/>
            <a:r>
              <a:rPr lang="fa-IR" b="1" dirty="0" smtClean="0">
                <a:solidFill>
                  <a:srgbClr val="7030A0"/>
                </a:solidFill>
                <a:cs typeface="B Nazanin" pitchFamily="2" charset="-78"/>
              </a:rPr>
              <a:t>شناسایی فعالیت های زنجیره ارزش </a:t>
            </a:r>
          </a:p>
          <a:p>
            <a:pPr marL="114300" indent="0" algn="just" rtl="1">
              <a:buNone/>
            </a:pPr>
            <a:r>
              <a:rPr lang="fa-IR" dirty="0" smtClean="0">
                <a:solidFill>
                  <a:schemeClr val="tx1">
                    <a:lumMod val="95000"/>
                    <a:lumOff val="5000"/>
                  </a:schemeClr>
                </a:solidFill>
                <a:cs typeface="B Nazanin" pitchFamily="2" charset="-78"/>
              </a:rPr>
              <a:t>ابتدا شرکت فعالیت های دارای ارزش را شناسایی می کند که شرکت های فعال در آن صنعت باید در فرآیندهای طراحی ، تولید و یا ارائه خدمات به مشتری انجام دهند . </a:t>
            </a:r>
          </a:p>
          <a:p>
            <a:pPr marL="114300" indent="0" algn="just" rtl="1">
              <a:buNone/>
            </a:pPr>
            <a:r>
              <a:rPr lang="fa-IR" dirty="0" smtClean="0">
                <a:solidFill>
                  <a:schemeClr val="tx1">
                    <a:lumMod val="95000"/>
                    <a:lumOff val="5000"/>
                  </a:schemeClr>
                </a:solidFill>
                <a:cs typeface="B Nazanin" pitchFamily="2" charset="-78"/>
              </a:rPr>
              <a:t>همچنین فعالیت ها را باید در سطح یک عملیات یا فرآیند خاص که نتیجه آن عملیات یا فرآیند دارای ارزش بازار است ، شناسایی نمود . </a:t>
            </a:r>
          </a:p>
          <a:p>
            <a:pPr algn="just" rtl="1"/>
            <a:r>
              <a:rPr lang="fa-IR" b="1" dirty="0" smtClean="0">
                <a:solidFill>
                  <a:srgbClr val="7030A0"/>
                </a:solidFill>
                <a:cs typeface="B Nazanin" pitchFamily="2" charset="-78"/>
              </a:rPr>
              <a:t>شناسایی محرک های هزینه فعالیت های دارای ارزش افزوده </a:t>
            </a:r>
          </a:p>
          <a:p>
            <a:pPr marL="114300" indent="0" algn="just" rtl="1">
              <a:buNone/>
            </a:pPr>
            <a:r>
              <a:rPr lang="fa-IR" dirty="0" smtClean="0">
                <a:solidFill>
                  <a:schemeClr val="tx1">
                    <a:lumMod val="95000"/>
                    <a:lumOff val="5000"/>
                  </a:schemeClr>
                </a:solidFill>
                <a:cs typeface="B Nazanin" pitchFamily="2" charset="-78"/>
              </a:rPr>
              <a:t>محرک هزینه ، به عاملی گفته می شود که سطح کل هزینه را تغییر می دهد و عامل ایجاد کننده هزینه است . هدف از این مرحله شناسایی عوامل اصلی ایجاد کننده هزینه در هر فعالیت است . </a:t>
            </a:r>
          </a:p>
          <a:p>
            <a:pPr algn="just" rtl="1"/>
            <a:r>
              <a:rPr lang="fa-IR" b="1" dirty="0" smtClean="0">
                <a:solidFill>
                  <a:srgbClr val="7030A0"/>
                </a:solidFill>
                <a:cs typeface="B Nazanin" pitchFamily="2" charset="-78"/>
              </a:rPr>
              <a:t>ایجاد یک مزیت رقابتی برای شرکت از طریق کاهش هزینه ها یا اضافه کردن ارزش</a:t>
            </a:r>
          </a:p>
          <a:p>
            <a:pPr marL="114300" indent="0" algn="just" rtl="1">
              <a:buNone/>
            </a:pPr>
            <a:r>
              <a:rPr lang="fa-IR" dirty="0" smtClean="0">
                <a:solidFill>
                  <a:schemeClr val="tx1">
                    <a:lumMod val="95000"/>
                    <a:lumOff val="5000"/>
                  </a:schemeClr>
                </a:solidFill>
                <a:cs typeface="B Nazanin" pitchFamily="2" charset="-78"/>
              </a:rPr>
              <a:t>1 – شناسایی مزیت رقابتی ( رهبری هزینه ، یا تمایز ) </a:t>
            </a:r>
          </a:p>
          <a:p>
            <a:pPr marL="114300" indent="0" algn="just" rtl="1">
              <a:buNone/>
            </a:pPr>
            <a:r>
              <a:rPr lang="fa-IR" dirty="0" smtClean="0">
                <a:solidFill>
                  <a:schemeClr val="tx1">
                    <a:lumMod val="95000"/>
                    <a:lumOff val="5000"/>
                  </a:schemeClr>
                </a:solidFill>
                <a:cs typeface="B Nazanin" pitchFamily="2" charset="-78"/>
              </a:rPr>
              <a:t>2 – شناسایی فرصت های موجود برای ایجاد ارزش افزوده </a:t>
            </a:r>
          </a:p>
          <a:p>
            <a:pPr marL="114300" indent="0" algn="just" rtl="1">
              <a:buNone/>
            </a:pPr>
            <a:r>
              <a:rPr lang="fa-IR" dirty="0" smtClean="0">
                <a:solidFill>
                  <a:schemeClr val="tx1">
                    <a:lumMod val="95000"/>
                    <a:lumOff val="5000"/>
                  </a:schemeClr>
                </a:solidFill>
                <a:cs typeface="B Nazanin" pitchFamily="2" charset="-78"/>
              </a:rPr>
              <a:t>3 – شناسایی فرصت های موجود برای کاهش هزینه ها  </a:t>
            </a:r>
          </a:p>
          <a:p>
            <a:pPr marL="114300" indent="0" algn="just" rtl="1">
              <a:buNone/>
            </a:pPr>
            <a:r>
              <a:rPr lang="fa-IR" dirty="0" smtClean="0">
                <a:solidFill>
                  <a:schemeClr val="tx1">
                    <a:lumMod val="95000"/>
                    <a:lumOff val="5000"/>
                  </a:schemeClr>
                </a:solidFill>
                <a:cs typeface="B Nazanin" pitchFamily="2" charset="-78"/>
              </a:rPr>
              <a:t>4 – استفاده مفید از ارتباط بین فعالیت ها در زنجیره ارزش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66035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i="1" dirty="0" smtClean="0">
                <a:solidFill>
                  <a:srgbClr val="FF0000"/>
                </a:solidFill>
                <a:cs typeface="B Nazanin" pitchFamily="2" charset="-78"/>
              </a:rPr>
              <a:t>انتخاب استراتژی رقابتی شرکت ، تجزیه و تحلیل زنجیره ارزش و کارت ارزیابی متوازن </a:t>
            </a:r>
            <a:endParaRPr lang="en-US" b="1" i="1" dirty="0">
              <a:solidFill>
                <a:srgbClr val="FF0000"/>
              </a:solidFill>
              <a:cs typeface="B Nazanin" pitchFamily="2" charset="-78"/>
            </a:endParaRPr>
          </a:p>
        </p:txBody>
      </p:sp>
      <p:sp>
        <p:nvSpPr>
          <p:cNvPr id="3" name="Content Placeholder 2"/>
          <p:cNvSpPr>
            <a:spLocks noGrp="1"/>
          </p:cNvSpPr>
          <p:nvPr>
            <p:ph idx="1"/>
          </p:nvPr>
        </p:nvSpPr>
        <p:spPr>
          <a:xfrm>
            <a:off x="533400" y="1752601"/>
            <a:ext cx="8153400" cy="4267199"/>
          </a:xfrm>
        </p:spPr>
        <p:txBody>
          <a:bodyPr>
            <a:normAutofit/>
          </a:bodyPr>
          <a:lstStyle/>
          <a:p>
            <a:pPr algn="just" rtl="1"/>
            <a:r>
              <a:rPr lang="fa-IR" b="1" dirty="0" smtClean="0">
                <a:solidFill>
                  <a:srgbClr val="7030A0"/>
                </a:solidFill>
                <a:cs typeface="B Nazanin" pitchFamily="2" charset="-78"/>
              </a:rPr>
              <a:t>این سه منبع (منابع سه گانه مدیریت استراتژی) در یک تجزیه و تحلیل جامع به یکدیگر مرتبط هستند.</a:t>
            </a:r>
          </a:p>
          <a:p>
            <a:pPr algn="just" rtl="1"/>
            <a:r>
              <a:rPr lang="fa-IR" b="1" dirty="0" smtClean="0">
                <a:solidFill>
                  <a:srgbClr val="7030A0"/>
                </a:solidFill>
                <a:cs typeface="B Nazanin" pitchFamily="2" charset="-78"/>
              </a:rPr>
              <a:t>در مرحله ابتدا </a:t>
            </a:r>
            <a:r>
              <a:rPr lang="fa-IR" dirty="0" smtClean="0">
                <a:solidFill>
                  <a:schemeClr val="tx1">
                    <a:lumMod val="95000"/>
                    <a:lumOff val="5000"/>
                  </a:schemeClr>
                </a:solidFill>
                <a:cs typeface="B Nazanin" pitchFamily="2" charset="-78"/>
              </a:rPr>
              <a:t>از موقعیت یابی استراتژیک ، برای تعیین استراتژی شرکت استفاده می شود . یعنی سیاست ها ، روش ها ، رویکردهایی که سبب موفقیت رقابتی شرکت هستند ، مشخص می شوند.(با استفاده از </a:t>
            </a:r>
            <a:r>
              <a:rPr lang="en-US" dirty="0" err="1" smtClean="0">
                <a:solidFill>
                  <a:schemeClr val="tx1">
                    <a:lumMod val="95000"/>
                    <a:lumOff val="5000"/>
                  </a:schemeClr>
                </a:solidFill>
                <a:cs typeface="B Nazanin" pitchFamily="2" charset="-78"/>
              </a:rPr>
              <a:t>swot</a:t>
            </a:r>
            <a:r>
              <a:rPr lang="en-US" dirty="0" smtClean="0">
                <a:solidFill>
                  <a:schemeClr val="tx1">
                    <a:lumMod val="95000"/>
                    <a:lumOff val="5000"/>
                  </a:schemeClr>
                </a:solidFill>
                <a:cs typeface="B Nazanin" pitchFamily="2" charset="-78"/>
              </a:rPr>
              <a:t> </a:t>
            </a:r>
            <a:r>
              <a:rPr lang="fa-IR" dirty="0" smtClean="0">
                <a:solidFill>
                  <a:schemeClr val="tx1">
                    <a:lumMod val="95000"/>
                    <a:lumOff val="5000"/>
                  </a:schemeClr>
                </a:solidFill>
                <a:cs typeface="B Nazanin" pitchFamily="2" charset="-78"/>
              </a:rPr>
              <a:t> ) </a:t>
            </a:r>
          </a:p>
          <a:p>
            <a:pPr algn="just" rtl="1"/>
            <a:r>
              <a:rPr lang="fa-IR" b="1" dirty="0" smtClean="0">
                <a:solidFill>
                  <a:srgbClr val="7030A0"/>
                </a:solidFill>
                <a:cs typeface="B Nazanin" pitchFamily="2" charset="-78"/>
              </a:rPr>
              <a:t>در مرحله دوم </a:t>
            </a:r>
            <a:r>
              <a:rPr lang="fa-IR" dirty="0" smtClean="0">
                <a:solidFill>
                  <a:schemeClr val="tx1">
                    <a:lumMod val="95000"/>
                    <a:lumOff val="5000"/>
                  </a:schemeClr>
                </a:solidFill>
                <a:cs typeface="B Nazanin" pitchFamily="2" charset="-78"/>
              </a:rPr>
              <a:t>، تجزیه و تحلیل زنجیره ارزش براساس استراتژی انتخاب شده در مرحله اول و شکستن آن استراتژی به اهداف و فعالیت های جزئی تر برای درک بهتر راه کارها و به ویژه شناسایی فعالیتهایی که در موفقیت کلی شرکت دخالت داشته اند صورت می گیرد . </a:t>
            </a:r>
          </a:p>
          <a:p>
            <a:pPr algn="just" rtl="1"/>
            <a:r>
              <a:rPr lang="fa-IR" b="1" dirty="0" smtClean="0">
                <a:solidFill>
                  <a:srgbClr val="7030A0"/>
                </a:solidFill>
                <a:cs typeface="B Nazanin" pitchFamily="2" charset="-78"/>
              </a:rPr>
              <a:t>در مرحله سوم </a:t>
            </a:r>
            <a:r>
              <a:rPr lang="fa-IR" dirty="0" smtClean="0">
                <a:solidFill>
                  <a:schemeClr val="tx1">
                    <a:lumMod val="95000"/>
                    <a:lumOff val="5000"/>
                  </a:schemeClr>
                </a:solidFill>
                <a:cs typeface="B Nazanin" pitchFamily="2" charset="-78"/>
              </a:rPr>
              <a:t>استفاده از کارت ارزیابی متوازن است که با در نظر گرفتن یکسری معیارها و ارزیابی میزان دستیابی به اهداف استراتژیک ، راه کاری عملی برای اجرای استراتژی های ریز شده شرکت فراهم می آورد .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35308486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Oval 2"/>
          <p:cNvSpPr/>
          <p:nvPr/>
        </p:nvSpPr>
        <p:spPr>
          <a:xfrm>
            <a:off x="1524000" y="2590800"/>
            <a:ext cx="16002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انتخاب استراتژی رقابتی شرکت</a:t>
            </a:r>
            <a:endParaRPr lang="en-US" dirty="0"/>
          </a:p>
        </p:txBody>
      </p:sp>
      <p:sp>
        <p:nvSpPr>
          <p:cNvPr id="7" name="Oval 6"/>
          <p:cNvSpPr/>
          <p:nvPr/>
        </p:nvSpPr>
        <p:spPr>
          <a:xfrm>
            <a:off x="3657600" y="2590800"/>
            <a:ext cx="1676400" cy="1619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تجزیه و تحلیل زنجیره ارزش</a:t>
            </a:r>
            <a:endParaRPr lang="en-US" dirty="0"/>
          </a:p>
        </p:txBody>
      </p:sp>
      <p:sp>
        <p:nvSpPr>
          <p:cNvPr id="8" name="Oval 7"/>
          <p:cNvSpPr/>
          <p:nvPr/>
        </p:nvSpPr>
        <p:spPr>
          <a:xfrm>
            <a:off x="5867400" y="2590800"/>
            <a:ext cx="1752600" cy="161979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dirty="0" smtClean="0"/>
              <a:t>کارت ارزیابی متوازن</a:t>
            </a:r>
            <a:endParaRPr lang="en-US" dirty="0"/>
          </a:p>
        </p:txBody>
      </p:sp>
      <p:sp>
        <p:nvSpPr>
          <p:cNvPr id="9" name="Notched Right Arrow 8"/>
          <p:cNvSpPr/>
          <p:nvPr/>
        </p:nvSpPr>
        <p:spPr>
          <a:xfrm>
            <a:off x="3182983" y="3260270"/>
            <a:ext cx="457200" cy="3505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a:off x="5410200" y="3260270"/>
            <a:ext cx="457200" cy="35051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urved Down Arrow 10"/>
          <p:cNvSpPr/>
          <p:nvPr/>
        </p:nvSpPr>
        <p:spPr>
          <a:xfrm rot="10800000">
            <a:off x="2665911" y="4572000"/>
            <a:ext cx="40386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Down Arrow 11"/>
          <p:cNvSpPr/>
          <p:nvPr/>
        </p:nvSpPr>
        <p:spPr>
          <a:xfrm>
            <a:off x="2667000" y="1905000"/>
            <a:ext cx="4038600" cy="5334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013542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 y="408372"/>
            <a:ext cx="8763000" cy="1039427"/>
          </a:xfrm>
        </p:spPr>
        <p:txBody>
          <a:bodyPr>
            <a:normAutofit fontScale="90000"/>
          </a:bodyPr>
          <a:lstStyle/>
          <a:p>
            <a:pPr algn="r" rtl="1"/>
            <a:r>
              <a:rPr lang="fa-IR" b="1" i="1" dirty="0" smtClean="0">
                <a:solidFill>
                  <a:srgbClr val="FF0000"/>
                </a:solidFill>
                <a:cs typeface="B Nazanin" pitchFamily="2" charset="-78"/>
              </a:rPr>
              <a:t>مدیریت هزینه استراتژیک در سازمان های غیرانتفاعی و دولتی </a:t>
            </a:r>
            <a:endParaRPr lang="en-US" b="1" i="1" dirty="0">
              <a:solidFill>
                <a:srgbClr val="FF0000"/>
              </a:solidFill>
              <a:cs typeface="B Nazanin" pitchFamily="2" charset="-78"/>
            </a:endParaRPr>
          </a:p>
        </p:txBody>
      </p:sp>
      <p:sp>
        <p:nvSpPr>
          <p:cNvPr id="4" name="Content Placeholder 2"/>
          <p:cNvSpPr>
            <a:spLocks noGrp="1"/>
          </p:cNvSpPr>
          <p:nvPr>
            <p:ph idx="1"/>
          </p:nvPr>
        </p:nvSpPr>
        <p:spPr>
          <a:xfrm>
            <a:off x="457200" y="1752600"/>
            <a:ext cx="8229600" cy="4419599"/>
          </a:xfrm>
        </p:spPr>
        <p:txBody>
          <a:bodyPr>
            <a:normAutofit/>
          </a:bodyPr>
          <a:lstStyle/>
          <a:p>
            <a:pPr algn="just" rtl="1"/>
            <a:r>
              <a:rPr lang="fa-IR" dirty="0" smtClean="0">
                <a:cs typeface="B Nazanin" pitchFamily="2" charset="-78"/>
              </a:rPr>
              <a:t>نقش مدیریت هزینه در سازمانهای غیر انتفاعی یا دولتی تا حدی متفاوت از سازمانهای انتفاعی است.این سازمانها باید رضایت مراجع سرمایه گذار،رهبران سیاسی و مردم را در باره اثربخش و کارا بودن عملیات خود جلب کند.</a:t>
            </a:r>
          </a:p>
          <a:p>
            <a:pPr algn="just" rtl="1"/>
            <a:r>
              <a:rPr lang="fa-IR" b="1" dirty="0" smtClean="0">
                <a:solidFill>
                  <a:schemeClr val="accent2"/>
                </a:solidFill>
                <a:cs typeface="B Nazanin" pitchFamily="2" charset="-78"/>
              </a:rPr>
              <a:t>زنجیره ارزش در سازمانهای غیر انتفاعی:</a:t>
            </a:r>
          </a:p>
          <a:p>
            <a:pPr marL="514350" indent="-514350" algn="just" rtl="1">
              <a:buFont typeface="+mj-lt"/>
              <a:buAutoNum type="arabicParenR"/>
            </a:pPr>
            <a:r>
              <a:rPr lang="fa-IR" b="1" dirty="0" smtClean="0">
                <a:solidFill>
                  <a:srgbClr val="7030A0"/>
                </a:solidFill>
                <a:cs typeface="B Nazanin" pitchFamily="2" charset="-78"/>
              </a:rPr>
              <a:t>مرحله اول ، </a:t>
            </a:r>
            <a:r>
              <a:rPr lang="fa-IR" dirty="0" smtClean="0">
                <a:solidFill>
                  <a:schemeClr val="tx1">
                    <a:lumMod val="95000"/>
                    <a:lumOff val="5000"/>
                  </a:schemeClr>
                </a:solidFill>
                <a:cs typeface="B Nazanin" pitchFamily="2" charset="-78"/>
              </a:rPr>
              <a:t>تدوین ماموریت اجتماعی و ارائه خدمات لازم برای برآورده ساختن نیازهای عمومی سازمان های غیرانتفاعی است . </a:t>
            </a:r>
          </a:p>
          <a:p>
            <a:pPr marL="514350" indent="-514350" algn="just" rtl="1">
              <a:buFont typeface="+mj-lt"/>
              <a:buAutoNum type="arabicParenR"/>
            </a:pPr>
            <a:r>
              <a:rPr lang="fa-IR" b="1" dirty="0" smtClean="0">
                <a:solidFill>
                  <a:schemeClr val="accent4"/>
                </a:solidFill>
                <a:cs typeface="B Nazanin" pitchFamily="2" charset="-78"/>
              </a:rPr>
              <a:t>مرحله دوم </a:t>
            </a:r>
            <a:r>
              <a:rPr lang="fa-IR" dirty="0" smtClean="0">
                <a:solidFill>
                  <a:schemeClr val="tx1">
                    <a:lumMod val="95000"/>
                    <a:lumOff val="5000"/>
                  </a:schemeClr>
                </a:solidFill>
                <a:cs typeface="B Nazanin" pitchFamily="2" charset="-78"/>
              </a:rPr>
              <a:t>تامین منابع برای سازمان اعم از پرسنل و تجهیزات مورد نیاز </a:t>
            </a:r>
          </a:p>
          <a:p>
            <a:pPr marL="514350" indent="-514350" algn="just" rtl="1">
              <a:buFont typeface="+mj-lt"/>
              <a:buAutoNum type="arabicParenR"/>
            </a:pPr>
            <a:r>
              <a:rPr lang="fa-IR" b="1" dirty="0" smtClean="0">
                <a:solidFill>
                  <a:srgbClr val="7030A0"/>
                </a:solidFill>
                <a:cs typeface="B Nazanin" pitchFamily="2" charset="-78"/>
              </a:rPr>
              <a:t>سومین مرحله ، </a:t>
            </a:r>
            <a:r>
              <a:rPr lang="fa-IR" dirty="0" smtClean="0">
                <a:solidFill>
                  <a:schemeClr val="tx1">
                    <a:lumMod val="95000"/>
                    <a:lumOff val="5000"/>
                  </a:schemeClr>
                </a:solidFill>
                <a:cs typeface="B Nazanin" pitchFamily="2" charset="-78"/>
              </a:rPr>
              <a:t>راه اندازی سازمان </a:t>
            </a:r>
          </a:p>
          <a:p>
            <a:pPr marL="514350" indent="-514350" algn="just" rtl="1">
              <a:buFont typeface="+mj-lt"/>
              <a:buAutoNum type="arabicParenR"/>
            </a:pPr>
            <a:r>
              <a:rPr lang="fa-IR" b="1" dirty="0" smtClean="0">
                <a:solidFill>
                  <a:srgbClr val="7030A0"/>
                </a:solidFill>
                <a:cs typeface="B Nazanin" pitchFamily="2" charset="-78"/>
              </a:rPr>
              <a:t>چهارمین مرحله ، </a:t>
            </a:r>
            <a:r>
              <a:rPr lang="fa-IR" dirty="0" smtClean="0">
                <a:solidFill>
                  <a:schemeClr val="tx1">
                    <a:lumMod val="95000"/>
                    <a:lumOff val="5000"/>
                  </a:schemeClr>
                </a:solidFill>
                <a:cs typeface="B Nazanin" pitchFamily="2" charset="-78"/>
              </a:rPr>
              <a:t>ارائه خدمات به مشتریان </a:t>
            </a:r>
            <a:endParaRPr lang="en-US"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41388989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r" rtl="1"/>
            <a:r>
              <a:rPr lang="fa-IR" sz="3200" b="1" i="1" dirty="0" smtClean="0">
                <a:solidFill>
                  <a:srgbClr val="FF0000"/>
                </a:solidFill>
                <a:cs typeface="B Nazanin" pitchFamily="2" charset="-78"/>
              </a:rPr>
              <a:t>استفاده از تجزیه و تحلیل استراتژیک برای مدیریت هزینه </a:t>
            </a:r>
            <a:endParaRPr lang="en-US" sz="3200" b="1" i="1" dirty="0">
              <a:solidFill>
                <a:srgbClr val="FF0000"/>
              </a:solidFill>
              <a:cs typeface="B Nazanin" pitchFamily="2" charset="-78"/>
            </a:endParaRPr>
          </a:p>
        </p:txBody>
      </p:sp>
      <p:sp>
        <p:nvSpPr>
          <p:cNvPr id="3" name="Content Placeholder 2"/>
          <p:cNvSpPr>
            <a:spLocks noGrp="1"/>
          </p:cNvSpPr>
          <p:nvPr>
            <p:ph idx="1"/>
          </p:nvPr>
        </p:nvSpPr>
        <p:spPr>
          <a:xfrm>
            <a:off x="457200" y="1600200"/>
            <a:ext cx="8229600" cy="5257800"/>
          </a:xfrm>
        </p:spPr>
        <p:txBody>
          <a:bodyPr>
            <a:noAutofit/>
          </a:bodyPr>
          <a:lstStyle/>
          <a:p>
            <a:pPr algn="just" rtl="1"/>
            <a:r>
              <a:rPr lang="fa-IR" sz="2000" dirty="0" smtClean="0">
                <a:solidFill>
                  <a:schemeClr val="tx1">
                    <a:lumMod val="95000"/>
                    <a:lumOff val="5000"/>
                  </a:schemeClr>
                </a:solidFill>
                <a:cs typeface="B Nazanin" pitchFamily="2" charset="-78"/>
              </a:rPr>
              <a:t>تغییرات در محیط تجاری امروزی ، نقش مدیریت هزینه را تغییر داده است . در درجه اول نیاز به اطلاعاتی است که مربوط به اهداف استراتژیک شرکت هستند . تنها با موفقیت در این عوامل کلیدی است که شرکت می تواند توان رقابتی خود را حفظ کند . ( همانند تولید یک محصول جدید ، کیفیت ، روابط مشتری و سایر عوامل کلیدی موفقیت شرکت ) </a:t>
            </a:r>
          </a:p>
          <a:p>
            <a:pPr algn="just" rtl="1"/>
            <a:r>
              <a:rPr lang="fa-IR" sz="2000" dirty="0" smtClean="0">
                <a:solidFill>
                  <a:schemeClr val="tx1">
                    <a:lumMod val="95000"/>
                    <a:lumOff val="5000"/>
                  </a:schemeClr>
                </a:solidFill>
                <a:cs typeface="B Nazanin" pitchFamily="2" charset="-78"/>
              </a:rPr>
              <a:t>نقش مدیریت هزینه باید شناسایی ، جمع آوری ، ارزیابی ، و گزارشگری به موقع ( و نه با تاخیر زمانی ) اطلاعات معتبر در مورد عوامل اصلی ایجاد موفقیت شرکت باشد . </a:t>
            </a:r>
          </a:p>
          <a:p>
            <a:pPr algn="just" rtl="1"/>
            <a:r>
              <a:rPr lang="fa-IR" sz="2000" dirty="0" smtClean="0">
                <a:solidFill>
                  <a:schemeClr val="tx1">
                    <a:lumMod val="95000"/>
                    <a:lumOff val="5000"/>
                  </a:schemeClr>
                </a:solidFill>
                <a:cs typeface="B Nazanin" pitchFamily="2" charset="-78"/>
              </a:rPr>
              <a:t>از سوی دیگر تلاش برای حفظ توان رقابتی ، نیازمند تدوین طرح های بلند</a:t>
            </a:r>
            <a:r>
              <a:rPr lang="en-US" sz="2000" dirty="0" smtClean="0">
                <a:solidFill>
                  <a:schemeClr val="tx1">
                    <a:lumMod val="95000"/>
                    <a:lumOff val="5000"/>
                  </a:schemeClr>
                </a:solidFill>
                <a:cs typeface="B Nazanin" pitchFamily="2" charset="-78"/>
              </a:rPr>
              <a:t> </a:t>
            </a:r>
            <a:r>
              <a:rPr lang="fa-IR" sz="2000" dirty="0" smtClean="0">
                <a:solidFill>
                  <a:schemeClr val="tx1">
                    <a:lumMod val="95000"/>
                    <a:lumOff val="5000"/>
                  </a:schemeClr>
                </a:solidFill>
                <a:cs typeface="B Nazanin" pitchFamily="2" charset="-78"/>
              </a:rPr>
              <a:t>مدت است . از تجزیه و تحلیل </a:t>
            </a:r>
            <a:r>
              <a:rPr lang="en-US" sz="2000" dirty="0" smtClean="0">
                <a:solidFill>
                  <a:schemeClr val="tx1">
                    <a:lumMod val="95000"/>
                    <a:lumOff val="5000"/>
                  </a:schemeClr>
                </a:solidFill>
                <a:cs typeface="B Nazanin" pitchFamily="2" charset="-78"/>
              </a:rPr>
              <a:t>SWOT</a:t>
            </a:r>
            <a:r>
              <a:rPr lang="fa-IR" sz="2000" dirty="0" smtClean="0">
                <a:solidFill>
                  <a:schemeClr val="tx1">
                    <a:lumMod val="95000"/>
                    <a:lumOff val="5000"/>
                  </a:schemeClr>
                </a:solidFill>
                <a:cs typeface="B Nazanin" pitchFamily="2" charset="-78"/>
              </a:rPr>
              <a:t> و تجزیه و تحلیل زنجیره ارزش برای شناسایی موقعیت استراتژیک شرکت در صنعت و از کارت ارزیابی متوازن برای حفظ آن موقعیت استفاده می شود . موفقیت در کوتاه مدت به هیچ وجه یک مقیاس خوب برای پیش بینی نهایی نیست ، زیرا موفقیت بلند مدت مستلزم برنامه ریزی و انجام اقدامات استراتژیک بلند مدت می باشد . </a:t>
            </a:r>
          </a:p>
          <a:p>
            <a:pPr algn="just" rtl="1"/>
            <a:r>
              <a:rPr lang="fa-IR" sz="2000" dirty="0" smtClean="0">
                <a:solidFill>
                  <a:schemeClr val="tx1">
                    <a:lumMod val="95000"/>
                    <a:lumOff val="5000"/>
                  </a:schemeClr>
                </a:solidFill>
                <a:cs typeface="B Nazanin" pitchFamily="2" charset="-78"/>
              </a:rPr>
              <a:t>حالات و دیدگاههای مختلف به جای توجه یک بعدی به مساله باید مدنظر قرار داد . </a:t>
            </a:r>
            <a:endParaRPr lang="en-US" sz="2000" dirty="0">
              <a:solidFill>
                <a:schemeClr val="tx1">
                  <a:lumMod val="95000"/>
                  <a:lumOff val="5000"/>
                </a:schemeClr>
              </a:solidFill>
              <a:cs typeface="B Nazanin" pitchFamily="2" charset="-78"/>
            </a:endParaRPr>
          </a:p>
        </p:txBody>
      </p:sp>
    </p:spTree>
    <p:extLst>
      <p:ext uri="{BB962C8B-B14F-4D97-AF65-F5344CB8AC3E}">
        <p14:creationId xmlns:p14="http://schemas.microsoft.com/office/powerpoint/2010/main" val="31629784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gradFill>
          <a:gsLst>
            <a:gs pos="0">
              <a:srgbClr val="FF00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1484784"/>
            <a:ext cx="7003113" cy="1224136"/>
          </a:xfrm>
        </p:spPr>
        <p:txBody>
          <a:bodyPr>
            <a:normAutofit/>
          </a:bodyPr>
          <a:lstStyle/>
          <a:p>
            <a:pPr algn="ctr"/>
            <a:r>
              <a:rPr lang="fa-IR" dirty="0" smtClean="0">
                <a:cs typeface="B Titr" pitchFamily="2" charset="-78"/>
              </a:rPr>
              <a:t>فصل</a:t>
            </a:r>
            <a:r>
              <a:rPr lang="fa-IR" dirty="0" smtClean="0"/>
              <a:t> </a:t>
            </a:r>
            <a:r>
              <a:rPr lang="fa-IR" dirty="0">
                <a:cs typeface="B Titr" pitchFamily="2" charset="-78"/>
              </a:rPr>
              <a:t>سوم</a:t>
            </a:r>
            <a:endParaRPr lang="en-US" dirty="0">
              <a:cs typeface="B Titr" pitchFamily="2" charset="-78"/>
            </a:endParaRPr>
          </a:p>
        </p:txBody>
      </p:sp>
      <p:sp>
        <p:nvSpPr>
          <p:cNvPr id="3" name="Subtitle 2"/>
          <p:cNvSpPr>
            <a:spLocks noGrp="1"/>
          </p:cNvSpPr>
          <p:nvPr>
            <p:ph type="subTitle" idx="1"/>
          </p:nvPr>
        </p:nvSpPr>
        <p:spPr>
          <a:xfrm>
            <a:off x="1115616" y="3933057"/>
            <a:ext cx="6927553" cy="864095"/>
          </a:xfrm>
        </p:spPr>
        <p:txBody>
          <a:bodyPr>
            <a:noAutofit/>
          </a:bodyPr>
          <a:lstStyle/>
          <a:p>
            <a:pPr algn="ctr"/>
            <a:r>
              <a:rPr lang="fa-IR" sz="2400" dirty="0" smtClean="0">
                <a:cs typeface="B Titr" pitchFamily="2" charset="-78"/>
              </a:rPr>
              <a:t>آشنایی با مفاهیم اصلی مدیریت هزینه</a:t>
            </a:r>
            <a:endParaRPr lang="en-US" sz="2400" dirty="0">
              <a:cs typeface="B Titr" pitchFamily="2" charset="-78"/>
            </a:endParaRPr>
          </a:p>
        </p:txBody>
      </p:sp>
    </p:spTree>
    <p:extLst>
      <p:ext uri="{BB962C8B-B14F-4D97-AF65-F5344CB8AC3E}">
        <p14:creationId xmlns:p14="http://schemas.microsoft.com/office/powerpoint/2010/main" val="900508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1237</TotalTime>
  <Words>17118</Words>
  <Application>Microsoft Office PowerPoint</Application>
  <PresentationFormat>On-screen Show (4:3)</PresentationFormat>
  <Paragraphs>1074</Paragraphs>
  <Slides>193</Slides>
  <Notes>5</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193</vt:i4>
      </vt:variant>
    </vt:vector>
  </HeadingPairs>
  <TitlesOfParts>
    <vt:vector size="213" baseType="lpstr">
      <vt:lpstr>0 Zar</vt:lpstr>
      <vt:lpstr>2  Titr</vt:lpstr>
      <vt:lpstr>Arial</vt:lpstr>
      <vt:lpstr>B Elm</vt:lpstr>
      <vt:lpstr>B Homa</vt:lpstr>
      <vt:lpstr>B Lotus,Bold</vt:lpstr>
      <vt:lpstr>B Nazanin</vt:lpstr>
      <vt:lpstr>B Titr</vt:lpstr>
      <vt:lpstr>B Zar</vt:lpstr>
      <vt:lpstr>BZar</vt:lpstr>
      <vt:lpstr>Calibri</vt:lpstr>
      <vt:lpstr>Symbol</vt:lpstr>
      <vt:lpstr>Tahoma</vt:lpstr>
      <vt:lpstr>Times New Roman</vt:lpstr>
      <vt:lpstr>Tw Cen MT</vt:lpstr>
      <vt:lpstr>Tw Cen MT Condensed</vt:lpstr>
      <vt:lpstr>Verdana</vt:lpstr>
      <vt:lpstr>Wingdings</vt:lpstr>
      <vt:lpstr>Wingdings 3</vt:lpstr>
      <vt:lpstr>Integral</vt:lpstr>
      <vt:lpstr>PowerPoint Presentation</vt:lpstr>
      <vt:lpstr>  موضوع ارائه:آشنایی با حسابداری مدیریت (فصل اول)</vt:lpstr>
      <vt:lpstr>کاربردهای اطلاعات تهیه شده توسط حسابداری مدیریت</vt:lpstr>
      <vt:lpstr>PowerPoint Presentation</vt:lpstr>
      <vt:lpstr>PowerPoint Presentation</vt:lpstr>
      <vt:lpstr>PowerPoint Presentation</vt:lpstr>
      <vt:lpstr>شکل 1 - 1 جایگاه حسابداری مدیریت و حسابداری مالی در سازمان و نیز کاربرد اطلاعات تهیه شده توسط آنها  </vt:lpstr>
      <vt:lpstr>حسابداری مدیریت هدف       : گزارشات درون سازمانی  گزارشات : کلیه اطلاعات مربوط اعم از مالی                  وغیرمالی ارائه میشود                ازاستاندارد خاصی چگونگی  : فرم و نوع گزارشات و اطلاعات        پیروی نمی شود                ارائه شده مشخص وازقبل تعیین                 شده است.</vt:lpstr>
      <vt:lpstr>ارتباطات اطلاعات تهیه شده توسط حسابداری مدیریت با چهار وظیفه اصلی مدیریت</vt:lpstr>
      <vt:lpstr>اولین و مهمترین وظیفه مدیریت</vt:lpstr>
      <vt:lpstr>دومین مسئولیت مدیر</vt:lpstr>
      <vt:lpstr>سومین وظیفه مدیر</vt:lpstr>
      <vt:lpstr>چهارمین مسئولیت مدیر</vt:lpstr>
      <vt:lpstr>مدیریت استراتژی و مدیریت هزینه استراتژیک</vt:lpstr>
      <vt:lpstr>PowerPoint Presentation</vt:lpstr>
      <vt:lpstr>PowerPoint Presentation</vt:lpstr>
      <vt:lpstr>نقش اطلاعات مدیریت هزینه در سازمان های مختلف</vt:lpstr>
      <vt:lpstr>PowerPoint Presentation</vt:lpstr>
      <vt:lpstr>PowerPoint Presentation</vt:lpstr>
      <vt:lpstr>PowerPoint Presentation</vt:lpstr>
      <vt:lpstr>PowerPoint Presentation</vt:lpstr>
      <vt:lpstr>PowerPoint Presentation</vt:lpstr>
      <vt:lpstr>محیط تجارت معاصر</vt:lpstr>
      <vt:lpstr>رقابت جهانی</vt:lpstr>
      <vt:lpstr>PowerPoint Presentation</vt:lpstr>
      <vt:lpstr>2-پیشرفت در فناوری های اطلاعاتی و تولیدی</vt:lpstr>
      <vt:lpstr>PowerPoint Presentation</vt:lpstr>
      <vt:lpstr>3-سیستم نوین اقتصادی:استفاده ازفناوری اطلاعات, اینترنت وتجارت الکترونیک</vt:lpstr>
      <vt:lpstr>4-تاکید بر مشتری</vt:lpstr>
      <vt:lpstr>PowerPoint Presentation</vt:lpstr>
      <vt:lpstr>5-ساختار مدیریت و اداره سازمان</vt:lpstr>
      <vt:lpstr>PowerPoint Presentation</vt:lpstr>
      <vt:lpstr>توجهات اجتماعی , سیاسی و فرهنگی</vt:lpstr>
      <vt:lpstr>  جدول 1 - 1 مقایسه محیط تجارت در گذشته و حال محیط تجارت در گذشته    محیط تجارت معاصر تولید </vt:lpstr>
      <vt:lpstr>محیط تجارت در گذشته    محیط تجارت معاصر</vt:lpstr>
      <vt:lpstr>PowerPoint Presentation</vt:lpstr>
      <vt:lpstr>ابزارها و فنون مورد استفاده توسط مدیران در عصر حاضر</vt:lpstr>
      <vt:lpstr>بهینه کاوی (تراز سنجی)</vt:lpstr>
      <vt:lpstr>مدیریت کیفیت جامع</vt:lpstr>
      <vt:lpstr>بهبود مستمرفرایندها(کایزن) </vt:lpstr>
      <vt:lpstr>PowerPoint Presentation</vt:lpstr>
      <vt:lpstr>هزینه یابی و مدیریت بر مبنای فعالیت </vt:lpstr>
      <vt:lpstr>PowerPoint Presentation</vt:lpstr>
      <vt:lpstr>مهندسی مجدد </vt:lpstr>
      <vt:lpstr>تئوری محدودیت </vt:lpstr>
      <vt:lpstr>PowerPoint Presentation</vt:lpstr>
      <vt:lpstr>PowerPoint Presentation</vt:lpstr>
      <vt:lpstr>هزینه یابی هدف</vt:lpstr>
      <vt:lpstr>PowerPoint Presentation</vt:lpstr>
      <vt:lpstr>هزینه یابی چرخه عمر </vt:lpstr>
      <vt:lpstr>PowerPoint Presentation</vt:lpstr>
      <vt:lpstr>کارت ارزیابی متوازن</vt:lpstr>
      <vt:lpstr>از این جهت به این ابزار کارت ارزیابی متوازن می گویند که برای ارزیابی شرکت به همان نسبت که به معیارهای مالی بها می دهد ، برای معیارهای غیر مالی ) مشتریان ، فرآیند های داخلی ، نو آوری و آموزش ( نیز ارزش قائل است و نوعی توازن در توجه به این دو دسته معیار ) مالی و غیر مالی ( در ارزیابی عملکرد دارد )شکل 1 - 4 ) بعبارت دیگر ، کارت ارزیابی متوازن به عنوان چارچوبی برای تکمیل معیارهای مالی  سنتی</vt:lpstr>
      <vt:lpstr>PowerPoint Presentation</vt:lpstr>
      <vt:lpstr>1 - جنبه مشتریان </vt:lpstr>
      <vt:lpstr>PowerPoint Presentation</vt:lpstr>
      <vt:lpstr>2 - جنبه فرآیندهای داخلی </vt:lpstr>
      <vt:lpstr>3 - جنبه نو آوری و آموزش </vt:lpstr>
      <vt:lpstr>4 - جنبه مالی </vt:lpstr>
      <vt:lpstr>حسابداری مدیریت</vt:lpstr>
      <vt:lpstr>فصل دوم </vt:lpstr>
      <vt:lpstr>PowerPoint Presentation</vt:lpstr>
      <vt:lpstr>مقدمه</vt:lpstr>
      <vt:lpstr>اهداف فصل</vt:lpstr>
      <vt:lpstr>PowerPoint Presentation</vt:lpstr>
      <vt:lpstr>ویژگیهای بیانیه مأموریت </vt:lpstr>
      <vt:lpstr>سه عامل مهم در تدوین بیانیه ماموریت</vt:lpstr>
      <vt:lpstr>PowerPoint Presentation</vt:lpstr>
      <vt:lpstr>تمرکز حسابداری مدیریت و مدیریت هزینه در گذشته و حال</vt:lpstr>
      <vt:lpstr>معیارهای موفقیت استراتژیک </vt:lpstr>
      <vt:lpstr>PowerPoint Presentation</vt:lpstr>
      <vt:lpstr>عوامل اصلی ایجاد موفقیت شرکت  </vt:lpstr>
      <vt:lpstr>پیامد های فقدان اطلاعات استراتژیک</vt:lpstr>
      <vt:lpstr>تعیین موقعیت استراتژیک </vt:lpstr>
      <vt:lpstr>استراتژی رقابتی رهبری هزینه </vt:lpstr>
      <vt:lpstr>استراتژی رقابتی تمایز </vt:lpstr>
      <vt:lpstr>مقایسه دو استراتژی رهبری هزینه و تمایز</vt:lpstr>
      <vt:lpstr>نحوه انتخاب و اجرای استراتژی رقابتی شرکت </vt:lpstr>
      <vt:lpstr>شناسایی عوامل اصلی موفقیت شرکت از طریق انجام تجزیه و تحلیل Strengths , weaknesses , opportunities , threats analysis</vt:lpstr>
      <vt:lpstr>PowerPoint Presentation</vt:lpstr>
      <vt:lpstr>نقاط قوت و ضعف با انجام یک بررسی و با توجه به موارد زیر قابل شناسایی هستند</vt:lpstr>
      <vt:lpstr>تحلیل نقاط قوت ، ضعف ، فرصت ها و تهدیدات بیرونی علیه شرکت ( swot )</vt:lpstr>
      <vt:lpstr>استراتژی قوت – فرصت </vt:lpstr>
      <vt:lpstr>استراتژی ضعف – فرصت  ( wo ) </vt:lpstr>
      <vt:lpstr>استراتژی قوت – تهدید ( st )</vt:lpstr>
      <vt:lpstr>استراتژی ضعف – تهدید ( WT ) </vt:lpstr>
      <vt:lpstr>انتخاب معیارهایی برای سنجش میزان دستیابی به مقادیر مورد انتظار در خصوص عوامل اصلی ایجاد موفقیت شرکت </vt:lpstr>
      <vt:lpstr>توسعه یک سیستم اطلاعاتی برای سنجش میزان عوامل اصلی ایجاد موفقیت شرکت – کارت ارزیابی متوازن </vt:lpstr>
      <vt:lpstr>کارت ارزیابی متوازن(balanced score card ) </vt:lpstr>
      <vt:lpstr>رابطه چهار جنبه موجود در کارت ارزیابی متوازن </vt:lpstr>
      <vt:lpstr>PowerPoint Presentation</vt:lpstr>
      <vt:lpstr>هزینه ، کیفیت ، زمان </vt:lpstr>
      <vt:lpstr>تجزیه و تحلیل زنجیره ارزش </vt:lpstr>
      <vt:lpstr>مراحل تجزیه و تحلیل زنجیره ارزش</vt:lpstr>
      <vt:lpstr>انتخاب استراتژی رقابتی شرکت ، تجزیه و تحلیل زنجیره ارزش و کارت ارزیابی متوازن </vt:lpstr>
      <vt:lpstr>PowerPoint Presentation</vt:lpstr>
      <vt:lpstr>مدیریت هزینه استراتژیک در سازمان های غیرانتفاعی و دولتی </vt:lpstr>
      <vt:lpstr>استفاده از تجزیه و تحلیل استراتژیک برای مدیریت هزینه </vt:lpstr>
      <vt:lpstr>فصل سوم</vt:lpstr>
      <vt:lpstr>مقدمه</vt:lpstr>
      <vt:lpstr>هزینه Cost</vt:lpstr>
      <vt:lpstr>تخصیص هزینه (Cost Assignment ) و  تسهیم هزینه (Cost Allocation) </vt:lpstr>
      <vt:lpstr>جریان تخصیص هزینه ها در شرکت تولیدکننده ماشینهای لباسشویی و ظرفشویی</vt:lpstr>
      <vt:lpstr> هزینه مواد مستقیم (Direct Material) و غیرمستقیم (Indirect Material) </vt:lpstr>
      <vt:lpstr> هزینه دستمزد مستقیم و غیرمستقیم </vt:lpstr>
      <vt:lpstr>سایر هزینه های غیر مستقیم: </vt:lpstr>
      <vt:lpstr>محرکهای هزینه و رفتار هزینه : </vt:lpstr>
      <vt:lpstr>چهار نوع محرک هزینه عبارتند از : </vt:lpstr>
      <vt:lpstr>محرکهای هزینه مبتنی بر فعالیت: </vt:lpstr>
      <vt:lpstr>محرکهای هزینه مبتنی بر حجم:  </vt:lpstr>
      <vt:lpstr>نمودار هزینه کل در یک محدوده وسیع از خروجیها </vt:lpstr>
      <vt:lpstr>هزینه های ثابت و متغیر : هزینه کل از دو بخش ثابت و متغیر تشکیل شده است.</vt:lpstr>
      <vt:lpstr>PowerPoint Presentation</vt:lpstr>
      <vt:lpstr>هزینه ثابت (Fixed Cost) :  </vt:lpstr>
      <vt:lpstr>PowerPoint Presentation</vt:lpstr>
      <vt:lpstr>PowerPoint Presentation</vt:lpstr>
      <vt:lpstr>هزینه های پلکانی : </vt:lpstr>
      <vt:lpstr>هزینه ظرفیت در مقابل هزینه مصرفی :</vt:lpstr>
      <vt:lpstr>محرکهای هزینه ساختاری و اجرایی: </vt:lpstr>
      <vt:lpstr>محرکهای هزینه اجرایی :</vt:lpstr>
      <vt:lpstr>مفاهیم هزینه برای هزینه یابی محصول و خدمت :   </vt:lpstr>
      <vt:lpstr>هزینه های محصول و هزینه های دوره :</vt:lpstr>
      <vt:lpstr>PowerPoint Presentation</vt:lpstr>
      <vt:lpstr>محاسبه بهای تمام شده در شرکتهای تولیدی، بازرگانی و خدماتی: </vt:lpstr>
      <vt:lpstr>در شرکتهای تولیدی سه حساب موجودی کالا وجود دارد:</vt:lpstr>
      <vt:lpstr>اصطلاح هزینه های اضافه شده و هزینه های انتقال یافته به خارج بسته به نوع حساب موجودی کالا دارای تعابیر متفاوت است : </vt:lpstr>
      <vt:lpstr>مقایسه صورت سود و زیان در شرکتهای تولیدی وبازرگانی  شرکت تولیدی                                      شرکت بازرگانی</vt:lpstr>
      <vt:lpstr>مقایسه صورت سود و زیان در شرکتهای تولیدی وبازرگانی  شرکت تولیدی                                      شرکت بازرگانی</vt:lpstr>
      <vt:lpstr>PowerPoint Presentation</vt:lpstr>
      <vt:lpstr>مفاهیم هزینه برای برنامه ریزی و تصمیم گیری : </vt:lpstr>
      <vt:lpstr>PowerPoint Presentation</vt:lpstr>
      <vt:lpstr>هزینه فرصت : </vt:lpstr>
      <vt:lpstr>  ویژگی اطلاعات هزینه برای تصمیم گیری : </vt:lpstr>
      <vt:lpstr>هزینه- منفعت اطلاعات هزینه: </vt:lpstr>
      <vt:lpstr>مفاهیم هزینه برای کنترل عملیات و مدیریت : </vt:lpstr>
      <vt:lpstr>به نام خدا   مدیریت بر مبنای فعالیت</vt:lpstr>
      <vt:lpstr>مقدمه</vt:lpstr>
      <vt:lpstr>PowerPoint Presentation</vt:lpstr>
      <vt:lpstr>PowerPoint Presentation</vt:lpstr>
      <vt:lpstr>PowerPoint Presentation</vt:lpstr>
      <vt:lpstr>PowerPoint Presentation</vt:lpstr>
      <vt:lpstr>مدیریت بر مبنای فعالیت چیست؟</vt:lpstr>
      <vt:lpstr>PowerPoint Presentation</vt:lpstr>
      <vt:lpstr>PowerPoint Presentation</vt:lpstr>
      <vt:lpstr>نقش هزینه یابی بر مبنای فعالیت/مدیریت بر مبنای فعالیت</vt:lpstr>
      <vt:lpstr>تجزیه و تحلیل فعالیت</vt:lpstr>
      <vt:lpstr>PowerPoint Presentation</vt:lpstr>
      <vt:lpstr>تجزیه و تحلیل ارزش افزوده</vt:lpstr>
      <vt:lpstr>فلوچارت تجزیه و تحلیل فعالیت</vt:lpstr>
      <vt:lpstr>PowerPoint Presentation</vt:lpstr>
      <vt:lpstr>فعالیت با ارزش افزوده بالا</vt:lpstr>
      <vt:lpstr>فعالیت با ارزش افزوده پایین</vt:lpstr>
      <vt:lpstr>PowerPoint Presentation</vt:lpstr>
      <vt:lpstr>PowerPoint Presentation</vt:lpstr>
      <vt:lpstr>PowerPoint Presentation</vt:lpstr>
      <vt:lpstr>کاربردهای هزینه یابی و مدیریت برمبنای فعالیت</vt:lpstr>
      <vt:lpstr>PowerPoint Presentation</vt:lpstr>
      <vt:lpstr>PowerPoint Presentation</vt:lpstr>
      <vt:lpstr>PowerPoint Presentation</vt:lpstr>
      <vt:lpstr>تجزیه و تحلیل هزینه مشتری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تجزیه و تحلیل سود آوری مشتری</vt:lpstr>
      <vt:lpstr>PowerPoint Presentation</vt:lpstr>
      <vt:lpstr>PowerPoint Presentation</vt:lpstr>
      <vt:lpstr>ارزیابی ارزش مشتری</vt:lpstr>
      <vt:lpstr>PowerPoint Presentation</vt:lpstr>
      <vt:lpstr>PowerPoint Presentation</vt:lpstr>
      <vt:lpstr>PowerPoint Presentation</vt:lpstr>
      <vt:lpstr>PowerPoint Presentation</vt:lpstr>
      <vt:lpstr>3-بودجه بندی در مبنای فعالیت</vt:lpstr>
      <vt:lpstr>PowerPoint Presentation</vt:lpstr>
      <vt:lpstr>PowerPoint Presentation</vt:lpstr>
      <vt:lpstr>PowerPoint Presentation</vt:lpstr>
      <vt:lpstr>PowerPoint Presentation</vt:lpstr>
      <vt:lpstr>4-اندازه گیری(سنجش)عملکرد</vt:lpstr>
      <vt:lpstr>PowerPoint Presentation</vt:lpstr>
      <vt:lpstr>PowerPoint Presentation</vt:lpstr>
      <vt:lpstr>PowerPoint Presentation</vt:lpstr>
      <vt:lpstr>مباحث کاربردی</vt:lpstr>
      <vt:lpstr>PowerPoint Presentation</vt:lpstr>
      <vt:lpstr>PowerPoint Presentation</vt:lpstr>
      <vt:lpstr>PowerPoint Presentation</vt:lpstr>
      <vt:lpstr>PowerPoint Presentation</vt:lpstr>
      <vt:lpstr>هزینه یابی بر مبنای فعالیت زمان محور</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موضوع ارایه:آشنایی با حسابداری مدیریت (فصل اول)</dc:title>
  <dc:creator>Toranj</dc:creator>
  <cp:lastModifiedBy>Shiva</cp:lastModifiedBy>
  <cp:revision>163</cp:revision>
  <dcterms:created xsi:type="dcterms:W3CDTF">2014-10-02T09:27:38Z</dcterms:created>
  <dcterms:modified xsi:type="dcterms:W3CDTF">2023-05-24T22:00:59Z</dcterms:modified>
</cp:coreProperties>
</file>