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0" r:id="rId1"/>
    <p:sldMasterId id="2147483671" r:id="rId2"/>
  </p:sldMasterIdLst>
  <p:notesMasterIdLst>
    <p:notesMasterId r:id="rId35"/>
  </p:notesMasterIdLst>
  <p:sldIdLst>
    <p:sldId id="317" r:id="rId3"/>
    <p:sldId id="282" r:id="rId4"/>
    <p:sldId id="283" r:id="rId5"/>
    <p:sldId id="284" r:id="rId6"/>
    <p:sldId id="285" r:id="rId7"/>
    <p:sldId id="286" r:id="rId8"/>
    <p:sldId id="287" r:id="rId9"/>
    <p:sldId id="289" r:id="rId10"/>
    <p:sldId id="290" r:id="rId11"/>
    <p:sldId id="292" r:id="rId12"/>
    <p:sldId id="293" r:id="rId13"/>
    <p:sldId id="294" r:id="rId14"/>
    <p:sldId id="295" r:id="rId15"/>
    <p:sldId id="296" r:id="rId16"/>
    <p:sldId id="297" r:id="rId17"/>
    <p:sldId id="298" r:id="rId18"/>
    <p:sldId id="299" r:id="rId19"/>
    <p:sldId id="300" r:id="rId20"/>
    <p:sldId id="301" r:id="rId21"/>
    <p:sldId id="303" r:id="rId22"/>
    <p:sldId id="304" r:id="rId23"/>
    <p:sldId id="305" r:id="rId24"/>
    <p:sldId id="307" r:id="rId25"/>
    <p:sldId id="308" r:id="rId26"/>
    <p:sldId id="309" r:id="rId27"/>
    <p:sldId id="310" r:id="rId28"/>
    <p:sldId id="311" r:id="rId29"/>
    <p:sldId id="312" r:id="rId30"/>
    <p:sldId id="313" r:id="rId31"/>
    <p:sldId id="314" r:id="rId32"/>
    <p:sldId id="315" r:id="rId33"/>
    <p:sldId id="316" r:id="rId34"/>
  </p:sldIdLst>
  <p:sldSz cx="9144000" cy="6858000" type="screen4x3"/>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6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a:noFill/>
          <a:ln>
            <a:noFill/>
          </a:ln>
        </p:spPr>
        <p:txBody>
          <a:bodyPr wrap="square" lIns="91440" tIns="45720" rIns="91440" bIns="45720" anchor="t"/>
          <a:lstStyle>
            <a:lvl1pPr lvl="0">
              <a:defRPr sz="1200">
                <a:latin typeface="Times New Roman"/>
              </a:defRPr>
            </a:lvl1pPr>
          </a:lstStyle>
          <a:p>
            <a:endParaRPr/>
          </a:p>
        </p:txBody>
      </p:sp>
      <p:sp>
        <p:nvSpPr>
          <p:cNvPr id="3" name="Date Placeholder 2"/>
          <p:cNvSpPr txBox="1">
            <a:spLocks noGrp="1"/>
          </p:cNvSpPr>
          <p:nvPr>
            <p:ph type="dt" idx="1"/>
          </p:nvPr>
        </p:nvSpPr>
        <p:spPr>
          <a:xfrm>
            <a:off x="3886200" y="0"/>
            <a:ext cx="2971800" cy="457200"/>
          </a:xfrm>
          <a:prstGeom prst="rect">
            <a:avLst/>
          </a:prstGeom>
          <a:noFill/>
          <a:ln>
            <a:noFill/>
          </a:ln>
        </p:spPr>
        <p:txBody>
          <a:bodyPr wrap="square" lIns="91440" tIns="45720" rIns="91440" bIns="45720" anchor="t"/>
          <a:lstStyle>
            <a:lvl1pPr lvl="0" algn="r">
              <a:defRPr sz="1200">
                <a:latin typeface="Times New Roman"/>
              </a:defRPr>
            </a:lvl1pPr>
          </a:lstStyle>
          <a:p>
            <a:endParaRPr/>
          </a:p>
        </p:txBody>
      </p:sp>
      <p:sp>
        <p:nvSpPr>
          <p:cNvPr id="4" name="Slide Image Placeholder 3"/>
          <p:cNvSpPr txBox="1">
            <a:spLocks noGrp="1" noRot="1" noChangeAspect="1"/>
          </p:cNvSpPr>
          <p:nvPr>
            <p:ph type="sldImg" idx="2"/>
          </p:nvPr>
        </p:nvSpPr>
        <p:spPr>
          <a:xfrm>
            <a:off x="1143000" y="685800"/>
            <a:ext cx="4572000" cy="3429000"/>
          </a:xfrm>
          <a:prstGeom prst="rect">
            <a:avLst/>
          </a:prstGeom>
          <a:noFill/>
          <a:ln w="9525">
            <a:solidFill>
              <a:srgbClr val="000000"/>
            </a:solidFill>
            <a:miter/>
          </a:ln>
        </p:spPr>
        <p:txBody>
          <a:bodyPr/>
          <a:lstStyle>
            <a:lvl1pPr lvl="0">
              <a:defRPr/>
            </a:lvl1pPr>
          </a:lstStyle>
          <a:p>
            <a:endParaRPr/>
          </a:p>
        </p:txBody>
      </p:sp>
      <p:sp>
        <p:nvSpPr>
          <p:cNvPr id="5" name="Notes Placeholder 4"/>
          <p:cNvSpPr txBox="1">
            <a:spLocks noGrp="1"/>
          </p:cNvSpPr>
          <p:nvPr>
            <p:ph type="body" sz="quarter" idx="3"/>
          </p:nvPr>
        </p:nvSpPr>
        <p:spPr>
          <a:xfrm>
            <a:off x="914400" y="4343400"/>
            <a:ext cx="5029200" cy="4114800"/>
          </a:xfrm>
          <a:prstGeom prst="rect">
            <a:avLst/>
          </a:prstGeom>
          <a:noFill/>
          <a:ln>
            <a:noFill/>
          </a:ln>
        </p:spPr>
        <p:txBody>
          <a:bodyPr wrap="square" lIns="91440" tIns="45720" rIns="91440" bIns="45720" anchor="t"/>
          <a:lstStyle>
            <a:lvl1pPr lvl="0">
              <a:defRPr/>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txBox="1">
            <a:spLocks noGrp="1"/>
          </p:cNvSpPr>
          <p:nvPr>
            <p:ph type="ftr" sz="quarter" idx="4"/>
          </p:nvPr>
        </p:nvSpPr>
        <p:spPr>
          <a:xfrm>
            <a:off x="0" y="8686800"/>
            <a:ext cx="2971800" cy="457200"/>
          </a:xfrm>
          <a:prstGeom prst="rect">
            <a:avLst/>
          </a:prstGeom>
          <a:noFill/>
          <a:ln>
            <a:noFill/>
          </a:ln>
        </p:spPr>
        <p:txBody>
          <a:bodyPr wrap="square" lIns="91440" tIns="45720" rIns="91440" bIns="45720" anchor="b"/>
          <a:lstStyle>
            <a:lvl1pPr lvl="0">
              <a:defRPr sz="1200">
                <a:latin typeface="Times New Roman"/>
              </a:defRPr>
            </a:lvl1pPr>
          </a:lstStyle>
          <a:p>
            <a:endParaRPr/>
          </a:p>
        </p:txBody>
      </p:sp>
      <p:sp>
        <p:nvSpPr>
          <p:cNvPr id="7" name="Slide Number Placeholder 6"/>
          <p:cNvSpPr txBox="1">
            <a:spLocks noGrp="1"/>
          </p:cNvSpPr>
          <p:nvPr>
            <p:ph type="sldNum" sz="quarter" idx="5"/>
          </p:nvPr>
        </p:nvSpPr>
        <p:spPr>
          <a:xfrm>
            <a:off x="3886200" y="8686800"/>
            <a:ext cx="2971800" cy="457200"/>
          </a:xfrm>
          <a:prstGeom prst="rect">
            <a:avLst/>
          </a:prstGeom>
          <a:noFill/>
          <a:ln>
            <a:noFill/>
          </a:ln>
        </p:spPr>
        <p:txBody>
          <a:bodyPr wrap="square" lIns="91440" tIns="45720" rIns="91440" bIns="45720" anchor="b"/>
          <a:lstStyle>
            <a:lvl1pPr lvl="0" algn="r">
              <a:defRPr sz="1200">
                <a:latin typeface="Times New Roman"/>
              </a:defRPr>
            </a:lvl1pPr>
          </a:lstStyle>
          <a:p>
            <a:fld id="{8B38DBA3-52F9-4AF4-A6A4-FA4D7DB2F99C}" type="slidenum">
              <a:t>‹#›</a:t>
            </a:fld>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txBox="1">
            <a:spLocks noGrp="1"/>
          </p:cNvSpPr>
          <p:nvPr>
            <p:ph type="sldNum" sz="quarter" idx="5"/>
          </p:nvPr>
        </p:nvSpPr>
        <p:spPr>
          <a:prstGeom prst="rect">
            <a:avLst/>
          </a:prstGeom>
          <a:noFill/>
        </p:spPr>
        <p:txBody>
          <a:bodyPr/>
          <a:lstStyle>
            <a:lvl1pPr lvl="0">
              <a:defRPr>
                <a:solidFill>
                  <a:schemeClr val="tx1"/>
                </a:solidFill>
                <a:latin typeface="Arial"/>
              </a:defRPr>
            </a:lvl1pPr>
          </a:lstStyle>
          <a:p>
            <a:fld id="{8B38DBA3-52F9-4AF4-A6A4-FA4D7DB2F99C}" type="slidenum">
              <a:t>7</a:t>
            </a:fld>
            <a:endParaRPr/>
          </a:p>
        </p:txBody>
      </p:sp>
      <p:sp>
        <p:nvSpPr>
          <p:cNvPr id="3" name="Slide Image Placeholder 2"/>
          <p:cNvSpPr txBox="1">
            <a:spLocks noGrp="1" noRot="1" noChangeAspect="1"/>
          </p:cNvSpPr>
          <p:nvPr>
            <p:ph type="sldImg"/>
          </p:nvPr>
        </p:nvSpPr>
        <p:spPr>
          <a:prstGeom prst="rect">
            <a:avLst/>
          </a:prstGeom>
        </p:spPr>
        <p:txBody>
          <a:bodyPr/>
          <a:lstStyle>
            <a:lvl1pPr lvl="0">
              <a:defRPr/>
            </a:lvl1pPr>
          </a:lstStyle>
          <a:p>
            <a:endParaRPr/>
          </a:p>
        </p:txBody>
      </p:sp>
      <p:sp>
        <p:nvSpPr>
          <p:cNvPr id="4" name="Notes Placeholder 3"/>
          <p:cNvSpPr txBox="1">
            <a:spLocks noGrp="1"/>
          </p:cNvSpPr>
          <p:nvPr>
            <p:ph type="body" idx="1"/>
          </p:nvPr>
        </p:nvSpPr>
        <p:spPr>
          <a:prstGeom prst="rect">
            <a:avLst/>
          </a:prstGeom>
          <a:noFill/>
        </p:spPr>
        <p:txBody>
          <a:bodyPr/>
          <a:lstStyle>
            <a:lvl1pPr lvl="0">
              <a:defRPr/>
            </a:lvl1p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txBox="1">
            <a:spLocks noGrp="1"/>
          </p:cNvSpPr>
          <p:nvPr>
            <p:ph type="sldNum" sz="quarter" idx="5"/>
          </p:nvPr>
        </p:nvSpPr>
        <p:spPr>
          <a:prstGeom prst="rect">
            <a:avLst/>
          </a:prstGeom>
          <a:noFill/>
        </p:spPr>
        <p:txBody>
          <a:bodyPr/>
          <a:lstStyle>
            <a:lvl1pPr lvl="0">
              <a:defRPr>
                <a:solidFill>
                  <a:schemeClr val="tx1"/>
                </a:solidFill>
                <a:latin typeface="Arial"/>
              </a:defRPr>
            </a:lvl1pPr>
          </a:lstStyle>
          <a:p>
            <a:fld id="{8B38DBA3-52F9-4AF4-A6A4-FA4D7DB2F99C}" type="slidenum">
              <a:t>9</a:t>
            </a:fld>
            <a:endParaRPr/>
          </a:p>
        </p:txBody>
      </p:sp>
      <p:sp>
        <p:nvSpPr>
          <p:cNvPr id="3" name="Slide Image Placeholder 2"/>
          <p:cNvSpPr txBox="1">
            <a:spLocks noGrp="1" noRot="1" noChangeAspect="1"/>
          </p:cNvSpPr>
          <p:nvPr>
            <p:ph type="sldImg"/>
          </p:nvPr>
        </p:nvSpPr>
        <p:spPr>
          <a:prstGeom prst="rect">
            <a:avLst/>
          </a:prstGeom>
        </p:spPr>
        <p:txBody>
          <a:bodyPr/>
          <a:lstStyle>
            <a:lvl1pPr lvl="0">
              <a:defRPr/>
            </a:lvl1pPr>
          </a:lstStyle>
          <a:p>
            <a:endParaRPr/>
          </a:p>
        </p:txBody>
      </p:sp>
      <p:sp>
        <p:nvSpPr>
          <p:cNvPr id="4" name="Notes Placeholder 3"/>
          <p:cNvSpPr txBox="1">
            <a:spLocks noGrp="1"/>
          </p:cNvSpPr>
          <p:nvPr>
            <p:ph type="body" idx="1"/>
          </p:nvPr>
        </p:nvSpPr>
        <p:spPr>
          <a:prstGeom prst="rect">
            <a:avLst/>
          </a:prstGeom>
          <a:noFill/>
        </p:spPr>
        <p:txBody>
          <a:bodyPr/>
          <a:lstStyle>
            <a:lvl1pPr lvl="0">
              <a:defRPr/>
            </a:lvl1p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txBox="1">
            <a:spLocks noGrp="1"/>
          </p:cNvSpPr>
          <p:nvPr>
            <p:ph type="sldNum" sz="quarter" idx="5"/>
          </p:nvPr>
        </p:nvSpPr>
        <p:spPr>
          <a:prstGeom prst="rect">
            <a:avLst/>
          </a:prstGeom>
          <a:noFill/>
        </p:spPr>
        <p:txBody>
          <a:bodyPr/>
          <a:lstStyle>
            <a:lvl1pPr lvl="0">
              <a:defRPr>
                <a:solidFill>
                  <a:schemeClr val="tx1"/>
                </a:solidFill>
                <a:latin typeface="Arial"/>
              </a:defRPr>
            </a:lvl1pPr>
          </a:lstStyle>
          <a:p>
            <a:fld id="{8B38DBA3-52F9-4AF4-A6A4-FA4D7DB2F99C}" type="slidenum">
              <a:t>19</a:t>
            </a:fld>
            <a:endParaRPr/>
          </a:p>
        </p:txBody>
      </p:sp>
      <p:sp>
        <p:nvSpPr>
          <p:cNvPr id="3" name="Slide Image Placeholder 2"/>
          <p:cNvSpPr txBox="1">
            <a:spLocks noGrp="1" noRot="1" noChangeAspect="1"/>
          </p:cNvSpPr>
          <p:nvPr>
            <p:ph type="sldImg"/>
          </p:nvPr>
        </p:nvSpPr>
        <p:spPr>
          <a:prstGeom prst="rect">
            <a:avLst/>
          </a:prstGeom>
        </p:spPr>
        <p:txBody>
          <a:bodyPr/>
          <a:lstStyle>
            <a:lvl1pPr lvl="0">
              <a:defRPr/>
            </a:lvl1pPr>
          </a:lstStyle>
          <a:p>
            <a:endParaRPr/>
          </a:p>
        </p:txBody>
      </p:sp>
      <p:sp>
        <p:nvSpPr>
          <p:cNvPr id="4" name="Notes Placeholder 3"/>
          <p:cNvSpPr txBox="1">
            <a:spLocks noGrp="1"/>
          </p:cNvSpPr>
          <p:nvPr>
            <p:ph type="body" idx="1"/>
          </p:nvPr>
        </p:nvSpPr>
        <p:spPr>
          <a:prstGeom prst="rect">
            <a:avLst/>
          </a:prstGeom>
          <a:noFill/>
        </p:spPr>
        <p:txBody>
          <a:bodyPr/>
          <a:lstStyle>
            <a:lvl1pPr lvl="0">
              <a:defRPr/>
            </a:lvl1p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txBox="1">
            <a:spLocks noGrp="1"/>
          </p:cNvSpPr>
          <p:nvPr>
            <p:ph type="sldNum" sz="quarter" idx="5"/>
          </p:nvPr>
        </p:nvSpPr>
        <p:spPr>
          <a:prstGeom prst="rect">
            <a:avLst/>
          </a:prstGeom>
          <a:noFill/>
        </p:spPr>
        <p:txBody>
          <a:bodyPr/>
          <a:lstStyle>
            <a:lvl1pPr lvl="0">
              <a:defRPr>
                <a:solidFill>
                  <a:schemeClr val="tx1"/>
                </a:solidFill>
                <a:latin typeface="Arial"/>
              </a:defRPr>
            </a:lvl1pPr>
          </a:lstStyle>
          <a:p>
            <a:fld id="{8B38DBA3-52F9-4AF4-A6A4-FA4D7DB2F99C}" type="slidenum">
              <a:t>22</a:t>
            </a:fld>
            <a:endParaRPr/>
          </a:p>
        </p:txBody>
      </p:sp>
      <p:sp>
        <p:nvSpPr>
          <p:cNvPr id="3" name="Slide Image Placeholder 2"/>
          <p:cNvSpPr txBox="1">
            <a:spLocks noGrp="1" noRot="1" noChangeAspect="1"/>
          </p:cNvSpPr>
          <p:nvPr>
            <p:ph type="sldImg"/>
          </p:nvPr>
        </p:nvSpPr>
        <p:spPr>
          <a:prstGeom prst="rect">
            <a:avLst/>
          </a:prstGeom>
        </p:spPr>
        <p:txBody>
          <a:bodyPr/>
          <a:lstStyle>
            <a:lvl1pPr lvl="0">
              <a:defRPr/>
            </a:lvl1pPr>
          </a:lstStyle>
          <a:p>
            <a:endParaRPr/>
          </a:p>
        </p:txBody>
      </p:sp>
      <p:sp>
        <p:nvSpPr>
          <p:cNvPr id="4" name="Notes Placeholder 3"/>
          <p:cNvSpPr txBox="1">
            <a:spLocks noGrp="1"/>
          </p:cNvSpPr>
          <p:nvPr>
            <p:ph type="body" idx="1"/>
          </p:nvPr>
        </p:nvSpPr>
        <p:spPr>
          <a:prstGeom prst="rect">
            <a:avLst/>
          </a:prstGeom>
          <a:noFill/>
        </p:spPr>
        <p:txBody>
          <a:bodyPr/>
          <a:lstStyle>
            <a:lvl1pPr lvl="0">
              <a:defRPr/>
            </a:lvl1p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idx="1"/>
          </p:nvPr>
        </p:nvSpPr>
        <p:spPr>
          <a:prstGeom prst="rect">
            <a:avLst/>
          </a:prstGeom>
        </p:spPr>
        <p:txBody>
          <a:bodyPr/>
          <a:lstStyle>
            <a:lvl1pPr lvl="0">
              <a:defRPr/>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Vertical Title and Text">
    <p:spTree>
      <p:nvGrpSpPr>
        <p:cNvPr id="1" name=""/>
        <p:cNvGrpSpPr/>
        <p:nvPr/>
      </p:nvGrpSpPr>
      <p:grpSpPr>
        <a:xfrm>
          <a:off x="0" y="0"/>
          <a:ext cx="0" cy="0"/>
          <a:chOff x="0" y="0"/>
          <a:chExt cx="0" cy="0"/>
        </a:xfrm>
      </p:grpSpPr>
      <p:sp>
        <p:nvSpPr>
          <p:cNvPr id="2" name="Title 1"/>
          <p:cNvSpPr txBox="1">
            <a:spLocks noGrp="1"/>
          </p:cNvSpPr>
          <p:nvPr>
            <p:ph type="title"/>
          </p:nvPr>
        </p:nvSpPr>
        <p:spPr>
          <a:xfrm>
            <a:off x="6515100" y="609600"/>
            <a:ext cx="1943100" cy="5486400"/>
          </a:xfrm>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idx="1"/>
          </p:nvPr>
        </p:nvSpPr>
        <p:spPr>
          <a:xfrm>
            <a:off x="685800" y="609600"/>
            <a:ext cx="5676900" cy="5486400"/>
          </a:xfrm>
          <a:prstGeom prst="rect">
            <a:avLst/>
          </a:prstGeom>
        </p:spPr>
        <p:txBody>
          <a:bodyPr/>
          <a:lstStyle>
            <a:lvl1pPr lvl="0">
              <a:defRPr/>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5"/>
            <a:ext cx="7772400" cy="1470025"/>
          </a:xfrm>
          <a:prstGeom prst="rect">
            <a:avLst/>
          </a:prstGeom>
        </p:spPr>
        <p:txBody>
          <a:bodyPr/>
          <a:lstStyle>
            <a:lvl1pPr lvl="0">
              <a:defRPr/>
            </a:lvl1pPr>
          </a:lstStyle>
          <a:p>
            <a:pPr lvl="0"/>
            <a:r>
              <a:rPr/>
              <a:t>Click to edit Master title style</a:t>
            </a:r>
          </a:p>
        </p:txBody>
      </p:sp>
      <p:sp>
        <p:nvSpPr>
          <p:cNvPr id="3" name="Subtitle 2"/>
          <p:cNvSpPr txBox="1">
            <a:spLocks noGrp="1"/>
          </p:cNvSpPr>
          <p:nvPr>
            <p:ph type="subTitle" idx="1"/>
          </p:nvPr>
        </p:nvSpPr>
        <p:spPr>
          <a:xfrm>
            <a:off x="1371600" y="3886200"/>
            <a:ext cx="6400800" cy="1752600"/>
          </a:xfrm>
          <a:prstGeom prst="rect">
            <a:avLst/>
          </a:prstGeom>
        </p:spPr>
        <p:txBody>
          <a:bodyPr/>
          <a:lstStyle>
            <a:lvl1pPr marL="0" lvl="0" indent="0" algn="ctr">
              <a:buNone/>
              <a:defRPr>
                <a:solidFill>
                  <a:schemeClr val="tx1">
                    <a:tint val="75000"/>
                  </a:schemeClr>
                </a:solidFill>
              </a:defRPr>
            </a:lvl1pPr>
          </a:lstStyle>
          <a:p>
            <a:pPr lvl="0"/>
            <a:r>
              <a:rPr/>
              <a:t>Click to edit Master subtitle style</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idx="1"/>
          </p:nvPr>
        </p:nvSpPr>
        <p:spPr>
          <a:prstGeom prst="rect">
            <a:avLst/>
          </a:prstGeom>
        </p:spPr>
        <p:txBody>
          <a:bodyPr/>
          <a:lstStyle>
            <a:lvl1pPr lvl="0">
              <a:defRPr/>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3" y="4406900"/>
            <a:ext cx="7772401" cy="1362075"/>
          </a:xfrm>
          <a:prstGeom prst="rect">
            <a:avLst/>
          </a:prstGeom>
        </p:spPr>
        <p:txBody>
          <a:bodyPr anchor="t"/>
          <a:lstStyle>
            <a:lvl1pPr lvl="0" algn="r">
              <a:defRPr sz="4000" b="1" cap="all"/>
            </a:lvl1pPr>
          </a:lstStyle>
          <a:p>
            <a:pPr lvl="0"/>
            <a:r>
              <a:rPr/>
              <a:t>Click to edit Master title style</a:t>
            </a:r>
          </a:p>
        </p:txBody>
      </p:sp>
      <p:sp>
        <p:nvSpPr>
          <p:cNvPr id="3" name="Text Placeholder 2"/>
          <p:cNvSpPr txBox="1">
            <a:spLocks noGrp="1"/>
          </p:cNvSpPr>
          <p:nvPr>
            <p:ph type="body" idx="1"/>
          </p:nvPr>
        </p:nvSpPr>
        <p:spPr>
          <a:xfrm>
            <a:off x="722313" y="2906713"/>
            <a:ext cx="7772401" cy="1500187"/>
          </a:xfrm>
          <a:prstGeom prst="rect">
            <a:avLst/>
          </a:prstGeom>
        </p:spPr>
        <p:txBody>
          <a:bodyPr anchor="b"/>
          <a:lstStyle>
            <a:lvl1pPr marL="0" lvl="0" indent="0">
              <a:buNone/>
              <a:defRPr sz="2000">
                <a:solidFill>
                  <a:schemeClr val="tx1">
                    <a:tint val="75000"/>
                  </a:schemeClr>
                </a:solidFill>
              </a:defRPr>
            </a:lvl1pPr>
          </a:lstStyle>
          <a:p>
            <a:pPr lvl="0"/>
            <a:r>
              <a:rPr/>
              <a:t>Click to edit Master text styles</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sz="half" idx="1"/>
          </p:nvPr>
        </p:nvSpPr>
        <p:spPr>
          <a:xfrm>
            <a:off x="457200" y="1600200"/>
            <a:ext cx="4038600" cy="4525963"/>
          </a:xfrm>
          <a:prstGeom prst="rect">
            <a:avLst/>
          </a:prstGeom>
        </p:spPr>
        <p:txBody>
          <a:bodyPr/>
          <a:lstStyle>
            <a:lvl1pPr lvl="0">
              <a:defRPr sz="28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Text Placeholder 3"/>
          <p:cNvSpPr txBox="1">
            <a:spLocks noGrp="1"/>
          </p:cNvSpPr>
          <p:nvPr>
            <p:ph type="body" sz="half" idx="2"/>
          </p:nvPr>
        </p:nvSpPr>
        <p:spPr>
          <a:xfrm>
            <a:off x="4648200" y="1600200"/>
            <a:ext cx="4038600" cy="4525963"/>
          </a:xfrm>
          <a:prstGeom prst="rect">
            <a:avLst/>
          </a:prstGeom>
        </p:spPr>
        <p:txBody>
          <a:bodyPr/>
          <a:lstStyle>
            <a:lvl1pPr lvl="0">
              <a:defRPr sz="28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5" name="Date Placeholder 4"/>
          <p:cNvSpPr txBox="1">
            <a:spLocks noGrp="1"/>
          </p:cNvSpPr>
          <p:nvPr>
            <p:ph type="dt" sz="half" idx="10"/>
          </p:nvPr>
        </p:nvSpPr>
        <p:spPr>
          <a:prstGeom prst="rect">
            <a:avLst/>
          </a:prstGeom>
        </p:spPr>
        <p:txBody>
          <a:bodyPr/>
          <a:lstStyle>
            <a:lvl1pPr lv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idx="1"/>
          </p:nvPr>
        </p:nvSpPr>
        <p:spPr>
          <a:xfrm>
            <a:off x="457200" y="1535113"/>
            <a:ext cx="4040188" cy="639762"/>
          </a:xfrm>
          <a:prstGeom prst="rect">
            <a:avLst/>
          </a:prstGeom>
        </p:spPr>
        <p:txBody>
          <a:bodyPr anchor="b"/>
          <a:lstStyle>
            <a:lvl1pPr marL="0" lvl="0" indent="0">
              <a:buNone/>
              <a:defRPr sz="2400" b="1"/>
            </a:lvl1pPr>
          </a:lstStyle>
          <a:p>
            <a:pPr lvl="0"/>
            <a:r>
              <a:rPr/>
              <a:t>Click to edit Master text styles</a:t>
            </a:r>
          </a:p>
        </p:txBody>
      </p:sp>
      <p:sp>
        <p:nvSpPr>
          <p:cNvPr id="4" name="Text Placeholder 3"/>
          <p:cNvSpPr txBox="1">
            <a:spLocks noGrp="1"/>
          </p:cNvSpPr>
          <p:nvPr>
            <p:ph type="body" sz="half" idx="2"/>
          </p:nvPr>
        </p:nvSpPr>
        <p:spPr>
          <a:xfrm>
            <a:off x="457200" y="2174875"/>
            <a:ext cx="4040188" cy="3951288"/>
          </a:xfrm>
          <a:prstGeom prst="rect">
            <a:avLst/>
          </a:prstGeom>
        </p:spPr>
        <p:txBody>
          <a:bodyPr/>
          <a:lstStyle>
            <a:lvl1pPr lvl="0">
              <a:defRPr sz="24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5" name="Text Placeholder 4"/>
          <p:cNvSpPr txBox="1">
            <a:spLocks noGrp="1"/>
          </p:cNvSpPr>
          <p:nvPr>
            <p:ph type="body" sz="quarter" idx="3"/>
          </p:nvPr>
        </p:nvSpPr>
        <p:spPr>
          <a:xfrm>
            <a:off x="4645025" y="1535113"/>
            <a:ext cx="4041775" cy="639762"/>
          </a:xfrm>
          <a:prstGeom prst="rect">
            <a:avLst/>
          </a:prstGeom>
        </p:spPr>
        <p:txBody>
          <a:bodyPr anchor="b"/>
          <a:lstStyle>
            <a:lvl1pPr marL="0" lvl="0" indent="0">
              <a:buNone/>
              <a:defRPr sz="2400" b="1"/>
            </a:lvl1pPr>
          </a:lstStyle>
          <a:p>
            <a:pPr lvl="0"/>
            <a:r>
              <a:rPr/>
              <a:t>Click to edit Master text styles</a:t>
            </a:r>
          </a:p>
        </p:txBody>
      </p:sp>
      <p:sp>
        <p:nvSpPr>
          <p:cNvPr id="6" name="Text Placeholder 5"/>
          <p:cNvSpPr txBox="1">
            <a:spLocks noGrp="1"/>
          </p:cNvSpPr>
          <p:nvPr>
            <p:ph type="body" sz="quarter" idx="4"/>
          </p:nvPr>
        </p:nvSpPr>
        <p:spPr>
          <a:xfrm>
            <a:off x="4645025" y="2174875"/>
            <a:ext cx="4041775" cy="3951288"/>
          </a:xfrm>
          <a:prstGeom prst="rect">
            <a:avLst/>
          </a:prstGeom>
        </p:spPr>
        <p:txBody>
          <a:bodyPr/>
          <a:lstStyle>
            <a:lvl1pPr lvl="0">
              <a:defRPr sz="24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7" name="Date Placeholder 6"/>
          <p:cNvSpPr txBox="1">
            <a:spLocks noGrp="1"/>
          </p:cNvSpPr>
          <p:nvPr>
            <p:ph type="dt" sz="half" idx="10"/>
          </p:nvPr>
        </p:nvSpPr>
        <p:spPr>
          <a:prstGeom prst="rect">
            <a:avLst/>
          </a:prstGeom>
        </p:spPr>
        <p:txBody>
          <a:bodyPr/>
          <a:lstStyle>
            <a:lvl1pPr lvl="0">
              <a:defRPr/>
            </a:lvl1pPr>
          </a:lstStyle>
          <a:p>
            <a:endParaRPr/>
          </a:p>
        </p:txBody>
      </p:sp>
      <p:sp>
        <p:nvSpPr>
          <p:cNvPr id="8" name="Footer Placeholder 7"/>
          <p:cNvSpPr txBox="1">
            <a:spLocks noGrp="1"/>
          </p:cNvSpPr>
          <p:nvPr>
            <p:ph type="ftr" sz="quarter" idx="11"/>
          </p:nvPr>
        </p:nvSpPr>
        <p:spPr>
          <a:prstGeom prst="rect">
            <a:avLst/>
          </a:prstGeom>
        </p:spPr>
        <p:txBody>
          <a:bodyPr/>
          <a:lstStyle>
            <a:lvl1pPr lvl="0">
              <a:defRPr/>
            </a:lvl1pPr>
          </a:lstStyle>
          <a:p>
            <a:endParaRPr/>
          </a:p>
        </p:txBody>
      </p:sp>
      <p:sp>
        <p:nvSpPr>
          <p:cNvPr id="9" name="Slide Number Placeholder 8"/>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Click to edit Master title style</a:t>
            </a:r>
          </a:p>
        </p:txBody>
      </p:sp>
      <p:sp>
        <p:nvSpPr>
          <p:cNvPr id="3" name="Date Placeholder 2"/>
          <p:cNvSpPr txBox="1">
            <a:spLocks noGrp="1"/>
          </p:cNvSpPr>
          <p:nvPr>
            <p:ph type="dt" sz="half" idx="10"/>
          </p:nvPr>
        </p:nvSpPr>
        <p:spPr>
          <a:prstGeom prst="rect">
            <a:avLst/>
          </a:prstGeom>
        </p:spPr>
        <p:txBody>
          <a:bodyPr/>
          <a:lstStyle>
            <a:lvl1pPr lvl="0">
              <a:defRPr/>
            </a:lvl1pPr>
          </a:lstStyle>
          <a:p>
            <a:endParaRPr/>
          </a:p>
        </p:txBody>
      </p:sp>
      <p:sp>
        <p:nvSpPr>
          <p:cNvPr id="4" name="Footer Placeholder 3"/>
          <p:cNvSpPr txBox="1">
            <a:spLocks noGrp="1"/>
          </p:cNvSpPr>
          <p:nvPr>
            <p:ph type="ftr" sz="quarter" idx="11"/>
          </p:nvPr>
        </p:nvSpPr>
        <p:spPr>
          <a:prstGeom prst="rect">
            <a:avLst/>
          </a:prstGeom>
        </p:spPr>
        <p:txBody>
          <a:bodyPr/>
          <a:lstStyle>
            <a:lvl1pPr lvl="0">
              <a:defRPr/>
            </a:lvl1pPr>
          </a:lstStyle>
          <a:p>
            <a:endParaRP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2" name="Date Placeholder 1"/>
          <p:cNvSpPr txBox="1">
            <a:spLocks noGrp="1"/>
          </p:cNvSpPr>
          <p:nvPr>
            <p:ph type="dt" sz="half" idx="10"/>
          </p:nvPr>
        </p:nvSpPr>
        <p:spPr>
          <a:prstGeom prst="rect">
            <a:avLst/>
          </a:prstGeom>
        </p:spPr>
        <p:txBody>
          <a:bodyPr/>
          <a:lstStyle>
            <a:lvl1pPr lvl="0">
              <a:defRPr/>
            </a:lvl1pPr>
          </a:lstStyle>
          <a:p>
            <a:endParaRPr/>
          </a:p>
        </p:txBody>
      </p:sp>
      <p:sp>
        <p:nvSpPr>
          <p:cNvPr id="3" name="Footer Placeholder 2"/>
          <p:cNvSpPr txBox="1">
            <a:spLocks noGrp="1"/>
          </p:cNvSpPr>
          <p:nvPr>
            <p:ph type="ftr" sz="quarter" idx="11"/>
          </p:nvPr>
        </p:nvSpPr>
        <p:spPr>
          <a:prstGeom prst="rect">
            <a:avLst/>
          </a:prstGeom>
        </p:spPr>
        <p:txBody>
          <a:bodyPr/>
          <a:lstStyle>
            <a:lvl1pPr lvl="0">
              <a:defRPr/>
            </a:lvl1pPr>
          </a:lstStyle>
          <a:p>
            <a:endParaRPr/>
          </a:p>
        </p:txBody>
      </p:sp>
      <p:sp>
        <p:nvSpPr>
          <p:cNvPr id="4" name="Slide Number Placeholder 3"/>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50"/>
            <a:ext cx="3008313" cy="1162050"/>
          </a:xfrm>
          <a:prstGeom prst="rect">
            <a:avLst/>
          </a:prstGeom>
        </p:spPr>
        <p:txBody>
          <a:bodyPr anchor="b"/>
          <a:lstStyle>
            <a:lvl1pPr lvl="0" algn="r">
              <a:defRPr sz="2000" b="1"/>
            </a:lvl1pPr>
          </a:lstStyle>
          <a:p>
            <a:pPr lvl="0"/>
            <a:r>
              <a:rPr/>
              <a:t>Click to edit Master title style</a:t>
            </a:r>
          </a:p>
        </p:txBody>
      </p:sp>
      <p:sp>
        <p:nvSpPr>
          <p:cNvPr id="3" name="Text Placeholder 2"/>
          <p:cNvSpPr txBox="1">
            <a:spLocks noGrp="1"/>
          </p:cNvSpPr>
          <p:nvPr>
            <p:ph type="body" idx="1"/>
          </p:nvPr>
        </p:nvSpPr>
        <p:spPr>
          <a:xfrm>
            <a:off x="3575050" y="273050"/>
            <a:ext cx="5111750" cy="5853114"/>
          </a:xfrm>
          <a:prstGeom prst="rect">
            <a:avLst/>
          </a:prstGeom>
        </p:spPr>
        <p:txBody>
          <a:bodyPr/>
          <a:lstStyle>
            <a:lvl1pPr lvl="0">
              <a:defRPr sz="32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Text Placeholder 3"/>
          <p:cNvSpPr txBox="1">
            <a:spLocks noGrp="1"/>
          </p:cNvSpPr>
          <p:nvPr>
            <p:ph type="body" sz="half" idx="2"/>
          </p:nvPr>
        </p:nvSpPr>
        <p:spPr>
          <a:xfrm>
            <a:off x="457200" y="1435100"/>
            <a:ext cx="3008313" cy="4691063"/>
          </a:xfrm>
          <a:prstGeom prst="rect">
            <a:avLst/>
          </a:prstGeom>
        </p:spPr>
        <p:txBody>
          <a:bodyPr/>
          <a:lstStyle>
            <a:lvl1pPr marL="0" lvl="0" indent="0">
              <a:buNone/>
              <a:defRPr sz="1400"/>
            </a:lvl1pPr>
          </a:lstStyle>
          <a:p>
            <a:pPr lvl="0"/>
            <a:r>
              <a:rPr/>
              <a:t>Click to edit Master text styles</a:t>
            </a:r>
          </a:p>
        </p:txBody>
      </p:sp>
      <p:sp>
        <p:nvSpPr>
          <p:cNvPr id="5" name="Date Placeholder 4"/>
          <p:cNvSpPr txBox="1">
            <a:spLocks noGrp="1"/>
          </p:cNvSpPr>
          <p:nvPr>
            <p:ph type="dt" sz="half" idx="10"/>
          </p:nvPr>
        </p:nvSpPr>
        <p:spPr>
          <a:prstGeom prst="rect">
            <a:avLst/>
          </a:prstGeom>
        </p:spPr>
        <p:txBody>
          <a:bodyPr/>
          <a:lstStyle>
            <a:lvl1pPr lv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1" cy="566738"/>
          </a:xfrm>
          <a:prstGeom prst="rect">
            <a:avLst/>
          </a:prstGeom>
        </p:spPr>
        <p:txBody>
          <a:bodyPr anchor="b"/>
          <a:lstStyle>
            <a:lvl1pPr lvl="0" algn="r">
              <a:defRPr sz="2000" b="1"/>
            </a:lvl1pPr>
          </a:lstStyle>
          <a:p>
            <a:pPr lvl="0"/>
            <a:r>
              <a:rPr/>
              <a:t>Click to edit Master title style</a:t>
            </a:r>
          </a:p>
        </p:txBody>
      </p:sp>
      <p:sp>
        <p:nvSpPr>
          <p:cNvPr id="3" name="Content Placeholder 2"/>
          <p:cNvSpPr txBox="1">
            <a:spLocks noGrp="1"/>
          </p:cNvSpPr>
          <p:nvPr>
            <p:ph idx="1"/>
          </p:nvPr>
        </p:nvSpPr>
        <p:spPr>
          <a:xfrm>
            <a:off x="1792288" y="612775"/>
            <a:ext cx="5486401" cy="4114800"/>
          </a:xfrm>
          <a:prstGeom prst="rect">
            <a:avLst/>
          </a:prstGeom>
        </p:spPr>
        <p:txBody>
          <a:bodyPr/>
          <a:lstStyle>
            <a:lvl1pPr marL="0" lvl="0" indent="0">
              <a:buNone/>
              <a:defRPr sz="3200"/>
            </a:lvl1pPr>
          </a:lstStyle>
          <a:p>
            <a:endParaRPr/>
          </a:p>
        </p:txBody>
      </p:sp>
      <p:sp>
        <p:nvSpPr>
          <p:cNvPr id="4" name="Text Placeholder 3"/>
          <p:cNvSpPr txBox="1">
            <a:spLocks noGrp="1"/>
          </p:cNvSpPr>
          <p:nvPr>
            <p:ph type="body" sz="half" idx="2"/>
          </p:nvPr>
        </p:nvSpPr>
        <p:spPr>
          <a:xfrm>
            <a:off x="1792288" y="5367338"/>
            <a:ext cx="5486401" cy="804862"/>
          </a:xfrm>
          <a:prstGeom prst="rect">
            <a:avLst/>
          </a:prstGeom>
        </p:spPr>
        <p:txBody>
          <a:bodyPr/>
          <a:lstStyle>
            <a:lvl1pPr marL="0" lvl="0" indent="0">
              <a:buNone/>
              <a:defRPr sz="1400"/>
            </a:lvl1pPr>
          </a:lstStyle>
          <a:p>
            <a:pPr lvl="0"/>
            <a:r>
              <a:rPr/>
              <a:t>Click to edit Master text styles</a:t>
            </a:r>
          </a:p>
        </p:txBody>
      </p:sp>
      <p:sp>
        <p:nvSpPr>
          <p:cNvPr id="5" name="Date Placeholder 4"/>
          <p:cNvSpPr txBox="1">
            <a:spLocks noGrp="1"/>
          </p:cNvSpPr>
          <p:nvPr>
            <p:ph type="dt" sz="half" idx="10"/>
          </p:nvPr>
        </p:nvSpPr>
        <p:spPr>
          <a:prstGeom prst="rect">
            <a:avLst/>
          </a:prstGeom>
        </p:spPr>
        <p:txBody>
          <a:bodyPr/>
          <a:lstStyle>
            <a:lvl1pPr lv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3" y="4406900"/>
            <a:ext cx="7772401" cy="1362075"/>
          </a:xfrm>
          <a:prstGeom prst="rect">
            <a:avLst/>
          </a:prstGeom>
        </p:spPr>
        <p:txBody>
          <a:bodyPr anchor="t"/>
          <a:lstStyle>
            <a:lvl1pPr lvl="0" algn="l">
              <a:defRPr sz="4000" b="1" cap="all"/>
            </a:lvl1pPr>
          </a:lstStyle>
          <a:p>
            <a:pPr lvl="0"/>
            <a:r>
              <a:rPr/>
              <a:t>Click to edit Master title style</a:t>
            </a:r>
          </a:p>
        </p:txBody>
      </p:sp>
      <p:sp>
        <p:nvSpPr>
          <p:cNvPr id="3" name="Text Placeholder 2"/>
          <p:cNvSpPr txBox="1">
            <a:spLocks noGrp="1"/>
          </p:cNvSpPr>
          <p:nvPr>
            <p:ph type="body" idx="1"/>
          </p:nvPr>
        </p:nvSpPr>
        <p:spPr>
          <a:xfrm>
            <a:off x="722313" y="2906713"/>
            <a:ext cx="7772401" cy="1500187"/>
          </a:xfrm>
          <a:prstGeom prst="rect">
            <a:avLst/>
          </a:prstGeom>
        </p:spPr>
        <p:txBody>
          <a:bodyPr anchor="b"/>
          <a:lstStyle>
            <a:lvl1pPr marL="0" lvl="0" indent="0">
              <a:buNone/>
              <a:defRPr sz="2000"/>
            </a:lvl1pPr>
          </a:lstStyle>
          <a:p>
            <a:pPr lvl="0"/>
            <a:r>
              <a:rPr/>
              <a:t>Click to edit Master text styles</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idx="1"/>
          </p:nvPr>
        </p:nvSpPr>
        <p:spPr>
          <a:prstGeom prst="rect">
            <a:avLst/>
          </a:prstGeom>
        </p:spPr>
        <p:txBody>
          <a:bodyPr/>
          <a:lstStyle>
            <a:lvl1pPr lvl="0">
              <a:defRPr/>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Vertical Title and Text">
    <p:spTree>
      <p:nvGrpSpPr>
        <p:cNvPr id="1" name=""/>
        <p:cNvGrpSpPr/>
        <p:nvPr/>
      </p:nvGrpSpPr>
      <p:grpSpPr>
        <a:xfrm>
          <a:off x="0" y="0"/>
          <a:ext cx="0" cy="0"/>
          <a:chOff x="0" y="0"/>
          <a:chExt cx="0" cy="0"/>
        </a:xfrm>
      </p:grpSpPr>
      <p:sp>
        <p:nvSpPr>
          <p:cNvPr id="2" name="Title 1"/>
          <p:cNvSpPr txBox="1">
            <a:spLocks noGrp="1"/>
          </p:cNvSpPr>
          <p:nvPr>
            <p:ph type="title"/>
          </p:nvPr>
        </p:nvSpPr>
        <p:spPr>
          <a:xfrm>
            <a:off x="6629400" y="274638"/>
            <a:ext cx="2057400" cy="5851525"/>
          </a:xfrm>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idx="1"/>
          </p:nvPr>
        </p:nvSpPr>
        <p:spPr>
          <a:xfrm>
            <a:off x="457200" y="274638"/>
            <a:ext cx="6019800" cy="5851525"/>
          </a:xfrm>
          <a:prstGeom prst="rect">
            <a:avLst/>
          </a:prstGeom>
        </p:spPr>
        <p:txBody>
          <a:bodyPr/>
          <a:lstStyle>
            <a:lvl1pPr lvl="0">
              <a:defRPr/>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sz="half" idx="1"/>
          </p:nvPr>
        </p:nvSpPr>
        <p:spPr>
          <a:xfrm>
            <a:off x="685800" y="1981200"/>
            <a:ext cx="3810000" cy="4114800"/>
          </a:xfrm>
          <a:prstGeom prst="rect">
            <a:avLst/>
          </a:prstGeom>
        </p:spPr>
        <p:txBody>
          <a:bodyPr/>
          <a:lstStyle>
            <a:lvl1pPr lvl="0">
              <a:defRPr sz="28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Text Placeholder 3"/>
          <p:cNvSpPr txBox="1">
            <a:spLocks noGrp="1"/>
          </p:cNvSpPr>
          <p:nvPr>
            <p:ph type="body" sz="half" idx="2"/>
          </p:nvPr>
        </p:nvSpPr>
        <p:spPr>
          <a:xfrm>
            <a:off x="4648200" y="1981200"/>
            <a:ext cx="3810000" cy="4114800"/>
          </a:xfrm>
          <a:prstGeom prst="rect">
            <a:avLst/>
          </a:prstGeom>
        </p:spPr>
        <p:txBody>
          <a:bodyPr/>
          <a:lstStyle>
            <a:lvl1pPr lvl="0">
              <a:defRPr sz="28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5" name="Date Placeholder 4"/>
          <p:cNvSpPr txBox="1">
            <a:spLocks noGrp="1"/>
          </p:cNvSpPr>
          <p:nvPr>
            <p:ph type="dt" sz="half" idx="10"/>
          </p:nvPr>
        </p:nvSpPr>
        <p:spPr>
          <a:prstGeom prst="rect">
            <a:avLst/>
          </a:prstGeom>
        </p:spPr>
        <p:txBody>
          <a:bodyPr/>
          <a:lstStyle>
            <a:lvl1pPr lv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4638"/>
            <a:ext cx="8229600" cy="1143000"/>
          </a:xfrm>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idx="1"/>
          </p:nvPr>
        </p:nvSpPr>
        <p:spPr>
          <a:xfrm>
            <a:off x="457200" y="1535113"/>
            <a:ext cx="4040188" cy="639762"/>
          </a:xfrm>
          <a:prstGeom prst="rect">
            <a:avLst/>
          </a:prstGeom>
        </p:spPr>
        <p:txBody>
          <a:bodyPr anchor="b"/>
          <a:lstStyle>
            <a:lvl1pPr marL="0" lvl="0" indent="0">
              <a:buNone/>
              <a:defRPr sz="2400" b="1"/>
            </a:lvl1pPr>
          </a:lstStyle>
          <a:p>
            <a:pPr lvl="0"/>
            <a:r>
              <a:rPr/>
              <a:t>Click to edit Master text styles</a:t>
            </a:r>
          </a:p>
        </p:txBody>
      </p:sp>
      <p:sp>
        <p:nvSpPr>
          <p:cNvPr id="4" name="Text Placeholder 3"/>
          <p:cNvSpPr txBox="1">
            <a:spLocks noGrp="1"/>
          </p:cNvSpPr>
          <p:nvPr>
            <p:ph type="body" sz="half" idx="2"/>
          </p:nvPr>
        </p:nvSpPr>
        <p:spPr>
          <a:xfrm>
            <a:off x="457200" y="2174875"/>
            <a:ext cx="4040188" cy="3951288"/>
          </a:xfrm>
          <a:prstGeom prst="rect">
            <a:avLst/>
          </a:prstGeom>
        </p:spPr>
        <p:txBody>
          <a:bodyPr/>
          <a:lstStyle>
            <a:lvl1pPr lvl="0">
              <a:defRPr sz="24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5" name="Text Placeholder 4"/>
          <p:cNvSpPr txBox="1">
            <a:spLocks noGrp="1"/>
          </p:cNvSpPr>
          <p:nvPr>
            <p:ph type="body" sz="quarter" idx="3"/>
          </p:nvPr>
        </p:nvSpPr>
        <p:spPr>
          <a:xfrm>
            <a:off x="4645025" y="1535113"/>
            <a:ext cx="4041775" cy="639762"/>
          </a:xfrm>
          <a:prstGeom prst="rect">
            <a:avLst/>
          </a:prstGeom>
        </p:spPr>
        <p:txBody>
          <a:bodyPr anchor="b"/>
          <a:lstStyle>
            <a:lvl1pPr marL="0" lvl="0" indent="0">
              <a:buNone/>
              <a:defRPr sz="2400" b="1"/>
            </a:lvl1pPr>
          </a:lstStyle>
          <a:p>
            <a:pPr lvl="0"/>
            <a:r>
              <a:rPr/>
              <a:t>Click to edit Master text styles</a:t>
            </a:r>
          </a:p>
        </p:txBody>
      </p:sp>
      <p:sp>
        <p:nvSpPr>
          <p:cNvPr id="6" name="Text Placeholder 5"/>
          <p:cNvSpPr txBox="1">
            <a:spLocks noGrp="1"/>
          </p:cNvSpPr>
          <p:nvPr>
            <p:ph type="body" sz="quarter" idx="4"/>
          </p:nvPr>
        </p:nvSpPr>
        <p:spPr>
          <a:xfrm>
            <a:off x="4645025" y="2174875"/>
            <a:ext cx="4041775" cy="3951288"/>
          </a:xfrm>
          <a:prstGeom prst="rect">
            <a:avLst/>
          </a:prstGeom>
        </p:spPr>
        <p:txBody>
          <a:bodyPr/>
          <a:lstStyle>
            <a:lvl1pPr lvl="0">
              <a:defRPr sz="24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7" name="Date Placeholder 6"/>
          <p:cNvSpPr txBox="1">
            <a:spLocks noGrp="1"/>
          </p:cNvSpPr>
          <p:nvPr>
            <p:ph type="dt" sz="half" idx="10"/>
          </p:nvPr>
        </p:nvSpPr>
        <p:spPr>
          <a:prstGeom prst="rect">
            <a:avLst/>
          </a:prstGeom>
        </p:spPr>
        <p:txBody>
          <a:bodyPr/>
          <a:lstStyle>
            <a:lvl1pPr lvl="0">
              <a:defRPr/>
            </a:lvl1pPr>
          </a:lstStyle>
          <a:p>
            <a:endParaRPr/>
          </a:p>
        </p:txBody>
      </p:sp>
      <p:sp>
        <p:nvSpPr>
          <p:cNvPr id="8" name="Footer Placeholder 7"/>
          <p:cNvSpPr txBox="1">
            <a:spLocks noGrp="1"/>
          </p:cNvSpPr>
          <p:nvPr>
            <p:ph type="ftr" sz="quarter" idx="11"/>
          </p:nvPr>
        </p:nvSpPr>
        <p:spPr>
          <a:prstGeom prst="rect">
            <a:avLst/>
          </a:prstGeom>
        </p:spPr>
        <p:txBody>
          <a:bodyPr/>
          <a:lstStyle>
            <a:lvl1pPr lvl="0">
              <a:defRPr/>
            </a:lvl1pPr>
          </a:lstStyle>
          <a:p>
            <a:endParaRPr/>
          </a:p>
        </p:txBody>
      </p:sp>
      <p:sp>
        <p:nvSpPr>
          <p:cNvPr id="9" name="Slide Number Placeholder 8"/>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Click to edit Master title style</a:t>
            </a:r>
          </a:p>
        </p:txBody>
      </p:sp>
      <p:sp>
        <p:nvSpPr>
          <p:cNvPr id="3" name="Date Placeholder 2"/>
          <p:cNvSpPr txBox="1">
            <a:spLocks noGrp="1"/>
          </p:cNvSpPr>
          <p:nvPr>
            <p:ph type="dt" sz="half" idx="10"/>
          </p:nvPr>
        </p:nvSpPr>
        <p:spPr>
          <a:prstGeom prst="rect">
            <a:avLst/>
          </a:prstGeom>
        </p:spPr>
        <p:txBody>
          <a:bodyPr/>
          <a:lstStyle>
            <a:lvl1pPr lvl="0">
              <a:defRPr/>
            </a:lvl1pPr>
          </a:lstStyle>
          <a:p>
            <a:endParaRPr/>
          </a:p>
        </p:txBody>
      </p:sp>
      <p:sp>
        <p:nvSpPr>
          <p:cNvPr id="4" name="Footer Placeholder 3"/>
          <p:cNvSpPr txBox="1">
            <a:spLocks noGrp="1"/>
          </p:cNvSpPr>
          <p:nvPr>
            <p:ph type="ftr" sz="quarter" idx="11"/>
          </p:nvPr>
        </p:nvSpPr>
        <p:spPr>
          <a:prstGeom prst="rect">
            <a:avLst/>
          </a:prstGeom>
        </p:spPr>
        <p:txBody>
          <a:bodyPr/>
          <a:lstStyle>
            <a:lvl1pPr lvl="0">
              <a:defRPr/>
            </a:lvl1pPr>
          </a:lstStyle>
          <a:p>
            <a:endParaRP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2" name="Date Placeholder 1"/>
          <p:cNvSpPr txBox="1">
            <a:spLocks noGrp="1"/>
          </p:cNvSpPr>
          <p:nvPr>
            <p:ph type="dt" sz="half" idx="10"/>
          </p:nvPr>
        </p:nvSpPr>
        <p:spPr>
          <a:prstGeom prst="rect">
            <a:avLst/>
          </a:prstGeom>
        </p:spPr>
        <p:txBody>
          <a:bodyPr/>
          <a:lstStyle>
            <a:lvl1pPr lvl="0">
              <a:defRPr/>
            </a:lvl1pPr>
          </a:lstStyle>
          <a:p>
            <a:endParaRPr/>
          </a:p>
        </p:txBody>
      </p:sp>
      <p:sp>
        <p:nvSpPr>
          <p:cNvPr id="3" name="Footer Placeholder 2"/>
          <p:cNvSpPr txBox="1">
            <a:spLocks noGrp="1"/>
          </p:cNvSpPr>
          <p:nvPr>
            <p:ph type="ftr" sz="quarter" idx="11"/>
          </p:nvPr>
        </p:nvSpPr>
        <p:spPr>
          <a:prstGeom prst="rect">
            <a:avLst/>
          </a:prstGeom>
        </p:spPr>
        <p:txBody>
          <a:bodyPr/>
          <a:lstStyle>
            <a:lvl1pPr lvl="0">
              <a:defRPr/>
            </a:lvl1pPr>
          </a:lstStyle>
          <a:p>
            <a:endParaRPr/>
          </a:p>
        </p:txBody>
      </p:sp>
      <p:sp>
        <p:nvSpPr>
          <p:cNvPr id="4" name="Slide Number Placeholder 3"/>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50"/>
            <a:ext cx="3008313" cy="1162050"/>
          </a:xfrm>
          <a:prstGeom prst="rect">
            <a:avLst/>
          </a:prstGeom>
        </p:spPr>
        <p:txBody>
          <a:bodyPr anchor="b"/>
          <a:lstStyle>
            <a:lvl1pPr lvl="0" algn="l">
              <a:defRPr sz="2000" b="1"/>
            </a:lvl1pPr>
          </a:lstStyle>
          <a:p>
            <a:pPr lvl="0"/>
            <a:r>
              <a:rPr/>
              <a:t>Click to edit Master title style</a:t>
            </a:r>
          </a:p>
        </p:txBody>
      </p:sp>
      <p:sp>
        <p:nvSpPr>
          <p:cNvPr id="3" name="Text Placeholder 2"/>
          <p:cNvSpPr txBox="1">
            <a:spLocks noGrp="1"/>
          </p:cNvSpPr>
          <p:nvPr>
            <p:ph type="body" idx="1"/>
          </p:nvPr>
        </p:nvSpPr>
        <p:spPr>
          <a:xfrm>
            <a:off x="3575050" y="273050"/>
            <a:ext cx="5111750" cy="5853114"/>
          </a:xfrm>
          <a:prstGeom prst="rect">
            <a:avLst/>
          </a:prstGeom>
        </p:spPr>
        <p:txBody>
          <a:bodyPr/>
          <a:lstStyle>
            <a:lvl1pPr lvl="0">
              <a:defRPr sz="3200"/>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Text Placeholder 3"/>
          <p:cNvSpPr txBox="1">
            <a:spLocks noGrp="1"/>
          </p:cNvSpPr>
          <p:nvPr>
            <p:ph type="body" sz="half" idx="2"/>
          </p:nvPr>
        </p:nvSpPr>
        <p:spPr>
          <a:xfrm>
            <a:off x="457200" y="1435100"/>
            <a:ext cx="3008313" cy="4691063"/>
          </a:xfrm>
          <a:prstGeom prst="rect">
            <a:avLst/>
          </a:prstGeom>
        </p:spPr>
        <p:txBody>
          <a:bodyPr/>
          <a:lstStyle>
            <a:lvl1pPr marL="0" lvl="0" indent="0">
              <a:buNone/>
              <a:defRPr sz="1400"/>
            </a:lvl1pPr>
          </a:lstStyle>
          <a:p>
            <a:pPr lvl="0"/>
            <a:r>
              <a:rPr/>
              <a:t>Click to edit Master text styles</a:t>
            </a:r>
          </a:p>
        </p:txBody>
      </p:sp>
      <p:sp>
        <p:nvSpPr>
          <p:cNvPr id="5" name="Date Placeholder 4"/>
          <p:cNvSpPr txBox="1">
            <a:spLocks noGrp="1"/>
          </p:cNvSpPr>
          <p:nvPr>
            <p:ph type="dt" sz="half" idx="10"/>
          </p:nvPr>
        </p:nvSpPr>
        <p:spPr>
          <a:prstGeom prst="rect">
            <a:avLst/>
          </a:prstGeom>
        </p:spPr>
        <p:txBody>
          <a:bodyPr/>
          <a:lstStyle>
            <a:lvl1pPr lv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1" cy="566738"/>
          </a:xfrm>
          <a:prstGeom prst="rect">
            <a:avLst/>
          </a:prstGeom>
        </p:spPr>
        <p:txBody>
          <a:bodyPr anchor="b"/>
          <a:lstStyle>
            <a:lvl1pPr lvl="0" algn="l">
              <a:defRPr sz="2000" b="1"/>
            </a:lvl1pPr>
          </a:lstStyle>
          <a:p>
            <a:pPr lvl="0"/>
            <a:r>
              <a:rPr/>
              <a:t>Click to edit Master title style</a:t>
            </a:r>
          </a:p>
        </p:txBody>
      </p:sp>
      <p:sp>
        <p:nvSpPr>
          <p:cNvPr id="3" name="Content Placeholder 2"/>
          <p:cNvSpPr txBox="1">
            <a:spLocks noGrp="1"/>
          </p:cNvSpPr>
          <p:nvPr>
            <p:ph idx="1"/>
          </p:nvPr>
        </p:nvSpPr>
        <p:spPr>
          <a:xfrm>
            <a:off x="1792288" y="612775"/>
            <a:ext cx="5486401" cy="4114800"/>
          </a:xfrm>
          <a:prstGeom prst="rect">
            <a:avLst/>
          </a:prstGeom>
        </p:spPr>
        <p:txBody>
          <a:bodyPr/>
          <a:lstStyle>
            <a:lvl1pPr marL="0" lvl="0" indent="0">
              <a:buNone/>
              <a:defRPr sz="3200"/>
            </a:lvl1pPr>
          </a:lstStyle>
          <a:p>
            <a:endParaRPr/>
          </a:p>
        </p:txBody>
      </p:sp>
      <p:sp>
        <p:nvSpPr>
          <p:cNvPr id="4" name="Text Placeholder 3"/>
          <p:cNvSpPr txBox="1">
            <a:spLocks noGrp="1"/>
          </p:cNvSpPr>
          <p:nvPr>
            <p:ph type="body" sz="half" idx="2"/>
          </p:nvPr>
        </p:nvSpPr>
        <p:spPr>
          <a:xfrm>
            <a:off x="1792288" y="5367338"/>
            <a:ext cx="5486401" cy="804862"/>
          </a:xfrm>
          <a:prstGeom prst="rect">
            <a:avLst/>
          </a:prstGeom>
        </p:spPr>
        <p:txBody>
          <a:bodyPr/>
          <a:lstStyle>
            <a:lvl1pPr marL="0" lvl="0" indent="0">
              <a:buNone/>
              <a:defRPr sz="1400"/>
            </a:lvl1pPr>
          </a:lstStyle>
          <a:p>
            <a:pPr lvl="0"/>
            <a:r>
              <a:rPr/>
              <a:t>Click to edit Master text styles</a:t>
            </a:r>
          </a:p>
        </p:txBody>
      </p:sp>
      <p:sp>
        <p:nvSpPr>
          <p:cNvPr id="5" name="Date Placeholder 4"/>
          <p:cNvSpPr txBox="1">
            <a:spLocks noGrp="1"/>
          </p:cNvSpPr>
          <p:nvPr>
            <p:ph type="dt" sz="half" idx="10"/>
          </p:nvPr>
        </p:nvSpPr>
        <p:spPr>
          <a:prstGeom prst="rect">
            <a:avLst/>
          </a:prstGeom>
        </p:spPr>
        <p:txBody>
          <a:bodyPr/>
          <a:lstStyle>
            <a:lvl1pPr lv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Click to edit Master title style</a:t>
            </a:r>
          </a:p>
        </p:txBody>
      </p:sp>
      <p:sp>
        <p:nvSpPr>
          <p:cNvPr id="3" name="Text Placeholder 2"/>
          <p:cNvSpPr txBox="1">
            <a:spLocks noGrp="1"/>
          </p:cNvSpPr>
          <p:nvPr>
            <p:ph type="body" idx="1"/>
          </p:nvPr>
        </p:nvSpPr>
        <p:spPr>
          <a:prstGeom prst="rect">
            <a:avLst/>
          </a:prstGeom>
        </p:spPr>
        <p:txBody>
          <a:bodyPr/>
          <a:lstStyle>
            <a:lvl1pPr lvl="0">
              <a:defRPr/>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srcRect/>
          <a:stretch>
            <a:fillRect/>
          </a:stretch>
        </a:blip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685800" y="609600"/>
            <a:ext cx="7772400" cy="1143000"/>
          </a:xfrm>
          <a:prstGeom prst="rect">
            <a:avLst/>
          </a:prstGeom>
          <a:noFill/>
          <a:ln>
            <a:noFill/>
          </a:ln>
        </p:spPr>
        <p:txBody>
          <a:bodyPr wrap="square" lIns="91440" tIns="45720" rIns="91440" bIns="45720" anchor="ctr"/>
          <a:lstStyle>
            <a:lvl1pPr lvl="0">
              <a:defRPr/>
            </a:lvl1pPr>
          </a:lstStyle>
          <a:p>
            <a:pPr lvl="0"/>
            <a:r>
              <a:rPr/>
              <a:t>Click to edit Master title style</a:t>
            </a:r>
          </a:p>
        </p:txBody>
      </p:sp>
      <p:sp>
        <p:nvSpPr>
          <p:cNvPr id="3" name="Text Placeholder 2"/>
          <p:cNvSpPr txBox="1">
            <a:spLocks noGrp="1"/>
          </p:cNvSpPr>
          <p:nvPr>
            <p:ph type="body" idx="1"/>
          </p:nvPr>
        </p:nvSpPr>
        <p:spPr>
          <a:xfrm>
            <a:off x="685800" y="1981200"/>
            <a:ext cx="7772400" cy="4114800"/>
          </a:xfrm>
          <a:prstGeom prst="rect">
            <a:avLst/>
          </a:prstGeom>
          <a:noFill/>
          <a:ln>
            <a:noFill/>
          </a:ln>
        </p:spPr>
        <p:txBody>
          <a:bodyPr wrap="square" lIns="91440" tIns="45720" rIns="91440" bIns="45720" anchor="t"/>
          <a:lstStyle>
            <a:lvl1pPr lvl="0">
              <a:defRPr/>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txBox="1">
            <a:spLocks noGrp="1"/>
          </p:cNvSpPr>
          <p:nvPr>
            <p:ph type="dt" sz="half" idx="2"/>
          </p:nvPr>
        </p:nvSpPr>
        <p:spPr>
          <a:xfrm>
            <a:off x="685800" y="6248400"/>
            <a:ext cx="1905000" cy="457200"/>
          </a:xfrm>
          <a:prstGeom prst="rect">
            <a:avLst/>
          </a:prstGeom>
          <a:noFill/>
          <a:ln>
            <a:noFill/>
          </a:ln>
        </p:spPr>
        <p:txBody>
          <a:bodyPr wrap="square" lIns="91440" tIns="45720" rIns="91440" bIns="45720" anchor="t"/>
          <a:lstStyle>
            <a:lvl1pPr lvl="0">
              <a:defRPr sz="1400">
                <a:latin typeface="Times New Roman"/>
              </a:defRPr>
            </a:lvl1pPr>
          </a:lstStyle>
          <a:p>
            <a:endParaRPr/>
          </a:p>
        </p:txBody>
      </p:sp>
      <p:sp>
        <p:nvSpPr>
          <p:cNvPr id="5" name="Footer Placeholder 4"/>
          <p:cNvSpPr txBox="1">
            <a:spLocks noGrp="1"/>
          </p:cNvSpPr>
          <p:nvPr>
            <p:ph type="ftr" sz="quarter" idx="3"/>
          </p:nvPr>
        </p:nvSpPr>
        <p:spPr>
          <a:xfrm>
            <a:off x="3124200" y="6248400"/>
            <a:ext cx="2895600" cy="457200"/>
          </a:xfrm>
          <a:prstGeom prst="rect">
            <a:avLst/>
          </a:prstGeom>
          <a:noFill/>
          <a:ln>
            <a:noFill/>
          </a:ln>
        </p:spPr>
        <p:txBody>
          <a:bodyPr wrap="square" lIns="91440" tIns="45720" rIns="91440" bIns="45720" anchor="t"/>
          <a:lstStyle>
            <a:lvl1pPr lvl="0" algn="ctr">
              <a:defRPr sz="1400">
                <a:latin typeface="Times New Roman"/>
              </a:defRPr>
            </a:lvl1pPr>
          </a:lstStyle>
          <a:p>
            <a:endParaRPr/>
          </a:p>
        </p:txBody>
      </p:sp>
      <p:sp>
        <p:nvSpPr>
          <p:cNvPr id="6" name="Slide Number Placeholder 5"/>
          <p:cNvSpPr txBox="1">
            <a:spLocks noGrp="1"/>
          </p:cNvSpPr>
          <p:nvPr>
            <p:ph type="sldNum" sz="quarter" idx="4"/>
          </p:nvPr>
        </p:nvSpPr>
        <p:spPr>
          <a:xfrm>
            <a:off x="7239000" y="6553200"/>
            <a:ext cx="1905000" cy="457200"/>
          </a:xfrm>
          <a:prstGeom prst="rect">
            <a:avLst/>
          </a:prstGeom>
          <a:noFill/>
          <a:ln>
            <a:noFill/>
          </a:ln>
        </p:spPr>
        <p:txBody>
          <a:bodyPr wrap="square" lIns="91440" tIns="45720" rIns="91440" bIns="45720" anchor="t"/>
          <a:lstStyle>
            <a:lvl1pPr lvl="0" algn="r">
              <a:defRPr sz="1400">
                <a:latin typeface="Times New Roman"/>
              </a:defRPr>
            </a:lvl1pPr>
          </a:lstStyle>
          <a:p>
            <a:fld id="{8B38DBA3-52F9-4AF4-A6A4-FA4D7DB2F99C}" type="slidenum">
              <a:t>‹#›</a:t>
            </a:fld>
            <a:endParaRPr/>
          </a:p>
        </p:txBody>
      </p:sp>
      <p:sp>
        <p:nvSpPr>
          <p:cNvPr id="7" name="Rectangle 6"/>
          <p:cNvSpPr/>
          <p:nvPr userDrawn="1"/>
        </p:nvSpPr>
        <p:spPr>
          <a:xfrm>
            <a:off x="-200949"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lvl="0" algn="ctr">
        <a:defRPr sz="4400">
          <a:solidFill>
            <a:srgbClr val="FFFF99"/>
          </a:solidFill>
          <a:latin typeface="Times New Roman"/>
        </a:defRPr>
      </a:lvl1pPr>
      <a:lvl2pPr lvl="0" algn="ctr">
        <a:defRPr sz="4400">
          <a:solidFill>
            <a:srgbClr val="FFFF99"/>
          </a:solidFill>
          <a:latin typeface="Times New Roman"/>
        </a:defRPr>
      </a:lvl2pPr>
      <a:lvl3pPr lvl="0" algn="ctr">
        <a:defRPr sz="4400">
          <a:solidFill>
            <a:srgbClr val="FFFF99"/>
          </a:solidFill>
          <a:latin typeface="Times New Roman"/>
        </a:defRPr>
      </a:lvl3pPr>
      <a:lvl4pPr lvl="0" algn="ctr">
        <a:defRPr sz="4400">
          <a:solidFill>
            <a:srgbClr val="FFFF99"/>
          </a:solidFill>
          <a:latin typeface="Times New Roman"/>
        </a:defRPr>
      </a:lvl4pPr>
      <a:lvl5pPr lvl="0" algn="ctr">
        <a:defRPr sz="4400">
          <a:solidFill>
            <a:srgbClr val="FFFF99"/>
          </a:solidFill>
          <a:latin typeface="Times New Roman"/>
        </a:defRPr>
      </a:lvl5pPr>
      <a:lvl6pPr marL="457200" lvl="0" algn="ctr">
        <a:defRPr sz="4400">
          <a:solidFill>
            <a:srgbClr val="FFFF99"/>
          </a:solidFill>
          <a:latin typeface="Times New Roman"/>
        </a:defRPr>
      </a:lvl6pPr>
      <a:lvl7pPr marL="914400" lvl="0" algn="ctr">
        <a:defRPr sz="4400">
          <a:solidFill>
            <a:srgbClr val="FFFF99"/>
          </a:solidFill>
          <a:latin typeface="Times New Roman"/>
        </a:defRPr>
      </a:lvl7pPr>
      <a:lvl8pPr marL="1371600" lvl="0" algn="ctr">
        <a:defRPr sz="4400">
          <a:solidFill>
            <a:srgbClr val="FFFF99"/>
          </a:solidFill>
          <a:latin typeface="Times New Roman"/>
        </a:defRPr>
      </a:lvl8pPr>
      <a:lvl9pPr marL="1828800" lvl="0" algn="ctr">
        <a:defRPr sz="4400">
          <a:solidFill>
            <a:srgbClr val="FFFF99"/>
          </a:solidFill>
          <a:latin typeface="Times New Roman"/>
        </a:defRPr>
      </a:lvl9pPr>
    </p:titleStyle>
    <p:bodyStyle>
      <a:lvl1pPr marL="342900" lvl="0" indent="-342900" algn="r">
        <a:spcBef>
          <a:spcPct val="20000"/>
        </a:spcBef>
        <a:buChar char="•"/>
        <a:defRPr sz="3200">
          <a:solidFill>
            <a:srgbClr val="FFFFCC"/>
          </a:solidFill>
          <a:latin typeface="Times New Roman"/>
        </a:defRPr>
      </a:lvl1pPr>
      <a:lvl2pPr marL="742950" lvl="0" indent="-285750" algn="r">
        <a:spcBef>
          <a:spcPct val="20000"/>
        </a:spcBef>
        <a:buChar char="–"/>
        <a:defRPr sz="2800">
          <a:solidFill>
            <a:srgbClr val="FFFFCC"/>
          </a:solidFill>
          <a:latin typeface="Times New Roman"/>
        </a:defRPr>
      </a:lvl2pPr>
      <a:lvl3pPr marL="1143000" lvl="0" indent="-228600" algn="r">
        <a:spcBef>
          <a:spcPct val="20000"/>
        </a:spcBef>
        <a:buChar char="•"/>
        <a:defRPr sz="2400">
          <a:solidFill>
            <a:srgbClr val="FFFFCC"/>
          </a:solidFill>
          <a:latin typeface="Times New Roman"/>
        </a:defRPr>
      </a:lvl3pPr>
      <a:lvl4pPr marL="1600200" lvl="0" indent="-228600" algn="r">
        <a:spcBef>
          <a:spcPct val="20000"/>
        </a:spcBef>
        <a:buChar char="–"/>
        <a:defRPr sz="2000">
          <a:solidFill>
            <a:srgbClr val="FFFFCC"/>
          </a:solidFill>
          <a:latin typeface="Times New Roman"/>
        </a:defRPr>
      </a:lvl4pPr>
      <a:lvl5pPr marL="2057400" lvl="0" indent="-228600" algn="r">
        <a:spcBef>
          <a:spcPct val="20000"/>
        </a:spcBef>
        <a:buChar char="»"/>
        <a:defRPr sz="2000">
          <a:solidFill>
            <a:srgbClr val="FFFFCC"/>
          </a:solidFill>
          <a:latin typeface="Times New Roman"/>
        </a:defRPr>
      </a:lvl5pPr>
      <a:lvl6pPr marL="2514600" lvl="0" indent="-228600" algn="r">
        <a:spcBef>
          <a:spcPct val="20000"/>
        </a:spcBef>
        <a:buChar char="»"/>
        <a:defRPr sz="2000">
          <a:solidFill>
            <a:srgbClr val="FFFFCC"/>
          </a:solidFill>
          <a:latin typeface="Times New Roman"/>
        </a:defRPr>
      </a:lvl6pPr>
      <a:lvl7pPr marL="2971800" lvl="0" indent="-228600" algn="r">
        <a:spcBef>
          <a:spcPct val="20000"/>
        </a:spcBef>
        <a:buChar char="»"/>
        <a:defRPr sz="2000">
          <a:solidFill>
            <a:srgbClr val="FFFFCC"/>
          </a:solidFill>
          <a:latin typeface="Times New Roman"/>
        </a:defRPr>
      </a:lvl7pPr>
      <a:lvl8pPr marL="3429000" lvl="0" indent="-228600" algn="r">
        <a:spcBef>
          <a:spcPct val="20000"/>
        </a:spcBef>
        <a:buChar char="»"/>
        <a:defRPr sz="2000">
          <a:solidFill>
            <a:srgbClr val="FFFFCC"/>
          </a:solidFill>
          <a:latin typeface="Times New Roman"/>
        </a:defRPr>
      </a:lvl8pPr>
      <a:lvl9pPr marL="3886200" lvl="0" indent="-228600" algn="r">
        <a:spcBef>
          <a:spcPct val="20000"/>
        </a:spcBef>
        <a:buChar char="»"/>
        <a:defRPr sz="2000">
          <a:solidFill>
            <a:srgbClr val="FFFFCC"/>
          </a:solidFill>
          <a:latin typeface="Times New Roman"/>
        </a:defRPr>
      </a:lvl9pPr>
    </p:bodyStyle>
    <p:otherStyle>
      <a:lvl1pPr marL="0" lvl="0" algn="l">
        <a:defRPr sz="1800">
          <a:solidFill>
            <a:schemeClr val="tx1"/>
          </a:solidFill>
          <a:latin typeface="Times New Roman"/>
        </a:defRPr>
      </a:lvl1pPr>
      <a:lvl2pPr marL="457200" lvl="0" algn="l">
        <a:defRPr sz="1800">
          <a:solidFill>
            <a:schemeClr val="tx1"/>
          </a:solidFill>
          <a:latin typeface="Times New Roman"/>
        </a:defRPr>
      </a:lvl2pPr>
      <a:lvl3pPr marL="914400" lvl="0" algn="l">
        <a:defRPr sz="1800">
          <a:solidFill>
            <a:schemeClr val="tx1"/>
          </a:solidFill>
          <a:latin typeface="Times New Roman"/>
        </a:defRPr>
      </a:lvl3pPr>
      <a:lvl4pPr marL="1371600" lvl="0" algn="l">
        <a:defRPr sz="1800">
          <a:solidFill>
            <a:schemeClr val="tx1"/>
          </a:solidFill>
          <a:latin typeface="Times New Roman"/>
        </a:defRPr>
      </a:lvl4pPr>
      <a:lvl5pPr marL="1828800" lvl="0" algn="l">
        <a:defRPr sz="1800">
          <a:solidFill>
            <a:schemeClr val="tx1"/>
          </a:solidFill>
          <a:latin typeface="Times New Roman"/>
        </a:defRPr>
      </a:lvl5pPr>
      <a:lvl6pPr marL="2286000" lvl="0" algn="l">
        <a:defRPr sz="1800">
          <a:solidFill>
            <a:schemeClr val="tx1"/>
          </a:solidFill>
          <a:latin typeface="Times New Roman"/>
        </a:defRPr>
      </a:lvl6pPr>
      <a:lvl7pPr marL="2743200" lvl="0" algn="l">
        <a:defRPr sz="1800">
          <a:solidFill>
            <a:schemeClr val="tx1"/>
          </a:solidFill>
          <a:latin typeface="Times New Roman"/>
        </a:defRPr>
      </a:lvl7pPr>
      <a:lvl8pPr marL="3200400" lvl="0" algn="l">
        <a:defRPr sz="1800">
          <a:solidFill>
            <a:schemeClr val="tx1"/>
          </a:solidFill>
          <a:latin typeface="Times New Roman"/>
        </a:defRPr>
      </a:lvl8pPr>
      <a:lvl9pPr marL="3657600" lvl="0" algn="l">
        <a:defRPr sz="1800">
          <a:solidFill>
            <a:schemeClr val="tx1"/>
          </a:solidFill>
          <a:latin typeface="Times New Roman"/>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38"/>
            <a:ext cx="8229600" cy="1143000"/>
          </a:xfrm>
          <a:prstGeom prst="rect">
            <a:avLst/>
          </a:prstGeom>
        </p:spPr>
        <p:txBody>
          <a:bodyPr lIns="91440" tIns="45720" rIns="91440" bIns="45720" anchor="ctr"/>
          <a:lstStyle>
            <a:lvl1pPr lvl="0">
              <a:defRPr/>
            </a:lvl1pPr>
          </a:lstStyle>
          <a:p>
            <a:pPr lvl="0"/>
            <a:r>
              <a:rPr/>
              <a:t>Click to edit Master title style</a:t>
            </a:r>
          </a:p>
        </p:txBody>
      </p:sp>
      <p:sp>
        <p:nvSpPr>
          <p:cNvPr id="3" name="Text Placeholder 2"/>
          <p:cNvSpPr txBox="1">
            <a:spLocks noGrp="1"/>
          </p:cNvSpPr>
          <p:nvPr>
            <p:ph type="body" idx="1"/>
          </p:nvPr>
        </p:nvSpPr>
        <p:spPr>
          <a:xfrm>
            <a:off x="457200" y="1600200"/>
            <a:ext cx="8229600" cy="4525963"/>
          </a:xfrm>
          <a:prstGeom prst="rect">
            <a:avLst/>
          </a:prstGeom>
        </p:spPr>
        <p:txBody>
          <a:bodyPr lIns="91440" tIns="45720" rIns="91440" bIns="45720"/>
          <a:lstStyle>
            <a:lvl1pPr lvl="0">
              <a:defRPr/>
            </a:lvl1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txBox="1">
            <a:spLocks noGrp="1"/>
          </p:cNvSpPr>
          <p:nvPr>
            <p:ph type="dt" sz="half" idx="2"/>
          </p:nvPr>
        </p:nvSpPr>
        <p:spPr>
          <a:xfrm>
            <a:off x="6553200" y="6356350"/>
            <a:ext cx="2133600" cy="365125"/>
          </a:xfrm>
          <a:prstGeom prst="rect">
            <a:avLst/>
          </a:prstGeom>
        </p:spPr>
        <p:txBody>
          <a:bodyPr lIns="91440" tIns="45720" rIns="91440" bIns="45720" anchor="ctr"/>
          <a:lstStyle>
            <a:lvl1pPr lvl="0" algn="r">
              <a:defRPr sz="1200">
                <a:solidFill>
                  <a:schemeClr val="tx1">
                    <a:tint val="75000"/>
                  </a:schemeClr>
                </a:solidFill>
              </a:defRPr>
            </a:lvl1pPr>
          </a:lstStyle>
          <a:p>
            <a:endParaRPr/>
          </a:p>
        </p:txBody>
      </p:sp>
      <p:sp>
        <p:nvSpPr>
          <p:cNvPr id="5" name="Footer Placeholder 4"/>
          <p:cNvSpPr txBox="1">
            <a:spLocks noGrp="1"/>
          </p:cNvSpPr>
          <p:nvPr>
            <p:ph type="ftr" sz="quarter" idx="3"/>
          </p:nvPr>
        </p:nvSpPr>
        <p:spPr>
          <a:xfrm>
            <a:off x="3124200" y="6356350"/>
            <a:ext cx="2895600" cy="365125"/>
          </a:xfrm>
          <a:prstGeom prst="rect">
            <a:avLst/>
          </a:prstGeom>
        </p:spPr>
        <p:txBody>
          <a:bodyPr lIns="91440" tIns="45720" rIns="91440" bIns="45720" anchor="ctr"/>
          <a:lstStyle>
            <a:lvl1pPr lvl="0" algn="ctr">
              <a:defRPr sz="1200">
                <a:solidFill>
                  <a:schemeClr val="tx1">
                    <a:tint val="75000"/>
                  </a:schemeClr>
                </a:solidFill>
              </a:defRPr>
            </a:lvl1pPr>
          </a:lstStyle>
          <a:p>
            <a:endParaRPr/>
          </a:p>
        </p:txBody>
      </p:sp>
      <p:sp>
        <p:nvSpPr>
          <p:cNvPr id="6" name="Slide Number Placeholder 5"/>
          <p:cNvSpPr txBox="1">
            <a:spLocks noGrp="1"/>
          </p:cNvSpPr>
          <p:nvPr>
            <p:ph type="sldNum" sz="quarter" idx="4"/>
          </p:nvPr>
        </p:nvSpPr>
        <p:spPr>
          <a:xfrm>
            <a:off x="457200" y="6356350"/>
            <a:ext cx="2133600" cy="365125"/>
          </a:xfrm>
          <a:prstGeom prst="rect">
            <a:avLst/>
          </a:prstGeom>
        </p:spPr>
        <p:txBody>
          <a:bodyPr lIns="91440" tIns="45720" rIns="91440" bIns="45720" anchor="ctr"/>
          <a:lstStyle>
            <a:lvl1pPr lvl="0" algn="l">
              <a:defRPr sz="1200">
                <a:solidFill>
                  <a:schemeClr val="tx1">
                    <a:tint val="75000"/>
                  </a:schemeClr>
                </a:solidFill>
              </a:defRPr>
            </a:lvl1pPr>
          </a:lstStyle>
          <a:p>
            <a:fld id="{8B38DBA3-52F9-4AF4-A6A4-FA4D7DB2F99C}" type="slidenum">
              <a:t>‹#›</a:t>
            </a:fld>
            <a:endParaRPr/>
          </a:p>
        </p:txBody>
      </p:sp>
      <p:sp>
        <p:nvSpPr>
          <p:cNvPr id="7" name="Rectangle 6"/>
          <p:cNvSpPr/>
          <p:nvPr userDrawn="1"/>
        </p:nvSpPr>
        <p:spPr>
          <a:xfrm>
            <a:off x="-200949"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lvl="0" algn="ctr">
        <a:buNone/>
        <a:defRPr sz="4400">
          <a:solidFill>
            <a:schemeClr val="tx1"/>
          </a:solidFill>
          <a:latin typeface="Calibri"/>
        </a:defRPr>
      </a:lvl1pPr>
    </p:titleStyle>
    <p:bodyStyle>
      <a:lvl1pPr marL="342900" lvl="0" indent="-342900" algn="r">
        <a:spcBef>
          <a:spcPct val="20000"/>
        </a:spcBef>
        <a:buFont typeface="Arial"/>
        <a:buChar char="•"/>
        <a:defRPr sz="3200">
          <a:solidFill>
            <a:schemeClr val="tx1"/>
          </a:solidFill>
          <a:latin typeface="Calibri"/>
        </a:defRPr>
      </a:lvl1pPr>
      <a:lvl2pPr marL="742950" lvl="0" indent="-285750" algn="r">
        <a:spcBef>
          <a:spcPct val="20000"/>
        </a:spcBef>
        <a:buFont typeface="Arial"/>
        <a:buChar char="–"/>
        <a:defRPr sz="2800">
          <a:solidFill>
            <a:schemeClr val="tx1"/>
          </a:solidFill>
          <a:latin typeface="Calibri"/>
        </a:defRPr>
      </a:lvl2pPr>
      <a:lvl3pPr marL="1143000" lvl="0" indent="-228600" algn="r">
        <a:spcBef>
          <a:spcPct val="20000"/>
        </a:spcBef>
        <a:buFont typeface="Arial"/>
        <a:buChar char="•"/>
        <a:defRPr sz="2400">
          <a:solidFill>
            <a:schemeClr val="tx1"/>
          </a:solidFill>
          <a:latin typeface="Calibri"/>
        </a:defRPr>
      </a:lvl3pPr>
      <a:lvl4pPr marL="1600200" lvl="0" indent="-228600" algn="r">
        <a:spcBef>
          <a:spcPct val="20000"/>
        </a:spcBef>
        <a:buFont typeface="Arial"/>
        <a:buChar char="–"/>
        <a:defRPr sz="2000">
          <a:solidFill>
            <a:schemeClr val="tx1"/>
          </a:solidFill>
          <a:latin typeface="Calibri"/>
        </a:defRPr>
      </a:lvl4pPr>
      <a:lvl5pPr marL="2057400" lvl="0" indent="-228600" algn="r">
        <a:spcBef>
          <a:spcPct val="20000"/>
        </a:spcBef>
        <a:buFont typeface="Arial"/>
        <a:buChar char="»"/>
        <a:defRPr sz="2000">
          <a:solidFill>
            <a:schemeClr val="tx1"/>
          </a:solidFill>
          <a:latin typeface="Calibri"/>
        </a:defRPr>
      </a:lvl5pPr>
      <a:lvl6pPr marL="2514600" lvl="0" indent="-228600" algn="r">
        <a:spcBef>
          <a:spcPct val="20000"/>
        </a:spcBef>
        <a:buFont typeface="Arial"/>
        <a:buChar char="•"/>
        <a:defRPr sz="2000">
          <a:solidFill>
            <a:schemeClr val="tx1"/>
          </a:solidFill>
          <a:latin typeface="Calibri"/>
        </a:defRPr>
      </a:lvl6pPr>
      <a:lvl7pPr marL="2971800" lvl="0" indent="-228600" algn="r">
        <a:spcBef>
          <a:spcPct val="20000"/>
        </a:spcBef>
        <a:buFont typeface="Arial"/>
        <a:buChar char="•"/>
        <a:defRPr sz="2000">
          <a:solidFill>
            <a:schemeClr val="tx1"/>
          </a:solidFill>
          <a:latin typeface="Calibri"/>
        </a:defRPr>
      </a:lvl7pPr>
      <a:lvl8pPr marL="3429000" lvl="0" indent="-228600" algn="r">
        <a:spcBef>
          <a:spcPct val="20000"/>
        </a:spcBef>
        <a:buFont typeface="Arial"/>
        <a:buChar char="•"/>
        <a:defRPr sz="2000">
          <a:solidFill>
            <a:schemeClr val="tx1"/>
          </a:solidFill>
          <a:latin typeface="Calibri"/>
        </a:defRPr>
      </a:lvl8pPr>
      <a:lvl9pPr marL="3886200" lvl="0" indent="-228600" algn="r">
        <a:spcBef>
          <a:spcPct val="20000"/>
        </a:spcBef>
        <a:buFont typeface="Arial"/>
        <a:buChar char="•"/>
        <a:defRPr sz="2000">
          <a:solidFill>
            <a:schemeClr val="tx1"/>
          </a:solidFill>
          <a:latin typeface="Calibri"/>
        </a:defRPr>
      </a:lvl9pPr>
    </p:bodyStyle>
    <p:otherStyle>
      <a:lvl1pPr marL="0" lvl="0" algn="r">
        <a:defRPr sz="1800">
          <a:solidFill>
            <a:schemeClr val="tx1"/>
          </a:solidFill>
          <a:latin typeface="Calibri"/>
        </a:defRPr>
      </a:lvl1pPr>
      <a:lvl2pPr marL="457200" lvl="0" algn="r">
        <a:defRPr sz="1800">
          <a:solidFill>
            <a:schemeClr val="tx1"/>
          </a:solidFill>
          <a:latin typeface="Calibri"/>
        </a:defRPr>
      </a:lvl2pPr>
      <a:lvl3pPr marL="914400" lvl="0" algn="r">
        <a:defRPr sz="1800">
          <a:solidFill>
            <a:schemeClr val="tx1"/>
          </a:solidFill>
          <a:latin typeface="Calibri"/>
        </a:defRPr>
      </a:lvl3pPr>
      <a:lvl4pPr marL="1371600" lvl="0" algn="r">
        <a:defRPr sz="1800">
          <a:solidFill>
            <a:schemeClr val="tx1"/>
          </a:solidFill>
          <a:latin typeface="Calibri"/>
        </a:defRPr>
      </a:lvl4pPr>
      <a:lvl5pPr marL="1828800" lvl="0" algn="r">
        <a:defRPr sz="1800">
          <a:solidFill>
            <a:schemeClr val="tx1"/>
          </a:solidFill>
          <a:latin typeface="Calibri"/>
        </a:defRPr>
      </a:lvl5pPr>
      <a:lvl6pPr marL="2286000" lvl="0" algn="r">
        <a:defRPr sz="1800">
          <a:solidFill>
            <a:schemeClr val="tx1"/>
          </a:solidFill>
          <a:latin typeface="Calibri"/>
        </a:defRPr>
      </a:lvl6pPr>
      <a:lvl7pPr marL="2743200" lvl="0" algn="r">
        <a:defRPr sz="1800">
          <a:solidFill>
            <a:schemeClr val="tx1"/>
          </a:solidFill>
          <a:latin typeface="Calibri"/>
        </a:defRPr>
      </a:lvl7pPr>
      <a:lvl8pPr marL="3200400" lvl="0" algn="r">
        <a:defRPr sz="1800">
          <a:solidFill>
            <a:schemeClr val="tx1"/>
          </a:solidFill>
          <a:latin typeface="Calibri"/>
        </a:defRPr>
      </a:lvl8pPr>
      <a:lvl9pPr marL="3657600" lvl="0" algn="r">
        <a:defRPr sz="1800">
          <a:solidFill>
            <a:schemeClr val="tx1"/>
          </a:solidFill>
          <a:latin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1" name="Rectangle 10"/>
          <p:cNvSpPr>
            <a:spLocks noChangeArrowheads="1"/>
          </p:cNvSpPr>
          <p:nvPr/>
        </p:nvSpPr>
        <p:spPr bwMode="auto">
          <a:xfrm>
            <a:off x="1143000" y="5772150"/>
            <a:ext cx="6858000" cy="228600"/>
          </a:xfrm>
          <a:prstGeom prst="rect">
            <a:avLst/>
          </a:prstGeom>
          <a:gradFill rotWithShape="0">
            <a:gsLst>
              <a:gs pos="0">
                <a:srgbClr val="660033"/>
              </a:gs>
              <a:gs pos="50000">
                <a:srgbClr val="CC0000"/>
              </a:gs>
              <a:gs pos="100000">
                <a:srgbClr val="660033"/>
              </a:gs>
            </a:gsLst>
            <a:lin ang="5400000" scaled="1"/>
          </a:gradFill>
          <a:ln w="19050">
            <a:solidFill>
              <a:srgbClr val="990033"/>
            </a:solidFill>
            <a:miter lim="800000"/>
            <a:headEnd/>
            <a:tailEnd/>
          </a:ln>
        </p:spPr>
        <p:txBody>
          <a:bodyPr wrap="none" anchor="ctr"/>
          <a:lstStyle/>
          <a:p>
            <a:endParaRPr lang="en-US"/>
          </a:p>
        </p:txBody>
      </p:sp>
      <p:pic>
        <p:nvPicPr>
          <p:cNvPr id="4102" name="Picture 14" descr="besmelah2-transparent"/>
          <p:cNvPicPr>
            <a:picLocks noChangeAspect="1" noChangeArrowheads="1"/>
          </p:cNvPicPr>
          <p:nvPr/>
        </p:nvPicPr>
        <p:blipFill>
          <a:blip r:embed="rId2"/>
          <a:srcRect/>
          <a:stretch>
            <a:fillRect/>
          </a:stretch>
        </p:blipFill>
        <p:spPr bwMode="auto">
          <a:xfrm>
            <a:off x="1871700" y="1322766"/>
            <a:ext cx="5076564" cy="4374486"/>
          </a:xfrm>
          <a:prstGeom prst="rect">
            <a:avLst/>
          </a:prstGeom>
          <a:noFill/>
          <a:ln w="9525">
            <a:noFill/>
            <a:miter lim="800000"/>
            <a:headEnd/>
            <a:tailEnd/>
          </a:ln>
        </p:spPr>
      </p:pic>
    </p:spTree>
    <p:extLst>
      <p:ext uri="{BB962C8B-B14F-4D97-AF65-F5344CB8AC3E}">
        <p14:creationId xmlns:p14="http://schemas.microsoft.com/office/powerpoint/2010/main" val="1079695056"/>
      </p:ext>
    </p:extLst>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691680" y="3089701"/>
            <a:ext cx="5593432" cy="830997"/>
          </a:xfrm>
          <a:prstGeom prst="rect">
            <a:avLst/>
          </a:prstGeom>
          <a:solidFill>
            <a:schemeClr val="bg1">
              <a:alpha val="90000"/>
            </a:schemeClr>
          </a:solidFill>
          <a:ln w="9525" cap="flat">
            <a:solidFill>
              <a:schemeClr val="tx2">
                <a:lumMod val="95000"/>
                <a:lumOff val="5000"/>
              </a:schemeClr>
            </a:solidFill>
          </a:ln>
          <a:effectLst>
            <a:outerShdw blurRad="40000" dist="19999" dir="5400000">
              <a:srgbClr val="000000">
                <a:alpha val="38000"/>
              </a:srgbClr>
            </a:outerShdw>
          </a:effectLst>
        </p:spPr>
        <p:txBody>
          <a:bodyPr wrap="square"/>
          <a:lstStyle>
            <a:lvl1pPr lvl="0">
              <a:defRPr/>
            </a:lvl1pPr>
          </a:lstStyle>
          <a:p>
            <a:pPr lvl="0" algn="ctr"/>
            <a:r>
              <a:rPr lang="fa-IR" sz="2400" b="1">
                <a:solidFill>
                  <a:schemeClr val="tx1"/>
                </a:solidFill>
              </a:rPr>
              <a:t>استفاده از تجزیه و تحلیل فعالیت برای کمک به تصمیم سازی مدیریت </a:t>
            </a:r>
          </a:p>
        </p:txBody>
      </p:sp>
      <p:sp>
        <p:nvSpPr>
          <p:cNvPr id="3" name="TextBox 2"/>
          <p:cNvSpPr txBox="1"/>
          <p:nvPr/>
        </p:nvSpPr>
        <p:spPr>
          <a:xfrm>
            <a:off x="2483768" y="1124744"/>
            <a:ext cx="4298032" cy="584775"/>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a:solidFill>
              <a:schemeClr val="tx2">
                <a:lumMod val="95000"/>
                <a:lumOff val="5000"/>
              </a:schemeClr>
            </a:solidFill>
          </a:ln>
          <a:effectLst>
            <a:outerShdw blurRad="40000" dist="19999" dir="5400000">
              <a:srgbClr val="000000">
                <a:alpha val="38000"/>
              </a:srgbClr>
            </a:outerShdw>
          </a:effectLst>
        </p:spPr>
        <p:txBody>
          <a:bodyPr wrap="square"/>
          <a:lstStyle>
            <a:lvl1pPr lvl="0">
              <a:defRPr/>
            </a:lvl1pPr>
          </a:lstStyle>
          <a:p>
            <a:pPr lvl="0" algn="ctr"/>
            <a:r>
              <a:rPr lang="fa-IR" sz="3200" b="1">
                <a:solidFill>
                  <a:schemeClr val="tx1"/>
                </a:solidFill>
              </a:rPr>
              <a:t>مدیریت مبتنی بر فعالیت</a:t>
            </a:r>
          </a:p>
        </p:txBody>
      </p:sp>
      <p:sp>
        <p:nvSpPr>
          <p:cNvPr id="4" name="Down Arrow 3"/>
          <p:cNvSpPr/>
          <p:nvPr/>
        </p:nvSpPr>
        <p:spPr>
          <a:xfrm>
            <a:off x="4211960" y="1916832"/>
            <a:ext cx="520824" cy="981844"/>
          </a:xfrm>
          <a:prstGeom prst="downArrow">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a:solidFill>
              <a:schemeClr val="accent1">
                <a:lumMod val="50000"/>
              </a:schemeClr>
            </a:solidFill>
          </a:ln>
          <a:effectLst>
            <a:outerShdw blurRad="40000" dist="19999" dir="5400000">
              <a:srgbClr val="000000">
                <a:alpha val="38000"/>
              </a:srgbClr>
            </a:outerShdw>
          </a:effectLst>
        </p:spPr>
        <p:txBody>
          <a:bodyPr anchor="ctr"/>
          <a:lstStyle>
            <a:lvl1pPr lvl="0">
              <a:defRPr/>
            </a:lvl1pPr>
          </a:lstStyle>
          <a:p>
            <a:endParaRPr/>
          </a:p>
        </p:txBody>
      </p:sp>
      <p:sp>
        <p:nvSpPr>
          <p:cNvPr id="5" name="TextBox 4"/>
          <p:cNvSpPr txBox="1"/>
          <p:nvPr/>
        </p:nvSpPr>
        <p:spPr>
          <a:xfrm>
            <a:off x="2267744" y="5118283"/>
            <a:ext cx="4391000" cy="830997"/>
          </a:xfrm>
          <a:prstGeom prst="rect">
            <a:avLst/>
          </a:prstGeom>
          <a:solidFill>
            <a:srgbClr val="FF0000">
              <a:alpha val="40000"/>
            </a:srgbClr>
          </a:solidFill>
          <a:ln w="9525" cap="flat">
            <a:solidFill>
              <a:schemeClr val="tx2">
                <a:lumMod val="95000"/>
                <a:lumOff val="5000"/>
              </a:schemeClr>
            </a:solidFill>
          </a:ln>
          <a:effectLst>
            <a:outerShdw blurRad="40000" dist="19999" dir="5400000">
              <a:srgbClr val="000000">
                <a:alpha val="38000"/>
              </a:srgbClr>
            </a:outerShdw>
          </a:effectLst>
        </p:spPr>
        <p:txBody>
          <a:bodyPr wrap="square"/>
          <a:lstStyle>
            <a:lvl1pPr lvl="0">
              <a:defRPr/>
            </a:lvl1pPr>
          </a:lstStyle>
          <a:p>
            <a:pPr lvl="0" algn="ctr"/>
            <a:r>
              <a:rPr lang="fa-IR" sz="2400" b="1">
                <a:solidFill>
                  <a:schemeClr val="tx1"/>
                </a:solidFill>
              </a:rPr>
              <a:t>مدیریت فعالیت ها برای کاهش اقلام بهای تمام شده </a:t>
            </a:r>
          </a:p>
        </p:txBody>
      </p:sp>
      <p:sp>
        <p:nvSpPr>
          <p:cNvPr id="6" name="Down Arrow 5"/>
          <p:cNvSpPr/>
          <p:nvPr/>
        </p:nvSpPr>
        <p:spPr>
          <a:xfrm>
            <a:off x="4199384" y="4026614"/>
            <a:ext cx="588640" cy="1032302"/>
          </a:xfrm>
          <a:prstGeom prst="downArrow">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a:solidFill>
              <a:srgbClr val="FF5050"/>
            </a:solidFill>
          </a:ln>
          <a:effectLst>
            <a:outerShdw blurRad="40000" dist="19999" dir="5400000">
              <a:srgbClr val="000000">
                <a:alpha val="38000"/>
              </a:srgbClr>
            </a:outerShdw>
          </a:effectLst>
        </p:spPr>
        <p:txBody>
          <a:bodyPr anchor="ctr"/>
          <a:lstStyle>
            <a:lvl1pPr lvl="0">
              <a:defRPr/>
            </a:lvl1pPr>
          </a:lstStyle>
          <a:p>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par>
                                <p:cTn id="8" presetID="10" presetClass="entr" presetSubtype="0" fill="hold" nodeType="withEffect">
                                  <p:stCondLst>
                                    <p:cond delay="5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250"/>
                                        <p:tgtEl>
                                          <p:spTgt spid="3">
                                            <p:txEl>
                                              <p:pRg st="0" end="0"/>
                                            </p:txEl>
                                          </p:spTgt>
                                        </p:tgtEl>
                                      </p:cBhvr>
                                    </p:animEffect>
                                  </p:childTnLst>
                                </p:cTn>
                              </p:par>
                              <p:par>
                                <p:cTn id="11" presetID="2" presetClass="entr" presetSubtype="4" fill="hold" nodeType="withEffect">
                                  <p:stCondLst>
                                    <p:cond delay="150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1+#ppt_h/2"/>
                                          </p:val>
                                        </p:tav>
                                        <p:tav tm="100000">
                                          <p:val>
                                            <p:strVal val="#ppt_y"/>
                                          </p:val>
                                        </p:tav>
                                      </p:tavLst>
                                    </p:anim>
                                  </p:childTnLst>
                                </p:cTn>
                              </p:par>
                              <p:par>
                                <p:cTn id="15" presetID="22" presetClass="entr" presetSubtype="4" fill="hold" nodeType="withEffect">
                                  <p:stCondLst>
                                    <p:cond delay="300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1000"/>
                                        <p:tgtEl>
                                          <p:spTgt spid="2"/>
                                        </p:tgtEl>
                                      </p:cBhvr>
                                    </p:animEffect>
                                  </p:childTnLst>
                                </p:cTn>
                              </p:par>
                              <p:par>
                                <p:cTn id="18" presetID="22" presetClass="entr" presetSubtype="4" fill="hold" nodeType="withEffect">
                                  <p:stCondLst>
                                    <p:cond delay="350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down)">
                                      <p:cBhvr>
                                        <p:cTn id="20" dur="1500"/>
                                        <p:tgtEl>
                                          <p:spTgt spid="2">
                                            <p:txEl>
                                              <p:pRg st="0" end="0"/>
                                            </p:txEl>
                                          </p:spTgt>
                                        </p:tgtEl>
                                      </p:cBhvr>
                                    </p:animEffect>
                                  </p:childTnLst>
                                </p:cTn>
                              </p:par>
                              <p:par>
                                <p:cTn id="21" presetID="2" presetClass="entr" presetSubtype="4" fill="hold" nodeType="withEffect">
                                  <p:stCondLst>
                                    <p:cond delay="400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5500"/>
                                  </p:stCondLst>
                                  <p:childTnLst>
                                    <p:set>
                                      <p:cBhvr>
                                        <p:cTn id="26" dur="1" fill="hold">
                                          <p:stCondLst>
                                            <p:cond delay="0"/>
                                          </p:stCondLst>
                                        </p:cTn>
                                        <p:tgtEl>
                                          <p:spTgt spid="5"/>
                                        </p:tgtEl>
                                        <p:attrNameLst>
                                          <p:attrName>style.visibility</p:attrName>
                                        </p:attrNameLst>
                                      </p:cBhvr>
                                      <p:to>
                                        <p:strVal val="visible"/>
                                      </p:to>
                                    </p:set>
                                    <p:anim calcmode="lin" valueType="num">
                                      <p:cBhvr>
                                        <p:cTn id="27" dur="1500" fill="hold"/>
                                        <p:tgtEl>
                                          <p:spTgt spid="5"/>
                                        </p:tgtEl>
                                        <p:attrNameLst>
                                          <p:attrName>ppt_x</p:attrName>
                                        </p:attrNameLst>
                                      </p:cBhvr>
                                      <p:tavLst>
                                        <p:tav tm="0">
                                          <p:val>
                                            <p:strVal val="#ppt_x"/>
                                          </p:val>
                                        </p:tav>
                                        <p:tav tm="100000">
                                          <p:val>
                                            <p:strVal val="#ppt_x"/>
                                          </p:val>
                                        </p:tav>
                                      </p:tavLst>
                                    </p:anim>
                                    <p:anim calcmode="lin" valueType="num">
                                      <p:cBhvr>
                                        <p:cTn id="28" dur="1500" fill="hold"/>
                                        <p:tgtEl>
                                          <p:spTgt spid="5"/>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700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p:cTn id="31" dur="1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2" dur="1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755576" y="2152814"/>
            <a:ext cx="7558609" cy="1564218"/>
          </a:xfrm>
          <a:prstGeom prst="rect">
            <a:avLst/>
          </a:prstGeom>
        </p:spPr>
        <p:txBody>
          <a:bodyPr/>
          <a:lstStyle>
            <a:lvl1pPr lvl="0">
              <a:defRPr/>
            </a:lvl1pPr>
          </a:lstStyle>
          <a:p>
            <a:pPr lvl="0" algn="just">
              <a:lnSpc>
                <a:spcPct val="150000"/>
              </a:lnSpc>
            </a:pPr>
            <a:r>
              <a:rPr lang="fa-IR" sz="2400" b="1">
                <a:solidFill>
                  <a:schemeClr val="tx1"/>
                </a:solidFill>
              </a:rPr>
              <a:t>اهميت ديگر رويکرد مديريت بر مبنای فعاليت ، شناسايی فعاليتهای فاقد ارزش زايی است که در عمل به سودمندی محصول و يا خدمات نمی افزايد . </a:t>
            </a:r>
          </a:p>
        </p:txBody>
      </p:sp>
      <p:sp>
        <p:nvSpPr>
          <p:cNvPr id="3" name="Text Placeholder 2"/>
          <p:cNvSpPr txBox="1">
            <a:spLocks noGrp="1"/>
          </p:cNvSpPr>
          <p:nvPr>
            <p:ph type="body" idx="1"/>
          </p:nvPr>
        </p:nvSpPr>
        <p:spPr>
          <a:xfrm>
            <a:off x="714348" y="4206984"/>
            <a:ext cx="7643866" cy="2030328"/>
          </a:xfrm>
          <a:prstGeom prst="rect">
            <a:avLst/>
          </a:prstGeom>
        </p:spPr>
        <p:txBody>
          <a:bodyPr/>
          <a:lstStyle>
            <a:lvl1pPr lvl="0">
              <a:defRPr/>
            </a:lvl1pPr>
          </a:lstStyle>
          <a:p>
            <a:pPr marL="0" lvl="0" indent="0" algn="just">
              <a:lnSpc>
                <a:spcPct val="150000"/>
              </a:lnSpc>
              <a:buNone/>
            </a:pPr>
            <a:r>
              <a:rPr lang="fa-IR" sz="2400" b="1">
                <a:solidFill>
                  <a:schemeClr val="tx1"/>
                </a:solidFill>
              </a:rPr>
              <a:t>فعاليتهای فاقد ارزش زايی؛ فعاليتهايی هستند که مشتری بابت آنها حاضر نيست وجهی پرداخت نمايد ، مانند بازرسی محصولات و جابجائی مواد ؛ اينگونه فعاليتها قابل کاهش و يا حذف می باشند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4" presetClass="entr" presetSubtype="10" fill="hold" nodeType="withEffect">
                                  <p:stCondLst>
                                    <p:cond delay="150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827584" y="2348880"/>
            <a:ext cx="7344817" cy="2880320"/>
          </a:xfrm>
          <a:prstGeom prst="rect">
            <a:avLst/>
          </a:prstGeom>
        </p:spPr>
        <p:txBody>
          <a:bodyPr/>
          <a:lstStyle>
            <a:lvl1pPr lvl="0">
              <a:defRPr/>
            </a:lvl1pPr>
          </a:lstStyle>
          <a:p>
            <a:pPr marL="0" lvl="0" indent="0" algn="just">
              <a:lnSpc>
                <a:spcPct val="150000"/>
              </a:lnSpc>
              <a:buNone/>
            </a:pPr>
            <a:r>
              <a:rPr lang="fa-IR" sz="2400" b="1">
                <a:solidFill>
                  <a:schemeClr val="tx1"/>
                </a:solidFill>
              </a:rPr>
              <a:t>اما برای انجام این مهم ابتدا باید تحلیل فعالیت انجام دهیم اما سوال اینجاست که اصولا </a:t>
            </a:r>
            <a:r>
              <a:rPr lang="fa-IR" sz="2400" b="1">
                <a:solidFill>
                  <a:schemeClr val="tx1">
                    <a:lumMod val="95000"/>
                    <a:lumOff val="5000"/>
                  </a:schemeClr>
                </a:solidFill>
              </a:rPr>
              <a:t>فعالیت چیست و تحلیل فعالیت چگونه انجام می پذیرد؟ </a:t>
            </a:r>
            <a:r>
              <a:rPr lang="fa-IR" sz="2400" b="1">
                <a:solidFill>
                  <a:schemeClr val="tx1"/>
                </a:solidFill>
              </a:rPr>
              <a:t>هر فعالیت یک وظیفه جداگانه و مستقلی است که توسط یک سازمان برای ساخت یا تحویل یک محصول یا خدمت ، تدارک دیده شده است.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afterGroup">
                            <p:stCondLst>
                              <p:cond delay="0"/>
                            </p:stCondLst>
                            <p:childTnLst>
                              <p:par>
                                <p:cTn id="5" presetID="5" presetClass="entr" presetSubtype="10" fill="hold" nodeType="afterEffect">
                                  <p:stCondLst>
                                    <p:cond delay="1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827088" y="1168673"/>
            <a:ext cx="7345362" cy="892175"/>
          </a:xfrm>
          <a:prstGeom prst="rect">
            <a:avLst/>
          </a:prstGeom>
        </p:spPr>
        <p:txBody>
          <a:bodyPr/>
          <a:lstStyle>
            <a:lvl1pPr lvl="0">
              <a:defRPr/>
            </a:lvl1pPr>
          </a:lstStyle>
          <a:p>
            <a:pPr lvl="0"/>
            <a:r>
              <a:rPr lang="fa-IR" sz="2400">
                <a:solidFill>
                  <a:schemeClr val="tx1"/>
                </a:solidFill>
              </a:rPr>
              <a:t>تحلیل فعالیت اصولاً دارای چهار مرحله می باشد:</a:t>
            </a:r>
          </a:p>
        </p:txBody>
      </p:sp>
      <p:sp>
        <p:nvSpPr>
          <p:cNvPr id="3" name="Text Placeholder 2"/>
          <p:cNvSpPr txBox="1">
            <a:spLocks noGrp="1"/>
          </p:cNvSpPr>
          <p:nvPr>
            <p:ph type="body" idx="1"/>
          </p:nvPr>
        </p:nvSpPr>
        <p:spPr>
          <a:xfrm>
            <a:off x="683568" y="2277219"/>
            <a:ext cx="7776864" cy="4104110"/>
          </a:xfrm>
          <a:prstGeom prst="rect">
            <a:avLst/>
          </a:prstGeom>
        </p:spPr>
        <p:txBody>
          <a:bodyPr/>
          <a:lstStyle>
            <a:lvl1pPr lvl="0">
              <a:defRPr/>
            </a:lvl1pPr>
          </a:lstStyle>
          <a:p>
            <a:pPr marL="457200" lvl="0" indent="-457200" algn="just">
              <a:lnSpc>
                <a:spcPct val="110000"/>
              </a:lnSpc>
              <a:buFont typeface="Times New Roman"/>
              <a:buAutoNum type="arabicPeriod"/>
            </a:pPr>
            <a:r>
              <a:rPr lang="fa-IR" sz="2400" b="1">
                <a:solidFill>
                  <a:schemeClr val="tx1"/>
                </a:solidFill>
              </a:rPr>
              <a:t>اهداف یک فرآیند را مشخص کنید یعنی مشخص کنید مشتری از این فرایند چه خواسته ها یا انتظاراتی دارد. </a:t>
            </a:r>
          </a:p>
          <a:p>
            <a:pPr marL="457200" lvl="0" indent="-457200" algn="just">
              <a:lnSpc>
                <a:spcPct val="110000"/>
              </a:lnSpc>
              <a:buFont typeface="Times New Roman"/>
              <a:buAutoNum type="arabicPeriod"/>
            </a:pPr>
            <a:r>
              <a:rPr lang="fa-IR" sz="2400" b="1">
                <a:solidFill>
                  <a:schemeClr val="tx1"/>
                </a:solidFill>
              </a:rPr>
              <a:t>از طریق ترسیم نمودار، فعالیت های مورد استفاده برای تکمیل محصول یا خدمت را از آغاز تا پایان ثبت کنید.</a:t>
            </a:r>
          </a:p>
          <a:p>
            <a:pPr marL="457200" lvl="0" indent="-457200" algn="just">
              <a:lnSpc>
                <a:spcPct val="110000"/>
              </a:lnSpc>
              <a:buFont typeface="Times New Roman"/>
              <a:buAutoNum type="arabicPeriod"/>
            </a:pPr>
            <a:r>
              <a:rPr lang="fa-IR" sz="2400" b="1">
                <a:solidFill>
                  <a:schemeClr val="tx1"/>
                </a:solidFill>
              </a:rPr>
              <a:t>تمام فعالیت ها را به فعالیت های دارای ارزش افزوده و فاقد ارزش افزوده تفکیک کنید.</a:t>
            </a:r>
          </a:p>
          <a:p>
            <a:pPr marL="457200" lvl="0" indent="-457200" algn="just">
              <a:lnSpc>
                <a:spcPct val="110000"/>
              </a:lnSpc>
              <a:buFont typeface="Times New Roman"/>
              <a:buAutoNum type="arabicPeriod"/>
            </a:pPr>
            <a:r>
              <a:rPr lang="fa-IR" sz="2400" b="1">
                <a:solidFill>
                  <a:schemeClr val="tx1"/>
                </a:solidFill>
              </a:rPr>
              <a:t>همواره کارایی فعالیت های دارای ارزش افزوده را ارتقا دهید و برنامه هایی را برای حذف یا کاهش فعالیت های فاقد ارزش افزوده به اجرا درآورید.</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par>
                          <p:cTn id="8" fill="hold" nodeType="afterGroup">
                            <p:stCondLst>
                              <p:cond delay="1000"/>
                            </p:stCondLst>
                            <p:childTnLst>
                              <p:par>
                                <p:cTn id="9" presetID="37" presetClass="entr" presetSubtype="0" fill="hold" nodeType="afterEffect">
                                  <p:stCondLst>
                                    <p:cond delay="125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5" fill="hold">
                            <p:stCondLst>
                              <p:cond delay="3250"/>
                            </p:stCondLst>
                            <p:childTnLst>
                              <p:par>
                                <p:cTn id="16" presetID="37" presetClass="entr" presetSubtype="0" fill="hold" nodeType="afterEffect">
                                  <p:stCondLst>
                                    <p:cond delay="125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22" fill="hold">
                            <p:stCondLst>
                              <p:cond delay="5500"/>
                            </p:stCondLst>
                            <p:childTnLst>
                              <p:par>
                                <p:cTn id="23" presetID="37" presetClass="entr" presetSubtype="0" fill="hold" nodeType="afterEffect">
                                  <p:stCondLst>
                                    <p:cond delay="125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9" fill="hold">
                            <p:stCondLst>
                              <p:cond delay="7750"/>
                            </p:stCondLst>
                            <p:childTnLst>
                              <p:par>
                                <p:cTn id="30" presetID="37" presetClass="entr" presetSubtype="0" fill="hold" nodeType="afterEffect">
                                  <p:stCondLst>
                                    <p:cond delay="125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val 1"/>
          <p:cNvSpPr/>
          <p:nvPr/>
        </p:nvSpPr>
        <p:spPr>
          <a:xfrm>
            <a:off x="2843808" y="448816"/>
            <a:ext cx="2743944" cy="1107976"/>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a:solidFill>
              <a:schemeClr val="accent1">
                <a:shade val="95000"/>
                <a:satMod val="105000"/>
              </a:schemeClr>
            </a:solidFill>
          </a:ln>
          <a:effectLst>
            <a:outerShdw blurRad="40000" dist="19999" dir="5400000">
              <a:srgbClr val="000000">
                <a:alpha val="38000"/>
              </a:srgbClr>
            </a:outerShdw>
          </a:effectLst>
        </p:spPr>
        <p:txBody>
          <a:bodyPr anchor="ctr"/>
          <a:lstStyle>
            <a:lvl1pPr lvl="0">
              <a:defRPr/>
            </a:lvl1pPr>
          </a:lstStyle>
          <a:p>
            <a:pPr marL="0" lvl="0" indent="0" algn="ctr">
              <a:lnSpc>
                <a:spcPct val="100000"/>
              </a:lnSpc>
              <a:buNone/>
            </a:pPr>
            <a:r>
              <a:rPr lang="fa-IR" sz="3200" b="1" i="0" u="none" strike="noStrike" baseline="0"/>
              <a:t>فعالیت</a:t>
            </a:r>
            <a:r>
              <a:rPr lang="fa-IR" sz="3200" b="1" i="0" u="none" strike="noStrike" baseline="0">
                <a:latin typeface="Calibri"/>
              </a:rPr>
              <a:t> </a:t>
            </a:r>
            <a:r>
              <a:rPr lang="fa-IR" sz="3200" b="1" i="0" u="none" strike="noStrike" baseline="0"/>
              <a:t>ها</a:t>
            </a:r>
            <a:r>
              <a:rPr lang="fa-IR" sz="3200" b="1" i="0" u="none" strike="noStrike" baseline="0">
                <a:latin typeface="Calibri"/>
              </a:rPr>
              <a:t> </a:t>
            </a:r>
          </a:p>
        </p:txBody>
      </p:sp>
      <p:sp>
        <p:nvSpPr>
          <p:cNvPr id="3" name="Down Arrow 2"/>
          <p:cNvSpPr/>
          <p:nvPr/>
        </p:nvSpPr>
        <p:spPr>
          <a:xfrm>
            <a:off x="3970784" y="1565920"/>
            <a:ext cx="457200" cy="1143000"/>
          </a:xfrm>
          <a:prstGeom prst="downArrow">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a:solidFill>
              <a:schemeClr val="tx2">
                <a:lumMod val="95000"/>
                <a:lumOff val="5000"/>
              </a:schemeClr>
            </a:solidFill>
          </a:ln>
          <a:effectLst>
            <a:outerShdw blurRad="40000" dist="19999" dir="5400000">
              <a:srgbClr val="000000">
                <a:alpha val="38000"/>
              </a:srgbClr>
            </a:outerShdw>
          </a:effectLst>
        </p:spPr>
        <p:txBody>
          <a:bodyPr anchor="ctr"/>
          <a:lstStyle>
            <a:lvl1pPr lvl="0">
              <a:defRPr/>
            </a:lvl1pPr>
          </a:lstStyle>
          <a:p>
            <a:endParaRPr/>
          </a:p>
        </p:txBody>
      </p:sp>
      <p:sp>
        <p:nvSpPr>
          <p:cNvPr id="4" name="Rectangle 3"/>
          <p:cNvSpPr/>
          <p:nvPr/>
        </p:nvSpPr>
        <p:spPr>
          <a:xfrm>
            <a:off x="2339752" y="2743200"/>
            <a:ext cx="3657600" cy="1045840"/>
          </a:xfrm>
          <a:prstGeom prst="rect">
            <a:avLst/>
          </a:prstGeom>
          <a:gradFill rotWithShape="1">
            <a:gsLst>
              <a:gs pos="0">
                <a:schemeClr val="accent3">
                  <a:shade val="51000"/>
                  <a:satMod val="130000"/>
                </a:schemeClr>
              </a:gs>
              <a:gs pos="49000">
                <a:schemeClr val="accent3">
                  <a:shade val="93000"/>
                  <a:satMod val="130000"/>
                </a:schemeClr>
              </a:gs>
              <a:gs pos="51000">
                <a:srgbClr val="F7F7F7"/>
              </a:gs>
              <a:gs pos="84000">
                <a:schemeClr val="accent3">
                  <a:shade val="94000"/>
                  <a:satMod val="135000"/>
                </a:schemeClr>
              </a:gs>
            </a:gsLst>
            <a:lin ang="16200000" scaled="1"/>
          </a:gradFill>
          <a:ln w="9525" cap="flat">
            <a:solidFill>
              <a:schemeClr val="accent3">
                <a:shade val="95000"/>
                <a:satMod val="105000"/>
              </a:schemeClr>
            </a:solidFill>
          </a:ln>
          <a:effectLst>
            <a:outerShdw blurRad="40000" dist="22999" dir="5400000">
              <a:srgbClr val="000000">
                <a:alpha val="35000"/>
              </a:srgbClr>
            </a:outerShdw>
          </a:effectLst>
        </p:spPr>
        <p:txBody>
          <a:bodyPr anchor="ctr"/>
          <a:lstStyle>
            <a:lvl1pPr lvl="0">
              <a:defRPr/>
            </a:lvl1pPr>
          </a:lstStyle>
          <a:p>
            <a:pPr marL="0" lvl="0" indent="0" algn="ctr">
              <a:lnSpc>
                <a:spcPct val="100000"/>
              </a:lnSpc>
              <a:buNone/>
            </a:pPr>
            <a:r>
              <a:rPr lang="fa-IR" sz="2800" b="1" i="0" u="none" strike="noStrike" baseline="0">
                <a:solidFill>
                  <a:schemeClr val="tx1"/>
                </a:solidFill>
              </a:rPr>
              <a:t>تجزیه</a:t>
            </a:r>
            <a:r>
              <a:rPr lang="fa-IR" sz="2800" b="1" i="0" u="none" strike="noStrike" baseline="0">
                <a:solidFill>
                  <a:schemeClr val="tx1"/>
                </a:solidFill>
                <a:latin typeface="Calibri"/>
              </a:rPr>
              <a:t> </a:t>
            </a:r>
            <a:r>
              <a:rPr lang="fa-IR" sz="2800" b="1" i="0" u="none" strike="noStrike" baseline="0">
                <a:solidFill>
                  <a:schemeClr val="tx1"/>
                </a:solidFill>
              </a:rPr>
              <a:t>و</a:t>
            </a:r>
            <a:r>
              <a:rPr lang="fa-IR" sz="2800" b="1" i="0" u="none" strike="noStrike" baseline="0">
                <a:solidFill>
                  <a:schemeClr val="tx1"/>
                </a:solidFill>
                <a:latin typeface="Calibri"/>
              </a:rPr>
              <a:t> </a:t>
            </a:r>
            <a:r>
              <a:rPr lang="fa-IR" sz="2800" b="1" i="0" u="none" strike="noStrike" baseline="0">
                <a:solidFill>
                  <a:schemeClr val="tx1"/>
                </a:solidFill>
              </a:rPr>
              <a:t>تحلیل</a:t>
            </a:r>
            <a:r>
              <a:rPr lang="fa-IR" sz="2800" b="1" i="0" u="none" strike="noStrike" baseline="0">
                <a:solidFill>
                  <a:schemeClr val="tx1"/>
                </a:solidFill>
                <a:latin typeface="Calibri"/>
              </a:rPr>
              <a:t> </a:t>
            </a:r>
            <a:r>
              <a:rPr lang="fa-IR" sz="2800" b="1" i="0" u="none" strike="noStrike" baseline="0">
                <a:solidFill>
                  <a:schemeClr val="tx1"/>
                </a:solidFill>
              </a:rPr>
              <a:t>و</a:t>
            </a:r>
            <a:r>
              <a:rPr lang="fa-IR" sz="2800" b="1" i="0" u="none" strike="noStrike" baseline="0">
                <a:solidFill>
                  <a:schemeClr val="tx1"/>
                </a:solidFill>
                <a:latin typeface="Calibri"/>
              </a:rPr>
              <a:t> </a:t>
            </a:r>
            <a:r>
              <a:rPr lang="fa-IR" sz="2800" b="1" i="0" u="none" strike="noStrike" baseline="0">
                <a:solidFill>
                  <a:schemeClr val="tx1"/>
                </a:solidFill>
              </a:rPr>
              <a:t>طبقه</a:t>
            </a:r>
            <a:r>
              <a:rPr lang="fa-IR" sz="2800" b="1" i="0" u="none" strike="noStrike" baseline="0">
                <a:solidFill>
                  <a:schemeClr val="tx1"/>
                </a:solidFill>
                <a:latin typeface="Calibri"/>
              </a:rPr>
              <a:t> </a:t>
            </a:r>
            <a:r>
              <a:rPr lang="fa-IR" sz="2800" b="1" i="0" u="none" strike="noStrike" baseline="0">
                <a:solidFill>
                  <a:schemeClr val="tx1"/>
                </a:solidFill>
              </a:rPr>
              <a:t>بندی</a:t>
            </a:r>
            <a:r>
              <a:rPr lang="fa-IR" sz="2800" b="1" i="0" u="none" strike="noStrike" baseline="0">
                <a:solidFill>
                  <a:schemeClr val="tx1"/>
                </a:solidFill>
                <a:latin typeface="Calibri"/>
              </a:rPr>
              <a:t> </a:t>
            </a:r>
          </a:p>
        </p:txBody>
      </p:sp>
      <p:sp>
        <p:nvSpPr>
          <p:cNvPr id="5" name="Down Arrow 4"/>
          <p:cNvSpPr/>
          <p:nvPr/>
        </p:nvSpPr>
        <p:spPr>
          <a:xfrm>
            <a:off x="2771800" y="3789040"/>
            <a:ext cx="434527" cy="1340711"/>
          </a:xfrm>
          <a:prstGeom prst="downArrow">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a:solidFill>
              <a:schemeClr val="tx2">
                <a:lumMod val="95000"/>
                <a:lumOff val="5000"/>
              </a:schemeClr>
            </a:solidFill>
          </a:ln>
          <a:effectLst>
            <a:outerShdw blurRad="40000" dist="19999" dir="5400000">
              <a:srgbClr val="000000">
                <a:alpha val="38000"/>
              </a:srgbClr>
            </a:outerShdw>
          </a:effectLst>
        </p:spPr>
        <p:txBody>
          <a:bodyPr anchor="ctr"/>
          <a:lstStyle>
            <a:lvl1pPr lvl="0">
              <a:defRPr/>
            </a:lvl1pPr>
          </a:lstStyle>
          <a:p>
            <a:endParaRPr/>
          </a:p>
        </p:txBody>
      </p:sp>
      <p:sp>
        <p:nvSpPr>
          <p:cNvPr id="6" name="Rectangle 5"/>
          <p:cNvSpPr/>
          <p:nvPr/>
        </p:nvSpPr>
        <p:spPr>
          <a:xfrm>
            <a:off x="899592" y="5157192"/>
            <a:ext cx="3024336" cy="914400"/>
          </a:xfrm>
          <a:prstGeom prst="rect">
            <a:avLst/>
          </a:prstGeom>
          <a:solidFill>
            <a:srgbClr val="FF5050">
              <a:alpha val="58000"/>
            </a:srgbClr>
          </a:solidFill>
          <a:ln w="9525" cap="flat">
            <a:solidFill>
              <a:schemeClr val="accent5">
                <a:shade val="95000"/>
                <a:satMod val="105000"/>
              </a:schemeClr>
            </a:solidFill>
          </a:ln>
          <a:effectLst>
            <a:outerShdw blurRad="40000" dist="19999" dir="5400000">
              <a:srgbClr val="000000">
                <a:alpha val="38000"/>
              </a:srgbClr>
            </a:outerShdw>
          </a:effectLst>
        </p:spPr>
        <p:txBody>
          <a:bodyPr anchor="ctr"/>
          <a:lstStyle>
            <a:lvl1pPr lvl="0">
              <a:defRPr/>
            </a:lvl1pPr>
          </a:lstStyle>
          <a:p>
            <a:pPr marL="0" lvl="0" indent="0" algn="ctr">
              <a:lnSpc>
                <a:spcPct val="100000"/>
              </a:lnSpc>
              <a:buNone/>
            </a:pPr>
            <a:r>
              <a:rPr lang="fa-IR" sz="2400" b="1" i="0" u="none" strike="noStrike" baseline="0"/>
              <a:t>فعالیت</a:t>
            </a:r>
            <a:r>
              <a:rPr lang="fa-IR" sz="2400" b="1" i="0" u="none" strike="noStrike" baseline="0">
                <a:latin typeface="Calibri"/>
              </a:rPr>
              <a:t> </a:t>
            </a:r>
            <a:r>
              <a:rPr lang="fa-IR" sz="2400" b="1" i="0" u="none" strike="noStrike" baseline="0"/>
              <a:t>های</a:t>
            </a:r>
            <a:r>
              <a:rPr lang="fa-IR" sz="2400" b="1" i="0" u="none" strike="noStrike" baseline="0">
                <a:latin typeface="Calibri"/>
              </a:rPr>
              <a:t> </a:t>
            </a:r>
            <a:r>
              <a:rPr lang="fa-IR" sz="2400" b="1" i="0" u="none" strike="noStrike" baseline="0"/>
              <a:t>فاقد</a:t>
            </a:r>
            <a:r>
              <a:rPr lang="fa-IR" sz="2400" b="1" i="0" u="none" strike="noStrike" baseline="0">
                <a:latin typeface="Calibri"/>
              </a:rPr>
              <a:t> </a:t>
            </a:r>
            <a:r>
              <a:rPr lang="fa-IR" sz="2400" b="1" i="0" u="none" strike="noStrike" baseline="0"/>
              <a:t>ارزش</a:t>
            </a:r>
            <a:r>
              <a:rPr lang="fa-IR" sz="2400" b="1" i="0" u="none" strike="noStrike" baseline="0">
                <a:latin typeface="Calibri"/>
              </a:rPr>
              <a:t> </a:t>
            </a:r>
            <a:r>
              <a:rPr lang="fa-IR" sz="2400" b="1" i="0" u="none" strike="noStrike" baseline="0"/>
              <a:t>افزوده</a:t>
            </a:r>
          </a:p>
        </p:txBody>
      </p:sp>
      <p:sp>
        <p:nvSpPr>
          <p:cNvPr id="7" name="Rectangle 6"/>
          <p:cNvSpPr/>
          <p:nvPr/>
        </p:nvSpPr>
        <p:spPr>
          <a:xfrm>
            <a:off x="4283968" y="5157192"/>
            <a:ext cx="3200400" cy="914400"/>
          </a:xfrm>
          <a:prstGeom prst="rect">
            <a:avLst/>
          </a:prstGeom>
          <a:solidFill>
            <a:srgbClr val="FF5050">
              <a:alpha val="58000"/>
            </a:srgbClr>
          </a:solidFill>
          <a:ln w="9525" cap="flat">
            <a:solidFill>
              <a:schemeClr val="accent5">
                <a:shade val="95000"/>
                <a:satMod val="105000"/>
              </a:schemeClr>
            </a:solidFill>
          </a:ln>
          <a:effectLst>
            <a:outerShdw blurRad="40000" dist="19999" dir="5400000">
              <a:srgbClr val="000000">
                <a:alpha val="38000"/>
              </a:srgbClr>
            </a:outerShdw>
          </a:effectLst>
        </p:spPr>
        <p:txBody>
          <a:bodyPr anchor="ctr"/>
          <a:lstStyle>
            <a:lvl1pPr lvl="0">
              <a:defRPr/>
            </a:lvl1pPr>
          </a:lstStyle>
          <a:p>
            <a:pPr marL="0" lvl="0" indent="0" algn="ctr">
              <a:lnSpc>
                <a:spcPct val="100000"/>
              </a:lnSpc>
              <a:buNone/>
            </a:pPr>
            <a:r>
              <a:rPr lang="fa-IR" sz="2400" b="1" i="0" u="none" strike="noStrike" baseline="0"/>
              <a:t>فعالیت</a:t>
            </a:r>
            <a:r>
              <a:rPr lang="fa-IR" sz="2400" b="1" i="0" u="none" strike="noStrike" baseline="0">
                <a:latin typeface="Calibri"/>
              </a:rPr>
              <a:t> </a:t>
            </a:r>
            <a:r>
              <a:rPr lang="fa-IR" sz="2400" b="1" i="0" u="none" strike="noStrike" baseline="0"/>
              <a:t>های</a:t>
            </a:r>
            <a:r>
              <a:rPr lang="fa-IR" sz="2400" b="1" i="0" u="none" strike="noStrike" baseline="0">
                <a:latin typeface="Calibri"/>
              </a:rPr>
              <a:t> </a:t>
            </a:r>
            <a:r>
              <a:rPr lang="fa-IR" sz="2400" b="1" i="0" u="none" strike="noStrike" baseline="0"/>
              <a:t>دارای</a:t>
            </a:r>
            <a:r>
              <a:rPr lang="fa-IR" sz="2400" b="1" i="0" u="none" strike="noStrike" baseline="0">
                <a:latin typeface="Calibri"/>
              </a:rPr>
              <a:t> </a:t>
            </a:r>
            <a:r>
              <a:rPr lang="fa-IR" sz="2400" b="1" i="0" u="none" strike="noStrike" baseline="0"/>
              <a:t>ارزش</a:t>
            </a:r>
            <a:r>
              <a:rPr lang="fa-IR" sz="2400" b="1" i="0" u="none" strike="noStrike" baseline="0">
                <a:latin typeface="Calibri"/>
              </a:rPr>
              <a:t> </a:t>
            </a:r>
            <a:r>
              <a:rPr lang="fa-IR" sz="2400" b="1" i="0" u="none" strike="noStrike" baseline="0"/>
              <a:t>افزوده</a:t>
            </a:r>
          </a:p>
        </p:txBody>
      </p:sp>
      <p:cxnSp>
        <p:nvCxnSpPr>
          <p:cNvPr id="8" name="Elbow Connector 7"/>
          <p:cNvCxnSpPr/>
          <p:nvPr/>
        </p:nvCxnSpPr>
        <p:spPr>
          <a:xfrm flipH="1" flipV="1">
            <a:off x="5587752" y="1002804"/>
            <a:ext cx="1896616" cy="4611588"/>
          </a:xfrm>
          <a:prstGeom prst="bentConnector3">
            <a:avLst>
              <a:gd name="adj1" fmla="val -12053"/>
            </a:avLst>
          </a:prstGeom>
          <a:noFill/>
          <a:ln w="25400" cap="flat">
            <a:solidFill>
              <a:schemeClr val="dk1"/>
            </a:solidFill>
            <a:tailEnd type="arrow"/>
          </a:ln>
          <a:effectLst>
            <a:outerShdw blurRad="40000" dist="19999" dir="5400000">
              <a:srgbClr val="000000">
                <a:alpha val="38000"/>
              </a:srgbClr>
            </a:outerShdw>
          </a:effectLst>
        </p:spPr>
      </p:cxnSp>
      <p:sp>
        <p:nvSpPr>
          <p:cNvPr id="9" name="7-Point Star 8"/>
          <p:cNvSpPr/>
          <p:nvPr/>
        </p:nvSpPr>
        <p:spPr>
          <a:xfrm rot="19921670">
            <a:off x="6871600" y="2712833"/>
            <a:ext cx="1912196" cy="1189145"/>
          </a:xfrm>
          <a:prstGeom prst="star7">
            <a:avLst/>
          </a:prstGeom>
          <a:solidFill>
            <a:srgbClr val="FFFF99"/>
          </a:solidFill>
          <a:ln w="9525" cap="flat">
            <a:solidFill>
              <a:schemeClr val="tx2">
                <a:lumMod val="95000"/>
                <a:lumOff val="5000"/>
              </a:schemeClr>
            </a:solidFill>
          </a:ln>
          <a:effectLst>
            <a:outerShdw blurRad="40000" dist="19999" dir="5400000">
              <a:srgbClr val="000000">
                <a:alpha val="38000"/>
              </a:srgbClr>
            </a:outerShdw>
          </a:effectLst>
        </p:spPr>
        <p:txBody>
          <a:bodyPr anchor="ctr"/>
          <a:lstStyle>
            <a:lvl1pPr lvl="0">
              <a:defRPr/>
            </a:lvl1pPr>
          </a:lstStyle>
          <a:p>
            <a:pPr marL="0" lvl="0" indent="0" algn="ctr">
              <a:lnSpc>
                <a:spcPct val="100000"/>
              </a:lnSpc>
              <a:buNone/>
            </a:pPr>
            <a:r>
              <a:rPr lang="fa-IR" sz="2400" b="1" i="0" u="none" strike="noStrike" baseline="0"/>
              <a:t>ارزیابی</a:t>
            </a:r>
            <a:r>
              <a:rPr lang="fa-IR" sz="2400" b="1" i="0" u="none" strike="noStrike" baseline="0">
                <a:effectLst>
                  <a:outerShdw blurRad="38100" dist="38100" dir="2700000" algn="tl">
                    <a:srgbClr val="000000">
                      <a:alpha val="43137"/>
                    </a:srgbClr>
                  </a:outerShdw>
                </a:effectLst>
                <a:latin typeface="Calibri"/>
              </a:rPr>
              <a:t> </a:t>
            </a:r>
            <a:r>
              <a:rPr lang="fa-IR" sz="2400" b="1" i="0" u="none" strike="noStrike" baseline="0"/>
              <a:t>مستمر</a:t>
            </a:r>
            <a:r>
              <a:rPr lang="fa-IR" sz="2400" b="1" i="0" u="none" strike="noStrike" baseline="0">
                <a:latin typeface="Calibri"/>
              </a:rPr>
              <a:t> </a:t>
            </a:r>
          </a:p>
        </p:txBody>
      </p:sp>
      <p:sp>
        <p:nvSpPr>
          <p:cNvPr id="10" name="Down Arrow 9"/>
          <p:cNvSpPr/>
          <p:nvPr/>
        </p:nvSpPr>
        <p:spPr>
          <a:xfrm>
            <a:off x="5217593" y="3789040"/>
            <a:ext cx="434527" cy="1340711"/>
          </a:xfrm>
          <a:prstGeom prst="downArrow">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a:solidFill>
              <a:schemeClr val="tx2">
                <a:lumMod val="95000"/>
                <a:lumOff val="5000"/>
              </a:schemeClr>
            </a:solidFill>
          </a:ln>
          <a:effectLst>
            <a:outerShdw blurRad="40000" dist="19999" dir="5400000">
              <a:srgbClr val="000000">
                <a:alpha val="38000"/>
              </a:srgbClr>
            </a:outerShdw>
          </a:effectLst>
        </p:spPr>
        <p:txBody>
          <a:bodyPr anchor="ctr"/>
          <a:lstStyle>
            <a:lvl1pPr lvl="0">
              <a:defRPr/>
            </a:lvl1pPr>
          </a:lstStyle>
          <a:p>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22" presetClass="entr" presetSubtype="4" fill="hold" nodeType="withEffect">
                                  <p:stCondLst>
                                    <p:cond delay="150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000"/>
                                        <p:tgtEl>
                                          <p:spTgt spid="4"/>
                                        </p:tgtEl>
                                      </p:cBhvr>
                                    </p:animEffect>
                                  </p:childTnLst>
                                </p:cTn>
                              </p:par>
                              <p:par>
                                <p:cTn id="8" presetID="22" presetClass="entr" presetSubtype="4" fill="hold" nodeType="withEffect">
                                  <p:stCondLst>
                                    <p:cond delay="150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down)">
                                      <p:cBhvr>
                                        <p:cTn id="10" dur="1000"/>
                                        <p:tgtEl>
                                          <p:spTgt spid="4">
                                            <p:txEl>
                                              <p:pRg st="0" end="0"/>
                                            </p:txEl>
                                          </p:spTgt>
                                        </p:tgtEl>
                                      </p:cBhvr>
                                    </p:animEffect>
                                  </p:childTnLst>
                                </p:cTn>
                              </p:par>
                              <p:par>
                                <p:cTn id="11" presetID="47" presetClass="entr" presetSubtype="0" fill="hold" nodeType="withEffect">
                                  <p:stCondLst>
                                    <p:cond delay="30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250"/>
                                        <p:tgtEl>
                                          <p:spTgt spid="6"/>
                                        </p:tgtEl>
                                      </p:cBhvr>
                                    </p:animEffect>
                                    <p:anim calcmode="lin" valueType="num">
                                      <p:cBhvr>
                                        <p:cTn id="14" dur="1250" fill="hold"/>
                                        <p:tgtEl>
                                          <p:spTgt spid="6"/>
                                        </p:tgtEl>
                                        <p:attrNameLst>
                                          <p:attrName>ppt_x</p:attrName>
                                        </p:attrNameLst>
                                      </p:cBhvr>
                                      <p:tavLst>
                                        <p:tav tm="0">
                                          <p:val>
                                            <p:strVal val="#ppt_x"/>
                                          </p:val>
                                        </p:tav>
                                        <p:tav tm="100000">
                                          <p:val>
                                            <p:strVal val="#ppt_x"/>
                                          </p:val>
                                        </p:tav>
                                      </p:tavLst>
                                    </p:anim>
                                    <p:anim calcmode="lin" valueType="num">
                                      <p:cBhvr>
                                        <p:cTn id="15" dur="1250" fill="hold"/>
                                        <p:tgtEl>
                                          <p:spTgt spid="6"/>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300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250"/>
                                        <p:tgtEl>
                                          <p:spTgt spid="7"/>
                                        </p:tgtEl>
                                      </p:cBhvr>
                                    </p:animEffect>
                                    <p:anim calcmode="lin" valueType="num">
                                      <p:cBhvr>
                                        <p:cTn id="19" dur="1250" fill="hold"/>
                                        <p:tgtEl>
                                          <p:spTgt spid="7"/>
                                        </p:tgtEl>
                                        <p:attrNameLst>
                                          <p:attrName>ppt_x</p:attrName>
                                        </p:attrNameLst>
                                      </p:cBhvr>
                                      <p:tavLst>
                                        <p:tav tm="0">
                                          <p:val>
                                            <p:strVal val="#ppt_x"/>
                                          </p:val>
                                        </p:tav>
                                        <p:tav tm="100000">
                                          <p:val>
                                            <p:strVal val="#ppt_x"/>
                                          </p:val>
                                        </p:tav>
                                      </p:tavLst>
                                    </p:anim>
                                    <p:anim calcmode="lin" valueType="num">
                                      <p:cBhvr>
                                        <p:cTn id="20" dur="1250" fill="hold"/>
                                        <p:tgtEl>
                                          <p:spTgt spid="7"/>
                                        </p:tgtEl>
                                        <p:attrNameLst>
                                          <p:attrName>ppt_y</p:attrName>
                                        </p:attrNameLst>
                                      </p:cBhvr>
                                      <p:tavLst>
                                        <p:tav tm="0">
                                          <p:val>
                                            <p:strVal val="#ppt_y-.1"/>
                                          </p:val>
                                        </p:tav>
                                        <p:tav tm="100000">
                                          <p:val>
                                            <p:strVal val="#ppt_y"/>
                                          </p:val>
                                        </p:tav>
                                      </p:tavLst>
                                    </p:anim>
                                  </p:childTnLst>
                                </p:cTn>
                              </p:par>
                              <p:par>
                                <p:cTn id="21" presetID="26" presetClass="entr" presetSubtype="0" fill="hold" nodeType="withEffect">
                                  <p:stCondLst>
                                    <p:cond delay="6000"/>
                                  </p:stCondLst>
                                  <p:childTnLst>
                                    <p:set>
                                      <p:cBhvr>
                                        <p:cTn id="22" dur="1" fill="hold">
                                          <p:stCondLst>
                                            <p:cond delay="0"/>
                                          </p:stCondLst>
                                        </p:cTn>
                                        <p:tgtEl>
                                          <p:spTgt spid="9"/>
                                        </p:tgtEl>
                                        <p:attrNameLst>
                                          <p:attrName>style.visibility</p:attrName>
                                        </p:attrNameLst>
                                      </p:cBhvr>
                                      <p:to>
                                        <p:strVal val="visible"/>
                                      </p:to>
                                    </p:set>
                                    <p:animEffect transition="in" filter="wipe(down)">
                                      <p:cBhvr>
                                        <p:cTn id="23" dur="580">
                                          <p:stCondLst>
                                            <p:cond delay="0"/>
                                          </p:stCondLst>
                                        </p:cTn>
                                        <p:tgtEl>
                                          <p:spTgt spid="9"/>
                                        </p:tgtEl>
                                      </p:cBhvr>
                                    </p:animEffect>
                                    <p:anim calcmode="lin" valueType="num">
                                      <p:cBhvr>
                                        <p:cTn id="2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9" dur="26">
                                          <p:stCondLst>
                                            <p:cond delay="650"/>
                                          </p:stCondLst>
                                        </p:cTn>
                                        <p:tgtEl>
                                          <p:spTgt spid="9"/>
                                        </p:tgtEl>
                                      </p:cBhvr>
                                      <p:to x="100000" y="60000"/>
                                    </p:animScale>
                                    <p:animScale>
                                      <p:cBhvr>
                                        <p:cTn id="30" dur="166" decel="50000">
                                          <p:stCondLst>
                                            <p:cond delay="676"/>
                                          </p:stCondLst>
                                        </p:cTn>
                                        <p:tgtEl>
                                          <p:spTgt spid="9"/>
                                        </p:tgtEl>
                                      </p:cBhvr>
                                      <p:to x="100000" y="100000"/>
                                    </p:animScale>
                                    <p:animScale>
                                      <p:cBhvr>
                                        <p:cTn id="31" dur="26">
                                          <p:stCondLst>
                                            <p:cond delay="1312"/>
                                          </p:stCondLst>
                                        </p:cTn>
                                        <p:tgtEl>
                                          <p:spTgt spid="9"/>
                                        </p:tgtEl>
                                      </p:cBhvr>
                                      <p:to x="100000" y="80000"/>
                                    </p:animScale>
                                    <p:animScale>
                                      <p:cBhvr>
                                        <p:cTn id="32" dur="166" decel="50000">
                                          <p:stCondLst>
                                            <p:cond delay="1338"/>
                                          </p:stCondLst>
                                        </p:cTn>
                                        <p:tgtEl>
                                          <p:spTgt spid="9"/>
                                        </p:tgtEl>
                                      </p:cBhvr>
                                      <p:to x="100000" y="100000"/>
                                    </p:animScale>
                                    <p:animScale>
                                      <p:cBhvr>
                                        <p:cTn id="33" dur="26">
                                          <p:stCondLst>
                                            <p:cond delay="1642"/>
                                          </p:stCondLst>
                                        </p:cTn>
                                        <p:tgtEl>
                                          <p:spTgt spid="9"/>
                                        </p:tgtEl>
                                      </p:cBhvr>
                                      <p:to x="100000" y="90000"/>
                                    </p:animScale>
                                    <p:animScale>
                                      <p:cBhvr>
                                        <p:cTn id="34" dur="166" decel="50000">
                                          <p:stCondLst>
                                            <p:cond delay="1668"/>
                                          </p:stCondLst>
                                        </p:cTn>
                                        <p:tgtEl>
                                          <p:spTgt spid="9"/>
                                        </p:tgtEl>
                                      </p:cBhvr>
                                      <p:to x="100000" y="100000"/>
                                    </p:animScale>
                                    <p:animScale>
                                      <p:cBhvr>
                                        <p:cTn id="35" dur="26">
                                          <p:stCondLst>
                                            <p:cond delay="1808"/>
                                          </p:stCondLst>
                                        </p:cTn>
                                        <p:tgtEl>
                                          <p:spTgt spid="9"/>
                                        </p:tgtEl>
                                      </p:cBhvr>
                                      <p:to x="100000" y="95000"/>
                                    </p:animScale>
                                    <p:animScale>
                                      <p:cBhvr>
                                        <p:cTn id="36" dur="166" decel="50000">
                                          <p:stCondLst>
                                            <p:cond delay="1834"/>
                                          </p:stCondLst>
                                        </p:cTn>
                                        <p:tgtEl>
                                          <p:spTgt spid="9"/>
                                        </p:tgtEl>
                                      </p:cBhvr>
                                      <p:to x="100000" y="100000"/>
                                    </p:animScale>
                                  </p:childTnLst>
                                </p:cTn>
                              </p:par>
                              <p:par>
                                <p:cTn id="37" presetID="10" presetClass="entr" presetSubtype="0" fill="hold" nodeType="with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fade">
                                      <p:cBhvr>
                                        <p:cTn id="39" dur="1000"/>
                                        <p:tgtEl>
                                          <p:spTgt spid="2"/>
                                        </p:tgtEl>
                                      </p:cBhvr>
                                    </p:animEffect>
                                  </p:childTnLst>
                                </p:cTn>
                              </p:par>
                              <p:par>
                                <p:cTn id="40" presetID="10" presetClass="entr" presetSubtype="0" fill="hold" nodeType="withEffect">
                                  <p:stCondLst>
                                    <p:cond delay="0"/>
                                  </p:stCondLst>
                                  <p:childTnLst>
                                    <p:set>
                                      <p:cBhvr>
                                        <p:cTn id="41" dur="1" fill="hold">
                                          <p:stCondLst>
                                            <p:cond delay="0"/>
                                          </p:stCondLst>
                                        </p:cTn>
                                        <p:tgtEl>
                                          <p:spTgt spid="2">
                                            <p:txEl>
                                              <p:pRg st="0" end="0"/>
                                            </p:txEl>
                                          </p:spTgt>
                                        </p:tgtEl>
                                        <p:attrNameLst>
                                          <p:attrName>style.visibility</p:attrName>
                                        </p:attrNameLst>
                                      </p:cBhvr>
                                      <p:to>
                                        <p:strVal val="visible"/>
                                      </p:to>
                                    </p:set>
                                    <p:animEffect transition="in" filter="fade">
                                      <p:cBhvr>
                                        <p:cTn id="42" dur="1000"/>
                                        <p:tgtEl>
                                          <p:spTgt spid="2">
                                            <p:txEl>
                                              <p:pRg st="0" end="0"/>
                                            </p:txEl>
                                          </p:spTgt>
                                        </p:tgtEl>
                                      </p:cBhvr>
                                    </p:animEffect>
                                  </p:childTnLst>
                                </p:cTn>
                              </p:par>
                              <p:par>
                                <p:cTn id="43" presetID="2" presetClass="entr" presetSubtype="4" fill="hold" nodeType="withEffect">
                                  <p:stCondLst>
                                    <p:cond delay="500"/>
                                  </p:stCondLst>
                                  <p:childTnLst>
                                    <p:set>
                                      <p:cBhvr>
                                        <p:cTn id="44" dur="1" fill="hold">
                                          <p:stCondLst>
                                            <p:cond delay="0"/>
                                          </p:stCondLst>
                                        </p:cTn>
                                        <p:tgtEl>
                                          <p:spTgt spid="3"/>
                                        </p:tgtEl>
                                        <p:attrNameLst>
                                          <p:attrName>style.visibility</p:attrName>
                                        </p:attrNameLst>
                                      </p:cBhvr>
                                      <p:to>
                                        <p:strVal val="visible"/>
                                      </p:to>
                                    </p:set>
                                    <p:anim calcmode="lin" valueType="num">
                                      <p:cBhvr>
                                        <p:cTn id="45" dur="1000" fill="hold"/>
                                        <p:tgtEl>
                                          <p:spTgt spid="3"/>
                                        </p:tgtEl>
                                        <p:attrNameLst>
                                          <p:attrName>ppt_x</p:attrName>
                                        </p:attrNameLst>
                                      </p:cBhvr>
                                      <p:tavLst>
                                        <p:tav tm="0">
                                          <p:val>
                                            <p:strVal val="#ppt_x"/>
                                          </p:val>
                                        </p:tav>
                                        <p:tav tm="100000">
                                          <p:val>
                                            <p:strVal val="#ppt_x"/>
                                          </p:val>
                                        </p:tav>
                                      </p:tavLst>
                                    </p:anim>
                                    <p:anim calcmode="lin" valueType="num">
                                      <p:cBhvr>
                                        <p:cTn id="46" dur="1000" fill="hold"/>
                                        <p:tgtEl>
                                          <p:spTgt spid="3"/>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2000"/>
                                  </p:stCondLst>
                                  <p:childTnLst>
                                    <p:set>
                                      <p:cBhvr>
                                        <p:cTn id="48" dur="1" fill="hold">
                                          <p:stCondLst>
                                            <p:cond delay="0"/>
                                          </p:stCondLst>
                                        </p:cTn>
                                        <p:tgtEl>
                                          <p:spTgt spid="5"/>
                                        </p:tgtEl>
                                        <p:attrNameLst>
                                          <p:attrName>style.visibility</p:attrName>
                                        </p:attrNameLst>
                                      </p:cBhvr>
                                      <p:to>
                                        <p:strVal val="visible"/>
                                      </p:to>
                                    </p:set>
                                    <p:anim calcmode="lin" valueType="num">
                                      <p:cBhvr>
                                        <p:cTn id="49" dur="1500" fill="hold"/>
                                        <p:tgtEl>
                                          <p:spTgt spid="5"/>
                                        </p:tgtEl>
                                        <p:attrNameLst>
                                          <p:attrName>ppt_x</p:attrName>
                                        </p:attrNameLst>
                                      </p:cBhvr>
                                      <p:tavLst>
                                        <p:tav tm="0">
                                          <p:val>
                                            <p:strVal val="#ppt_x"/>
                                          </p:val>
                                        </p:tav>
                                        <p:tav tm="100000">
                                          <p:val>
                                            <p:strVal val="#ppt_x"/>
                                          </p:val>
                                        </p:tav>
                                      </p:tavLst>
                                    </p:anim>
                                    <p:anim calcmode="lin" valueType="num">
                                      <p:cBhvr>
                                        <p:cTn id="50" dur="1500" fill="hold"/>
                                        <p:tgtEl>
                                          <p:spTgt spid="5"/>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2000"/>
                                  </p:stCondLst>
                                  <p:childTnLst>
                                    <p:set>
                                      <p:cBhvr>
                                        <p:cTn id="52" dur="1" fill="hold">
                                          <p:stCondLst>
                                            <p:cond delay="0"/>
                                          </p:stCondLst>
                                        </p:cTn>
                                        <p:tgtEl>
                                          <p:spTgt spid="10"/>
                                        </p:tgtEl>
                                        <p:attrNameLst>
                                          <p:attrName>style.visibility</p:attrName>
                                        </p:attrNameLst>
                                      </p:cBhvr>
                                      <p:to>
                                        <p:strVal val="visible"/>
                                      </p:to>
                                    </p:set>
                                    <p:anim calcmode="lin" valueType="num">
                                      <p:cBhvr>
                                        <p:cTn id="53" dur="1500" fill="hold"/>
                                        <p:tgtEl>
                                          <p:spTgt spid="10"/>
                                        </p:tgtEl>
                                        <p:attrNameLst>
                                          <p:attrName>ppt_x</p:attrName>
                                        </p:attrNameLst>
                                      </p:cBhvr>
                                      <p:tavLst>
                                        <p:tav tm="0">
                                          <p:val>
                                            <p:strVal val="#ppt_x"/>
                                          </p:val>
                                        </p:tav>
                                        <p:tav tm="100000">
                                          <p:val>
                                            <p:strVal val="#ppt_x"/>
                                          </p:val>
                                        </p:tav>
                                      </p:tavLst>
                                    </p:anim>
                                    <p:anim calcmode="lin" valueType="num">
                                      <p:cBhvr>
                                        <p:cTn id="54" dur="1500" fill="hold"/>
                                        <p:tgtEl>
                                          <p:spTgt spid="10"/>
                                        </p:tgtEl>
                                        <p:attrNameLst>
                                          <p:attrName>ppt_y</p:attrName>
                                        </p:attrNameLst>
                                      </p:cBhvr>
                                      <p:tavLst>
                                        <p:tav tm="0">
                                          <p:val>
                                            <p:strVal val="1+#ppt_h/2"/>
                                          </p:val>
                                        </p:tav>
                                        <p:tav tm="100000">
                                          <p:val>
                                            <p:strVal val="#ppt_y"/>
                                          </p:val>
                                        </p:tav>
                                      </p:tavLst>
                                    </p:anim>
                                  </p:childTnLst>
                                </p:cTn>
                              </p:par>
                              <p:par>
                                <p:cTn id="55" presetID="45" presetClass="entr" presetSubtype="0" fill="hold" nodeType="withEffect">
                                  <p:stCondLst>
                                    <p:cond delay="6500"/>
                                  </p:stCondLst>
                                  <p:childTnLst>
                                    <p:set>
                                      <p:cBhvr>
                                        <p:cTn id="56" dur="1" fill="hold">
                                          <p:stCondLst>
                                            <p:cond delay="0"/>
                                          </p:stCondLst>
                                        </p:cTn>
                                        <p:tgtEl>
                                          <p:spTgt spid="9">
                                            <p:txEl>
                                              <p:pRg st="0" end="0"/>
                                            </p:txEl>
                                          </p:spTgt>
                                        </p:tgtEl>
                                        <p:attrNameLst>
                                          <p:attrName>style.visibility</p:attrName>
                                        </p:attrNameLst>
                                      </p:cBhvr>
                                      <p:to>
                                        <p:strVal val="visible"/>
                                      </p:to>
                                    </p:set>
                                    <p:animEffect transition="in" filter="fade">
                                      <p:cBhvr>
                                        <p:cTn id="57" dur="2000"/>
                                        <p:tgtEl>
                                          <p:spTgt spid="9">
                                            <p:txEl>
                                              <p:pRg st="0" end="0"/>
                                            </p:txEl>
                                          </p:spTgt>
                                        </p:tgtEl>
                                      </p:cBhvr>
                                    </p:animEffect>
                                    <p:anim calcmode="lin" valueType="num">
                                      <p:cBhvr>
                                        <p:cTn id="58" dur="2000" fill="hold"/>
                                        <p:tgtEl>
                                          <p:spTgt spid="9">
                                            <p:txEl>
                                              <p:pRg st="0" end="0"/>
                                            </p:txEl>
                                          </p:spTgt>
                                        </p:tgtEl>
                                        <p:attrNameLst>
                                          <p:attrName>ppt_w</p:attrName>
                                        </p:attrNameLst>
                                      </p:cBhvr>
                                      <p:tavLst>
                                        <p:tav tm="0" fmla="#ppt_w*sin(2.5*pi*$)">
                                          <p:val>
                                            <p:fltVal val="0"/>
                                          </p:val>
                                        </p:tav>
                                        <p:tav tm="100000">
                                          <p:val>
                                            <p:fltVal val="1"/>
                                          </p:val>
                                        </p:tav>
                                      </p:tavLst>
                                    </p:anim>
                                    <p:anim calcmode="lin" valueType="num">
                                      <p:cBhvr>
                                        <p:cTn id="59" dur="2000" fill="hold"/>
                                        <p:tgtEl>
                                          <p:spTgt spid="9">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683568" y="925250"/>
            <a:ext cx="7776864" cy="3583870"/>
          </a:xfrm>
          <a:prstGeom prst="rect">
            <a:avLst/>
          </a:prstGeom>
        </p:spPr>
        <p:txBody>
          <a:bodyPr/>
          <a:lstStyle>
            <a:lvl1pPr lvl="0">
              <a:defRPr/>
            </a:lvl1pPr>
          </a:lstStyle>
          <a:p>
            <a:pPr marL="0" lvl="0" indent="0" algn="just">
              <a:lnSpc>
                <a:spcPct val="150000"/>
              </a:lnSpc>
              <a:buNone/>
            </a:pPr>
            <a:r>
              <a:rPr lang="fa-IR" sz="2400" b="1">
                <a:solidFill>
                  <a:schemeClr val="tx1"/>
                </a:solidFill>
              </a:rPr>
              <a:t>مدیران باید فعالیت ها را مورد تجزیه و تحلیل قرار داده و آن ها را به فعالیت های </a:t>
            </a:r>
            <a:r>
              <a:rPr lang="fa-IR" sz="2400" b="1">
                <a:solidFill>
                  <a:schemeClr val="tx1">
                    <a:lumMod val="95000"/>
                    <a:lumOff val="5000"/>
                  </a:schemeClr>
                </a:solidFill>
              </a:rPr>
              <a:t>دارای ارزش افزوده </a:t>
            </a:r>
            <a:r>
              <a:rPr lang="fa-IR" sz="2400" b="1">
                <a:solidFill>
                  <a:schemeClr val="tx1"/>
                </a:solidFill>
              </a:rPr>
              <a:t>و </a:t>
            </a:r>
            <a:r>
              <a:rPr lang="fa-IR" sz="2400" b="1">
                <a:solidFill>
                  <a:schemeClr val="tx1">
                    <a:lumMod val="95000"/>
                    <a:lumOff val="5000"/>
                  </a:schemeClr>
                </a:solidFill>
              </a:rPr>
              <a:t>فاقد ارزش افزوده </a:t>
            </a:r>
            <a:r>
              <a:rPr lang="fa-IR" sz="2400" b="1">
                <a:solidFill>
                  <a:schemeClr val="tx1"/>
                </a:solidFill>
              </a:rPr>
              <a:t>تفکیک کنند . اگر فعالیتی فاقد ارزش افزوده است ، آن ها باید بکوشند تا آن را حذف یا حداقل کاهش دهند. اگر فعالیتی دارای ارزش افزوده است ، باید به طور مستمر مورد تجدید ارزیابی قرار گیرد تا واقعاً از وجود ارزش افزوده آن کسب اطمینان شود. </a:t>
            </a:r>
          </a:p>
        </p:txBody>
      </p:sp>
      <p:sp>
        <p:nvSpPr>
          <p:cNvPr id="3" name="Rectangle 2"/>
          <p:cNvSpPr/>
          <p:nvPr/>
        </p:nvSpPr>
        <p:spPr>
          <a:xfrm>
            <a:off x="755576" y="4482986"/>
            <a:ext cx="7560841" cy="1754327"/>
          </a:xfrm>
          <a:prstGeom prst="rect">
            <a:avLst/>
          </a:prstGeom>
        </p:spPr>
        <p:txBody>
          <a:bodyPr wrap="square"/>
          <a:lstStyle>
            <a:lvl1pPr lvl="0">
              <a:defRPr/>
            </a:lvl1pPr>
          </a:lstStyle>
          <a:p>
            <a:pPr lvl="0" algn="just">
              <a:lnSpc>
                <a:spcPct val="150000"/>
              </a:lnSpc>
            </a:pPr>
            <a:r>
              <a:rPr lang="fa-IR" sz="2400" b="1"/>
              <a:t>در حقیقت مدیریت مبتنی بر فعالیت می تواند برای شناسایی و حذف فعالیت هایی به کار رود که با وجودی که به بهای تمام شده محصول می افزایند، هیچ ارزش افزوده ای برای محصول ایجاد نمی کنند.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1500"/>
                                        <p:tgtEl>
                                          <p:spTgt spid="2">
                                            <p:txEl>
                                              <p:pRg st="0" end="0"/>
                                            </p:txEl>
                                          </p:spTgt>
                                        </p:tgtEl>
                                      </p:cBhvr>
                                    </p:animEffect>
                                  </p:childTnLst>
                                </p:cTn>
                              </p:par>
                              <p:par>
                                <p:cTn id="8" presetID="2" presetClass="entr" presetSubtype="4" fill="hold" nodeType="withEffect">
                                  <p:stCondLst>
                                    <p:cond delay="2000"/>
                                  </p:stCondLst>
                                  <p:childTnLst>
                                    <p:set>
                                      <p:cBhvr>
                                        <p:cTn id="9" dur="1" fill="hold">
                                          <p:stCondLst>
                                            <p:cond delay="0"/>
                                          </p:stCondLst>
                                        </p:cTn>
                                        <p:tgtEl>
                                          <p:spTgt spid="3"/>
                                        </p:tgtEl>
                                        <p:attrNameLst>
                                          <p:attrName>style.visibility</p:attrName>
                                        </p:attrNameLst>
                                      </p:cBhvr>
                                      <p:to>
                                        <p:strVal val="visible"/>
                                      </p:to>
                                    </p:set>
                                    <p:anim calcmode="lin" valueType="num">
                                      <p:cBhvr>
                                        <p:cTn id="10" dur="1500" fill="hold"/>
                                        <p:tgtEl>
                                          <p:spTgt spid="3"/>
                                        </p:tgtEl>
                                        <p:attrNameLst>
                                          <p:attrName>ppt_x</p:attrName>
                                        </p:attrNameLst>
                                      </p:cBhvr>
                                      <p:tavLst>
                                        <p:tav tm="0">
                                          <p:val>
                                            <p:strVal val="#ppt_x"/>
                                          </p:val>
                                        </p:tav>
                                        <p:tav tm="100000">
                                          <p:val>
                                            <p:strVal val="#ppt_x"/>
                                          </p:val>
                                        </p:tav>
                                      </p:tavLst>
                                    </p:anim>
                                    <p:anim calcmode="lin" valueType="num">
                                      <p:cBhvr>
                                        <p:cTn id="11" dur="1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755576" y="3573016"/>
            <a:ext cx="7560841" cy="2880321"/>
          </a:xfrm>
          <a:prstGeom prst="rect">
            <a:avLst/>
          </a:prstGeom>
        </p:spPr>
        <p:txBody>
          <a:bodyPr/>
          <a:lstStyle>
            <a:lvl1pPr lvl="0">
              <a:defRPr/>
            </a:lvl1pPr>
          </a:lstStyle>
          <a:p>
            <a:pPr marL="0" lvl="0" indent="0" algn="just">
              <a:lnSpc>
                <a:spcPct val="140000"/>
              </a:lnSpc>
              <a:buNone/>
            </a:pPr>
            <a:r>
              <a:rPr lang="fa-IR" sz="2000" b="1">
                <a:solidFill>
                  <a:schemeClr val="tx1"/>
                </a:solidFill>
              </a:rPr>
              <a:t>مثال</a:t>
            </a:r>
            <a:r>
              <a:rPr lang="fa-IR" sz="2000" b="1">
                <a:solidFill>
                  <a:srgbClr val="002060"/>
                </a:solidFill>
              </a:rPr>
              <a:t>: </a:t>
            </a:r>
            <a:r>
              <a:rPr lang="fa-IR" sz="2000" b="1">
                <a:solidFill>
                  <a:schemeClr val="tx1"/>
                </a:solidFill>
              </a:rPr>
              <a:t>در یک شرکت دوچرخه سازی، انبار کردن بدنه های دوچرخه ، بیش از حد نیاز تولید ، هیچ ارزشی برای دوچرخه های ساخته شده ایجاد نمی کند . در پی یافتن راه هایی برای حذف انبارداری ، مدیریت می تواند به سیستم تولید به موقع </a:t>
            </a:r>
            <a:r>
              <a:rPr sz="2000" b="1">
                <a:solidFill>
                  <a:schemeClr val="tx1"/>
                </a:solidFill>
              </a:rPr>
              <a:t>JIT) </a:t>
            </a:r>
            <a:r>
              <a:rPr lang="fa-IR" sz="2000" b="1">
                <a:solidFill>
                  <a:schemeClr val="tx1"/>
                </a:solidFill>
              </a:rPr>
              <a:t>) روی آورد. در صورت استفاده از سیستم تولید درست به موقع شرکت می تواند در وجوه خود صرفه جویی کند بی آنکه لطمه ای به کیفیت محصول نهایی وارد آمده باشد</a:t>
            </a:r>
          </a:p>
        </p:txBody>
      </p:sp>
      <p:sp>
        <p:nvSpPr>
          <p:cNvPr id="3" name="TextBox 2"/>
          <p:cNvSpPr txBox="1"/>
          <p:nvPr/>
        </p:nvSpPr>
        <p:spPr>
          <a:xfrm>
            <a:off x="971600" y="1421904"/>
            <a:ext cx="7128793" cy="1647056"/>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lgn="just">
              <a:lnSpc>
                <a:spcPct val="150000"/>
              </a:lnSpc>
            </a:pPr>
            <a:r>
              <a:rPr lang="fa-IR" sz="2400" b="1">
                <a:solidFill>
                  <a:schemeClr val="tx1"/>
                </a:solidFill>
              </a:rPr>
              <a:t>نکته : اقلام بهای تمام شده فاقد ارزش افزوده شامل بهای تمام شده ی فعالیت هایی می شوند که می توان بدون لطمه زدن به </a:t>
            </a:r>
            <a:r>
              <a:rPr lang="fa-IR" sz="2400" b="1" u="sng">
                <a:solidFill>
                  <a:schemeClr val="tx1"/>
                </a:solidFill>
              </a:rPr>
              <a:t>کیفیت</a:t>
            </a:r>
            <a:r>
              <a:rPr lang="fa-IR" sz="2400" b="1">
                <a:solidFill>
                  <a:schemeClr val="tx1"/>
                </a:solidFill>
              </a:rPr>
              <a:t> ، </a:t>
            </a:r>
            <a:r>
              <a:rPr lang="fa-IR" sz="2400" b="1" u="sng">
                <a:solidFill>
                  <a:schemeClr val="tx1"/>
                </a:solidFill>
              </a:rPr>
              <a:t>کارآمدی</a:t>
            </a:r>
            <a:r>
              <a:rPr lang="fa-IR" sz="2400" b="1">
                <a:solidFill>
                  <a:schemeClr val="tx1"/>
                </a:solidFill>
              </a:rPr>
              <a:t> یا </a:t>
            </a:r>
            <a:r>
              <a:rPr lang="fa-IR" sz="2400" b="1" u="sng">
                <a:solidFill>
                  <a:schemeClr val="tx1"/>
                </a:solidFill>
              </a:rPr>
              <a:t>ارزش محصول</a:t>
            </a:r>
            <a:r>
              <a:rPr lang="fa-IR" sz="2400" b="1">
                <a:solidFill>
                  <a:schemeClr val="tx1"/>
                </a:solidFill>
              </a:rPr>
              <a:t> به حذف آن ها اقدام کرد.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750" fill="hold"/>
                                        <p:tgtEl>
                                          <p:spTgt spid="3"/>
                                        </p:tgtEl>
                                        <p:attrNameLst>
                                          <p:attrName>ppt_w</p:attrName>
                                        </p:attrNameLst>
                                      </p:cBhvr>
                                      <p:tavLst>
                                        <p:tav tm="0">
                                          <p:val>
                                            <p:fltVal val="0"/>
                                          </p:val>
                                        </p:tav>
                                        <p:tav tm="100000">
                                          <p:val>
                                            <p:strVal val="#ppt_w"/>
                                          </p:val>
                                        </p:tav>
                                      </p:tavLst>
                                    </p:anim>
                                    <p:anim calcmode="lin" valueType="num">
                                      <p:cBhvr>
                                        <p:cTn id="8" dur="1750" fill="hold"/>
                                        <p:tgtEl>
                                          <p:spTgt spid="3"/>
                                        </p:tgtEl>
                                        <p:attrNameLst>
                                          <p:attrName>ppt_h</p:attrName>
                                        </p:attrNameLst>
                                      </p:cBhvr>
                                      <p:tavLst>
                                        <p:tav tm="0">
                                          <p:val>
                                            <p:fltVal val="0"/>
                                          </p:val>
                                        </p:tav>
                                        <p:tav tm="100000">
                                          <p:val>
                                            <p:strVal val="#ppt_h"/>
                                          </p:val>
                                        </p:tav>
                                      </p:tavLst>
                                    </p:anim>
                                    <p:animEffect transition="in" filter="fade">
                                      <p:cBhvr>
                                        <p:cTn id="9" dur="1750"/>
                                        <p:tgtEl>
                                          <p:spTgt spid="3"/>
                                        </p:tgtEl>
                                      </p:cBhvr>
                                    </p:animEffect>
                                  </p:childTnLst>
                                </p:cTn>
                              </p:par>
                              <p:par>
                                <p:cTn id="10" presetID="2" presetClass="entr" presetSubtype="4" fill="hold" nodeType="withEffect">
                                  <p:stCondLst>
                                    <p:cond delay="200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11188" y="1637928"/>
            <a:ext cx="7772401" cy="1143000"/>
          </a:xfrm>
          <a:prstGeom prst="rect">
            <a:avLst/>
          </a:prstGeom>
        </p:spPr>
        <p:txBody>
          <a:bodyPr/>
          <a:lstStyle>
            <a:lvl1pPr lvl="0">
              <a:defRPr/>
            </a:lvl1pPr>
          </a:lstStyle>
          <a:p>
            <a:pPr lvl="0" algn="r"/>
            <a:r>
              <a:rPr lang="fa-IR" sz="2400" b="1">
                <a:solidFill>
                  <a:schemeClr val="tx1"/>
                </a:solidFill>
              </a:rPr>
              <a:t>چند نمونه از فعالیت های فاقد ارزش افزوده که می توان به حذف آن ها پرداخت :</a:t>
            </a:r>
          </a:p>
        </p:txBody>
      </p:sp>
      <p:sp>
        <p:nvSpPr>
          <p:cNvPr id="3" name="Text Placeholder 2"/>
          <p:cNvSpPr txBox="1">
            <a:spLocks noGrp="1"/>
          </p:cNvSpPr>
          <p:nvPr>
            <p:ph type="body" idx="1"/>
          </p:nvPr>
        </p:nvSpPr>
        <p:spPr>
          <a:xfrm>
            <a:off x="2915816" y="3061320"/>
            <a:ext cx="4822304" cy="2671936"/>
          </a:xfrm>
          <a:prstGeom prst="rect">
            <a:avLst/>
          </a:prstGeom>
        </p:spPr>
        <p:txBody>
          <a:bodyPr/>
          <a:lstStyle>
            <a:lvl1pPr lvl="0">
              <a:defRPr/>
            </a:lvl1pPr>
          </a:lstStyle>
          <a:p>
            <a:pPr lvl="0" algn="just">
              <a:lnSpc>
                <a:spcPct val="150000"/>
              </a:lnSpc>
              <a:buFont typeface="Wingdings"/>
              <a:buChar char="ü"/>
            </a:pPr>
            <a:r>
              <a:rPr lang="fa-IR" sz="2400" b="1">
                <a:solidFill>
                  <a:schemeClr val="tx1"/>
                </a:solidFill>
              </a:rPr>
              <a:t>انبارداری</a:t>
            </a:r>
          </a:p>
          <a:p>
            <a:pPr lvl="0" algn="just">
              <a:lnSpc>
                <a:spcPct val="150000"/>
              </a:lnSpc>
              <a:buFont typeface="Wingdings"/>
              <a:buChar char="ü"/>
            </a:pPr>
            <a:r>
              <a:rPr lang="fa-IR" sz="2400" b="1">
                <a:solidFill>
                  <a:schemeClr val="tx1"/>
                </a:solidFill>
              </a:rPr>
              <a:t>نقل و انتقال اقلام</a:t>
            </a:r>
          </a:p>
          <a:p>
            <a:pPr lvl="0" algn="just">
              <a:lnSpc>
                <a:spcPct val="150000"/>
              </a:lnSpc>
              <a:buFont typeface="Wingdings"/>
              <a:buChar char="ü"/>
            </a:pPr>
            <a:r>
              <a:rPr lang="fa-IR" sz="2400" b="1">
                <a:solidFill>
                  <a:schemeClr val="tx1"/>
                </a:solidFill>
              </a:rPr>
              <a:t>زمان انتظار برای شروع کار</a:t>
            </a:r>
          </a:p>
          <a:p>
            <a:pPr lvl="0" algn="just">
              <a:lnSpc>
                <a:spcPct val="150000"/>
              </a:lnSpc>
              <a:buFont typeface="Wingdings"/>
              <a:buChar char="ü"/>
            </a:pPr>
            <a:r>
              <a:rPr lang="fa-IR" sz="2400" b="1">
                <a:solidFill>
                  <a:schemeClr val="tx1"/>
                </a:solidFill>
              </a:rPr>
              <a:t>فرآیند تولید</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withGroup">
                            <p:stCondLst>
                              <p:cond delay="0"/>
                            </p:stCondLst>
                            <p:childTnLst>
                              <p:par>
                                <p:cTn id="5" presetID="3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12" presetClass="entr" presetSubtype="4" fill="hold" nodeType="afterEffect">
                                  <p:stCondLst>
                                    <p:cond delay="125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lide(fromBottom)">
                                      <p:cBhvr>
                                        <p:cTn id="14" dur="1000"/>
                                        <p:tgtEl>
                                          <p:spTgt spid="3">
                                            <p:txEl>
                                              <p:pRg st="0" end="0"/>
                                            </p:txEl>
                                          </p:spTgt>
                                        </p:tgtEl>
                                      </p:cBhvr>
                                    </p:animEffect>
                                  </p:childTnLst>
                                </p:cTn>
                              </p:par>
                            </p:childTnLst>
                          </p:cTn>
                        </p:par>
                        <p:par>
                          <p:cTn id="15" fill="hold">
                            <p:stCondLst>
                              <p:cond delay="3250"/>
                            </p:stCondLst>
                            <p:childTnLst>
                              <p:par>
                                <p:cTn id="16" presetID="12" presetClass="entr" presetSubtype="4" fill="hold" nodeType="afterEffect">
                                  <p:stCondLst>
                                    <p:cond delay="125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slide(fromBottom)">
                                      <p:cBhvr>
                                        <p:cTn id="18" dur="1000"/>
                                        <p:tgtEl>
                                          <p:spTgt spid="3">
                                            <p:txEl>
                                              <p:pRg st="1" end="1"/>
                                            </p:txEl>
                                          </p:spTgt>
                                        </p:tgtEl>
                                      </p:cBhvr>
                                    </p:animEffect>
                                  </p:childTnLst>
                                </p:cTn>
                              </p:par>
                            </p:childTnLst>
                          </p:cTn>
                        </p:par>
                        <p:par>
                          <p:cTn id="19" fill="hold">
                            <p:stCondLst>
                              <p:cond delay="5500"/>
                            </p:stCondLst>
                            <p:childTnLst>
                              <p:par>
                                <p:cTn id="20" presetID="12" presetClass="entr" presetSubtype="4" fill="hold" nodeType="afterEffect">
                                  <p:stCondLst>
                                    <p:cond delay="125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lide(fromBottom)">
                                      <p:cBhvr>
                                        <p:cTn id="22" dur="1000"/>
                                        <p:tgtEl>
                                          <p:spTgt spid="3">
                                            <p:txEl>
                                              <p:pRg st="2" end="2"/>
                                            </p:txEl>
                                          </p:spTgt>
                                        </p:tgtEl>
                                      </p:cBhvr>
                                    </p:animEffect>
                                  </p:childTnLst>
                                </p:cTn>
                              </p:par>
                            </p:childTnLst>
                          </p:cTn>
                        </p:par>
                        <p:par>
                          <p:cTn id="23" fill="hold">
                            <p:stCondLst>
                              <p:cond delay="7750"/>
                            </p:stCondLst>
                            <p:childTnLst>
                              <p:par>
                                <p:cTn id="24" presetID="12" presetClass="entr" presetSubtype="4" fill="hold" nodeType="afterEffect">
                                  <p:stCondLst>
                                    <p:cond delay="125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slide(fromBottom)">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827584" y="1916832"/>
            <a:ext cx="7560841" cy="1872208"/>
          </a:xfrm>
          <a:prstGeom prst="rect">
            <a:avLst/>
          </a:prstGeom>
          <a:solidFill>
            <a:srgbClr val="CAE2F2"/>
          </a:solidFill>
          <a:ln w="9525" cap="flat">
            <a:solidFill>
              <a:schemeClr val="accent3">
                <a:shade val="95000"/>
                <a:satMod val="105000"/>
              </a:schemeClr>
            </a:solidFill>
          </a:ln>
          <a:effectLst>
            <a:outerShdw blurRad="40000" dist="22999" dir="5400000">
              <a:srgbClr val="000000">
                <a:alpha val="35000"/>
              </a:srgbClr>
            </a:outerShdw>
          </a:effectLst>
        </p:spPr>
        <p:txBody>
          <a:bodyPr/>
          <a:lstStyle>
            <a:lvl1pPr lvl="0">
              <a:defRPr/>
            </a:lvl1pPr>
          </a:lstStyle>
          <a:p>
            <a:pPr lvl="0" algn="just">
              <a:lnSpc>
                <a:spcPct val="150000"/>
              </a:lnSpc>
            </a:pPr>
            <a:r>
              <a:rPr lang="fa-IR" sz="2400" b="1">
                <a:solidFill>
                  <a:schemeClr val="tx1"/>
                </a:solidFill>
              </a:rPr>
              <a:t>اعمال مديريت بر مبنای فعاليت مستلزم بکارگيری دو تکنيک هزينه يابی بر مبنای فعاليت (</a:t>
            </a:r>
            <a:r>
              <a:rPr sz="2400" b="1">
                <a:solidFill>
                  <a:schemeClr val="tx1"/>
                </a:solidFill>
              </a:rPr>
              <a:t>ABC</a:t>
            </a:r>
            <a:r>
              <a:rPr sz="2400" b="1">
                <a:solidFill>
                  <a:schemeClr val="tx1"/>
                </a:solidFill>
                <a:latin typeface="B Zar"/>
              </a:rPr>
              <a:t>‌</a:t>
            </a:r>
            <a:r>
              <a:rPr lang="fa-IR" sz="2400" b="1">
                <a:solidFill>
                  <a:schemeClr val="tx1"/>
                </a:solidFill>
              </a:rPr>
              <a:t>) و بودجه بندی بر مبنای فعاليت</a:t>
            </a:r>
            <a:r>
              <a:rPr sz="2400" b="1">
                <a:solidFill>
                  <a:schemeClr val="tx1"/>
                </a:solidFill>
              </a:rPr>
              <a:t> </a:t>
            </a:r>
            <a:r>
              <a:rPr lang="fa-IR" sz="2400" b="1">
                <a:solidFill>
                  <a:schemeClr val="tx1"/>
                </a:solidFill>
              </a:rPr>
              <a:t>(</a:t>
            </a:r>
            <a:r>
              <a:rPr sz="2400" b="1">
                <a:solidFill>
                  <a:schemeClr val="tx1"/>
                </a:solidFill>
              </a:rPr>
              <a:t>ABB</a:t>
            </a:r>
            <a:r>
              <a:rPr lang="fa-IR" sz="2400" b="1">
                <a:solidFill>
                  <a:schemeClr val="tx1"/>
                </a:solidFill>
              </a:rPr>
              <a:t>) می باشد.</a:t>
            </a:r>
          </a:p>
        </p:txBody>
      </p:sp>
      <p:sp>
        <p:nvSpPr>
          <p:cNvPr id="3" name="Text Placeholder 2"/>
          <p:cNvSpPr txBox="1">
            <a:spLocks noGrp="1"/>
          </p:cNvSpPr>
          <p:nvPr>
            <p:ph type="body" idx="1"/>
          </p:nvPr>
        </p:nvSpPr>
        <p:spPr>
          <a:xfrm>
            <a:off x="500034" y="4522800"/>
            <a:ext cx="8072494" cy="1354472"/>
          </a:xfrm>
          <a:prstGeom prst="rect">
            <a:avLst/>
          </a:prstGeom>
        </p:spPr>
        <p:txBody>
          <a:bodyPr/>
          <a:lstStyle>
            <a:lvl1pPr lvl="0">
              <a:defRPr/>
            </a:lvl1pPr>
          </a:lstStyle>
          <a:p>
            <a:pPr marL="0" lvl="0" indent="0" algn="just">
              <a:lnSpc>
                <a:spcPct val="150000"/>
              </a:lnSpc>
              <a:buNone/>
            </a:pPr>
            <a:r>
              <a:rPr sz="2400" b="1">
                <a:solidFill>
                  <a:schemeClr val="tx1"/>
                </a:solidFill>
              </a:rPr>
              <a:t> ABB </a:t>
            </a:r>
            <a:r>
              <a:rPr lang="fa-IR" sz="2400" b="1">
                <a:solidFill>
                  <a:schemeClr val="tx1"/>
                </a:solidFill>
              </a:rPr>
              <a:t>یک روش سیستماتیک جهت برنامه ریزی کنترل و بودجه بندی منابع یک سازمان است.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14" presetClass="entr" presetSubtype="10" fill="hold" nodeType="withEffect">
                                  <p:stCondLst>
                                    <p:cond delay="15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1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971600" y="3336433"/>
            <a:ext cx="7272809" cy="1532727"/>
          </a:xfrm>
          <a:prstGeom prst="rect">
            <a:avLst/>
          </a:prstGeom>
          <a:noFill/>
          <a:ln>
            <a:noFill/>
          </a:ln>
        </p:spPr>
        <p:txBody>
          <a:bodyPr wrap="square"/>
          <a:lstStyle>
            <a:lvl1pPr lvl="0">
              <a:defRPr>
                <a:solidFill>
                  <a:schemeClr val="tx1"/>
                </a:solidFill>
                <a:latin typeface="Arial"/>
              </a:defRPr>
            </a:lvl1pPr>
          </a:lstStyle>
          <a:p>
            <a:pPr marL="342900" lvl="0" indent="-342900" algn="just">
              <a:lnSpc>
                <a:spcPct val="130000"/>
              </a:lnSpc>
              <a:spcBef>
                <a:spcPct val="50000"/>
              </a:spcBef>
              <a:buFont typeface="Wingdings"/>
              <a:buChar char="v"/>
            </a:pPr>
            <a:r>
              <a:rPr lang="fa-IR" sz="2400" b="1">
                <a:latin typeface="B Zar"/>
              </a:rPr>
              <a:t>همچنین</a:t>
            </a:r>
            <a:r>
              <a:rPr lang="fa-IR" sz="2400" b="1">
                <a:latin typeface="Times New Roman"/>
              </a:rPr>
              <a:t> </a:t>
            </a:r>
            <a:r>
              <a:rPr lang="fa-IR" sz="2400" b="1">
                <a:latin typeface="B Zar"/>
              </a:rPr>
              <a:t>مدیریت</a:t>
            </a:r>
            <a:r>
              <a:rPr lang="fa-IR" sz="2400" b="1">
                <a:latin typeface="Times New Roman"/>
              </a:rPr>
              <a:t> </a:t>
            </a:r>
            <a:r>
              <a:rPr lang="fa-IR" sz="2400" b="1">
                <a:latin typeface="B Zar"/>
              </a:rPr>
              <a:t>مبتنی</a:t>
            </a:r>
            <a:r>
              <a:rPr lang="fa-IR" sz="2400" b="1">
                <a:latin typeface="Times New Roman"/>
              </a:rPr>
              <a:t> </a:t>
            </a:r>
            <a:r>
              <a:rPr lang="fa-IR" sz="2400" b="1">
                <a:latin typeface="B Zar"/>
              </a:rPr>
              <a:t>بر</a:t>
            </a:r>
            <a:r>
              <a:rPr lang="fa-IR" sz="2400" b="1">
                <a:latin typeface="Times New Roman"/>
              </a:rPr>
              <a:t> </a:t>
            </a:r>
            <a:r>
              <a:rPr lang="fa-IR" sz="2400" b="1">
                <a:latin typeface="B Zar"/>
              </a:rPr>
              <a:t>فعالیت</a:t>
            </a:r>
            <a:r>
              <a:rPr lang="fa-IR" sz="2400" b="1">
                <a:latin typeface="Times New Roman"/>
              </a:rPr>
              <a:t> </a:t>
            </a:r>
            <a:r>
              <a:rPr lang="fa-IR" sz="2400" b="1">
                <a:latin typeface="B Zar"/>
              </a:rPr>
              <a:t>از</a:t>
            </a:r>
            <a:r>
              <a:rPr lang="fa-IR" sz="2400" b="1">
                <a:latin typeface="Times New Roman"/>
              </a:rPr>
              <a:t> </a:t>
            </a:r>
            <a:r>
              <a:rPr lang="fa-IR" sz="2400" b="1">
                <a:latin typeface="B Zar"/>
              </a:rPr>
              <a:t>طریق</a:t>
            </a:r>
            <a:r>
              <a:rPr lang="fa-IR" sz="2400" b="1">
                <a:latin typeface="Times New Roman"/>
              </a:rPr>
              <a:t> </a:t>
            </a:r>
            <a:r>
              <a:rPr lang="fa-IR" sz="2400" b="1">
                <a:latin typeface="B Zar"/>
              </a:rPr>
              <a:t>حذف</a:t>
            </a:r>
            <a:r>
              <a:rPr lang="fa-IR" sz="2400" b="1">
                <a:latin typeface="Times New Roman"/>
              </a:rPr>
              <a:t> </a:t>
            </a:r>
            <a:r>
              <a:rPr lang="fa-IR" sz="2400" b="1">
                <a:latin typeface="B Zar"/>
              </a:rPr>
              <a:t>یا</a:t>
            </a:r>
            <a:r>
              <a:rPr lang="fa-IR" sz="2400" b="1">
                <a:latin typeface="Times New Roman"/>
              </a:rPr>
              <a:t> </a:t>
            </a:r>
            <a:r>
              <a:rPr lang="fa-IR" sz="2400" b="1">
                <a:latin typeface="B Zar"/>
              </a:rPr>
              <a:t>کاهش</a:t>
            </a:r>
            <a:r>
              <a:rPr lang="fa-IR" sz="2400" b="1">
                <a:latin typeface="Times New Roman"/>
              </a:rPr>
              <a:t> </a:t>
            </a:r>
            <a:r>
              <a:rPr lang="fa-IR" sz="2400" b="1">
                <a:latin typeface="B Zar"/>
              </a:rPr>
              <a:t>فعالیت</a:t>
            </a:r>
            <a:r>
              <a:rPr lang="fa-IR" sz="2400" b="1">
                <a:latin typeface="Times New Roman"/>
              </a:rPr>
              <a:t> </a:t>
            </a:r>
            <a:r>
              <a:rPr lang="fa-IR" sz="2400" b="1">
                <a:latin typeface="B Zar"/>
              </a:rPr>
              <a:t>های</a:t>
            </a:r>
            <a:r>
              <a:rPr lang="fa-IR" sz="2400" b="1">
                <a:latin typeface="Times New Roman"/>
              </a:rPr>
              <a:t> </a:t>
            </a:r>
            <a:r>
              <a:rPr lang="fa-IR" sz="2400" b="1">
                <a:latin typeface="B Zar"/>
              </a:rPr>
              <a:t>فاقد</a:t>
            </a:r>
            <a:r>
              <a:rPr lang="fa-IR" sz="2400" b="1">
                <a:latin typeface="Times New Roman"/>
              </a:rPr>
              <a:t> </a:t>
            </a:r>
            <a:r>
              <a:rPr lang="fa-IR" sz="2400" b="1">
                <a:latin typeface="B Zar"/>
              </a:rPr>
              <a:t>ارزش</a:t>
            </a:r>
            <a:r>
              <a:rPr lang="fa-IR" sz="2400" b="1">
                <a:latin typeface="Times New Roman"/>
              </a:rPr>
              <a:t> </a:t>
            </a:r>
            <a:r>
              <a:rPr lang="fa-IR" sz="2400" b="1">
                <a:latin typeface="B Zar"/>
              </a:rPr>
              <a:t>افزوده</a:t>
            </a:r>
            <a:r>
              <a:rPr lang="fa-IR" sz="2400" b="1">
                <a:latin typeface="Times New Roman"/>
              </a:rPr>
              <a:t> </a:t>
            </a:r>
            <a:r>
              <a:rPr lang="fa-IR" sz="2400" b="1">
                <a:latin typeface="B Zar"/>
              </a:rPr>
              <a:t>به</a:t>
            </a:r>
            <a:r>
              <a:rPr lang="fa-IR" sz="2400" b="1">
                <a:latin typeface="Times New Roman"/>
              </a:rPr>
              <a:t> </a:t>
            </a:r>
            <a:r>
              <a:rPr lang="fa-IR" sz="2400" b="1">
                <a:latin typeface="B Zar"/>
              </a:rPr>
              <a:t>کاهش</a:t>
            </a:r>
            <a:r>
              <a:rPr lang="fa-IR" sz="2400" b="1">
                <a:latin typeface="Times New Roman"/>
              </a:rPr>
              <a:t> </a:t>
            </a:r>
            <a:r>
              <a:rPr lang="fa-IR" sz="2400" b="1">
                <a:latin typeface="B Zar"/>
              </a:rPr>
              <a:t>زمان</a:t>
            </a:r>
            <a:r>
              <a:rPr lang="fa-IR" sz="2400" b="1">
                <a:latin typeface="Times New Roman"/>
              </a:rPr>
              <a:t> </a:t>
            </a:r>
            <a:r>
              <a:rPr lang="fa-IR" sz="2400" b="1">
                <a:latin typeface="B Zar"/>
              </a:rPr>
              <a:t>پاسخ</a:t>
            </a:r>
            <a:r>
              <a:rPr lang="fa-IR" sz="2400" b="1">
                <a:latin typeface="Times New Roman"/>
              </a:rPr>
              <a:t> </a:t>
            </a:r>
            <a:r>
              <a:rPr lang="fa-IR" sz="2400" b="1">
                <a:latin typeface="B Zar"/>
              </a:rPr>
              <a:t>به</a:t>
            </a:r>
            <a:r>
              <a:rPr lang="fa-IR" sz="2400" b="1">
                <a:latin typeface="Times New Roman"/>
              </a:rPr>
              <a:t> </a:t>
            </a:r>
            <a:r>
              <a:rPr lang="fa-IR" sz="2400" b="1">
                <a:latin typeface="B Zar"/>
              </a:rPr>
              <a:t>مشتری</a:t>
            </a:r>
            <a:r>
              <a:rPr lang="fa-IR" sz="2400" b="1">
                <a:latin typeface="Times New Roman"/>
              </a:rPr>
              <a:t> </a:t>
            </a:r>
            <a:r>
              <a:rPr lang="fa-IR" sz="2400" b="1">
                <a:latin typeface="B Zar"/>
              </a:rPr>
              <a:t>کمک</a:t>
            </a:r>
            <a:r>
              <a:rPr lang="fa-IR" sz="2400" b="1">
                <a:latin typeface="Times New Roman"/>
              </a:rPr>
              <a:t> </a:t>
            </a:r>
            <a:r>
              <a:rPr lang="fa-IR" sz="2400" b="1">
                <a:latin typeface="B Zar"/>
              </a:rPr>
              <a:t>می</a:t>
            </a:r>
            <a:r>
              <a:rPr lang="fa-IR" sz="2400" b="1">
                <a:latin typeface="Times New Roman"/>
              </a:rPr>
              <a:t> </a:t>
            </a:r>
            <a:r>
              <a:rPr lang="fa-IR" sz="2400" b="1">
                <a:latin typeface="B Zar"/>
              </a:rPr>
              <a:t>کند</a:t>
            </a:r>
            <a:r>
              <a:rPr lang="fa-IR" sz="2400" b="1">
                <a:latin typeface="Times New Roman"/>
              </a:rPr>
              <a:t>.</a:t>
            </a:r>
          </a:p>
        </p:txBody>
      </p:sp>
      <p:sp>
        <p:nvSpPr>
          <p:cNvPr id="3" name="TextBox 2"/>
          <p:cNvSpPr txBox="1"/>
          <p:nvPr/>
        </p:nvSpPr>
        <p:spPr>
          <a:xfrm>
            <a:off x="827584" y="1349896"/>
            <a:ext cx="7630616" cy="1647056"/>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marL="342900" lvl="0" indent="-342900" algn="just">
              <a:lnSpc>
                <a:spcPct val="150000"/>
              </a:lnSpc>
              <a:buFont typeface="Wingdings"/>
              <a:buChar char="v"/>
            </a:pPr>
            <a:r>
              <a:rPr lang="fa-IR" sz="2400" b="1">
                <a:solidFill>
                  <a:schemeClr val="tx1"/>
                </a:solidFill>
              </a:rPr>
              <a:t>مدیریت مبتنی بر فعالیت از طریق شناسایی فعالیت هایی که بیشتر منابع پولی و زمانی را به خود اختصاص می دهند ، به مدیریت کمک می کند تا زمان پاسخ به مشتری کاهش یابد .</a:t>
            </a:r>
          </a:p>
        </p:txBody>
      </p:sp>
      <p:sp>
        <p:nvSpPr>
          <p:cNvPr id="4" name="Down Arrow 3"/>
          <p:cNvSpPr/>
          <p:nvPr/>
        </p:nvSpPr>
        <p:spPr>
          <a:xfrm>
            <a:off x="4355976" y="4581128"/>
            <a:ext cx="432048" cy="936104"/>
          </a:xfrm>
          <a:prstGeom prst="downArrow">
            <a:avLst/>
          </a:prstGeom>
          <a:solidFill>
            <a:srgbClr val="CAE2F2"/>
          </a:solidFill>
          <a:ln w="9525" cap="flat">
            <a:solidFill>
              <a:schemeClr val="accent6">
                <a:shade val="95000"/>
                <a:satMod val="105000"/>
              </a:schemeClr>
            </a:solidFill>
            <a:headEnd type="none" w="med" len="med"/>
            <a:tailEnd type="none" w="med" len="med"/>
          </a:ln>
          <a:effectLst>
            <a:outerShdw blurRad="40000" dist="19999" dir="5400000">
              <a:srgbClr val="000000">
                <a:alpha val="38000"/>
              </a:srgbClr>
            </a:outerShdw>
          </a:effectLst>
        </p:spPr>
        <p:txBody>
          <a:bodyPr wrap="square" lIns="91440" tIns="45720" rIns="91440" bIns="45720" anchor="t"/>
          <a:lstStyle>
            <a:lvl1pPr lvl="0">
              <a:defRPr/>
            </a:lvl1pPr>
          </a:lstStyle>
          <a:p>
            <a:endParaRPr/>
          </a:p>
        </p:txBody>
      </p:sp>
      <p:sp>
        <p:nvSpPr>
          <p:cNvPr id="5" name="Rectangle 4"/>
          <p:cNvSpPr/>
          <p:nvPr/>
        </p:nvSpPr>
        <p:spPr>
          <a:xfrm>
            <a:off x="2971696" y="5589240"/>
            <a:ext cx="3184480" cy="461665"/>
          </a:xfrm>
          <a:prstGeom prst="rect">
            <a:avLst/>
          </a:prstGeom>
          <a:solidFill>
            <a:schemeClr val="accent5">
              <a:lumMod val="20000"/>
              <a:lumOff val="80000"/>
            </a:schemeClr>
          </a:solidFill>
          <a:ln w="25400" cap="flat">
            <a:solidFill>
              <a:srgbClr val="33CCFF"/>
            </a:solidFill>
          </a:ln>
        </p:spPr>
        <p:txBody>
          <a:bodyPr wrap="square"/>
          <a:lstStyle>
            <a:lvl1pPr lvl="0">
              <a:defRPr/>
            </a:lvl1pPr>
          </a:lstStyle>
          <a:p>
            <a:pPr lvl="0"/>
            <a:r>
              <a:rPr lang="fa-IR" sz="2400" b="1"/>
              <a:t>افزایش رضایتمندی مشتری</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afterGroup">
                            <p:stCondLst>
                              <p:cond delay="0"/>
                            </p:stCondLst>
                            <p:childTnLst>
                              <p:par>
                                <p:cTn id="5" presetID="15" presetClass="entr" presetSubtype="0" fill="hold" nodeType="afterEffect">
                                  <p:stCondLst>
                                    <p:cond delay="15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par>
                                <p:cTn id="11" presetID="2" presetClass="entr" presetSubtype="1"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0-#ppt_h/2"/>
                                          </p:val>
                                        </p:tav>
                                        <p:tav tm="100000">
                                          <p:val>
                                            <p:strVal val="#ppt_y"/>
                                          </p:val>
                                        </p:tav>
                                      </p:tavLst>
                                    </p:anim>
                                  </p:childTnLst>
                                </p:cTn>
                              </p:par>
                              <p:par>
                                <p:cTn id="15" presetID="22" presetClass="entr" presetSubtype="1" fill="hold" nodeType="withEffect">
                                  <p:stCondLst>
                                    <p:cond delay="200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1250"/>
                                        <p:tgtEl>
                                          <p:spTgt spid="4"/>
                                        </p:tgtEl>
                                      </p:cBhvr>
                                    </p:animEffect>
                                  </p:childTnLst>
                                </p:cTn>
                              </p:par>
                              <p:par>
                                <p:cTn id="18" presetID="2" presetClass="entr" presetSubtype="4" fill="hold" nodeType="withEffect">
                                  <p:stCondLst>
                                    <p:cond delay="4000"/>
                                  </p:stCondLst>
                                  <p:childTnLst>
                                    <p:set>
                                      <p:cBhvr>
                                        <p:cTn id="19" dur="1" fill="hold">
                                          <p:stCondLst>
                                            <p:cond delay="0"/>
                                          </p:stCondLst>
                                        </p:cTn>
                                        <p:tgtEl>
                                          <p:spTgt spid="5"/>
                                        </p:tgtEl>
                                        <p:attrNameLst>
                                          <p:attrName>style.visibility</p:attrName>
                                        </p:attrNameLst>
                                      </p:cBhvr>
                                      <p:to>
                                        <p:strVal val="visible"/>
                                      </p:to>
                                    </p:set>
                                    <p:anim calcmode="lin" valueType="num">
                                      <p:cBhvr>
                                        <p:cTn id="20" dur="1500" fill="hold"/>
                                        <p:tgtEl>
                                          <p:spTgt spid="5"/>
                                        </p:tgtEl>
                                        <p:attrNameLst>
                                          <p:attrName>ppt_x</p:attrName>
                                        </p:attrNameLst>
                                      </p:cBhvr>
                                      <p:tavLst>
                                        <p:tav tm="0">
                                          <p:val>
                                            <p:strVal val="#ppt_x"/>
                                          </p:val>
                                        </p:tav>
                                        <p:tav tm="100000">
                                          <p:val>
                                            <p:strVal val="#ppt_x"/>
                                          </p:val>
                                        </p:tav>
                                      </p:tavLst>
                                    </p:anim>
                                    <p:anim calcmode="lin" valueType="num">
                                      <p:cBhvr>
                                        <p:cTn id="21" dur="1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928662" y="548680"/>
            <a:ext cx="7286676" cy="6023592"/>
          </a:xfrm>
          <a:prstGeom prst="rect">
            <a:avLst/>
          </a:prstGeom>
        </p:spPr>
        <p:txBody>
          <a:bodyPr>
            <a:normAutofit fontScale="98000"/>
          </a:bodyPr>
          <a:lstStyle>
            <a:lvl1pPr marL="342900" lvl="0" indent="-342900" algn="r">
              <a:spcBef>
                <a:spcPct val="20000"/>
              </a:spcBef>
              <a:buChar char="•"/>
              <a:defRPr sz="3200">
                <a:solidFill>
                  <a:srgbClr val="FFFFCC"/>
                </a:solidFill>
                <a:latin typeface="Times New Roman"/>
              </a:defRPr>
            </a:lvl1pPr>
          </a:lstStyle>
          <a:p>
            <a:pPr marL="0" lvl="0" indent="0" algn="ctr">
              <a:lnSpc>
                <a:spcPct val="200000"/>
              </a:lnSpc>
              <a:buNone/>
            </a:pPr>
            <a:r>
              <a:rPr lang="fa-IR" sz="2400" cap="all" dirty="0">
                <a:solidFill>
                  <a:schemeClr val="tx1">
                    <a:lumMod val="85000"/>
                    <a:lumOff val="15000"/>
                  </a:schemeClr>
                </a:solidFill>
                <a:latin typeface="IranNastaliq"/>
              </a:rPr>
              <a:t>دانشگاه  آزاد اسلامی </a:t>
            </a:r>
          </a:p>
          <a:p>
            <a:pPr marL="0" lvl="0" indent="0" algn="ctr">
              <a:lnSpc>
                <a:spcPts val="1500"/>
              </a:lnSpc>
              <a:buNone/>
            </a:pPr>
            <a:r>
              <a:rPr lang="fa-IR" sz="2400" cap="all" dirty="0">
                <a:solidFill>
                  <a:schemeClr val="tx1">
                    <a:lumMod val="85000"/>
                    <a:lumOff val="15000"/>
                  </a:schemeClr>
                </a:solidFill>
                <a:latin typeface="IranNastaliq"/>
              </a:rPr>
              <a:t>واحد  رامهرمز</a:t>
            </a:r>
          </a:p>
          <a:p>
            <a:pPr marL="0" lvl="0" indent="0" algn="ctr">
              <a:lnSpc>
                <a:spcPct val="200000"/>
              </a:lnSpc>
              <a:buNone/>
            </a:pPr>
            <a:r>
              <a:rPr lang="fa-IR" sz="4000" cap="all" dirty="0">
                <a:solidFill>
                  <a:schemeClr val="tx1">
                    <a:lumMod val="85000"/>
                    <a:lumOff val="15000"/>
                  </a:schemeClr>
                </a:solidFill>
                <a:latin typeface="IranNastaliq"/>
              </a:rPr>
              <a:t>حسابداری مدیریت  پیشرفته</a:t>
            </a:r>
          </a:p>
          <a:p>
            <a:pPr marL="0" lvl="0" indent="0" algn="ctr">
              <a:lnSpc>
                <a:spcPct val="200000"/>
              </a:lnSpc>
              <a:buNone/>
            </a:pPr>
            <a:r>
              <a:rPr lang="fa-IR" sz="4000" cap="all" dirty="0">
                <a:solidFill>
                  <a:schemeClr val="tx1">
                    <a:lumMod val="85000"/>
                    <a:lumOff val="15000"/>
                  </a:schemeClr>
                </a:solidFill>
                <a:latin typeface="IranNastaliq"/>
              </a:rPr>
              <a:t>استاد ارجمند جناب آقای دکتر محمد موسایی</a:t>
            </a:r>
          </a:p>
          <a:p>
            <a:pPr marL="0" lvl="0" indent="0" algn="ctr">
              <a:lnSpc>
                <a:spcPct val="300000"/>
              </a:lnSpc>
              <a:buNone/>
            </a:pPr>
            <a:r>
              <a:rPr lang="fa-IR" sz="2400" cap="all" dirty="0">
                <a:solidFill>
                  <a:schemeClr val="tx1">
                    <a:lumMod val="85000"/>
                    <a:lumOff val="15000"/>
                  </a:schemeClr>
                </a:solidFill>
                <a:latin typeface="IranNastaliq"/>
              </a:rPr>
              <a:t>تهیه کنندگان :</a:t>
            </a:r>
          </a:p>
          <a:p>
            <a:pPr marL="0" lvl="0" indent="0" algn="ctr">
              <a:lnSpc>
                <a:spcPct val="150000"/>
              </a:lnSpc>
              <a:buNone/>
            </a:pPr>
            <a:r>
              <a:rPr lang="fa-IR" sz="3600" cap="all" dirty="0">
                <a:solidFill>
                  <a:schemeClr val="tx1">
                    <a:lumMod val="85000"/>
                    <a:lumOff val="15000"/>
                  </a:schemeClr>
                </a:solidFill>
                <a:latin typeface="IranNastaliq"/>
              </a:rPr>
              <a:t>عادل  احمدیان</a:t>
            </a:r>
          </a:p>
          <a:p>
            <a:pPr marL="0" lvl="0" indent="0" algn="ctr">
              <a:buNone/>
            </a:pPr>
            <a:endParaRPr lang="fa-IR" sz="3600" cap="all" dirty="0">
              <a:solidFill>
                <a:schemeClr val="tx1">
                  <a:lumMod val="85000"/>
                  <a:lumOff val="15000"/>
                </a:schemeClr>
              </a:solidFill>
              <a:latin typeface="IranNastaliq"/>
            </a:endParaRPr>
          </a:p>
        </p:txBody>
      </p:sp>
      <p:sp>
        <p:nvSpPr>
          <p:cNvPr id="3" name="TextBox 2"/>
          <p:cNvSpPr txBox="1"/>
          <p:nvPr/>
        </p:nvSpPr>
        <p:spPr>
          <a:xfrm>
            <a:off x="767546" y="5877273"/>
            <a:ext cx="1500198" cy="642942"/>
          </a:xfrm>
          <a:prstGeom prst="rect">
            <a:avLst/>
          </a:prstGeom>
        </p:spPr>
        <p:txBody>
          <a:bodyPr lIns="91440" tIns="45720" rIns="91440" bIns="45720" anchor="ctr"/>
          <a:lstStyle>
            <a:lvl1pPr lvl="0">
              <a:defRPr/>
            </a:lvl1pPr>
          </a:lstStyle>
          <a:p>
            <a:pPr marL="0" lvl="0" indent="0" algn="ctr">
              <a:lnSpc>
                <a:spcPct val="100000"/>
              </a:lnSpc>
              <a:buNone/>
            </a:pPr>
            <a:r>
              <a:rPr lang="fa-IR" sz="2000" i="0" u="none" strike="noStrike" baseline="0">
                <a:solidFill>
                  <a:schemeClr val="tx1"/>
                </a:solidFill>
                <a:latin typeface="IranNastaliq"/>
              </a:rPr>
              <a:t>پاییز    1394</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45" presetClass="entr" presetSubtype="0" fill="hold" nodeType="withEffect">
                                  <p:stCondLst>
                                    <p:cond delay="12500"/>
                                  </p:stCondLst>
                                  <p:childTnLst>
                                    <p:set>
                                      <p:cBhvr>
                                        <p:cTn id="8" dur="1" fill="hold">
                                          <p:stCondLst>
                                            <p:cond delay="0"/>
                                          </p:stCondLst>
                                        </p:cTn>
                                        <p:tgtEl>
                                          <p:spTgt spid="3">
                                            <p:txEl>
                                              <p:pRg st="0" end="0"/>
                                            </p:txEl>
                                          </p:spTgt>
                                        </p:tgtEl>
                                        <p:attrNameLst>
                                          <p:attrName>style.visibility</p:attrName>
                                        </p:attrNameLst>
                                      </p:cBhvr>
                                      <p:to>
                                        <p:strVal val="visible"/>
                                      </p:to>
                                    </p:set>
                                    <p:animEffect transition="in" filter="fade">
                                      <p:cBhvr>
                                        <p:cTn id="9" dur="3000"/>
                                        <p:tgtEl>
                                          <p:spTgt spid="3">
                                            <p:txEl>
                                              <p:pRg st="0" end="0"/>
                                            </p:txEl>
                                          </p:spTgt>
                                        </p:tgtEl>
                                      </p:cBhvr>
                                    </p:animEffect>
                                    <p:anim calcmode="lin" valueType="num">
                                      <p:cBhvr>
                                        <p:cTn id="10" dur="3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1" dur="3000" fill="hold"/>
                                        <p:tgtEl>
                                          <p:spTgt spid="3">
                                            <p:txEl>
                                              <p:pRg st="0" end="0"/>
                                            </p:txEl>
                                          </p:spTgt>
                                        </p:tgtEl>
                                        <p:attrNameLst>
                                          <p:attrName>ppt_h</p:attrName>
                                        </p:attrNameLst>
                                      </p:cBhvr>
                                      <p:tavLst>
                                        <p:tav tm="0">
                                          <p:val>
                                            <p:strVal val="#ppt_h"/>
                                          </p:val>
                                        </p:tav>
                                        <p:tav tm="100000">
                                          <p:val>
                                            <p:strVal val="#ppt_h"/>
                                          </p:val>
                                        </p:tav>
                                      </p:tavLst>
                                    </p:anim>
                                  </p:childTnLst>
                                </p:cTn>
                              </p:par>
                              <p:par>
                                <p:cTn id="12" presetID="6" presetClass="entr" presetSubtype="16" fill="hold" nodeType="with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circle(in)">
                                      <p:cBhvr>
                                        <p:cTn id="14" dur="2000"/>
                                        <p:tgtEl>
                                          <p:spTgt spid="2">
                                            <p:txEl>
                                              <p:pRg st="0" end="0"/>
                                            </p:txEl>
                                          </p:spTgt>
                                        </p:tgtEl>
                                      </p:cBhvr>
                                    </p:animEffect>
                                  </p:childTnLst>
                                </p:cTn>
                              </p:par>
                              <p:par>
                                <p:cTn id="15" presetID="6" presetClass="entr" presetSubtype="32" fill="hold" nodeType="withEffect">
                                  <p:stCondLst>
                                    <p:cond delay="200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out)">
                                      <p:cBhvr>
                                        <p:cTn id="17" dur="2000"/>
                                        <p:tgtEl>
                                          <p:spTgt spid="2">
                                            <p:txEl>
                                              <p:pRg st="1" end="1"/>
                                            </p:txEl>
                                          </p:spTgt>
                                        </p:tgtEl>
                                      </p:cBhvr>
                                    </p:animEffect>
                                  </p:childTnLst>
                                </p:cTn>
                              </p:par>
                              <p:par>
                                <p:cTn id="18" presetID="6" presetClass="entr" presetSubtype="16" fill="hold" nodeType="withEffect">
                                  <p:stCondLst>
                                    <p:cond delay="400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circle(in)">
                                      <p:cBhvr>
                                        <p:cTn id="20" dur="2000"/>
                                        <p:tgtEl>
                                          <p:spTgt spid="2">
                                            <p:txEl>
                                              <p:pRg st="2" end="2"/>
                                            </p:txEl>
                                          </p:spTgt>
                                        </p:tgtEl>
                                      </p:cBhvr>
                                    </p:animEffect>
                                  </p:childTnLst>
                                </p:cTn>
                              </p:par>
                              <p:par>
                                <p:cTn id="21" presetID="6" presetClass="entr" presetSubtype="32" fill="hold" nodeType="withEffect">
                                  <p:stCondLst>
                                    <p:cond delay="600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circle(out)">
                                      <p:cBhvr>
                                        <p:cTn id="23" dur="2000"/>
                                        <p:tgtEl>
                                          <p:spTgt spid="2">
                                            <p:txEl>
                                              <p:pRg st="3" end="3"/>
                                            </p:txEl>
                                          </p:spTgt>
                                        </p:tgtEl>
                                      </p:cBhvr>
                                    </p:animEffect>
                                  </p:childTnLst>
                                </p:cTn>
                              </p:par>
                              <p:par>
                                <p:cTn id="24" presetID="6" presetClass="entr" presetSubtype="16" fill="hold" nodeType="withEffect">
                                  <p:stCondLst>
                                    <p:cond delay="800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circle(in)">
                                      <p:cBhvr>
                                        <p:cTn id="26" dur="2000"/>
                                        <p:tgtEl>
                                          <p:spTgt spid="2">
                                            <p:txEl>
                                              <p:pRg st="4" end="4"/>
                                            </p:txEl>
                                          </p:spTgt>
                                        </p:tgtEl>
                                      </p:cBhvr>
                                    </p:animEffect>
                                  </p:childTnLst>
                                </p:cTn>
                              </p:par>
                              <p:par>
                                <p:cTn id="27" presetID="6" presetClass="entr" presetSubtype="32" fill="hold" nodeType="withEffect">
                                  <p:stCondLst>
                                    <p:cond delay="1000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circle(out)">
                                      <p:cBhvr>
                                        <p:cTn id="29"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467544" y="2132856"/>
            <a:ext cx="7990658" cy="4608513"/>
          </a:xfrm>
          <a:prstGeom prst="rect">
            <a:avLst/>
          </a:prstGeom>
        </p:spPr>
        <p:txBody>
          <a:bodyPr/>
          <a:lstStyle>
            <a:lvl1pPr lvl="0">
              <a:defRPr/>
            </a:lvl1pPr>
          </a:lstStyle>
          <a:p>
            <a:pPr lvl="0" algn="just">
              <a:buFont typeface="Wingdings"/>
              <a:buChar char="ü"/>
            </a:pPr>
            <a:r>
              <a:rPr lang="fa-IR" sz="2400" b="1">
                <a:solidFill>
                  <a:schemeClr val="tx1"/>
                </a:solidFill>
              </a:rPr>
              <a:t>بهبود منافع با معرفی فرصتهای ارزش آفرين. </a:t>
            </a:r>
          </a:p>
          <a:p>
            <a:pPr lvl="0" algn="just">
              <a:buFont typeface="Wingdings"/>
              <a:buChar char="ü"/>
            </a:pPr>
            <a:r>
              <a:rPr lang="fa-IR" sz="2400" b="1">
                <a:solidFill>
                  <a:schemeClr val="tx1"/>
                </a:solidFill>
              </a:rPr>
              <a:t> اندازه گيری هزينه منابعی که در اجرای فعاليتهای اصلی واحد يا سازمان مصرف می شوند.</a:t>
            </a:r>
          </a:p>
          <a:p>
            <a:pPr lvl="0" algn="just">
              <a:buFont typeface="Wingdings"/>
              <a:buChar char="ü"/>
            </a:pPr>
            <a:r>
              <a:rPr lang="fa-IR" sz="2400" b="1">
                <a:solidFill>
                  <a:schemeClr val="tx1"/>
                </a:solidFill>
              </a:rPr>
              <a:t> تشخيص يا حذف هزينه هايی که مربوط به فعاليتهای غير ارزش زا هستند.</a:t>
            </a:r>
          </a:p>
          <a:p>
            <a:pPr lvl="0" algn="just">
              <a:buFont typeface="Wingdings"/>
              <a:buChar char="ü"/>
            </a:pPr>
            <a:r>
              <a:rPr lang="fa-IR" sz="2400" b="1">
                <a:solidFill>
                  <a:schemeClr val="tx1"/>
                </a:solidFill>
              </a:rPr>
              <a:t> ايجاد فرايندها و فعاليتهايی که مشتری حاضر است برای آن پول بپردازد.</a:t>
            </a:r>
          </a:p>
          <a:p>
            <a:pPr lvl="0" algn="just">
              <a:buFont typeface="Wingdings"/>
              <a:buChar char="ü"/>
            </a:pPr>
            <a:r>
              <a:rPr lang="fa-IR" sz="2400" b="1">
                <a:solidFill>
                  <a:schemeClr val="tx1"/>
                </a:solidFill>
              </a:rPr>
              <a:t> تعيين معيار جهت فعاليتها.</a:t>
            </a:r>
          </a:p>
          <a:p>
            <a:pPr lvl="0" algn="just">
              <a:buFont typeface="Wingdings"/>
              <a:buChar char="ü"/>
            </a:pPr>
            <a:r>
              <a:rPr lang="fa-IR" sz="2400" b="1">
                <a:solidFill>
                  <a:schemeClr val="tx1"/>
                </a:solidFill>
              </a:rPr>
              <a:t> حمايت از تيم سازی.</a:t>
            </a:r>
          </a:p>
          <a:p>
            <a:pPr lvl="0" algn="just">
              <a:buFont typeface="Wingdings"/>
              <a:buChar char="ü"/>
            </a:pPr>
            <a:r>
              <a:rPr lang="fa-IR" sz="2400" b="1">
                <a:solidFill>
                  <a:schemeClr val="tx1"/>
                </a:solidFill>
              </a:rPr>
              <a:t>تعيين کارايی و اثربخشی تمام فعاليتهای انجام شده در واحد يا سازمان. </a:t>
            </a:r>
          </a:p>
          <a:p>
            <a:pPr lvl="0" algn="just">
              <a:buFont typeface="Wingdings"/>
              <a:buChar char="ü"/>
            </a:pPr>
            <a:endParaRPr lang="fa-IR" sz="2400" b="1">
              <a:solidFill>
                <a:schemeClr val="tx1"/>
              </a:solidFill>
            </a:endParaRPr>
          </a:p>
        </p:txBody>
      </p:sp>
      <p:sp>
        <p:nvSpPr>
          <p:cNvPr id="3" name="TextBox 2"/>
          <p:cNvSpPr txBox="1"/>
          <p:nvPr/>
        </p:nvSpPr>
        <p:spPr>
          <a:xfrm>
            <a:off x="685800" y="764704"/>
            <a:ext cx="7772400" cy="1143000"/>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اهداف مديريت بر مبنای فعاليت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afterGroup">
                            <p:stCondLst>
                              <p:cond delay="0"/>
                            </p:stCondLst>
                            <p:childTnLst>
                              <p:par>
                                <p:cTn id="5" presetID="18" presetClass="entr" presetSubtype="12" fill="hold" nodeType="withEffect">
                                  <p:stCondLst>
                                    <p:cond delay="250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3000"/>
                                        <p:tgtEl>
                                          <p:spTgt spid="2"/>
                                        </p:tgtEl>
                                      </p:cBhvr>
                                    </p:animEffect>
                                  </p:childTnLst>
                                </p:cTn>
                              </p:par>
                              <p:par>
                                <p:cTn id="8" presetID="16" presetClass="entr" presetSubtype="37"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467544" y="2485256"/>
            <a:ext cx="7990658" cy="2455912"/>
          </a:xfrm>
          <a:prstGeom prst="rect">
            <a:avLst/>
          </a:prstGeom>
        </p:spPr>
        <p:txBody>
          <a:bodyPr/>
          <a:lstStyle>
            <a:lvl1pPr lvl="0">
              <a:defRPr/>
            </a:lvl1pPr>
          </a:lstStyle>
          <a:p>
            <a:pPr lvl="0" algn="just">
              <a:buFont typeface="Wingdings"/>
              <a:buChar char="ü"/>
            </a:pPr>
            <a:r>
              <a:rPr lang="fa-IR" sz="2400" b="1">
                <a:solidFill>
                  <a:schemeClr val="tx1"/>
                </a:solidFill>
              </a:rPr>
              <a:t>معرفی فعاليتهای دارای ارزش افزوده و فعاليتهای بدون ارزش افزوده. </a:t>
            </a:r>
          </a:p>
          <a:p>
            <a:pPr lvl="0" algn="just">
              <a:buFont typeface="Wingdings"/>
              <a:buChar char="ü"/>
            </a:pPr>
            <a:r>
              <a:rPr lang="fa-IR" sz="2400" b="1">
                <a:solidFill>
                  <a:schemeClr val="tx1"/>
                </a:solidFill>
              </a:rPr>
              <a:t> مهندسی مجدد و طراحی مجدد ساختار فعاليتها.</a:t>
            </a:r>
          </a:p>
          <a:p>
            <a:pPr lvl="0" algn="just">
              <a:buFont typeface="Wingdings"/>
              <a:buChar char="ü"/>
            </a:pPr>
            <a:r>
              <a:rPr lang="fa-IR" sz="2400" b="1">
                <a:solidFill>
                  <a:schemeClr val="tx1"/>
                </a:solidFill>
              </a:rPr>
              <a:t> الگوبرداری فعاليتهای با ارزش افزوده به عنوان ابزار کليدی برای بهبود مستمر.</a:t>
            </a:r>
          </a:p>
          <a:p>
            <a:pPr lvl="0" algn="just">
              <a:buFont typeface="Wingdings"/>
              <a:buChar char="ü"/>
            </a:pPr>
            <a:r>
              <a:rPr lang="fa-IR" sz="2400" b="1">
                <a:solidFill>
                  <a:schemeClr val="tx1"/>
                </a:solidFill>
              </a:rPr>
              <a:t> توسعه سيستم اندازه گيری کارايی برای بهبود مستمر .</a:t>
            </a:r>
          </a:p>
        </p:txBody>
      </p:sp>
      <p:sp>
        <p:nvSpPr>
          <p:cNvPr id="3" name="TextBox 2"/>
          <p:cNvSpPr txBox="1"/>
          <p:nvPr/>
        </p:nvSpPr>
        <p:spPr>
          <a:xfrm>
            <a:off x="685800" y="989856"/>
            <a:ext cx="7772400" cy="1143000"/>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وظايف مديريت بر مبنای فعاليت </a:t>
            </a:r>
          </a:p>
        </p:txBody>
      </p:sp>
      <p:sp>
        <p:nvSpPr>
          <p:cNvPr id="4" name="Rectangle 3"/>
          <p:cNvSpPr/>
          <p:nvPr/>
        </p:nvSpPr>
        <p:spPr>
          <a:xfrm>
            <a:off x="685800" y="5108992"/>
            <a:ext cx="7486601" cy="1200329"/>
          </a:xfrm>
          <a:prstGeom prst="rect">
            <a:avLst/>
          </a:prstGeom>
        </p:spPr>
        <p:txBody>
          <a:bodyPr wrap="square"/>
          <a:lstStyle>
            <a:lvl1pPr lvl="0">
              <a:defRPr/>
            </a:lvl1pPr>
          </a:lstStyle>
          <a:p>
            <a:pPr lvl="0" algn="just"/>
            <a:r>
              <a:rPr lang="fa-IR" sz="2400" b="1"/>
              <a:t>مهندسی مجدد : عبارت است از بازاندیشی بنیادین و ریشه ای فرآیندها برای دستیابی به پیشرفتی شگفت انگیز در معیارهای حساسی چون کیفیت و سرعت خدمات.</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afterGroup">
                            <p:stCondLst>
                              <p:cond delay="0"/>
                            </p:stCondLst>
                            <p:childTnLst>
                              <p:par>
                                <p:cTn id="5" presetID="5" presetClass="entr" presetSubtype="10" fill="hold" nodeType="with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2000"/>
                                        <p:tgtEl>
                                          <p:spTgt spid="2">
                                            <p:txEl>
                                              <p:pRg st="0" end="0"/>
                                            </p:txEl>
                                          </p:spTgt>
                                        </p:tgtEl>
                                      </p:cBhvr>
                                    </p:animEffect>
                                  </p:childTnLst>
                                </p:cTn>
                              </p:par>
                              <p:par>
                                <p:cTn id="8" presetID="5" presetClass="entr" presetSubtype="10" fill="hold" nodeType="withEffect">
                                  <p:stCondLst>
                                    <p:cond delay="200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heckerboard(across)">
                                      <p:cBhvr>
                                        <p:cTn id="10" dur="2000"/>
                                        <p:tgtEl>
                                          <p:spTgt spid="2">
                                            <p:txEl>
                                              <p:pRg st="1" end="1"/>
                                            </p:txEl>
                                          </p:spTgt>
                                        </p:tgtEl>
                                      </p:cBhvr>
                                    </p:animEffect>
                                  </p:childTnLst>
                                </p:cTn>
                              </p:par>
                              <p:par>
                                <p:cTn id="11" presetID="5" presetClass="entr" presetSubtype="10" fill="hold" nodeType="withEffect">
                                  <p:stCondLst>
                                    <p:cond delay="200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heckerboard(across)">
                                      <p:cBhvr>
                                        <p:cTn id="13" dur="2000"/>
                                        <p:tgtEl>
                                          <p:spTgt spid="2">
                                            <p:txEl>
                                              <p:pRg st="2" end="2"/>
                                            </p:txEl>
                                          </p:spTgt>
                                        </p:tgtEl>
                                      </p:cBhvr>
                                    </p:animEffect>
                                  </p:childTnLst>
                                </p:cTn>
                              </p:par>
                              <p:par>
                                <p:cTn id="14" presetID="5" presetClass="entr" presetSubtype="10" fill="hold" nodeType="withEffect">
                                  <p:stCondLst>
                                    <p:cond delay="200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checkerboard(across)">
                                      <p:cBhvr>
                                        <p:cTn id="16" dur="2000"/>
                                        <p:tgtEl>
                                          <p:spTgt spid="2">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randombar(horizontal)">
                                      <p:cBhvr>
                                        <p:cTn id="19" dur="1750"/>
                                        <p:tgtEl>
                                          <p:spTgt spid="3"/>
                                        </p:tgtEl>
                                      </p:cBhvr>
                                    </p:animEffect>
                                  </p:childTnLst>
                                </p:cTn>
                              </p:par>
                              <p:par>
                                <p:cTn id="20" presetID="14" presetClass="entr" presetSubtype="10" fill="hold" nodeType="withEffect">
                                  <p:stCondLst>
                                    <p:cond delay="300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611560" y="2276872"/>
            <a:ext cx="7846642" cy="4118050"/>
          </a:xfrm>
          <a:prstGeom prst="rect">
            <a:avLst/>
          </a:prstGeom>
          <a:noFill/>
          <a:ln>
            <a:noFill/>
          </a:ln>
        </p:spPr>
        <p:txBody>
          <a:bodyPr wrap="square"/>
          <a:lstStyle>
            <a:lvl1pPr lvl="0">
              <a:defRPr>
                <a:solidFill>
                  <a:schemeClr val="tx1"/>
                </a:solidFill>
                <a:latin typeface="Arial"/>
              </a:defRPr>
            </a:lvl1pPr>
          </a:lstStyle>
          <a:p>
            <a:pPr marL="365125" lvl="0" indent="-365125" algn="just">
              <a:lnSpc>
                <a:spcPct val="120000"/>
              </a:lnSpc>
              <a:spcBef>
                <a:spcPct val="50000"/>
              </a:spcBef>
              <a:buFont typeface="Wingdings"/>
              <a:buChar char="ü"/>
            </a:pPr>
            <a:r>
              <a:rPr lang="fa-IR" sz="2400" b="1">
                <a:latin typeface="B Zar"/>
              </a:rPr>
              <a:t>فعاليتهای</a:t>
            </a:r>
            <a:r>
              <a:rPr lang="fa-IR" sz="2400" b="1">
                <a:latin typeface="Times New Roman"/>
              </a:rPr>
              <a:t> </a:t>
            </a:r>
            <a:r>
              <a:rPr lang="fa-IR" sz="2400" b="1">
                <a:latin typeface="B Zar"/>
              </a:rPr>
              <a:t>کليدی</a:t>
            </a:r>
            <a:r>
              <a:rPr lang="fa-IR" sz="2400" b="1">
                <a:latin typeface="Times New Roman"/>
              </a:rPr>
              <a:t> </a:t>
            </a:r>
            <a:r>
              <a:rPr lang="fa-IR" sz="2400" b="1">
                <a:latin typeface="B Zar"/>
              </a:rPr>
              <a:t>انجام</a:t>
            </a:r>
            <a:r>
              <a:rPr lang="fa-IR" sz="2400" b="1">
                <a:latin typeface="Times New Roman"/>
              </a:rPr>
              <a:t> </a:t>
            </a:r>
            <a:r>
              <a:rPr lang="fa-IR" sz="2400" b="1">
                <a:latin typeface="B Zar"/>
              </a:rPr>
              <a:t>شده</a:t>
            </a:r>
            <a:r>
              <a:rPr lang="fa-IR" sz="2400" b="1">
                <a:latin typeface="Times New Roman"/>
              </a:rPr>
              <a:t> </a:t>
            </a:r>
            <a:r>
              <a:rPr lang="fa-IR" sz="2400" b="1">
                <a:latin typeface="B Zar"/>
              </a:rPr>
              <a:t>را</a:t>
            </a:r>
            <a:r>
              <a:rPr lang="fa-IR" sz="2400" b="1">
                <a:latin typeface="Times New Roman"/>
              </a:rPr>
              <a:t> </a:t>
            </a:r>
            <a:r>
              <a:rPr lang="fa-IR" sz="2400" b="1">
                <a:latin typeface="B Zar"/>
              </a:rPr>
              <a:t>تعيين</a:t>
            </a:r>
            <a:r>
              <a:rPr lang="fa-IR" sz="2400" b="1">
                <a:latin typeface="Times New Roman"/>
              </a:rPr>
              <a:t> </a:t>
            </a:r>
            <a:r>
              <a:rPr lang="fa-IR" sz="2400" b="1">
                <a:latin typeface="B Zar"/>
              </a:rPr>
              <a:t>نمايند</a:t>
            </a:r>
            <a:r>
              <a:rPr lang="fa-IR" sz="2400" b="1">
                <a:latin typeface="Times New Roman"/>
              </a:rPr>
              <a:t>.</a:t>
            </a:r>
          </a:p>
          <a:p>
            <a:pPr marL="365125" lvl="0" indent="-365125" algn="just">
              <a:lnSpc>
                <a:spcPct val="120000"/>
              </a:lnSpc>
              <a:spcBef>
                <a:spcPct val="50000"/>
              </a:spcBef>
              <a:buFont typeface="Wingdings"/>
              <a:buChar char="ü"/>
            </a:pPr>
            <a:r>
              <a:rPr lang="fa-IR" sz="2400" b="1">
                <a:latin typeface="Times New Roman"/>
              </a:rPr>
              <a:t> </a:t>
            </a:r>
            <a:r>
              <a:rPr lang="fa-IR" sz="2400" b="1">
                <a:latin typeface="B Zar"/>
              </a:rPr>
              <a:t>محرکهای</a:t>
            </a:r>
            <a:r>
              <a:rPr lang="fa-IR" sz="2400" b="1">
                <a:latin typeface="Times New Roman"/>
              </a:rPr>
              <a:t> </a:t>
            </a:r>
            <a:r>
              <a:rPr lang="fa-IR" sz="2400" b="1">
                <a:latin typeface="B Zar"/>
              </a:rPr>
              <a:t>هزينه</a:t>
            </a:r>
            <a:r>
              <a:rPr lang="fa-IR" sz="2400" b="1">
                <a:latin typeface="Times New Roman"/>
              </a:rPr>
              <a:t> </a:t>
            </a:r>
            <a:r>
              <a:rPr lang="fa-IR" sz="2400" b="1">
                <a:latin typeface="B Zar"/>
              </a:rPr>
              <a:t>را</a:t>
            </a:r>
            <a:r>
              <a:rPr lang="fa-IR" sz="2400" b="1">
                <a:latin typeface="Times New Roman"/>
              </a:rPr>
              <a:t> </a:t>
            </a:r>
            <a:r>
              <a:rPr lang="fa-IR" sz="2400" b="1">
                <a:latin typeface="B Zar"/>
              </a:rPr>
              <a:t>توسط</a:t>
            </a:r>
            <a:r>
              <a:rPr lang="fa-IR" sz="2400" b="1">
                <a:latin typeface="Times New Roman"/>
              </a:rPr>
              <a:t> </a:t>
            </a:r>
            <a:r>
              <a:rPr lang="fa-IR" sz="2400" b="1">
                <a:latin typeface="B Zar"/>
              </a:rPr>
              <a:t>فعاليت</a:t>
            </a:r>
            <a:r>
              <a:rPr lang="fa-IR" sz="2400" b="1">
                <a:latin typeface="Times New Roman"/>
              </a:rPr>
              <a:t> </a:t>
            </a:r>
            <a:r>
              <a:rPr lang="fa-IR" sz="2400" b="1">
                <a:latin typeface="B Zar"/>
              </a:rPr>
              <a:t>تعيين</a:t>
            </a:r>
            <a:r>
              <a:rPr lang="fa-IR" sz="2400" b="1">
                <a:latin typeface="Times New Roman"/>
              </a:rPr>
              <a:t> </a:t>
            </a:r>
            <a:r>
              <a:rPr lang="fa-IR" sz="2400" b="1">
                <a:latin typeface="B Zar"/>
              </a:rPr>
              <a:t>کنند</a:t>
            </a:r>
            <a:r>
              <a:rPr lang="fa-IR" sz="2400" b="1">
                <a:latin typeface="Times New Roman"/>
              </a:rPr>
              <a:t>.</a:t>
            </a:r>
          </a:p>
          <a:p>
            <a:pPr marL="365125" lvl="0" indent="-365125" algn="just">
              <a:lnSpc>
                <a:spcPct val="120000"/>
              </a:lnSpc>
              <a:spcBef>
                <a:spcPct val="50000"/>
              </a:spcBef>
              <a:buFont typeface="Wingdings"/>
              <a:buChar char="ü"/>
            </a:pPr>
            <a:r>
              <a:rPr lang="fa-IR" sz="2400" b="1">
                <a:latin typeface="Times New Roman"/>
              </a:rPr>
              <a:t> </a:t>
            </a:r>
            <a:r>
              <a:rPr lang="fa-IR" sz="2400" b="1">
                <a:latin typeface="B Zar"/>
              </a:rPr>
              <a:t>هزينه</a:t>
            </a:r>
            <a:r>
              <a:rPr lang="fa-IR" sz="2400" b="1">
                <a:latin typeface="Times New Roman"/>
              </a:rPr>
              <a:t> </a:t>
            </a:r>
            <a:r>
              <a:rPr lang="fa-IR" sz="2400" b="1">
                <a:latin typeface="B Zar"/>
              </a:rPr>
              <a:t>های</a:t>
            </a:r>
            <a:r>
              <a:rPr lang="fa-IR" sz="2400" b="1">
                <a:latin typeface="Times New Roman"/>
              </a:rPr>
              <a:t> </a:t>
            </a:r>
            <a:r>
              <a:rPr lang="fa-IR" sz="2400" b="1">
                <a:latin typeface="B Zar"/>
              </a:rPr>
              <a:t>سربار</a:t>
            </a:r>
            <a:r>
              <a:rPr lang="fa-IR" sz="2400" b="1">
                <a:latin typeface="Times New Roman"/>
              </a:rPr>
              <a:t> </a:t>
            </a:r>
            <a:r>
              <a:rPr lang="fa-IR" sz="2400" b="1">
                <a:latin typeface="B Zar"/>
              </a:rPr>
              <a:t>و</a:t>
            </a:r>
            <a:r>
              <a:rPr lang="fa-IR" sz="2400" b="1">
                <a:latin typeface="Times New Roman"/>
              </a:rPr>
              <a:t> </a:t>
            </a:r>
            <a:r>
              <a:rPr lang="fa-IR" sz="2400" b="1">
                <a:latin typeface="B Zar"/>
              </a:rPr>
              <a:t>هزينه</a:t>
            </a:r>
            <a:r>
              <a:rPr lang="fa-IR" sz="2400" b="1">
                <a:latin typeface="Times New Roman"/>
              </a:rPr>
              <a:t> </a:t>
            </a:r>
            <a:r>
              <a:rPr lang="fa-IR" sz="2400" b="1">
                <a:latin typeface="B Zar"/>
              </a:rPr>
              <a:t>های</a:t>
            </a:r>
            <a:r>
              <a:rPr lang="fa-IR" sz="2400" b="1">
                <a:latin typeface="Times New Roman"/>
              </a:rPr>
              <a:t> </a:t>
            </a:r>
            <a:r>
              <a:rPr lang="fa-IR" sz="2400" b="1">
                <a:latin typeface="B Zar"/>
              </a:rPr>
              <a:t>غير</a:t>
            </a:r>
            <a:r>
              <a:rPr lang="fa-IR" sz="2400" b="1">
                <a:latin typeface="Times New Roman"/>
              </a:rPr>
              <a:t> </a:t>
            </a:r>
            <a:r>
              <a:rPr lang="fa-IR" sz="2400" b="1">
                <a:latin typeface="B Zar"/>
              </a:rPr>
              <a:t>مستقيم</a:t>
            </a:r>
            <a:r>
              <a:rPr lang="fa-IR" sz="2400" b="1">
                <a:latin typeface="Times New Roman"/>
              </a:rPr>
              <a:t> </a:t>
            </a:r>
            <a:r>
              <a:rPr lang="fa-IR" sz="2400" b="1">
                <a:latin typeface="B Zar"/>
              </a:rPr>
              <a:t>ديگر</a:t>
            </a:r>
            <a:r>
              <a:rPr lang="fa-IR" sz="2400" b="1">
                <a:latin typeface="Times New Roman"/>
              </a:rPr>
              <a:t> </a:t>
            </a:r>
            <a:r>
              <a:rPr lang="fa-IR" sz="2400" b="1">
                <a:latin typeface="B Zar"/>
              </a:rPr>
              <a:t>را</a:t>
            </a:r>
            <a:r>
              <a:rPr lang="fa-IR" sz="2400" b="1">
                <a:latin typeface="Times New Roman"/>
              </a:rPr>
              <a:t> </a:t>
            </a:r>
            <a:r>
              <a:rPr lang="fa-IR" sz="2400" b="1">
                <a:latin typeface="B Zar"/>
              </a:rPr>
              <a:t>توسط</a:t>
            </a:r>
            <a:r>
              <a:rPr lang="fa-IR" sz="2400" b="1">
                <a:latin typeface="Times New Roman"/>
              </a:rPr>
              <a:t> </a:t>
            </a:r>
            <a:r>
              <a:rPr lang="fa-IR" sz="2400" b="1">
                <a:latin typeface="B Zar"/>
              </a:rPr>
              <a:t>فعاليت</a:t>
            </a:r>
            <a:r>
              <a:rPr lang="fa-IR" sz="2400" b="1">
                <a:latin typeface="Times New Roman"/>
              </a:rPr>
              <a:t> </a:t>
            </a:r>
            <a:r>
              <a:rPr lang="fa-IR" sz="2400" b="1">
                <a:latin typeface="B Zar"/>
              </a:rPr>
              <a:t>با</a:t>
            </a:r>
            <a:r>
              <a:rPr lang="fa-IR" sz="2400" b="1">
                <a:latin typeface="Times New Roman"/>
              </a:rPr>
              <a:t> </a:t>
            </a:r>
            <a:r>
              <a:rPr lang="fa-IR" sz="2400" b="1">
                <a:latin typeface="B Zar"/>
              </a:rPr>
              <a:t>بکارگيری</a:t>
            </a:r>
            <a:r>
              <a:rPr lang="fa-IR" sz="2400" b="1">
                <a:latin typeface="Times New Roman"/>
              </a:rPr>
              <a:t> </a:t>
            </a:r>
            <a:r>
              <a:rPr lang="fa-IR" sz="2400" b="1">
                <a:latin typeface="B Zar"/>
              </a:rPr>
              <a:t>محرکهای</a:t>
            </a:r>
            <a:r>
              <a:rPr lang="fa-IR" sz="2400" b="1">
                <a:latin typeface="Times New Roman"/>
              </a:rPr>
              <a:t> </a:t>
            </a:r>
            <a:r>
              <a:rPr lang="fa-IR" sz="2400" b="1">
                <a:latin typeface="B Zar"/>
              </a:rPr>
              <a:t>هزينه</a:t>
            </a:r>
            <a:r>
              <a:rPr lang="fa-IR" sz="2400" b="1">
                <a:latin typeface="Times New Roman"/>
              </a:rPr>
              <a:t> </a:t>
            </a:r>
            <a:r>
              <a:rPr lang="fa-IR" sz="2400" b="1">
                <a:latin typeface="B Zar"/>
              </a:rPr>
              <a:t>شفاف</a:t>
            </a:r>
            <a:r>
              <a:rPr lang="fa-IR" sz="2400" b="1">
                <a:latin typeface="Times New Roman"/>
              </a:rPr>
              <a:t>, </a:t>
            </a:r>
            <a:r>
              <a:rPr lang="fa-IR" sz="2400" b="1">
                <a:latin typeface="B Zar"/>
              </a:rPr>
              <a:t>دسته</a:t>
            </a:r>
            <a:r>
              <a:rPr lang="fa-IR" sz="2400" b="1">
                <a:latin typeface="Times New Roman"/>
              </a:rPr>
              <a:t> </a:t>
            </a:r>
            <a:r>
              <a:rPr lang="fa-IR" sz="2400" b="1">
                <a:latin typeface="B Zar"/>
              </a:rPr>
              <a:t>بندی</a:t>
            </a:r>
            <a:r>
              <a:rPr lang="fa-IR" sz="2400" b="1">
                <a:latin typeface="Times New Roman"/>
              </a:rPr>
              <a:t> </a:t>
            </a:r>
            <a:r>
              <a:rPr lang="fa-IR" sz="2400" b="1">
                <a:latin typeface="B Zar"/>
              </a:rPr>
              <a:t>کنند</a:t>
            </a:r>
            <a:r>
              <a:rPr lang="fa-IR" sz="2400" b="1">
                <a:latin typeface="Times New Roman"/>
              </a:rPr>
              <a:t>.</a:t>
            </a:r>
          </a:p>
          <a:p>
            <a:pPr marL="365125" lvl="0" indent="-365125" algn="just">
              <a:lnSpc>
                <a:spcPct val="120000"/>
              </a:lnSpc>
              <a:spcBef>
                <a:spcPct val="50000"/>
              </a:spcBef>
              <a:buFont typeface="Wingdings"/>
              <a:buChar char="ü"/>
            </a:pPr>
            <a:r>
              <a:rPr lang="fa-IR" sz="2400" b="1">
                <a:latin typeface="Times New Roman"/>
              </a:rPr>
              <a:t> </a:t>
            </a:r>
            <a:r>
              <a:rPr lang="fa-IR" sz="2400" b="1">
                <a:latin typeface="B Zar"/>
              </a:rPr>
              <a:t>داده</a:t>
            </a:r>
            <a:r>
              <a:rPr lang="fa-IR" sz="2400" b="1">
                <a:latin typeface="Times New Roman"/>
              </a:rPr>
              <a:t> </a:t>
            </a:r>
            <a:r>
              <a:rPr lang="fa-IR" sz="2400" b="1">
                <a:latin typeface="B Zar"/>
              </a:rPr>
              <a:t>ها</a:t>
            </a:r>
            <a:r>
              <a:rPr lang="fa-IR" sz="2400" b="1">
                <a:latin typeface="Times New Roman"/>
              </a:rPr>
              <a:t> </a:t>
            </a:r>
            <a:r>
              <a:rPr lang="fa-IR" sz="2400" b="1">
                <a:latin typeface="B Zar"/>
              </a:rPr>
              <a:t>را</a:t>
            </a:r>
            <a:r>
              <a:rPr lang="fa-IR" sz="2400" b="1">
                <a:latin typeface="Times New Roman"/>
              </a:rPr>
              <a:t> </a:t>
            </a:r>
            <a:r>
              <a:rPr lang="fa-IR" sz="2400" b="1">
                <a:latin typeface="B Zar"/>
              </a:rPr>
              <a:t>برمبنای</a:t>
            </a:r>
            <a:r>
              <a:rPr lang="fa-IR" sz="2400" b="1">
                <a:latin typeface="Times New Roman"/>
              </a:rPr>
              <a:t> </a:t>
            </a:r>
            <a:r>
              <a:rPr lang="fa-IR" sz="2400" b="1">
                <a:latin typeface="B Zar"/>
              </a:rPr>
              <a:t>تقاضاهای</a:t>
            </a:r>
            <a:r>
              <a:rPr lang="fa-IR" sz="2400" b="1">
                <a:latin typeface="Times New Roman"/>
              </a:rPr>
              <a:t> </a:t>
            </a:r>
            <a:r>
              <a:rPr lang="fa-IR" sz="2400" b="1">
                <a:latin typeface="B Zar"/>
              </a:rPr>
              <a:t>کار</a:t>
            </a:r>
            <a:r>
              <a:rPr lang="fa-IR" sz="2400" b="1">
                <a:latin typeface="Times New Roman"/>
              </a:rPr>
              <a:t> </a:t>
            </a:r>
            <a:r>
              <a:rPr lang="fa-IR" sz="2400" b="1">
                <a:latin typeface="B Zar"/>
              </a:rPr>
              <a:t>با</a:t>
            </a:r>
            <a:r>
              <a:rPr lang="fa-IR" sz="2400" b="1">
                <a:latin typeface="Times New Roman"/>
              </a:rPr>
              <a:t> </a:t>
            </a:r>
            <a:r>
              <a:rPr lang="fa-IR" sz="2400" b="1">
                <a:latin typeface="B Zar"/>
              </a:rPr>
              <a:t>فعاليت</a:t>
            </a:r>
            <a:r>
              <a:rPr lang="fa-IR" sz="2400" b="1">
                <a:latin typeface="Times New Roman"/>
              </a:rPr>
              <a:t> </a:t>
            </a:r>
            <a:r>
              <a:rPr lang="fa-IR" sz="2400" b="1">
                <a:latin typeface="B Zar"/>
              </a:rPr>
              <a:t>جمع</a:t>
            </a:r>
            <a:r>
              <a:rPr lang="fa-IR" sz="2400" b="1">
                <a:latin typeface="Times New Roman"/>
              </a:rPr>
              <a:t> </a:t>
            </a:r>
            <a:r>
              <a:rPr lang="fa-IR" sz="2400" b="1">
                <a:latin typeface="B Zar"/>
              </a:rPr>
              <a:t>آوری</a:t>
            </a:r>
            <a:r>
              <a:rPr lang="fa-IR" sz="2400" b="1">
                <a:latin typeface="Times New Roman"/>
              </a:rPr>
              <a:t> </a:t>
            </a:r>
            <a:r>
              <a:rPr lang="fa-IR" sz="2400" b="1">
                <a:latin typeface="B Zar"/>
              </a:rPr>
              <a:t>کنند</a:t>
            </a:r>
            <a:r>
              <a:rPr lang="fa-IR" sz="2400" b="1">
                <a:latin typeface="Times New Roman"/>
              </a:rPr>
              <a:t>.</a:t>
            </a:r>
          </a:p>
          <a:p>
            <a:pPr marL="365125" lvl="0" indent="-365125" algn="just">
              <a:lnSpc>
                <a:spcPct val="120000"/>
              </a:lnSpc>
              <a:spcBef>
                <a:spcPct val="50000"/>
              </a:spcBef>
              <a:buFont typeface="Wingdings"/>
              <a:buChar char="ü"/>
            </a:pPr>
            <a:r>
              <a:rPr lang="fa-IR" sz="2400" b="1">
                <a:latin typeface="Times New Roman"/>
              </a:rPr>
              <a:t> </a:t>
            </a:r>
            <a:r>
              <a:rPr lang="fa-IR" sz="2400" b="1">
                <a:latin typeface="B Zar"/>
              </a:rPr>
              <a:t>هزينه</a:t>
            </a:r>
            <a:r>
              <a:rPr lang="fa-IR" sz="2400" b="1">
                <a:latin typeface="Times New Roman"/>
              </a:rPr>
              <a:t> </a:t>
            </a:r>
            <a:r>
              <a:rPr lang="fa-IR" sz="2400" b="1">
                <a:latin typeface="B Zar"/>
              </a:rPr>
              <a:t>ها</a:t>
            </a:r>
            <a:r>
              <a:rPr lang="fa-IR" sz="2400" b="1">
                <a:latin typeface="Times New Roman"/>
              </a:rPr>
              <a:t> </a:t>
            </a:r>
            <a:r>
              <a:rPr lang="fa-IR" sz="2400" b="1">
                <a:latin typeface="B Zar"/>
              </a:rPr>
              <a:t>را</a:t>
            </a:r>
            <a:r>
              <a:rPr lang="fa-IR" sz="2400" b="1">
                <a:latin typeface="Times New Roman"/>
              </a:rPr>
              <a:t> </a:t>
            </a:r>
            <a:r>
              <a:rPr lang="fa-IR" sz="2400" b="1">
                <a:latin typeface="B Zar"/>
              </a:rPr>
              <a:t>بر</a:t>
            </a:r>
            <a:r>
              <a:rPr lang="fa-IR" sz="2400" b="1">
                <a:latin typeface="Times New Roman"/>
              </a:rPr>
              <a:t> </a:t>
            </a:r>
            <a:r>
              <a:rPr lang="fa-IR" sz="2400" b="1">
                <a:latin typeface="B Zar"/>
              </a:rPr>
              <a:t>مبنای</a:t>
            </a:r>
            <a:r>
              <a:rPr lang="fa-IR" sz="2400" b="1">
                <a:latin typeface="Times New Roman"/>
              </a:rPr>
              <a:t> </a:t>
            </a:r>
            <a:r>
              <a:rPr lang="fa-IR" sz="2400" b="1">
                <a:latin typeface="B Zar"/>
              </a:rPr>
              <a:t>فعاليت</a:t>
            </a:r>
            <a:r>
              <a:rPr lang="fa-IR" sz="2400" b="1">
                <a:latin typeface="Times New Roman"/>
              </a:rPr>
              <a:t> </a:t>
            </a:r>
            <a:r>
              <a:rPr lang="fa-IR" sz="2400" b="1">
                <a:latin typeface="B Zar"/>
              </a:rPr>
              <a:t>به</a:t>
            </a:r>
            <a:r>
              <a:rPr lang="fa-IR" sz="2400" b="1">
                <a:latin typeface="Times New Roman"/>
              </a:rPr>
              <a:t> </a:t>
            </a:r>
            <a:r>
              <a:rPr lang="fa-IR" sz="2400" b="1">
                <a:latin typeface="B Zar"/>
              </a:rPr>
              <a:t>محصولات</a:t>
            </a:r>
            <a:r>
              <a:rPr lang="fa-IR" sz="2400" b="1">
                <a:latin typeface="Times New Roman"/>
              </a:rPr>
              <a:t> </a:t>
            </a:r>
            <a:r>
              <a:rPr lang="fa-IR" sz="2400" b="1">
                <a:latin typeface="B Zar"/>
              </a:rPr>
              <a:t>و</a:t>
            </a:r>
            <a:r>
              <a:rPr lang="fa-IR" sz="2400" b="1">
                <a:latin typeface="Times New Roman"/>
              </a:rPr>
              <a:t> </a:t>
            </a:r>
            <a:r>
              <a:rPr lang="fa-IR" sz="2400" b="1">
                <a:latin typeface="B Zar"/>
              </a:rPr>
              <a:t>مشتريان</a:t>
            </a:r>
            <a:r>
              <a:rPr lang="fa-IR" sz="2400" b="1">
                <a:latin typeface="Times New Roman"/>
              </a:rPr>
              <a:t> </a:t>
            </a:r>
            <a:r>
              <a:rPr lang="fa-IR" sz="2400" b="1">
                <a:latin typeface="B Zar"/>
              </a:rPr>
              <a:t>تخصيص</a:t>
            </a:r>
            <a:r>
              <a:rPr lang="fa-IR" sz="2400" b="1">
                <a:latin typeface="Times New Roman"/>
              </a:rPr>
              <a:t> </a:t>
            </a:r>
            <a:r>
              <a:rPr lang="fa-IR" sz="2400" b="1">
                <a:latin typeface="B Zar"/>
              </a:rPr>
              <a:t>دهند</a:t>
            </a:r>
            <a:r>
              <a:rPr lang="fa-IR" sz="2400" b="1">
                <a:latin typeface="Times New Roman"/>
              </a:rPr>
              <a:t>.</a:t>
            </a:r>
          </a:p>
          <a:p>
            <a:pPr marL="365125" lvl="0" indent="-365125" algn="just">
              <a:lnSpc>
                <a:spcPct val="120000"/>
              </a:lnSpc>
              <a:spcBef>
                <a:spcPct val="50000"/>
              </a:spcBef>
              <a:buFont typeface="Wingdings"/>
              <a:buChar char="ü"/>
            </a:pPr>
            <a:r>
              <a:rPr lang="fa-IR" sz="2400" b="1">
                <a:latin typeface="Times New Roman"/>
              </a:rPr>
              <a:t> </a:t>
            </a:r>
            <a:r>
              <a:rPr lang="fa-IR" sz="2400" b="1">
                <a:latin typeface="B Zar"/>
              </a:rPr>
              <a:t>اطلاعات</a:t>
            </a:r>
            <a:r>
              <a:rPr lang="fa-IR" sz="2400" b="1">
                <a:latin typeface="Times New Roman"/>
              </a:rPr>
              <a:t> </a:t>
            </a:r>
            <a:r>
              <a:rPr lang="fa-IR" sz="2400" b="1">
                <a:latin typeface="B Zar"/>
              </a:rPr>
              <a:t>مالی</a:t>
            </a:r>
            <a:r>
              <a:rPr lang="fa-IR" sz="2400" b="1">
                <a:latin typeface="Times New Roman"/>
              </a:rPr>
              <a:t> </a:t>
            </a:r>
            <a:r>
              <a:rPr lang="fa-IR" sz="2400" b="1">
                <a:latin typeface="B Zar"/>
              </a:rPr>
              <a:t>و</a:t>
            </a:r>
            <a:r>
              <a:rPr lang="fa-IR" sz="2400" b="1">
                <a:latin typeface="Times New Roman"/>
              </a:rPr>
              <a:t> </a:t>
            </a:r>
            <a:r>
              <a:rPr lang="fa-IR" sz="2400" b="1">
                <a:latin typeface="B Zar"/>
              </a:rPr>
              <a:t>عملياتی</a:t>
            </a:r>
            <a:r>
              <a:rPr lang="fa-IR" sz="2400" b="1">
                <a:latin typeface="Times New Roman"/>
              </a:rPr>
              <a:t> </a:t>
            </a:r>
            <a:r>
              <a:rPr lang="fa-IR" sz="2400" b="1">
                <a:latin typeface="B Zar"/>
              </a:rPr>
              <a:t>را</a:t>
            </a:r>
            <a:r>
              <a:rPr lang="fa-IR" sz="2400" b="1">
                <a:latin typeface="Times New Roman"/>
              </a:rPr>
              <a:t> </a:t>
            </a:r>
            <a:r>
              <a:rPr lang="fa-IR" sz="2400" b="1">
                <a:latin typeface="B Zar"/>
              </a:rPr>
              <a:t>در</a:t>
            </a:r>
            <a:r>
              <a:rPr lang="fa-IR" sz="2400" b="1">
                <a:latin typeface="Times New Roman"/>
              </a:rPr>
              <a:t> </a:t>
            </a:r>
            <a:r>
              <a:rPr lang="fa-IR" sz="2400" b="1">
                <a:latin typeface="B Zar"/>
              </a:rPr>
              <a:t>سطح</a:t>
            </a:r>
            <a:r>
              <a:rPr lang="fa-IR" sz="2400" b="1">
                <a:latin typeface="Times New Roman"/>
              </a:rPr>
              <a:t> </a:t>
            </a:r>
            <a:r>
              <a:rPr lang="fa-IR" sz="2400" b="1">
                <a:latin typeface="B Zar"/>
              </a:rPr>
              <a:t>هر</a:t>
            </a:r>
            <a:r>
              <a:rPr lang="fa-IR" sz="2400" b="1">
                <a:latin typeface="Times New Roman"/>
              </a:rPr>
              <a:t> </a:t>
            </a:r>
            <a:r>
              <a:rPr lang="fa-IR" sz="2400" b="1">
                <a:latin typeface="B Zar"/>
              </a:rPr>
              <a:t>فعاليت</a:t>
            </a:r>
            <a:r>
              <a:rPr lang="fa-IR" sz="2400" b="1">
                <a:latin typeface="Times New Roman"/>
              </a:rPr>
              <a:t> </a:t>
            </a:r>
            <a:r>
              <a:rPr lang="fa-IR" sz="2400" b="1">
                <a:latin typeface="B Zar"/>
              </a:rPr>
              <a:t>تعيين</a:t>
            </a:r>
            <a:r>
              <a:rPr lang="fa-IR" sz="2400" b="1">
                <a:latin typeface="Times New Roman"/>
              </a:rPr>
              <a:t> </a:t>
            </a:r>
            <a:r>
              <a:rPr lang="fa-IR" sz="2400" b="1">
                <a:latin typeface="B Zar"/>
              </a:rPr>
              <a:t>کنند</a:t>
            </a:r>
            <a:r>
              <a:rPr lang="fa-IR" sz="2400" b="1">
                <a:latin typeface="Times New Roman"/>
              </a:rPr>
              <a:t>.</a:t>
            </a:r>
          </a:p>
        </p:txBody>
      </p:sp>
      <p:sp>
        <p:nvSpPr>
          <p:cNvPr id="3" name="TextBox 2"/>
          <p:cNvSpPr txBox="1"/>
          <p:nvPr/>
        </p:nvSpPr>
        <p:spPr>
          <a:xfrm>
            <a:off x="685800" y="845840"/>
            <a:ext cx="7772400" cy="1143000"/>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شرايط ايجاد يک سيستم حامی  </a:t>
            </a:r>
            <a:r>
              <a:rPr sz="3200" b="1" cap="all">
                <a:solidFill>
                  <a:schemeClr val="tx2">
                    <a:lumMod val="75000"/>
                  </a:schemeClr>
                </a:solidFill>
              </a:rPr>
              <a:t>ABM</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afterGroup">
                            <p:stCondLst>
                              <p:cond delay="0"/>
                            </p:stCondLst>
                            <p:childTnLst>
                              <p:par>
                                <p:cTn id="5" presetID="4" presetClass="entr" presetSubtype="16" fill="hold" nodeType="afterEffect">
                                  <p:stCondLst>
                                    <p:cond delay="150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25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1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971600" y="2636912"/>
            <a:ext cx="6912769" cy="3528393"/>
          </a:xfrm>
          <a:prstGeom prst="rect">
            <a:avLst/>
          </a:prstGeom>
        </p:spPr>
        <p:txBody>
          <a:bodyPr/>
          <a:lstStyle>
            <a:lvl1pPr lvl="0">
              <a:defRPr/>
            </a:lvl1pPr>
          </a:lstStyle>
          <a:p>
            <a:pPr marL="457200" lvl="0" indent="-457200" algn="just">
              <a:buFont typeface="Times New Roman"/>
              <a:buAutoNum type="arabicPeriod"/>
            </a:pPr>
            <a:r>
              <a:rPr lang="fa-IR" sz="2300" b="1">
                <a:solidFill>
                  <a:schemeClr val="tx1"/>
                </a:solidFill>
              </a:rPr>
              <a:t>تعريف دامنه پروژه </a:t>
            </a:r>
          </a:p>
          <a:p>
            <a:pPr marL="457200" lvl="0" indent="-457200" algn="just">
              <a:buFont typeface="Times New Roman"/>
              <a:buAutoNum type="arabicPeriod"/>
            </a:pPr>
            <a:r>
              <a:rPr lang="fa-IR" sz="2300" b="1">
                <a:solidFill>
                  <a:schemeClr val="tx1"/>
                </a:solidFill>
              </a:rPr>
              <a:t> شناسايی فعاليتها, منابع و شاخص های ستاده </a:t>
            </a:r>
          </a:p>
          <a:p>
            <a:pPr marL="457200" lvl="0" indent="-457200" algn="just">
              <a:buFont typeface="Times New Roman"/>
              <a:buAutoNum type="arabicPeriod"/>
            </a:pPr>
            <a:r>
              <a:rPr lang="fa-IR" sz="2300" b="1">
                <a:solidFill>
                  <a:schemeClr val="tx1"/>
                </a:solidFill>
              </a:rPr>
              <a:t> تحليل جريان عملياتی فرايند </a:t>
            </a:r>
          </a:p>
          <a:p>
            <a:pPr marL="457200" lvl="0" indent="-457200" algn="just">
              <a:buFont typeface="Times New Roman"/>
              <a:buAutoNum type="arabicPeriod"/>
            </a:pPr>
            <a:r>
              <a:rPr lang="fa-IR" sz="2300" b="1">
                <a:solidFill>
                  <a:schemeClr val="tx1"/>
                </a:solidFill>
              </a:rPr>
              <a:t>جمع آوری داده ها و شناسايی نقش های رابط ميان داده ها </a:t>
            </a:r>
          </a:p>
          <a:p>
            <a:pPr marL="457200" lvl="0" indent="-457200" algn="just">
              <a:buFont typeface="Times New Roman"/>
              <a:buAutoNum type="arabicPeriod"/>
            </a:pPr>
            <a:r>
              <a:rPr lang="fa-IR" sz="2300" b="1">
                <a:solidFill>
                  <a:schemeClr val="tx1"/>
                </a:solidFill>
              </a:rPr>
              <a:t>تهيه يک مدل کامپيوتری </a:t>
            </a:r>
          </a:p>
          <a:p>
            <a:pPr marL="457200" lvl="0" indent="-457200" algn="just">
              <a:buFont typeface="Times New Roman"/>
              <a:buAutoNum type="arabicPeriod"/>
            </a:pPr>
            <a:r>
              <a:rPr lang="fa-IR" sz="2300" b="1">
                <a:solidFill>
                  <a:schemeClr val="tx1"/>
                </a:solidFill>
              </a:rPr>
              <a:t>ارزش گذاری و اعتبار دادن به مدل </a:t>
            </a:r>
          </a:p>
          <a:p>
            <a:pPr marL="457200" lvl="0" indent="-457200" algn="just">
              <a:buFont typeface="Times New Roman"/>
              <a:buAutoNum type="arabicPeriod"/>
            </a:pPr>
            <a:r>
              <a:rPr lang="fa-IR" sz="2300" b="1">
                <a:solidFill>
                  <a:schemeClr val="tx1"/>
                </a:solidFill>
              </a:rPr>
              <a:t>تعبير و تفسير اطلاعات جديد </a:t>
            </a:r>
          </a:p>
          <a:p>
            <a:pPr marL="457200" lvl="0" indent="-457200" algn="just">
              <a:buFont typeface="Times New Roman"/>
              <a:buAutoNum type="arabicPeriod"/>
            </a:pPr>
            <a:r>
              <a:rPr lang="fa-IR" sz="2300" b="1">
                <a:solidFill>
                  <a:schemeClr val="tx1"/>
                </a:solidFill>
              </a:rPr>
              <a:t>اجرا  </a:t>
            </a:r>
          </a:p>
        </p:txBody>
      </p:sp>
      <p:sp>
        <p:nvSpPr>
          <p:cNvPr id="3" name="Title 2"/>
          <p:cNvSpPr txBox="1">
            <a:spLocks noGrp="1"/>
          </p:cNvSpPr>
          <p:nvPr>
            <p:ph type="title"/>
          </p:nvPr>
        </p:nvSpPr>
        <p:spPr>
          <a:xfrm>
            <a:off x="323850" y="1079327"/>
            <a:ext cx="8569326" cy="1125537"/>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مراحل هشتگانه  </a:t>
            </a:r>
            <a:r>
              <a:rPr sz="3200" b="1" cap="all">
                <a:solidFill>
                  <a:schemeClr val="tx2">
                    <a:lumMod val="75000"/>
                  </a:schemeClr>
                </a:solidFill>
              </a:rPr>
              <a:t>ABM</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afterGroup">
                            <p:stCondLst>
                              <p:cond delay="0"/>
                            </p:stCondLst>
                            <p:childTnLst>
                              <p:par>
                                <p:cTn id="5" presetID="14" presetClass="entr" presetSubtype="10" fill="hold" nodeType="with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2000"/>
                                        <p:tgtEl>
                                          <p:spTgt spid="2">
                                            <p:txEl>
                                              <p:pRg st="0" end="0"/>
                                            </p:txEl>
                                          </p:spTgt>
                                        </p:tgtEl>
                                      </p:cBhvr>
                                    </p:animEffect>
                                  </p:childTnLst>
                                </p:cTn>
                              </p:par>
                              <p:par>
                                <p:cTn id="8" presetID="14" presetClass="entr" presetSubtype="10" fill="hold" nodeType="withEffect">
                                  <p:stCondLst>
                                    <p:cond delay="200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0" dur="2000"/>
                                        <p:tgtEl>
                                          <p:spTgt spid="2">
                                            <p:txEl>
                                              <p:pRg st="1" end="1"/>
                                            </p:txEl>
                                          </p:spTgt>
                                        </p:tgtEl>
                                      </p:cBhvr>
                                    </p:animEffect>
                                  </p:childTnLst>
                                </p:cTn>
                              </p:par>
                              <p:par>
                                <p:cTn id="11" presetID="14" presetClass="entr" presetSubtype="10" fill="hold" nodeType="withEffect">
                                  <p:stCondLst>
                                    <p:cond delay="200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3" dur="2000"/>
                                        <p:tgtEl>
                                          <p:spTgt spid="2">
                                            <p:txEl>
                                              <p:pRg st="2" end="2"/>
                                            </p:txEl>
                                          </p:spTgt>
                                        </p:tgtEl>
                                      </p:cBhvr>
                                    </p:animEffect>
                                  </p:childTnLst>
                                </p:cTn>
                              </p:par>
                              <p:par>
                                <p:cTn id="14" presetID="14" presetClass="entr" presetSubtype="10" fill="hold" nodeType="withEffect">
                                  <p:stCondLst>
                                    <p:cond delay="200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randombar(horizontal)">
                                      <p:cBhvr>
                                        <p:cTn id="16" dur="2000"/>
                                        <p:tgtEl>
                                          <p:spTgt spid="2">
                                            <p:txEl>
                                              <p:pRg st="3" end="3"/>
                                            </p:txEl>
                                          </p:spTgt>
                                        </p:tgtEl>
                                      </p:cBhvr>
                                    </p:animEffect>
                                  </p:childTnLst>
                                </p:cTn>
                              </p:par>
                              <p:par>
                                <p:cTn id="17" presetID="14" presetClass="entr" presetSubtype="10" fill="hold" nodeType="with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randombar(horizontal)">
                                      <p:cBhvr>
                                        <p:cTn id="19" dur="2000"/>
                                        <p:tgtEl>
                                          <p:spTgt spid="2">
                                            <p:txEl>
                                              <p:pRg st="4" end="4"/>
                                            </p:txEl>
                                          </p:spTgt>
                                        </p:tgtEl>
                                      </p:cBhvr>
                                    </p:animEffect>
                                  </p:childTnLst>
                                </p:cTn>
                              </p:par>
                              <p:par>
                                <p:cTn id="20" presetID="14" presetClass="entr" presetSubtype="10" fill="hold" nodeType="withEffect">
                                  <p:stCondLst>
                                    <p:cond delay="200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randombar(horizontal)">
                                      <p:cBhvr>
                                        <p:cTn id="22" dur="2000"/>
                                        <p:tgtEl>
                                          <p:spTgt spid="2">
                                            <p:txEl>
                                              <p:pRg st="5" end="5"/>
                                            </p:txEl>
                                          </p:spTgt>
                                        </p:tgtEl>
                                      </p:cBhvr>
                                    </p:animEffect>
                                  </p:childTnLst>
                                </p:cTn>
                              </p:par>
                              <p:par>
                                <p:cTn id="23" presetID="14" presetClass="entr" presetSubtype="10" fill="hold" nodeType="withEffect">
                                  <p:stCondLst>
                                    <p:cond delay="200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randombar(horizontal)">
                                      <p:cBhvr>
                                        <p:cTn id="25" dur="2000"/>
                                        <p:tgtEl>
                                          <p:spTgt spid="2">
                                            <p:txEl>
                                              <p:pRg st="6" end="6"/>
                                            </p:txEl>
                                          </p:spTgt>
                                        </p:tgtEl>
                                      </p:cBhvr>
                                    </p:animEffect>
                                  </p:childTnLst>
                                </p:cTn>
                              </p:par>
                              <p:par>
                                <p:cTn id="26" presetID="14" presetClass="entr" presetSubtype="10" fill="hold" nodeType="withEffect">
                                  <p:stCondLst>
                                    <p:cond delay="200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randombar(horizontal)">
                                      <p:cBhvr>
                                        <p:cTn id="28" dur="2000"/>
                                        <p:tgtEl>
                                          <p:spTgt spid="2">
                                            <p:txEl>
                                              <p:pRg st="7" end="7"/>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circle(in)">
                                      <p:cBhvr>
                                        <p:cTn id="31" dur="1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1331640" y="3006651"/>
            <a:ext cx="6334472" cy="3014638"/>
          </a:xfrm>
          <a:prstGeom prst="rect">
            <a:avLst/>
          </a:prstGeom>
        </p:spPr>
        <p:txBody>
          <a:bodyPr/>
          <a:lstStyle>
            <a:lvl1pPr lvl="0">
              <a:defRPr/>
            </a:lvl1pPr>
          </a:lstStyle>
          <a:p>
            <a:pPr marL="457200" lvl="0" indent="-457200" algn="just">
              <a:lnSpc>
                <a:spcPct val="150000"/>
              </a:lnSpc>
              <a:buFont typeface="Times New Roman"/>
              <a:buAutoNum type="arabicPeriod"/>
            </a:pPr>
            <a:r>
              <a:rPr lang="fa-IR" sz="2400" b="1">
                <a:solidFill>
                  <a:schemeClr val="tx1"/>
                </a:solidFill>
              </a:rPr>
              <a:t>قيمت گذاری مجدد محصولات و بهينه سازی طراحی محصول جديد .</a:t>
            </a:r>
          </a:p>
          <a:p>
            <a:pPr marL="457200" lvl="0" indent="-457200" algn="just">
              <a:lnSpc>
                <a:spcPct val="150000"/>
              </a:lnSpc>
              <a:buFont typeface="Times New Roman"/>
              <a:buAutoNum type="arabicPeriod"/>
            </a:pPr>
            <a:r>
              <a:rPr lang="fa-IR" sz="2400" b="1">
                <a:solidFill>
                  <a:schemeClr val="tx1"/>
                </a:solidFill>
              </a:rPr>
              <a:t>کاهش هزينه ها .</a:t>
            </a:r>
          </a:p>
          <a:p>
            <a:pPr marL="457200" lvl="0" indent="-457200" algn="just">
              <a:lnSpc>
                <a:spcPct val="150000"/>
              </a:lnSpc>
              <a:buFont typeface="Times New Roman"/>
              <a:buAutoNum type="arabicPeriod"/>
            </a:pPr>
            <a:r>
              <a:rPr lang="fa-IR" sz="2400" b="1">
                <a:solidFill>
                  <a:schemeClr val="tx1"/>
                </a:solidFill>
              </a:rPr>
              <a:t>اثرگذاری بر برنامه ريزی استراتژيک و عملياتی .</a:t>
            </a:r>
          </a:p>
        </p:txBody>
      </p:sp>
      <p:sp>
        <p:nvSpPr>
          <p:cNvPr id="3" name="TextBox 2"/>
          <p:cNvSpPr txBox="1"/>
          <p:nvPr/>
        </p:nvSpPr>
        <p:spPr>
          <a:xfrm>
            <a:off x="685800" y="1421904"/>
            <a:ext cx="7772400" cy="1143000"/>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دلايل به کارگيری  </a:t>
            </a:r>
            <a:r>
              <a:rPr sz="3200" b="1" cap="all">
                <a:solidFill>
                  <a:schemeClr val="tx2">
                    <a:lumMod val="75000"/>
                  </a:schemeClr>
                </a:solidFill>
              </a:rPr>
              <a:t>ABM</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withGroup">
                            <p:stCondLst>
                              <p:cond delay="0"/>
                            </p:stCondLst>
                            <p:childTnLst>
                              <p:par>
                                <p:cTn id="5" presetID="22" presetClass="entr" presetSubtype="4" fill="hold" nodeType="withEffect">
                                  <p:stCondLst>
                                    <p:cond delay="1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1250"/>
                                        <p:tgtEl>
                                          <p:spTgt spid="2">
                                            <p:txEl>
                                              <p:pRg st="0" end="0"/>
                                            </p:txEl>
                                          </p:spTgt>
                                        </p:tgtEl>
                                      </p:cBhvr>
                                    </p:animEffect>
                                  </p:childTnLst>
                                </p:cTn>
                              </p:par>
                              <p:par>
                                <p:cTn id="8" presetID="22" presetClass="entr" presetSubtype="4" fill="hold" nodeType="withEffect">
                                  <p:stCondLst>
                                    <p:cond delay="150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1250"/>
                                        <p:tgtEl>
                                          <p:spTgt spid="2">
                                            <p:txEl>
                                              <p:pRg st="1" end="1"/>
                                            </p:txEl>
                                          </p:spTgt>
                                        </p:tgtEl>
                                      </p:cBhvr>
                                    </p:animEffect>
                                  </p:childTnLst>
                                </p:cTn>
                              </p:par>
                              <p:par>
                                <p:cTn id="11" presetID="22" presetClass="entr" presetSubtype="4" fill="hold" nodeType="withEffect">
                                  <p:stCondLst>
                                    <p:cond delay="150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1250"/>
                                        <p:tgtEl>
                                          <p:spTgt spid="2">
                                            <p:txEl>
                                              <p:pRg st="2" end="2"/>
                                            </p:txEl>
                                          </p:spTgt>
                                        </p:tgtEl>
                                      </p:cBhvr>
                                    </p:animEffect>
                                  </p:childTnLst>
                                </p:cTn>
                              </p:par>
                              <p:par>
                                <p:cTn id="14" presetID="53" presetClass="entr" presetSubtype="16"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1250" fill="hold"/>
                                        <p:tgtEl>
                                          <p:spTgt spid="3"/>
                                        </p:tgtEl>
                                        <p:attrNameLst>
                                          <p:attrName>ppt_w</p:attrName>
                                        </p:attrNameLst>
                                      </p:cBhvr>
                                      <p:tavLst>
                                        <p:tav tm="0">
                                          <p:val>
                                            <p:fltVal val="0"/>
                                          </p:val>
                                        </p:tav>
                                        <p:tav tm="100000">
                                          <p:val>
                                            <p:strVal val="#ppt_w"/>
                                          </p:val>
                                        </p:tav>
                                      </p:tavLst>
                                    </p:anim>
                                    <p:anim calcmode="lin" valueType="num">
                                      <p:cBhvr>
                                        <p:cTn id="17" dur="1250" fill="hold"/>
                                        <p:tgtEl>
                                          <p:spTgt spid="3"/>
                                        </p:tgtEl>
                                        <p:attrNameLst>
                                          <p:attrName>ppt_h</p:attrName>
                                        </p:attrNameLst>
                                      </p:cBhvr>
                                      <p:tavLst>
                                        <p:tav tm="0">
                                          <p:val>
                                            <p:fltVal val="0"/>
                                          </p:val>
                                        </p:tav>
                                        <p:tav tm="100000">
                                          <p:val>
                                            <p:strVal val="#ppt_h"/>
                                          </p:val>
                                        </p:tav>
                                      </p:tavLst>
                                    </p:anim>
                                    <p:animEffect transition="in" filter="fade">
                                      <p:cBhvr>
                                        <p:cTn id="18"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755576" y="2276872"/>
            <a:ext cx="7416825" cy="2664296"/>
          </a:xfrm>
          <a:prstGeom prst="rect">
            <a:avLst/>
          </a:prstGeom>
        </p:spPr>
        <p:txBody>
          <a:bodyPr/>
          <a:lstStyle>
            <a:lvl1pPr lvl="0">
              <a:defRPr/>
            </a:lvl1pPr>
          </a:lstStyle>
          <a:p>
            <a:pPr marL="457200" lvl="0" indent="-457200">
              <a:lnSpc>
                <a:spcPct val="150000"/>
              </a:lnSpc>
              <a:buFont typeface="Times New Roman"/>
              <a:buAutoNum type="arabicPeriod"/>
            </a:pPr>
            <a:r>
              <a:rPr lang="fa-IR" sz="2400" b="1">
                <a:solidFill>
                  <a:schemeClr val="tx1"/>
                </a:solidFill>
              </a:rPr>
              <a:t>مدل </a:t>
            </a:r>
            <a:r>
              <a:rPr sz="2400" b="1">
                <a:solidFill>
                  <a:schemeClr val="tx1"/>
                </a:solidFill>
              </a:rPr>
              <a:t> ABM </a:t>
            </a:r>
            <a:r>
              <a:rPr lang="fa-IR" sz="2400" b="1">
                <a:solidFill>
                  <a:schemeClr val="tx1"/>
                </a:solidFill>
              </a:rPr>
              <a:t>نتيجه بکارگيری موفقيت آميز </a:t>
            </a:r>
            <a:r>
              <a:rPr sz="2400" b="1">
                <a:solidFill>
                  <a:schemeClr val="tx1"/>
                </a:solidFill>
              </a:rPr>
              <a:t>ABC </a:t>
            </a:r>
            <a:r>
              <a:rPr lang="fa-IR" sz="2400" b="1">
                <a:solidFill>
                  <a:schemeClr val="tx1"/>
                </a:solidFill>
              </a:rPr>
              <a:t>بوده است.</a:t>
            </a:r>
          </a:p>
          <a:p>
            <a:pPr marL="457200" lvl="0" indent="-457200">
              <a:lnSpc>
                <a:spcPct val="150000"/>
              </a:lnSpc>
              <a:buFont typeface="Times New Roman"/>
              <a:buAutoNum type="arabicPeriod"/>
            </a:pPr>
            <a:r>
              <a:rPr lang="fa-IR" sz="2400" b="1">
                <a:solidFill>
                  <a:schemeClr val="tx1"/>
                </a:solidFill>
              </a:rPr>
              <a:t>مدل </a:t>
            </a:r>
            <a:r>
              <a:rPr sz="2400" b="1">
                <a:solidFill>
                  <a:schemeClr val="tx1"/>
                </a:solidFill>
              </a:rPr>
              <a:t> ABM </a:t>
            </a:r>
            <a:r>
              <a:rPr lang="fa-IR" sz="2400" b="1">
                <a:solidFill>
                  <a:schemeClr val="tx1"/>
                </a:solidFill>
              </a:rPr>
              <a:t>بعد پويای تازه ای از لحاظ بهبود مستمر فعاليتها به </a:t>
            </a:r>
            <a:r>
              <a:rPr sz="2400" b="1">
                <a:solidFill>
                  <a:schemeClr val="tx1"/>
                </a:solidFill>
              </a:rPr>
              <a:t> ABC</a:t>
            </a:r>
            <a:r>
              <a:rPr lang="fa-IR" sz="2400" b="1">
                <a:solidFill>
                  <a:schemeClr val="tx1"/>
                </a:solidFill>
              </a:rPr>
              <a:t> اضافه کرده است.</a:t>
            </a:r>
          </a:p>
          <a:p>
            <a:pPr marL="457200" lvl="0" indent="-457200">
              <a:lnSpc>
                <a:spcPct val="150000"/>
              </a:lnSpc>
              <a:buFont typeface="Times New Roman"/>
              <a:buAutoNum type="arabicPeriod"/>
            </a:pPr>
            <a:r>
              <a:rPr lang="fa-IR" sz="2400" b="1">
                <a:solidFill>
                  <a:schemeClr val="tx1"/>
                </a:solidFill>
              </a:rPr>
              <a:t> مدل </a:t>
            </a:r>
            <a:r>
              <a:rPr sz="2400" b="1">
                <a:solidFill>
                  <a:schemeClr val="tx1"/>
                </a:solidFill>
              </a:rPr>
              <a:t>ABM </a:t>
            </a:r>
            <a:r>
              <a:rPr lang="fa-IR" sz="2400" b="1">
                <a:solidFill>
                  <a:schemeClr val="tx1"/>
                </a:solidFill>
              </a:rPr>
              <a:t> اطلاعات مورد نياز خود را از </a:t>
            </a:r>
            <a:r>
              <a:rPr sz="2400" b="1">
                <a:solidFill>
                  <a:schemeClr val="tx1"/>
                </a:solidFill>
              </a:rPr>
              <a:t> ABC </a:t>
            </a:r>
            <a:r>
              <a:rPr lang="fa-IR" sz="2400" b="1">
                <a:solidFill>
                  <a:schemeClr val="tx1"/>
                </a:solidFill>
              </a:rPr>
              <a:t>می گيرد.</a:t>
            </a:r>
          </a:p>
        </p:txBody>
      </p:sp>
      <p:sp>
        <p:nvSpPr>
          <p:cNvPr id="3" name="TextBox 2"/>
          <p:cNvSpPr txBox="1"/>
          <p:nvPr/>
        </p:nvSpPr>
        <p:spPr>
          <a:xfrm>
            <a:off x="685800" y="845840"/>
            <a:ext cx="7772400" cy="1143000"/>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ويژگی های </a:t>
            </a:r>
            <a:r>
              <a:rPr sz="3200" b="1" cap="all">
                <a:solidFill>
                  <a:schemeClr val="tx2">
                    <a:lumMod val="75000"/>
                  </a:schemeClr>
                </a:solidFill>
              </a:rPr>
              <a:t> ABM </a:t>
            </a:r>
            <a:r>
              <a:rPr lang="fa-IR" sz="3200" b="1" cap="all">
                <a:solidFill>
                  <a:schemeClr val="tx2">
                    <a:lumMod val="75000"/>
                  </a:schemeClr>
                </a:solidFill>
              </a:rPr>
              <a:t>در تعامل با </a:t>
            </a:r>
            <a:r>
              <a:rPr sz="3200" b="1" cap="all">
                <a:solidFill>
                  <a:schemeClr val="tx2">
                    <a:lumMod val="75000"/>
                  </a:schemeClr>
                </a:solidFill>
              </a:rPr>
              <a:t>ABC </a:t>
            </a:r>
          </a:p>
        </p:txBody>
      </p:sp>
      <p:sp>
        <p:nvSpPr>
          <p:cNvPr id="4" name="Rectangle 3"/>
          <p:cNvSpPr/>
          <p:nvPr/>
        </p:nvSpPr>
        <p:spPr>
          <a:xfrm>
            <a:off x="1043608" y="5108992"/>
            <a:ext cx="7128793" cy="1200329"/>
          </a:xfrm>
          <a:prstGeom prst="rect">
            <a:avLst/>
          </a:prstGeom>
          <a:solidFill>
            <a:srgbClr val="CAE2F2"/>
          </a:solidFill>
          <a:ln w="9525" cap="flat">
            <a:solidFill>
              <a:schemeClr val="accent3">
                <a:shade val="95000"/>
                <a:satMod val="105000"/>
              </a:schemeClr>
            </a:solidFill>
          </a:ln>
          <a:effectLst>
            <a:outerShdw blurRad="40000" dist="22999" dir="5400000">
              <a:srgbClr val="000000">
                <a:alpha val="35000"/>
              </a:srgbClr>
            </a:outerShdw>
          </a:effectLst>
        </p:spPr>
        <p:txBody>
          <a:bodyPr wrap="square"/>
          <a:lstStyle>
            <a:lvl1pPr lvl="0">
              <a:defRPr/>
            </a:lvl1pPr>
          </a:lstStyle>
          <a:p>
            <a:pPr lvl="0" algn="just"/>
            <a:r>
              <a:rPr lang="fa-IR" sz="2400" b="1">
                <a:solidFill>
                  <a:schemeClr val="tx1"/>
                </a:solidFill>
              </a:rPr>
              <a:t>مديريت بر مبنای فعاليت از ابزارهای مديريت هزينه در محيط اقتصادی پويا جهت خلق ارزش و توانمند ساختن بنگاه های اقتصادی است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withGroup">
                            <p:stCondLst>
                              <p:cond delay="0"/>
                            </p:stCondLst>
                            <p:childTnLst>
                              <p:par>
                                <p:cTn id="5" presetID="22" presetClass="entr" presetSubtype="4" fill="hold" nodeType="withEffect">
                                  <p:stCondLst>
                                    <p:cond delay="1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1250"/>
                                        <p:tgtEl>
                                          <p:spTgt spid="2">
                                            <p:txEl>
                                              <p:pRg st="0" end="0"/>
                                            </p:txEl>
                                          </p:spTgt>
                                        </p:tgtEl>
                                      </p:cBhvr>
                                    </p:animEffect>
                                  </p:childTnLst>
                                </p:cTn>
                              </p:par>
                              <p:par>
                                <p:cTn id="8" presetID="22" presetClass="entr" presetSubtype="4" fill="hold" nodeType="withEffect">
                                  <p:stCondLst>
                                    <p:cond delay="150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1250"/>
                                        <p:tgtEl>
                                          <p:spTgt spid="2">
                                            <p:txEl>
                                              <p:pRg st="1" end="1"/>
                                            </p:txEl>
                                          </p:spTgt>
                                        </p:tgtEl>
                                      </p:cBhvr>
                                    </p:animEffect>
                                  </p:childTnLst>
                                </p:cTn>
                              </p:par>
                              <p:par>
                                <p:cTn id="11" presetID="22" presetClass="entr" presetSubtype="4" fill="hold" nodeType="withEffect">
                                  <p:stCondLst>
                                    <p:cond delay="150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1250"/>
                                        <p:tgtEl>
                                          <p:spTgt spid="2">
                                            <p:txEl>
                                              <p:pRg st="2" end="2"/>
                                            </p:txEl>
                                          </p:spTgt>
                                        </p:tgtEl>
                                      </p:cBhvr>
                                    </p:animEffect>
                                  </p:childTnLst>
                                </p:cTn>
                              </p:par>
                              <p:par>
                                <p:cTn id="14" presetID="53" presetClass="entr" presetSubtype="16"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1500" fill="hold"/>
                                        <p:tgtEl>
                                          <p:spTgt spid="3"/>
                                        </p:tgtEl>
                                        <p:attrNameLst>
                                          <p:attrName>ppt_w</p:attrName>
                                        </p:attrNameLst>
                                      </p:cBhvr>
                                      <p:tavLst>
                                        <p:tav tm="0">
                                          <p:val>
                                            <p:fltVal val="0"/>
                                          </p:val>
                                        </p:tav>
                                        <p:tav tm="100000">
                                          <p:val>
                                            <p:strVal val="#ppt_w"/>
                                          </p:val>
                                        </p:tav>
                                      </p:tavLst>
                                    </p:anim>
                                    <p:anim calcmode="lin" valueType="num">
                                      <p:cBhvr>
                                        <p:cTn id="17" dur="1500" fill="hold"/>
                                        <p:tgtEl>
                                          <p:spTgt spid="3"/>
                                        </p:tgtEl>
                                        <p:attrNameLst>
                                          <p:attrName>ppt_h</p:attrName>
                                        </p:attrNameLst>
                                      </p:cBhvr>
                                      <p:tavLst>
                                        <p:tav tm="0">
                                          <p:val>
                                            <p:fltVal val="0"/>
                                          </p:val>
                                        </p:tav>
                                        <p:tav tm="100000">
                                          <p:val>
                                            <p:strVal val="#ppt_h"/>
                                          </p:val>
                                        </p:tav>
                                      </p:tavLst>
                                    </p:anim>
                                    <p:animEffect transition="in" filter="fade">
                                      <p:cBhvr>
                                        <p:cTn id="18"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467544" y="1916832"/>
            <a:ext cx="8064896" cy="4536505"/>
          </a:xfrm>
          <a:prstGeom prst="rect">
            <a:avLst/>
          </a:prstGeom>
        </p:spPr>
        <p:txBody>
          <a:bodyPr/>
          <a:lstStyle>
            <a:lvl1pPr lvl="0">
              <a:defRPr/>
            </a:lvl1pPr>
          </a:lstStyle>
          <a:p>
            <a:pPr marL="274637" lvl="0" indent="-274638" algn="just">
              <a:lnSpc>
                <a:spcPct val="150000"/>
              </a:lnSpc>
              <a:buFont typeface="Wingdings"/>
              <a:buChar char="§"/>
            </a:pPr>
            <a:r>
              <a:rPr lang="fa-IR" sz="2400" b="1">
                <a:solidFill>
                  <a:schemeClr val="tx1"/>
                </a:solidFill>
              </a:rPr>
              <a:t>مدیریت برمبنای فعالیت ، برمدیریت فعالیتها جهت کاهش بهای تمام شده تمرکز دارد.</a:t>
            </a:r>
          </a:p>
          <a:p>
            <a:pPr marL="274637" lvl="0" indent="-274638" algn="just">
              <a:lnSpc>
                <a:spcPct val="150000"/>
              </a:lnSpc>
              <a:buFont typeface="Wingdings"/>
              <a:buChar char="§"/>
            </a:pPr>
            <a:r>
              <a:rPr lang="fa-IR" sz="2400" b="1">
                <a:solidFill>
                  <a:schemeClr val="tx1"/>
                </a:solidFill>
              </a:rPr>
              <a:t>هزینه یابی برمبنای فعالیت ، برای ایجاد ارتباط بین هزینه های سربار و فعالیتها تأکید می کند. همچنین هزینه یابی برمبنای فعالیت جزئی از مدیریت برمبنای فعالیت است به طوری که مدیریت برمبنای فعالیت، شناسائی فعالیتها و تحلیل فعالیتها را جهت تحقق اهداف خود، مورد توجه قرار می دهد اما هزینه یابی برمبنای فعالیت، با شناسائی فعالیتها برمبنای تعیین هزینه هر فعالیت تأکید می کند.</a:t>
            </a:r>
          </a:p>
        </p:txBody>
      </p:sp>
      <p:sp>
        <p:nvSpPr>
          <p:cNvPr id="3" name="TextBox 2"/>
          <p:cNvSpPr txBox="1"/>
          <p:nvPr/>
        </p:nvSpPr>
        <p:spPr>
          <a:xfrm>
            <a:off x="685800" y="629816"/>
            <a:ext cx="7772400" cy="1143000"/>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مقایسه </a:t>
            </a:r>
            <a:r>
              <a:rPr sz="3200" b="1" cap="all">
                <a:solidFill>
                  <a:schemeClr val="tx2">
                    <a:lumMod val="75000"/>
                  </a:schemeClr>
                </a:solidFill>
              </a:rPr>
              <a:t>ABM </a:t>
            </a:r>
            <a:r>
              <a:rPr lang="fa-IR" sz="3200" b="1" cap="all">
                <a:solidFill>
                  <a:schemeClr val="tx2">
                    <a:lumMod val="75000"/>
                  </a:schemeClr>
                </a:solidFill>
              </a:rPr>
              <a:t>  با </a:t>
            </a:r>
            <a:r>
              <a:rPr sz="3200" b="1" cap="all">
                <a:solidFill>
                  <a:schemeClr val="tx2">
                    <a:lumMod val="75000"/>
                  </a:schemeClr>
                </a:solidFill>
              </a:rPr>
              <a:t>ABC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withGroup">
                            <p:stCondLst>
                              <p:cond delay="0"/>
                            </p:stCondLst>
                            <p:childTnLst>
                              <p:par>
                                <p:cTn id="5" presetID="22" presetClass="entr" presetSubtype="4" fill="hold" nodeType="withEffect">
                                  <p:stCondLst>
                                    <p:cond delay="1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1250"/>
                                        <p:tgtEl>
                                          <p:spTgt spid="2">
                                            <p:txEl>
                                              <p:pRg st="0" end="0"/>
                                            </p:txEl>
                                          </p:spTgt>
                                        </p:tgtEl>
                                      </p:cBhvr>
                                    </p:animEffect>
                                  </p:childTnLst>
                                </p:cTn>
                              </p:par>
                              <p:par>
                                <p:cTn id="8" presetID="22" presetClass="entr" presetSubtype="4" fill="hold" nodeType="withEffect">
                                  <p:stCondLst>
                                    <p:cond delay="150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1250"/>
                                        <p:tgtEl>
                                          <p:spTgt spid="2">
                                            <p:txEl>
                                              <p:pRg st="1" end="1"/>
                                            </p:txEl>
                                          </p:spTgt>
                                        </p:tgtEl>
                                      </p:cBhvr>
                                    </p:animEffect>
                                  </p:childTnLst>
                                </p:cTn>
                              </p:par>
                              <p:par>
                                <p:cTn id="11" presetID="53" presetClass="entr" presetSubtype="16"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250" fill="hold"/>
                                        <p:tgtEl>
                                          <p:spTgt spid="3"/>
                                        </p:tgtEl>
                                        <p:attrNameLst>
                                          <p:attrName>ppt_w</p:attrName>
                                        </p:attrNameLst>
                                      </p:cBhvr>
                                      <p:tavLst>
                                        <p:tav tm="0">
                                          <p:val>
                                            <p:fltVal val="0"/>
                                          </p:val>
                                        </p:tav>
                                        <p:tav tm="100000">
                                          <p:val>
                                            <p:strVal val="#ppt_w"/>
                                          </p:val>
                                        </p:tav>
                                      </p:tavLst>
                                    </p:anim>
                                    <p:anim calcmode="lin" valueType="num">
                                      <p:cBhvr>
                                        <p:cTn id="14" dur="1250" fill="hold"/>
                                        <p:tgtEl>
                                          <p:spTgt spid="3"/>
                                        </p:tgtEl>
                                        <p:attrNameLst>
                                          <p:attrName>ppt_h</p:attrName>
                                        </p:attrNameLst>
                                      </p:cBhvr>
                                      <p:tavLst>
                                        <p:tav tm="0">
                                          <p:val>
                                            <p:fltVal val="0"/>
                                          </p:val>
                                        </p:tav>
                                        <p:tav tm="100000">
                                          <p:val>
                                            <p:strVal val="#ppt_h"/>
                                          </p:val>
                                        </p:tav>
                                      </p:tavLst>
                                    </p:anim>
                                    <p:animEffect transition="in" filter="fade">
                                      <p:cBhvr>
                                        <p:cTn id="15"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611560" y="2780928"/>
            <a:ext cx="7848872" cy="3672409"/>
          </a:xfrm>
          <a:prstGeom prst="rect">
            <a:avLst/>
          </a:prstGeom>
        </p:spPr>
        <p:txBody>
          <a:bodyPr/>
          <a:lstStyle>
            <a:lvl1pPr lvl="0">
              <a:defRPr/>
            </a:lvl1pPr>
          </a:lstStyle>
          <a:p>
            <a:pPr marL="0" lvl="0" indent="0" algn="just">
              <a:lnSpc>
                <a:spcPct val="150000"/>
              </a:lnSpc>
              <a:buNone/>
            </a:pPr>
            <a:r>
              <a:rPr lang="fa-IR" sz="2400" b="1">
                <a:solidFill>
                  <a:schemeClr val="tx1"/>
                </a:solidFill>
              </a:rPr>
              <a:t>مدیریت برمبنای فعالیت برای اجرای حداکثری اهداف مدیریتی در یک شرکت بایستی مورد ذیل را در نظر بگیرد:</a:t>
            </a:r>
          </a:p>
          <a:p>
            <a:pPr marL="0" lvl="0" indent="0" algn="just">
              <a:buNone/>
            </a:pPr>
            <a:endParaRPr lang="fa-IR" sz="2400" b="1">
              <a:solidFill>
                <a:schemeClr val="tx1"/>
              </a:solidFill>
            </a:endParaRPr>
          </a:p>
          <a:p>
            <a:pPr marL="898525" lvl="0" indent="-457200" algn="just">
              <a:buFont typeface="Times New Roman"/>
              <a:buAutoNum type="arabicPeriod"/>
            </a:pPr>
            <a:r>
              <a:rPr lang="fa-IR" sz="2400" b="1">
                <a:solidFill>
                  <a:schemeClr val="tx1"/>
                </a:solidFill>
              </a:rPr>
              <a:t>هزینه یابی بهتر برای ارزش یابی .</a:t>
            </a:r>
          </a:p>
          <a:p>
            <a:pPr marL="898525" lvl="0" indent="-457200" algn="just">
              <a:buFont typeface="Times New Roman"/>
              <a:buAutoNum type="arabicPeriod"/>
            </a:pPr>
            <a:r>
              <a:rPr lang="fa-IR" sz="2400" b="1">
                <a:solidFill>
                  <a:schemeClr val="tx1"/>
                </a:solidFill>
              </a:rPr>
              <a:t>اداره کردن سود بخشی با تخصیص بهتر سربار .</a:t>
            </a:r>
          </a:p>
          <a:p>
            <a:pPr marL="898525" lvl="0" indent="-457200" algn="just">
              <a:buFont typeface="Times New Roman"/>
              <a:buAutoNum type="arabicPeriod"/>
            </a:pPr>
            <a:r>
              <a:rPr lang="fa-IR" sz="2400" b="1">
                <a:solidFill>
                  <a:schemeClr val="tx1"/>
                </a:solidFill>
              </a:rPr>
              <a:t>ارائه کردن پیش بینی های معنی دار و بودجه بندی در سازمان .</a:t>
            </a:r>
          </a:p>
          <a:p>
            <a:pPr marL="898525" lvl="0" indent="-457200" algn="just">
              <a:buFont typeface="Times New Roman"/>
              <a:buAutoNum type="arabicPeriod"/>
            </a:pPr>
            <a:r>
              <a:rPr lang="fa-IR" sz="2400" b="1">
                <a:solidFill>
                  <a:schemeClr val="tx1"/>
                </a:solidFill>
              </a:rPr>
              <a:t>کنترل هزینه ها و بهینه سازی هسته و مراحل پشتیبانی .</a:t>
            </a:r>
          </a:p>
        </p:txBody>
      </p:sp>
      <p:sp>
        <p:nvSpPr>
          <p:cNvPr id="3" name="TextBox 2"/>
          <p:cNvSpPr txBox="1"/>
          <p:nvPr/>
        </p:nvSpPr>
        <p:spPr>
          <a:xfrm>
            <a:off x="899592" y="980728"/>
            <a:ext cx="7270576" cy="1368152"/>
          </a:xfrm>
          <a:prstGeom prst="rect">
            <a:avLst/>
          </a:prstGeom>
          <a:noFill/>
          <a:ln>
            <a:noFill/>
          </a:ln>
        </p:spPr>
        <p:txBody>
          <a:bodyPr wrap="square" lIns="91440" tIns="45720" rIns="91440" bIns="45720" anchor="ctr">
            <a:normAutofit fontScale="96000"/>
          </a:bodyPr>
          <a:lstStyle>
            <a:lvl1pPr lvl="0" algn="ctr">
              <a:defRPr sz="4400">
                <a:solidFill>
                  <a:srgbClr val="FFFF99"/>
                </a:solidFill>
                <a:latin typeface="Times New Roman"/>
              </a:defRPr>
            </a:lvl1pPr>
          </a:lstStyle>
          <a:p>
            <a:pPr lvl="0"/>
            <a:r>
              <a:rPr lang="fa-IR" sz="3200" b="1" cap="all">
                <a:solidFill>
                  <a:schemeClr val="tx2">
                    <a:lumMod val="75000"/>
                  </a:schemeClr>
                </a:solidFill>
              </a:rPr>
              <a:t>اجرای حداکثر مدیریت ، چگونگی سود بخشی ، بهره وری و مدیریت هزینه با  </a:t>
            </a:r>
            <a:r>
              <a:rPr sz="3200" b="1" cap="all">
                <a:solidFill>
                  <a:schemeClr val="tx2">
                    <a:lumMod val="75000"/>
                  </a:schemeClr>
                </a:solidFill>
              </a:rPr>
              <a:t>ABM</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withGroup">
                            <p:stCondLst>
                              <p:cond delay="0"/>
                            </p:stCondLst>
                            <p:childTnLst>
                              <p:par>
                                <p:cTn id="5" presetID="22" presetClass="entr" presetSubtype="4" fill="hold" nodeType="withEffect">
                                  <p:stCondLst>
                                    <p:cond delay="1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1250"/>
                                        <p:tgtEl>
                                          <p:spTgt spid="2">
                                            <p:txEl>
                                              <p:pRg st="0" end="0"/>
                                            </p:txEl>
                                          </p:spTgt>
                                        </p:tgtEl>
                                      </p:cBhvr>
                                    </p:animEffect>
                                  </p:childTnLst>
                                </p:cTn>
                              </p:par>
                              <p:par>
                                <p:cTn id="8" presetID="22" presetClass="entr" presetSubtype="4" fill="hold" nodeType="withEffect">
                                  <p:stCondLst>
                                    <p:cond delay="150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wipe(down)">
                                      <p:cBhvr>
                                        <p:cTn id="10" dur="1250"/>
                                        <p:tgtEl>
                                          <p:spTgt spid="2">
                                            <p:txEl>
                                              <p:pRg st="2" end="2"/>
                                            </p:txEl>
                                          </p:spTgt>
                                        </p:tgtEl>
                                      </p:cBhvr>
                                    </p:animEffect>
                                  </p:childTnLst>
                                </p:cTn>
                              </p:par>
                              <p:par>
                                <p:cTn id="11" presetID="22" presetClass="entr" presetSubtype="4" fill="hold" nodeType="withEffect">
                                  <p:stCondLst>
                                    <p:cond delay="150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wipe(down)">
                                      <p:cBhvr>
                                        <p:cTn id="13" dur="1250"/>
                                        <p:tgtEl>
                                          <p:spTgt spid="2">
                                            <p:txEl>
                                              <p:pRg st="3" end="3"/>
                                            </p:txEl>
                                          </p:spTgt>
                                        </p:tgtEl>
                                      </p:cBhvr>
                                    </p:animEffect>
                                  </p:childTnLst>
                                </p:cTn>
                              </p:par>
                              <p:par>
                                <p:cTn id="14" presetID="22" presetClass="entr" presetSubtype="4" fill="hold" nodeType="withEffect">
                                  <p:stCondLst>
                                    <p:cond delay="150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wipe(down)">
                                      <p:cBhvr>
                                        <p:cTn id="16" dur="1250"/>
                                        <p:tgtEl>
                                          <p:spTgt spid="2">
                                            <p:txEl>
                                              <p:pRg st="4" end="4"/>
                                            </p:txEl>
                                          </p:spTgt>
                                        </p:tgtEl>
                                      </p:cBhvr>
                                    </p:animEffect>
                                  </p:childTnLst>
                                </p:cTn>
                              </p:par>
                              <p:par>
                                <p:cTn id="17" presetID="22" presetClass="entr" presetSubtype="4" fill="hold" nodeType="withEffect">
                                  <p:stCondLst>
                                    <p:cond delay="150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wipe(down)">
                                      <p:cBhvr>
                                        <p:cTn id="19" dur="1250"/>
                                        <p:tgtEl>
                                          <p:spTgt spid="2">
                                            <p:txEl>
                                              <p:pRg st="5" end="5"/>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0" fill="hold"/>
                                        <p:tgtEl>
                                          <p:spTgt spid="3"/>
                                        </p:tgtEl>
                                        <p:attrNameLst>
                                          <p:attrName>ppt_w</p:attrName>
                                        </p:attrNameLst>
                                      </p:cBhvr>
                                      <p:tavLst>
                                        <p:tav tm="0">
                                          <p:val>
                                            <p:fltVal val="0"/>
                                          </p:val>
                                        </p:tav>
                                        <p:tav tm="100000">
                                          <p:val>
                                            <p:strVal val="#ppt_w"/>
                                          </p:val>
                                        </p:tav>
                                      </p:tavLst>
                                    </p:anim>
                                    <p:anim calcmode="lin" valueType="num">
                                      <p:cBhvr>
                                        <p:cTn id="23" dur="1250" fill="hold"/>
                                        <p:tgtEl>
                                          <p:spTgt spid="3"/>
                                        </p:tgtEl>
                                        <p:attrNameLst>
                                          <p:attrName>ppt_h</p:attrName>
                                        </p:attrNameLst>
                                      </p:cBhvr>
                                      <p:tavLst>
                                        <p:tav tm="0">
                                          <p:val>
                                            <p:fltVal val="0"/>
                                          </p:val>
                                        </p:tav>
                                        <p:tav tm="100000">
                                          <p:val>
                                            <p:strVal val="#ppt_h"/>
                                          </p:val>
                                        </p:tav>
                                      </p:tavLst>
                                    </p:anim>
                                    <p:animEffect transition="in" filter="fade">
                                      <p:cBhvr>
                                        <p:cTn id="24"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755576" y="1412776"/>
            <a:ext cx="7560841" cy="5328593"/>
          </a:xfrm>
          <a:prstGeom prst="rect">
            <a:avLst/>
          </a:prstGeom>
        </p:spPr>
        <p:txBody>
          <a:bodyPr/>
          <a:lstStyle>
            <a:lvl1pPr lvl="0">
              <a:defRPr/>
            </a:lvl1pPr>
          </a:lstStyle>
          <a:p>
            <a:pPr marL="0" lvl="0" indent="0" algn="just">
              <a:buNone/>
            </a:pPr>
            <a:r>
              <a:rPr lang="fa-IR" sz="2300" b="1">
                <a:solidFill>
                  <a:schemeClr val="tx1"/>
                </a:solidFill>
              </a:rPr>
              <a:t> </a:t>
            </a:r>
            <a:r>
              <a:rPr lang="fa-IR" sz="2400" b="1">
                <a:solidFill>
                  <a:schemeClr val="tx1"/>
                </a:solidFill>
              </a:rPr>
              <a:t>برای ساختار دهی </a:t>
            </a:r>
            <a:r>
              <a:rPr sz="2400" b="1">
                <a:solidFill>
                  <a:schemeClr val="tx1"/>
                </a:solidFill>
              </a:rPr>
              <a:t>ABM</a:t>
            </a:r>
            <a:r>
              <a:rPr lang="fa-IR" sz="2400" b="1">
                <a:solidFill>
                  <a:schemeClr val="tx1"/>
                </a:solidFill>
              </a:rPr>
              <a:t>،</a:t>
            </a:r>
            <a:r>
              <a:rPr sz="2400" b="1">
                <a:solidFill>
                  <a:schemeClr val="tx1"/>
                </a:solidFill>
              </a:rPr>
              <a:t> </a:t>
            </a:r>
            <a:r>
              <a:rPr lang="fa-IR" sz="2400" b="1">
                <a:solidFill>
                  <a:schemeClr val="tx1"/>
                </a:solidFill>
              </a:rPr>
              <a:t>قبل از پرداختن به جزئیات برخی موارد بایستی بررسی شوند که این نکات اساسی عبارتند از :</a:t>
            </a:r>
          </a:p>
          <a:p>
            <a:pPr marL="0" lvl="0" indent="0" algn="just">
              <a:buNone/>
            </a:pPr>
            <a:endParaRPr lang="fa-IR" sz="2400" b="1">
              <a:solidFill>
                <a:schemeClr val="tx1"/>
              </a:solidFill>
            </a:endParaRPr>
          </a:p>
          <a:p>
            <a:pPr marL="808037" lvl="0" indent="-366713" algn="just"/>
            <a:r>
              <a:rPr lang="fa-IR" sz="2300" b="1">
                <a:solidFill>
                  <a:schemeClr val="tx1"/>
                </a:solidFill>
              </a:rPr>
              <a:t>جریانات </a:t>
            </a:r>
            <a:r>
              <a:rPr lang="fa-IR" sz="2200" b="1">
                <a:solidFill>
                  <a:schemeClr val="tx1"/>
                </a:solidFill>
              </a:rPr>
              <a:t>هزینه در این مدل</a:t>
            </a:r>
          </a:p>
          <a:p>
            <a:pPr marL="808037" lvl="0" indent="-366713" algn="just"/>
            <a:r>
              <a:rPr lang="fa-IR" sz="2200" b="1">
                <a:solidFill>
                  <a:schemeClr val="tx1"/>
                </a:solidFill>
              </a:rPr>
              <a:t>حسابهای دفتر کل عمومی</a:t>
            </a:r>
          </a:p>
          <a:p>
            <a:pPr marL="808037" lvl="0" indent="-366713" algn="just"/>
            <a:r>
              <a:rPr lang="fa-IR" sz="2200" b="1">
                <a:solidFill>
                  <a:schemeClr val="tx1"/>
                </a:solidFill>
              </a:rPr>
              <a:t>طبقه بندی هزینه ها و فعالیتها</a:t>
            </a:r>
          </a:p>
          <a:p>
            <a:pPr marL="808037" lvl="0" indent="-366713" algn="just"/>
            <a:r>
              <a:rPr lang="fa-IR" sz="2200" b="1">
                <a:solidFill>
                  <a:schemeClr val="tx1"/>
                </a:solidFill>
              </a:rPr>
              <a:t>تعیین هزینه از حسابهای دفتر کل</a:t>
            </a:r>
          </a:p>
          <a:p>
            <a:pPr marL="808037" lvl="0" indent="-366713" algn="just"/>
            <a:r>
              <a:rPr lang="fa-IR" sz="2200" b="1">
                <a:solidFill>
                  <a:schemeClr val="tx1"/>
                </a:solidFill>
              </a:rPr>
              <a:t>دانستن محرکهای هزینه</a:t>
            </a:r>
          </a:p>
          <a:p>
            <a:pPr marL="808037" lvl="0" indent="-366713" algn="just"/>
            <a:r>
              <a:rPr lang="fa-IR" sz="2200" b="1">
                <a:solidFill>
                  <a:schemeClr val="tx1"/>
                </a:solidFill>
              </a:rPr>
              <a:t>تغییر پذیری محرک هزینه ها</a:t>
            </a:r>
          </a:p>
          <a:p>
            <a:pPr marL="808037" lvl="0" indent="-366713" algn="just"/>
            <a:r>
              <a:rPr lang="fa-IR" sz="2200" b="1">
                <a:solidFill>
                  <a:schemeClr val="tx1"/>
                </a:solidFill>
              </a:rPr>
              <a:t>تعیین کردن هزینه از حسابهای دفتر کل به فعالیتها</a:t>
            </a:r>
          </a:p>
          <a:p>
            <a:pPr marL="808037" lvl="0" indent="-366713" algn="just"/>
            <a:r>
              <a:rPr lang="fa-IR" sz="2200" b="1">
                <a:solidFill>
                  <a:schemeClr val="tx1"/>
                </a:solidFill>
              </a:rPr>
              <a:t>تعیین دوباره هزینه های واحد به سایر واحدها</a:t>
            </a:r>
          </a:p>
          <a:p>
            <a:pPr marL="808037" lvl="0" indent="-366713" algn="just"/>
            <a:r>
              <a:rPr lang="fa-IR" sz="2200" b="1">
                <a:solidFill>
                  <a:schemeClr val="tx1"/>
                </a:solidFill>
              </a:rPr>
              <a:t>ارزش زایی محصول و مشتری</a:t>
            </a:r>
          </a:p>
          <a:p>
            <a:pPr marL="808037" lvl="0" indent="-366713" algn="just"/>
            <a:r>
              <a:rPr lang="fa-IR" sz="2200" b="1">
                <a:solidFill>
                  <a:schemeClr val="tx1"/>
                </a:solidFill>
              </a:rPr>
              <a:t>استفاده از واحد هزینه برای تجزیه و تحلیل</a:t>
            </a:r>
          </a:p>
        </p:txBody>
      </p:sp>
      <p:sp>
        <p:nvSpPr>
          <p:cNvPr id="3" name="Title 2"/>
          <p:cNvSpPr txBox="1">
            <a:spLocks noGrp="1"/>
          </p:cNvSpPr>
          <p:nvPr>
            <p:ph type="title"/>
          </p:nvPr>
        </p:nvSpPr>
        <p:spPr>
          <a:xfrm>
            <a:off x="323850" y="404664"/>
            <a:ext cx="8569326" cy="765175"/>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اصول اساسی ساختار </a:t>
            </a:r>
            <a:r>
              <a:rPr sz="3200" b="1" cap="all">
                <a:solidFill>
                  <a:schemeClr val="tx2">
                    <a:lumMod val="75000"/>
                  </a:schemeClr>
                </a:solidFill>
              </a:rPr>
              <a:t>ABM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p:stCondLst>
                              <p:cond delay="0"/>
                            </p:stCondLst>
                            <p:childTnLst>
                              <p:par>
                                <p:cTn id="5" presetID="22" presetClass="entr" presetSubtype="1" fill="hold" nodeType="with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3000"/>
                                        <p:tgtEl>
                                          <p:spTgt spid="2">
                                            <p:txEl>
                                              <p:pRg st="0" end="0"/>
                                            </p:txEl>
                                          </p:spTgt>
                                        </p:tgtEl>
                                      </p:cBhvr>
                                    </p:animEffect>
                                  </p:childTnLst>
                                </p:cTn>
                              </p:par>
                              <p:par>
                                <p:cTn id="8" presetID="22" presetClass="entr" presetSubtype="1" fill="hold" nodeType="withEffect">
                                  <p:stCondLst>
                                    <p:cond delay="200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wipe(up)">
                                      <p:cBhvr>
                                        <p:cTn id="10" dur="3000"/>
                                        <p:tgtEl>
                                          <p:spTgt spid="2">
                                            <p:txEl>
                                              <p:pRg st="2" end="2"/>
                                            </p:txEl>
                                          </p:spTgt>
                                        </p:tgtEl>
                                      </p:cBhvr>
                                    </p:animEffect>
                                  </p:childTnLst>
                                </p:cTn>
                              </p:par>
                              <p:par>
                                <p:cTn id="11" presetID="22" presetClass="entr" presetSubtype="1" fill="hold" nodeType="withEffect">
                                  <p:stCondLst>
                                    <p:cond delay="200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wipe(up)">
                                      <p:cBhvr>
                                        <p:cTn id="13" dur="3000"/>
                                        <p:tgtEl>
                                          <p:spTgt spid="2">
                                            <p:txEl>
                                              <p:pRg st="3" end="3"/>
                                            </p:txEl>
                                          </p:spTgt>
                                        </p:tgtEl>
                                      </p:cBhvr>
                                    </p:animEffect>
                                  </p:childTnLst>
                                </p:cTn>
                              </p:par>
                              <p:par>
                                <p:cTn id="14" presetID="22" presetClass="entr" presetSubtype="1" fill="hold" nodeType="withEffect">
                                  <p:stCondLst>
                                    <p:cond delay="200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wipe(up)">
                                      <p:cBhvr>
                                        <p:cTn id="16" dur="3000"/>
                                        <p:tgtEl>
                                          <p:spTgt spid="2">
                                            <p:txEl>
                                              <p:pRg st="4" end="4"/>
                                            </p:txEl>
                                          </p:spTgt>
                                        </p:tgtEl>
                                      </p:cBhvr>
                                    </p:animEffect>
                                  </p:childTnLst>
                                </p:cTn>
                              </p:par>
                              <p:par>
                                <p:cTn id="17" presetID="22" presetClass="entr" presetSubtype="1" fill="hold" nodeType="withEffect">
                                  <p:stCondLst>
                                    <p:cond delay="200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wipe(up)">
                                      <p:cBhvr>
                                        <p:cTn id="19" dur="3000"/>
                                        <p:tgtEl>
                                          <p:spTgt spid="2">
                                            <p:txEl>
                                              <p:pRg st="5" end="5"/>
                                            </p:txEl>
                                          </p:spTgt>
                                        </p:tgtEl>
                                      </p:cBhvr>
                                    </p:animEffect>
                                  </p:childTnLst>
                                </p:cTn>
                              </p:par>
                              <p:par>
                                <p:cTn id="20" presetID="22" presetClass="entr" presetSubtype="1" fill="hold" nodeType="withEffect">
                                  <p:stCondLst>
                                    <p:cond delay="200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wipe(up)">
                                      <p:cBhvr>
                                        <p:cTn id="22" dur="3000"/>
                                        <p:tgtEl>
                                          <p:spTgt spid="2">
                                            <p:txEl>
                                              <p:pRg st="6" end="6"/>
                                            </p:txEl>
                                          </p:spTgt>
                                        </p:tgtEl>
                                      </p:cBhvr>
                                    </p:animEffect>
                                  </p:childTnLst>
                                </p:cTn>
                              </p:par>
                              <p:par>
                                <p:cTn id="23" presetID="22" presetClass="entr" presetSubtype="1" fill="hold" nodeType="withEffect">
                                  <p:stCondLst>
                                    <p:cond delay="200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wipe(up)">
                                      <p:cBhvr>
                                        <p:cTn id="25" dur="3000"/>
                                        <p:tgtEl>
                                          <p:spTgt spid="2">
                                            <p:txEl>
                                              <p:pRg st="7" end="7"/>
                                            </p:txEl>
                                          </p:spTgt>
                                        </p:tgtEl>
                                      </p:cBhvr>
                                    </p:animEffect>
                                  </p:childTnLst>
                                </p:cTn>
                              </p:par>
                              <p:par>
                                <p:cTn id="26" presetID="22" presetClass="entr" presetSubtype="1" fill="hold" nodeType="withEffect">
                                  <p:stCondLst>
                                    <p:cond delay="200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wipe(up)">
                                      <p:cBhvr>
                                        <p:cTn id="28" dur="3000"/>
                                        <p:tgtEl>
                                          <p:spTgt spid="2">
                                            <p:txEl>
                                              <p:pRg st="8" end="8"/>
                                            </p:txEl>
                                          </p:spTgt>
                                        </p:tgtEl>
                                      </p:cBhvr>
                                    </p:animEffect>
                                  </p:childTnLst>
                                </p:cTn>
                              </p:par>
                              <p:par>
                                <p:cTn id="29" presetID="22" presetClass="entr" presetSubtype="1" fill="hold" nodeType="withEffect">
                                  <p:stCondLst>
                                    <p:cond delay="2000"/>
                                  </p:stCondLst>
                                  <p:childTnLst>
                                    <p:set>
                                      <p:cBhvr>
                                        <p:cTn id="30" dur="1" fill="hold">
                                          <p:stCondLst>
                                            <p:cond delay="0"/>
                                          </p:stCondLst>
                                        </p:cTn>
                                        <p:tgtEl>
                                          <p:spTgt spid="2">
                                            <p:txEl>
                                              <p:pRg st="9" end="9"/>
                                            </p:txEl>
                                          </p:spTgt>
                                        </p:tgtEl>
                                        <p:attrNameLst>
                                          <p:attrName>style.visibility</p:attrName>
                                        </p:attrNameLst>
                                      </p:cBhvr>
                                      <p:to>
                                        <p:strVal val="visible"/>
                                      </p:to>
                                    </p:set>
                                    <p:animEffect transition="in" filter="wipe(up)">
                                      <p:cBhvr>
                                        <p:cTn id="31" dur="3000"/>
                                        <p:tgtEl>
                                          <p:spTgt spid="2">
                                            <p:txEl>
                                              <p:pRg st="9" end="9"/>
                                            </p:txEl>
                                          </p:spTgt>
                                        </p:tgtEl>
                                      </p:cBhvr>
                                    </p:animEffect>
                                  </p:childTnLst>
                                </p:cTn>
                              </p:par>
                              <p:par>
                                <p:cTn id="32" presetID="22" presetClass="entr" presetSubtype="1" fill="hold" nodeType="withEffect">
                                  <p:stCondLst>
                                    <p:cond delay="2000"/>
                                  </p:stCondLst>
                                  <p:childTnLst>
                                    <p:set>
                                      <p:cBhvr>
                                        <p:cTn id="33" dur="1" fill="hold">
                                          <p:stCondLst>
                                            <p:cond delay="0"/>
                                          </p:stCondLst>
                                        </p:cTn>
                                        <p:tgtEl>
                                          <p:spTgt spid="2">
                                            <p:txEl>
                                              <p:pRg st="10" end="10"/>
                                            </p:txEl>
                                          </p:spTgt>
                                        </p:tgtEl>
                                        <p:attrNameLst>
                                          <p:attrName>style.visibility</p:attrName>
                                        </p:attrNameLst>
                                      </p:cBhvr>
                                      <p:to>
                                        <p:strVal val="visible"/>
                                      </p:to>
                                    </p:set>
                                    <p:animEffect transition="in" filter="wipe(up)">
                                      <p:cBhvr>
                                        <p:cTn id="34" dur="3000"/>
                                        <p:tgtEl>
                                          <p:spTgt spid="2">
                                            <p:txEl>
                                              <p:pRg st="10" end="10"/>
                                            </p:txEl>
                                          </p:spTgt>
                                        </p:tgtEl>
                                      </p:cBhvr>
                                    </p:animEffect>
                                  </p:childTnLst>
                                </p:cTn>
                              </p:par>
                              <p:par>
                                <p:cTn id="35" presetID="22" presetClass="entr" presetSubtype="1" fill="hold" nodeType="withEffect">
                                  <p:stCondLst>
                                    <p:cond delay="2000"/>
                                  </p:stCondLst>
                                  <p:childTnLst>
                                    <p:set>
                                      <p:cBhvr>
                                        <p:cTn id="36" dur="1" fill="hold">
                                          <p:stCondLst>
                                            <p:cond delay="0"/>
                                          </p:stCondLst>
                                        </p:cTn>
                                        <p:tgtEl>
                                          <p:spTgt spid="2">
                                            <p:txEl>
                                              <p:pRg st="11" end="11"/>
                                            </p:txEl>
                                          </p:spTgt>
                                        </p:tgtEl>
                                        <p:attrNameLst>
                                          <p:attrName>style.visibility</p:attrName>
                                        </p:attrNameLst>
                                      </p:cBhvr>
                                      <p:to>
                                        <p:strVal val="visible"/>
                                      </p:to>
                                    </p:set>
                                    <p:animEffect transition="in" filter="wipe(up)">
                                      <p:cBhvr>
                                        <p:cTn id="37" dur="3000"/>
                                        <p:tgtEl>
                                          <p:spTgt spid="2">
                                            <p:txEl>
                                              <p:pRg st="11" end="11"/>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randombar(horizontal)">
                                      <p:cBhvr>
                                        <p:cTn id="40" dur="1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539552" y="2780928"/>
            <a:ext cx="7992888" cy="3528393"/>
          </a:xfrm>
          <a:prstGeom prst="rect">
            <a:avLst/>
          </a:prstGeom>
        </p:spPr>
        <p:txBody>
          <a:bodyPr/>
          <a:lstStyle>
            <a:lvl1pPr lvl="0">
              <a:defRPr/>
            </a:lvl1pPr>
          </a:lstStyle>
          <a:p>
            <a:pPr marL="0" lvl="0" indent="0" algn="just">
              <a:lnSpc>
                <a:spcPct val="150000"/>
              </a:lnSpc>
              <a:buNone/>
            </a:pPr>
            <a:r>
              <a:rPr lang="fa-IR" sz="2400" b="1">
                <a:solidFill>
                  <a:schemeClr val="tx1"/>
                </a:solidFill>
              </a:rPr>
              <a:t>مادامیکه حسابداران با عملیات شرکت آشنایی پیدا نکرده اند ، نمی توانند به پیاده سازی مدیریت مبتنی بر فعالیت مبادرت ورزند. برای شناسایی فعالیت ها ، حسابداران به همراه نفراتی از بخش های تولید، مهندسی ، بازاریابی و فروش و سایر بخش های شرکت ، تیمی را تشکیل می دهند که وظیفه آن شناسایی فعالیت هایی است که اقلام بهای تمام شده شرکت را به وجود می آورند .</a:t>
            </a:r>
          </a:p>
        </p:txBody>
      </p:sp>
      <p:sp>
        <p:nvSpPr>
          <p:cNvPr id="3" name="TextBox 2"/>
          <p:cNvSpPr txBox="1"/>
          <p:nvPr/>
        </p:nvSpPr>
        <p:spPr>
          <a:xfrm>
            <a:off x="1475656" y="1133872"/>
            <a:ext cx="5830416" cy="1143000"/>
          </a:xfrm>
          <a:prstGeom prst="rect">
            <a:avLst/>
          </a:prstGeom>
          <a:noFill/>
          <a:ln>
            <a:noFill/>
          </a:ln>
        </p:spPr>
        <p:txBody>
          <a:bodyPr wrap="square" lIns="91440" tIns="45720" rIns="91440" bIns="45720" anchor="ctr">
            <a:normAutofit fontScale="96000"/>
          </a:bodyPr>
          <a:lstStyle>
            <a:lvl1pPr lvl="0" algn="ctr">
              <a:defRPr sz="4400">
                <a:solidFill>
                  <a:srgbClr val="FFFF99"/>
                </a:solidFill>
                <a:latin typeface="Times New Roman"/>
              </a:defRPr>
            </a:lvl1pPr>
          </a:lstStyle>
          <a:p>
            <a:pPr lvl="0"/>
            <a:r>
              <a:rPr lang="fa-IR" sz="3200" b="1" cap="all">
                <a:solidFill>
                  <a:schemeClr val="tx2">
                    <a:lumMod val="75000"/>
                  </a:schemeClr>
                </a:solidFill>
              </a:rPr>
              <a:t>پیاده سازی سیستم های پیشرفته مدیریت بهای تمام شده</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withGroup">
                            <p:stCondLst>
                              <p:cond delay="0"/>
                            </p:stCondLst>
                            <p:childTnLst>
                              <p:par>
                                <p:cTn id="5" presetID="14" presetClass="entr" presetSubtype="10" fill="hold" nodeType="withEffect">
                                  <p:stCondLst>
                                    <p:cond delay="1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1500"/>
                                        <p:tgtEl>
                                          <p:spTgt spid="2">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52600" y="2566645"/>
            <a:ext cx="5638800" cy="701040"/>
          </a:xfrm>
          <a:prstGeom prst="rect">
            <a:avLst/>
          </a:prstGeom>
        </p:spPr>
        <p:txBody>
          <a:bodyPr/>
          <a:lstStyle>
            <a:lvl1pPr lvl="0">
              <a:defRPr/>
            </a:lvl1pPr>
          </a:lstStyle>
          <a:p>
            <a:pPr lvl="0" algn="ctr"/>
            <a:r>
              <a:rPr lang="fa-IR" sz="3600" b="1">
                <a:solidFill>
                  <a:schemeClr val="accent2">
                    <a:lumMod val="50000"/>
                  </a:schemeClr>
                </a:solidFill>
                <a:effectLst>
                  <a:outerShdw blurRad="38100" dist="38100" dir="2700000" algn="tl">
                    <a:srgbClr val="000000">
                      <a:alpha val="43137"/>
                    </a:srgbClr>
                  </a:outerShdw>
                </a:effectLst>
                <a:latin typeface="IranNastaliq"/>
              </a:rPr>
              <a:t>مديريت بر مبناي فعاليت</a:t>
            </a:r>
          </a:p>
        </p:txBody>
      </p:sp>
      <p:sp>
        <p:nvSpPr>
          <p:cNvPr id="3" name="Rectangle 2"/>
          <p:cNvSpPr/>
          <p:nvPr/>
        </p:nvSpPr>
        <p:spPr>
          <a:xfrm>
            <a:off x="1403648" y="3780329"/>
            <a:ext cx="6264697" cy="1424939"/>
          </a:xfrm>
          <a:prstGeom prst="rect">
            <a:avLst/>
          </a:prstGeom>
        </p:spPr>
        <p:txBody>
          <a:bodyPr wrap="square"/>
          <a:lstStyle>
            <a:lvl1pPr lvl="0">
              <a:defRPr/>
            </a:lvl1pPr>
          </a:lstStyle>
          <a:p>
            <a:pPr lvl="0" algn="ctr"/>
            <a:r>
              <a:rPr sz="3600" b="1" dirty="0">
                <a:solidFill>
                  <a:schemeClr val="accent2">
                    <a:lumMod val="50000"/>
                  </a:schemeClr>
                </a:solidFill>
                <a:effectLst>
                  <a:outerShdw blurRad="38100" dist="38100" dir="2700000" algn="tl">
                    <a:srgbClr val="000000">
                      <a:alpha val="43137"/>
                    </a:srgbClr>
                  </a:outerShdw>
                </a:effectLst>
                <a:latin typeface="Monotype Corsiva"/>
              </a:rPr>
              <a:t>Activity Based Management</a:t>
            </a:r>
          </a:p>
          <a:p>
            <a:pPr lvl="0" algn="ctr"/>
            <a:endParaRPr sz="3600" b="1" dirty="0">
              <a:solidFill>
                <a:schemeClr val="accent2">
                  <a:lumMod val="50000"/>
                </a:schemeClr>
              </a:solidFill>
              <a:effectLst>
                <a:outerShdw blurRad="38100" dist="38100" dir="2700000" algn="tl">
                  <a:srgbClr val="000000">
                    <a:alpha val="43137"/>
                  </a:srgbClr>
                </a:outerShdw>
              </a:effectLst>
              <a:latin typeface="Monotype Corsiva"/>
            </a:endParaRPr>
          </a:p>
          <a:p>
            <a:pPr lvl="0" algn="ctr"/>
            <a:endParaRPr sz="3600" b="1" dirty="0">
              <a:solidFill>
                <a:schemeClr val="accent2">
                  <a:lumMod val="50000"/>
                </a:schemeClr>
              </a:solidFill>
              <a:effectLst>
                <a:outerShdw blurRad="38100" dist="38100" dir="2700000" algn="tl">
                  <a:srgbClr val="000000">
                    <a:alpha val="43137"/>
                  </a:srgbClr>
                </a:outerShdw>
              </a:effectLst>
              <a:latin typeface="Monotype Corsiv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653">
                                          <p:stCondLst>
                                            <p:cond delay="0"/>
                                          </p:stCondLst>
                                        </p:cTn>
                                        <p:tgtEl>
                                          <p:spTgt spid="2"/>
                                        </p:tgtEl>
                                      </p:cBhvr>
                                    </p:animEffect>
                                    <p:anim calcmode="lin" valueType="num">
                                      <p:cBhvr>
                                        <p:cTn id="8" dur="205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747"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747" tmFilter="0, 0; 0.125,0.2665; 0.25,0.4; 0.375,0.465; 0.5,0.5;  0.625,0.535; 0.75,0.6; 0.875,0.7335; 1,1">
                                          <p:stCondLst>
                                            <p:cond delay="747"/>
                                          </p:stCondLst>
                                        </p:cTn>
                                        <p:tgtEl>
                                          <p:spTgt spid="2"/>
                                        </p:tgtEl>
                                        <p:attrNameLst>
                                          <p:attrName>ppt_y</p:attrName>
                                        </p:attrNameLst>
                                      </p:cBhvr>
                                      <p:tavLst>
                                        <p:tav tm="0" fmla="#ppt_y-sin(pi*$)/9">
                                          <p:val>
                                            <p:fltVal val="0"/>
                                          </p:val>
                                        </p:tav>
                                        <p:tav tm="100000">
                                          <p:val>
                                            <p:fltVal val="1"/>
                                          </p:val>
                                        </p:tav>
                                      </p:tavLst>
                                    </p:anim>
                                    <p:anim calcmode="lin" valueType="num">
                                      <p:cBhvr>
                                        <p:cTn id="11" dur="374" tmFilter="0, 0; 0.125,0.2665; 0.25,0.4; 0.375,0.465; 0.5,0.5;  0.625,0.535; 0.75,0.6; 0.875,0.7335; 1,1">
                                          <p:stCondLst>
                                            <p:cond delay="1490"/>
                                          </p:stCondLst>
                                        </p:cTn>
                                        <p:tgtEl>
                                          <p:spTgt spid="2"/>
                                        </p:tgtEl>
                                        <p:attrNameLst>
                                          <p:attrName>ppt_y</p:attrName>
                                        </p:attrNameLst>
                                      </p:cBhvr>
                                      <p:tavLst>
                                        <p:tav tm="0" fmla="#ppt_y-sin(pi*$)/27">
                                          <p:val>
                                            <p:fltVal val="0"/>
                                          </p:val>
                                        </p:tav>
                                        <p:tav tm="100000">
                                          <p:val>
                                            <p:fltVal val="1"/>
                                          </p:val>
                                        </p:tav>
                                      </p:tavLst>
                                    </p:anim>
                                    <p:anim calcmode="lin" valueType="num">
                                      <p:cBhvr>
                                        <p:cTn id="12" dur="185" tmFilter="0, 0; 0.125,0.2665; 0.25,0.4; 0.375,0.465; 0.5,0.5;  0.625,0.535; 0.75,0.6; 0.875,0.7335; 1,1">
                                          <p:stCondLst>
                                            <p:cond delay="1863"/>
                                          </p:stCondLst>
                                        </p:cTn>
                                        <p:tgtEl>
                                          <p:spTgt spid="2"/>
                                        </p:tgtEl>
                                        <p:attrNameLst>
                                          <p:attrName>ppt_y</p:attrName>
                                        </p:attrNameLst>
                                      </p:cBhvr>
                                      <p:tavLst>
                                        <p:tav tm="0" fmla="#ppt_y-sin(pi*$)/81">
                                          <p:val>
                                            <p:fltVal val="0"/>
                                          </p:val>
                                        </p:tav>
                                        <p:tav tm="100000">
                                          <p:val>
                                            <p:fltVal val="1"/>
                                          </p:val>
                                        </p:tav>
                                      </p:tavLst>
                                    </p:anim>
                                    <p:animScale>
                                      <p:cBhvr>
                                        <p:cTn id="13" dur="30">
                                          <p:stCondLst>
                                            <p:cond delay="731"/>
                                          </p:stCondLst>
                                        </p:cTn>
                                        <p:tgtEl>
                                          <p:spTgt spid="2"/>
                                        </p:tgtEl>
                                      </p:cBhvr>
                                      <p:to x="100000" y="60000"/>
                                    </p:animScale>
                                    <p:animScale>
                                      <p:cBhvr>
                                        <p:cTn id="14" dur="186" decel="50000">
                                          <p:stCondLst>
                                            <p:cond delay="761"/>
                                          </p:stCondLst>
                                        </p:cTn>
                                        <p:tgtEl>
                                          <p:spTgt spid="2"/>
                                        </p:tgtEl>
                                      </p:cBhvr>
                                      <p:to x="100000" y="100000"/>
                                    </p:animScale>
                                    <p:animScale>
                                      <p:cBhvr>
                                        <p:cTn id="15" dur="30">
                                          <p:stCondLst>
                                            <p:cond delay="1476"/>
                                          </p:stCondLst>
                                        </p:cTn>
                                        <p:tgtEl>
                                          <p:spTgt spid="2"/>
                                        </p:tgtEl>
                                      </p:cBhvr>
                                      <p:to x="100000" y="80000"/>
                                    </p:animScale>
                                    <p:animScale>
                                      <p:cBhvr>
                                        <p:cTn id="16" dur="186" decel="50000">
                                          <p:stCondLst>
                                            <p:cond delay="1506"/>
                                          </p:stCondLst>
                                        </p:cTn>
                                        <p:tgtEl>
                                          <p:spTgt spid="2"/>
                                        </p:tgtEl>
                                      </p:cBhvr>
                                      <p:to x="100000" y="100000"/>
                                    </p:animScale>
                                    <p:animScale>
                                      <p:cBhvr>
                                        <p:cTn id="17" dur="30">
                                          <p:stCondLst>
                                            <p:cond delay="1847"/>
                                          </p:stCondLst>
                                        </p:cTn>
                                        <p:tgtEl>
                                          <p:spTgt spid="2"/>
                                        </p:tgtEl>
                                      </p:cBhvr>
                                      <p:to x="100000" y="90000"/>
                                    </p:animScale>
                                    <p:animScale>
                                      <p:cBhvr>
                                        <p:cTn id="18" dur="186" decel="50000">
                                          <p:stCondLst>
                                            <p:cond delay="1877"/>
                                          </p:stCondLst>
                                        </p:cTn>
                                        <p:tgtEl>
                                          <p:spTgt spid="2"/>
                                        </p:tgtEl>
                                      </p:cBhvr>
                                      <p:to x="100000" y="100000"/>
                                    </p:animScale>
                                    <p:animScale>
                                      <p:cBhvr>
                                        <p:cTn id="19" dur="30">
                                          <p:stCondLst>
                                            <p:cond delay="2034"/>
                                          </p:stCondLst>
                                        </p:cTn>
                                        <p:tgtEl>
                                          <p:spTgt spid="2"/>
                                        </p:tgtEl>
                                      </p:cBhvr>
                                      <p:to x="100000" y="95000"/>
                                    </p:animScale>
                                    <p:animScale>
                                      <p:cBhvr>
                                        <p:cTn id="20" dur="186" decel="50000">
                                          <p:stCondLst>
                                            <p:cond delay="2064"/>
                                          </p:stCondLst>
                                        </p:cTn>
                                        <p:tgtEl>
                                          <p:spTgt spid="2"/>
                                        </p:tgtEl>
                                      </p:cBhvr>
                                      <p:to x="100000" y="100000"/>
                                    </p:animScale>
                                  </p:childTnLst>
                                </p:cTn>
                              </p:par>
                              <p:par>
                                <p:cTn id="21" presetID="26" presetClass="entr" presetSubtype="0" fill="hold" nodeType="withEffect">
                                  <p:stCondLst>
                                    <p:cond delay="325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653">
                                          <p:stCondLst>
                                            <p:cond delay="0"/>
                                          </p:stCondLst>
                                        </p:cTn>
                                        <p:tgtEl>
                                          <p:spTgt spid="3"/>
                                        </p:tgtEl>
                                      </p:cBhvr>
                                    </p:animEffect>
                                    <p:anim calcmode="lin" valueType="num">
                                      <p:cBhvr>
                                        <p:cTn id="24" dur="205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747"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747" tmFilter="0, 0; 0.125,0.2665; 0.25,0.4; 0.375,0.465; 0.5,0.5;  0.625,0.535; 0.75,0.6; 0.875,0.7335; 1,1">
                                          <p:stCondLst>
                                            <p:cond delay="747"/>
                                          </p:stCondLst>
                                        </p:cTn>
                                        <p:tgtEl>
                                          <p:spTgt spid="3"/>
                                        </p:tgtEl>
                                        <p:attrNameLst>
                                          <p:attrName>ppt_y</p:attrName>
                                        </p:attrNameLst>
                                      </p:cBhvr>
                                      <p:tavLst>
                                        <p:tav tm="0" fmla="#ppt_y-sin(pi*$)/9">
                                          <p:val>
                                            <p:fltVal val="0"/>
                                          </p:val>
                                        </p:tav>
                                        <p:tav tm="100000">
                                          <p:val>
                                            <p:fltVal val="1"/>
                                          </p:val>
                                        </p:tav>
                                      </p:tavLst>
                                    </p:anim>
                                    <p:anim calcmode="lin" valueType="num">
                                      <p:cBhvr>
                                        <p:cTn id="27" dur="374" tmFilter="0, 0; 0.125,0.2665; 0.25,0.4; 0.375,0.465; 0.5,0.5;  0.625,0.535; 0.75,0.6; 0.875,0.7335; 1,1">
                                          <p:stCondLst>
                                            <p:cond delay="1490"/>
                                          </p:stCondLst>
                                        </p:cTn>
                                        <p:tgtEl>
                                          <p:spTgt spid="3"/>
                                        </p:tgtEl>
                                        <p:attrNameLst>
                                          <p:attrName>ppt_y</p:attrName>
                                        </p:attrNameLst>
                                      </p:cBhvr>
                                      <p:tavLst>
                                        <p:tav tm="0" fmla="#ppt_y-sin(pi*$)/27">
                                          <p:val>
                                            <p:fltVal val="0"/>
                                          </p:val>
                                        </p:tav>
                                        <p:tav tm="100000">
                                          <p:val>
                                            <p:fltVal val="1"/>
                                          </p:val>
                                        </p:tav>
                                      </p:tavLst>
                                    </p:anim>
                                    <p:anim calcmode="lin" valueType="num">
                                      <p:cBhvr>
                                        <p:cTn id="28" dur="185" tmFilter="0, 0; 0.125,0.2665; 0.25,0.4; 0.375,0.465; 0.5,0.5;  0.625,0.535; 0.75,0.6; 0.875,0.7335; 1,1">
                                          <p:stCondLst>
                                            <p:cond delay="1863"/>
                                          </p:stCondLst>
                                        </p:cTn>
                                        <p:tgtEl>
                                          <p:spTgt spid="3"/>
                                        </p:tgtEl>
                                        <p:attrNameLst>
                                          <p:attrName>ppt_y</p:attrName>
                                        </p:attrNameLst>
                                      </p:cBhvr>
                                      <p:tavLst>
                                        <p:tav tm="0" fmla="#ppt_y-sin(pi*$)/81">
                                          <p:val>
                                            <p:fltVal val="0"/>
                                          </p:val>
                                        </p:tav>
                                        <p:tav tm="100000">
                                          <p:val>
                                            <p:fltVal val="1"/>
                                          </p:val>
                                        </p:tav>
                                      </p:tavLst>
                                    </p:anim>
                                    <p:animScale>
                                      <p:cBhvr>
                                        <p:cTn id="29" dur="30">
                                          <p:stCondLst>
                                            <p:cond delay="731"/>
                                          </p:stCondLst>
                                        </p:cTn>
                                        <p:tgtEl>
                                          <p:spTgt spid="3"/>
                                        </p:tgtEl>
                                      </p:cBhvr>
                                      <p:to x="100000" y="60000"/>
                                    </p:animScale>
                                    <p:animScale>
                                      <p:cBhvr>
                                        <p:cTn id="30" dur="186" decel="50000">
                                          <p:stCondLst>
                                            <p:cond delay="761"/>
                                          </p:stCondLst>
                                        </p:cTn>
                                        <p:tgtEl>
                                          <p:spTgt spid="3"/>
                                        </p:tgtEl>
                                      </p:cBhvr>
                                      <p:to x="100000" y="100000"/>
                                    </p:animScale>
                                    <p:animScale>
                                      <p:cBhvr>
                                        <p:cTn id="31" dur="30">
                                          <p:stCondLst>
                                            <p:cond delay="1476"/>
                                          </p:stCondLst>
                                        </p:cTn>
                                        <p:tgtEl>
                                          <p:spTgt spid="3"/>
                                        </p:tgtEl>
                                      </p:cBhvr>
                                      <p:to x="100000" y="80000"/>
                                    </p:animScale>
                                    <p:animScale>
                                      <p:cBhvr>
                                        <p:cTn id="32" dur="186" decel="50000">
                                          <p:stCondLst>
                                            <p:cond delay="1506"/>
                                          </p:stCondLst>
                                        </p:cTn>
                                        <p:tgtEl>
                                          <p:spTgt spid="3"/>
                                        </p:tgtEl>
                                      </p:cBhvr>
                                      <p:to x="100000" y="100000"/>
                                    </p:animScale>
                                    <p:animScale>
                                      <p:cBhvr>
                                        <p:cTn id="33" dur="30">
                                          <p:stCondLst>
                                            <p:cond delay="1847"/>
                                          </p:stCondLst>
                                        </p:cTn>
                                        <p:tgtEl>
                                          <p:spTgt spid="3"/>
                                        </p:tgtEl>
                                      </p:cBhvr>
                                      <p:to x="100000" y="90000"/>
                                    </p:animScale>
                                    <p:animScale>
                                      <p:cBhvr>
                                        <p:cTn id="34" dur="186" decel="50000">
                                          <p:stCondLst>
                                            <p:cond delay="1877"/>
                                          </p:stCondLst>
                                        </p:cTn>
                                        <p:tgtEl>
                                          <p:spTgt spid="3"/>
                                        </p:tgtEl>
                                      </p:cBhvr>
                                      <p:to x="100000" y="100000"/>
                                    </p:animScale>
                                    <p:animScale>
                                      <p:cBhvr>
                                        <p:cTn id="35" dur="30">
                                          <p:stCondLst>
                                            <p:cond delay="2034"/>
                                          </p:stCondLst>
                                        </p:cTn>
                                        <p:tgtEl>
                                          <p:spTgt spid="3"/>
                                        </p:tgtEl>
                                      </p:cBhvr>
                                      <p:to x="100000" y="95000"/>
                                    </p:animScale>
                                    <p:animScale>
                                      <p:cBhvr>
                                        <p:cTn id="36" dur="186" decel="50000">
                                          <p:stCondLst>
                                            <p:cond delay="206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755576" y="3140969"/>
            <a:ext cx="7416825" cy="2088231"/>
          </a:xfrm>
          <a:prstGeom prst="rect">
            <a:avLst/>
          </a:prstGeom>
        </p:spPr>
        <p:txBody>
          <a:bodyPr/>
          <a:lstStyle>
            <a:lvl1pPr lvl="0">
              <a:defRPr/>
            </a:lvl1pPr>
          </a:lstStyle>
          <a:p>
            <a:pPr marL="457200" lvl="0" indent="-457200" algn="just">
              <a:lnSpc>
                <a:spcPct val="150000"/>
              </a:lnSpc>
              <a:buFont typeface="Times New Roman"/>
              <a:buAutoNum type="arabicPeriod"/>
            </a:pPr>
            <a:r>
              <a:rPr lang="fa-IR" sz="2400" b="1">
                <a:solidFill>
                  <a:schemeClr val="tx1"/>
                </a:solidFill>
              </a:rPr>
              <a:t>عدم همراهی افراد با نفوذ سازمان در  انجام این فرآیند .</a:t>
            </a:r>
          </a:p>
          <a:p>
            <a:pPr marL="457200" lvl="0" indent="-457200" algn="just">
              <a:lnSpc>
                <a:spcPct val="150000"/>
              </a:lnSpc>
              <a:buFont typeface="Times New Roman"/>
              <a:buAutoNum type="arabicPeriod"/>
            </a:pPr>
            <a:r>
              <a:rPr lang="fa-IR" sz="2400" b="1">
                <a:solidFill>
                  <a:schemeClr val="tx1"/>
                </a:solidFill>
              </a:rPr>
              <a:t>مقاومت کارکنان ( بزرگترین مانع موجود بر سر راه پیاده سازی سیستم مدیریت مبتنی بر فعالیت ) .</a:t>
            </a:r>
          </a:p>
        </p:txBody>
      </p:sp>
      <p:sp>
        <p:nvSpPr>
          <p:cNvPr id="3" name="TextBox 2"/>
          <p:cNvSpPr txBox="1"/>
          <p:nvPr/>
        </p:nvSpPr>
        <p:spPr>
          <a:xfrm>
            <a:off x="685800" y="1421904"/>
            <a:ext cx="7772400" cy="1143000"/>
          </a:xfrm>
          <a:prstGeom prst="rect">
            <a:avLst/>
          </a:prstGeom>
          <a:noFill/>
          <a:ln>
            <a:noFill/>
          </a:ln>
        </p:spPr>
        <p:txBody>
          <a:bodyPr wrap="square" lIns="91440" tIns="45720" rIns="91440" bIns="45720" anchor="ctr">
            <a:normAutofit fontScale="96000"/>
          </a:bodyPr>
          <a:lstStyle>
            <a:lvl1pPr lvl="0" algn="ctr">
              <a:defRPr sz="4400">
                <a:solidFill>
                  <a:srgbClr val="FFFF99"/>
                </a:solidFill>
                <a:latin typeface="Times New Roman"/>
              </a:defRPr>
            </a:lvl1pPr>
          </a:lstStyle>
          <a:p>
            <a:pPr lvl="0"/>
            <a:r>
              <a:rPr lang="fa-IR" sz="3200" b="1" cap="all">
                <a:solidFill>
                  <a:schemeClr val="tx2">
                    <a:lumMod val="75000"/>
                  </a:schemeClr>
                </a:solidFill>
              </a:rPr>
              <a:t>مشکلات پیاده سازی سیستم مدیریت مبتنی بر فعالیت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withGroup">
                            <p:stCondLst>
                              <p:cond delay="0"/>
                            </p:stCondLst>
                            <p:childTnLst>
                              <p:par>
                                <p:cTn id="5" presetID="22" presetClass="entr" presetSubtype="4" fill="hold" nodeType="withEffect">
                                  <p:stCondLst>
                                    <p:cond delay="1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1250"/>
                                        <p:tgtEl>
                                          <p:spTgt spid="2">
                                            <p:txEl>
                                              <p:pRg st="0" end="0"/>
                                            </p:txEl>
                                          </p:spTgt>
                                        </p:tgtEl>
                                      </p:cBhvr>
                                    </p:animEffect>
                                  </p:childTnLst>
                                </p:cTn>
                              </p:par>
                              <p:par>
                                <p:cTn id="8" presetID="22" presetClass="entr" presetSubtype="4" fill="hold" nodeType="withEffect">
                                  <p:stCondLst>
                                    <p:cond delay="150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1250"/>
                                        <p:tgtEl>
                                          <p:spTgt spid="2">
                                            <p:txEl>
                                              <p:pRg st="1" end="1"/>
                                            </p:txEl>
                                          </p:spTgt>
                                        </p:tgtEl>
                                      </p:cBhvr>
                                    </p:animEffect>
                                  </p:childTnLst>
                                </p:cTn>
                              </p:par>
                              <p:par>
                                <p:cTn id="11" presetID="53" presetClass="entr" presetSubtype="16"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250" fill="hold"/>
                                        <p:tgtEl>
                                          <p:spTgt spid="3"/>
                                        </p:tgtEl>
                                        <p:attrNameLst>
                                          <p:attrName>ppt_w</p:attrName>
                                        </p:attrNameLst>
                                      </p:cBhvr>
                                      <p:tavLst>
                                        <p:tav tm="0">
                                          <p:val>
                                            <p:fltVal val="0"/>
                                          </p:val>
                                        </p:tav>
                                        <p:tav tm="100000">
                                          <p:val>
                                            <p:strVal val="#ppt_w"/>
                                          </p:val>
                                        </p:tav>
                                      </p:tavLst>
                                    </p:anim>
                                    <p:anim calcmode="lin" valueType="num">
                                      <p:cBhvr>
                                        <p:cTn id="14" dur="1250" fill="hold"/>
                                        <p:tgtEl>
                                          <p:spTgt spid="3"/>
                                        </p:tgtEl>
                                        <p:attrNameLst>
                                          <p:attrName>ppt_h</p:attrName>
                                        </p:attrNameLst>
                                      </p:cBhvr>
                                      <p:tavLst>
                                        <p:tav tm="0">
                                          <p:val>
                                            <p:fltVal val="0"/>
                                          </p:val>
                                        </p:tav>
                                        <p:tav tm="100000">
                                          <p:val>
                                            <p:strVal val="#ppt_h"/>
                                          </p:val>
                                        </p:tav>
                                      </p:tavLst>
                                    </p:anim>
                                    <p:animEffect transition="in" filter="fade">
                                      <p:cBhvr>
                                        <p:cTn id="15"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685800" y="1061864"/>
            <a:ext cx="7772400" cy="1143000"/>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نتیجه گیری </a:t>
            </a:r>
          </a:p>
        </p:txBody>
      </p:sp>
      <p:sp>
        <p:nvSpPr>
          <p:cNvPr id="3" name="Text Placeholder 2"/>
          <p:cNvSpPr txBox="1">
            <a:spLocks noGrp="1"/>
          </p:cNvSpPr>
          <p:nvPr>
            <p:ph type="body" idx="1"/>
          </p:nvPr>
        </p:nvSpPr>
        <p:spPr>
          <a:xfrm>
            <a:off x="827584" y="2786633"/>
            <a:ext cx="7488833" cy="2082527"/>
          </a:xfrm>
          <a:prstGeom prst="rect">
            <a:avLst/>
          </a:prstGeom>
        </p:spPr>
        <p:txBody>
          <a:bodyPr/>
          <a:lstStyle>
            <a:lvl1pPr lvl="0">
              <a:defRPr/>
            </a:lvl1pPr>
          </a:lstStyle>
          <a:p>
            <a:pPr marL="0" lvl="0" indent="0" algn="just">
              <a:lnSpc>
                <a:spcPct val="150000"/>
              </a:lnSpc>
              <a:buNone/>
            </a:pPr>
            <a:r>
              <a:rPr lang="fa-IR" sz="2400" b="1">
                <a:solidFill>
                  <a:schemeClr val="tx1"/>
                </a:solidFill>
              </a:rPr>
              <a:t> مدیریت برمبنای فعالیت موجب کاهش هزینه ها از طریق کاهش هزینه های غیرارزش زا و همچین افزایش سود از طریق کاهش هزینه های غیر ارزش زا و درنتیجه تحقق اهداف سازمان می گردد.</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250" fill="hold"/>
                                        <p:tgtEl>
                                          <p:spTgt spid="2"/>
                                        </p:tgtEl>
                                        <p:attrNameLst>
                                          <p:attrName>ppt_w</p:attrName>
                                        </p:attrNameLst>
                                      </p:cBhvr>
                                      <p:tavLst>
                                        <p:tav tm="0">
                                          <p:val>
                                            <p:fltVal val="0"/>
                                          </p:val>
                                        </p:tav>
                                        <p:tav tm="100000">
                                          <p:val>
                                            <p:strVal val="#ppt_w"/>
                                          </p:val>
                                        </p:tav>
                                      </p:tavLst>
                                    </p:anim>
                                    <p:anim calcmode="lin" valueType="num">
                                      <p:cBhvr>
                                        <p:cTn id="8" dur="1250" fill="hold"/>
                                        <p:tgtEl>
                                          <p:spTgt spid="2"/>
                                        </p:tgtEl>
                                        <p:attrNameLst>
                                          <p:attrName>ppt_h</p:attrName>
                                        </p:attrNameLst>
                                      </p:cBhvr>
                                      <p:tavLst>
                                        <p:tav tm="0">
                                          <p:val>
                                            <p:fltVal val="0"/>
                                          </p:val>
                                        </p:tav>
                                        <p:tav tm="100000">
                                          <p:val>
                                            <p:strVal val="#ppt_h"/>
                                          </p:val>
                                        </p:tav>
                                      </p:tavLst>
                                    </p:anim>
                                    <p:animEffect transition="in" filter="fade">
                                      <p:cBhvr>
                                        <p:cTn id="9" dur="1250"/>
                                        <p:tgtEl>
                                          <p:spTgt spid="2"/>
                                        </p:tgtEl>
                                      </p:cBhvr>
                                    </p:animEffect>
                                  </p:childTnLst>
                                </p:cTn>
                              </p:par>
                              <p:par>
                                <p:cTn id="10" presetID="14" presetClass="entr" presetSubtype="10" fill="hold" nodeType="withEffect">
                                  <p:stCondLst>
                                    <p:cond delay="20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1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1691680" y="1988840"/>
            <a:ext cx="5256585" cy="3312368"/>
          </a:xfrm>
          <a:prstGeom prst="rect">
            <a:avLst/>
          </a:prstGeom>
        </p:spPr>
        <p:txBody>
          <a:bodyPr>
            <a:normAutofit fontScale="90000"/>
          </a:bodyPr>
          <a:lstStyle>
            <a:lvl1pPr lvl="0">
              <a:defRPr/>
            </a:lvl1pPr>
          </a:lstStyle>
          <a:p>
            <a:pPr marL="723900" lvl="0" indent="-723900" algn="r">
              <a:lnSpc>
                <a:spcPct val="150000"/>
              </a:lnSpc>
            </a:pPr>
            <a:r>
              <a:rPr lang="fa-IR" sz="5400" b="1">
                <a:solidFill>
                  <a:schemeClr val="bg2">
                    <a:lumMod val="10000"/>
                  </a:schemeClr>
                </a:solidFill>
                <a:effectLst>
                  <a:outerShdw blurRad="38100" dist="38100" dir="2700000" algn="tl">
                    <a:srgbClr val="000000">
                      <a:alpha val="43137"/>
                    </a:srgbClr>
                  </a:outerShdw>
                </a:effectLst>
                <a:latin typeface="IranNastaliq"/>
              </a:rPr>
              <a:t>با تشکر از استاد  ارجمند</a:t>
            </a:r>
            <a:r>
              <a:t/>
            </a:r>
            <a:br/>
            <a:r>
              <a:rPr lang="fa-IR" sz="5400" b="1">
                <a:solidFill>
                  <a:schemeClr val="bg2">
                    <a:lumMod val="10000"/>
                  </a:schemeClr>
                </a:solidFill>
                <a:effectLst>
                  <a:outerShdw blurRad="38100" dist="38100" dir="2700000" algn="tl">
                    <a:srgbClr val="000000">
                      <a:alpha val="43137"/>
                    </a:srgbClr>
                  </a:outerShdw>
                </a:effectLst>
                <a:latin typeface="IranNastaliq"/>
              </a:rPr>
              <a:t>     و حسن توجه  دوستان گرامی</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5" presetClass="entr" presetSubtype="5"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down)">
                                      <p:cBhvr>
                                        <p:cTn id="7" dur="4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827584" y="2460952"/>
            <a:ext cx="7488833" cy="4358640"/>
          </a:xfrm>
          <a:prstGeom prst="rect">
            <a:avLst/>
          </a:prstGeom>
        </p:spPr>
        <p:txBody>
          <a:bodyPr wrap="square"/>
          <a:lstStyle>
            <a:lvl1pPr lvl="0">
              <a:defRPr/>
            </a:lvl1pPr>
          </a:lstStyle>
          <a:p>
            <a:pPr marL="323850" lvl="0" indent="-323850" algn="just">
              <a:lnSpc>
                <a:spcPct val="150000"/>
              </a:lnSpc>
            </a:pPr>
            <a:r>
              <a:rPr lang="fa-IR" sz="2400" b="1"/>
              <a:t>رویکرد</a:t>
            </a:r>
            <a:r>
              <a:rPr lang="fa-IR" sz="2400" b="1">
                <a:latin typeface="Times"/>
              </a:rPr>
              <a:t> </a:t>
            </a:r>
            <a:r>
              <a:rPr lang="fa-IR" sz="2400" b="1"/>
              <a:t>مبتنی</a:t>
            </a:r>
            <a:r>
              <a:rPr lang="fa-IR" sz="2400" b="1">
                <a:latin typeface="Times"/>
              </a:rPr>
              <a:t> </a:t>
            </a:r>
            <a:r>
              <a:rPr lang="fa-IR" sz="2400" b="1"/>
              <a:t>برفعالیت</a:t>
            </a:r>
            <a:r>
              <a:rPr lang="fa-IR" sz="2400" b="1">
                <a:latin typeface="Times"/>
              </a:rPr>
              <a:t> </a:t>
            </a:r>
            <a:r>
              <a:rPr lang="fa-IR" sz="2400" b="1"/>
              <a:t>از</a:t>
            </a:r>
            <a:r>
              <a:rPr lang="fa-IR" sz="2400" b="1">
                <a:latin typeface="Times"/>
              </a:rPr>
              <a:t> </a:t>
            </a:r>
            <a:r>
              <a:rPr lang="fa-IR" sz="2400" b="1"/>
              <a:t>پارادایم</a:t>
            </a:r>
            <a:r>
              <a:rPr lang="fa-IR" sz="2400" b="1">
                <a:latin typeface="Times"/>
              </a:rPr>
              <a:t> </a:t>
            </a:r>
            <a:r>
              <a:rPr lang="fa-IR" sz="2400" b="1"/>
              <a:t>هایی</a:t>
            </a:r>
            <a:r>
              <a:rPr lang="fa-IR" sz="2400" b="1">
                <a:latin typeface="Times"/>
              </a:rPr>
              <a:t> </a:t>
            </a:r>
            <a:r>
              <a:rPr lang="fa-IR" sz="2400" b="1"/>
              <a:t>است</a:t>
            </a:r>
            <a:r>
              <a:rPr lang="fa-IR" sz="2400" b="1">
                <a:latin typeface="Times"/>
              </a:rPr>
              <a:t> </a:t>
            </a:r>
            <a:r>
              <a:rPr lang="fa-IR" sz="2400" b="1"/>
              <a:t>که</a:t>
            </a:r>
            <a:r>
              <a:rPr lang="fa-IR" sz="2400" b="1">
                <a:latin typeface="Times"/>
              </a:rPr>
              <a:t> </a:t>
            </a:r>
            <a:r>
              <a:rPr lang="fa-IR" sz="2400" b="1"/>
              <a:t>در</a:t>
            </a:r>
            <a:r>
              <a:rPr lang="fa-IR" sz="2400" b="1">
                <a:latin typeface="Times"/>
              </a:rPr>
              <a:t> </a:t>
            </a:r>
            <a:r>
              <a:rPr lang="fa-IR" sz="2400" b="1"/>
              <a:t>کسب</a:t>
            </a:r>
            <a:r>
              <a:rPr lang="fa-IR" sz="2400" b="1">
                <a:latin typeface="Times"/>
              </a:rPr>
              <a:t> </a:t>
            </a:r>
            <a:r>
              <a:rPr lang="fa-IR" sz="2400" b="1"/>
              <a:t>و</a:t>
            </a:r>
            <a:r>
              <a:rPr lang="fa-IR" sz="2400" b="1">
                <a:latin typeface="Times"/>
              </a:rPr>
              <a:t> </a:t>
            </a:r>
            <a:r>
              <a:rPr lang="fa-IR" sz="2400" b="1"/>
              <a:t>کار</a:t>
            </a:r>
            <a:r>
              <a:rPr lang="fa-IR" sz="2400" b="1">
                <a:latin typeface="Times"/>
              </a:rPr>
              <a:t> </a:t>
            </a:r>
            <a:r>
              <a:rPr lang="fa-IR" sz="2400" b="1"/>
              <a:t>رونق</a:t>
            </a:r>
            <a:r>
              <a:rPr lang="fa-IR" sz="2400" b="1">
                <a:latin typeface="Times"/>
              </a:rPr>
              <a:t> </a:t>
            </a:r>
            <a:r>
              <a:rPr lang="fa-IR" sz="2400" b="1"/>
              <a:t>خاص</a:t>
            </a:r>
            <a:r>
              <a:rPr lang="fa-IR" sz="2400" b="1">
                <a:latin typeface="Times"/>
              </a:rPr>
              <a:t> </a:t>
            </a:r>
            <a:r>
              <a:rPr lang="fa-IR" sz="2400" b="1"/>
              <a:t>یافته</a:t>
            </a:r>
            <a:r>
              <a:rPr lang="fa-IR" sz="2400" b="1">
                <a:latin typeface="Times"/>
              </a:rPr>
              <a:t> </a:t>
            </a:r>
            <a:r>
              <a:rPr lang="fa-IR" sz="2400" b="1"/>
              <a:t>است،</a:t>
            </a:r>
            <a:r>
              <a:rPr lang="fa-IR" sz="2400" b="1">
                <a:latin typeface="Times"/>
              </a:rPr>
              <a:t> </a:t>
            </a:r>
            <a:r>
              <a:rPr lang="fa-IR" sz="2400" b="1"/>
              <a:t>در</a:t>
            </a:r>
            <a:r>
              <a:rPr lang="fa-IR" sz="2400" b="1">
                <a:latin typeface="Times"/>
              </a:rPr>
              <a:t> </a:t>
            </a:r>
            <a:r>
              <a:rPr lang="fa-IR" sz="2400" b="1"/>
              <a:t>جهت</a:t>
            </a:r>
            <a:r>
              <a:rPr lang="fa-IR" sz="2400" b="1">
                <a:latin typeface="Times"/>
              </a:rPr>
              <a:t> </a:t>
            </a:r>
            <a:r>
              <a:rPr lang="fa-IR" sz="2400" b="1"/>
              <a:t>هزینه</a:t>
            </a:r>
            <a:r>
              <a:rPr lang="fa-IR" sz="2400" b="1">
                <a:latin typeface="Times"/>
              </a:rPr>
              <a:t> </a:t>
            </a:r>
            <a:r>
              <a:rPr lang="fa-IR" sz="2400" b="1"/>
              <a:t>یابی</a:t>
            </a:r>
            <a:r>
              <a:rPr lang="fa-IR" sz="2400" b="1">
                <a:latin typeface="Times"/>
              </a:rPr>
              <a:t> </a:t>
            </a:r>
            <a:r>
              <a:rPr lang="fa-IR" sz="2400" b="1"/>
              <a:t>این</a:t>
            </a:r>
            <a:r>
              <a:rPr lang="fa-IR" sz="2400" b="1">
                <a:latin typeface="Times"/>
              </a:rPr>
              <a:t> </a:t>
            </a:r>
            <a:r>
              <a:rPr lang="fa-IR" sz="2400" b="1"/>
              <a:t>موضوع</a:t>
            </a:r>
            <a:r>
              <a:rPr lang="fa-IR" sz="2400" b="1">
                <a:latin typeface="Times"/>
              </a:rPr>
              <a:t> </a:t>
            </a:r>
            <a:r>
              <a:rPr lang="fa-IR" sz="2400" b="1"/>
              <a:t>جایگاه</a:t>
            </a:r>
            <a:r>
              <a:rPr lang="fa-IR" sz="2400" b="1">
                <a:latin typeface="Times"/>
              </a:rPr>
              <a:t> </a:t>
            </a:r>
            <a:r>
              <a:rPr lang="fa-IR" sz="2400" b="1"/>
              <a:t>خاصی</a:t>
            </a:r>
            <a:r>
              <a:rPr lang="fa-IR" sz="2400" b="1">
                <a:latin typeface="Times"/>
              </a:rPr>
              <a:t> </a:t>
            </a:r>
            <a:r>
              <a:rPr lang="fa-IR" sz="2400" b="1"/>
              <a:t>پیدا</a:t>
            </a:r>
            <a:r>
              <a:rPr lang="fa-IR" sz="2400" b="1">
                <a:latin typeface="Times"/>
              </a:rPr>
              <a:t> </a:t>
            </a:r>
            <a:r>
              <a:rPr lang="fa-IR" sz="2400" b="1"/>
              <a:t>کرد</a:t>
            </a:r>
            <a:r>
              <a:rPr lang="fa-IR" sz="2400" b="1">
                <a:latin typeface="Times"/>
              </a:rPr>
              <a:t> </a:t>
            </a:r>
            <a:r>
              <a:rPr lang="fa-IR" sz="2400" b="1"/>
              <a:t>که</a:t>
            </a:r>
            <a:r>
              <a:rPr lang="fa-IR" sz="2400" b="1">
                <a:latin typeface="Times"/>
              </a:rPr>
              <a:t> </a:t>
            </a:r>
            <a:r>
              <a:rPr lang="fa-IR" sz="2400" b="1"/>
              <a:t>روش</a:t>
            </a:r>
            <a:r>
              <a:rPr lang="fa-IR" sz="2400" b="1">
                <a:latin typeface="Times"/>
              </a:rPr>
              <a:t> </a:t>
            </a:r>
            <a:r>
              <a:rPr lang="fa-IR" sz="2400" b="1"/>
              <a:t>ها</a:t>
            </a:r>
            <a:r>
              <a:rPr lang="fa-IR" sz="2400" b="1">
                <a:latin typeface="Times"/>
              </a:rPr>
              <a:t> </a:t>
            </a:r>
            <a:r>
              <a:rPr lang="fa-IR" sz="2400" b="1"/>
              <a:t>و</a:t>
            </a:r>
            <a:r>
              <a:rPr lang="fa-IR" sz="2400" b="1">
                <a:latin typeface="Times"/>
              </a:rPr>
              <a:t> </a:t>
            </a:r>
            <a:r>
              <a:rPr lang="fa-IR" sz="2400" b="1"/>
              <a:t>تکنیک</a:t>
            </a:r>
            <a:r>
              <a:rPr lang="fa-IR" sz="2400" b="1">
                <a:latin typeface="Times"/>
              </a:rPr>
              <a:t> </a:t>
            </a:r>
            <a:r>
              <a:rPr lang="fa-IR" sz="2400" b="1"/>
              <a:t>های</a:t>
            </a:r>
            <a:r>
              <a:rPr lang="fa-IR" sz="2400" b="1">
                <a:latin typeface="Times"/>
              </a:rPr>
              <a:t> </a:t>
            </a:r>
            <a:r>
              <a:rPr lang="fa-IR" sz="2400" b="1"/>
              <a:t>مرتبط</a:t>
            </a:r>
            <a:r>
              <a:rPr lang="fa-IR" sz="2400" b="1">
                <a:latin typeface="Times"/>
              </a:rPr>
              <a:t> </a:t>
            </a:r>
            <a:r>
              <a:rPr lang="fa-IR" sz="2400" b="1"/>
              <a:t>زیادی</a:t>
            </a:r>
            <a:r>
              <a:rPr lang="fa-IR" sz="2400" b="1">
                <a:latin typeface="Times"/>
              </a:rPr>
              <a:t> </a:t>
            </a:r>
            <a:r>
              <a:rPr lang="fa-IR" sz="2400" b="1"/>
              <a:t>را</a:t>
            </a:r>
            <a:r>
              <a:rPr lang="fa-IR" sz="2400" b="1">
                <a:latin typeface="Times"/>
              </a:rPr>
              <a:t> </a:t>
            </a:r>
            <a:r>
              <a:rPr lang="fa-IR" sz="2400" b="1"/>
              <a:t>معرفی</a:t>
            </a:r>
            <a:r>
              <a:rPr lang="fa-IR" sz="2400" b="1">
                <a:latin typeface="Times"/>
              </a:rPr>
              <a:t> </a:t>
            </a:r>
            <a:r>
              <a:rPr lang="fa-IR" sz="2400" b="1"/>
              <a:t>نمود</a:t>
            </a:r>
            <a:r>
              <a:rPr lang="fa-IR" sz="2400" b="1">
                <a:latin typeface="Times"/>
              </a:rPr>
              <a:t> </a:t>
            </a:r>
            <a:r>
              <a:rPr lang="fa-IR" sz="2400" b="1"/>
              <a:t>در</a:t>
            </a:r>
            <a:r>
              <a:rPr lang="fa-IR" sz="2400" b="1">
                <a:latin typeface="Times"/>
              </a:rPr>
              <a:t> </a:t>
            </a:r>
            <a:r>
              <a:rPr lang="fa-IR" sz="2400" b="1"/>
              <a:t>این</a:t>
            </a:r>
            <a:r>
              <a:rPr lang="fa-IR" sz="2400" b="1">
                <a:latin typeface="Times"/>
              </a:rPr>
              <a:t> </a:t>
            </a:r>
            <a:r>
              <a:rPr lang="fa-IR" sz="2400" b="1"/>
              <a:t>بخش</a:t>
            </a:r>
            <a:r>
              <a:rPr lang="fa-IR" sz="2400" b="1">
                <a:latin typeface="Times"/>
              </a:rPr>
              <a:t> </a:t>
            </a:r>
            <a:r>
              <a:rPr lang="fa-IR" sz="2400" b="1"/>
              <a:t>با</a:t>
            </a:r>
            <a:r>
              <a:rPr lang="fa-IR" sz="2400" b="1">
                <a:latin typeface="Times"/>
              </a:rPr>
              <a:t> </a:t>
            </a:r>
            <a:r>
              <a:rPr lang="fa-IR" sz="2400" b="1"/>
              <a:t>انواع</a:t>
            </a:r>
            <a:r>
              <a:rPr lang="fa-IR" sz="2400" b="1">
                <a:latin typeface="Times"/>
              </a:rPr>
              <a:t> </a:t>
            </a:r>
            <a:r>
              <a:rPr lang="fa-IR" sz="2400" b="1"/>
              <a:t>تکنیک</a:t>
            </a:r>
            <a:r>
              <a:rPr lang="fa-IR" sz="2400" b="1">
                <a:latin typeface="Times"/>
              </a:rPr>
              <a:t> </a:t>
            </a:r>
            <a:r>
              <a:rPr lang="fa-IR" sz="2400" b="1"/>
              <a:t>های</a:t>
            </a:r>
            <a:r>
              <a:rPr lang="fa-IR" sz="2400" b="1">
                <a:latin typeface="Times"/>
              </a:rPr>
              <a:t> </a:t>
            </a:r>
            <a:r>
              <a:rPr lang="fa-IR" sz="2400" b="1"/>
              <a:t>مهم</a:t>
            </a:r>
            <a:r>
              <a:rPr lang="fa-IR" sz="2400" b="1">
                <a:latin typeface="Times"/>
              </a:rPr>
              <a:t> </a:t>
            </a:r>
            <a:r>
              <a:rPr lang="fa-IR" sz="2400" b="1"/>
              <a:t>مبتنی</a:t>
            </a:r>
            <a:r>
              <a:rPr lang="fa-IR" sz="2400" b="1">
                <a:latin typeface="Times"/>
              </a:rPr>
              <a:t> </a:t>
            </a:r>
            <a:r>
              <a:rPr lang="fa-IR" sz="2400" b="1"/>
              <a:t>برفعالیت</a:t>
            </a:r>
            <a:r>
              <a:rPr lang="fa-IR" sz="2400" b="1">
                <a:latin typeface="Times"/>
              </a:rPr>
              <a:t> </a:t>
            </a:r>
            <a:r>
              <a:rPr lang="fa-IR" sz="2400" b="1"/>
              <a:t>آشنا</a:t>
            </a:r>
            <a:r>
              <a:rPr lang="fa-IR" sz="2400" b="1">
                <a:latin typeface="Times"/>
              </a:rPr>
              <a:t> </a:t>
            </a:r>
            <a:r>
              <a:rPr lang="fa-IR" sz="2400" b="1"/>
              <a:t>خواهیم</a:t>
            </a:r>
            <a:r>
              <a:rPr lang="fa-IR" sz="2400" b="1">
                <a:latin typeface="Times"/>
              </a:rPr>
              <a:t> </a:t>
            </a:r>
            <a:r>
              <a:rPr lang="fa-IR" sz="2400" b="1"/>
              <a:t>شد</a:t>
            </a:r>
            <a:r>
              <a:rPr lang="fa-IR" sz="2400" b="1">
                <a:latin typeface="Times"/>
              </a:rPr>
              <a:t> </a:t>
            </a:r>
            <a:r>
              <a:rPr lang="fa-IR" sz="2400" b="1"/>
              <a:t>به</a:t>
            </a:r>
            <a:r>
              <a:rPr lang="fa-IR" sz="2400" b="1">
                <a:latin typeface="Times"/>
              </a:rPr>
              <a:t> </a:t>
            </a:r>
            <a:r>
              <a:rPr lang="fa-IR" sz="2400" b="1"/>
              <a:t>طوری</a:t>
            </a:r>
            <a:r>
              <a:rPr lang="fa-IR" sz="2400" b="1">
                <a:latin typeface="Times"/>
              </a:rPr>
              <a:t> </a:t>
            </a:r>
            <a:r>
              <a:rPr lang="fa-IR" sz="2400" b="1"/>
              <a:t>که</a:t>
            </a:r>
            <a:r>
              <a:rPr lang="fa-IR" sz="2400" b="1">
                <a:latin typeface="Times"/>
              </a:rPr>
              <a:t> </a:t>
            </a:r>
            <a:r>
              <a:rPr lang="fa-IR" sz="2400" b="1"/>
              <a:t>توانائی</a:t>
            </a:r>
            <a:r>
              <a:rPr lang="fa-IR" sz="2400" b="1">
                <a:latin typeface="Times"/>
              </a:rPr>
              <a:t> </a:t>
            </a:r>
            <a:r>
              <a:rPr lang="fa-IR" sz="2400" b="1"/>
              <a:t>لازم</a:t>
            </a:r>
            <a:r>
              <a:rPr lang="fa-IR" sz="2400" b="1">
                <a:latin typeface="Times"/>
              </a:rPr>
              <a:t> </a:t>
            </a:r>
            <a:r>
              <a:rPr lang="fa-IR" sz="2400" b="1"/>
              <a:t>جهت</a:t>
            </a:r>
            <a:r>
              <a:rPr lang="fa-IR" sz="2400" b="1">
                <a:latin typeface="Times"/>
              </a:rPr>
              <a:t> </a:t>
            </a:r>
            <a:r>
              <a:rPr lang="fa-IR" sz="2400" b="1"/>
              <a:t>کار</a:t>
            </a:r>
            <a:r>
              <a:rPr lang="fa-IR" sz="2400" b="1">
                <a:latin typeface="Times"/>
              </a:rPr>
              <a:t> </a:t>
            </a:r>
            <a:r>
              <a:rPr lang="fa-IR" sz="2400" b="1"/>
              <a:t>نسبت</a:t>
            </a:r>
            <a:r>
              <a:rPr lang="fa-IR" sz="2400" b="1">
                <a:latin typeface="Times"/>
              </a:rPr>
              <a:t> </a:t>
            </a:r>
            <a:r>
              <a:rPr lang="fa-IR" sz="2400" b="1"/>
              <a:t>به</a:t>
            </a:r>
            <a:r>
              <a:rPr lang="fa-IR" sz="2400" b="1">
                <a:latin typeface="Times"/>
              </a:rPr>
              <a:t> </a:t>
            </a:r>
            <a:r>
              <a:rPr lang="fa-IR" sz="2400" b="1"/>
              <a:t>تفکر</a:t>
            </a:r>
            <a:r>
              <a:rPr lang="fa-IR" sz="2400" b="1">
                <a:latin typeface="Times"/>
              </a:rPr>
              <a:t> </a:t>
            </a:r>
            <a:r>
              <a:rPr lang="fa-IR" sz="2400" b="1"/>
              <a:t>مبتنی</a:t>
            </a:r>
            <a:r>
              <a:rPr lang="fa-IR" sz="2400" b="1">
                <a:latin typeface="Times"/>
              </a:rPr>
              <a:t> </a:t>
            </a:r>
            <a:r>
              <a:rPr lang="fa-IR" sz="2400" b="1"/>
              <a:t>بر</a:t>
            </a:r>
            <a:r>
              <a:rPr lang="fa-IR" sz="2400" b="1">
                <a:latin typeface="Times"/>
              </a:rPr>
              <a:t> </a:t>
            </a:r>
            <a:r>
              <a:rPr lang="fa-IR" sz="2400" b="1"/>
              <a:t>فعالیت</a:t>
            </a:r>
            <a:r>
              <a:rPr lang="fa-IR" sz="2400" b="1">
                <a:latin typeface="Times"/>
              </a:rPr>
              <a:t> </a:t>
            </a:r>
            <a:r>
              <a:rPr lang="fa-IR" sz="2400" b="1"/>
              <a:t>را</a:t>
            </a:r>
            <a:r>
              <a:rPr lang="fa-IR" sz="2400" b="1">
                <a:latin typeface="Times"/>
              </a:rPr>
              <a:t> </a:t>
            </a:r>
            <a:r>
              <a:rPr lang="fa-IR" sz="2400" b="1"/>
              <a:t>کسب</a:t>
            </a:r>
            <a:r>
              <a:rPr lang="fa-IR" sz="2400" b="1">
                <a:latin typeface="Times"/>
              </a:rPr>
              <a:t> </a:t>
            </a:r>
            <a:r>
              <a:rPr lang="fa-IR" sz="2400" b="1"/>
              <a:t>می</a:t>
            </a:r>
            <a:r>
              <a:rPr lang="fa-IR" sz="2400" b="1">
                <a:latin typeface="Times"/>
              </a:rPr>
              <a:t> </a:t>
            </a:r>
            <a:r>
              <a:rPr lang="fa-IR" sz="2400" b="1"/>
              <a:t>کنید</a:t>
            </a:r>
            <a:r>
              <a:rPr lang="fa-IR" sz="2400" b="1">
                <a:latin typeface="Times"/>
              </a:rPr>
              <a:t>.</a:t>
            </a:r>
          </a:p>
        </p:txBody>
      </p:sp>
      <p:sp>
        <p:nvSpPr>
          <p:cNvPr id="3" name="Title 2"/>
          <p:cNvSpPr txBox="1">
            <a:spLocks noGrp="1"/>
          </p:cNvSpPr>
          <p:nvPr>
            <p:ph type="title"/>
          </p:nvPr>
        </p:nvSpPr>
        <p:spPr>
          <a:xfrm>
            <a:off x="685800" y="1061864"/>
            <a:ext cx="7772400" cy="1143000"/>
          </a:xfrm>
          <a:prstGeom prst="rect">
            <a:avLst/>
          </a:prstGeom>
        </p:spPr>
        <p:txBody>
          <a:bodyPr/>
          <a:lstStyle>
            <a:lvl1pPr lvl="0">
              <a:defRPr/>
            </a:lvl1pPr>
          </a:lstStyle>
          <a:p>
            <a:pPr lvl="0"/>
            <a:r>
              <a:rPr lang="fa-IR" sz="3200" b="1" cap="all">
                <a:solidFill>
                  <a:schemeClr val="tx2">
                    <a:lumMod val="75000"/>
                  </a:schemeClr>
                </a:solidFill>
              </a:rPr>
              <a:t>مقدمه</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
                                          </p:val>
                                        </p:tav>
                                        <p:tav tm="100000">
                                          <p:val>
                                            <p:strVal val="#ppt_x"/>
                                          </p:val>
                                        </p:tav>
                                      </p:tavLst>
                                    </p:anim>
                                    <p:anim calcmode="lin" valueType="num">
                                      <p:cBhvr>
                                        <p:cTn id="8" dur="1000" fill="hold"/>
                                        <p:tgtEl>
                                          <p:spTgt spid="3"/>
                                        </p:tgtEl>
                                        <p:attrNameLst>
                                          <p:attrName>ppt_y</p:attrName>
                                        </p:attrNameLst>
                                      </p:cBhvr>
                                      <p:tavLst>
                                        <p:tav tm="0">
                                          <p:val>
                                            <p:strVal val="1+#ppt_h/2"/>
                                          </p:val>
                                        </p:tav>
                                        <p:tav tm="100000">
                                          <p:val>
                                            <p:strVal val="#ppt_y"/>
                                          </p:val>
                                        </p:tav>
                                      </p:tavLst>
                                    </p:anim>
                                  </p:childTnLst>
                                </p:cTn>
                              </p:par>
                              <p:par>
                                <p:cTn id="9" presetID="14" presetClass="entr" presetSubtype="10" fill="hold" nodeType="withEffect">
                                  <p:stCondLst>
                                    <p:cond delay="1500"/>
                                  </p:stCondLst>
                                  <p:childTnLst>
                                    <p:set>
                                      <p:cBhvr>
                                        <p:cTn id="10" dur="1" fill="hold">
                                          <p:stCondLst>
                                            <p:cond delay="0"/>
                                          </p:stCondLst>
                                        </p:cTn>
                                        <p:tgtEl>
                                          <p:spTgt spid="2"/>
                                        </p:tgtEl>
                                        <p:attrNameLst>
                                          <p:attrName>style.visibility</p:attrName>
                                        </p:attrNameLst>
                                      </p:cBhvr>
                                      <p:to>
                                        <p:strVal val="visible"/>
                                      </p:to>
                                    </p:set>
                                    <p:animEffect transition="in" filter="randombar(horizontal)">
                                      <p:cBhvr>
                                        <p:cTn id="1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828352" y="4581128"/>
            <a:ext cx="7488064" cy="1728193"/>
          </a:xfrm>
          <a:prstGeom prst="rect">
            <a:avLst/>
          </a:prstGeom>
        </p:spPr>
        <p:txBody>
          <a:bodyPr/>
          <a:lstStyle>
            <a:lvl1pPr lvl="0">
              <a:defRPr/>
            </a:lvl1pPr>
          </a:lstStyle>
          <a:p>
            <a:pPr marL="0" lvl="0" indent="0" algn="just">
              <a:buNone/>
            </a:pPr>
            <a:r>
              <a:rPr lang="fa-IR" sz="2400" b="1">
                <a:solidFill>
                  <a:schemeClr val="tx1"/>
                </a:solidFill>
              </a:rPr>
              <a:t>یکی از پارادایم که تغییر بارزی در دیدگاه و رویکردهای مدیریت می توان اشاره کرد شکل گیری و معرفی پارادایم ارزش آفرینی است. در دیدیگاه ارزش آفرینی درک روابط متغییرهای اثرگذار برطبق ارزش بسیار ضروری است.</a:t>
            </a:r>
          </a:p>
        </p:txBody>
      </p:sp>
      <p:sp>
        <p:nvSpPr>
          <p:cNvPr id="3" name="Title 2"/>
          <p:cNvSpPr txBox="1">
            <a:spLocks noGrp="1"/>
          </p:cNvSpPr>
          <p:nvPr>
            <p:ph type="title"/>
          </p:nvPr>
        </p:nvSpPr>
        <p:spPr>
          <a:xfrm>
            <a:off x="539552" y="1196752"/>
            <a:ext cx="7844409" cy="3168352"/>
          </a:xfrm>
          <a:prstGeom prst="rect">
            <a:avLst/>
          </a:prstGeom>
        </p:spPr>
        <p:txBody>
          <a:bodyPr/>
          <a:lstStyle>
            <a:lvl1pPr lvl="0">
              <a:defRPr/>
            </a:lvl1pPr>
          </a:lstStyle>
          <a:p>
            <a:pPr lvl="0" algn="r"/>
            <a:r>
              <a:rPr lang="fa-IR" sz="2400" b="1">
                <a:solidFill>
                  <a:schemeClr val="tx1"/>
                </a:solidFill>
              </a:rPr>
              <a:t>تغییرات مواردی که تکنیک ها و روش های مدیریتی را از سنتی به نوین ضروری ساخته است:</a:t>
            </a:r>
            <a:r>
              <a:t/>
            </a:r>
            <a:br/>
            <a:r>
              <a:t/>
            </a:r>
            <a:br/>
            <a:r>
              <a:rPr lang="fa-IR" sz="2400" b="1">
                <a:solidFill>
                  <a:schemeClr val="tx1"/>
                </a:solidFill>
              </a:rPr>
              <a:t>1.  تغییرات فن آوری.</a:t>
            </a:r>
            <a:r>
              <a:t/>
            </a:r>
            <a:br/>
            <a:r>
              <a:rPr lang="fa-IR" sz="2400" b="1">
                <a:solidFill>
                  <a:schemeClr val="tx1"/>
                </a:solidFill>
              </a:rPr>
              <a:t>2.  رقابت.</a:t>
            </a:r>
            <a:r>
              <a:t/>
            </a:r>
            <a:br/>
            <a:r>
              <a:rPr lang="fa-IR" sz="2400" b="1">
                <a:solidFill>
                  <a:schemeClr val="tx1"/>
                </a:solidFill>
              </a:rPr>
              <a:t>3.  نیازهای مشتریان و پیامدهای این تغییرات تأثیر قابل ملاحظه ای به مدیریت بنگاه اقتصادی و تغییر دیدگاهها ، تکنیک ها و روش های مدیریتی را از سنتی به نوین ضروری ساخته است.</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100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anim calcmode="lin" valueType="num">
                                      <p:cBhvr>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txBox="1">
            <a:spLocks noGrp="1"/>
          </p:cNvSpPr>
          <p:nvPr>
            <p:ph type="body" idx="1"/>
          </p:nvPr>
        </p:nvSpPr>
        <p:spPr>
          <a:xfrm>
            <a:off x="683568" y="1772816"/>
            <a:ext cx="7920880" cy="4752529"/>
          </a:xfrm>
          <a:prstGeom prst="rect">
            <a:avLst/>
          </a:prstGeom>
        </p:spPr>
        <p:txBody>
          <a:bodyPr/>
          <a:lstStyle>
            <a:lvl1pPr lvl="0">
              <a:defRPr/>
            </a:lvl1pPr>
          </a:lstStyle>
          <a:p>
            <a:pPr marL="274637" lvl="0" indent="-274638" algn="just">
              <a:buFont typeface="Wingdings"/>
              <a:buChar char="§"/>
            </a:pPr>
            <a:r>
              <a:rPr lang="fa-IR" sz="2400" b="1">
                <a:solidFill>
                  <a:schemeClr val="tx1"/>
                </a:solidFill>
              </a:rPr>
              <a:t>اصول اولیه </a:t>
            </a:r>
            <a:r>
              <a:rPr sz="2400" b="1">
                <a:solidFill>
                  <a:schemeClr val="tx1"/>
                </a:solidFill>
              </a:rPr>
              <a:t>ABM </a:t>
            </a:r>
            <a:r>
              <a:rPr lang="fa-IR" sz="2400" b="1">
                <a:solidFill>
                  <a:schemeClr val="tx1"/>
                </a:solidFill>
              </a:rPr>
              <a:t> و</a:t>
            </a:r>
            <a:r>
              <a:rPr sz="2400" b="1">
                <a:solidFill>
                  <a:schemeClr val="tx1"/>
                </a:solidFill>
              </a:rPr>
              <a:t>ABC </a:t>
            </a:r>
            <a:r>
              <a:rPr lang="fa-IR" sz="2400" b="1">
                <a:solidFill>
                  <a:schemeClr val="tx1"/>
                </a:solidFill>
              </a:rPr>
              <a:t> در یک پروژه تحقیقاتی سه ساله توسط 50 سازمان در سراسر دنیا تحت </a:t>
            </a:r>
            <a:r>
              <a:rPr sz="2400" b="1">
                <a:solidFill>
                  <a:schemeClr val="tx1"/>
                </a:solidFill>
              </a:rPr>
              <a:t>I ـ CAM </a:t>
            </a:r>
            <a:r>
              <a:rPr lang="fa-IR" sz="2400" b="1">
                <a:solidFill>
                  <a:schemeClr val="tx1"/>
                </a:solidFill>
              </a:rPr>
              <a:t> که یک شرکت تحقیق و توسعه تعاونی بین المللی است صورت گرفت و سپس آقای تم پریور درآن زمان رئیس پروژه مذکور </a:t>
            </a:r>
            <a:r>
              <a:rPr sz="2400" b="1">
                <a:solidFill>
                  <a:schemeClr val="tx1"/>
                </a:solidFill>
              </a:rPr>
              <a:t>ICMS </a:t>
            </a:r>
            <a:r>
              <a:rPr lang="fa-IR" sz="2400" b="1">
                <a:solidFill>
                  <a:schemeClr val="tx1"/>
                </a:solidFill>
              </a:rPr>
              <a:t> در سال 1988 تأسیس تا نرم افزارها و دانش آنرا به سازمانها ارائه کند.</a:t>
            </a:r>
          </a:p>
          <a:p>
            <a:pPr marL="274637" lvl="0" indent="-274638" algn="just">
              <a:buFont typeface="Wingdings"/>
              <a:buChar char="§"/>
            </a:pPr>
            <a:r>
              <a:rPr sz="2400" b="1">
                <a:solidFill>
                  <a:schemeClr val="tx1"/>
                </a:solidFill>
              </a:rPr>
              <a:t>ABM </a:t>
            </a:r>
            <a:r>
              <a:rPr lang="fa-IR" sz="2400" b="1">
                <a:solidFill>
                  <a:schemeClr val="tx1"/>
                </a:solidFill>
              </a:rPr>
              <a:t> تصمیم گیری مدیریت را تغییر می دهد و مدیران با درک نیاز مشتری بهبود کیفیت محصولات ، مدیریت مشتریان و تقاضا و در نهایت کمک به سودآوری بیشتر سازمان استفاده می کنند.</a:t>
            </a:r>
          </a:p>
          <a:p>
            <a:pPr marL="274637" lvl="0" indent="-274638" algn="just">
              <a:buFont typeface="Wingdings"/>
              <a:buChar char="§"/>
            </a:pPr>
            <a:r>
              <a:rPr lang="fa-IR" sz="2400" b="1">
                <a:solidFill>
                  <a:schemeClr val="tx1"/>
                </a:solidFill>
              </a:rPr>
              <a:t>هزینه های سربار مانند نقاط سیاه در سیستم های اطلاعاتی مدیریت منتهی هستند و</a:t>
            </a:r>
            <a:r>
              <a:rPr sz="2400" b="1">
                <a:solidFill>
                  <a:schemeClr val="tx1"/>
                </a:solidFill>
              </a:rPr>
              <a:t>ABM </a:t>
            </a:r>
            <a:r>
              <a:rPr lang="fa-IR" sz="2400" b="1">
                <a:solidFill>
                  <a:schemeClr val="tx1"/>
                </a:solidFill>
              </a:rPr>
              <a:t> این نقاط را روشن می سازد و قدرت واقعی </a:t>
            </a:r>
            <a:r>
              <a:rPr sz="2400" b="1">
                <a:solidFill>
                  <a:schemeClr val="tx1"/>
                </a:solidFill>
              </a:rPr>
              <a:t>ABM </a:t>
            </a:r>
            <a:r>
              <a:rPr lang="fa-IR" sz="2400" b="1">
                <a:solidFill>
                  <a:schemeClr val="tx1"/>
                </a:solidFill>
              </a:rPr>
              <a:t> در ارائه اطلاعات مفید و درست در مورد کلیه فعالیتهای سازمان نهفته است.</a:t>
            </a:r>
          </a:p>
        </p:txBody>
      </p:sp>
      <p:sp>
        <p:nvSpPr>
          <p:cNvPr id="3" name="Title 2"/>
          <p:cNvSpPr txBox="1">
            <a:spLocks noGrp="1"/>
          </p:cNvSpPr>
          <p:nvPr>
            <p:ph type="title"/>
          </p:nvPr>
        </p:nvSpPr>
        <p:spPr>
          <a:xfrm>
            <a:off x="685800" y="557808"/>
            <a:ext cx="7772400" cy="1143000"/>
          </a:xfrm>
          <a:prstGeom prst="rect">
            <a:avLst/>
          </a:prstGeom>
        </p:spPr>
        <p:txBody>
          <a:bodyPr/>
          <a:lstStyle>
            <a:lvl1pPr lvl="0">
              <a:defRPr/>
            </a:lvl1pPr>
          </a:lstStyle>
          <a:p>
            <a:pPr lvl="0"/>
            <a:r>
              <a:rPr sz="3200" b="1" cap="all">
                <a:solidFill>
                  <a:srgbClr val="000000">
                    <a:lumMod val="75000"/>
                  </a:srgbClr>
                </a:solidFill>
                <a:latin typeface="Times New Roman"/>
              </a:rPr>
              <a:t>ABM</a:t>
            </a:r>
            <a:r>
              <a:rPr sz="3200" b="1" cap="all">
                <a:solidFill>
                  <a:srgbClr val="000000">
                    <a:lumMod val="75000"/>
                  </a:srgbClr>
                </a:solidFill>
                <a:latin typeface="Arial"/>
              </a:rPr>
              <a:t> </a:t>
            </a:r>
            <a:r>
              <a:rPr lang="fa-IR" sz="3200" b="1" cap="all">
                <a:solidFill>
                  <a:srgbClr val="000000">
                    <a:lumMod val="75000"/>
                  </a:srgbClr>
                </a:solidFill>
              </a:rPr>
              <a:t>تاریخچه</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 presetClass="entr" presetSubtype="4" fill="hold" nodeType="afterEffect">
                                  <p:stCondLst>
                                    <p:cond delay="50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1500"/>
                            </p:stCondLst>
                            <p:childTnLst>
                              <p:par>
                                <p:cTn id="16" presetID="2" presetClass="entr" presetSubtype="4" fill="hold" nodeType="afterEffect">
                                  <p:stCondLst>
                                    <p:cond delay="50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20" fill="hold">
                            <p:stCondLst>
                              <p:cond delay="2500"/>
                            </p:stCondLst>
                            <p:childTnLst>
                              <p:par>
                                <p:cTn id="21" presetID="2" presetClass="entr" presetSubtype="4" fill="hold" nodeType="afterEffect">
                                  <p:stCondLst>
                                    <p:cond delay="50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971600" y="2967042"/>
            <a:ext cx="7198570" cy="2758440"/>
          </a:xfrm>
          <a:prstGeom prst="rect">
            <a:avLst/>
          </a:prstGeom>
          <a:noFill/>
          <a:ln>
            <a:noFill/>
          </a:ln>
        </p:spPr>
        <p:txBody>
          <a:bodyPr wrap="square"/>
          <a:lstStyle>
            <a:lvl1pPr lvl="0">
              <a:defRPr>
                <a:solidFill>
                  <a:schemeClr val="tx1"/>
                </a:solidFill>
                <a:latin typeface="Arial"/>
              </a:defRPr>
            </a:lvl1pPr>
          </a:lstStyle>
          <a:p>
            <a:pPr lvl="0" algn="just">
              <a:lnSpc>
                <a:spcPct val="150000"/>
              </a:lnSpc>
            </a:pPr>
            <a:r>
              <a:rPr lang="fa-IR" sz="2400" b="1"/>
              <a:t>مديريت</a:t>
            </a:r>
            <a:r>
              <a:rPr lang="fa-IR" sz="2400" b="1">
                <a:latin typeface="Times New Roman"/>
              </a:rPr>
              <a:t> </a:t>
            </a:r>
            <a:r>
              <a:rPr lang="fa-IR" sz="2400" b="1"/>
              <a:t>بر</a:t>
            </a:r>
            <a:r>
              <a:rPr lang="fa-IR" sz="2400" b="1">
                <a:latin typeface="Times New Roman"/>
              </a:rPr>
              <a:t> </a:t>
            </a:r>
            <a:r>
              <a:rPr lang="fa-IR" sz="2400" b="1"/>
              <a:t>مبنای</a:t>
            </a:r>
            <a:r>
              <a:rPr lang="fa-IR" sz="2400" b="1">
                <a:latin typeface="Times New Roman"/>
              </a:rPr>
              <a:t> </a:t>
            </a:r>
            <a:r>
              <a:rPr lang="fa-IR" sz="2400" b="1"/>
              <a:t>فعاليت</a:t>
            </a:r>
            <a:r>
              <a:rPr sz="2400" b="1">
                <a:latin typeface="Times New Roman"/>
              </a:rPr>
              <a:t> </a:t>
            </a:r>
            <a:r>
              <a:rPr lang="fa-IR" sz="2400" b="1">
                <a:latin typeface="Times New Roman"/>
              </a:rPr>
              <a:t>(</a:t>
            </a:r>
            <a:r>
              <a:rPr sz="2400" b="1">
                <a:latin typeface="Times New Roman"/>
              </a:rPr>
              <a:t>ABM</a:t>
            </a:r>
            <a:r>
              <a:rPr lang="fa-IR" sz="2400" b="1">
                <a:latin typeface="Times New Roman"/>
              </a:rPr>
              <a:t>) </a:t>
            </a:r>
            <a:r>
              <a:rPr lang="fa-IR" sz="2400" b="1"/>
              <a:t>رويکرد</a:t>
            </a:r>
            <a:r>
              <a:rPr lang="fa-IR" sz="2400" b="1">
                <a:latin typeface="Times New Roman"/>
              </a:rPr>
              <a:t> </a:t>
            </a:r>
            <a:r>
              <a:rPr lang="fa-IR" sz="2400" b="1"/>
              <a:t>فلسفه</a:t>
            </a:r>
            <a:r>
              <a:rPr lang="fa-IR" sz="2400" b="1">
                <a:latin typeface="Times New Roman"/>
              </a:rPr>
              <a:t> </a:t>
            </a:r>
            <a:r>
              <a:rPr lang="fa-IR" sz="2400" b="1"/>
              <a:t>مديريتی</a:t>
            </a:r>
            <a:r>
              <a:rPr lang="fa-IR" sz="2400" b="1">
                <a:latin typeface="Times New Roman"/>
              </a:rPr>
              <a:t> </a:t>
            </a:r>
            <a:r>
              <a:rPr lang="fa-IR" sz="2400" b="1"/>
              <a:t>است</a:t>
            </a:r>
            <a:r>
              <a:rPr lang="fa-IR" sz="2400" b="1">
                <a:latin typeface="Times New Roman"/>
              </a:rPr>
              <a:t> </a:t>
            </a:r>
            <a:r>
              <a:rPr lang="fa-IR" sz="2400" b="1"/>
              <a:t>که</a:t>
            </a:r>
            <a:r>
              <a:rPr lang="fa-IR" sz="2400" b="1">
                <a:latin typeface="Times New Roman"/>
              </a:rPr>
              <a:t> </a:t>
            </a:r>
            <a:r>
              <a:rPr lang="fa-IR" sz="2400" b="1"/>
              <a:t>ضمن</a:t>
            </a:r>
            <a:r>
              <a:rPr lang="fa-IR" sz="2400" b="1">
                <a:latin typeface="Times New Roman"/>
              </a:rPr>
              <a:t> </a:t>
            </a:r>
            <a:r>
              <a:rPr lang="fa-IR" sz="2400" b="1"/>
              <a:t>آن</a:t>
            </a:r>
            <a:r>
              <a:rPr lang="fa-IR" sz="2400" b="1">
                <a:latin typeface="Times New Roman"/>
              </a:rPr>
              <a:t> </a:t>
            </a:r>
            <a:r>
              <a:rPr lang="fa-IR" sz="2400" b="1"/>
              <a:t>بنگاه</a:t>
            </a:r>
            <a:r>
              <a:rPr lang="fa-IR" sz="2400" b="1">
                <a:latin typeface="Times New Roman"/>
              </a:rPr>
              <a:t> </a:t>
            </a:r>
            <a:r>
              <a:rPr lang="fa-IR" sz="2400" b="1"/>
              <a:t>اقتصادی</a:t>
            </a:r>
            <a:r>
              <a:rPr lang="fa-IR" sz="2400" b="1">
                <a:latin typeface="Times New Roman"/>
              </a:rPr>
              <a:t> </a:t>
            </a:r>
            <a:r>
              <a:rPr lang="fa-IR" sz="2400" b="1"/>
              <a:t>بمثابه</a:t>
            </a:r>
            <a:r>
              <a:rPr lang="fa-IR" sz="2400" b="1">
                <a:latin typeface="Times New Roman"/>
              </a:rPr>
              <a:t> </a:t>
            </a:r>
            <a:r>
              <a:rPr lang="fa-IR" sz="2400" b="1"/>
              <a:t>مجموعه</a:t>
            </a:r>
            <a:r>
              <a:rPr lang="fa-IR" sz="2400" b="1">
                <a:latin typeface="Times New Roman"/>
              </a:rPr>
              <a:t> </a:t>
            </a:r>
            <a:r>
              <a:rPr lang="fa-IR" sz="2400" b="1"/>
              <a:t>ای</a:t>
            </a:r>
            <a:r>
              <a:rPr lang="fa-IR" sz="2400" b="1">
                <a:latin typeface="Times New Roman"/>
              </a:rPr>
              <a:t> </a:t>
            </a:r>
            <a:r>
              <a:rPr lang="fa-IR" sz="2400" b="1"/>
              <a:t>از</a:t>
            </a:r>
            <a:r>
              <a:rPr lang="fa-IR" sz="2400" b="1">
                <a:latin typeface="Times New Roman"/>
              </a:rPr>
              <a:t> </a:t>
            </a:r>
            <a:r>
              <a:rPr lang="fa-IR" sz="2400" b="1"/>
              <a:t>فعاليتهای</a:t>
            </a:r>
            <a:r>
              <a:rPr lang="fa-IR" sz="2400" b="1">
                <a:latin typeface="Times New Roman"/>
              </a:rPr>
              <a:t> </a:t>
            </a:r>
            <a:r>
              <a:rPr lang="fa-IR" sz="2400" b="1"/>
              <a:t>بهم</a:t>
            </a:r>
            <a:r>
              <a:rPr lang="fa-IR" sz="2400" b="1">
                <a:latin typeface="Times New Roman"/>
              </a:rPr>
              <a:t> </a:t>
            </a:r>
            <a:r>
              <a:rPr lang="fa-IR" sz="2400" b="1"/>
              <a:t>پيوسته</a:t>
            </a:r>
            <a:r>
              <a:rPr lang="fa-IR" sz="2400" b="1">
                <a:latin typeface="Times New Roman"/>
              </a:rPr>
              <a:t> </a:t>
            </a:r>
            <a:r>
              <a:rPr lang="fa-IR" sz="2400" b="1"/>
              <a:t>درنظر</a:t>
            </a:r>
            <a:r>
              <a:rPr lang="fa-IR" sz="2400" b="1">
                <a:latin typeface="Times New Roman"/>
              </a:rPr>
              <a:t> </a:t>
            </a:r>
            <a:r>
              <a:rPr lang="fa-IR" sz="2400" b="1"/>
              <a:t>گرفته</a:t>
            </a:r>
            <a:r>
              <a:rPr lang="fa-IR" sz="2400" b="1">
                <a:latin typeface="Times New Roman"/>
              </a:rPr>
              <a:t> </a:t>
            </a:r>
            <a:r>
              <a:rPr lang="fa-IR" sz="2400" b="1"/>
              <a:t>می</a:t>
            </a:r>
            <a:r>
              <a:rPr lang="fa-IR" sz="2400" b="1">
                <a:latin typeface="Times New Roman"/>
              </a:rPr>
              <a:t> </a:t>
            </a:r>
            <a:r>
              <a:rPr lang="fa-IR" sz="2400" b="1"/>
              <a:t>شود</a:t>
            </a:r>
            <a:r>
              <a:rPr lang="fa-IR" sz="2400" b="1">
                <a:latin typeface="Times New Roman"/>
              </a:rPr>
              <a:t> </a:t>
            </a:r>
            <a:r>
              <a:rPr lang="fa-IR" sz="2400" b="1"/>
              <a:t>که</a:t>
            </a:r>
            <a:r>
              <a:rPr lang="fa-IR" sz="2400" b="1">
                <a:latin typeface="Times New Roman"/>
              </a:rPr>
              <a:t> </a:t>
            </a:r>
            <a:r>
              <a:rPr lang="fa-IR" sz="2400" b="1"/>
              <a:t>فعاليتها</a:t>
            </a:r>
            <a:r>
              <a:rPr lang="fa-IR" sz="2400" b="1">
                <a:latin typeface="Times New Roman"/>
              </a:rPr>
              <a:t> </a:t>
            </a:r>
            <a:r>
              <a:rPr lang="fa-IR" sz="2400" b="1"/>
              <a:t>در</a:t>
            </a:r>
            <a:r>
              <a:rPr lang="fa-IR" sz="2400" b="1">
                <a:latin typeface="Times New Roman"/>
              </a:rPr>
              <a:t> </a:t>
            </a:r>
            <a:r>
              <a:rPr lang="fa-IR" sz="2400" b="1"/>
              <a:t>نهايت</a:t>
            </a:r>
            <a:r>
              <a:rPr lang="fa-IR" sz="2400" b="1">
                <a:latin typeface="Times New Roman"/>
              </a:rPr>
              <a:t> </a:t>
            </a:r>
            <a:r>
              <a:rPr lang="fa-IR" sz="2400" b="1"/>
              <a:t>بايد</a:t>
            </a:r>
            <a:r>
              <a:rPr lang="fa-IR" sz="2400" b="1">
                <a:latin typeface="Times New Roman"/>
              </a:rPr>
              <a:t> </a:t>
            </a:r>
            <a:r>
              <a:rPr lang="fa-IR" sz="2400" b="1"/>
              <a:t>درخدمت</a:t>
            </a:r>
            <a:r>
              <a:rPr lang="fa-IR" sz="2400" b="1">
                <a:latin typeface="Times New Roman"/>
              </a:rPr>
              <a:t> </a:t>
            </a:r>
            <a:r>
              <a:rPr lang="fa-IR" sz="2400" b="1"/>
              <a:t>ارزش</a:t>
            </a:r>
            <a:r>
              <a:rPr lang="fa-IR" sz="2400" b="1">
                <a:latin typeface="Times New Roman"/>
              </a:rPr>
              <a:t> </a:t>
            </a:r>
            <a:r>
              <a:rPr lang="fa-IR" sz="2400" b="1"/>
              <a:t>آفرينی</a:t>
            </a:r>
            <a:r>
              <a:rPr lang="fa-IR" sz="2400" b="1">
                <a:latin typeface="Times New Roman"/>
              </a:rPr>
              <a:t> </a:t>
            </a:r>
            <a:r>
              <a:rPr lang="fa-IR" sz="2400" b="1"/>
              <a:t>برای</a:t>
            </a:r>
            <a:r>
              <a:rPr lang="fa-IR" sz="2400" b="1">
                <a:latin typeface="Times New Roman"/>
              </a:rPr>
              <a:t> </a:t>
            </a:r>
            <a:r>
              <a:rPr lang="fa-IR" sz="2400" b="1"/>
              <a:t>مشتريان</a:t>
            </a:r>
            <a:r>
              <a:rPr lang="fa-IR" sz="2400" b="1">
                <a:latin typeface="Times New Roman"/>
              </a:rPr>
              <a:t> </a:t>
            </a:r>
            <a:r>
              <a:rPr lang="fa-IR" sz="2400" b="1"/>
              <a:t>قرار</a:t>
            </a:r>
            <a:r>
              <a:rPr lang="fa-IR" sz="2400" b="1">
                <a:latin typeface="Times New Roman"/>
              </a:rPr>
              <a:t> </a:t>
            </a:r>
            <a:r>
              <a:rPr lang="fa-IR" sz="2400" b="1"/>
              <a:t>گيرند</a:t>
            </a:r>
            <a:r>
              <a:rPr lang="fa-IR" sz="2400" b="1">
                <a:latin typeface="Times New Roman"/>
              </a:rPr>
              <a:t> .</a:t>
            </a:r>
          </a:p>
        </p:txBody>
      </p:sp>
      <p:sp>
        <p:nvSpPr>
          <p:cNvPr id="3" name="TextBox 2"/>
          <p:cNvSpPr txBox="1"/>
          <p:nvPr/>
        </p:nvSpPr>
        <p:spPr>
          <a:xfrm>
            <a:off x="685800" y="1493912"/>
            <a:ext cx="7772400" cy="1143000"/>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r>
              <a:rPr lang="fa-IR" sz="3200" b="1" cap="all">
                <a:solidFill>
                  <a:schemeClr val="tx2">
                    <a:lumMod val="75000"/>
                  </a:schemeClr>
                </a:solidFill>
              </a:rPr>
              <a:t>مدیریت برمبنای فعالیت</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afterGroup">
                            <p:stCondLst>
                              <p:cond delay="0"/>
                            </p:stCondLst>
                            <p:childTnLst>
                              <p:par>
                                <p:cTn id="5" presetID="17" presetClass="entr" presetSubtype="10" fill="hold" nodeType="afterEffect">
                                  <p:stCondLst>
                                    <p:cond delay="125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strVal val="#ppt_h"/>
                                          </p:val>
                                        </p:tav>
                                        <p:tav tm="100000">
                                          <p:val>
                                            <p:strVal val="#ppt_h"/>
                                          </p:val>
                                        </p:tav>
                                      </p:tavLst>
                                    </p:anim>
                                  </p:childTnLst>
                                </p:cTn>
                              </p:par>
                              <p:par>
                                <p:cTn id="9" presetID="53" presetClass="entr" presetSubtype="16"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750" fill="hold"/>
                                        <p:tgtEl>
                                          <p:spTgt spid="3"/>
                                        </p:tgtEl>
                                        <p:attrNameLst>
                                          <p:attrName>ppt_w</p:attrName>
                                        </p:attrNameLst>
                                      </p:cBhvr>
                                      <p:tavLst>
                                        <p:tav tm="0">
                                          <p:val>
                                            <p:fltVal val="0"/>
                                          </p:val>
                                        </p:tav>
                                        <p:tav tm="100000">
                                          <p:val>
                                            <p:strVal val="#ppt_w"/>
                                          </p:val>
                                        </p:tav>
                                      </p:tavLst>
                                    </p:anim>
                                    <p:anim calcmode="lin" valueType="num">
                                      <p:cBhvr>
                                        <p:cTn id="12" dur="750" fill="hold"/>
                                        <p:tgtEl>
                                          <p:spTgt spid="3"/>
                                        </p:tgtEl>
                                        <p:attrNameLst>
                                          <p:attrName>ppt_h</p:attrName>
                                        </p:attrNameLst>
                                      </p:cBhvr>
                                      <p:tavLst>
                                        <p:tav tm="0">
                                          <p:val>
                                            <p:fltVal val="0"/>
                                          </p:val>
                                        </p:tav>
                                        <p:tav tm="100000">
                                          <p:val>
                                            <p:strVal val="#ppt_h"/>
                                          </p:val>
                                        </p:tav>
                                      </p:tavLst>
                                    </p:anim>
                                    <p:animEffect transition="in" filter="fade">
                                      <p:cBhvr>
                                        <p:cTn id="13"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043608" y="1696740"/>
            <a:ext cx="7128793" cy="2529840"/>
          </a:xfrm>
          <a:prstGeom prst="rect">
            <a:avLst/>
          </a:prstGeom>
        </p:spPr>
        <p:txBody>
          <a:bodyPr wrap="square"/>
          <a:lstStyle>
            <a:lvl1pPr lvl="0">
              <a:defRPr/>
            </a:lvl1pPr>
          </a:lstStyle>
          <a:p>
            <a:pPr lvl="0" algn="just">
              <a:lnSpc>
                <a:spcPct val="150000"/>
              </a:lnSpc>
            </a:pPr>
            <a:r>
              <a:rPr lang="fa-IR" sz="2400" b="1">
                <a:solidFill>
                  <a:srgbClr val="000000"/>
                </a:solidFill>
                <a:latin typeface="B Zar"/>
              </a:rPr>
              <a:t>مديريت</a:t>
            </a:r>
            <a:r>
              <a:rPr lang="fa-IR" sz="2400" b="1">
                <a:solidFill>
                  <a:srgbClr val="000000"/>
                </a:solidFill>
                <a:latin typeface="Times New Roman"/>
              </a:rPr>
              <a:t> </a:t>
            </a:r>
            <a:r>
              <a:rPr lang="fa-IR" sz="2400" b="1">
                <a:solidFill>
                  <a:srgbClr val="000000"/>
                </a:solidFill>
                <a:latin typeface="B Zar"/>
              </a:rPr>
              <a:t>بر</a:t>
            </a:r>
            <a:r>
              <a:rPr lang="fa-IR" sz="2400" b="1">
                <a:solidFill>
                  <a:srgbClr val="000000"/>
                </a:solidFill>
                <a:latin typeface="Times New Roman"/>
              </a:rPr>
              <a:t> </a:t>
            </a:r>
            <a:r>
              <a:rPr lang="fa-IR" sz="2400" b="1">
                <a:solidFill>
                  <a:srgbClr val="000000"/>
                </a:solidFill>
                <a:latin typeface="B Zar"/>
              </a:rPr>
              <a:t>مبنای</a:t>
            </a:r>
            <a:r>
              <a:rPr lang="fa-IR" sz="2400" b="1">
                <a:solidFill>
                  <a:srgbClr val="000000"/>
                </a:solidFill>
                <a:latin typeface="Times New Roman"/>
              </a:rPr>
              <a:t> </a:t>
            </a:r>
            <a:r>
              <a:rPr lang="fa-IR" sz="2400" b="1">
                <a:solidFill>
                  <a:srgbClr val="000000"/>
                </a:solidFill>
                <a:latin typeface="B Zar"/>
              </a:rPr>
              <a:t>فعاليت</a:t>
            </a:r>
            <a:r>
              <a:rPr lang="fa-IR" sz="2400" b="1">
                <a:solidFill>
                  <a:srgbClr val="000000"/>
                </a:solidFill>
                <a:latin typeface="Times New Roman"/>
              </a:rPr>
              <a:t> </a:t>
            </a:r>
            <a:r>
              <a:rPr lang="fa-IR" sz="2400" b="1">
                <a:solidFill>
                  <a:srgbClr val="000000"/>
                </a:solidFill>
                <a:latin typeface="B Zar"/>
              </a:rPr>
              <a:t>بر</a:t>
            </a:r>
            <a:r>
              <a:rPr lang="fa-IR" sz="2400" b="1">
                <a:solidFill>
                  <a:srgbClr val="000000"/>
                </a:solidFill>
                <a:latin typeface="Times New Roman"/>
              </a:rPr>
              <a:t> </a:t>
            </a:r>
            <a:r>
              <a:rPr lang="fa-IR" sz="2400" b="1">
                <a:solidFill>
                  <a:srgbClr val="000000"/>
                </a:solidFill>
                <a:latin typeface="B Zar"/>
              </a:rPr>
              <a:t>اين</a:t>
            </a:r>
            <a:r>
              <a:rPr lang="fa-IR" sz="2400" b="1">
                <a:solidFill>
                  <a:srgbClr val="000000"/>
                </a:solidFill>
                <a:latin typeface="Times New Roman"/>
              </a:rPr>
              <a:t> </a:t>
            </a:r>
            <a:r>
              <a:rPr lang="fa-IR" sz="2400" b="1">
                <a:solidFill>
                  <a:srgbClr val="000000"/>
                </a:solidFill>
                <a:latin typeface="B Zar"/>
              </a:rPr>
              <a:t>فرض</a:t>
            </a:r>
            <a:r>
              <a:rPr lang="fa-IR" sz="2400" b="1">
                <a:solidFill>
                  <a:srgbClr val="000000"/>
                </a:solidFill>
                <a:latin typeface="Times New Roman"/>
              </a:rPr>
              <a:t> </a:t>
            </a:r>
            <a:r>
              <a:rPr lang="fa-IR" sz="2400" b="1">
                <a:solidFill>
                  <a:srgbClr val="000000"/>
                </a:solidFill>
                <a:latin typeface="B Zar"/>
              </a:rPr>
              <a:t>استوار</a:t>
            </a:r>
            <a:r>
              <a:rPr lang="fa-IR" sz="2400" b="1">
                <a:solidFill>
                  <a:srgbClr val="000000"/>
                </a:solidFill>
                <a:latin typeface="Times New Roman"/>
              </a:rPr>
              <a:t> </a:t>
            </a:r>
            <a:r>
              <a:rPr lang="fa-IR" sz="2400" b="1">
                <a:solidFill>
                  <a:srgbClr val="000000"/>
                </a:solidFill>
                <a:latin typeface="B Zar"/>
              </a:rPr>
              <a:t>است</a:t>
            </a:r>
            <a:r>
              <a:rPr lang="fa-IR" sz="2400" b="1">
                <a:solidFill>
                  <a:srgbClr val="000000"/>
                </a:solidFill>
                <a:latin typeface="Times New Roman"/>
              </a:rPr>
              <a:t> </a:t>
            </a:r>
            <a:r>
              <a:rPr lang="fa-IR" sz="2400" b="1">
                <a:solidFill>
                  <a:srgbClr val="000000"/>
                </a:solidFill>
                <a:latin typeface="B Zar"/>
              </a:rPr>
              <a:t>که</a:t>
            </a:r>
            <a:r>
              <a:rPr lang="fa-IR" sz="2400" b="1">
                <a:solidFill>
                  <a:srgbClr val="000000"/>
                </a:solidFill>
                <a:latin typeface="Times New Roman"/>
              </a:rPr>
              <a:t> </a:t>
            </a:r>
            <a:r>
              <a:rPr lang="fa-IR" sz="2400" b="1">
                <a:solidFill>
                  <a:srgbClr val="000000"/>
                </a:solidFill>
                <a:latin typeface="B Zar"/>
              </a:rPr>
              <a:t>در</a:t>
            </a:r>
            <a:r>
              <a:rPr lang="fa-IR" sz="2400" b="1">
                <a:solidFill>
                  <a:srgbClr val="000000"/>
                </a:solidFill>
                <a:latin typeface="Times New Roman"/>
              </a:rPr>
              <a:t> </a:t>
            </a:r>
            <a:r>
              <a:rPr lang="fa-IR" sz="2400" b="1">
                <a:solidFill>
                  <a:srgbClr val="000000"/>
                </a:solidFill>
                <a:latin typeface="B Zar"/>
              </a:rPr>
              <a:t>يک</a:t>
            </a:r>
            <a:r>
              <a:rPr lang="fa-IR" sz="2400" b="1">
                <a:solidFill>
                  <a:srgbClr val="000000"/>
                </a:solidFill>
                <a:latin typeface="Times New Roman"/>
              </a:rPr>
              <a:t> </a:t>
            </a:r>
            <a:r>
              <a:rPr lang="fa-IR" sz="2400" b="1">
                <a:solidFill>
                  <a:srgbClr val="000000"/>
                </a:solidFill>
                <a:latin typeface="B Zar"/>
              </a:rPr>
              <a:t>بنگاه</a:t>
            </a:r>
            <a:r>
              <a:rPr lang="fa-IR" sz="2400" b="1">
                <a:solidFill>
                  <a:srgbClr val="000000"/>
                </a:solidFill>
                <a:latin typeface="Times New Roman"/>
              </a:rPr>
              <a:t> </a:t>
            </a:r>
            <a:r>
              <a:rPr lang="fa-IR" sz="2400" b="1">
                <a:solidFill>
                  <a:srgbClr val="000000"/>
                </a:solidFill>
                <a:latin typeface="B Zar"/>
              </a:rPr>
              <a:t>اقتصادی</a:t>
            </a:r>
            <a:r>
              <a:rPr lang="fa-IR" sz="2400" b="1">
                <a:solidFill>
                  <a:srgbClr val="000000"/>
                </a:solidFill>
                <a:latin typeface="Times New Roman"/>
              </a:rPr>
              <a:t> </a:t>
            </a:r>
            <a:r>
              <a:rPr lang="fa-IR" sz="2400" b="1">
                <a:solidFill>
                  <a:srgbClr val="000000"/>
                </a:solidFill>
                <a:latin typeface="B Zar"/>
              </a:rPr>
              <a:t>،</a:t>
            </a:r>
            <a:r>
              <a:rPr lang="fa-IR" sz="2400" b="1">
                <a:solidFill>
                  <a:srgbClr val="000000"/>
                </a:solidFill>
                <a:latin typeface="Times New Roman"/>
              </a:rPr>
              <a:t> </a:t>
            </a:r>
            <a:r>
              <a:rPr lang="fa-IR" sz="2400" b="1">
                <a:solidFill>
                  <a:srgbClr val="000000"/>
                </a:solidFill>
                <a:latin typeface="B Zar"/>
              </a:rPr>
              <a:t>انجام</a:t>
            </a:r>
            <a:r>
              <a:rPr lang="fa-IR" sz="2400" b="1">
                <a:solidFill>
                  <a:srgbClr val="000000"/>
                </a:solidFill>
                <a:latin typeface="Times New Roman"/>
              </a:rPr>
              <a:t> </a:t>
            </a:r>
            <a:r>
              <a:rPr lang="fa-IR" sz="2400" b="1">
                <a:solidFill>
                  <a:srgbClr val="000000"/>
                </a:solidFill>
                <a:latin typeface="B Zar"/>
              </a:rPr>
              <a:t>فعاليتها</a:t>
            </a:r>
            <a:r>
              <a:rPr lang="fa-IR" sz="2400" b="1">
                <a:solidFill>
                  <a:srgbClr val="000000"/>
                </a:solidFill>
                <a:latin typeface="Times New Roman"/>
              </a:rPr>
              <a:t> </a:t>
            </a:r>
            <a:r>
              <a:rPr lang="fa-IR" sz="2400" b="1">
                <a:solidFill>
                  <a:srgbClr val="000000"/>
                </a:solidFill>
                <a:latin typeface="B Zar"/>
              </a:rPr>
              <a:t>موجب</a:t>
            </a:r>
            <a:r>
              <a:rPr lang="fa-IR" sz="2400" b="1">
                <a:solidFill>
                  <a:srgbClr val="000000"/>
                </a:solidFill>
                <a:latin typeface="Times New Roman"/>
              </a:rPr>
              <a:t> </a:t>
            </a:r>
            <a:r>
              <a:rPr lang="fa-IR" sz="2400" b="1">
                <a:solidFill>
                  <a:srgbClr val="000000"/>
                </a:solidFill>
                <a:latin typeface="B Zar"/>
              </a:rPr>
              <a:t>ايجاد</a:t>
            </a:r>
            <a:r>
              <a:rPr lang="fa-IR" sz="2400" b="1">
                <a:solidFill>
                  <a:srgbClr val="000000"/>
                </a:solidFill>
                <a:latin typeface="Times New Roman"/>
              </a:rPr>
              <a:t> </a:t>
            </a:r>
            <a:r>
              <a:rPr lang="fa-IR" sz="2400" b="1">
                <a:solidFill>
                  <a:srgbClr val="000000"/>
                </a:solidFill>
                <a:latin typeface="B Zar"/>
              </a:rPr>
              <a:t>هزينه</a:t>
            </a:r>
            <a:r>
              <a:rPr lang="fa-IR" sz="2400" b="1">
                <a:solidFill>
                  <a:srgbClr val="000000"/>
                </a:solidFill>
                <a:latin typeface="Times New Roman"/>
              </a:rPr>
              <a:t> </a:t>
            </a:r>
            <a:r>
              <a:rPr lang="fa-IR" sz="2400" b="1">
                <a:solidFill>
                  <a:srgbClr val="000000"/>
                </a:solidFill>
                <a:latin typeface="B Zar"/>
              </a:rPr>
              <a:t>می</a:t>
            </a:r>
            <a:r>
              <a:rPr lang="fa-IR" sz="2400" b="1">
                <a:solidFill>
                  <a:srgbClr val="000000"/>
                </a:solidFill>
                <a:latin typeface="Times New Roman"/>
              </a:rPr>
              <a:t> </a:t>
            </a:r>
            <a:r>
              <a:rPr lang="fa-IR" sz="2400" b="1">
                <a:solidFill>
                  <a:srgbClr val="000000"/>
                </a:solidFill>
                <a:latin typeface="B Zar"/>
              </a:rPr>
              <a:t>گردد</a:t>
            </a:r>
            <a:r>
              <a:rPr lang="fa-IR" sz="2400" b="1">
                <a:solidFill>
                  <a:srgbClr val="000000"/>
                </a:solidFill>
                <a:latin typeface="Times New Roman"/>
              </a:rPr>
              <a:t> </a:t>
            </a:r>
            <a:r>
              <a:rPr lang="fa-IR" sz="2400" b="1">
                <a:solidFill>
                  <a:srgbClr val="000000"/>
                </a:solidFill>
                <a:latin typeface="B Zar"/>
              </a:rPr>
              <a:t>و</a:t>
            </a:r>
            <a:r>
              <a:rPr lang="fa-IR" sz="2400" b="1">
                <a:solidFill>
                  <a:srgbClr val="000000"/>
                </a:solidFill>
                <a:latin typeface="Times New Roman"/>
              </a:rPr>
              <a:t> </a:t>
            </a:r>
            <a:r>
              <a:rPr lang="fa-IR" sz="2400" b="1">
                <a:solidFill>
                  <a:srgbClr val="000000"/>
                </a:solidFill>
                <a:latin typeface="B Zar"/>
              </a:rPr>
              <a:t>بنابراين</a:t>
            </a:r>
            <a:r>
              <a:rPr lang="fa-IR" sz="2400" b="1">
                <a:solidFill>
                  <a:srgbClr val="000000"/>
                </a:solidFill>
                <a:latin typeface="Times New Roman"/>
              </a:rPr>
              <a:t> </a:t>
            </a:r>
            <a:r>
              <a:rPr lang="fa-IR" sz="2400" b="1">
                <a:solidFill>
                  <a:srgbClr val="000000"/>
                </a:solidFill>
                <a:latin typeface="B Zar"/>
              </a:rPr>
              <a:t>از</a:t>
            </a:r>
            <a:r>
              <a:rPr lang="fa-IR" sz="2400" b="1">
                <a:solidFill>
                  <a:srgbClr val="000000"/>
                </a:solidFill>
                <a:latin typeface="Times New Roman"/>
              </a:rPr>
              <a:t> </a:t>
            </a:r>
            <a:r>
              <a:rPr lang="fa-IR" sz="2400" b="1">
                <a:solidFill>
                  <a:srgbClr val="000000"/>
                </a:solidFill>
                <a:latin typeface="B Zar"/>
              </a:rPr>
              <a:t>طريق</a:t>
            </a:r>
            <a:r>
              <a:rPr lang="fa-IR" sz="2400" b="1">
                <a:solidFill>
                  <a:srgbClr val="000000"/>
                </a:solidFill>
                <a:latin typeface="Times New Roman"/>
              </a:rPr>
              <a:t> </a:t>
            </a:r>
            <a:r>
              <a:rPr lang="fa-IR" sz="2400" b="1">
                <a:solidFill>
                  <a:srgbClr val="000000"/>
                </a:solidFill>
                <a:latin typeface="B Zar"/>
              </a:rPr>
              <a:t>اعمال</a:t>
            </a:r>
            <a:r>
              <a:rPr lang="fa-IR" sz="2400" b="1">
                <a:solidFill>
                  <a:srgbClr val="000000"/>
                </a:solidFill>
                <a:latin typeface="Times New Roman"/>
              </a:rPr>
              <a:t> </a:t>
            </a:r>
            <a:r>
              <a:rPr lang="fa-IR" sz="2400" b="1">
                <a:solidFill>
                  <a:srgbClr val="000000"/>
                </a:solidFill>
                <a:latin typeface="B Zar"/>
              </a:rPr>
              <a:t>مديريت</a:t>
            </a:r>
            <a:r>
              <a:rPr lang="fa-IR" sz="2400" b="1">
                <a:solidFill>
                  <a:srgbClr val="000000"/>
                </a:solidFill>
                <a:latin typeface="Times New Roman"/>
              </a:rPr>
              <a:t> </a:t>
            </a:r>
            <a:r>
              <a:rPr lang="fa-IR" sz="2400" b="1">
                <a:solidFill>
                  <a:srgbClr val="000000"/>
                </a:solidFill>
                <a:latin typeface="B Zar"/>
              </a:rPr>
              <a:t>بر</a:t>
            </a:r>
            <a:r>
              <a:rPr lang="fa-IR" sz="2400" b="1">
                <a:solidFill>
                  <a:srgbClr val="000000"/>
                </a:solidFill>
                <a:latin typeface="Times New Roman"/>
              </a:rPr>
              <a:t> </a:t>
            </a:r>
            <a:r>
              <a:rPr lang="fa-IR" sz="2400" b="1">
                <a:solidFill>
                  <a:srgbClr val="000000"/>
                </a:solidFill>
                <a:latin typeface="B Zar"/>
              </a:rPr>
              <a:t>فعاليتها</a:t>
            </a:r>
            <a:r>
              <a:rPr lang="fa-IR" sz="2400" b="1">
                <a:solidFill>
                  <a:srgbClr val="000000"/>
                </a:solidFill>
                <a:latin typeface="Times New Roman"/>
              </a:rPr>
              <a:t> </a:t>
            </a:r>
            <a:r>
              <a:rPr lang="fa-IR" sz="2400" b="1">
                <a:solidFill>
                  <a:srgbClr val="000000"/>
                </a:solidFill>
                <a:latin typeface="B Zar"/>
              </a:rPr>
              <a:t>،‌مديريت</a:t>
            </a:r>
            <a:r>
              <a:rPr lang="fa-IR" sz="2400" b="1">
                <a:solidFill>
                  <a:srgbClr val="000000"/>
                </a:solidFill>
                <a:latin typeface="Times New Roman"/>
              </a:rPr>
              <a:t> </a:t>
            </a:r>
            <a:r>
              <a:rPr lang="fa-IR" sz="2400" b="1">
                <a:solidFill>
                  <a:srgbClr val="000000"/>
                </a:solidFill>
                <a:latin typeface="B Zar"/>
              </a:rPr>
              <a:t>بر</a:t>
            </a:r>
            <a:r>
              <a:rPr lang="fa-IR" sz="2400" b="1">
                <a:solidFill>
                  <a:srgbClr val="000000"/>
                </a:solidFill>
                <a:latin typeface="Times New Roman"/>
              </a:rPr>
              <a:t> </a:t>
            </a:r>
            <a:r>
              <a:rPr lang="fa-IR" sz="2400" b="1">
                <a:solidFill>
                  <a:srgbClr val="000000"/>
                </a:solidFill>
                <a:latin typeface="B Zar"/>
              </a:rPr>
              <a:t>هزينه</a:t>
            </a:r>
            <a:r>
              <a:rPr lang="fa-IR" sz="2400" b="1">
                <a:solidFill>
                  <a:srgbClr val="000000"/>
                </a:solidFill>
                <a:latin typeface="Times New Roman"/>
              </a:rPr>
              <a:t> </a:t>
            </a:r>
            <a:r>
              <a:rPr lang="fa-IR" sz="2400" b="1">
                <a:solidFill>
                  <a:srgbClr val="000000"/>
                </a:solidFill>
                <a:latin typeface="B Zar"/>
              </a:rPr>
              <a:t>ها</a:t>
            </a:r>
            <a:r>
              <a:rPr lang="fa-IR" sz="2400" b="1">
                <a:solidFill>
                  <a:srgbClr val="000000"/>
                </a:solidFill>
                <a:latin typeface="Times New Roman"/>
              </a:rPr>
              <a:t> </a:t>
            </a:r>
            <a:r>
              <a:rPr lang="fa-IR" sz="2400" b="1">
                <a:solidFill>
                  <a:srgbClr val="000000"/>
                </a:solidFill>
                <a:latin typeface="B Zar"/>
              </a:rPr>
              <a:t>قابل</a:t>
            </a:r>
            <a:r>
              <a:rPr lang="fa-IR" sz="2400" b="1">
                <a:solidFill>
                  <a:srgbClr val="000000"/>
                </a:solidFill>
                <a:latin typeface="Times New Roman"/>
              </a:rPr>
              <a:t> </a:t>
            </a:r>
            <a:r>
              <a:rPr lang="fa-IR" sz="2400" b="1">
                <a:solidFill>
                  <a:srgbClr val="000000"/>
                </a:solidFill>
                <a:latin typeface="B Zar"/>
              </a:rPr>
              <a:t>اعمال</a:t>
            </a:r>
            <a:r>
              <a:rPr lang="fa-IR" sz="2400" b="1">
                <a:solidFill>
                  <a:srgbClr val="000000"/>
                </a:solidFill>
                <a:latin typeface="Times New Roman"/>
              </a:rPr>
              <a:t> </a:t>
            </a:r>
            <a:r>
              <a:rPr lang="fa-IR" sz="2400" b="1">
                <a:solidFill>
                  <a:srgbClr val="000000"/>
                </a:solidFill>
                <a:latin typeface="B Zar"/>
              </a:rPr>
              <a:t>خواهد</a:t>
            </a:r>
            <a:r>
              <a:rPr lang="fa-IR" sz="2400" b="1">
                <a:solidFill>
                  <a:srgbClr val="000000"/>
                </a:solidFill>
                <a:latin typeface="Times New Roman"/>
              </a:rPr>
              <a:t> </a:t>
            </a:r>
            <a:r>
              <a:rPr lang="fa-IR" sz="2400" b="1">
                <a:solidFill>
                  <a:srgbClr val="000000"/>
                </a:solidFill>
                <a:latin typeface="B Zar"/>
              </a:rPr>
              <a:t>بود</a:t>
            </a:r>
            <a:r>
              <a:rPr lang="fa-IR" sz="2400" b="1">
                <a:solidFill>
                  <a:srgbClr val="000000"/>
                </a:solidFill>
                <a:latin typeface="Times New Roman"/>
              </a:rPr>
              <a:t> . </a:t>
            </a:r>
          </a:p>
        </p:txBody>
      </p:sp>
      <p:sp>
        <p:nvSpPr>
          <p:cNvPr id="3" name="Rectangle 2"/>
          <p:cNvSpPr/>
          <p:nvPr/>
        </p:nvSpPr>
        <p:spPr>
          <a:xfrm>
            <a:off x="1043608" y="4460919"/>
            <a:ext cx="7128793" cy="1920241"/>
          </a:xfrm>
          <a:prstGeom prst="rect">
            <a:avLst/>
          </a:prstGeom>
        </p:spPr>
        <p:txBody>
          <a:bodyPr wrap="square"/>
          <a:lstStyle>
            <a:lvl1pPr lvl="0">
              <a:defRPr/>
            </a:lvl1pPr>
          </a:lstStyle>
          <a:p>
            <a:pPr lvl="0" algn="just">
              <a:lnSpc>
                <a:spcPct val="150000"/>
              </a:lnSpc>
            </a:pPr>
            <a:r>
              <a:rPr lang="fa-IR" sz="2400" b="1">
                <a:solidFill>
                  <a:srgbClr val="000000"/>
                </a:solidFill>
                <a:latin typeface="B Zar"/>
              </a:rPr>
              <a:t>استفاده</a:t>
            </a:r>
            <a:r>
              <a:rPr lang="fa-IR" sz="2400" b="1">
                <a:solidFill>
                  <a:srgbClr val="000000"/>
                </a:solidFill>
                <a:latin typeface="Times New Roman"/>
              </a:rPr>
              <a:t> </a:t>
            </a:r>
            <a:r>
              <a:rPr lang="fa-IR" sz="2400" b="1">
                <a:solidFill>
                  <a:srgbClr val="000000"/>
                </a:solidFill>
                <a:latin typeface="B Zar"/>
              </a:rPr>
              <a:t>از</a:t>
            </a:r>
            <a:r>
              <a:rPr lang="fa-IR" sz="2400" b="1">
                <a:solidFill>
                  <a:srgbClr val="000000"/>
                </a:solidFill>
                <a:latin typeface="Times New Roman"/>
              </a:rPr>
              <a:t> </a:t>
            </a:r>
            <a:r>
              <a:rPr lang="fa-IR" sz="2400" b="1">
                <a:solidFill>
                  <a:srgbClr val="000000"/>
                </a:solidFill>
                <a:latin typeface="B Zar"/>
              </a:rPr>
              <a:t>هزینه</a:t>
            </a:r>
            <a:r>
              <a:rPr lang="fa-IR" sz="2400" b="1">
                <a:solidFill>
                  <a:srgbClr val="000000"/>
                </a:solidFill>
                <a:latin typeface="Times New Roman"/>
              </a:rPr>
              <a:t> </a:t>
            </a:r>
            <a:r>
              <a:rPr lang="fa-IR" sz="2400" b="1">
                <a:solidFill>
                  <a:srgbClr val="000000"/>
                </a:solidFill>
                <a:latin typeface="B Zar"/>
              </a:rPr>
              <a:t>یابی</a:t>
            </a:r>
            <a:r>
              <a:rPr lang="fa-IR" sz="2400" b="1">
                <a:solidFill>
                  <a:srgbClr val="000000"/>
                </a:solidFill>
                <a:latin typeface="Times New Roman"/>
              </a:rPr>
              <a:t> </a:t>
            </a:r>
            <a:r>
              <a:rPr lang="fa-IR" sz="2400" b="1">
                <a:solidFill>
                  <a:srgbClr val="000000"/>
                </a:solidFill>
                <a:latin typeface="B Zar"/>
              </a:rPr>
              <a:t>برمبنای</a:t>
            </a:r>
            <a:r>
              <a:rPr lang="fa-IR" sz="2400" b="1">
                <a:solidFill>
                  <a:srgbClr val="000000"/>
                </a:solidFill>
                <a:latin typeface="Times New Roman"/>
              </a:rPr>
              <a:t> </a:t>
            </a:r>
            <a:r>
              <a:rPr lang="fa-IR" sz="2400" b="1">
                <a:solidFill>
                  <a:srgbClr val="000000"/>
                </a:solidFill>
                <a:latin typeface="B Zar"/>
              </a:rPr>
              <a:t>فعالیت</a:t>
            </a:r>
            <a:r>
              <a:rPr lang="fa-IR" sz="2400" b="1">
                <a:solidFill>
                  <a:srgbClr val="000000"/>
                </a:solidFill>
                <a:latin typeface="Times New Roman"/>
              </a:rPr>
              <a:t> </a:t>
            </a:r>
            <a:r>
              <a:rPr lang="fa-IR" sz="2400" b="1">
                <a:solidFill>
                  <a:srgbClr val="000000"/>
                </a:solidFill>
                <a:latin typeface="B Zar"/>
              </a:rPr>
              <a:t>،</a:t>
            </a:r>
            <a:r>
              <a:rPr lang="fa-IR" sz="2400" b="1">
                <a:solidFill>
                  <a:srgbClr val="000000"/>
                </a:solidFill>
                <a:latin typeface="Times New Roman"/>
              </a:rPr>
              <a:t> </a:t>
            </a:r>
            <a:r>
              <a:rPr lang="fa-IR" sz="2400" b="1">
                <a:solidFill>
                  <a:srgbClr val="000000"/>
                </a:solidFill>
                <a:latin typeface="B Zar"/>
              </a:rPr>
              <a:t>جهت</a:t>
            </a:r>
            <a:r>
              <a:rPr lang="fa-IR" sz="2400" b="1">
                <a:solidFill>
                  <a:srgbClr val="000000"/>
                </a:solidFill>
                <a:latin typeface="Times New Roman"/>
              </a:rPr>
              <a:t> </a:t>
            </a:r>
            <a:r>
              <a:rPr lang="fa-IR" sz="2400" b="1">
                <a:solidFill>
                  <a:srgbClr val="000000"/>
                </a:solidFill>
                <a:latin typeface="B Zar"/>
              </a:rPr>
              <a:t>بهبود</a:t>
            </a:r>
            <a:r>
              <a:rPr lang="fa-IR" sz="2400" b="1">
                <a:solidFill>
                  <a:srgbClr val="000000"/>
                </a:solidFill>
                <a:latin typeface="Times New Roman"/>
              </a:rPr>
              <a:t> </a:t>
            </a:r>
            <a:r>
              <a:rPr lang="fa-IR" sz="2400" b="1">
                <a:solidFill>
                  <a:srgbClr val="000000"/>
                </a:solidFill>
                <a:latin typeface="B Zar"/>
              </a:rPr>
              <a:t>عملیات</a:t>
            </a:r>
            <a:r>
              <a:rPr lang="fa-IR" sz="2400" b="1">
                <a:solidFill>
                  <a:srgbClr val="000000"/>
                </a:solidFill>
                <a:latin typeface="Times New Roman"/>
              </a:rPr>
              <a:t> </a:t>
            </a:r>
            <a:r>
              <a:rPr lang="fa-IR" sz="2400" b="1">
                <a:solidFill>
                  <a:srgbClr val="000000"/>
                </a:solidFill>
                <a:latin typeface="B Zar"/>
              </a:rPr>
              <a:t>در</a:t>
            </a:r>
            <a:r>
              <a:rPr lang="fa-IR" sz="2400" b="1">
                <a:solidFill>
                  <a:srgbClr val="000000"/>
                </a:solidFill>
                <a:latin typeface="Times New Roman"/>
              </a:rPr>
              <a:t> </a:t>
            </a:r>
            <a:r>
              <a:rPr lang="fa-IR" sz="2400" b="1">
                <a:solidFill>
                  <a:srgbClr val="000000"/>
                </a:solidFill>
                <a:latin typeface="B Zar"/>
              </a:rPr>
              <a:t>سازمانها</a:t>
            </a:r>
            <a:r>
              <a:rPr lang="fa-IR" sz="2400" b="1">
                <a:solidFill>
                  <a:srgbClr val="000000"/>
                </a:solidFill>
                <a:latin typeface="Times New Roman"/>
              </a:rPr>
              <a:t> </a:t>
            </a:r>
            <a:r>
              <a:rPr lang="fa-IR" sz="2400" b="1">
                <a:solidFill>
                  <a:srgbClr val="000000"/>
                </a:solidFill>
                <a:latin typeface="B Zar"/>
              </a:rPr>
              <a:t>و</a:t>
            </a:r>
            <a:r>
              <a:rPr lang="fa-IR" sz="2400" b="1">
                <a:solidFill>
                  <a:srgbClr val="000000"/>
                </a:solidFill>
                <a:latin typeface="Times New Roman"/>
              </a:rPr>
              <a:t> </a:t>
            </a:r>
            <a:r>
              <a:rPr lang="fa-IR" sz="2400" b="1">
                <a:solidFill>
                  <a:srgbClr val="000000"/>
                </a:solidFill>
                <a:latin typeface="B Zar"/>
              </a:rPr>
              <a:t>شرکتها</a:t>
            </a:r>
            <a:r>
              <a:rPr lang="fa-IR" sz="2400" b="1">
                <a:solidFill>
                  <a:srgbClr val="000000"/>
                </a:solidFill>
                <a:latin typeface="Times New Roman"/>
              </a:rPr>
              <a:t> </a:t>
            </a:r>
            <a:r>
              <a:rPr lang="fa-IR" sz="2400" b="1">
                <a:solidFill>
                  <a:srgbClr val="000000"/>
                </a:solidFill>
                <a:latin typeface="B Zar"/>
              </a:rPr>
              <a:t>،</a:t>
            </a:r>
            <a:r>
              <a:rPr lang="fa-IR" sz="2400" b="1">
                <a:solidFill>
                  <a:srgbClr val="000000"/>
                </a:solidFill>
                <a:latin typeface="Times New Roman"/>
              </a:rPr>
              <a:t> </a:t>
            </a:r>
            <a:r>
              <a:rPr lang="fa-IR" sz="2400" b="1">
                <a:solidFill>
                  <a:srgbClr val="000000"/>
                </a:solidFill>
                <a:latin typeface="B Zar"/>
              </a:rPr>
              <a:t>مدیریت</a:t>
            </a:r>
            <a:r>
              <a:rPr lang="fa-IR" sz="2400" b="1">
                <a:solidFill>
                  <a:srgbClr val="000000"/>
                </a:solidFill>
                <a:latin typeface="Times New Roman"/>
              </a:rPr>
              <a:t> </a:t>
            </a:r>
            <a:r>
              <a:rPr lang="fa-IR" sz="2400" b="1">
                <a:solidFill>
                  <a:srgbClr val="000000"/>
                </a:solidFill>
                <a:latin typeface="B Zar"/>
              </a:rPr>
              <a:t>برمبنای</a:t>
            </a:r>
            <a:r>
              <a:rPr lang="fa-IR" sz="2400" b="1">
                <a:solidFill>
                  <a:srgbClr val="000000"/>
                </a:solidFill>
                <a:latin typeface="Times New Roman"/>
              </a:rPr>
              <a:t> </a:t>
            </a:r>
            <a:r>
              <a:rPr lang="fa-IR" sz="2400" b="1">
                <a:solidFill>
                  <a:srgbClr val="000000"/>
                </a:solidFill>
                <a:latin typeface="B Zar"/>
              </a:rPr>
              <a:t>فعالیت</a:t>
            </a:r>
            <a:r>
              <a:rPr lang="fa-IR" sz="2400" b="1">
                <a:solidFill>
                  <a:srgbClr val="000000"/>
                </a:solidFill>
                <a:latin typeface="Times New Roman"/>
              </a:rPr>
              <a:t> </a:t>
            </a:r>
            <a:r>
              <a:rPr lang="fa-IR" sz="2400" b="1">
                <a:solidFill>
                  <a:srgbClr val="000000"/>
                </a:solidFill>
                <a:latin typeface="B Zar"/>
              </a:rPr>
              <a:t>است</a:t>
            </a:r>
            <a:r>
              <a:rPr lang="fa-IR" sz="2400" b="1">
                <a:solidFill>
                  <a:srgbClr val="000000"/>
                </a:solidFill>
                <a:latin typeface="Times New Roman"/>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500"/>
                                        <p:tgtEl>
                                          <p:spTgt spid="2"/>
                                        </p:tgtEl>
                                      </p:cBhvr>
                                    </p:animEffect>
                                  </p:childTnLst>
                                </p:cTn>
                              </p:par>
                              <p:par>
                                <p:cTn id="8" presetID="22" presetClass="entr" presetSubtype="1" fill="hold" nodeType="withEffect">
                                  <p:stCondLst>
                                    <p:cond delay="400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611560" y="3789040"/>
            <a:ext cx="7772401" cy="2554545"/>
          </a:xfrm>
          <a:prstGeom prst="rect">
            <a:avLst/>
          </a:prstGeom>
          <a:noFill/>
          <a:ln>
            <a:noFill/>
          </a:ln>
        </p:spPr>
        <p:txBody>
          <a:bodyPr wrap="square"/>
          <a:lstStyle>
            <a:lvl1pPr lvl="0">
              <a:defRPr/>
            </a:lvl1pPr>
          </a:lstStyle>
          <a:p>
            <a:pPr lvl="0" algn="just">
              <a:spcBef>
                <a:spcPct val="50000"/>
              </a:spcBef>
            </a:pPr>
            <a:r>
              <a:rPr lang="fa-IR" sz="2000" b="1"/>
              <a:t>مثال در پاسخگويی به سفارش مشتری ، دواير مختلف توليد و فروش مشارکت دارند و اين دواير می کوشند فی المثل يک سفارش معوق را تسريع نمايند و محصول را به مشتری تحويل دهند . امور مالی به ارزيابی و کنترل اعتبار مشتری می پردازد و نهايتاً واحد خدمات فروش انجام هماهنگی ها و حصول اطمينان از تحويل به موقع سفارش دريافتی را عهده دار می گردد . به اين ترتيب کل هزينه پاسخگويی به سفارش مشتری از محدوده واحد خدمات فروش فراتر رفته و هزينه های ايجاد شده از اين بابت در واحدهای مختلف را شامل می گردد و درنتيجه جمع هزينه های مؤثر در انجام سفارش مشتری مشخص شده و بصورت جامع به مديريت منعکس می گردد . </a:t>
            </a:r>
          </a:p>
        </p:txBody>
      </p:sp>
      <p:sp>
        <p:nvSpPr>
          <p:cNvPr id="3" name="TextBox 2"/>
          <p:cNvSpPr txBox="1"/>
          <p:nvPr/>
        </p:nvSpPr>
        <p:spPr>
          <a:xfrm>
            <a:off x="755576" y="989855"/>
            <a:ext cx="7630617" cy="2151113"/>
          </a:xfrm>
          <a:prstGeom prst="rect">
            <a:avLst/>
          </a:prstGeom>
          <a:noFill/>
          <a:ln>
            <a:noFill/>
          </a:ln>
        </p:spPr>
        <p:txBody>
          <a:bodyPr wrap="square" lIns="91440" tIns="45720" rIns="91440" bIns="45720" anchor="ctr"/>
          <a:lstStyle>
            <a:lvl1pPr lvl="0" algn="ctr">
              <a:defRPr sz="4400">
                <a:solidFill>
                  <a:srgbClr val="FFFF99"/>
                </a:solidFill>
                <a:latin typeface="Times New Roman"/>
              </a:defRPr>
            </a:lvl1pPr>
          </a:lstStyle>
          <a:p>
            <a:pPr lvl="0" algn="just">
              <a:lnSpc>
                <a:spcPct val="150000"/>
              </a:lnSpc>
            </a:pPr>
            <a:r>
              <a:rPr lang="fa-IR" sz="2400" b="1">
                <a:solidFill>
                  <a:schemeClr val="tx1"/>
                </a:solidFill>
              </a:rPr>
              <a:t>خصوصيت پراهميت گزارشگری بر اساس </a:t>
            </a:r>
            <a:r>
              <a:rPr sz="2400" b="1">
                <a:solidFill>
                  <a:schemeClr val="tx1"/>
                </a:solidFill>
              </a:rPr>
              <a:t>ABM</a:t>
            </a:r>
            <a:r>
              <a:rPr lang="fa-IR" sz="2400" b="1">
                <a:solidFill>
                  <a:schemeClr val="tx1"/>
                </a:solidFill>
              </a:rPr>
              <a:t> اين است که يک فعاليت در مجموعه واحدهايی که در انجام يک فعاليت معين مشارکت دارند رديابی شده و جمع هزينه های مربوط به فعاليت مورد نظر در واحدهای مختلف شناسايی و منعکس می گردد .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stCondLst>
                      <p:childTnLst>
                        <p:par>
                          <p:cTn id="4" fill="hold" nodeType="afterGroup">
                            <p:stCondLst>
                              <p:cond delay="0"/>
                            </p:stCondLst>
                            <p:childTnLst>
                              <p:par>
                                <p:cTn id="5" presetID="16" presetClass="entr" presetSubtype="26" fill="hold" nodeType="with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par>
                                <p:cTn id="8" presetID="2" presetClass="entr" presetSubtype="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 calcmode="lin" valueType="num">
                                      <p:cBhvr>
                                        <p:cTn id="10" dur="1000" fill="hold"/>
                                        <p:tgtEl>
                                          <p:spTgt spid="3"/>
                                        </p:tgtEl>
                                        <p:attrNameLst>
                                          <p:attrName>ppt_x</p:attrName>
                                        </p:attrNameLst>
                                      </p:cBhvr>
                                      <p:tavLst>
                                        <p:tav tm="0">
                                          <p:val>
                                            <p:strVal val="#ppt_x"/>
                                          </p:val>
                                        </p:tav>
                                        <p:tav tm="100000">
                                          <p:val>
                                            <p:strVal val="#ppt_x"/>
                                          </p:val>
                                        </p:tav>
                                      </p:tavLst>
                                    </p:anim>
                                    <p:anim calcmode="lin" valueType="num">
                                      <p:cBhvr>
                                        <p:cTn id="11" dur="1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B Titr"/>
      </a:majorFont>
      <a:minorFont>
        <a:latin typeface="Times New Roman"/>
        <a:ea typeface=""/>
        <a:cs typeface="B Z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1982</Words>
  <Application>Microsoft Office PowerPoint</Application>
  <PresentationFormat>On-screen Show (4:3)</PresentationFormat>
  <Paragraphs>127</Paragraphs>
  <Slides>32</Slides>
  <Notes>4</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32</vt:i4>
      </vt:variant>
    </vt:vector>
  </HeadingPairs>
  <TitlesOfParts>
    <vt:vector size="44" baseType="lpstr">
      <vt:lpstr>Arial</vt:lpstr>
      <vt:lpstr>B Titr</vt:lpstr>
      <vt:lpstr>B Zar</vt:lpstr>
      <vt:lpstr>Calibri</vt:lpstr>
      <vt:lpstr>IranNastaliq</vt:lpstr>
      <vt:lpstr>Monotype Corsiva</vt:lpstr>
      <vt:lpstr>Tahoma</vt:lpstr>
      <vt:lpstr>Times</vt:lpstr>
      <vt:lpstr>Times New Roman</vt:lpstr>
      <vt:lpstr>Wingdings</vt:lpstr>
      <vt:lpstr>Default Design</vt:lpstr>
      <vt:lpstr>Office Theme</vt:lpstr>
      <vt:lpstr>PowerPoint Presentation</vt:lpstr>
      <vt:lpstr>PowerPoint Presentation</vt:lpstr>
      <vt:lpstr>PowerPoint Presentation</vt:lpstr>
      <vt:lpstr>مقدمه</vt:lpstr>
      <vt:lpstr>تغییرات مواردی که تکنیک ها و روش های مدیریتی را از سنتی به نوین ضروری ساخته است:  1.  تغییرات فن آوری. 2.  رقابت. 3.  نیازهای مشتریان و پیامدهای این تغییرات تأثیر قابل ملاحظه ای به مدیریت بنگاه اقتصادی و تغییر دیدگاهها ، تکنیک ها و روش های مدیریتی را از سنتی به نوین ضروری ساخته است.</vt:lpstr>
      <vt:lpstr>ABM تاریخچه</vt:lpstr>
      <vt:lpstr>PowerPoint Presentation</vt:lpstr>
      <vt:lpstr>PowerPoint Presentation</vt:lpstr>
      <vt:lpstr>PowerPoint Presentation</vt:lpstr>
      <vt:lpstr>PowerPoint Presentation</vt:lpstr>
      <vt:lpstr>اهميت ديگر رويکرد مديريت بر مبنای فعاليت ، شناسايی فعاليتهای فاقد ارزش زايی است که در عمل به سودمندی محصول و يا خدمات نمی افزايد . </vt:lpstr>
      <vt:lpstr>PowerPoint Presentation</vt:lpstr>
      <vt:lpstr>تحلیل فعالیت اصولاً دارای چهار مرحله می باشد:</vt:lpstr>
      <vt:lpstr>PowerPoint Presentation</vt:lpstr>
      <vt:lpstr>PowerPoint Presentation</vt:lpstr>
      <vt:lpstr>PowerPoint Presentation</vt:lpstr>
      <vt:lpstr>چند نمونه از فعالیت های فاقد ارزش افزوده که می توان به حذف آن ها پرداخت :</vt:lpstr>
      <vt:lpstr>اعمال مديريت بر مبنای فعاليت مستلزم بکارگيری دو تکنيک هزينه يابی بر مبنای فعاليت (ABC‌) و بودجه بندی بر مبنای فعاليت (ABB) می باشد.</vt:lpstr>
      <vt:lpstr>PowerPoint Presentation</vt:lpstr>
      <vt:lpstr>PowerPoint Presentation</vt:lpstr>
      <vt:lpstr>PowerPoint Presentation</vt:lpstr>
      <vt:lpstr>PowerPoint Presentation</vt:lpstr>
      <vt:lpstr>مراحل هشتگانه  ABM</vt:lpstr>
      <vt:lpstr>PowerPoint Presentation</vt:lpstr>
      <vt:lpstr>PowerPoint Presentation</vt:lpstr>
      <vt:lpstr>PowerPoint Presentation</vt:lpstr>
      <vt:lpstr>PowerPoint Presentation</vt:lpstr>
      <vt:lpstr>اصول اساسی ساختار ABM </vt:lpstr>
      <vt:lpstr>PowerPoint Presentation</vt:lpstr>
      <vt:lpstr>PowerPoint Presentation</vt:lpstr>
      <vt:lpstr>PowerPoint Presentation</vt:lpstr>
      <vt:lpstr>با تشکر از استاد  ارجمند      و حسن توجه  دوستان گرامی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ziarati</dc:creator>
  <cp:lastModifiedBy>Shiva</cp:lastModifiedBy>
  <cp:revision>6</cp:revision>
  <dcterms:modified xsi:type="dcterms:W3CDTF">2023-04-24T07:09:57Z</dcterms:modified>
</cp:coreProperties>
</file>