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8" r:id="rId1"/>
  </p:sldMasterIdLst>
  <p:notesMasterIdLst>
    <p:notesMasterId r:id="rId369"/>
  </p:notesMasterIdLst>
  <p:sldIdLst>
    <p:sldId id="624" r:id="rId2"/>
    <p:sldId id="622" r:id="rId3"/>
    <p:sldId id="623" r:id="rId4"/>
    <p:sldId id="463"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 id="532" r:id="rId74"/>
    <p:sldId id="533"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37" r:id="rId136"/>
    <p:sldId id="438" r:id="rId137"/>
    <p:sldId id="439" r:id="rId138"/>
    <p:sldId id="440" r:id="rId139"/>
    <p:sldId id="441" r:id="rId140"/>
    <p:sldId id="442" r:id="rId141"/>
    <p:sldId id="443" r:id="rId142"/>
    <p:sldId id="444" r:id="rId143"/>
    <p:sldId id="445" r:id="rId144"/>
    <p:sldId id="446" r:id="rId145"/>
    <p:sldId id="447" r:id="rId146"/>
    <p:sldId id="448" r:id="rId147"/>
    <p:sldId id="449" r:id="rId148"/>
    <p:sldId id="450" r:id="rId149"/>
    <p:sldId id="451" r:id="rId150"/>
    <p:sldId id="452" r:id="rId151"/>
    <p:sldId id="453" r:id="rId152"/>
    <p:sldId id="454" r:id="rId153"/>
    <p:sldId id="455" r:id="rId154"/>
    <p:sldId id="456" r:id="rId155"/>
    <p:sldId id="457" r:id="rId156"/>
    <p:sldId id="458" r:id="rId157"/>
    <p:sldId id="459" r:id="rId158"/>
    <p:sldId id="460" r:id="rId159"/>
    <p:sldId id="461" r:id="rId160"/>
    <p:sldId id="462" r:id="rId161"/>
    <p:sldId id="318" r:id="rId162"/>
    <p:sldId id="319" r:id="rId163"/>
    <p:sldId id="320" r:id="rId164"/>
    <p:sldId id="321" r:id="rId165"/>
    <p:sldId id="322" r:id="rId166"/>
    <p:sldId id="323" r:id="rId167"/>
    <p:sldId id="324" r:id="rId168"/>
    <p:sldId id="325" r:id="rId169"/>
    <p:sldId id="326" r:id="rId170"/>
    <p:sldId id="327" r:id="rId171"/>
    <p:sldId id="328" r:id="rId172"/>
    <p:sldId id="329" r:id="rId173"/>
    <p:sldId id="330" r:id="rId174"/>
    <p:sldId id="331" r:id="rId175"/>
    <p:sldId id="332" r:id="rId176"/>
    <p:sldId id="333" r:id="rId177"/>
    <p:sldId id="334" r:id="rId178"/>
    <p:sldId id="335" r:id="rId179"/>
    <p:sldId id="336" r:id="rId180"/>
    <p:sldId id="337" r:id="rId181"/>
    <p:sldId id="338" r:id="rId182"/>
    <p:sldId id="339" r:id="rId183"/>
    <p:sldId id="340" r:id="rId184"/>
    <p:sldId id="341" r:id="rId185"/>
    <p:sldId id="342" r:id="rId186"/>
    <p:sldId id="343" r:id="rId187"/>
    <p:sldId id="344" r:id="rId188"/>
    <p:sldId id="345" r:id="rId189"/>
    <p:sldId id="346" r:id="rId190"/>
    <p:sldId id="347" r:id="rId191"/>
    <p:sldId id="348" r:id="rId192"/>
    <p:sldId id="349" r:id="rId193"/>
    <p:sldId id="350" r:id="rId194"/>
    <p:sldId id="351" r:id="rId195"/>
    <p:sldId id="352" r:id="rId196"/>
    <p:sldId id="353" r:id="rId197"/>
    <p:sldId id="354" r:id="rId198"/>
    <p:sldId id="355" r:id="rId199"/>
    <p:sldId id="356" r:id="rId200"/>
    <p:sldId id="357" r:id="rId201"/>
    <p:sldId id="358" r:id="rId202"/>
    <p:sldId id="359" r:id="rId203"/>
    <p:sldId id="360" r:id="rId204"/>
    <p:sldId id="361" r:id="rId205"/>
    <p:sldId id="362" r:id="rId206"/>
    <p:sldId id="363" r:id="rId207"/>
    <p:sldId id="364" r:id="rId208"/>
    <p:sldId id="365" r:id="rId209"/>
    <p:sldId id="366" r:id="rId210"/>
    <p:sldId id="367" r:id="rId211"/>
    <p:sldId id="368" r:id="rId212"/>
    <p:sldId id="369" r:id="rId213"/>
    <p:sldId id="370" r:id="rId214"/>
    <p:sldId id="371" r:id="rId215"/>
    <p:sldId id="372" r:id="rId216"/>
    <p:sldId id="373" r:id="rId217"/>
    <p:sldId id="374" r:id="rId218"/>
    <p:sldId id="375" r:id="rId219"/>
    <p:sldId id="376" r:id="rId220"/>
    <p:sldId id="256" r:id="rId221"/>
    <p:sldId id="257" r:id="rId222"/>
    <p:sldId id="258" r:id="rId223"/>
    <p:sldId id="259" r:id="rId224"/>
    <p:sldId id="260" r:id="rId225"/>
    <p:sldId id="261" r:id="rId226"/>
    <p:sldId id="262" r:id="rId227"/>
    <p:sldId id="263" r:id="rId228"/>
    <p:sldId id="264" r:id="rId229"/>
    <p:sldId id="265" r:id="rId230"/>
    <p:sldId id="266" r:id="rId231"/>
    <p:sldId id="267" r:id="rId232"/>
    <p:sldId id="268" r:id="rId233"/>
    <p:sldId id="269" r:id="rId234"/>
    <p:sldId id="270" r:id="rId235"/>
    <p:sldId id="271" r:id="rId236"/>
    <p:sldId id="272" r:id="rId237"/>
    <p:sldId id="273" r:id="rId238"/>
    <p:sldId id="274" r:id="rId239"/>
    <p:sldId id="275" r:id="rId240"/>
    <p:sldId id="276" r:id="rId241"/>
    <p:sldId id="277" r:id="rId242"/>
    <p:sldId id="278" r:id="rId243"/>
    <p:sldId id="279" r:id="rId244"/>
    <p:sldId id="280" r:id="rId245"/>
    <p:sldId id="281" r:id="rId246"/>
    <p:sldId id="282" r:id="rId247"/>
    <p:sldId id="283" r:id="rId248"/>
    <p:sldId id="284" r:id="rId249"/>
    <p:sldId id="285" r:id="rId250"/>
    <p:sldId id="286" r:id="rId251"/>
    <p:sldId id="287" r:id="rId252"/>
    <p:sldId id="288" r:id="rId253"/>
    <p:sldId id="289" r:id="rId254"/>
    <p:sldId id="290" r:id="rId255"/>
    <p:sldId id="291" r:id="rId256"/>
    <p:sldId id="292" r:id="rId257"/>
    <p:sldId id="293" r:id="rId258"/>
    <p:sldId id="294" r:id="rId259"/>
    <p:sldId id="295" r:id="rId260"/>
    <p:sldId id="296" r:id="rId261"/>
    <p:sldId id="297" r:id="rId262"/>
    <p:sldId id="298" r:id="rId263"/>
    <p:sldId id="299" r:id="rId264"/>
    <p:sldId id="300" r:id="rId265"/>
    <p:sldId id="301" r:id="rId266"/>
    <p:sldId id="302" r:id="rId267"/>
    <p:sldId id="303" r:id="rId268"/>
    <p:sldId id="304" r:id="rId269"/>
    <p:sldId id="305" r:id="rId270"/>
    <p:sldId id="306" r:id="rId271"/>
    <p:sldId id="307" r:id="rId272"/>
    <p:sldId id="308" r:id="rId273"/>
    <p:sldId id="309" r:id="rId274"/>
    <p:sldId id="310" r:id="rId275"/>
    <p:sldId id="311" r:id="rId276"/>
    <p:sldId id="312" r:id="rId277"/>
    <p:sldId id="313" r:id="rId278"/>
    <p:sldId id="314" r:id="rId279"/>
    <p:sldId id="315" r:id="rId280"/>
    <p:sldId id="316" r:id="rId281"/>
    <p:sldId id="317" r:id="rId282"/>
    <p:sldId id="536" r:id="rId283"/>
    <p:sldId id="537" r:id="rId284"/>
    <p:sldId id="538" r:id="rId285"/>
    <p:sldId id="539" r:id="rId286"/>
    <p:sldId id="540" r:id="rId287"/>
    <p:sldId id="541" r:id="rId288"/>
    <p:sldId id="567" r:id="rId289"/>
    <p:sldId id="568" r:id="rId290"/>
    <p:sldId id="569" r:id="rId291"/>
    <p:sldId id="570" r:id="rId292"/>
    <p:sldId id="571" r:id="rId293"/>
    <p:sldId id="572" r:id="rId294"/>
    <p:sldId id="573" r:id="rId295"/>
    <p:sldId id="574" r:id="rId296"/>
    <p:sldId id="575" r:id="rId297"/>
    <p:sldId id="576" r:id="rId298"/>
    <p:sldId id="577" r:id="rId299"/>
    <p:sldId id="578" r:id="rId300"/>
    <p:sldId id="579" r:id="rId301"/>
    <p:sldId id="580" r:id="rId302"/>
    <p:sldId id="581" r:id="rId303"/>
    <p:sldId id="582" r:id="rId304"/>
    <p:sldId id="583" r:id="rId305"/>
    <p:sldId id="584" r:id="rId306"/>
    <p:sldId id="585" r:id="rId307"/>
    <p:sldId id="586" r:id="rId308"/>
    <p:sldId id="587" r:id="rId309"/>
    <p:sldId id="588" r:id="rId310"/>
    <p:sldId id="589" r:id="rId311"/>
    <p:sldId id="590" r:id="rId312"/>
    <p:sldId id="591" r:id="rId313"/>
    <p:sldId id="592" r:id="rId314"/>
    <p:sldId id="593" r:id="rId315"/>
    <p:sldId id="594" r:id="rId316"/>
    <p:sldId id="595" r:id="rId317"/>
    <p:sldId id="596" r:id="rId318"/>
    <p:sldId id="597" r:id="rId319"/>
    <p:sldId id="598" r:id="rId320"/>
    <p:sldId id="599" r:id="rId321"/>
    <p:sldId id="600" r:id="rId322"/>
    <p:sldId id="601" r:id="rId323"/>
    <p:sldId id="602" r:id="rId324"/>
    <p:sldId id="603" r:id="rId325"/>
    <p:sldId id="604" r:id="rId326"/>
    <p:sldId id="605" r:id="rId327"/>
    <p:sldId id="606" r:id="rId328"/>
    <p:sldId id="607" r:id="rId329"/>
    <p:sldId id="608" r:id="rId330"/>
    <p:sldId id="609" r:id="rId331"/>
    <p:sldId id="610" r:id="rId332"/>
    <p:sldId id="611" r:id="rId333"/>
    <p:sldId id="612" r:id="rId334"/>
    <p:sldId id="613" r:id="rId335"/>
    <p:sldId id="614" r:id="rId336"/>
    <p:sldId id="615" r:id="rId337"/>
    <p:sldId id="616" r:id="rId338"/>
    <p:sldId id="617" r:id="rId339"/>
    <p:sldId id="618" r:id="rId340"/>
    <p:sldId id="619" r:id="rId341"/>
    <p:sldId id="620" r:id="rId342"/>
    <p:sldId id="542" r:id="rId343"/>
    <p:sldId id="543" r:id="rId344"/>
    <p:sldId id="544" r:id="rId345"/>
    <p:sldId id="545" r:id="rId346"/>
    <p:sldId id="546" r:id="rId347"/>
    <p:sldId id="547" r:id="rId348"/>
    <p:sldId id="548" r:id="rId349"/>
    <p:sldId id="549" r:id="rId350"/>
    <p:sldId id="550" r:id="rId351"/>
    <p:sldId id="551" r:id="rId352"/>
    <p:sldId id="552" r:id="rId353"/>
    <p:sldId id="553" r:id="rId354"/>
    <p:sldId id="554" r:id="rId355"/>
    <p:sldId id="555" r:id="rId356"/>
    <p:sldId id="556" r:id="rId357"/>
    <p:sldId id="557" r:id="rId358"/>
    <p:sldId id="558" r:id="rId359"/>
    <p:sldId id="559" r:id="rId360"/>
    <p:sldId id="560" r:id="rId361"/>
    <p:sldId id="561" r:id="rId362"/>
    <p:sldId id="562" r:id="rId363"/>
    <p:sldId id="563" r:id="rId364"/>
    <p:sldId id="564" r:id="rId365"/>
    <p:sldId id="565" r:id="rId366"/>
    <p:sldId id="566" r:id="rId367"/>
    <p:sldId id="621" r:id="rId36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54" autoAdjust="0"/>
    <p:restoredTop sz="94773" autoAdjust="0"/>
  </p:normalViewPr>
  <p:slideViewPr>
    <p:cSldViewPr>
      <p:cViewPr varScale="1">
        <p:scale>
          <a:sx n="69" d="100"/>
          <a:sy n="69" d="100"/>
        </p:scale>
        <p:origin x="546"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presProps" Target="presProps.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viewProps" Target="viewProp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notesMaster" Target="notesMasters/notesMaster1.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s>
</file>

<file path=ppt/_rels/viewProps.xml.rels><?xml version="1.0" encoding="UTF-8" standalone="yes"?>
<Relationships xmlns="http://schemas.openxmlformats.org/package/2006/relationships"><Relationship Id="rId1" Type="http://schemas.openxmlformats.org/officeDocument/2006/relationships/slide" Target="slides/slide21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851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48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48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851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851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CB380C12-FF68-4E9E-85C6-8179530399D6}" type="slidenum">
              <a:rPr lang="ar-SA"/>
              <a:pPr/>
              <a:t>‹#›</a:t>
            </a:fld>
            <a:endParaRPr lang="en-US"/>
          </a:p>
        </p:txBody>
      </p:sp>
    </p:spTree>
    <p:extLst>
      <p:ext uri="{BB962C8B-B14F-4D97-AF65-F5344CB8AC3E}">
        <p14:creationId xmlns:p14="http://schemas.microsoft.com/office/powerpoint/2010/main" val="104339577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D9049-8A40-4D46-88E5-6722FD537E10}" type="slidenum">
              <a:rPr lang="ar-SA"/>
              <a:pPr/>
              <a:t>2</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302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F1160-1143-4679-9C5D-ED9D17299DD0}" type="slidenum">
              <a:rPr lang="ar-SA"/>
              <a:pPr/>
              <a:t>11</a:t>
            </a:fld>
            <a:endParaRPr lang="en-US"/>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30517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79BDD5-DEFF-4323-A5E9-DFD12876FBAA}" type="slidenum">
              <a:rPr lang="ar-SA"/>
              <a:pPr/>
              <a:t>101</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22100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E0190-9AA6-4789-A147-72199DA71B54}" type="slidenum">
              <a:rPr lang="ar-SA"/>
              <a:pPr/>
              <a:t>102</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61740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6BF5A-A7E3-438E-9E1C-A6F8963353E2}" type="slidenum">
              <a:rPr lang="ar-SA"/>
              <a:pPr/>
              <a:t>103</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63272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2BBA6-3636-4B92-9872-565D3CAEAE0D}" type="slidenum">
              <a:rPr lang="ar-SA"/>
              <a:pPr/>
              <a:t>104</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7397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A1B3C-1790-479B-B670-10855137261D}" type="slidenum">
              <a:rPr lang="ar-SA"/>
              <a:pPr/>
              <a:t>105</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8107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124CA-FF56-47E9-86C6-3F2A1703D580}" type="slidenum">
              <a:rPr lang="ar-SA"/>
              <a:pPr/>
              <a:t>106</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14923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A45C5-4C21-48CB-9F92-BE72D0F15C30}" type="slidenum">
              <a:rPr lang="ar-SA"/>
              <a:pPr/>
              <a:t>107</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86883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BCEB6-A29D-43D4-9851-537F759AE0B6}" type="slidenum">
              <a:rPr lang="ar-SA"/>
              <a:pPr/>
              <a:t>108</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23884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4F796-B62F-438A-AD11-E65B9DB0F1B6}" type="slidenum">
              <a:rPr lang="ar-SA"/>
              <a:pPr/>
              <a:t>109</a:t>
            </a:fld>
            <a:endParaRPr lang="en-US"/>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7197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33E5B-5824-4BF8-9AE4-8A63027A12C6}" type="slidenum">
              <a:rPr lang="ar-SA"/>
              <a:pPr/>
              <a:t>110</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852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26865-6A30-48B4-BCEF-F903E2652678}" type="slidenum">
              <a:rPr lang="ar-SA"/>
              <a:pPr/>
              <a:t>12</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0192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08514-11AA-4386-BD12-69D95ABCDCBC}" type="slidenum">
              <a:rPr lang="ar-SA"/>
              <a:pPr/>
              <a:t>111</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57023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6A983-FFD8-4808-9749-1AD2621D087A}" type="slidenum">
              <a:rPr lang="ar-SA"/>
              <a:pPr/>
              <a:t>112</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6603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955B5-250A-4E72-85DB-10EF88FD80A0}" type="slidenum">
              <a:rPr lang="ar-SA"/>
              <a:pPr/>
              <a:t>113</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55758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9B8A-A788-446B-82EB-A32C24AAEA4E}" type="slidenum">
              <a:rPr lang="ar-SA"/>
              <a:pPr/>
              <a:t>114</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41168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408A9-C765-4F84-9172-394D6267E862}" type="slidenum">
              <a:rPr lang="ar-SA"/>
              <a:pPr/>
              <a:t>115</a:t>
            </a:fld>
            <a:endParaRPr lang="en-US"/>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34964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2CAF8-BB1E-4518-953C-80938190C7B2}" type="slidenum">
              <a:rPr lang="ar-SA"/>
              <a:pPr/>
              <a:t>116</a:t>
            </a:fld>
            <a:endParaRPr lang="en-US"/>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202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B4F42-5A8D-4F2F-95B9-763366A0EACB}" type="slidenum">
              <a:rPr lang="ar-SA"/>
              <a:pPr/>
              <a:t>117</a:t>
            </a:fld>
            <a:endParaRPr lang="en-US"/>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970985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A7F2B-EE90-4682-9FBE-3057D7FECC4A}" type="slidenum">
              <a:rPr lang="ar-SA"/>
              <a:pPr/>
              <a:t>118</a:t>
            </a:fld>
            <a:endParaRPr lang="en-US"/>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84362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76F05-D39F-4EDD-9D3E-5F64FA7E1C58}" type="slidenum">
              <a:rPr lang="ar-SA"/>
              <a:pPr/>
              <a:t>119</a:t>
            </a:fld>
            <a:endParaRPr lang="en-US"/>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412530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8992E-1D21-44A4-9783-3625818DA5F7}" type="slidenum">
              <a:rPr lang="ar-SA"/>
              <a:pPr/>
              <a:t>120</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666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BA4BE-9974-4797-A58A-5F677E4DC485}" type="slidenum">
              <a:rPr lang="ar-SA"/>
              <a:pPr/>
              <a:t>13</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00014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9ED4B-8A5E-40AD-8313-320E83A4FD98}" type="slidenum">
              <a:rPr lang="ar-SA"/>
              <a:pPr/>
              <a:t>121</a:t>
            </a:fld>
            <a:endParaRPr lang="en-US"/>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866783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DBFFE-1917-40BE-803D-66BF8322D102}" type="slidenum">
              <a:rPr lang="ar-SA"/>
              <a:pPr/>
              <a:t>122</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45055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9EC65-1B1E-47C7-A7B4-04E24F6A6558}" type="slidenum">
              <a:rPr lang="ar-SA"/>
              <a:pPr/>
              <a:t>123</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15002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19D0E-3FF5-4ED7-A960-E76A277C9B1C}" type="slidenum">
              <a:rPr lang="ar-SA"/>
              <a:pPr/>
              <a:t>124</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95079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8F90A-70E2-4F56-ABF0-EB201AA1D7BB}" type="slidenum">
              <a:rPr lang="ar-SA"/>
              <a:pPr/>
              <a:t>125</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57023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08785-2DF4-4A25-B635-D9CA3A558989}" type="slidenum">
              <a:rPr lang="ar-SA"/>
              <a:pPr/>
              <a:t>126</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66242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B3398-71D2-4A8D-B9D3-BF4BC2D1C73B}" type="slidenum">
              <a:rPr lang="ar-SA"/>
              <a:pPr/>
              <a:t>127</a:t>
            </a:fld>
            <a:endParaRPr lang="en-US"/>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75147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0DC37-69E8-4ECC-B3E8-DD583C7B1794}" type="slidenum">
              <a:rPr lang="ar-SA"/>
              <a:pPr/>
              <a:t>128</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34166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86417-C960-45FC-97BC-7DD9F77916CA}" type="slidenum">
              <a:rPr lang="ar-SA"/>
              <a:pPr/>
              <a:t>129</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84195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CB425-63D4-4D3F-A739-77183D4C6FD2}" type="slidenum">
              <a:rPr lang="ar-SA"/>
              <a:pPr/>
              <a:t>130</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514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F3ADA-4C84-4089-B500-A9808BDED01D}" type="slidenum">
              <a:rPr lang="ar-SA"/>
              <a:pPr/>
              <a:t>14</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06024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F5018-E3CE-4863-B983-3B99E39CA2B6}" type="slidenum">
              <a:rPr lang="ar-SA"/>
              <a:pPr/>
              <a:t>131</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59814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AF9E0-3767-4AFD-A625-8E9179E84913}" type="slidenum">
              <a:rPr lang="ar-SA"/>
              <a:pPr/>
              <a:t>132</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729028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74D97-2AB2-4CF8-8821-B274575D5F23}" type="slidenum">
              <a:rPr lang="ar-SA"/>
              <a:pPr/>
              <a:t>133</a:t>
            </a:fld>
            <a:endParaRPr lang="en-US"/>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88519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BF86D-AA90-499D-AD6D-BB1170D0EBAE}" type="slidenum">
              <a:rPr lang="ar-SA"/>
              <a:pPr/>
              <a:t>134</a:t>
            </a:fld>
            <a:endParaRPr lang="en-US"/>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57402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D74B8-94BC-4E83-AEB6-238462F3A7D2}" type="slidenum">
              <a:rPr lang="ar-SA"/>
              <a:pPr/>
              <a:t>135</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663786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1B54A-6D23-4237-B479-B92602140401}" type="slidenum">
              <a:rPr lang="ar-SA"/>
              <a:pPr/>
              <a:t>136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900460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2827B-D883-41EE-B96B-23C0FEC28A7D}" type="slidenum">
              <a:rPr lang="ar-SA"/>
              <a:pPr/>
              <a:t>137</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27485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DBF5B-A2D8-4182-83EE-A16E19CD8B5A}" type="slidenum">
              <a:rPr lang="ar-SA"/>
              <a:pPr/>
              <a:t>138</a:t>
            </a:fld>
            <a:endParaRPr lang="en-US"/>
          </a:p>
        </p:txBody>
      </p:sp>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615745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CA2CA-2215-49DF-852C-4C386803C736}" type="slidenum">
              <a:rPr lang="ar-SA"/>
              <a:pPr/>
              <a:t>139</a:t>
            </a:fld>
            <a:endParaRPr lang="en-US"/>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805341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63D43-D324-46C3-BE5F-7C2644DBF920}" type="slidenum">
              <a:rPr lang="ar-SA"/>
              <a:pPr/>
              <a:t>140</a:t>
            </a:fld>
            <a:endParaRPr lang="en-US"/>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896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C10BE-5BA6-4D6F-BB96-E3010ADD3B41}" type="slidenum">
              <a:rPr lang="ar-SA"/>
              <a:pPr/>
              <a:t>15</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83164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F9856-5217-4CD7-90BD-2256F7796C4C}" type="slidenum">
              <a:rPr lang="ar-SA"/>
              <a:pPr/>
              <a:t>141</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00573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EAD17-2010-42C5-ABA3-54DAA51DCA6D}" type="slidenum">
              <a:rPr lang="ar-SA"/>
              <a:pPr/>
              <a:t>142</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299136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9386E-5616-43EE-8DCB-3B74C660E1C7}" type="slidenum">
              <a:rPr lang="ar-SA"/>
              <a:pPr/>
              <a:t>143</a:t>
            </a:fld>
            <a:endParaRPr 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071865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05AD5-AF13-439E-B8E4-62C0AE06AF3D}" type="slidenum">
              <a:rPr lang="ar-SA"/>
              <a:pPr/>
              <a:t>144</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557131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A9034-0E9D-4186-8DC0-3EFEB040C501}" type="slidenum">
              <a:rPr lang="ar-SA"/>
              <a:pPr/>
              <a:t>145</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976421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99B30-2B37-47D0-9C6A-B4B1CFC6A47E}" type="slidenum">
              <a:rPr lang="ar-SA"/>
              <a:pPr/>
              <a:t>146</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858567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ADB22-F2B9-4E24-8964-CC31DE8C9305}" type="slidenum">
              <a:rPr lang="ar-SA"/>
              <a:pPr/>
              <a:t>147</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88845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A5BE0-934B-440F-B33F-6EF76BDD44FC}" type="slidenum">
              <a:rPr lang="ar-SA"/>
              <a:pPr/>
              <a:t>148</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665304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2893C-6205-4412-B5F4-812ADDC2D8A3}" type="slidenum">
              <a:rPr lang="ar-SA"/>
              <a:pPr/>
              <a:t>149</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685526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818CD-4B53-4C7B-994F-2EFACCCFF3A8}" type="slidenum">
              <a:rPr lang="ar-SA"/>
              <a:pPr/>
              <a:t>150</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861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87866-7AC6-4BC9-AA22-1C0D171CDED0}" type="slidenum">
              <a:rPr lang="ar-SA"/>
              <a:pPr/>
              <a:t>16</a:t>
            </a:fld>
            <a:endParaRPr lang="en-US"/>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43657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6B07E-B20A-4DA0-BBF6-F443F82DFA9A}" type="slidenum">
              <a:rPr lang="ar-SA"/>
              <a:pPr/>
              <a:t>151</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871900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D626A-492F-41A4-93EA-352DD156BD1F}" type="slidenum">
              <a:rPr lang="ar-SA"/>
              <a:pPr/>
              <a:t>152</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173312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98804-9513-4930-9FD6-77011421B2D9}" type="slidenum">
              <a:rPr lang="ar-SA"/>
              <a:pPr/>
              <a:t>153</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56806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0F6DC-F4D6-4EC2-9A3C-CADDE6339F31}" type="slidenum">
              <a:rPr lang="ar-SA"/>
              <a:pPr/>
              <a:t>154</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262104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B3DF4-C8B2-4881-8D22-79AA0F8E9A7A}" type="slidenum">
              <a:rPr lang="ar-SA"/>
              <a:pPr/>
              <a:t>155</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508872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F1533-9BD0-429F-A647-440AB43CDE3B}" type="slidenum">
              <a:rPr lang="ar-SA"/>
              <a:pPr/>
              <a:t>156</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060178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1D80C-12DE-4412-B733-1E2452C212F4}" type="slidenum">
              <a:rPr lang="ar-SA"/>
              <a:pPr/>
              <a:t>157</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600990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FC251-D76F-41EA-B67E-05D0D6A98A5F}" type="slidenum">
              <a:rPr lang="ar-SA"/>
              <a:pPr/>
              <a:t>158</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26448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51A66-23B0-4643-A739-0D4DC29BE62E}" type="slidenum">
              <a:rPr lang="ar-SA"/>
              <a:pPr/>
              <a:t>159</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5581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73856-F7F3-4146-AC53-C1EE9B88B218}" type="slidenum">
              <a:rPr lang="ar-SA"/>
              <a:pPr/>
              <a:t>160</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049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E243D-41AC-4D12-84BC-2DE74B335F43}" type="slidenum">
              <a:rPr lang="ar-SA"/>
              <a:pPr/>
              <a:t>17</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341525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689F3-D68E-464F-8C93-4A5A589A605B}" type="slidenum">
              <a:rPr lang="ar-SA"/>
              <a:pPr/>
              <a:t>161</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2915917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E0A06-E2FA-406F-8917-A06F6A1C9D82}" type="slidenum">
              <a:rPr lang="ar-SA"/>
              <a:pPr/>
              <a:t>162</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70248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8D48D-6A0A-4F94-8496-2A2D22244E05}" type="slidenum">
              <a:rPr lang="ar-SA"/>
              <a:pPr/>
              <a:t>163</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242369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94162-10B5-4411-9D88-F438326623DD}" type="slidenum">
              <a:rPr lang="ar-SA"/>
              <a:pPr/>
              <a:t>164</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06955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731E4-B1E1-4D2C-A093-AA3B3FD6C47F}" type="slidenum">
              <a:rPr lang="ar-SA"/>
              <a:pPr/>
              <a:t>165</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527290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6468A-C0EC-4825-9F15-7E1C6F3BD14C}" type="slidenum">
              <a:rPr lang="ar-SA"/>
              <a:pPr/>
              <a:t>166</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806929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9AA49-C4EB-4CBB-B6EB-D6D9461231D7}" type="slidenum">
              <a:rPr lang="ar-SA"/>
              <a:pPr/>
              <a:t>167</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488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CBE51-C46B-4D2C-BBE6-392282BF83B7}" type="slidenum">
              <a:rPr lang="ar-SA"/>
              <a:pPr/>
              <a:t>168</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90635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DF01F-C246-455E-A982-4EC891ECC8CF}" type="slidenum">
              <a:rPr lang="ar-SA"/>
              <a:pPr/>
              <a:t>169</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649330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946B3-8260-4650-BE72-101A1C76F409}" type="slidenum">
              <a:rPr lang="ar-SA"/>
              <a:pPr/>
              <a:t>170</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849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3783F-1EE9-44BA-96E7-908B3943EFF0}" type="slidenum">
              <a:rPr lang="ar-SA"/>
              <a:pPr/>
              <a:t>18</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871692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EB837-7BCC-4944-BC34-CCB234FFF2D5}" type="slidenum">
              <a:rPr lang="ar-SA"/>
              <a:pPr/>
              <a:t>171</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24488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89820-7966-41A0-BFE6-15E037C09668}" type="slidenum">
              <a:rPr lang="ar-SA"/>
              <a:pPr/>
              <a:t>172</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770368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1494E-9D62-4A69-9A8C-61541719D72B}" type="slidenum">
              <a:rPr lang="ar-SA"/>
              <a:pPr/>
              <a:t>173</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580898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E8702-53E7-4CE0-A993-4A41414851D5}" type="slidenum">
              <a:rPr lang="ar-SA"/>
              <a:pPr/>
              <a:t>174</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37238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B892D-7419-4B8E-8CF4-942B869A0EFC}" type="slidenum">
              <a:rPr lang="ar-SA"/>
              <a:pPr/>
              <a:t>175</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200022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69968-6492-446D-9C0B-7E7871921A74}" type="slidenum">
              <a:rPr lang="ar-SA"/>
              <a:pPr/>
              <a:t>176</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647427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020DD-3707-4BC7-8D2B-DFF5A82A844A}" type="slidenum">
              <a:rPr lang="ar-SA"/>
              <a:pPr/>
              <a:t>177</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477389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0B17B-B444-4BAB-AB5C-22B6C224A878}" type="slidenum">
              <a:rPr lang="ar-SA"/>
              <a:pPr/>
              <a:t>178</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734510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596B2-8267-44E0-8855-A1D9C69CEAE0}" type="slidenum">
              <a:rPr lang="ar-SA"/>
              <a:pPr/>
              <a:t>179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268436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1DA98-B466-4832-8C90-7B5C77E64E7E}" type="slidenum">
              <a:rPr lang="ar-SA"/>
              <a:pPr/>
              <a:t>180</a:t>
            </a:fld>
            <a:endParaRPr lang="en-US"/>
          </a:p>
        </p:txBody>
      </p:sp>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934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531B1-9338-4A00-8DCB-CE74C8B01A44}" type="slidenum">
              <a:rPr lang="ar-SA"/>
              <a:pPr/>
              <a:t>19</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375942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50898-8CF4-4CC8-97FB-27E7056A7324}" type="slidenum">
              <a:rPr lang="ar-SA"/>
              <a:pPr/>
              <a:t>181</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025996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DD885-D089-46D0-9104-850E5B507D34}" type="slidenum">
              <a:rPr lang="ar-SA"/>
              <a:pPr/>
              <a:t>182</a:t>
            </a:fld>
            <a:endParaRPr lang="en-US"/>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085284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87F754-4258-4A8D-B282-CBC007B5C13C}" type="slidenum">
              <a:rPr lang="ar-SA"/>
              <a:pPr/>
              <a:t>183</a:t>
            </a:fld>
            <a:endParaRPr lang="en-US"/>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2949317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DB113-A929-437F-808E-912C6CEC8EB5}" type="slidenum">
              <a:rPr lang="ar-SA"/>
              <a:pPr/>
              <a:t>184</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438494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5CC2C-5B29-4534-B944-3810D3146DA6}" type="slidenum">
              <a:rPr lang="ar-SA"/>
              <a:pPr/>
              <a:t>185</a:t>
            </a:fld>
            <a:endParaRPr lang="en-US"/>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252194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8C21E-1FAF-4E41-9479-8FC343AC774B}" type="slidenum">
              <a:rPr lang="ar-SA"/>
              <a:pPr/>
              <a:t>186</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911247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233DA-EEE2-4089-8DE3-F780AAE11ED2}" type="slidenum">
              <a:rPr lang="ar-SA"/>
              <a:pPr/>
              <a:t>187</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565606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383A66-BAA2-4413-A091-BBFC18EEE2B5}" type="slidenum">
              <a:rPr lang="ar-SA"/>
              <a:pPr/>
              <a:t>188</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047306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44F4D-6301-44A6-BB82-DAF0A2510A68}" type="slidenum">
              <a:rPr lang="ar-SA"/>
              <a:pPr/>
              <a:t>189</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014512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CA363-765A-4509-B625-DBF5AE4EC97B}" type="slidenum">
              <a:rPr lang="ar-SA"/>
              <a:pPr/>
              <a:t>190</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208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BDD89-636C-4C03-9B51-45EF6BE7B072}" type="slidenum">
              <a:rPr lang="ar-SA"/>
              <a:pPr/>
              <a:t>20</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3330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C3A45-53B0-499A-85D4-70ED982A35B4}" type="slidenum">
              <a:rPr lang="ar-SA"/>
              <a:pPr/>
              <a:t>191</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504837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F9D01-956F-4330-9BFD-3888D190DAF1}" type="slidenum">
              <a:rPr lang="ar-SA"/>
              <a:pPr/>
              <a:t>192</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532787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F0262-4666-443E-945E-0DFF814AD346}" type="slidenum">
              <a:rPr lang="ar-SA"/>
              <a:pPr/>
              <a:t>193</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89699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711BD-5507-46E3-A1AC-38CC59452F51}" type="slidenum">
              <a:rPr lang="ar-SA"/>
              <a:pPr/>
              <a:t>194</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528672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1FBF7-2246-49A7-9C26-7947241081A0}" type="slidenum">
              <a:rPr lang="ar-SA"/>
              <a:pPr/>
              <a:t>195</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698244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6A020-43B4-44A9-A603-0D4FF5670323}" type="slidenum">
              <a:rPr lang="ar-SA"/>
              <a:pPr/>
              <a:t>196</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85964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E6F2C-BBD6-4B1C-A62B-6C8E7E6D314F}" type="slidenum">
              <a:rPr lang="ar-SA"/>
              <a:pPr/>
              <a:t>197</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72238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745A7-E11E-4F58-A635-20881390EFCB}" type="slidenum">
              <a:rPr lang="ar-SA"/>
              <a:pPr/>
              <a:t>198</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912744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4DCF3-122A-4176-8F85-449FDA214E19}" type="slidenum">
              <a:rPr lang="ar-SA"/>
              <a:pPr/>
              <a:t>199</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667109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58E17A-A704-48D8-93F4-F424B97F6C90}" type="slidenum">
              <a:rPr lang="ar-SA"/>
              <a:pPr/>
              <a:t>200</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701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CF2F9-B15E-4F3C-B23A-8E016022EF35}" type="slidenum">
              <a:rPr lang="ar-SA"/>
              <a:pPr/>
              <a:t>3</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3823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93848-9173-4761-AA59-C7A261DCBE07}" type="slidenum">
              <a:rPr lang="ar-SA"/>
              <a:pPr/>
              <a:t>21</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817659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26906-2567-48FE-B9E0-0BDB876C9F5F}" type="slidenum">
              <a:rPr lang="ar-SA"/>
              <a:pPr/>
              <a:t>201</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272105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91683-DD26-4B91-A55A-A970157CBCF2}" type="slidenum">
              <a:rPr lang="ar-SA"/>
              <a:pPr/>
              <a:t>202</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8834837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66F90-F811-4B08-9BE6-D4FB5250055A}" type="slidenum">
              <a:rPr lang="ar-SA"/>
              <a:pPr/>
              <a:t>203</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813874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E3BB3-AC6D-4CA8-B846-7B089CBB8F6E}" type="slidenum">
              <a:rPr lang="ar-SA"/>
              <a:pPr/>
              <a:t>204</a:t>
            </a:fld>
            <a:endParaRPr 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385299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0DD7A-20F6-4207-9549-75814672CF24}" type="slidenum">
              <a:rPr lang="ar-SA"/>
              <a:pPr/>
              <a:t>205</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920778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90992-D2C4-48D2-A802-7B75934EDFC2}" type="slidenum">
              <a:rPr lang="ar-SA"/>
              <a:pPr/>
              <a:t>206</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656980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914ED-1258-4FB7-B301-4FADFB5AADC4}" type="slidenum">
              <a:rPr lang="ar-SA"/>
              <a:pPr/>
              <a:t>207</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98358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489F7-CEC6-41DD-A4EA-37AEA2C986D4}" type="slidenum">
              <a:rPr lang="ar-SA"/>
              <a:pPr/>
              <a:t>208</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986769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25FD6-BA62-48B7-9D26-091602F2B52D}" type="slidenum">
              <a:rPr lang="ar-SA"/>
              <a:pPr/>
              <a:t>209</a:t>
            </a:fld>
            <a:endParaRPr lang="en-US"/>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129106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E35A5-8573-4983-AA69-907BBBEA698F}" type="slidenum">
              <a:rPr lang="ar-SA"/>
              <a:pPr/>
              <a:t>210</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2051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C2BD7-7D0B-4FBA-9386-6156F4EDD63D}" type="slidenum">
              <a:rPr lang="ar-SA"/>
              <a:pPr/>
              <a:t>22</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97669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F37AE-B982-45AF-A6F3-B0BDDA795013}" type="slidenum">
              <a:rPr lang="ar-SA"/>
              <a:pPr/>
              <a:t>211</a:t>
            </a:fld>
            <a:endParaRPr lang="en-US"/>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593036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B93AF-99E1-4EFE-907B-354A5035EF28}" type="slidenum">
              <a:rPr lang="ar-SA"/>
              <a:pPr/>
              <a:t>212</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152659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A7E6-749D-462C-AC9B-B5ADB8D08633}" type="slidenum">
              <a:rPr lang="ar-SA"/>
              <a:pPr/>
              <a:t>213</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015788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03E96-24EE-4348-85B7-C80DCFF1A92D}" type="slidenum">
              <a:rPr lang="ar-SA"/>
              <a:pPr/>
              <a:t>214</a:t>
            </a:fld>
            <a:endParaRPr lang="en-US"/>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700154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CB4EF-498D-44C1-B608-08A496C5D625}" type="slidenum">
              <a:rPr lang="ar-SA"/>
              <a:pPr/>
              <a:t>215</a:t>
            </a:fld>
            <a:endParaRPr 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778487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18FCC-9207-479F-B48C-42E6927EC1B3}" type="slidenum">
              <a:rPr lang="ar-SA"/>
              <a:pPr/>
              <a:t>216</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757668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4DC60-BB1D-49C1-A474-4005DC6DA5AC}" type="slidenum">
              <a:rPr lang="ar-SA"/>
              <a:pPr/>
              <a:t>217</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94040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70019-2491-47B1-B41A-029F7616E81A}" type="slidenum">
              <a:rPr lang="ar-SA"/>
              <a:pPr/>
              <a:t>218</a:t>
            </a:fld>
            <a:endParaRPr 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248328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D76E2-FF03-42E0-91F3-3F15C315D94F}" type="slidenum">
              <a:rPr lang="ar-SA"/>
              <a:pPr/>
              <a:t>219</a:t>
            </a:fld>
            <a:endParaRPr lang="en-US"/>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315373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DF324-76A4-4479-A9E0-25767AF8703F}" type="slidenum">
              <a:rPr lang="ar-SA"/>
              <a:pPr/>
              <a:t>220</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578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B3816-4244-4396-A8B9-1A72E7FAEDFA}" type="slidenum">
              <a:rPr lang="ar-SA"/>
              <a:pPr/>
              <a:t>23</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149108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DB7EB-604D-4EC5-870F-CC2F4DA5F14E}" type="slidenum">
              <a:rPr lang="ar-SA"/>
              <a:pPr/>
              <a:t>221</a:t>
            </a:fld>
            <a:endParaRPr lang="en-US"/>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252043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8FFFE-56FD-4E3F-8DFE-43B2DDB910A4}" type="slidenum">
              <a:rPr lang="ar-SA"/>
              <a:pPr/>
              <a:t>222</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274237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AD9AC-F2A4-4904-A13B-2DA6F1758EEE}" type="slidenum">
              <a:rPr lang="ar-SA"/>
              <a:pPr/>
              <a:t>223</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184987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22647-F439-4062-B3AC-522DAB5AE154}" type="slidenum">
              <a:rPr lang="ar-SA"/>
              <a:pPr/>
              <a:t>224</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89405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7BAFA-DE6B-4BBA-A3C6-0AC929AF07CC}" type="slidenum">
              <a:rPr lang="ar-SA"/>
              <a:pPr/>
              <a:t>225</a:t>
            </a:fld>
            <a:endParaRPr 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2744583"/>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FCF94-E5EF-4CDE-A6CD-3F349C85E873}" type="slidenum">
              <a:rPr lang="ar-SA"/>
              <a:pPr/>
              <a:t>226</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486679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78055-8A59-422D-8D1A-6ECAAE9E9A9A}" type="slidenum">
              <a:rPr lang="ar-SA"/>
              <a:pPr/>
              <a:t>227</a:t>
            </a:fld>
            <a:endParaRPr lang="en-US"/>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130245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DF4AE-AE56-457B-A935-4ED5BB183C33}" type="slidenum">
              <a:rPr lang="ar-SA"/>
              <a:pPr/>
              <a:t>228</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050226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87AC7-9ABC-4831-9C95-645C84F0281F}" type="slidenum">
              <a:rPr lang="ar-SA"/>
              <a:pPr/>
              <a:t>229</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898899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C6619-DA0C-4601-BF63-7C34B2A520EB}" type="slidenum">
              <a:rPr lang="ar-SA"/>
              <a:pPr/>
              <a:t>230</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8095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3F659-376B-4276-9B76-BE985C690C32}" type="slidenum">
              <a:rPr lang="ar-SA"/>
              <a:pPr/>
              <a:t>24</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961095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8B273-8C27-4ACA-9CA0-9D231BBE7F73}" type="slidenum">
              <a:rPr lang="ar-SA"/>
              <a:pPr/>
              <a:t>231</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800771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85263-33A0-415F-871B-6F6991E3FD3C}" type="slidenum">
              <a:rPr lang="ar-SA"/>
              <a:pPr/>
              <a:t>232</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20032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4000D-52BA-41CD-B4B3-05A94FB77103}" type="slidenum">
              <a:rPr lang="ar-SA"/>
              <a:pPr/>
              <a:t>233</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152907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D6212-F4C3-4399-90D2-88642D64BC2E}" type="slidenum">
              <a:rPr lang="ar-SA"/>
              <a:pPr/>
              <a:t>234</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209769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87342-3167-4E5B-976E-8EB868C1336B}" type="slidenum">
              <a:rPr lang="ar-SA"/>
              <a:pPr/>
              <a:t>235</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467183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2D62E-1620-4FE4-9869-759308ECED33}" type="slidenum">
              <a:rPr lang="ar-SA"/>
              <a:pPr/>
              <a:t>236</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914468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1583F-B93E-4265-A886-71EB5F9615F2}" type="slidenum">
              <a:rPr lang="ar-SA"/>
              <a:pPr/>
              <a:t>237</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09608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6ED20-D87E-433C-803E-5E8DD410550A}" type="slidenum">
              <a:rPr lang="ar-SA"/>
              <a:pPr/>
              <a:t>238</a:t>
            </a:fld>
            <a:endParaRPr 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991930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65521-8FBC-4D11-B0F1-BBB51443114B}" type="slidenum">
              <a:rPr lang="ar-SA"/>
              <a:pPr/>
              <a:t>239</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860533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B32C1-F9CB-4D79-999E-935D3E1C4135}" type="slidenum">
              <a:rPr lang="ar-SA"/>
              <a:pPr/>
              <a:t>240</a:t>
            </a:fld>
            <a:endParaRPr lang="en-US"/>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6605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EC3C7-083C-49AC-B2E3-7840543CFCC4}" type="slidenum">
              <a:rPr lang="ar-SA"/>
              <a:pPr/>
              <a:t>25</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11708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F475F-F2A4-4DBC-BE42-DF0B85A59963}" type="slidenum">
              <a:rPr lang="ar-SA"/>
              <a:pPr/>
              <a:t>241</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585346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06345-0F43-4D05-B798-E1440EC0E895}" type="slidenum">
              <a:rPr lang="ar-SA"/>
              <a:pPr/>
              <a:t>242</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40671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922F3-F10F-4764-AB81-09EA03C91B87}" type="slidenum">
              <a:rPr lang="ar-SA"/>
              <a:pPr/>
              <a:t>243</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228504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65419-B243-43FF-8016-20506931B369}" type="slidenum">
              <a:rPr lang="ar-SA"/>
              <a:pPr/>
              <a:t>244</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705579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5C779-E0D4-4EA6-A3F6-5F8335A518D8}" type="slidenum">
              <a:rPr lang="ar-SA"/>
              <a:pPr/>
              <a:t>245</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891316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E9755-EF84-4977-BFD7-DA4919933A2C}" type="slidenum">
              <a:rPr lang="ar-SA"/>
              <a:pPr/>
              <a:t>246</a:t>
            </a:fld>
            <a:endParaRPr lang="en-US"/>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142222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343F1-DD9E-4407-877A-F9D775A808C3}" type="slidenum">
              <a:rPr lang="ar-SA"/>
              <a:pPr/>
              <a:t>247</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188470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CCEA7-B4D7-407F-9730-D0A90E724954}" type="slidenum">
              <a:rPr lang="ar-SA"/>
              <a:pPr/>
              <a:t>248</a:t>
            </a:fld>
            <a:endParaRPr lang="en-US"/>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43781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F8D82-1DCF-4C86-A063-8F24423DE789}" type="slidenum">
              <a:rPr lang="ar-SA"/>
              <a:pPr/>
              <a:t>249</a:t>
            </a:fld>
            <a:endParaRPr 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233956"/>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3DF30-95D1-4133-9F90-62DB70C97D4A}" type="slidenum">
              <a:rPr lang="ar-SA"/>
              <a:pPr/>
              <a:t>250</a:t>
            </a:fld>
            <a:endParaRPr lang="en-US"/>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3324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7AE20-5BB3-4397-AFC6-916E22D0D8E0}" type="slidenum">
              <a:rPr lang="ar-SA"/>
              <a:pPr/>
              <a:t>26</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023573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1B781-16A6-4E4E-BBAC-52D8AAEBBCD8}" type="slidenum">
              <a:rPr lang="ar-SA"/>
              <a:pPr/>
              <a:t>251</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734965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05EF-27F0-43EB-AAA4-F7F7410D1DBE}" type="slidenum">
              <a:rPr lang="ar-SA"/>
              <a:pPr/>
              <a:t>252</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600417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ECAEB-3A0A-45C9-BF01-B6181823598A}" type="slidenum">
              <a:rPr lang="ar-SA"/>
              <a:pPr/>
              <a:t>253</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495863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B73AA-4A40-4B29-99EF-47EA97C21D62}" type="slidenum">
              <a:rPr lang="ar-SA"/>
              <a:pPr/>
              <a:t>254</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867764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DB922-166D-4831-AF2F-84CC0DA00383}" type="slidenum">
              <a:rPr lang="ar-SA"/>
              <a:pPr/>
              <a:t>255</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696242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5E6CB-C9F3-4B5A-83EC-889D45177476}" type="slidenum">
              <a:rPr lang="ar-SA"/>
              <a:pPr/>
              <a:t>256</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233593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C338-A315-456B-BA30-A6ADC8523B5B}" type="slidenum">
              <a:rPr lang="ar-SA"/>
              <a:pPr/>
              <a:t>257</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24150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59EEC-38BC-43FE-BEF0-8BE11BCF46BC}" type="slidenum">
              <a:rPr lang="ar-SA"/>
              <a:pPr/>
              <a:t>258</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493549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3381D-F6BC-4AF1-9708-823D7818820C}" type="slidenum">
              <a:rPr lang="ar-SA"/>
              <a:pPr/>
              <a:t>259</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2937253"/>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E6803-EA1D-4ED9-A5D4-1802DC7C1B2B}" type="slidenum">
              <a:rPr lang="ar-SA"/>
              <a:pPr/>
              <a:t>260</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5577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12928-A74F-4542-ACC0-F120AD641109}" type="slidenum">
              <a:rPr lang="ar-SA"/>
              <a:pPr/>
              <a:t>27</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492104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A9A44-6865-4CC6-B802-C26166361FEF}" type="slidenum">
              <a:rPr lang="ar-SA"/>
              <a:pPr/>
              <a:t>261</a:t>
            </a:fld>
            <a:endParaRPr lang="en-US"/>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818324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7107E-77D3-4B47-AED2-BC0D46F37F4B}" type="slidenum">
              <a:rPr lang="ar-SA"/>
              <a:pPr/>
              <a:t>262</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426592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391C1-1BE7-463C-97AC-A49192A0BB99}" type="slidenum">
              <a:rPr lang="ar-SA"/>
              <a:pPr/>
              <a:t>263</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629548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8377E-D722-4E9F-B987-C4C5CF613882}" type="slidenum">
              <a:rPr lang="ar-SA"/>
              <a:pPr/>
              <a:t>264</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84871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57DF2-4CE7-402A-8DB5-D61EBC12631D}" type="slidenum">
              <a:rPr lang="ar-SA"/>
              <a:pPr/>
              <a:t>265</a:t>
            </a:fld>
            <a:endParaRPr 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935086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8DF10-C735-4E1F-A786-6963C3E5E93F}" type="slidenum">
              <a:rPr lang="ar-SA"/>
              <a:pPr/>
              <a:t>266</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0921008"/>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7A7B1-4746-4E5A-BDBF-9783430D9E9F}" type="slidenum">
              <a:rPr lang="ar-SA"/>
              <a:pPr/>
              <a:t>267</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401937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D9F30-7E37-4EFA-9D71-1A6E1D659862}" type="slidenum">
              <a:rPr lang="ar-SA"/>
              <a:pPr/>
              <a:t>268</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5538543"/>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D982B-8B39-4F84-91E7-E976668F687D}" type="slidenum">
              <a:rPr lang="ar-SA"/>
              <a:pPr/>
              <a:t>269</a:t>
            </a:fld>
            <a:endParaRPr lang="en-US"/>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122515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D25BD-D760-4555-A528-AC0885695BFC}" type="slidenum">
              <a:rPr lang="ar-SA"/>
              <a:pPr/>
              <a:t>270</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5139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225E2-9F28-4858-980C-E797CD8E52D3}" type="slidenum">
              <a:rPr lang="ar-SA"/>
              <a:pPr/>
              <a:t>28</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458988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9835C-E69F-4078-BC34-7A66363C34F5}" type="slidenum">
              <a:rPr lang="ar-SA"/>
              <a:pPr/>
              <a:t>271</a:t>
            </a:fld>
            <a:endParaRPr lang="en-US"/>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273311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FB36F-47C3-40DD-B574-DFE598872893}" type="slidenum">
              <a:rPr lang="ar-SA"/>
              <a:pPr/>
              <a:t>272</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392545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8873ED-E75C-492A-8A85-2D61188F4011}" type="slidenum">
              <a:rPr lang="ar-SA"/>
              <a:pPr/>
              <a:t>273</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56636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F88BE-D17D-4AF5-A9F6-EEC233AFA830}" type="slidenum">
              <a:rPr lang="ar-SA"/>
              <a:pPr/>
              <a:t>274</a:t>
            </a:fld>
            <a:endParaRPr lang="en-US"/>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805907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8E2D9-C7BC-448B-8C35-BED8D50D8D13}" type="slidenum">
              <a:rPr lang="ar-SA"/>
              <a:pPr/>
              <a:t>275</a:t>
            </a:fld>
            <a:endParaRPr lang="en-US"/>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28697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7B0B7-9D67-4DCB-A037-65F04BE8A4D1}" type="slidenum">
              <a:rPr lang="ar-SA"/>
              <a:pPr/>
              <a:t>276</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811673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EE177-BFE8-4D66-80DB-A0E4146B5F78}" type="slidenum">
              <a:rPr lang="ar-SA"/>
              <a:pPr/>
              <a:t>277</a:t>
            </a:fld>
            <a:endParaRPr lang="en-US"/>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3148701"/>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6AEAC-E728-4F5F-90DF-FCBA9C51860A}" type="slidenum">
              <a:rPr lang="ar-SA"/>
              <a:pPr/>
              <a:t>278</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1653170"/>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9B9CD-6C4E-40EA-82AE-F4EE8EFF30AE}" type="slidenum">
              <a:rPr lang="ar-SA"/>
              <a:pPr/>
              <a:t>279</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1139320"/>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6AEDE-83CC-424B-BE16-36A7C93CB4E1}" type="slidenum">
              <a:rPr lang="ar-SA"/>
              <a:pPr/>
              <a:t>280</a:t>
            </a:fld>
            <a:endParaRPr 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62083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AA733-FBC2-4F7C-953B-B89F25ADB3EC}" type="slidenum">
              <a:rPr lang="ar-SA"/>
              <a:pPr/>
              <a:t>29</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944785"/>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0AEA5-F7FA-4C15-81B6-269889DA6705}" type="slidenum">
              <a:rPr lang="ar-SA"/>
              <a:pPr/>
              <a:t>281</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859132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A6306-5680-447B-AFB9-08C8C5F0E4E3}" type="slidenum">
              <a:rPr lang="ar-SA"/>
              <a:pPr/>
              <a:t>282</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6960958"/>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7437B-06AA-4A35-B573-5DD62EDC6898}" type="slidenum">
              <a:rPr lang="ar-SA"/>
              <a:pPr/>
              <a:t>283</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828119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34361-9AC7-47CE-B7FC-002A7CA5226A}" type="slidenum">
              <a:rPr lang="ar-SA"/>
              <a:pPr/>
              <a:t>284</a:t>
            </a:fld>
            <a:endParaRPr lang="en-US"/>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239224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FDEBB-D405-475E-AD54-5BB2E2294C39}" type="slidenum">
              <a:rPr lang="ar-SA"/>
              <a:pPr/>
              <a:t>285</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774436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4B075-150F-4A71-A116-FCCCCD1D493C}" type="slidenum">
              <a:rPr lang="ar-SA"/>
              <a:pPr/>
              <a:t>286</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8071284"/>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CBB76-6253-436C-90B6-8ED2B5A0A848}" type="slidenum">
              <a:rPr lang="ar-SA"/>
              <a:pPr/>
              <a:t>287</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418199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6DAF0-B6E2-42AB-81D8-95971F14295D}" type="slidenum">
              <a:rPr lang="ar-SA"/>
              <a:pPr/>
              <a:t>288</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518307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9CB18-A03F-4FAF-8359-40A3D20C6063}" type="slidenum">
              <a:rPr lang="ar-SA"/>
              <a:pPr/>
              <a:t>289</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480308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5C54F-5F39-4C8F-B88B-C5E7E8299DAA}" type="slidenum">
              <a:rPr lang="ar-SA"/>
              <a:pPr/>
              <a:t>290</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2217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EF8C2-429F-4264-BFEE-5F61B1415FBB}" type="slidenum">
              <a:rPr lang="ar-SA"/>
              <a:pPr/>
              <a:t>30</a:t>
            </a:fld>
            <a:endParaRPr 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159077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109E0-A735-4ECC-B530-F65633084926}" type="slidenum">
              <a:rPr lang="ar-SA"/>
              <a:pPr/>
              <a:t>291</a:t>
            </a:fld>
            <a:endParaRPr lang="en-US"/>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003756"/>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D9E61-53B9-4C0B-99AF-398E1F041571}" type="slidenum">
              <a:rPr lang="ar-SA"/>
              <a:pPr/>
              <a:t>292</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469142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D4FBE-598F-4D41-9D5D-276428A84D99}" type="slidenum">
              <a:rPr lang="ar-SA"/>
              <a:pPr/>
              <a:t>293</a:t>
            </a:fld>
            <a:endParaRPr 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6395208"/>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6F726-8A06-4BBD-B5FA-2C1903260941}" type="slidenum">
              <a:rPr lang="ar-SA"/>
              <a:pPr/>
              <a:t>294</a:t>
            </a:fld>
            <a:endParaRPr 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661142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21769-FCB1-4B79-B911-E958B5CFCADA}" type="slidenum">
              <a:rPr lang="ar-SA"/>
              <a:pPr/>
              <a:t>295</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0342985"/>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AEA39-D09B-485B-A394-BA3360F4BFDC}" type="slidenum">
              <a:rPr lang="ar-SA"/>
              <a:pPr/>
              <a:t>296</a:t>
            </a:fld>
            <a:endParaRPr 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150242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FA342-7AEC-4E69-B520-8AE0655A2FFB}" type="slidenum">
              <a:rPr lang="ar-SA"/>
              <a:pPr/>
              <a:t>297</a:t>
            </a:fld>
            <a:endParaRPr lang="en-US"/>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316475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D8A35-3A74-4B9E-BBA4-5C3D24013848}" type="slidenum">
              <a:rPr lang="ar-SA"/>
              <a:pPr/>
              <a:t>298</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678248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664F1-75E5-457E-AC95-A55C6AAA6071}" type="slidenum">
              <a:rPr lang="ar-SA"/>
              <a:pPr/>
              <a:t>299</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760574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DCB33-BF02-4B91-AC45-8E5EBC21FFC9}" type="slidenum">
              <a:rPr lang="ar-SA"/>
              <a:pPr/>
              <a:t>300</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278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C1750-D0AD-49E3-8163-6124951E20FA}" type="slidenum">
              <a:rPr lang="ar-SA"/>
              <a:pPr/>
              <a:t>4</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6584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3E211-B872-41E4-9C2A-50495FC0ADEA}" type="slidenum">
              <a:rPr lang="ar-SA"/>
              <a:pPr/>
              <a:t>31</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59395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8BA4B-993A-4B6D-B49C-CA66437F0107}" type="slidenum">
              <a:rPr lang="ar-SA"/>
              <a:pPr/>
              <a:t>301</a:t>
            </a:fld>
            <a:endParaRPr lang="en-US"/>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4623334"/>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478B7-F594-4EF6-B901-3DFA93311284}" type="slidenum">
              <a:rPr lang="ar-SA"/>
              <a:pPr/>
              <a:t>302</a:t>
            </a:fld>
            <a:endParaRPr 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1564688"/>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F166E-F859-4493-BE17-A41B65A3DE9F}" type="slidenum">
              <a:rPr lang="ar-SA"/>
              <a:pPr/>
              <a:t>303</a:t>
            </a:fld>
            <a:endParaRPr 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0344564"/>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0721-33DA-4F41-A840-5C1DD6D88F54}" type="slidenum">
              <a:rPr lang="ar-SA"/>
              <a:pPr/>
              <a:t>304</a:t>
            </a:fld>
            <a:endParaRPr lang="en-US"/>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9146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11EF-1198-44D3-A084-4592A3606153}" type="slidenum">
              <a:rPr lang="ar-SA"/>
              <a:pPr/>
              <a:t>305</a:t>
            </a:fld>
            <a:endParaRPr lang="en-US"/>
          </a:p>
        </p:txBody>
      </p:sp>
      <p:sp>
        <p:nvSpPr>
          <p:cNvPr id="836610" name="Rectangle 2"/>
          <p:cNvSpPr>
            <a:spLocks noGrp="1" noRot="1" noChangeAspec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3450972"/>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F6C52-1B32-4750-844E-9D78AE893855}" type="slidenum">
              <a:rPr lang="ar-SA"/>
              <a:pPr/>
              <a:t>306</a:t>
            </a:fld>
            <a:endParaRPr lang="en-US"/>
          </a:p>
        </p:txBody>
      </p:sp>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9517124"/>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4F2B9-C3C6-4638-8E9A-956BD083E4D3}" type="slidenum">
              <a:rPr lang="ar-SA"/>
              <a:pPr/>
              <a:t>307</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823971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FDA4D-E8AB-41DA-84F7-695F4A542E33}" type="slidenum">
              <a:rPr lang="ar-SA"/>
              <a:pPr/>
              <a:t>308</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4517207"/>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AF22E-3919-4A7C-9FEB-663DD874BD28}" type="slidenum">
              <a:rPr lang="ar-SA"/>
              <a:pPr/>
              <a:t>309</a:t>
            </a:fld>
            <a:endParaRPr 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1747410"/>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2A6F1-5D33-42E2-AC00-017257A29F3A}" type="slidenum">
              <a:rPr lang="ar-SA"/>
              <a:pPr/>
              <a:t>310</a:t>
            </a:fld>
            <a:endParaRPr 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3945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A40BC-2687-44AE-9FDA-D1C36030F447}" type="slidenum">
              <a:rPr lang="ar-SA"/>
              <a:pPr/>
              <a:t>32</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535825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A6E7-2B9A-41C6-904C-B6BC6154BAE7}" type="slidenum">
              <a:rPr lang="ar-SA"/>
              <a:pPr/>
              <a:t>311</a:t>
            </a:fld>
            <a:endParaRPr lang="en-US"/>
          </a:p>
        </p:txBody>
      </p:sp>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656132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7A79E-F515-40DC-84DE-363A2BD62658}" type="slidenum">
              <a:rPr lang="ar-SA"/>
              <a:pPr/>
              <a:t>312</a:t>
            </a:fld>
            <a:endParaRPr lang="en-US"/>
          </a:p>
        </p:txBody>
      </p:sp>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9129150"/>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70992-8C1F-4719-89C8-FBC3002E91B7}" type="slidenum">
              <a:rPr lang="ar-SA"/>
              <a:pPr/>
              <a:t>313</a:t>
            </a:fld>
            <a:endParaRPr lang="en-US"/>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1796527"/>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D5FD4-F350-42E0-A6CA-69879B1BAABA}" type="slidenum">
              <a:rPr lang="ar-SA"/>
              <a:pPr/>
              <a:t>314</a:t>
            </a:fld>
            <a:endParaRPr 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4493171"/>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B3EA88-D106-418A-95D8-AA0F43250097}" type="slidenum">
              <a:rPr lang="ar-SA"/>
              <a:pPr/>
              <a:t>315</a:t>
            </a:fld>
            <a:endParaRPr lang="en-US"/>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611212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AF88B-0383-40DB-8F3C-2AA555D7B59B}" type="slidenum">
              <a:rPr lang="ar-SA"/>
              <a:pPr/>
              <a:t>316</a:t>
            </a:fld>
            <a:endParaRPr 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8583733"/>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A7DC3-A53F-46BD-9711-425C99751CAB}" type="slidenum">
              <a:rPr lang="ar-SA"/>
              <a:pPr/>
              <a:t>317</a:t>
            </a:fld>
            <a:endParaRPr 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546534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841F5-87DC-4933-B608-7C1B8C5FE13D}" type="slidenum">
              <a:rPr lang="ar-SA"/>
              <a:pPr/>
              <a:t>318</a:t>
            </a:fld>
            <a:endParaRPr 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150687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2A946-7924-4AB2-B819-CD31CCE56EE2}" type="slidenum">
              <a:rPr lang="ar-SA"/>
              <a:pPr/>
              <a:t>319</a:t>
            </a:fld>
            <a:endParaRPr lang="en-US"/>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8891042"/>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02031-822C-4CCB-A375-6FED94C8F954}" type="slidenum">
              <a:rPr lang="ar-SA"/>
              <a:pPr/>
              <a:t>320</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4945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B2A82-F165-4392-B439-FAC71198883D}" type="slidenum">
              <a:rPr lang="ar-SA"/>
              <a:pPr/>
              <a:t>33</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9463006"/>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04421-9C4D-4085-8B1D-A3245A188CB8}" type="slidenum">
              <a:rPr lang="ar-SA"/>
              <a:pPr/>
              <a:t>321</a:t>
            </a:fld>
            <a:endParaRPr lang="en-US"/>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193436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6B04C-3DDE-4F12-ABF1-1E2325866FC5}" type="slidenum">
              <a:rPr lang="ar-SA"/>
              <a:pPr/>
              <a:t>322</a:t>
            </a:fld>
            <a:endParaRPr lang="en-US"/>
          </a:p>
        </p:txBody>
      </p:sp>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83008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A11A8-F31F-410E-ACD9-ECB9A0468498}" type="slidenum">
              <a:rPr lang="ar-SA"/>
              <a:pPr/>
              <a:t>323</a:t>
            </a:fld>
            <a:endParaRPr lang="en-US"/>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842738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F0EE2-3EFF-4494-A33E-EB6B17B5C401}" type="slidenum">
              <a:rPr lang="ar-SA"/>
              <a:pPr/>
              <a:t>324</a:t>
            </a:fld>
            <a:endParaRPr lang="en-US"/>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8719616"/>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6AF0D-5E78-416A-936D-7DD98B0A2F6D}" type="slidenum">
              <a:rPr lang="ar-SA"/>
              <a:pPr/>
              <a:t>325</a:t>
            </a:fld>
            <a:endParaRPr lang="en-US"/>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107879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02133-DC64-409E-8E34-C417CE046DD6}" type="slidenum">
              <a:rPr lang="ar-SA"/>
              <a:pPr/>
              <a:t>326</a:t>
            </a:fld>
            <a:endParaRPr lang="en-US"/>
          </a:p>
        </p:txBody>
      </p:sp>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093018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22830-B835-4C58-937C-183B132D13C8}" type="slidenum">
              <a:rPr lang="ar-SA"/>
              <a:pPr/>
              <a:t>327</a:t>
            </a:fld>
            <a:endParaRPr lang="en-US"/>
          </a:p>
        </p:txBody>
      </p:sp>
      <p:sp>
        <p:nvSpPr>
          <p:cNvPr id="881666" name="Rectangle 2"/>
          <p:cNvSpPr>
            <a:spLocks noGrp="1" noRot="1" noChangeAspect="1" noChangeArrowheads="1" noTextEdit="1"/>
          </p:cNvSpPr>
          <p:nvPr>
            <p:ph type="sldImg"/>
          </p:nvPr>
        </p:nvSpPr>
        <p:spPr>
          <a:ln/>
        </p:spPr>
      </p:sp>
      <p:sp>
        <p:nvSpPr>
          <p:cNvPr id="88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0132473"/>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B777D-4849-48F3-9810-C967D14DFD5B}" type="slidenum">
              <a:rPr lang="ar-SA"/>
              <a:pPr/>
              <a:t>328</a:t>
            </a:fld>
            <a:endParaRPr lang="en-US"/>
          </a:p>
        </p:txBody>
      </p:sp>
      <p:sp>
        <p:nvSpPr>
          <p:cNvPr id="883714" name="Rectangle 2"/>
          <p:cNvSpPr>
            <a:spLocks noGrp="1" noRot="1" noChangeAspect="1" noChangeArrowheads="1" noTextEdit="1"/>
          </p:cNvSpPr>
          <p:nvPr>
            <p:ph type="sldImg"/>
          </p:nvPr>
        </p:nvSpPr>
        <p:spPr>
          <a:ln/>
        </p:spPr>
      </p:sp>
      <p:sp>
        <p:nvSpPr>
          <p:cNvPr id="883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5221792"/>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7F8AD-4F1F-4589-AB75-B88749A84C48}" type="slidenum">
              <a:rPr lang="ar-SA"/>
              <a:pPr/>
              <a:t>329</a:t>
            </a:fld>
            <a:endParaRPr lang="en-US"/>
          </a:p>
        </p:txBody>
      </p:sp>
      <p:sp>
        <p:nvSpPr>
          <p:cNvPr id="885762" name="Rectangle 2"/>
          <p:cNvSpPr>
            <a:spLocks noGrp="1" noRot="1" noChangeAspect="1" noChangeArrowheads="1" noTextEdit="1"/>
          </p:cNvSpPr>
          <p:nvPr>
            <p:ph type="sldImg"/>
          </p:nvPr>
        </p:nvSpPr>
        <p:spPr>
          <a:ln/>
        </p:spPr>
      </p:sp>
      <p:sp>
        <p:nvSpPr>
          <p:cNvPr id="885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25617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9B812-5A59-478E-819D-9639B3030D48}" type="slidenum">
              <a:rPr lang="ar-SA"/>
              <a:pPr/>
              <a:t>330</a:t>
            </a:fld>
            <a:endParaRPr lang="en-US"/>
          </a:p>
        </p:txBody>
      </p:sp>
      <p:sp>
        <p:nvSpPr>
          <p:cNvPr id="887810" name="Rectangle 2"/>
          <p:cNvSpPr>
            <a:spLocks noGrp="1" noRot="1" noChangeAspect="1" noChangeArrowheads="1" noTextEdit="1"/>
          </p:cNvSpPr>
          <p:nvPr>
            <p:ph type="sldImg"/>
          </p:nvPr>
        </p:nvSpPr>
        <p:spPr>
          <a:ln/>
        </p:spPr>
      </p:sp>
      <p:sp>
        <p:nvSpPr>
          <p:cNvPr id="88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0290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7FF34-359E-4758-B7FA-78BA130E8FA6}" type="slidenum">
              <a:rPr lang="ar-SA"/>
              <a:pPr/>
              <a:t>34</a:t>
            </a:fld>
            <a:endParaRPr lang="en-US"/>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404484"/>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55688-0220-48C5-AF2E-15F18B524B0E}" type="slidenum">
              <a:rPr lang="ar-SA"/>
              <a:pPr/>
              <a:t>331</a:t>
            </a:fld>
            <a:endParaRPr lang="en-US"/>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54371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A4980-2674-4F9E-99C4-C242C2696991}" type="slidenum">
              <a:rPr lang="ar-SA"/>
              <a:pPr/>
              <a:t>332</a:t>
            </a:fld>
            <a:endParaRPr lang="en-US"/>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0833303"/>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6C2E5-8ACD-47F6-B703-A603DE2B56DC}" type="slidenum">
              <a:rPr lang="ar-SA"/>
              <a:pPr/>
              <a:t>333</a:t>
            </a:fld>
            <a:endParaRPr lang="en-US"/>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086190"/>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C31-CF4F-4B6B-8283-5E0FB17C33B4}" type="slidenum">
              <a:rPr lang="ar-SA"/>
              <a:pPr/>
              <a:t>334</a:t>
            </a:fld>
            <a:endParaRPr lang="en-US"/>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3938303"/>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47C67-D9A9-488E-A423-0A3A362F32BD}" type="slidenum">
              <a:rPr lang="ar-SA"/>
              <a:pPr/>
              <a:t>335</a:t>
            </a:fld>
            <a:endParaRPr lang="en-US"/>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717300"/>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D25AF-5774-4D80-9B46-31EB2970F9B5}" type="slidenum">
              <a:rPr lang="ar-SA"/>
              <a:pPr/>
              <a:t>336</a:t>
            </a:fld>
            <a:endParaRPr lang="en-US"/>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644875"/>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F2256-A5E1-4D54-AFE4-B9A76BCF0748}" type="slidenum">
              <a:rPr lang="ar-SA"/>
              <a:pPr/>
              <a:t>337</a:t>
            </a:fld>
            <a:endParaRPr lang="en-US"/>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1260364"/>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8CBCD-01BB-4B6E-89F8-984BE3043541}" type="slidenum">
              <a:rPr lang="ar-SA"/>
              <a:pPr/>
              <a:t>338</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8705319"/>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03288-9E35-427D-96E3-6F6B9B07E42A}" type="slidenum">
              <a:rPr lang="ar-SA"/>
              <a:pPr/>
              <a:t>339</a:t>
            </a:fld>
            <a:endParaRPr lang="en-US"/>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0901431"/>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4B3D7-0501-4A71-AAC4-FCB7ED8E6392}" type="slidenum">
              <a:rPr lang="ar-SA"/>
              <a:pPr/>
              <a:t>340</a:t>
            </a:fld>
            <a:endParaRPr lang="en-US"/>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6380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123F9-D2F5-40A2-BEC6-363A765E7AC7}" type="slidenum">
              <a:rPr lang="ar-SA"/>
              <a:pPr/>
              <a:t>35</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9694621"/>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D2077-2966-4553-9352-35D96026075F}" type="slidenum">
              <a:rPr lang="ar-SA"/>
              <a:pPr/>
              <a:t>341</a:t>
            </a:fld>
            <a:endParaRPr lang="en-US"/>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2077514"/>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B1273-84AC-4A5F-BAAA-469870D18FA8}" type="slidenum">
              <a:rPr lang="ar-SA"/>
              <a:pPr/>
              <a:t>342</a:t>
            </a:fld>
            <a:endParaRPr lang="en-US"/>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9703726"/>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EC209-FFD7-48D9-A6CB-B3A5474BBC09}" type="slidenum">
              <a:rPr lang="ar-SA"/>
              <a:pPr/>
              <a:t>343</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4134437"/>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04B53-4780-4A43-820F-98090FDF1ABC}" type="slidenum">
              <a:rPr lang="ar-SA"/>
              <a:pPr/>
              <a:t>344</a:t>
            </a:fld>
            <a:endParaRPr lang="en-US"/>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829242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34C5C-C94B-4A44-8291-D1248E091079}" type="slidenum">
              <a:rPr lang="ar-SA"/>
              <a:pPr/>
              <a:t>345</a:t>
            </a:fld>
            <a:endParaRPr lang="en-US"/>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5418636"/>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E87CC-8D0B-4BEE-AD82-E17AFF81B19A}" type="slidenum">
              <a:rPr lang="ar-SA"/>
              <a:pPr/>
              <a:t>346</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812253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4C01A-3B0C-4F1D-ACC6-FF7B2A00B4FA}" type="slidenum">
              <a:rPr lang="ar-SA"/>
              <a:pPr/>
              <a:t>347</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929487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BB31D-A979-42EA-ADBA-2476C6B92E5F}" type="slidenum">
              <a:rPr lang="ar-SA"/>
              <a:pPr/>
              <a:t>348</a:t>
            </a:fld>
            <a:endParaRPr 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504225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FFF33-2AFC-4FB9-BCD6-DF92D758A857}" type="slidenum">
              <a:rPr lang="ar-SA"/>
              <a:pPr/>
              <a:t>349</a:t>
            </a:fld>
            <a:endParaRPr 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4840287"/>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CFAE7-1018-4222-A47B-E88BBFA350CD}" type="slidenum">
              <a:rPr lang="ar-SA"/>
              <a:pPr/>
              <a:t>350</a:t>
            </a:fld>
            <a:endParaRPr 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0098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65A86-3086-4CD4-885C-085109801062}" type="slidenum">
              <a:rPr lang="ar-SA"/>
              <a:pPr/>
              <a:t>36</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5154834"/>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15BD7-073E-4E4C-977A-538EA91B8AC5}" type="slidenum">
              <a:rPr lang="ar-SA"/>
              <a:pPr/>
              <a:t>351</a:t>
            </a:fld>
            <a:endParaRPr lang="en-US"/>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443108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E60D1-9754-43E1-9189-C3CDC28FA5A4}" type="slidenum">
              <a:rPr lang="ar-SA"/>
              <a:pPr/>
              <a:t>352</a:t>
            </a:fld>
            <a:endParaRPr 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0352114"/>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5DE0E-09FA-4910-9391-A8C5F47EE2CE}" type="slidenum">
              <a:rPr lang="ar-SA"/>
              <a:pPr/>
              <a:t>353</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393097"/>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738C8-FC00-4AB3-B11E-5A860900B4E2}" type="slidenum">
              <a:rPr lang="ar-SA"/>
              <a:pPr/>
              <a:t>354</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8163258"/>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F437E7-9885-4E5B-90F0-9A68A1432BB6}" type="slidenum">
              <a:rPr lang="ar-SA"/>
              <a:pPr/>
              <a:t>355</a:t>
            </a:fld>
            <a:endParaRPr 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641304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C8083-3861-43BD-AE21-6A3BA5AAE81D}" type="slidenum">
              <a:rPr lang="ar-SA"/>
              <a:pPr/>
              <a:t>356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4725271"/>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30F18-9243-495B-9CAB-DC0B2DB847E8}" type="slidenum">
              <a:rPr lang="ar-SA"/>
              <a:pPr/>
              <a:t>357</a:t>
            </a:fld>
            <a:endParaRPr 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3881823"/>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6CC93-64BF-427C-9284-FF9C9DA1BB6B}" type="slidenum">
              <a:rPr lang="ar-SA"/>
              <a:pPr/>
              <a:t>358</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0578090"/>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78F60-0AC0-41E3-800F-2861E7564B35}" type="slidenum">
              <a:rPr lang="ar-SA"/>
              <a:pPr/>
              <a:t>359</a:t>
            </a:fld>
            <a:endParaRPr lang="en-US"/>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988035"/>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78506-8A8E-4601-93D7-BC5B1919A0AC}" type="slidenum">
              <a:rPr lang="ar-SA"/>
              <a:pPr/>
              <a:t>360</a:t>
            </a:fld>
            <a:endParaRPr lang="en-US"/>
          </a:p>
        </p:txBody>
      </p:sp>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4589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AF737-3ADA-46FC-A2E7-A4457164CB51}" type="slidenum">
              <a:rPr lang="ar-SA"/>
              <a:pPr/>
              <a:t>37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8066814"/>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CBA4C-FB0F-4782-876C-C66EE3529323}" type="slidenum">
              <a:rPr lang="ar-SA"/>
              <a:pPr/>
              <a:t>361</a:t>
            </a:fld>
            <a:endParaRPr 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6143468"/>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EC132-7FDE-43E2-9910-D59BB24FAA71}" type="slidenum">
              <a:rPr lang="ar-SA"/>
              <a:pPr/>
              <a:t>362</a:t>
            </a:fld>
            <a:endParaRPr lang="en-US"/>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624957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E9839-FF37-4DF5-B455-B687F6F085C5}" type="slidenum">
              <a:rPr lang="ar-SA"/>
              <a:pPr/>
              <a:t>363</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7286523"/>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CD44D-21E0-4BBC-9AEA-2EBCBF209D96}" type="slidenum">
              <a:rPr lang="ar-SA"/>
              <a:pPr/>
              <a:t>364</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6438709"/>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BDBCF-691A-4BBF-9E6F-0C26D6D9D7F7}" type="slidenum">
              <a:rPr lang="ar-SA"/>
              <a:pPr/>
              <a:t>365</a:t>
            </a:fld>
            <a:endParaRPr 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7948243"/>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1FE49-4B69-418B-AF85-13DF79CD57AF}" type="slidenum">
              <a:rPr lang="ar-SA"/>
              <a:pPr/>
              <a:t>366</a:t>
            </a:fld>
            <a:endParaRPr 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6164723"/>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58B0E-0475-4807-9668-F4EEA43B42FC}" type="slidenum">
              <a:rPr lang="ar-SA"/>
              <a:pPr/>
              <a:t>367</a:t>
            </a:fld>
            <a:endParaRPr lang="en-US"/>
          </a:p>
        </p:txBody>
      </p:sp>
      <p:sp>
        <p:nvSpPr>
          <p:cNvPr id="912386" name="Rectangle 2"/>
          <p:cNvSpPr>
            <a:spLocks noGrp="1" noRot="1" noChangeAspect="1" noChangeArrowheads="1" noTextEdit="1"/>
          </p:cNvSpPr>
          <p:nvPr>
            <p:ph type="sldImg"/>
          </p:nvPr>
        </p:nvSpPr>
        <p:spPr>
          <a:ln/>
        </p:spPr>
      </p:sp>
      <p:sp>
        <p:nvSpPr>
          <p:cNvPr id="912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5102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82FDD-6542-427D-898A-C77A5E7A5A1D}" type="slidenum">
              <a:rPr lang="ar-SA"/>
              <a:pPr/>
              <a:t>38</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174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E4660-851D-4FC6-B537-0633FC09ABCD}" type="slidenum">
              <a:rPr lang="ar-SA"/>
              <a:pPr/>
              <a:t>39</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4685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F178A-1CFF-4C48-8E00-A640629D6E9C}" type="slidenum">
              <a:rPr lang="ar-SA"/>
              <a:pPr/>
              <a:t>40</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19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2A8BF-261D-45C5-8875-166729113BED}" type="slidenum">
              <a:rPr lang="ar-SA"/>
              <a:pPr/>
              <a:t>5</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1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92334-4ABC-49DC-B13A-A7C0629891EE}" type="slidenum">
              <a:rPr lang="ar-SA"/>
              <a:pPr/>
              <a:t>41</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3961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1358E-B7A3-415B-B966-24470051CD7E}" type="slidenum">
              <a:rPr lang="ar-SA"/>
              <a:pPr/>
              <a:t>42</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1816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49DA9-8354-4237-97D1-5A8C516703E1}" type="slidenum">
              <a:rPr lang="ar-SA"/>
              <a:pPr/>
              <a:t>43</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9938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7F725-2FC4-4341-B0A7-4E8E35CF2ADD}" type="slidenum">
              <a:rPr lang="ar-SA"/>
              <a:pPr/>
              <a:t>44</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035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DF45A-DA34-4EEB-AE43-89E7C752AC08}" type="slidenum">
              <a:rPr lang="ar-SA"/>
              <a:pPr/>
              <a:t>45</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73017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787AC-B7AA-4FEE-B190-CEF393790413}" type="slidenum">
              <a:rPr lang="ar-SA"/>
              <a:pPr/>
              <a:t>46</a:t>
            </a:fld>
            <a:endParaRPr lang="en-US"/>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6012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A27D1-3621-4CDA-BA94-564678A01785}" type="slidenum">
              <a:rPr lang="ar-SA"/>
              <a:pPr/>
              <a:t>47</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202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5ACBD-F0D4-470C-9F56-73A5C8E26319}" type="slidenum">
              <a:rPr lang="ar-SA"/>
              <a:pPr/>
              <a:t>48</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3111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5292F-A34C-4510-B508-FA66E26638EA}" type="slidenum">
              <a:rPr lang="ar-SA"/>
              <a:pPr/>
              <a:t>49</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501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0D126-C736-4977-B878-E4E344113159}" type="slidenum">
              <a:rPr lang="ar-SA"/>
              <a:pPr/>
              <a:t>50</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612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967F4-FB10-4A6D-9F44-CE3DECFC2473}" type="slidenum">
              <a:rPr lang="ar-SA"/>
              <a:pPr/>
              <a:t>6</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9522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A7E04-67A3-4132-B9C4-B58FF4942DAA}" type="slidenum">
              <a:rPr lang="ar-SA"/>
              <a:pPr/>
              <a:t>51</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9278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EE6B0-D351-48CC-8465-72FC701A8A12}" type="slidenum">
              <a:rPr lang="ar-SA"/>
              <a:pPr/>
              <a:t>52</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9356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E9459-F010-4A14-8AD1-67C86817628E}" type="slidenum">
              <a:rPr lang="ar-SA"/>
              <a:pPr/>
              <a:t>53</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6933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930EE-D07C-46EC-BB57-5692D4BB9F6D}" type="slidenum">
              <a:rPr lang="ar-SA"/>
              <a:pPr/>
              <a:t>54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2913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FA445-E93F-4129-A1CB-53E5E3F61101}" type="slidenum">
              <a:rPr lang="ar-SA"/>
              <a:pPr/>
              <a:t>55</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7497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485FC-9BDB-4108-857B-9D3D69F1884B}" type="slidenum">
              <a:rPr lang="ar-SA"/>
              <a:pPr/>
              <a:t>56</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5417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34881-0536-4CFD-B8B2-962E2CE03B30}" type="slidenum">
              <a:rPr lang="ar-SA"/>
              <a:pPr/>
              <a:t>57</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1330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B37C1-277C-41DF-BE20-1196ED401994}" type="slidenum">
              <a:rPr lang="ar-SA"/>
              <a:pPr/>
              <a:t>58</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214023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3306C-43A4-41B4-BFA4-17CFEF07B57A}" type="slidenum">
              <a:rPr lang="ar-SA"/>
              <a:pPr/>
              <a:t>59</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45009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8BD2D-06BF-4EFC-9979-1B6F7F8C71E5}" type="slidenum">
              <a:rPr lang="ar-SA"/>
              <a:pPr/>
              <a:t>60</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743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EC579-468B-474C-B6A8-6C5AD7E1EB5A}" type="slidenum">
              <a:rPr lang="ar-SA"/>
              <a:pPr/>
              <a:t>7</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3090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BDA8D-8F0A-4168-A7AD-381B1F55CADC}" type="slidenum">
              <a:rPr lang="ar-SA"/>
              <a:pPr/>
              <a:t>61</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6477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ADC74-0E5F-42FE-B211-E05750A16FA9}" type="slidenum">
              <a:rPr lang="ar-SA"/>
              <a:pPr/>
              <a:t>62</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3850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35485-DF35-4529-A9EF-7D32E6366E25}" type="slidenum">
              <a:rPr lang="ar-SA"/>
              <a:pPr/>
              <a:t>63</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72966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20EC8-2F56-4874-AA32-7007E1EBE518}" type="slidenum">
              <a:rPr lang="ar-SA"/>
              <a:pPr/>
              <a:t>64</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09548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5A277-EBC6-4A86-AE92-A2EF714C2D49}" type="slidenum">
              <a:rPr lang="ar-SA"/>
              <a:pPr/>
              <a:t>65</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63668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ED5F8-F048-4571-AEDE-D0BBBC611F34}" type="slidenum">
              <a:rPr lang="ar-SA"/>
              <a:pPr/>
              <a:t>66</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45315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81B68-433B-472F-992A-A1B3B6CA11F4}" type="slidenum">
              <a:rPr lang="ar-SA"/>
              <a:pPr/>
              <a:t>67</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25169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E4FF5-0DD5-4097-93E3-A826409B7E92}" type="slidenum">
              <a:rPr lang="ar-SA"/>
              <a:pPr/>
              <a:t>68</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9739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FE0CA-59A3-4AC1-8D13-A38273DE1391}" type="slidenum">
              <a:rPr lang="ar-SA"/>
              <a:pPr/>
              <a:t>69</a:t>
            </a:fld>
            <a:endParaRPr lang="en-US"/>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71352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64322-5AE7-46F7-8A6C-67BDA988B479}" type="slidenum">
              <a:rPr lang="ar-SA"/>
              <a:pPr/>
              <a:t>70</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181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09CC5-5F1A-4E53-847A-0B499E804556}" type="slidenum">
              <a:rPr lang="ar-SA"/>
              <a:pPr/>
              <a:t>8</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5757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DCCAF-EE1C-423D-8155-A845B2E75D63}" type="slidenum">
              <a:rPr lang="ar-SA"/>
              <a:pPr/>
              <a:t>71</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42045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0CAF6-598E-466F-BC1B-C7FEF79FA712}" type="slidenum">
              <a:rPr lang="ar-SA"/>
              <a:pPr/>
              <a:t>72</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8459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A7BE3-1100-4E4B-9A54-9123A165EAFF}" type="slidenum">
              <a:rPr lang="ar-SA"/>
              <a:pPr/>
              <a:t>73</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546850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7621E-76A4-486A-8488-B5D27C24EEED}" type="slidenum">
              <a:rPr lang="ar-SA"/>
              <a:pPr/>
              <a:t>74</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73570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37B9B-2B80-4707-BBAD-1AE7F11A0D2A}" type="slidenum">
              <a:rPr lang="ar-SA"/>
              <a:pPr/>
              <a:t>75</a:t>
            </a:fld>
            <a:endParaRPr lang="en-US"/>
          </a:p>
        </p:txBody>
      </p:sp>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4929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2A1A6-2A79-4450-9ABA-266E1AA35B8B}" type="slidenum">
              <a:rPr lang="ar-SA"/>
              <a:pPr/>
              <a:t>76</a:t>
            </a:fld>
            <a:endParaRPr lang="en-US"/>
          </a:p>
        </p:txBody>
      </p:sp>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5411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DE404-FC2E-40BC-8E4F-2C8DB4CF46D3}" type="slidenum">
              <a:rPr lang="ar-SA"/>
              <a:pPr/>
              <a:t>77</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30347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19E4E-1140-46FB-9DAB-5B6F130DB906}" type="slidenum">
              <a:rPr lang="ar-SA"/>
              <a:pPr/>
              <a:t>78</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51997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9C15C-F3FF-4E31-B8D3-369059053C15}" type="slidenum">
              <a:rPr lang="ar-SA"/>
              <a:pPr/>
              <a:t>79</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97664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69D94-D003-48D3-ACFD-55E380027DEE}" type="slidenum">
              <a:rPr lang="ar-SA"/>
              <a:pPr/>
              <a:t>80</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30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1F108-06A1-48A5-89EE-829379715F9E}" type="slidenum">
              <a:rPr lang="ar-SA"/>
              <a:pPr/>
              <a:t>9</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0430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4787D-7565-4186-90CB-C5D445054A96}" type="slidenum">
              <a:rPr lang="ar-SA"/>
              <a:pPr/>
              <a:t>81</a:t>
            </a:fld>
            <a:endParaRPr lang="en-US"/>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4742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7C406-AEC2-410B-B2A7-68CFB2FDBCF7}" type="slidenum">
              <a:rPr lang="ar-SA"/>
              <a:pPr/>
              <a:t>82</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65216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048BA-2EA3-4E6E-845C-5D4E6B99ADFB}" type="slidenum">
              <a:rPr lang="ar-SA"/>
              <a:pPr/>
              <a:t>83</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33078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FECE0-F7E0-47BC-A938-82B6AA96A90E}" type="slidenum">
              <a:rPr lang="ar-SA"/>
              <a:pPr/>
              <a:t>84</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8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C1613-E3B7-4CBA-AEDE-3EE6AF9DDFAA}" type="slidenum">
              <a:rPr lang="ar-SA"/>
              <a:pPr/>
              <a:t>85</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79659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37990-372C-4384-BE2C-A06032C99C70}" type="slidenum">
              <a:rPr lang="ar-SA"/>
              <a:pPr/>
              <a:t>86</a:t>
            </a:fld>
            <a:endParaRPr lang="en-US"/>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06055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6D0CB-C188-410F-AB0E-FFD803D28BF6}" type="slidenum">
              <a:rPr lang="ar-SA"/>
              <a:pPr/>
              <a:t>87</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03290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4C799-6AE4-46D0-88D4-64278C6BBA8E}" type="slidenum">
              <a:rPr lang="ar-SA"/>
              <a:pPr/>
              <a:t>88</a:t>
            </a:fld>
            <a:endParaRPr 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1218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710A0-04F3-4950-B8F8-DF9D35EDF7E0}" type="slidenum">
              <a:rPr lang="ar-SA"/>
              <a:pPr/>
              <a:t>89</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90128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57F20-71D9-416D-8431-B31E4440A0E0}" type="slidenum">
              <a:rPr lang="ar-SA"/>
              <a:pPr/>
              <a:t>90</a:t>
            </a:fld>
            <a:endParaRPr lang="en-US"/>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3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7BC20-8D3F-41D1-9362-08615D1AD4B6}" type="slidenum">
              <a:rPr lang="ar-SA"/>
              <a:pPr/>
              <a:t>10</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64207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A38E9-DB1B-4215-985A-FE8071124F52}" type="slidenum">
              <a:rPr lang="ar-SA"/>
              <a:pPr/>
              <a:t>91</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28150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C51DA-BFC7-473B-9673-7BF78B8EF830}" type="slidenum">
              <a:rPr lang="ar-SA"/>
              <a:pPr/>
              <a:t>92</a:t>
            </a:fld>
            <a:endParaRPr lang="en-US"/>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29530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14DB2-ADDB-434D-A98F-69A6D7569FF3}" type="slidenum">
              <a:rPr lang="ar-SA"/>
              <a:pPr/>
              <a:t>93</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45873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9B100-DED8-46DC-937D-47CD446938D3}" type="slidenum">
              <a:rPr lang="ar-SA"/>
              <a:pPr/>
              <a:t>94</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08979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89764-620E-4E0B-ACEE-BEAD5B65FE59}" type="slidenum">
              <a:rPr lang="ar-SA"/>
              <a:pPr/>
              <a:t>95</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1666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B3F92-1856-418F-8D8D-9E024A129AB8}" type="slidenum">
              <a:rPr lang="ar-SA"/>
              <a:pPr/>
              <a:t>96</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55390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43567-DBCA-4BBD-BF1C-A204D5830A9E}" type="slidenum">
              <a:rPr lang="ar-SA"/>
              <a:pPr/>
              <a:t>97</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8612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24977-2F08-4C9D-89BA-B653D3EC17FF}" type="slidenum">
              <a:rPr lang="ar-SA"/>
              <a:pPr/>
              <a:t>98</a:t>
            </a:fld>
            <a:endParaRPr lang="en-US"/>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2206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9498A-55E6-4194-A0D5-CD83C8FB6D75}" type="slidenum">
              <a:rPr lang="ar-SA"/>
              <a:pPr/>
              <a:t>99</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97809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388FB-D204-4C41-99F5-A4E0C0BD0017}" type="slidenum">
              <a:rPr lang="ar-SA"/>
              <a:pPr/>
              <a:t>100</a:t>
            </a:fld>
            <a:endParaRPr lang="en-US"/>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9765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6434" name="Group 2"/>
          <p:cNvGrpSpPr>
            <a:grpSpLocks/>
          </p:cNvGrpSpPr>
          <p:nvPr/>
        </p:nvGrpSpPr>
        <p:grpSpPr bwMode="auto">
          <a:xfrm>
            <a:off x="0" y="927100"/>
            <a:ext cx="8991600" cy="4495800"/>
            <a:chOff x="0" y="584"/>
            <a:chExt cx="5664" cy="2832"/>
          </a:xfrm>
        </p:grpSpPr>
        <p:sp>
          <p:nvSpPr>
            <p:cNvPr id="14643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rtl="0"/>
              <a:endParaRPr lang="en-US" sz="2400">
                <a:latin typeface="Times New Roman" pitchFamily="18" charset="0"/>
              </a:endParaRPr>
            </a:p>
          </p:txBody>
        </p:sp>
        <p:sp>
          <p:nvSpPr>
            <p:cNvPr id="14643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rtl="0"/>
              <a:endParaRPr lang="en-US" sz="2400">
                <a:latin typeface="Times New Roman" pitchFamily="18" charset="0"/>
              </a:endParaRPr>
            </a:p>
          </p:txBody>
        </p:sp>
        <p:sp>
          <p:nvSpPr>
            <p:cNvPr id="14643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lgn="l" rtl="0"/>
              <a:endParaRPr lang="en-US" sz="2400">
                <a:latin typeface="Times New Roman" pitchFamily="18" charset="0"/>
              </a:endParaRPr>
            </a:p>
          </p:txBody>
        </p:sp>
        <p:sp>
          <p:nvSpPr>
            <p:cNvPr id="14643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en-US"/>
            </a:p>
          </p:txBody>
        </p:sp>
      </p:grpSp>
      <p:sp>
        <p:nvSpPr>
          <p:cNvPr id="146439"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14644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146441" name="Rectangle 9"/>
          <p:cNvSpPr>
            <a:spLocks noGrp="1" noChangeArrowheads="1"/>
          </p:cNvSpPr>
          <p:nvPr>
            <p:ph type="dt" sz="half" idx="2"/>
          </p:nvPr>
        </p:nvSpPr>
        <p:spPr>
          <a:xfrm>
            <a:off x="457200" y="6248400"/>
            <a:ext cx="2133600" cy="471488"/>
          </a:xfrm>
        </p:spPr>
        <p:txBody>
          <a:bodyPr/>
          <a:lstStyle>
            <a:lvl1pPr>
              <a:defRPr/>
            </a:lvl1pPr>
          </a:lstStyle>
          <a:p>
            <a:endParaRPr lang="en-US"/>
          </a:p>
        </p:txBody>
      </p:sp>
      <p:sp>
        <p:nvSpPr>
          <p:cNvPr id="146442" name="Rectangle 10"/>
          <p:cNvSpPr>
            <a:spLocks noGrp="1" noChangeArrowheads="1"/>
          </p:cNvSpPr>
          <p:nvPr>
            <p:ph type="ftr" sz="quarter" idx="3"/>
          </p:nvPr>
        </p:nvSpPr>
        <p:spPr>
          <a:xfrm>
            <a:off x="3124200" y="6253163"/>
            <a:ext cx="2895600" cy="457200"/>
          </a:xfrm>
        </p:spPr>
        <p:txBody>
          <a:bodyPr/>
          <a:lstStyle>
            <a:lvl1pPr>
              <a:defRPr/>
            </a:lvl1pPr>
          </a:lstStyle>
          <a:p>
            <a:endParaRPr lang="en-US"/>
          </a:p>
        </p:txBody>
      </p:sp>
      <p:sp>
        <p:nvSpPr>
          <p:cNvPr id="146443" name="Rectangle 11"/>
          <p:cNvSpPr>
            <a:spLocks noGrp="1" noChangeArrowheads="1"/>
          </p:cNvSpPr>
          <p:nvPr>
            <p:ph type="sldNum" sz="quarter" idx="4"/>
          </p:nvPr>
        </p:nvSpPr>
        <p:spPr>
          <a:xfrm>
            <a:off x="6553200" y="6248400"/>
            <a:ext cx="2133600" cy="471488"/>
          </a:xfrm>
        </p:spPr>
        <p:txBody>
          <a:bodyPr/>
          <a:lstStyle>
            <a:lvl1pPr>
              <a:defRPr/>
            </a:lvl1pPr>
          </a:lstStyle>
          <a:p>
            <a:fld id="{C5D87EBB-D3ED-4E37-BC05-35BA4F3BE7B2}" type="slidenum">
              <a:rPr lang="ar-SA"/>
              <a:pPr/>
              <a:t>‹#›</a:t>
            </a:fld>
            <a:endParaRPr lang="en-US"/>
          </a:p>
        </p:txBody>
      </p:sp>
      <p:sp>
        <p:nvSpPr>
          <p:cNvPr id="12" name="Rectangle 11"/>
          <p:cNvSpPr/>
          <p:nvPr userDrawn="1"/>
        </p:nvSpPr>
        <p:spPr>
          <a:xfrm>
            <a:off x="-228600" y="15007"/>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9110E0-B4C0-4776-AF38-FA325F46559C}" type="slidenum">
              <a:rPr lang="ar-SA"/>
              <a:pPr/>
              <a:t>‹#›</a:t>
            </a:fld>
            <a:endParaRPr lang="en-US"/>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262EA5-4E0D-4938-9DDE-0C791204D3B7}" type="slidenum">
              <a:rPr lang="ar-SA"/>
              <a:pPr/>
              <a:t>‹#›</a:t>
            </a:fld>
            <a:endParaRPr lang="en-US"/>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924800" cy="44196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60EC9071-8A71-4C33-A708-D9ADD2A1AF4D}" type="slidenum">
              <a:rPr lang="ar-SA"/>
              <a:pPr/>
              <a:t>‹#›</a:t>
            </a:fld>
            <a:endParaRPr lang="en-US"/>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95263" y="228600"/>
            <a:ext cx="8339137"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962F3DE8-A0F8-4EDD-BCDB-A5521A85D519}" type="slidenum">
              <a:rPr lang="ar-SA"/>
              <a:pPr/>
              <a:t>‹#›</a:t>
            </a:fld>
            <a:endParaRPr lang="en-US"/>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F00B437E-D06D-4315-B975-D1F3B6CA529D}" type="slidenum">
              <a:rPr lang="ar-SA"/>
              <a:pPr/>
              <a:t>‹#›</a:t>
            </a:fld>
            <a:endParaRPr lang="en-US"/>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5359E8-394E-45A2-92ED-46FB663C46C7}" type="slidenum">
              <a:rPr lang="ar-SA"/>
              <a:pPr/>
              <a:t>‹#›</a:t>
            </a:fld>
            <a:endParaRPr lang="en-US"/>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A0230F-C603-4DE5-A7FC-27F151A0F8BD}" type="slidenum">
              <a:rPr lang="ar-SA"/>
              <a:pPr/>
              <a:t>‹#›</a:t>
            </a:fld>
            <a:endParaRPr lang="en-US"/>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EA82ED-C77C-406E-9820-346DBA4751F8}" type="slidenum">
              <a:rPr lang="ar-SA"/>
              <a:pPr/>
              <a:t>‹#›</a:t>
            </a:fld>
            <a:endParaRPr lang="en-US"/>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BC0B3E-7C20-41BF-BB9B-172E9CEE9701}" type="slidenum">
              <a:rPr lang="ar-SA"/>
              <a:pPr/>
              <a:t>‹#›</a:t>
            </a:fld>
            <a:endParaRPr lang="en-US"/>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9C5BA3-857D-4B18-BF3C-B19A8A3D260F}" type="slidenum">
              <a:rPr lang="ar-SA"/>
              <a:pPr/>
              <a:t>‹#›</a:t>
            </a:fld>
            <a:endParaRPr lang="en-US"/>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692AFF-2C6F-4A90-9606-3884E17834FC}" type="slidenum">
              <a:rPr lang="ar-SA"/>
              <a:pPr/>
              <a:t>‹#›</a:t>
            </a:fld>
            <a:endParaRPr lang="en-US"/>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975554-9727-40C3-B28D-7807E1C46F38}" type="slidenum">
              <a:rPr lang="ar-SA"/>
              <a:pPr/>
              <a:t>‹#›</a:t>
            </a:fld>
            <a:endParaRPr lang="en-US"/>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78A0CF-303B-433F-A4DD-F132562CB44B}" type="slidenum">
              <a:rPr lang="ar-SA"/>
              <a:pPr/>
              <a:t>‹#›</a:t>
            </a:fld>
            <a:endParaRPr lang="en-US"/>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152400"/>
            <a:ext cx="8686800" cy="6096000"/>
            <a:chOff x="0" y="96"/>
            <a:chExt cx="5472" cy="3840"/>
          </a:xfrm>
        </p:grpSpPr>
        <p:sp>
          <p:nvSpPr>
            <p:cNvPr id="14541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rtl="0"/>
              <a:endParaRPr lang="en-US" sz="2400">
                <a:latin typeface="Times New Roman" pitchFamily="18" charset="0"/>
              </a:endParaRPr>
            </a:p>
          </p:txBody>
        </p:sp>
        <p:sp>
          <p:nvSpPr>
            <p:cNvPr id="14541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lgn="l" rtl="0"/>
              <a:endParaRPr lang="en-US" sz="2400">
                <a:latin typeface="Times New Roman" pitchFamily="18" charset="0"/>
              </a:endParaRPr>
            </a:p>
          </p:txBody>
        </p:sp>
        <p:sp>
          <p:nvSpPr>
            <p:cNvPr id="14541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en-US"/>
            </a:p>
          </p:txBody>
        </p:sp>
      </p:grpSp>
      <p:sp>
        <p:nvSpPr>
          <p:cNvPr id="145414"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5415"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541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vl1pPr>
          </a:lstStyle>
          <a:p>
            <a:endParaRPr lang="en-US"/>
          </a:p>
        </p:txBody>
      </p:sp>
      <p:sp>
        <p:nvSpPr>
          <p:cNvPr id="14541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vl1pPr>
          </a:lstStyle>
          <a:p>
            <a:endParaRPr lang="en-US"/>
          </a:p>
        </p:txBody>
      </p:sp>
      <p:sp>
        <p:nvSpPr>
          <p:cNvPr id="14541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defRPr>
            </a:lvl1pPr>
          </a:lstStyle>
          <a:p>
            <a:fld id="{F881E56B-8D03-4AF4-99A4-744398AAF39D}" type="slidenum">
              <a:rPr lang="ar-SA"/>
              <a:pPr/>
              <a:t>‹#›</a:t>
            </a:fld>
            <a:endParaRPr lang="en-US"/>
          </a:p>
        </p:txBody>
      </p:sp>
      <p:sp>
        <p:nvSpPr>
          <p:cNvPr id="11" name="Rectangle 10"/>
          <p:cNvSpPr/>
          <p:nvPr userDrawn="1"/>
        </p:nvSpPr>
        <p:spPr>
          <a:xfrm>
            <a:off x="-228600" y="15007"/>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transition spd="slow">
    <p:comb/>
  </p:transition>
  <p:timing>
    <p:tnLst>
      <p:par>
        <p:cTn id="1" dur="indefinite" restart="never" nodeType="tmRoot"/>
      </p:par>
    </p:tnLst>
  </p:timing>
  <p:txStyles>
    <p:titleStyle>
      <a:lvl1pPr algn="l" rtl="1" fontAlgn="base">
        <a:spcBef>
          <a:spcPct val="0"/>
        </a:spcBef>
        <a:spcAft>
          <a:spcPct val="0"/>
        </a:spcAft>
        <a:defRPr sz="4200">
          <a:solidFill>
            <a:schemeClr val="tx2"/>
          </a:solidFill>
          <a:latin typeface="+mj-lt"/>
          <a:ea typeface="+mj-ea"/>
          <a:cs typeface="+mj-cs"/>
        </a:defRPr>
      </a:lvl1pPr>
      <a:lvl2pPr algn="l" rtl="1" fontAlgn="base">
        <a:spcBef>
          <a:spcPct val="0"/>
        </a:spcBef>
        <a:spcAft>
          <a:spcPct val="0"/>
        </a:spcAft>
        <a:defRPr sz="4200">
          <a:solidFill>
            <a:schemeClr val="tx2"/>
          </a:solidFill>
          <a:latin typeface="Arial" charset="0"/>
          <a:cs typeface="Arial" charset="0"/>
        </a:defRPr>
      </a:lvl2pPr>
      <a:lvl3pPr algn="l" rtl="1" fontAlgn="base">
        <a:spcBef>
          <a:spcPct val="0"/>
        </a:spcBef>
        <a:spcAft>
          <a:spcPct val="0"/>
        </a:spcAft>
        <a:defRPr sz="4200">
          <a:solidFill>
            <a:schemeClr val="tx2"/>
          </a:solidFill>
          <a:latin typeface="Arial" charset="0"/>
          <a:cs typeface="Arial" charset="0"/>
        </a:defRPr>
      </a:lvl3pPr>
      <a:lvl4pPr algn="l" rtl="1" fontAlgn="base">
        <a:spcBef>
          <a:spcPct val="0"/>
        </a:spcBef>
        <a:spcAft>
          <a:spcPct val="0"/>
        </a:spcAft>
        <a:defRPr sz="4200">
          <a:solidFill>
            <a:schemeClr val="tx2"/>
          </a:solidFill>
          <a:latin typeface="Arial" charset="0"/>
          <a:cs typeface="Arial" charset="0"/>
        </a:defRPr>
      </a:lvl4pPr>
      <a:lvl5pPr algn="l" rtl="1" fontAlgn="base">
        <a:spcBef>
          <a:spcPct val="0"/>
        </a:spcBef>
        <a:spcAft>
          <a:spcPct val="0"/>
        </a:spcAft>
        <a:defRPr sz="4200">
          <a:solidFill>
            <a:schemeClr val="tx2"/>
          </a:solidFill>
          <a:latin typeface="Arial" charset="0"/>
          <a:cs typeface="Arial" charset="0"/>
        </a:defRPr>
      </a:lvl5pPr>
      <a:lvl6pPr marL="457200" algn="l" rtl="1" fontAlgn="base">
        <a:spcBef>
          <a:spcPct val="0"/>
        </a:spcBef>
        <a:spcAft>
          <a:spcPct val="0"/>
        </a:spcAft>
        <a:defRPr sz="4200">
          <a:solidFill>
            <a:schemeClr val="tx2"/>
          </a:solidFill>
          <a:latin typeface="Arial" charset="0"/>
          <a:cs typeface="Arial" charset="0"/>
        </a:defRPr>
      </a:lvl6pPr>
      <a:lvl7pPr marL="914400" algn="l" rtl="1" fontAlgn="base">
        <a:spcBef>
          <a:spcPct val="0"/>
        </a:spcBef>
        <a:spcAft>
          <a:spcPct val="0"/>
        </a:spcAft>
        <a:defRPr sz="4200">
          <a:solidFill>
            <a:schemeClr val="tx2"/>
          </a:solidFill>
          <a:latin typeface="Arial" charset="0"/>
          <a:cs typeface="Arial" charset="0"/>
        </a:defRPr>
      </a:lvl7pPr>
      <a:lvl8pPr marL="1371600" algn="l" rtl="1" fontAlgn="base">
        <a:spcBef>
          <a:spcPct val="0"/>
        </a:spcBef>
        <a:spcAft>
          <a:spcPct val="0"/>
        </a:spcAft>
        <a:defRPr sz="4200">
          <a:solidFill>
            <a:schemeClr val="tx2"/>
          </a:solidFill>
          <a:latin typeface="Arial" charset="0"/>
          <a:cs typeface="Arial" charset="0"/>
        </a:defRPr>
      </a:lvl8pPr>
      <a:lvl9pPr marL="1828800" algn="l" rtl="1" fontAlgn="base">
        <a:spcBef>
          <a:spcPct val="0"/>
        </a:spcBef>
        <a:spcAft>
          <a:spcPct val="0"/>
        </a:spcAft>
        <a:defRPr sz="4200">
          <a:solidFill>
            <a:schemeClr val="tx2"/>
          </a:solidFill>
          <a:latin typeface="Arial" charset="0"/>
          <a:cs typeface="Arial" charset="0"/>
        </a:defRPr>
      </a:lvl9pPr>
    </p:titleStyle>
    <p:bodyStyle>
      <a:lvl1pPr marL="342900" indent="-342900" algn="r" rtl="1"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r" rtl="1" fontAlgn="base">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r" rtl="1" fontAlgn="base">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r" rtl="1" fontAlgn="base">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r" rtl="1"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6.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2.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7.xml"/><Relationship Id="rId1" Type="http://schemas.openxmlformats.org/officeDocument/2006/relationships/slideLayout" Target="../slideLayouts/slideLayout13.xml"/></Relationships>
</file>

<file path=ppt/slides/_rels/slide3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9.xml"/><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3.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6.xml"/><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0.xml"/><Relationship Id="rId1" Type="http://schemas.openxmlformats.org/officeDocument/2006/relationships/slideLayout" Target="../slideLayouts/slideLayout6.xml"/></Relationships>
</file>

<file path=ppt/slides/_rels/slide3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53.xml"/><Relationship Id="rId7"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3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3">
            <a:clrChange>
              <a:clrFrom>
                <a:srgbClr val="FFFFFF"/>
              </a:clrFrom>
              <a:clrTo>
                <a:srgbClr val="FFFFFF">
                  <a:alpha val="0"/>
                </a:srgbClr>
              </a:clrTo>
            </a:clrChange>
            <a:grayscl/>
          </a:blip>
          <a:srcRect/>
          <a:stretch>
            <a:fillRect/>
          </a:stretch>
        </p:blipFill>
        <p:spPr bwMode="auto">
          <a:xfrm>
            <a:off x="838629" y="639910"/>
            <a:ext cx="7329829" cy="5751784"/>
          </a:xfrm>
          <a:prstGeom prst="rect">
            <a:avLst/>
          </a:prstGeom>
          <a:noFill/>
          <a:ln w="9525">
            <a:noFill/>
            <a:miter lim="800000"/>
            <a:headEnd/>
            <a:tailEnd/>
          </a:ln>
        </p:spPr>
      </p:pic>
    </p:spTree>
    <p:extLst>
      <p:ext uri="{BB962C8B-B14F-4D97-AF65-F5344CB8AC3E}">
        <p14:creationId xmlns:p14="http://schemas.microsoft.com/office/powerpoint/2010/main" val="3816176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9666" name="Rectangle 2"/>
          <p:cNvSpPr>
            <a:spLocks noChangeArrowheads="1"/>
          </p:cNvSpPr>
          <p:nvPr/>
        </p:nvSpPr>
        <p:spPr bwMode="auto">
          <a:xfrm>
            <a:off x="684213" y="2133600"/>
            <a:ext cx="7704137" cy="1554163"/>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شركائي هستند كه در امور تجارت به طور فعال شركت نمي نمايند</a:t>
            </a:r>
            <a:r>
              <a:rPr lang="en-US" sz="3200">
                <a:latin typeface="Times New Roman" pitchFamily="18" charset="0"/>
              </a:rPr>
              <a:t> </a:t>
            </a:r>
            <a:r>
              <a:rPr lang="fa-IR" sz="3200">
                <a:latin typeface="Times New Roman" pitchFamily="18" charset="0"/>
              </a:rPr>
              <a:t>كه انها راشريك غير فعال ( خفته</a:t>
            </a:r>
            <a:r>
              <a:rPr lang="en-US" sz="3200">
                <a:latin typeface="Times New Roman" pitchFamily="18" charset="0"/>
              </a:rPr>
              <a:t>  </a:t>
            </a:r>
            <a:r>
              <a:rPr lang="fa-IR" sz="3200">
                <a:latin typeface="Times New Roman" pitchFamily="18" charset="0"/>
              </a:rPr>
              <a:t>) مينامند</a:t>
            </a:r>
            <a:r>
              <a:rPr lang="en-US" sz="3200">
                <a:latin typeface="Times New Roman" pitchFamily="18" charset="0"/>
              </a:rPr>
              <a:t>.</a:t>
            </a:r>
          </a:p>
        </p:txBody>
      </p:sp>
      <p:sp>
        <p:nvSpPr>
          <p:cNvPr id="369667" name="Rectangle 3"/>
          <p:cNvSpPr>
            <a:spLocks noChangeArrowheads="1"/>
          </p:cNvSpPr>
          <p:nvPr/>
        </p:nvSpPr>
        <p:spPr bwMode="auto">
          <a:xfrm>
            <a:off x="4643438" y="404813"/>
            <a:ext cx="3011487" cy="762000"/>
          </a:xfrm>
          <a:prstGeom prst="rect">
            <a:avLst/>
          </a:prstGeom>
          <a:noFill/>
          <a:ln w="12700" cap="sq">
            <a:noFill/>
            <a:miter lim="800000"/>
            <a:headEnd type="none" w="sm" len="sm"/>
            <a:tailEnd type="none" w="sm" len="sm"/>
          </a:ln>
          <a:effectLst/>
        </p:spPr>
        <p:txBody>
          <a:bodyPr wrap="none">
            <a:spAutoFit/>
          </a:bodyPr>
          <a:lstStyle/>
          <a:p>
            <a:r>
              <a:rPr lang="fa-IR" sz="4400" b="1">
                <a:solidFill>
                  <a:schemeClr val="tx2"/>
                </a:solidFill>
              </a:rPr>
              <a:t>شريك غيرفعال</a:t>
            </a:r>
            <a:r>
              <a:rPr lang="en-US" sz="44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0034" name="Line 2"/>
          <p:cNvSpPr>
            <a:spLocks noChangeShapeType="1"/>
          </p:cNvSpPr>
          <p:nvPr/>
        </p:nvSpPr>
        <p:spPr bwMode="auto">
          <a:xfrm>
            <a:off x="5295900" y="1308100"/>
            <a:ext cx="0" cy="0"/>
          </a:xfrm>
          <a:prstGeom prst="line">
            <a:avLst/>
          </a:prstGeom>
          <a:noFill/>
          <a:ln w="12700" cap="rnd">
            <a:solidFill>
              <a:srgbClr val="000000"/>
            </a:solidFill>
            <a:round/>
            <a:headEnd/>
            <a:tailEnd/>
          </a:ln>
          <a:effectLst/>
        </p:spPr>
        <p:txBody>
          <a:bodyPr/>
          <a:lstStyle/>
          <a:p>
            <a:endParaRPr lang="en-US"/>
          </a:p>
        </p:txBody>
      </p:sp>
      <p:sp>
        <p:nvSpPr>
          <p:cNvPr id="300035" name="Rectangle 3"/>
          <p:cNvSpPr>
            <a:spLocks noChangeArrowheads="1"/>
          </p:cNvSpPr>
          <p:nvPr/>
        </p:nvSpPr>
        <p:spPr bwMode="auto">
          <a:xfrm>
            <a:off x="0" y="6716713"/>
            <a:ext cx="184150" cy="366712"/>
          </a:xfrm>
          <a:prstGeom prst="rect">
            <a:avLst/>
          </a:prstGeom>
          <a:noFill/>
          <a:ln w="9525">
            <a:noFill/>
            <a:miter lim="800000"/>
            <a:headEnd/>
            <a:tailEnd/>
          </a:ln>
          <a:effectLst/>
        </p:spPr>
        <p:txBody>
          <a:bodyPr wrap="none" anchor="ctr">
            <a:spAutoFit/>
          </a:bodyPr>
          <a:lstStyle/>
          <a:p>
            <a:pPr algn="l" rtl="0"/>
            <a:endParaRPr lang="en-US"/>
          </a:p>
        </p:txBody>
      </p:sp>
      <p:sp>
        <p:nvSpPr>
          <p:cNvPr id="300036" name="Line 4"/>
          <p:cNvSpPr>
            <a:spLocks noChangeShapeType="1"/>
          </p:cNvSpPr>
          <p:nvPr/>
        </p:nvSpPr>
        <p:spPr bwMode="auto">
          <a:xfrm>
            <a:off x="5295900" y="1852613"/>
            <a:ext cx="0" cy="0"/>
          </a:xfrm>
          <a:prstGeom prst="line">
            <a:avLst/>
          </a:prstGeom>
          <a:noFill/>
          <a:ln w="12700" cap="rnd">
            <a:solidFill>
              <a:srgbClr val="000000"/>
            </a:solidFill>
            <a:round/>
            <a:headEnd/>
            <a:tailEnd/>
          </a:ln>
          <a:effectLst/>
        </p:spPr>
        <p:txBody>
          <a:bodyPr/>
          <a:lstStyle/>
          <a:p>
            <a:endParaRPr lang="en-US"/>
          </a:p>
        </p:txBody>
      </p:sp>
      <p:graphicFrame>
        <p:nvGraphicFramePr>
          <p:cNvPr id="300052" name="Group 20"/>
          <p:cNvGraphicFramePr>
            <a:graphicFrameLocks noGrp="1"/>
          </p:cNvGraphicFramePr>
          <p:nvPr/>
        </p:nvGraphicFramePr>
        <p:xfrm>
          <a:off x="0" y="512763"/>
          <a:ext cx="8916988" cy="2605088"/>
        </p:xfrm>
        <a:graphic>
          <a:graphicData uri="http://schemas.openxmlformats.org/drawingml/2006/table">
            <a:tbl>
              <a:tblPr rtl="1"/>
              <a:tblGrid>
                <a:gridCol w="5715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1060450">
                  <a:extLst>
                    <a:ext uri="{9D8B030D-6E8A-4147-A177-3AD203B41FA5}">
                      <a16:colId xmlns:a16="http://schemas.microsoft.com/office/drawing/2014/main" val="20002"/>
                    </a:ext>
                  </a:extLst>
                </a:gridCol>
                <a:gridCol w="1055687">
                  <a:extLst>
                    <a:ext uri="{9D8B030D-6E8A-4147-A177-3AD203B41FA5}">
                      <a16:colId xmlns:a16="http://schemas.microsoft.com/office/drawing/2014/main" val="20003"/>
                    </a:ext>
                  </a:extLst>
                </a:gridCol>
                <a:gridCol w="4284663">
                  <a:extLst>
                    <a:ext uri="{9D8B030D-6E8A-4147-A177-3AD203B41FA5}">
                      <a16:colId xmlns:a16="http://schemas.microsoft.com/office/drawing/2014/main" val="20004"/>
                    </a:ext>
                  </a:extLst>
                </a:gridCol>
              </a:tblGrid>
              <a:tr h="2605088">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رضا</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وام رضا</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408000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408000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00051" name="Rectangle 19"/>
          <p:cNvSpPr>
            <a:spLocks noChangeArrowheads="1"/>
          </p:cNvSpPr>
          <p:nvPr/>
        </p:nvSpPr>
        <p:spPr bwMode="auto">
          <a:xfrm>
            <a:off x="0" y="6059488"/>
            <a:ext cx="184150" cy="366712"/>
          </a:xfrm>
          <a:prstGeom prst="rect">
            <a:avLst/>
          </a:prstGeom>
          <a:noFill/>
          <a:ln w="9525">
            <a:noFill/>
            <a:miter lim="800000"/>
            <a:headEnd/>
            <a:tailEnd/>
          </a:ln>
          <a:effectLst/>
        </p:spPr>
        <p:txBody>
          <a:bodyPr wrap="none" anchor="ctr">
            <a:spAutoFit/>
          </a:bodyPr>
          <a:lstStyle/>
          <a:p>
            <a:pPr algn="l" rtl="0"/>
            <a:endParaRPr lang="en-US"/>
          </a:p>
        </p:txBody>
      </p:sp>
    </p:spTree>
  </p:cSld>
  <p:clrMapOvr>
    <a:masterClrMapping/>
  </p:clrMapOvr>
  <p:transition spd="slow">
    <p:comb/>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731838" y="242888"/>
            <a:ext cx="7772400" cy="2592387"/>
          </a:xfrm>
        </p:spPr>
        <p:txBody>
          <a:bodyPr/>
          <a:lstStyle/>
          <a:p>
            <a:pPr algn="r"/>
            <a:r>
              <a:rPr lang="fa-IR" sz="2900">
                <a:solidFill>
                  <a:schemeClr val="tx1"/>
                </a:solidFill>
              </a:rPr>
              <a:t>تعدیلات سرقفلی</a:t>
            </a:r>
            <a:br>
              <a:rPr lang="fa-IR" sz="2900">
                <a:solidFill>
                  <a:schemeClr val="tx1"/>
                </a:solidFill>
              </a:rPr>
            </a:br>
            <a:r>
              <a:rPr lang="fa-IR" sz="2900">
                <a:solidFill>
                  <a:schemeClr val="tx1"/>
                </a:solidFill>
              </a:rPr>
              <a:t>ارزش سرقفلی ممکن است برطبق مفاد شرکتنامه ویا اساسنامه شرکتهای تضامنی انجام پذیرد.</a:t>
            </a:r>
            <a:br>
              <a:rPr lang="fa-IR" sz="2900">
                <a:solidFill>
                  <a:schemeClr val="tx1"/>
                </a:solidFill>
              </a:rPr>
            </a:br>
            <a:r>
              <a:rPr lang="fa-IR" sz="2900">
                <a:solidFill>
                  <a:schemeClr val="tx1"/>
                </a:solidFill>
              </a:rPr>
              <a:t>در این حالت هم مانند روش ورود شریک جدید با یکی از روشهای زیر صورت می پذیرد.</a:t>
            </a:r>
            <a:endParaRPr lang="en-US" sz="29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02082" name="Group 2"/>
          <p:cNvGraphicFramePr>
            <a:graphicFrameLocks noGrp="1"/>
          </p:cNvGraphicFramePr>
          <p:nvPr/>
        </p:nvGraphicFramePr>
        <p:xfrm>
          <a:off x="539750" y="1270000"/>
          <a:ext cx="8064500" cy="4618038"/>
        </p:xfrm>
        <a:graphic>
          <a:graphicData uri="http://schemas.openxmlformats.org/drawingml/2006/table">
            <a:tbl>
              <a:tblPr/>
              <a:tblGrid>
                <a:gridCol w="1439863">
                  <a:extLst>
                    <a:ext uri="{9D8B030D-6E8A-4147-A177-3AD203B41FA5}">
                      <a16:colId xmlns:a16="http://schemas.microsoft.com/office/drawing/2014/main" val="20000"/>
                    </a:ext>
                  </a:extLst>
                </a:gridCol>
                <a:gridCol w="1055687">
                  <a:extLst>
                    <a:ext uri="{9D8B030D-6E8A-4147-A177-3AD203B41FA5}">
                      <a16:colId xmlns:a16="http://schemas.microsoft.com/office/drawing/2014/main" val="20001"/>
                    </a:ext>
                  </a:extLst>
                </a:gridCol>
                <a:gridCol w="2687638">
                  <a:extLst>
                    <a:ext uri="{9D8B030D-6E8A-4147-A177-3AD203B41FA5}">
                      <a16:colId xmlns:a16="http://schemas.microsoft.com/office/drawing/2014/main" val="20002"/>
                    </a:ext>
                  </a:extLst>
                </a:gridCol>
                <a:gridCol w="2881312">
                  <a:extLst>
                    <a:ext uri="{9D8B030D-6E8A-4147-A177-3AD203B41FA5}">
                      <a16:colId xmlns:a16="http://schemas.microsoft.com/office/drawing/2014/main" val="20003"/>
                    </a:ext>
                  </a:extLst>
                </a:gridCol>
              </a:tblGrid>
              <a:tr h="5937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روش1-تمام ارزش سرقفلی در دفاتر انعکاس یابد ودر ترازنامه تحت همین عنوان ظاهر گردد.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65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شرکا</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به نسبت تقسیم سود وزیان قدیم</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281781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سرمایه شرکا         </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به نسبت تقسیم سود وزیان قدیم</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شرکا ادامه دهنده</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سرقفلی با نسبت بدست آمده برداشت می شود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روش 2-موقعی که ارزش سرقفلی ثبت شده ولی شرکا آن را برداشت نمایند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2103" name="Rectangle 23"/>
          <p:cNvSpPr>
            <a:spLocks noChangeArrowheads="1"/>
          </p:cNvSpPr>
          <p:nvPr/>
        </p:nvSpPr>
        <p:spPr bwMode="auto">
          <a:xfrm>
            <a:off x="827088" y="0"/>
            <a:ext cx="7772400" cy="1350963"/>
          </a:xfrm>
          <a:prstGeom prst="rect">
            <a:avLst/>
          </a:prstGeom>
          <a:noFill/>
          <a:ln w="9525">
            <a:noFill/>
            <a:miter lim="800000"/>
            <a:headEnd/>
            <a:tailEnd/>
          </a:ln>
          <a:effectLst/>
        </p:spPr>
        <p:txBody>
          <a:bodyPr anchor="ctr"/>
          <a:lstStyle/>
          <a:p>
            <a:r>
              <a:rPr lang="fa-IR" sz="2500">
                <a:solidFill>
                  <a:schemeClr val="tx2"/>
                </a:solidFill>
              </a:rPr>
              <a:t>الف ) موقعی که سرقفلی در دفاتر وجود ندارد.</a:t>
            </a:r>
            <a:br>
              <a:rPr lang="fa-IR" sz="2500">
                <a:solidFill>
                  <a:schemeClr val="tx2"/>
                </a:solidFill>
              </a:rPr>
            </a:br>
            <a:endParaRPr lang="en-US" sz="25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03106" name="Group 2"/>
          <p:cNvGraphicFramePr>
            <a:graphicFrameLocks noGrp="1"/>
          </p:cNvGraphicFramePr>
          <p:nvPr/>
        </p:nvGraphicFramePr>
        <p:xfrm>
          <a:off x="635000" y="1052513"/>
          <a:ext cx="8064500" cy="4446525"/>
        </p:xfrm>
        <a:graphic>
          <a:graphicData uri="http://schemas.openxmlformats.org/drawingml/2006/table">
            <a:tbl>
              <a:tblPr/>
              <a:tblGrid>
                <a:gridCol w="1439863">
                  <a:extLst>
                    <a:ext uri="{9D8B030D-6E8A-4147-A177-3AD203B41FA5}">
                      <a16:colId xmlns:a16="http://schemas.microsoft.com/office/drawing/2014/main" val="20000"/>
                    </a:ext>
                  </a:extLst>
                </a:gridCol>
                <a:gridCol w="1055687">
                  <a:extLst>
                    <a:ext uri="{9D8B030D-6E8A-4147-A177-3AD203B41FA5}">
                      <a16:colId xmlns:a16="http://schemas.microsoft.com/office/drawing/2014/main" val="20001"/>
                    </a:ext>
                  </a:extLst>
                </a:gridCol>
                <a:gridCol w="2687638">
                  <a:extLst>
                    <a:ext uri="{9D8B030D-6E8A-4147-A177-3AD203B41FA5}">
                      <a16:colId xmlns:a16="http://schemas.microsoft.com/office/drawing/2014/main" val="20002"/>
                    </a:ext>
                  </a:extLst>
                </a:gridCol>
                <a:gridCol w="2881312">
                  <a:extLst>
                    <a:ext uri="{9D8B030D-6E8A-4147-A177-3AD203B41FA5}">
                      <a16:colId xmlns:a16="http://schemas.microsoft.com/office/drawing/2014/main" val="20003"/>
                    </a:ext>
                  </a:extLst>
                </a:gridCol>
              </a:tblGrid>
              <a:tr h="4111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روش3- موقعی که سرقفلی به اندازه سهم شریک خارج شونده منظور می گردد.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02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شریک خارج شونده</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ایجاد سرقفلی به اندازه سهم</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شریک خارج شونده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شرکا ادامه دهنده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سرقفلی با نسبت بدست آمده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برداشت می شود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19383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شرکا ادامه دهنده</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سرمایه شرکا         </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شریک خارج شونده به نسبت جدید تقسیم سود وزیان بین شرکای ادامه دهنده سرشکن می گردد.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روش 4- موقعی که سهم  سرقفلی شریک خارج شونده بدون ثبت سرقفلی در دفاتر بین شرکای ادامه دهنده تقسیم می شود وحساب سرقفلی در ترازنامه ظاهر نمی شود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635000" y="242888"/>
            <a:ext cx="7772400" cy="765175"/>
          </a:xfrm>
        </p:spPr>
        <p:txBody>
          <a:bodyPr/>
          <a:lstStyle/>
          <a:p>
            <a:pPr algn="r"/>
            <a:r>
              <a:rPr lang="fa-IR" sz="1900"/>
              <a:t>ب) موقعی که سرقفلی در دفاتر از قبل وجود داشته باشد:</a:t>
            </a:r>
            <a:endParaRPr lang="en-US" sz="1900"/>
          </a:p>
        </p:txBody>
      </p:sp>
      <p:graphicFrame>
        <p:nvGraphicFramePr>
          <p:cNvPr id="304131" name="Group 3"/>
          <p:cNvGraphicFramePr>
            <a:graphicFrameLocks noGrp="1"/>
          </p:cNvGraphicFramePr>
          <p:nvPr/>
        </p:nvGraphicFramePr>
        <p:xfrm>
          <a:off x="539750" y="1431925"/>
          <a:ext cx="8064500" cy="4025901"/>
        </p:xfrm>
        <a:graphic>
          <a:graphicData uri="http://schemas.openxmlformats.org/drawingml/2006/table">
            <a:tbl>
              <a:tblPr/>
              <a:tblGrid>
                <a:gridCol w="1439863">
                  <a:extLst>
                    <a:ext uri="{9D8B030D-6E8A-4147-A177-3AD203B41FA5}">
                      <a16:colId xmlns:a16="http://schemas.microsoft.com/office/drawing/2014/main" val="20000"/>
                    </a:ext>
                  </a:extLst>
                </a:gridCol>
                <a:gridCol w="1055687">
                  <a:extLst>
                    <a:ext uri="{9D8B030D-6E8A-4147-A177-3AD203B41FA5}">
                      <a16:colId xmlns:a16="http://schemas.microsoft.com/office/drawing/2014/main" val="20001"/>
                    </a:ext>
                  </a:extLst>
                </a:gridCol>
                <a:gridCol w="2687638">
                  <a:extLst>
                    <a:ext uri="{9D8B030D-6E8A-4147-A177-3AD203B41FA5}">
                      <a16:colId xmlns:a16="http://schemas.microsoft.com/office/drawing/2014/main" val="20002"/>
                    </a:ext>
                  </a:extLst>
                </a:gridCol>
                <a:gridCol w="2881312">
                  <a:extLst>
                    <a:ext uri="{9D8B030D-6E8A-4147-A177-3AD203B41FA5}">
                      <a16:colId xmlns:a16="http://schemas.microsoft.com/office/drawing/2014/main" val="20003"/>
                    </a:ext>
                  </a:extLst>
                </a:gridCol>
              </a:tblGrid>
              <a:tr h="4079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 اگر ارزش متعارف سرقفلی با ارزش دفتری برابر باشد.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0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هیچ ثبتی انجام نمی گیرد.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11509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شرکا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به نسبت تقسیم سود وزیان قدیم</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 اگر ارزش دفتری سرقفلی کمتر از ارزش واقعی باشد وسرقفلی در ترازنامه ظاهر گردد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399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شرکا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سرقفلی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مازاد سرقفلی به نسبت تقسیم سود وزیان قدیم برداشت می شود                           </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 اگر ارزش دفتری سرقفلی بیشتر از ارزش واقعی سرقفلی در دفاتر منظور گردیده وسرقفلی در ترازنامه ظاهر شود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539750" y="782638"/>
            <a:ext cx="8256588" cy="4211637"/>
          </a:xfrm>
        </p:spPr>
        <p:txBody>
          <a:bodyPr/>
          <a:lstStyle/>
          <a:p>
            <a:pPr algn="r"/>
            <a:r>
              <a:rPr lang="fa-IR" sz="3300" b="1">
                <a:solidFill>
                  <a:schemeClr val="tx1"/>
                </a:solidFill>
              </a:rPr>
              <a:t>مثال 3-2-الف وب وج شرکای یک شرکت تضامنی می باشند که سرمایه انها به ترتیب 100000و80000و60000 ریال می باشد نسبت تقسیم سود وزیان انها به تر تیب 3 و 2 و1 می باشد در تاریخ 29/12/1* شریک ب از شرکت کناره گیر ی می کند برای این مقصود سر قفلی شرکت 180000 ریال ارزش دارد.</a:t>
            </a:r>
            <a:r>
              <a:rPr lang="fa-IR" sz="2100" b="1">
                <a:solidFill>
                  <a:schemeClr val="tx1"/>
                </a:solidFill>
              </a:rPr>
              <a:t/>
            </a:r>
            <a:br>
              <a:rPr lang="fa-IR" sz="2100" b="1">
                <a:solidFill>
                  <a:schemeClr val="tx1"/>
                </a:solidFill>
              </a:rPr>
            </a:br>
            <a:endParaRPr lang="en-US" sz="21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731838" y="296863"/>
            <a:ext cx="7680325" cy="5832475"/>
          </a:xfrm>
        </p:spPr>
        <p:txBody>
          <a:bodyPr/>
          <a:lstStyle/>
          <a:p>
            <a:pPr algn="r"/>
            <a:r>
              <a:rPr lang="fa-IR" sz="2100" b="1">
                <a:solidFill>
                  <a:schemeClr val="tx1"/>
                </a:solidFill>
              </a:rPr>
              <a:t/>
            </a:r>
            <a:br>
              <a:rPr lang="fa-IR" sz="2100" b="1">
                <a:solidFill>
                  <a:schemeClr val="tx1"/>
                </a:solidFill>
              </a:rPr>
            </a:br>
            <a:r>
              <a:rPr lang="fa-IR" sz="2900" b="1">
                <a:solidFill>
                  <a:schemeClr val="tx1"/>
                </a:solidFill>
              </a:rPr>
              <a:t>مطلوبست ثبت سند های مربوط به موارد زیر و هم چنین تعیین رقمی که باید به شریک ب  پرداخت شود</a:t>
            </a:r>
            <a:br>
              <a:rPr lang="fa-IR" sz="2900" b="1">
                <a:solidFill>
                  <a:schemeClr val="tx1"/>
                </a:solidFill>
              </a:rPr>
            </a:br>
            <a:r>
              <a:rPr lang="fa-IR" sz="2900" b="1">
                <a:solidFill>
                  <a:schemeClr val="tx1"/>
                </a:solidFill>
              </a:rPr>
              <a:t>1.کل سر قفلی در دفتر ثبت و باقی بماند</a:t>
            </a:r>
            <a:br>
              <a:rPr lang="fa-IR" sz="2900" b="1">
                <a:solidFill>
                  <a:schemeClr val="tx1"/>
                </a:solidFill>
              </a:rPr>
            </a:br>
            <a:r>
              <a:rPr lang="fa-IR" sz="2900" b="1">
                <a:solidFill>
                  <a:schemeClr val="tx1"/>
                </a:solidFill>
              </a:rPr>
              <a:t>2.کل سر قفلی در دفتر ثبت ولی به وسیله شرکای باقیمانده برداشت شود</a:t>
            </a:r>
            <a:br>
              <a:rPr lang="fa-IR" sz="2900" b="1">
                <a:solidFill>
                  <a:schemeClr val="tx1"/>
                </a:solidFill>
              </a:rPr>
            </a:br>
            <a:endParaRPr lang="en-US" sz="29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731838" y="296863"/>
            <a:ext cx="7680325" cy="5832475"/>
          </a:xfrm>
        </p:spPr>
        <p:txBody>
          <a:bodyPr/>
          <a:lstStyle/>
          <a:p>
            <a:pPr algn="r"/>
            <a:r>
              <a:rPr lang="fa-IR" sz="2900" b="1">
                <a:solidFill>
                  <a:schemeClr val="tx1"/>
                </a:solidFill>
              </a:rPr>
              <a:t/>
            </a:r>
            <a:br>
              <a:rPr lang="fa-IR" sz="2900" b="1">
                <a:solidFill>
                  <a:schemeClr val="tx1"/>
                </a:solidFill>
              </a:rPr>
            </a:br>
            <a:r>
              <a:rPr lang="fa-IR" sz="2900" b="1">
                <a:solidFill>
                  <a:schemeClr val="tx1"/>
                </a:solidFill>
              </a:rPr>
              <a:t>3.فقط سهم سر قفلی ب در دفتر منظور گر دد اما بعدا از دفتر حذ ف شود</a:t>
            </a:r>
            <a:br>
              <a:rPr lang="fa-IR" sz="2900" b="1">
                <a:solidFill>
                  <a:schemeClr val="tx1"/>
                </a:solidFill>
              </a:rPr>
            </a:br>
            <a:r>
              <a:rPr lang="fa-IR" sz="2900" b="1">
                <a:solidFill>
                  <a:schemeClr val="tx1"/>
                </a:solidFill>
              </a:rPr>
              <a:t>4.ب سهم سر قفلی خود را بگیرد بدون انکه حساب سر قفلی منظور گر دد</a:t>
            </a:r>
            <a:endParaRPr lang="en-US" sz="29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08226" name="Group 2"/>
          <p:cNvGraphicFramePr>
            <a:graphicFrameLocks noGrp="1"/>
          </p:cNvGraphicFramePr>
          <p:nvPr/>
        </p:nvGraphicFramePr>
        <p:xfrm>
          <a:off x="347663" y="1322388"/>
          <a:ext cx="8255000" cy="4938840"/>
        </p:xfrm>
        <a:graphic>
          <a:graphicData uri="http://schemas.openxmlformats.org/drawingml/2006/table">
            <a:tbl>
              <a:tblPr/>
              <a:tblGrid>
                <a:gridCol w="3359150">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920875">
                  <a:extLst>
                    <a:ext uri="{9D8B030D-6E8A-4147-A177-3AD203B41FA5}">
                      <a16:colId xmlns:a16="http://schemas.microsoft.com/office/drawing/2014/main" val="20003"/>
                    </a:ext>
                  </a:extLst>
                </a:gridCol>
                <a:gridCol w="766763">
                  <a:extLst>
                    <a:ext uri="{9D8B030D-6E8A-4147-A177-3AD203B41FA5}">
                      <a16:colId xmlns:a16="http://schemas.microsoft.com/office/drawing/2014/main" val="20004"/>
                    </a:ext>
                  </a:extLst>
                </a:gridCol>
              </a:tblGrid>
              <a:tr h="598488">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6=1+2+3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سهم الف         90000=6/3*180000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سهم ب           60000=6/2*180000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سهم ج            30000=6/1*180000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دریافتی وجوه ب   140000=60000+80000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ردیف</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90000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سرمایه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سرمایه ج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وجه نقد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row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ضمن تمام عملیات فوق الذکر عملیات زیر باید انجام پذیرد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4=1+3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الف           135000=4/3*180000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ب             45000=4/1*180000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90000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30000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180000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سرمایه الف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سرمایه ج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1800000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135000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45000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ج</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سرقفلی</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6096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وجوه نقد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08259" name="Line 35"/>
          <p:cNvSpPr>
            <a:spLocks noChangeShapeType="1"/>
          </p:cNvSpPr>
          <p:nvPr/>
        </p:nvSpPr>
        <p:spPr bwMode="auto">
          <a:xfrm>
            <a:off x="6011863" y="3482975"/>
            <a:ext cx="1920875"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09250" name="Group 2"/>
          <p:cNvGraphicFramePr>
            <a:graphicFrameLocks noGrp="1"/>
          </p:cNvGraphicFramePr>
          <p:nvPr/>
        </p:nvGraphicFramePr>
        <p:xfrm>
          <a:off x="539750" y="728663"/>
          <a:ext cx="8255000" cy="5091748"/>
        </p:xfrm>
        <a:graphic>
          <a:graphicData uri="http://schemas.openxmlformats.org/drawingml/2006/table">
            <a:tbl>
              <a:tblPr/>
              <a:tblGrid>
                <a:gridCol w="3359150">
                  <a:extLst>
                    <a:ext uri="{9D8B030D-6E8A-4147-A177-3AD203B41FA5}">
                      <a16:colId xmlns:a16="http://schemas.microsoft.com/office/drawing/2014/main" val="20000"/>
                    </a:ext>
                  </a:extLst>
                </a:gridCol>
                <a:gridCol w="1150938">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920875">
                  <a:extLst>
                    <a:ext uri="{9D8B030D-6E8A-4147-A177-3AD203B41FA5}">
                      <a16:colId xmlns:a16="http://schemas.microsoft.com/office/drawing/2014/main" val="20003"/>
                    </a:ext>
                  </a:extLst>
                </a:gridCol>
                <a:gridCol w="766762">
                  <a:extLst>
                    <a:ext uri="{9D8B030D-6E8A-4147-A177-3AD203B41FA5}">
                      <a16:colId xmlns:a16="http://schemas.microsoft.com/office/drawing/2014/main" val="20004"/>
                    </a:ext>
                  </a:extLst>
                </a:gridCol>
              </a:tblGrid>
              <a:tr h="598488">
                <a:tc row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6=1+2+3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سهم ب          60000=6/2*180000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ردیف</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1575">
                <a:tc vMerge="1">
                  <a:txBody>
                    <a:bodyPr/>
                    <a:lstStyle/>
                    <a:p>
                      <a:endParaRPr lang="en-US"/>
                    </a:p>
                  </a:txBody>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3</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وجوه نقد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609600">
                <a:tc row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6=1+2+3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سهم ب         60000 =6/2*180000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4  =1+3   سهم الف       45000=4/3*60000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سهم ب          15000=4/1*60000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سرقفلی          حساب سرمایه ب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60000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15000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ج</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سرقفلی</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609600">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140000</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وجوه نقد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09285" name="Line 37"/>
          <p:cNvSpPr>
            <a:spLocks noChangeShapeType="1"/>
          </p:cNvSpPr>
          <p:nvPr/>
        </p:nvSpPr>
        <p:spPr bwMode="auto">
          <a:xfrm>
            <a:off x="6011863" y="3482975"/>
            <a:ext cx="1920875"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611188" y="2651125"/>
            <a:ext cx="7777162" cy="1554163"/>
          </a:xfrm>
          <a:prstGeom prst="rect">
            <a:avLst/>
          </a:prstGeom>
          <a:noFill/>
          <a:ln w="9525">
            <a:noFill/>
            <a:miter lim="800000"/>
            <a:headEnd/>
            <a:tailEnd/>
          </a:ln>
          <a:effectLst/>
        </p:spPr>
        <p:txBody>
          <a:bodyPr anchor="ctr">
            <a:spAutoFit/>
          </a:bodyPr>
          <a:lstStyle/>
          <a:p>
            <a:pPr algn="just"/>
            <a:r>
              <a:rPr lang="ar-SA" sz="3200">
                <a:latin typeface="Times New Roman" pitchFamily="18" charset="0"/>
              </a:rPr>
              <a:t>شريكي است كه نام خود را به شركت تضامني اعطا مي كند بدون آنكه مبلغي در شركت سرمايه گذاري نمايد و يا در منافع سهيم باشد.</a:t>
            </a:r>
          </a:p>
        </p:txBody>
      </p:sp>
      <p:sp>
        <p:nvSpPr>
          <p:cNvPr id="370691" name="Rectangle 3"/>
          <p:cNvSpPr>
            <a:spLocks noChangeArrowheads="1"/>
          </p:cNvSpPr>
          <p:nvPr/>
        </p:nvSpPr>
        <p:spPr bwMode="auto">
          <a:xfrm>
            <a:off x="3779838" y="404813"/>
            <a:ext cx="4211637" cy="701675"/>
          </a:xfrm>
          <a:prstGeom prst="rect">
            <a:avLst/>
          </a:prstGeom>
          <a:noFill/>
          <a:ln w="12700" cap="sq">
            <a:noFill/>
            <a:miter lim="800000"/>
            <a:headEnd type="none" w="sm" len="sm"/>
            <a:tailEnd type="none" w="sm" len="sm"/>
          </a:ln>
          <a:effectLst/>
        </p:spPr>
        <p:txBody>
          <a:bodyPr wrap="none">
            <a:spAutoFit/>
          </a:bodyPr>
          <a:lstStyle/>
          <a:p>
            <a:r>
              <a:rPr lang="ar-SA" sz="4000" b="1">
                <a:solidFill>
                  <a:schemeClr val="tx2"/>
                </a:solidFill>
              </a:rPr>
              <a:t>شريك اسمي يا ظاهري :</a:t>
            </a:r>
            <a:endParaRPr lang="en-US" sz="40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731838" y="188913"/>
            <a:ext cx="7772400" cy="1470025"/>
          </a:xfrm>
        </p:spPr>
        <p:txBody>
          <a:bodyPr/>
          <a:lstStyle/>
          <a:p>
            <a:pPr algn="r"/>
            <a:r>
              <a:rPr lang="fa-IR" sz="1700"/>
              <a:t>محا سبه نسبت تقسیم سود وزیان جدید :</a:t>
            </a:r>
            <a:br>
              <a:rPr lang="fa-IR" sz="1700"/>
            </a:br>
            <a:endParaRPr lang="en-US" sz="1700"/>
          </a:p>
        </p:txBody>
      </p:sp>
      <p:graphicFrame>
        <p:nvGraphicFramePr>
          <p:cNvPr id="310275" name="Group 3"/>
          <p:cNvGraphicFramePr>
            <a:graphicFrameLocks noGrp="1"/>
          </p:cNvGraphicFramePr>
          <p:nvPr/>
        </p:nvGraphicFramePr>
        <p:xfrm>
          <a:off x="1789113" y="1646238"/>
          <a:ext cx="6096000" cy="444779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793750">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میان شرکای ادامه دهنده بعد از      خروج شریک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8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نسبتهای جدید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سود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900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همان نسبتهای مطروحه است</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قدیم </a:t>
                      </a:r>
                      <a:r>
                        <a:rPr kumimoji="0" lang="ar-SA" sz="1600" b="0" i="0" u="none" strike="noStrike" cap="none" normalizeH="0" baseline="0" smtClean="0">
                          <a:ln>
                            <a:noFill/>
                          </a:ln>
                          <a:solidFill>
                            <a:schemeClr val="tx1"/>
                          </a:solidFill>
                          <a:effectLst/>
                          <a:latin typeface="Arial" charset="0"/>
                          <a:cs typeface="Arial" charset="0"/>
                        </a:rPr>
                        <a:t>–</a:t>
                      </a:r>
                      <a:r>
                        <a:rPr kumimoji="0" lang="fa-IR" sz="1600" b="0" i="0" u="none" strike="noStrike" cap="none" normalizeH="0" baseline="0" smtClean="0">
                          <a:ln>
                            <a:noFill/>
                          </a:ln>
                          <a:solidFill>
                            <a:schemeClr val="tx1"/>
                          </a:solidFill>
                          <a:effectLst/>
                          <a:latin typeface="Arial" charset="0"/>
                          <a:cs typeface="Arial" charset="0"/>
                        </a:rPr>
                        <a:t> نسبت جدید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موقعی که نسبتهای جدید داده شود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همان نسبتهای قدیم است</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همان نسبتهای قدیم حاکم است</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موقعی که نسبتهای جدید داده نشود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1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قدیم + نسبت سود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همان طوری که در مسئله ارائه شده</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موقعی که نسبت سود داده شود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0299" name="Rectangle 27"/>
          <p:cNvSpPr>
            <a:spLocks noChangeArrowheads="1"/>
          </p:cNvSpPr>
          <p:nvPr/>
        </p:nvSpPr>
        <p:spPr bwMode="auto">
          <a:xfrm>
            <a:off x="731838" y="1270000"/>
            <a:ext cx="7772400" cy="431800"/>
          </a:xfrm>
          <a:prstGeom prst="rect">
            <a:avLst/>
          </a:prstGeom>
          <a:noFill/>
          <a:ln w="9525">
            <a:noFill/>
            <a:miter lim="800000"/>
            <a:headEnd/>
            <a:tailEnd/>
          </a:ln>
          <a:effectLst/>
        </p:spPr>
        <p:txBody>
          <a:bodyPr anchor="ctr"/>
          <a:lstStyle/>
          <a:p>
            <a:pPr algn="l"/>
            <a:r>
              <a:rPr lang="fa-IR" sz="1700">
                <a:solidFill>
                  <a:schemeClr val="tx2"/>
                </a:solidFill>
              </a:rPr>
              <a:t>محا سبه نسبتهای جدید و نسبت سود</a:t>
            </a:r>
            <a:endParaRPr lang="en-US" sz="17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635000" y="782638"/>
            <a:ext cx="7772400" cy="5778500"/>
          </a:xfrm>
        </p:spPr>
        <p:txBody>
          <a:bodyPr/>
          <a:lstStyle/>
          <a:p>
            <a:pPr algn="r"/>
            <a:r>
              <a:rPr lang="fa-IR" sz="3300" b="1">
                <a:solidFill>
                  <a:schemeClr val="tx1"/>
                </a:solidFill>
              </a:rPr>
              <a:t>مثال 5-2-الف و ب وج در یک شرکت تضامنی که سود و زیان را به نسبت  5و3و2 تقسیم می کنند شریکنند نسبت جدید را در شرایط زیر محا سبه کنید:</a:t>
            </a:r>
            <a:br>
              <a:rPr lang="fa-IR" sz="3300" b="1">
                <a:solidFill>
                  <a:schemeClr val="tx1"/>
                </a:solidFill>
              </a:rPr>
            </a:br>
            <a:r>
              <a:rPr lang="fa-IR" sz="3300" b="1">
                <a:solidFill>
                  <a:schemeClr val="tx1"/>
                </a:solidFill>
              </a:rPr>
              <a:t>1.الف کناره گیری می کند و ب و ج به عنوان شرکای شرکت تضا منی ادامه فعالیت را به عهده می گیرنند</a:t>
            </a:r>
            <a:br>
              <a:rPr lang="fa-IR" sz="3300" b="1">
                <a:solidFill>
                  <a:schemeClr val="tx1"/>
                </a:solidFill>
              </a:rPr>
            </a:br>
            <a:endParaRPr lang="en-US" sz="33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ctrTitle"/>
          </p:nvPr>
        </p:nvSpPr>
        <p:spPr>
          <a:xfrm>
            <a:off x="635000" y="782638"/>
            <a:ext cx="7772400" cy="5778500"/>
          </a:xfrm>
        </p:spPr>
        <p:txBody>
          <a:bodyPr/>
          <a:lstStyle/>
          <a:p>
            <a:pPr algn="r"/>
            <a:r>
              <a:rPr lang="fa-IR" sz="3300" b="1">
                <a:solidFill>
                  <a:schemeClr val="tx1"/>
                </a:solidFill>
              </a:rPr>
              <a:t/>
            </a:r>
            <a:br>
              <a:rPr lang="fa-IR" sz="3300" b="1">
                <a:solidFill>
                  <a:schemeClr val="tx1"/>
                </a:solidFill>
              </a:rPr>
            </a:br>
            <a:r>
              <a:rPr lang="fa-IR" sz="3300" b="1">
                <a:solidFill>
                  <a:schemeClr val="tx1"/>
                </a:solidFill>
              </a:rPr>
              <a:t>2. ب کناره گیری می کند  و الف وج ادامه فعالیت را به عهده می گیر نند</a:t>
            </a:r>
            <a:br>
              <a:rPr lang="fa-IR" sz="3300" b="1">
                <a:solidFill>
                  <a:schemeClr val="tx1"/>
                </a:solidFill>
              </a:rPr>
            </a:br>
            <a:r>
              <a:rPr lang="fa-IR" sz="3300" b="1">
                <a:solidFill>
                  <a:schemeClr val="tx1"/>
                </a:solidFill>
              </a:rPr>
              <a:t>3.ج کناره گیری می کند  و الف و ب فعالیت را ادامه می دهند.</a:t>
            </a:r>
            <a:endParaRPr lang="en-US" sz="33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635000" y="350838"/>
            <a:ext cx="7772400" cy="1471612"/>
          </a:xfrm>
        </p:spPr>
        <p:txBody>
          <a:bodyPr/>
          <a:lstStyle/>
          <a:p>
            <a:r>
              <a:rPr lang="fa-IR" sz="2500">
                <a:solidFill>
                  <a:schemeClr val="tx1"/>
                </a:solidFill>
              </a:rPr>
              <a:t>چنانچه هیچ توافق نامه ای بین شرکا درباره نسبت جدید تقسیم سود وزیان نباشد شرکا با همان نسبت یعنی درست با همان نسبتی که شرکا قبل از کناره گیری شریک سود و زیان را تقسیم می کر دند.</a:t>
            </a:r>
            <a:r>
              <a:rPr lang="fa-IR" sz="1700">
                <a:solidFill>
                  <a:schemeClr val="tx1"/>
                </a:solidFill>
              </a:rPr>
              <a:t>                                                                   </a:t>
            </a:r>
            <a:endParaRPr lang="en-US" sz="17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14370" name="Group 2"/>
          <p:cNvGraphicFramePr>
            <a:graphicFrameLocks noGrp="1"/>
          </p:cNvGraphicFramePr>
          <p:nvPr/>
        </p:nvGraphicFramePr>
        <p:xfrm>
          <a:off x="922338" y="2025650"/>
          <a:ext cx="7199312" cy="4321175"/>
        </p:xfrm>
        <a:graphic>
          <a:graphicData uri="http://schemas.openxmlformats.org/drawingml/2006/table">
            <a:tbl>
              <a:tblPr/>
              <a:tblGrid>
                <a:gridCol w="1790700">
                  <a:extLst>
                    <a:ext uri="{9D8B030D-6E8A-4147-A177-3AD203B41FA5}">
                      <a16:colId xmlns:a16="http://schemas.microsoft.com/office/drawing/2014/main" val="20000"/>
                    </a:ext>
                  </a:extLst>
                </a:gridCol>
                <a:gridCol w="1525587">
                  <a:extLst>
                    <a:ext uri="{9D8B030D-6E8A-4147-A177-3AD203B41FA5}">
                      <a16:colId xmlns:a16="http://schemas.microsoft.com/office/drawing/2014/main" val="20001"/>
                    </a:ext>
                  </a:extLst>
                </a:gridCol>
                <a:gridCol w="1641475">
                  <a:extLst>
                    <a:ext uri="{9D8B030D-6E8A-4147-A177-3AD203B41FA5}">
                      <a16:colId xmlns:a16="http://schemas.microsoft.com/office/drawing/2014/main" val="20002"/>
                    </a:ext>
                  </a:extLst>
                </a:gridCol>
                <a:gridCol w="2241550">
                  <a:extLst>
                    <a:ext uri="{9D8B030D-6E8A-4147-A177-3AD203B41FA5}">
                      <a16:colId xmlns:a16="http://schemas.microsoft.com/office/drawing/2014/main" val="20003"/>
                    </a:ext>
                  </a:extLst>
                </a:gridCol>
              </a:tblGrid>
              <a:tr h="1273175">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نسبت سود وزیان جدید</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3و2</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5و3</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5و3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نسبت سود وزیان</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شرکای ادامه دهنده</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وضعیت</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3و2</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5و2</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5و3</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 وج</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الف وج</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الف وب</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الف - کناره گیری می کند </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 - کناره گیری  می کند</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ج-  کناره گیری  می کند</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4386" name="Line 18"/>
          <p:cNvSpPr>
            <a:spLocks noChangeShapeType="1"/>
          </p:cNvSpPr>
          <p:nvPr/>
        </p:nvSpPr>
        <p:spPr bwMode="auto">
          <a:xfrm flipH="1">
            <a:off x="1595438" y="2025650"/>
            <a:ext cx="172720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a:xfrm>
            <a:off x="539750" y="512763"/>
            <a:ext cx="7772400" cy="1471612"/>
          </a:xfrm>
        </p:spPr>
        <p:txBody>
          <a:bodyPr/>
          <a:lstStyle/>
          <a:p>
            <a:pPr algn="r"/>
            <a:r>
              <a:rPr lang="fa-IR" sz="1900" b="1"/>
              <a:t>مثال 6-2-در یک شرکت تضامنی نسبت تقسیم سود وزیان احمد و محمو د و حامد به ترتیب 2و3و1 می باشد احد از شرکت خارج می شود و محمود و حامد سهم احمد را به نسبت 3و2 خریداری می کنند نسبت تقسیم سود و زیان جدید جقدر است ؟ </a:t>
            </a:r>
            <a:br>
              <a:rPr lang="fa-IR" sz="1900" b="1"/>
            </a:br>
            <a:r>
              <a:rPr lang="fa-IR" sz="1900" b="1"/>
              <a:t>         </a:t>
            </a:r>
            <a:br>
              <a:rPr lang="fa-IR" sz="1900" b="1"/>
            </a:br>
            <a:r>
              <a:rPr lang="fa-IR" sz="1900" b="1"/>
              <a:t>         </a:t>
            </a:r>
            <a:br>
              <a:rPr lang="fa-IR" sz="1900" b="1"/>
            </a:br>
            <a:r>
              <a:rPr lang="fa-IR" sz="1700"/>
              <a:t> </a:t>
            </a:r>
            <a:br>
              <a:rPr lang="fa-IR" sz="1700"/>
            </a:br>
            <a:endParaRPr lang="en-US" sz="1700"/>
          </a:p>
        </p:txBody>
      </p:sp>
      <p:graphicFrame>
        <p:nvGraphicFramePr>
          <p:cNvPr id="315395" name="Group 3"/>
          <p:cNvGraphicFramePr>
            <a:graphicFrameLocks noGrp="1"/>
          </p:cNvGraphicFramePr>
          <p:nvPr/>
        </p:nvGraphicFramePr>
        <p:xfrm>
          <a:off x="347663" y="1322388"/>
          <a:ext cx="8128000" cy="345598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863600">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6=1+3+2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5=2+3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6/2=6/2*1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سهم احمد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5/3=5/3*1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محمود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863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6/3=6/3*1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سهم حامد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5/2=5/2*1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حامد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3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6/1=6/1*1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سهم حامد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6418" name="Rectangle 2"/>
          <p:cNvSpPr>
            <a:spLocks noGrp="1" noChangeArrowheads="1"/>
          </p:cNvSpPr>
          <p:nvPr>
            <p:ph type="ctrTitle"/>
          </p:nvPr>
        </p:nvSpPr>
        <p:spPr>
          <a:xfrm>
            <a:off x="539750" y="512763"/>
            <a:ext cx="7772400" cy="1471612"/>
          </a:xfrm>
        </p:spPr>
        <p:txBody>
          <a:bodyPr/>
          <a:lstStyle/>
          <a:p>
            <a:pPr algn="r"/>
            <a:r>
              <a:rPr lang="fa-IR" sz="1900" b="1"/>
              <a:t/>
            </a:r>
            <a:br>
              <a:rPr lang="fa-IR" sz="1900" b="1"/>
            </a:br>
            <a:r>
              <a:rPr lang="fa-IR" sz="1900" b="1"/>
              <a:t>         </a:t>
            </a:r>
            <a:br>
              <a:rPr lang="fa-IR" sz="1900" b="1"/>
            </a:br>
            <a:r>
              <a:rPr lang="fa-IR" sz="1900" b="1"/>
              <a:t>         </a:t>
            </a:r>
            <a:br>
              <a:rPr lang="fa-IR" sz="1900" b="1"/>
            </a:br>
            <a:r>
              <a:rPr lang="fa-IR" sz="1700"/>
              <a:t> </a:t>
            </a:r>
            <a:br>
              <a:rPr lang="fa-IR" sz="1700"/>
            </a:br>
            <a:endParaRPr lang="en-US" sz="1700"/>
          </a:p>
        </p:txBody>
      </p:sp>
      <p:graphicFrame>
        <p:nvGraphicFramePr>
          <p:cNvPr id="316419" name="Group 3"/>
          <p:cNvGraphicFramePr>
            <a:graphicFrameLocks noGrp="1"/>
          </p:cNvGraphicFramePr>
          <p:nvPr/>
        </p:nvGraphicFramePr>
        <p:xfrm>
          <a:off x="444500" y="1431925"/>
          <a:ext cx="8064500" cy="3022601"/>
        </p:xfrm>
        <a:graphic>
          <a:graphicData uri="http://schemas.openxmlformats.org/drawingml/2006/table">
            <a:tbl>
              <a:tblPr/>
              <a:tblGrid>
                <a:gridCol w="3646488">
                  <a:extLst>
                    <a:ext uri="{9D8B030D-6E8A-4147-A177-3AD203B41FA5}">
                      <a16:colId xmlns:a16="http://schemas.microsoft.com/office/drawing/2014/main" val="20000"/>
                    </a:ext>
                  </a:extLst>
                </a:gridCol>
                <a:gridCol w="2112962">
                  <a:extLst>
                    <a:ext uri="{9D8B030D-6E8A-4147-A177-3AD203B41FA5}">
                      <a16:colId xmlns:a16="http://schemas.microsoft.com/office/drawing/2014/main" val="20001"/>
                    </a:ext>
                  </a:extLst>
                </a:gridCol>
                <a:gridCol w="1344613">
                  <a:extLst>
                    <a:ext uri="{9D8B030D-6E8A-4147-A177-3AD203B41FA5}">
                      <a16:colId xmlns:a16="http://schemas.microsoft.com/office/drawing/2014/main" val="20002"/>
                    </a:ext>
                  </a:extLst>
                </a:gridCol>
                <a:gridCol w="960437">
                  <a:extLst>
                    <a:ext uri="{9D8B030D-6E8A-4147-A177-3AD203B41FA5}">
                      <a16:colId xmlns:a16="http://schemas.microsoft.com/office/drawing/2014/main" val="20003"/>
                    </a:ext>
                  </a:extLst>
                </a:gridCol>
              </a:tblGrid>
              <a:tr h="10064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جدید تقسیم سود وزیان</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سود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قدیم</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نام شریک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80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30/21=5/1+6/3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5/1=5/3*6/2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محمود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0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30/9=30/4+6/1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15/2=5/2*6/2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احمد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17442" name="Group 2"/>
          <p:cNvGraphicFramePr>
            <a:graphicFrameLocks noGrp="1"/>
          </p:cNvGraphicFramePr>
          <p:nvPr/>
        </p:nvGraphicFramePr>
        <p:xfrm>
          <a:off x="444500" y="1755775"/>
          <a:ext cx="8064500" cy="4391026"/>
        </p:xfrm>
        <a:graphic>
          <a:graphicData uri="http://schemas.openxmlformats.org/drawingml/2006/table">
            <a:tbl>
              <a:tblPr/>
              <a:tblGrid>
                <a:gridCol w="3646488">
                  <a:extLst>
                    <a:ext uri="{9D8B030D-6E8A-4147-A177-3AD203B41FA5}">
                      <a16:colId xmlns:a16="http://schemas.microsoft.com/office/drawing/2014/main" val="20000"/>
                    </a:ext>
                  </a:extLst>
                </a:gridCol>
                <a:gridCol w="2112962">
                  <a:extLst>
                    <a:ext uri="{9D8B030D-6E8A-4147-A177-3AD203B41FA5}">
                      <a16:colId xmlns:a16="http://schemas.microsoft.com/office/drawing/2014/main" val="20001"/>
                    </a:ext>
                  </a:extLst>
                </a:gridCol>
                <a:gridCol w="1344613">
                  <a:extLst>
                    <a:ext uri="{9D8B030D-6E8A-4147-A177-3AD203B41FA5}">
                      <a16:colId xmlns:a16="http://schemas.microsoft.com/office/drawing/2014/main" val="20002"/>
                    </a:ext>
                  </a:extLst>
                </a:gridCol>
                <a:gridCol w="960437">
                  <a:extLst>
                    <a:ext uri="{9D8B030D-6E8A-4147-A177-3AD203B41FA5}">
                      <a16:colId xmlns:a16="http://schemas.microsoft.com/office/drawing/2014/main" val="20003"/>
                    </a:ext>
                  </a:extLst>
                </a:gridCol>
              </a:tblGrid>
              <a:tr h="14620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جدید تقسیم سود وزیان</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سود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نسبت قدیم</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نام شریک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52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30/21=5/1+6/3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5/1=5/3*6/2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محمود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36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30/9=30/4+6/1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15/2=5/2*6/2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احمد</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731838" y="404813"/>
            <a:ext cx="7772400" cy="5400675"/>
          </a:xfrm>
        </p:spPr>
        <p:txBody>
          <a:bodyPr/>
          <a:lstStyle/>
          <a:p>
            <a:pPr algn="r"/>
            <a:r>
              <a:rPr lang="fa-IR" sz="2900">
                <a:solidFill>
                  <a:schemeClr val="tx1"/>
                </a:solidFill>
              </a:rPr>
              <a:t>مثال 7-2-حسن وحسین و محسن  در یک شرکت بازرگا نی شریکنند نسبت تقسیم سود و زیان به تر تیب 2و2و1 میبا شد حسن سهم خود را در شرکت را به مبلغ 60000 ریال می فروشد که حسین ومحسن به تر تیب با پر داخت 48000و12000 ریال به وی ان را خریداری می کننند مطلوبست تعیین نسبت تقسیم سود وزیان جدید</a:t>
            </a:r>
            <a:endParaRPr lang="en-US" sz="29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731838" y="836613"/>
            <a:ext cx="7726362" cy="5834062"/>
          </a:xfrm>
        </p:spPr>
        <p:txBody>
          <a:bodyPr/>
          <a:lstStyle/>
          <a:p>
            <a:r>
              <a:rPr lang="fa-IR" sz="2900">
                <a:solidFill>
                  <a:schemeClr val="tx1"/>
                </a:solidFill>
              </a:rPr>
              <a:t>5=1+2+2</a:t>
            </a:r>
            <a:br>
              <a:rPr lang="fa-IR" sz="2900">
                <a:solidFill>
                  <a:schemeClr val="tx1"/>
                </a:solidFill>
              </a:rPr>
            </a:br>
            <a:r>
              <a:rPr lang="fa-IR" sz="2900">
                <a:solidFill>
                  <a:schemeClr val="tx1"/>
                </a:solidFill>
              </a:rPr>
              <a:t>سهم حسن                            5/2=5/2*1</a:t>
            </a:r>
            <a:br>
              <a:rPr lang="fa-IR" sz="2900">
                <a:solidFill>
                  <a:schemeClr val="tx1"/>
                </a:solidFill>
              </a:rPr>
            </a:br>
            <a:r>
              <a:rPr lang="fa-IR" sz="2900">
                <a:solidFill>
                  <a:schemeClr val="tx1"/>
                </a:solidFill>
              </a:rPr>
              <a:t>سهم حسین                           5/2=5/2*1</a:t>
            </a:r>
            <a:br>
              <a:rPr lang="fa-IR" sz="2900">
                <a:solidFill>
                  <a:schemeClr val="tx1"/>
                </a:solidFill>
              </a:rPr>
            </a:br>
            <a:r>
              <a:rPr lang="fa-IR" sz="2900">
                <a:solidFill>
                  <a:schemeClr val="tx1"/>
                </a:solidFill>
              </a:rPr>
              <a:t>سهم محسن                          5/1=5/1*1</a:t>
            </a:r>
            <a:br>
              <a:rPr lang="fa-IR" sz="2900">
                <a:solidFill>
                  <a:schemeClr val="tx1"/>
                </a:solidFill>
              </a:rPr>
            </a:br>
            <a:r>
              <a:rPr lang="fa-IR" sz="2900">
                <a:solidFill>
                  <a:schemeClr val="tx1"/>
                </a:solidFill>
              </a:rPr>
              <a:t>حسین ومحسن سهم حسن را به نسبت 48000و12000 ریال خریداری می کننند که نسبت انها به ترتیب 4=12000/48000و1=12000/12000 می باشد                                           </a:t>
            </a:r>
            <a:br>
              <a:rPr lang="fa-IR" sz="2900">
                <a:solidFill>
                  <a:schemeClr val="tx1"/>
                </a:solidFill>
              </a:rPr>
            </a:br>
            <a:r>
              <a:rPr lang="fa-IR" sz="2900">
                <a:solidFill>
                  <a:schemeClr val="tx1"/>
                </a:solidFill>
              </a:rPr>
              <a:t/>
            </a:r>
            <a:br>
              <a:rPr lang="fa-IR" sz="2900">
                <a:solidFill>
                  <a:schemeClr val="tx1"/>
                </a:solidFill>
              </a:rPr>
            </a:br>
            <a:r>
              <a:rPr lang="fa-IR" sz="2900">
                <a:solidFill>
                  <a:schemeClr val="tx1"/>
                </a:solidFill>
              </a:rPr>
              <a:t>5=1+4</a:t>
            </a:r>
            <a:br>
              <a:rPr lang="fa-IR" sz="2900">
                <a:solidFill>
                  <a:schemeClr val="tx1"/>
                </a:solidFill>
              </a:rPr>
            </a:br>
            <a:r>
              <a:rPr lang="fa-IR" sz="2900">
                <a:solidFill>
                  <a:schemeClr val="tx1"/>
                </a:solidFill>
              </a:rPr>
              <a:t>نسبت حسین                   5/4=5/4*1</a:t>
            </a:r>
            <a:br>
              <a:rPr lang="fa-IR" sz="2900">
                <a:solidFill>
                  <a:schemeClr val="tx1"/>
                </a:solidFill>
              </a:rPr>
            </a:br>
            <a:r>
              <a:rPr lang="fa-IR" sz="2900">
                <a:solidFill>
                  <a:schemeClr val="tx1"/>
                </a:solidFill>
              </a:rPr>
              <a:t>نسبت محسن                  5/1=5/1*1</a:t>
            </a:r>
            <a:br>
              <a:rPr lang="fa-IR" sz="2900">
                <a:solidFill>
                  <a:schemeClr val="tx1"/>
                </a:solidFill>
              </a:rPr>
            </a:br>
            <a:r>
              <a:rPr lang="fa-IR" sz="2900">
                <a:solidFill>
                  <a:schemeClr val="tx1"/>
                </a:solidFill>
              </a:rPr>
              <a:t/>
            </a:r>
            <a:br>
              <a:rPr lang="fa-IR" sz="2900">
                <a:solidFill>
                  <a:schemeClr val="tx1"/>
                </a:solidFill>
              </a:rPr>
            </a:br>
            <a:endParaRPr lang="en-US" sz="29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1714" name="Rectangle 2"/>
          <p:cNvSpPr>
            <a:spLocks noChangeArrowheads="1"/>
          </p:cNvSpPr>
          <p:nvPr/>
        </p:nvSpPr>
        <p:spPr bwMode="auto">
          <a:xfrm>
            <a:off x="684213" y="2420938"/>
            <a:ext cx="7675562" cy="1066800"/>
          </a:xfrm>
          <a:prstGeom prst="rect">
            <a:avLst/>
          </a:prstGeom>
          <a:noFill/>
          <a:ln w="9525">
            <a:noFill/>
            <a:miter lim="800000"/>
            <a:headEnd/>
            <a:tailEnd/>
          </a:ln>
          <a:effectLst/>
        </p:spPr>
        <p:txBody>
          <a:bodyPr anchor="ctr">
            <a:spAutoFit/>
          </a:bodyPr>
          <a:lstStyle/>
          <a:p>
            <a:pPr algn="just"/>
            <a:r>
              <a:rPr lang="ar-SA" sz="3200">
                <a:latin typeface="Times New Roman" pitchFamily="18" charset="0"/>
              </a:rPr>
              <a:t>شريكي است كه مخاطره زيان را نمي پذيرد و فقط در سود شركت مشاركت دارد.</a:t>
            </a:r>
          </a:p>
        </p:txBody>
      </p:sp>
      <p:sp>
        <p:nvSpPr>
          <p:cNvPr id="371715" name="Rectangle 3"/>
          <p:cNvSpPr>
            <a:spLocks noChangeArrowheads="1"/>
          </p:cNvSpPr>
          <p:nvPr/>
        </p:nvSpPr>
        <p:spPr bwMode="auto">
          <a:xfrm>
            <a:off x="2030413" y="398463"/>
            <a:ext cx="5981700" cy="641350"/>
          </a:xfrm>
          <a:prstGeom prst="rect">
            <a:avLst/>
          </a:prstGeom>
          <a:noFill/>
          <a:ln w="12700" cap="sq">
            <a:noFill/>
            <a:miter lim="800000"/>
            <a:headEnd type="none" w="sm" len="sm"/>
            <a:tailEnd type="none" w="sm" len="sm"/>
          </a:ln>
          <a:effectLst/>
        </p:spPr>
        <p:txBody>
          <a:bodyPr wrap="none">
            <a:spAutoFit/>
          </a:bodyPr>
          <a:lstStyle/>
          <a:p>
            <a:r>
              <a:rPr lang="ar-SA" sz="3600" b="1">
                <a:solidFill>
                  <a:schemeClr val="tx2"/>
                </a:solidFill>
              </a:rPr>
              <a:t>شريكي كه فقط در سود مشاركت دارد :</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a:xfrm>
            <a:off x="731838" y="836613"/>
            <a:ext cx="7726362" cy="5834062"/>
          </a:xfrm>
        </p:spPr>
        <p:txBody>
          <a:bodyPr/>
          <a:lstStyle/>
          <a:p>
            <a:r>
              <a:rPr lang="fa-IR" sz="2900">
                <a:solidFill>
                  <a:schemeClr val="tx1"/>
                </a:solidFill>
              </a:rPr>
              <a:t/>
            </a:r>
            <a:br>
              <a:rPr lang="fa-IR" sz="2900">
                <a:solidFill>
                  <a:schemeClr val="tx1"/>
                </a:solidFill>
              </a:rPr>
            </a:br>
            <a:r>
              <a:rPr lang="fa-IR" sz="2900">
                <a:solidFill>
                  <a:schemeClr val="tx1"/>
                </a:solidFill>
              </a:rPr>
              <a:t>سهم جدید حسین    25/18=5/2+25/8=5/2+5/2*5/4</a:t>
            </a:r>
            <a:br>
              <a:rPr lang="fa-IR" sz="2900">
                <a:solidFill>
                  <a:schemeClr val="tx1"/>
                </a:solidFill>
              </a:rPr>
            </a:br>
            <a:r>
              <a:rPr lang="fa-IR" sz="2900">
                <a:solidFill>
                  <a:schemeClr val="tx1"/>
                </a:solidFill>
              </a:rPr>
              <a:t/>
            </a:r>
            <a:br>
              <a:rPr lang="fa-IR" sz="2900">
                <a:solidFill>
                  <a:schemeClr val="tx1"/>
                </a:solidFill>
              </a:rPr>
            </a:br>
            <a:r>
              <a:rPr lang="fa-IR" sz="2900">
                <a:solidFill>
                  <a:schemeClr val="tx1"/>
                </a:solidFill>
              </a:rPr>
              <a:t>سهم جدید محسن                        25/7=5/1+25/2=5/1+5/2*5/1</a:t>
            </a:r>
            <a:br>
              <a:rPr lang="fa-IR" sz="2900">
                <a:solidFill>
                  <a:schemeClr val="tx1"/>
                </a:solidFill>
              </a:rPr>
            </a:br>
            <a:endParaRPr lang="en-US" sz="29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685800" y="890588"/>
            <a:ext cx="7631113" cy="5724525"/>
          </a:xfrm>
        </p:spPr>
        <p:txBody>
          <a:bodyPr/>
          <a:lstStyle/>
          <a:p>
            <a:pPr algn="r"/>
            <a:r>
              <a:rPr lang="fa-IR" sz="3300" b="1">
                <a:solidFill>
                  <a:schemeClr val="tx1"/>
                </a:solidFill>
              </a:rPr>
              <a:t>محاسبه مبلغی که باید به شریک خارج شونده پرداخت کردبر اساس ارقام زیر محاسبه می گر دد :</a:t>
            </a:r>
            <a:br>
              <a:rPr lang="fa-IR" sz="3300" b="1">
                <a:solidFill>
                  <a:schemeClr val="tx1"/>
                </a:solidFill>
              </a:rPr>
            </a:br>
            <a:r>
              <a:rPr lang="fa-IR" sz="3300" b="1">
                <a:solidFill>
                  <a:schemeClr val="tx1"/>
                </a:solidFill>
              </a:rPr>
              <a:t>الف) رقم مانده سرمایه او در اخرین ترازنامه</a:t>
            </a:r>
            <a:br>
              <a:rPr lang="fa-IR" sz="3300" b="1">
                <a:solidFill>
                  <a:schemeClr val="tx1"/>
                </a:solidFill>
              </a:rPr>
            </a:br>
            <a:r>
              <a:rPr lang="fa-IR" sz="3300" b="1">
                <a:solidFill>
                  <a:schemeClr val="tx1"/>
                </a:solidFill>
              </a:rPr>
              <a:t>ب) تناسبی از سود وزیان تجدید ارزیابی</a:t>
            </a:r>
            <a:br>
              <a:rPr lang="fa-IR" sz="3300" b="1">
                <a:solidFill>
                  <a:schemeClr val="tx1"/>
                </a:solidFill>
              </a:rPr>
            </a:br>
            <a:r>
              <a:rPr lang="fa-IR" sz="3300" b="1">
                <a:solidFill>
                  <a:schemeClr val="tx1"/>
                </a:solidFill>
              </a:rPr>
              <a:t>ج) سهمی از حساب سر قفلی</a:t>
            </a:r>
            <a:br>
              <a:rPr lang="fa-IR" sz="3300" b="1">
                <a:solidFill>
                  <a:schemeClr val="tx1"/>
                </a:solidFill>
              </a:rPr>
            </a:br>
            <a:r>
              <a:rPr lang="fa-IR" sz="3300" b="1">
                <a:solidFill>
                  <a:schemeClr val="tx1"/>
                </a:solidFill>
              </a:rPr>
              <a:t>د)سود تضمین شده سرمایه تا تاریخ  کناره گیری</a:t>
            </a:r>
            <a:br>
              <a:rPr lang="fa-IR" sz="3300" b="1">
                <a:solidFill>
                  <a:schemeClr val="tx1"/>
                </a:solidFill>
              </a:rPr>
            </a:br>
            <a:endParaRPr lang="en-US" sz="33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685800" y="890588"/>
            <a:ext cx="7631113" cy="5724525"/>
          </a:xfrm>
        </p:spPr>
        <p:txBody>
          <a:bodyPr/>
          <a:lstStyle/>
          <a:p>
            <a:pPr algn="r"/>
            <a:r>
              <a:rPr lang="fa-IR" sz="3300" b="1">
                <a:solidFill>
                  <a:schemeClr val="tx1"/>
                </a:solidFill>
              </a:rPr>
              <a:t/>
            </a:r>
            <a:br>
              <a:rPr lang="fa-IR" sz="3300" b="1">
                <a:solidFill>
                  <a:schemeClr val="tx1"/>
                </a:solidFill>
              </a:rPr>
            </a:br>
            <a:r>
              <a:rPr lang="fa-IR" sz="3300" b="1">
                <a:solidFill>
                  <a:schemeClr val="tx1"/>
                </a:solidFill>
              </a:rPr>
              <a:t>ه)حقوق ودستمزد شریک خارج شونده اگر قابل پرداخت باشد</a:t>
            </a:r>
            <a:br>
              <a:rPr lang="fa-IR" sz="3300" b="1">
                <a:solidFill>
                  <a:schemeClr val="tx1"/>
                </a:solidFill>
              </a:rPr>
            </a:br>
            <a:r>
              <a:rPr lang="fa-IR" sz="3300" b="1">
                <a:solidFill>
                  <a:schemeClr val="tx1"/>
                </a:solidFill>
              </a:rPr>
              <a:t>و)حصه ای از سود و زیان گذشته شرکت</a:t>
            </a:r>
            <a:br>
              <a:rPr lang="fa-IR" sz="3300" b="1">
                <a:solidFill>
                  <a:schemeClr val="tx1"/>
                </a:solidFill>
              </a:rPr>
            </a:br>
            <a:r>
              <a:rPr lang="fa-IR" sz="3300" b="1">
                <a:solidFill>
                  <a:schemeClr val="tx1"/>
                </a:solidFill>
              </a:rPr>
              <a:t>ز) سهمی از سود تا تاریخ کناره گیری او</a:t>
            </a:r>
            <a:br>
              <a:rPr lang="fa-IR" sz="3300" b="1">
                <a:solidFill>
                  <a:schemeClr val="tx1"/>
                </a:solidFill>
              </a:rPr>
            </a:br>
            <a:r>
              <a:rPr lang="fa-IR" sz="3300" b="1">
                <a:solidFill>
                  <a:schemeClr val="tx1"/>
                </a:solidFill>
              </a:rPr>
              <a:t>ح)برداشتهای وی از رقم قابل پرداخت باید کسر گردد </a:t>
            </a:r>
            <a:br>
              <a:rPr lang="fa-IR" sz="3300" b="1">
                <a:solidFill>
                  <a:schemeClr val="tx1"/>
                </a:solidFill>
              </a:rPr>
            </a:br>
            <a:r>
              <a:rPr lang="fa-IR" sz="3300" b="1">
                <a:solidFill>
                  <a:schemeClr val="tx1"/>
                </a:solidFill>
              </a:rPr>
              <a:t/>
            </a:r>
            <a:br>
              <a:rPr lang="fa-IR" sz="3300" b="1">
                <a:solidFill>
                  <a:schemeClr val="tx1"/>
                </a:solidFill>
              </a:rPr>
            </a:br>
            <a:endParaRPr lang="en-US" sz="33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635000" y="458788"/>
            <a:ext cx="7772400" cy="6102350"/>
          </a:xfrm>
        </p:spPr>
        <p:txBody>
          <a:bodyPr/>
          <a:lstStyle/>
          <a:p>
            <a:pPr>
              <a:lnSpc>
                <a:spcPct val="130000"/>
              </a:lnSpc>
            </a:pPr>
            <a:r>
              <a:rPr lang="fa-IR" sz="3300" b="1">
                <a:solidFill>
                  <a:schemeClr val="tx1"/>
                </a:solidFill>
              </a:rPr>
              <a:t>ورود شریک جدید وخروج شریک قدیم:                                         </a:t>
            </a:r>
            <a:br>
              <a:rPr lang="fa-IR" sz="3300" b="1">
                <a:solidFill>
                  <a:schemeClr val="tx1"/>
                </a:solidFill>
              </a:rPr>
            </a:br>
            <a:r>
              <a:rPr lang="fa-IR" sz="3300" b="1">
                <a:solidFill>
                  <a:schemeClr val="tx1"/>
                </a:solidFill>
              </a:rPr>
              <a:t>موقعی که یک شریک از شرکت خارج شده یا کناره گیری می کند نیاز مالی شرکت به وجوه نقد زیاد می شوداز اینرو گاه شرکای ادامه دهنده احساس کمبود شریک خارج شونده را می کنند و به جای او یک شریک جدید وارد می نمایند.</a:t>
            </a:r>
            <a:endParaRPr lang="en-US" sz="33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635000" y="458788"/>
            <a:ext cx="7772400" cy="6102350"/>
          </a:xfrm>
        </p:spPr>
        <p:txBody>
          <a:bodyPr/>
          <a:lstStyle/>
          <a:p>
            <a:r>
              <a:rPr lang="fa-IR" sz="2900" b="1">
                <a:solidFill>
                  <a:schemeClr val="tx1"/>
                </a:solidFill>
              </a:rPr>
              <a:t/>
            </a:r>
            <a:br>
              <a:rPr lang="fa-IR" sz="2900" b="1">
                <a:solidFill>
                  <a:schemeClr val="tx1"/>
                </a:solidFill>
              </a:rPr>
            </a:br>
            <a:r>
              <a:rPr lang="fa-IR" sz="2900" b="1">
                <a:solidFill>
                  <a:schemeClr val="tx1"/>
                </a:solidFill>
              </a:rPr>
              <a:t>با رقمی که شریک جدید به عنوان سهم سر قفلی می پردازد می توان مبلغ پرداختی به شریک خارج شونده را تامین نمود اما ورود و خروج شریک به طور همزمان نیاز به اصول حسابداری ندارد</a:t>
            </a:r>
            <a:r>
              <a:rPr lang="fa-IR" sz="2900">
                <a:solidFill>
                  <a:schemeClr val="tx1"/>
                </a:solidFill>
              </a:rPr>
              <a:t>.</a:t>
            </a:r>
            <a:r>
              <a:rPr lang="fa-IR" sz="1900">
                <a:solidFill>
                  <a:schemeClr val="tx1"/>
                </a:solidFill>
              </a:rPr>
              <a:t>                   </a:t>
            </a:r>
            <a:endParaRPr lang="en-US" sz="19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subTitle" idx="1"/>
          </p:nvPr>
        </p:nvSpPr>
        <p:spPr>
          <a:xfrm>
            <a:off x="347663" y="458788"/>
            <a:ext cx="8351837" cy="5346700"/>
          </a:xfrm>
        </p:spPr>
        <p:txBody>
          <a:bodyPr/>
          <a:lstStyle/>
          <a:p>
            <a:r>
              <a:rPr lang="fa-IR"/>
              <a:t>مثال 10-2- الف وب در یک شرکت تضامنی که سود وزیان را به نسبت مساوی تقسیم     می کنند ،شریکند.در پایان سال 1* الف تصمیم میگیرد که از شرکت کناره گیری نماید لکن شرکا تصمیم می گیرند به جای او ج را به عنوان شریک جدید در1/1/2* وارد شرکت نمایند واو در 3/1 سود وزیان شریک باشد. ترازنامه شرکت در تاریخ 29/12/1* به شرح زیر می باشد.</a:t>
            </a:r>
            <a:endParaRPr lang="en-US"/>
          </a:p>
        </p:txBody>
      </p:sp>
    </p:spTree>
  </p:cSld>
  <p:clrMapOvr>
    <a:masterClrMapping/>
  </p:clrMapOvr>
  <p:transition spd="slow">
    <p:comb/>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26666" name="Group 10"/>
          <p:cNvGraphicFramePr>
            <a:graphicFrameLocks noGrp="1"/>
          </p:cNvGraphicFramePr>
          <p:nvPr/>
        </p:nvGraphicFramePr>
        <p:xfrm>
          <a:off x="611188" y="1844675"/>
          <a:ext cx="7848600" cy="2956560"/>
        </p:xfrm>
        <a:graphic>
          <a:graphicData uri="http://schemas.openxmlformats.org/drawingml/2006/table">
            <a:tbl>
              <a:tblPr/>
              <a:tblGrid>
                <a:gridCol w="3938587">
                  <a:extLst>
                    <a:ext uri="{9D8B030D-6E8A-4147-A177-3AD203B41FA5}">
                      <a16:colId xmlns:a16="http://schemas.microsoft.com/office/drawing/2014/main" val="20000"/>
                    </a:ext>
                  </a:extLst>
                </a:gridCol>
                <a:gridCol w="3910013">
                  <a:extLst>
                    <a:ext uri="{9D8B030D-6E8A-4147-A177-3AD203B41FA5}">
                      <a16:colId xmlns:a16="http://schemas.microsoft.com/office/drawing/2014/main" val="20001"/>
                    </a:ext>
                  </a:extLst>
                </a:gridCol>
              </a:tblGrid>
              <a:tr h="27543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بستانکاران        294000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سرمایه شرکا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الف       1086000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ب         960000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جمع سرمایه شرکا 2046000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2340000   </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سرقفلی                   300000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زمین وساختمان         801000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اثاثه اداری              186000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وسائط نقلیه             240000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بدهکاران متفرقه       283000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بانک                    330000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جمع                   2340000  </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635000" y="1214438"/>
            <a:ext cx="8159750" cy="5456237"/>
          </a:xfrm>
        </p:spPr>
        <p:txBody>
          <a:bodyPr/>
          <a:lstStyle/>
          <a:p>
            <a:pPr algn="r">
              <a:lnSpc>
                <a:spcPct val="120000"/>
              </a:lnSpc>
            </a:pPr>
            <a:r>
              <a:rPr lang="fa-IR" sz="3800">
                <a:solidFill>
                  <a:schemeClr val="tx1"/>
                </a:solidFill>
              </a:rPr>
              <a:t>سایر اطلاعات به شرح زیر در دست است:</a:t>
            </a:r>
            <a:br>
              <a:rPr lang="fa-IR" sz="3800">
                <a:solidFill>
                  <a:schemeClr val="tx1"/>
                </a:solidFill>
              </a:rPr>
            </a:br>
            <a:r>
              <a:rPr lang="fa-IR" sz="3800">
                <a:solidFill>
                  <a:schemeClr val="tx1"/>
                </a:solidFill>
              </a:rPr>
              <a:t>1. سرقفلی به رقم 400000 ریال افزایش یابد.</a:t>
            </a:r>
            <a:br>
              <a:rPr lang="fa-IR" sz="3800">
                <a:solidFill>
                  <a:schemeClr val="tx1"/>
                </a:solidFill>
              </a:rPr>
            </a:br>
            <a:endParaRPr lang="en-US" sz="25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635000" y="1214438"/>
            <a:ext cx="8159750" cy="5456237"/>
          </a:xfrm>
        </p:spPr>
        <p:txBody>
          <a:bodyPr/>
          <a:lstStyle/>
          <a:p>
            <a:pPr algn="r">
              <a:lnSpc>
                <a:spcPct val="120000"/>
              </a:lnSpc>
            </a:pPr>
            <a:r>
              <a:rPr lang="fa-IR" sz="3800">
                <a:solidFill>
                  <a:schemeClr val="tx1"/>
                </a:solidFill>
              </a:rPr>
              <a:t/>
            </a:r>
            <a:br>
              <a:rPr lang="fa-IR" sz="3800">
                <a:solidFill>
                  <a:schemeClr val="tx1"/>
                </a:solidFill>
              </a:rPr>
            </a:br>
            <a:r>
              <a:rPr lang="fa-IR" sz="3800">
                <a:solidFill>
                  <a:schemeClr val="tx1"/>
                </a:solidFill>
              </a:rPr>
              <a:t>2. ب وج سرمایه کافی به شرکت می آورند تا بتوانند سهم الف را که از شرکت خارج می شود، بپردازند .از این رو 147000 ریال به عنوان سرمایه در گردش تعیین می گردد به طریقی که سرمایه شرکای حجدید به تناسب تقسیم سود آن را تامین نمایند.</a:t>
            </a:r>
            <a:r>
              <a:rPr lang="fa-IR" sz="2500">
                <a:solidFill>
                  <a:schemeClr val="tx1"/>
                </a:solidFill>
              </a:rPr>
              <a:t/>
            </a:r>
            <a:br>
              <a:rPr lang="fa-IR" sz="2500">
                <a:solidFill>
                  <a:schemeClr val="tx1"/>
                </a:solidFill>
              </a:rPr>
            </a:br>
            <a:r>
              <a:rPr lang="fa-IR" sz="2500">
                <a:solidFill>
                  <a:schemeClr val="tx1"/>
                </a:solidFill>
              </a:rPr>
              <a:t/>
            </a:r>
            <a:br>
              <a:rPr lang="fa-IR" sz="2500">
                <a:solidFill>
                  <a:schemeClr val="tx1"/>
                </a:solidFill>
              </a:rPr>
            </a:br>
            <a:endParaRPr lang="en-US" sz="25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635000" y="674688"/>
            <a:ext cx="8159750" cy="6048375"/>
          </a:xfrm>
        </p:spPr>
        <p:txBody>
          <a:bodyPr/>
          <a:lstStyle/>
          <a:p>
            <a:pPr algn="r"/>
            <a:r>
              <a:rPr lang="fa-IR" sz="2100">
                <a:solidFill>
                  <a:schemeClr val="tx1"/>
                </a:solidFill>
              </a:rPr>
              <a:t/>
            </a:r>
            <a:br>
              <a:rPr lang="fa-IR" sz="2100">
                <a:solidFill>
                  <a:schemeClr val="tx1"/>
                </a:solidFill>
              </a:rPr>
            </a:br>
            <a:r>
              <a:rPr lang="fa-IR" sz="3300">
                <a:solidFill>
                  <a:schemeClr val="tx1"/>
                </a:solidFill>
              </a:rPr>
              <a:t>3. شریک جدید می خواهد که سرقفلی به عنوان دارایی باقی بماند.</a:t>
            </a:r>
            <a:br>
              <a:rPr lang="fa-IR" sz="3300">
                <a:solidFill>
                  <a:schemeClr val="tx1"/>
                </a:solidFill>
              </a:rPr>
            </a:br>
            <a:r>
              <a:rPr lang="fa-IR" sz="3300">
                <a:solidFill>
                  <a:schemeClr val="tx1"/>
                </a:solidFill>
              </a:rPr>
              <a:t>4. الف وسایط نقلیه را به ارزش دفتری بر می دارد.5. ارزش زمین وساختمان به رقم 165600 ریال افزایش یابد.</a:t>
            </a:r>
            <a:br>
              <a:rPr lang="fa-IR" sz="3300">
                <a:solidFill>
                  <a:schemeClr val="tx1"/>
                </a:solidFill>
              </a:rPr>
            </a:br>
            <a:r>
              <a:rPr lang="fa-IR" sz="3300">
                <a:solidFill>
                  <a:schemeClr val="tx1"/>
                </a:solidFill>
              </a:rPr>
              <a:t>شرکا سرمایه را در تاریخ 10/1/2* به شرکت می آورند.</a:t>
            </a:r>
            <a:br>
              <a:rPr lang="fa-IR" sz="3300">
                <a:solidFill>
                  <a:schemeClr val="tx1"/>
                </a:solidFill>
              </a:rPr>
            </a:br>
            <a:r>
              <a:rPr lang="fa-IR" sz="3300">
                <a:solidFill>
                  <a:schemeClr val="tx1"/>
                </a:solidFill>
              </a:rPr>
              <a:t>مطلوب است :</a:t>
            </a:r>
            <a:br>
              <a:rPr lang="fa-IR" sz="3300">
                <a:solidFill>
                  <a:schemeClr val="tx1"/>
                </a:solidFill>
              </a:rPr>
            </a:br>
            <a:r>
              <a:rPr lang="fa-IR" sz="3300">
                <a:solidFill>
                  <a:schemeClr val="tx1"/>
                </a:solidFill>
              </a:rPr>
              <a:t>تهیه حساب بانک و حسابهای شرکا همراه با ثبت عملیات در دفتر روزنامه ضمنا ترازنامه شرکت جدید را تهیه نمایید.</a:t>
            </a:r>
            <a:r>
              <a:rPr lang="fa-IR" sz="2100">
                <a:solidFill>
                  <a:schemeClr val="tx1"/>
                </a:solidFill>
              </a:rPr>
              <a:t/>
            </a:r>
            <a:br>
              <a:rPr lang="fa-IR" sz="2100">
                <a:solidFill>
                  <a:schemeClr val="tx1"/>
                </a:solidFill>
              </a:rPr>
            </a:b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4213" y="1989138"/>
            <a:ext cx="7704137"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موقعي كه شريكي با توافق، سهم سود خود در شركت تضامني را با شخص ديگري خارج از شركت تسهيم نمايد، شخص خارج از شركت را شريك فرعي مي نامند.</a:t>
            </a:r>
          </a:p>
        </p:txBody>
      </p:sp>
      <p:sp>
        <p:nvSpPr>
          <p:cNvPr id="372739" name="Rectangle 3"/>
          <p:cNvSpPr>
            <a:spLocks noChangeArrowheads="1"/>
          </p:cNvSpPr>
          <p:nvPr/>
        </p:nvSpPr>
        <p:spPr bwMode="auto">
          <a:xfrm>
            <a:off x="5446713" y="349250"/>
            <a:ext cx="2520950" cy="701675"/>
          </a:xfrm>
          <a:prstGeom prst="rect">
            <a:avLst/>
          </a:prstGeom>
          <a:noFill/>
          <a:ln w="12700" cap="sq">
            <a:noFill/>
            <a:miter lim="800000"/>
            <a:headEnd type="none" w="sm" len="sm"/>
            <a:tailEnd type="none" w="sm" len="sm"/>
          </a:ln>
          <a:effectLst/>
        </p:spPr>
        <p:txBody>
          <a:bodyPr wrap="none">
            <a:spAutoFit/>
          </a:bodyPr>
          <a:lstStyle/>
          <a:p>
            <a:r>
              <a:rPr lang="ar-SA" sz="4000" b="1">
                <a:solidFill>
                  <a:schemeClr val="tx2"/>
                </a:solidFill>
              </a:rPr>
              <a:t>شريك فرعي :</a:t>
            </a:r>
            <a:endParaRPr lang="en-US" sz="40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30754" name="Group 2"/>
          <p:cNvGraphicFramePr>
            <a:graphicFrameLocks noGrp="1"/>
          </p:cNvGraphicFramePr>
          <p:nvPr/>
        </p:nvGraphicFramePr>
        <p:xfrm>
          <a:off x="252413" y="2025650"/>
          <a:ext cx="8639175" cy="4537076"/>
        </p:xfrm>
        <a:graphic>
          <a:graphicData uri="http://schemas.openxmlformats.org/drawingml/2006/table">
            <a:tbl>
              <a:tblPr/>
              <a:tblGrid>
                <a:gridCol w="2782887">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2303462">
                  <a:extLst>
                    <a:ext uri="{9D8B030D-6E8A-4147-A177-3AD203B41FA5}">
                      <a16:colId xmlns:a16="http://schemas.microsoft.com/office/drawing/2014/main" val="20003"/>
                    </a:ext>
                  </a:extLst>
                </a:gridCol>
                <a:gridCol w="671513">
                  <a:extLst>
                    <a:ext uri="{9D8B030D-6E8A-4147-A177-3AD203B41FA5}">
                      <a16:colId xmlns:a16="http://schemas.microsoft.com/office/drawing/2014/main" val="20004"/>
                    </a:ext>
                  </a:extLst>
                </a:gridCol>
              </a:tblGrid>
              <a:tr h="754063">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100000=300000-400000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50000   =2/100000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بستانکار</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بدهکار</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شرح</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ردیف</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3363">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100000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سرمایه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165600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165600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زمین وساختمان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تجدید ارزیابی</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049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82800=2/165600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82800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82800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165600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تجدید ارزیابی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سرمایه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31778" name="Group 2"/>
          <p:cNvGraphicFramePr>
            <a:graphicFrameLocks noGrp="1"/>
          </p:cNvGraphicFramePr>
          <p:nvPr/>
        </p:nvGraphicFramePr>
        <p:xfrm>
          <a:off x="252413" y="1538288"/>
          <a:ext cx="8639175" cy="3313113"/>
        </p:xfrm>
        <a:graphic>
          <a:graphicData uri="http://schemas.openxmlformats.org/drawingml/2006/table">
            <a:tbl>
              <a:tblPr/>
              <a:tblGrid>
                <a:gridCol w="2782887">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2303462">
                  <a:extLst>
                    <a:ext uri="{9D8B030D-6E8A-4147-A177-3AD203B41FA5}">
                      <a16:colId xmlns:a16="http://schemas.microsoft.com/office/drawing/2014/main" val="20003"/>
                    </a:ext>
                  </a:extLst>
                </a:gridCol>
                <a:gridCol w="671513">
                  <a:extLst>
                    <a:ext uri="{9D8B030D-6E8A-4147-A177-3AD203B41FA5}">
                      <a16:colId xmlns:a16="http://schemas.microsoft.com/office/drawing/2014/main" val="20004"/>
                    </a:ext>
                  </a:extLst>
                </a:gridCol>
              </a:tblGrid>
              <a:tr h="16557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166267</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629533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795800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سرمایه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سرمایه ج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4</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7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240000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978800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1218800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سرمایه الف    وسائط نقلیه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وجوه نقد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539750" y="512763"/>
            <a:ext cx="7772400" cy="541337"/>
          </a:xfrm>
        </p:spPr>
        <p:txBody>
          <a:bodyPr/>
          <a:lstStyle/>
          <a:p>
            <a:r>
              <a:rPr lang="fa-IR" sz="2500" b="1"/>
              <a:t>حساب سرمایه شرکا</a:t>
            </a:r>
            <a:endParaRPr lang="en-US" sz="2500" b="1"/>
          </a:p>
        </p:txBody>
      </p:sp>
      <p:graphicFrame>
        <p:nvGraphicFramePr>
          <p:cNvPr id="332803" name="Group 3"/>
          <p:cNvGraphicFramePr>
            <a:graphicFrameLocks noGrp="1"/>
          </p:cNvGraphicFramePr>
          <p:nvPr/>
        </p:nvGraphicFramePr>
        <p:xfrm>
          <a:off x="260350" y="1160463"/>
          <a:ext cx="8631238" cy="3956051"/>
        </p:xfrm>
        <a:graphic>
          <a:graphicData uri="http://schemas.openxmlformats.org/drawingml/2006/table">
            <a:tbl>
              <a:tblPr/>
              <a:tblGrid>
                <a:gridCol w="93980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1055688">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1055688">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1112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ج</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ب</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الف</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شرح</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ج</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ب</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الف</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شرح</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351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1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960000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82800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1086000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82800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مانده نقل از ترازنامه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نقل از سرقفلی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نقل از تجدید ارزیابی</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1092800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نقل به زیر</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80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1092800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توازن</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1092800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توازن</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ctrTitle"/>
          </p:nvPr>
        </p:nvSpPr>
        <p:spPr>
          <a:xfrm>
            <a:off x="539750" y="512763"/>
            <a:ext cx="7772400" cy="541337"/>
          </a:xfrm>
        </p:spPr>
        <p:txBody>
          <a:bodyPr/>
          <a:lstStyle/>
          <a:p>
            <a:r>
              <a:rPr lang="fa-IR" sz="2500" b="1"/>
              <a:t>حساب سرمایه شرکا</a:t>
            </a:r>
            <a:endParaRPr lang="en-US" sz="2500" b="1"/>
          </a:p>
        </p:txBody>
      </p:sp>
      <p:graphicFrame>
        <p:nvGraphicFramePr>
          <p:cNvPr id="333827" name="Group 3"/>
          <p:cNvGraphicFramePr>
            <a:graphicFrameLocks noGrp="1"/>
          </p:cNvGraphicFramePr>
          <p:nvPr/>
        </p:nvGraphicFramePr>
        <p:xfrm>
          <a:off x="260350" y="1160463"/>
          <a:ext cx="8631238" cy="3460751"/>
        </p:xfrm>
        <a:graphic>
          <a:graphicData uri="http://schemas.openxmlformats.org/drawingml/2006/table">
            <a:tbl>
              <a:tblPr/>
              <a:tblGrid>
                <a:gridCol w="939800">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1055688">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1055688">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11239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1092800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نقل از بالا</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پرداخت نقدی به الف</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55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629533</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166267</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نقل از آورده های نقدی جدید</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629533</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1259067</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مانده نقل به زیر</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12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629533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629533</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1259067</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1259067</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توازن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نقل از بال</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629533</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1259067</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100" b="1" i="0" u="none" strike="noStrike" cap="none" normalizeH="0" baseline="0" smtClean="0">
                          <a:ln>
                            <a:noFill/>
                          </a:ln>
                          <a:solidFill>
                            <a:schemeClr val="tx1"/>
                          </a:solidFill>
                          <a:effectLst/>
                          <a:latin typeface="Arial" charset="0"/>
                          <a:cs typeface="Arial" charset="0"/>
                        </a:rPr>
                        <a:t>1218800</a:t>
                      </a: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1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347663" y="404813"/>
            <a:ext cx="8445500" cy="6156325"/>
          </a:xfrm>
        </p:spPr>
        <p:txBody>
          <a:bodyPr/>
          <a:lstStyle/>
          <a:p>
            <a:pPr algn="r"/>
            <a:r>
              <a:rPr lang="fa-IR" sz="2100">
                <a:solidFill>
                  <a:schemeClr val="tx1"/>
                </a:solidFill>
              </a:rPr>
              <a:t>218267=14700+483000+186000+966600+400000=داراییهای جدید</a:t>
            </a:r>
            <a:br>
              <a:rPr lang="fa-IR" sz="2100">
                <a:solidFill>
                  <a:schemeClr val="tx1"/>
                </a:solidFill>
              </a:rPr>
            </a:br>
            <a:r>
              <a:rPr lang="fa-IR" sz="2100">
                <a:solidFill>
                  <a:schemeClr val="tx1"/>
                </a:solidFill>
              </a:rPr>
              <a:t/>
            </a:r>
            <a:br>
              <a:rPr lang="fa-IR" sz="2100">
                <a:solidFill>
                  <a:schemeClr val="tx1"/>
                </a:solidFill>
              </a:rPr>
            </a:br>
            <a:r>
              <a:rPr lang="fa-IR" sz="3300">
                <a:solidFill>
                  <a:schemeClr val="tx1"/>
                </a:solidFill>
              </a:rPr>
              <a:t>1888600=294000- 2182600=جمع سرمایه شرکا=خالص داراییها</a:t>
            </a:r>
            <a:br>
              <a:rPr lang="fa-IR" sz="3300">
                <a:solidFill>
                  <a:schemeClr val="tx1"/>
                </a:solidFill>
              </a:rPr>
            </a:br>
            <a:r>
              <a:rPr lang="fa-IR" sz="3300">
                <a:solidFill>
                  <a:schemeClr val="tx1"/>
                </a:solidFill>
              </a:rPr>
              <a:t>نسبت تقسیم سود وزیان جدید بین شرکا      3/2=ب             3/1= ج </a:t>
            </a:r>
            <a:br>
              <a:rPr lang="fa-IR" sz="3300">
                <a:solidFill>
                  <a:schemeClr val="tx1"/>
                </a:solidFill>
              </a:rPr>
            </a:br>
            <a:r>
              <a:rPr lang="fa-IR" sz="3300">
                <a:solidFill>
                  <a:schemeClr val="tx1"/>
                </a:solidFill>
              </a:rPr>
              <a:t/>
            </a:r>
            <a:br>
              <a:rPr lang="fa-IR" sz="3300">
                <a:solidFill>
                  <a:schemeClr val="tx1"/>
                </a:solidFill>
              </a:rPr>
            </a:b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347663" y="404813"/>
            <a:ext cx="8445500" cy="6156325"/>
          </a:xfrm>
        </p:spPr>
        <p:txBody>
          <a:bodyPr/>
          <a:lstStyle/>
          <a:p>
            <a:pPr algn="r"/>
            <a:r>
              <a:rPr lang="fa-IR" sz="3300">
                <a:solidFill>
                  <a:schemeClr val="tx1"/>
                </a:solidFill>
              </a:rPr>
              <a:t/>
            </a:r>
            <a:br>
              <a:rPr lang="fa-IR" sz="3300">
                <a:solidFill>
                  <a:schemeClr val="tx1"/>
                </a:solidFill>
              </a:rPr>
            </a:br>
            <a:r>
              <a:rPr lang="fa-IR" sz="3300">
                <a:solidFill>
                  <a:schemeClr val="tx1"/>
                </a:solidFill>
              </a:rPr>
              <a:t/>
            </a:r>
            <a:br>
              <a:rPr lang="fa-IR" sz="3300">
                <a:solidFill>
                  <a:schemeClr val="tx1"/>
                </a:solidFill>
              </a:rPr>
            </a:br>
            <a:r>
              <a:rPr lang="fa-IR" sz="3300">
                <a:solidFill>
                  <a:schemeClr val="tx1"/>
                </a:solidFill>
              </a:rPr>
              <a:t>  سهم سرمایه جدید ج               629533=3/1* 1888600</a:t>
            </a:r>
            <a:br>
              <a:rPr lang="fa-IR" sz="3300">
                <a:solidFill>
                  <a:schemeClr val="tx1"/>
                </a:solidFill>
              </a:rPr>
            </a:br>
            <a:r>
              <a:rPr lang="fa-IR" sz="3300">
                <a:solidFill>
                  <a:schemeClr val="tx1"/>
                </a:solidFill>
              </a:rPr>
              <a:t>سهم سرمایه جدید ب               1259067 =3/2*1888600</a:t>
            </a:r>
            <a:br>
              <a:rPr lang="fa-IR" sz="3300">
                <a:solidFill>
                  <a:schemeClr val="tx1"/>
                </a:solidFill>
              </a:rPr>
            </a:br>
            <a:r>
              <a:rPr lang="fa-IR" sz="3300">
                <a:solidFill>
                  <a:schemeClr val="tx1"/>
                </a:solidFill>
              </a:rPr>
              <a:t/>
            </a:r>
            <a:br>
              <a:rPr lang="fa-IR" sz="3300">
                <a:solidFill>
                  <a:schemeClr val="tx1"/>
                </a:solidFill>
              </a:rPr>
            </a:br>
            <a:r>
              <a:rPr lang="fa-IR" sz="3300">
                <a:solidFill>
                  <a:schemeClr val="tx1"/>
                </a:solidFill>
              </a:rPr>
              <a:t>ارزش سرمایه جدید ب                    1259067</a:t>
            </a: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ctrTitle"/>
          </p:nvPr>
        </p:nvSpPr>
        <p:spPr>
          <a:xfrm>
            <a:off x="347663" y="404813"/>
            <a:ext cx="8445500" cy="6156325"/>
          </a:xfrm>
        </p:spPr>
        <p:txBody>
          <a:bodyPr/>
          <a:lstStyle/>
          <a:p>
            <a:pPr algn="r"/>
            <a:r>
              <a:rPr lang="fa-IR" sz="3300">
                <a:solidFill>
                  <a:schemeClr val="tx1"/>
                </a:solidFill>
              </a:rPr>
              <a:t/>
            </a:r>
            <a:br>
              <a:rPr lang="fa-IR" sz="3300">
                <a:solidFill>
                  <a:schemeClr val="tx1"/>
                </a:solidFill>
              </a:rPr>
            </a:br>
            <a:r>
              <a:rPr lang="fa-IR" sz="3300">
                <a:solidFill>
                  <a:schemeClr val="tx1"/>
                </a:solidFill>
              </a:rPr>
              <a:t>ارزش سرمایه جدید ج                                                         9629533 </a:t>
            </a:r>
            <a:br>
              <a:rPr lang="fa-IR" sz="3300">
                <a:solidFill>
                  <a:schemeClr val="tx1"/>
                </a:solidFill>
              </a:rPr>
            </a:br>
            <a:r>
              <a:rPr lang="fa-IR" sz="3300">
                <a:solidFill>
                  <a:schemeClr val="tx1"/>
                </a:solidFill>
              </a:rPr>
              <a:t/>
            </a:r>
            <a:br>
              <a:rPr lang="fa-IR" sz="3300">
                <a:solidFill>
                  <a:schemeClr val="tx1"/>
                </a:solidFill>
              </a:rPr>
            </a:br>
            <a:r>
              <a:rPr lang="fa-IR" sz="3300">
                <a:solidFill>
                  <a:schemeClr val="tx1"/>
                </a:solidFill>
              </a:rPr>
              <a:t>ارزش سرمایه ب بعد از تعدیلات    1092800</a:t>
            </a:r>
            <a:br>
              <a:rPr lang="fa-IR" sz="3300">
                <a:solidFill>
                  <a:schemeClr val="tx1"/>
                </a:solidFill>
              </a:rPr>
            </a:br>
            <a:r>
              <a:rPr lang="fa-IR" sz="3300">
                <a:solidFill>
                  <a:schemeClr val="tx1"/>
                </a:solidFill>
              </a:rPr>
              <a:t>وجوه نقدی که باید وارد شرکت نماید:166267</a:t>
            </a:r>
            <a:r>
              <a:rPr lang="fa-IR" sz="2100">
                <a:solidFill>
                  <a:schemeClr val="tx1"/>
                </a:solidFill>
              </a:rPr>
              <a:t>   </a:t>
            </a: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37922" name="Group 2"/>
          <p:cNvGraphicFramePr>
            <a:graphicFrameLocks noGrp="1"/>
          </p:cNvGraphicFramePr>
          <p:nvPr/>
        </p:nvGraphicFramePr>
        <p:xfrm>
          <a:off x="4954588" y="836613"/>
          <a:ext cx="3554412" cy="4319588"/>
        </p:xfrm>
        <a:graphic>
          <a:graphicData uri="http://schemas.openxmlformats.org/drawingml/2006/table">
            <a:tbl>
              <a:tblPr/>
              <a:tblGrid>
                <a:gridCol w="1992312">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717550">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زمین وساختمان</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02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 ) 801000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 165600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18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966600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37937" name="Group 17"/>
          <p:cNvGraphicFramePr>
            <a:graphicFrameLocks noGrp="1"/>
          </p:cNvGraphicFramePr>
          <p:nvPr/>
        </p:nvGraphicFramePr>
        <p:xfrm>
          <a:off x="1020763" y="836613"/>
          <a:ext cx="3552825" cy="4248151"/>
        </p:xfrm>
        <a:graphic>
          <a:graphicData uri="http://schemas.openxmlformats.org/drawingml/2006/table">
            <a:tbl>
              <a:tblPr/>
              <a:tblGrid>
                <a:gridCol w="1990725">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tblGrid>
              <a:tr h="731838">
                <a:tc gridSpan="2">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سرقفلی</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7589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م ) 300000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 100000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573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400000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ctrTitle"/>
          </p:nvPr>
        </p:nvSpPr>
        <p:spPr>
          <a:xfrm>
            <a:off x="347663" y="782638"/>
            <a:ext cx="7772400" cy="863600"/>
          </a:xfrm>
        </p:spPr>
        <p:txBody>
          <a:bodyPr/>
          <a:lstStyle/>
          <a:p>
            <a:r>
              <a:rPr lang="fa-IR" sz="2900"/>
              <a:t>شرکت تضامنی ب وشرکا</a:t>
            </a:r>
            <a:br>
              <a:rPr lang="fa-IR" sz="2900"/>
            </a:br>
            <a:r>
              <a:rPr lang="fa-IR" sz="2900"/>
              <a:t>صورت وضعیت مالی</a:t>
            </a:r>
            <a:br>
              <a:rPr lang="fa-IR" sz="2900"/>
            </a:br>
            <a:r>
              <a:rPr lang="fa-IR" sz="2900"/>
              <a:t>به تاریخ 10/1/2*</a:t>
            </a:r>
            <a:r>
              <a:rPr lang="fa-IR" sz="2100"/>
              <a:t> </a:t>
            </a:r>
            <a:endParaRPr lang="en-US" sz="2100"/>
          </a:p>
        </p:txBody>
      </p:sp>
      <p:graphicFrame>
        <p:nvGraphicFramePr>
          <p:cNvPr id="338947" name="Group 3"/>
          <p:cNvGraphicFramePr>
            <a:graphicFrameLocks noGrp="1"/>
          </p:cNvGraphicFramePr>
          <p:nvPr/>
        </p:nvGraphicFramePr>
        <p:xfrm>
          <a:off x="635000" y="1755775"/>
          <a:ext cx="7488238" cy="4102100"/>
        </p:xfrm>
        <a:graphic>
          <a:graphicData uri="http://schemas.openxmlformats.org/drawingml/2006/table">
            <a:tbl>
              <a:tblPr/>
              <a:tblGrid>
                <a:gridCol w="3624263">
                  <a:extLst>
                    <a:ext uri="{9D8B030D-6E8A-4147-A177-3AD203B41FA5}">
                      <a16:colId xmlns:a16="http://schemas.microsoft.com/office/drawing/2014/main" val="20000"/>
                    </a:ext>
                  </a:extLst>
                </a:gridCol>
                <a:gridCol w="3863975">
                  <a:extLst>
                    <a:ext uri="{9D8B030D-6E8A-4147-A177-3AD203B41FA5}">
                      <a16:colId xmlns:a16="http://schemas.microsoft.com/office/drawing/2014/main" val="20001"/>
                    </a:ext>
                  </a:extLst>
                </a:gridCol>
              </a:tblGrid>
              <a:tr h="41021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بدهی های جاری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بستانکاران                    294000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سرمایه شرکا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              1259067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ج                629533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جمع سرمایه                 1888600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جمع بدهی ها وسرمایه  218600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داراییهای جاری</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بانک                      147000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بدهکاران متفرقه        483000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جمع داراییهای جاری          630000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داراییهای بلند مدت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اثاثه اداری             186000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زمین وساختمان       966600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جمع اموال             1152600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داراییهای نامحسوس</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سرقفلی                400000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جمع داراییهای بلند مدت     1552600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جمع داراییها                  2182600</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38955" name="Line 11"/>
          <p:cNvSpPr>
            <a:spLocks noChangeShapeType="1"/>
          </p:cNvSpPr>
          <p:nvPr/>
        </p:nvSpPr>
        <p:spPr bwMode="auto">
          <a:xfrm>
            <a:off x="5148263" y="2241550"/>
            <a:ext cx="863600" cy="0"/>
          </a:xfrm>
          <a:prstGeom prst="line">
            <a:avLst/>
          </a:prstGeom>
          <a:noFill/>
          <a:ln w="9525">
            <a:solidFill>
              <a:schemeClr val="tx1"/>
            </a:solidFill>
            <a:round/>
            <a:headEnd/>
            <a:tailEnd/>
          </a:ln>
          <a:effectLst/>
        </p:spPr>
        <p:txBody>
          <a:bodyPr/>
          <a:lstStyle/>
          <a:p>
            <a:endParaRPr lang="en-US"/>
          </a:p>
        </p:txBody>
      </p:sp>
      <p:sp>
        <p:nvSpPr>
          <p:cNvPr id="338956" name="Line 12"/>
          <p:cNvSpPr>
            <a:spLocks noChangeShapeType="1"/>
          </p:cNvSpPr>
          <p:nvPr/>
        </p:nvSpPr>
        <p:spPr bwMode="auto">
          <a:xfrm>
            <a:off x="5245100" y="3105150"/>
            <a:ext cx="958850" cy="0"/>
          </a:xfrm>
          <a:prstGeom prst="line">
            <a:avLst/>
          </a:prstGeom>
          <a:noFill/>
          <a:ln w="9525">
            <a:solidFill>
              <a:schemeClr val="tx1"/>
            </a:solidFill>
            <a:round/>
            <a:headEnd/>
            <a:tailEnd/>
          </a:ln>
          <a:effectLst/>
        </p:spPr>
        <p:txBody>
          <a:bodyPr/>
          <a:lstStyle/>
          <a:p>
            <a:endParaRPr lang="en-US"/>
          </a:p>
        </p:txBody>
      </p:sp>
      <p:sp>
        <p:nvSpPr>
          <p:cNvPr id="338957" name="Line 13"/>
          <p:cNvSpPr>
            <a:spLocks noChangeShapeType="1"/>
          </p:cNvSpPr>
          <p:nvPr/>
        </p:nvSpPr>
        <p:spPr bwMode="auto">
          <a:xfrm>
            <a:off x="5245100" y="3808413"/>
            <a:ext cx="958850" cy="0"/>
          </a:xfrm>
          <a:prstGeom prst="line">
            <a:avLst/>
          </a:prstGeom>
          <a:noFill/>
          <a:ln w="9525">
            <a:solidFill>
              <a:schemeClr val="tx1"/>
            </a:solidFill>
            <a:round/>
            <a:headEnd/>
            <a:tailEnd/>
          </a:ln>
          <a:effectLst/>
        </p:spPr>
        <p:txBody>
          <a:bodyPr/>
          <a:lstStyle/>
          <a:p>
            <a:endParaRPr lang="en-US"/>
          </a:p>
        </p:txBody>
      </p:sp>
      <p:sp>
        <p:nvSpPr>
          <p:cNvPr id="338958" name="Line 14"/>
          <p:cNvSpPr>
            <a:spLocks noChangeShapeType="1"/>
          </p:cNvSpPr>
          <p:nvPr/>
        </p:nvSpPr>
        <p:spPr bwMode="auto">
          <a:xfrm>
            <a:off x="1979613" y="2727325"/>
            <a:ext cx="865187"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685800" y="404813"/>
            <a:ext cx="7772400" cy="6048375"/>
          </a:xfrm>
        </p:spPr>
        <p:txBody>
          <a:bodyPr/>
          <a:lstStyle/>
          <a:p>
            <a:pPr algn="r"/>
            <a:r>
              <a:rPr lang="fa-IR" sz="3800" b="1">
                <a:solidFill>
                  <a:schemeClr val="tx1"/>
                </a:solidFill>
              </a:rPr>
              <a:t>فوت شریک</a:t>
            </a:r>
            <a:r>
              <a:rPr lang="fa-IR" sz="2100">
                <a:solidFill>
                  <a:schemeClr val="tx1"/>
                </a:solidFill>
              </a:rPr>
              <a:t/>
            </a:r>
            <a:br>
              <a:rPr lang="fa-IR" sz="2100">
                <a:solidFill>
                  <a:schemeClr val="tx1"/>
                </a:solidFill>
              </a:rPr>
            </a:br>
            <a:r>
              <a:rPr lang="fa-IR" sz="2900">
                <a:solidFill>
                  <a:schemeClr val="tx1"/>
                </a:solidFill>
              </a:rPr>
              <a:t>در جریان فوت شریک قائم مقام متوفی می تواند حق حقوق شریک فوت شده را دریافت نماید و رقم پرداختی به او به شرح زیر تعیین می شود:</a:t>
            </a:r>
            <a:br>
              <a:rPr lang="fa-IR" sz="2900">
                <a:solidFill>
                  <a:schemeClr val="tx1"/>
                </a:solidFill>
              </a:rPr>
            </a:b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3762" name="Rectangle 2"/>
          <p:cNvSpPr>
            <a:spLocks noChangeArrowheads="1"/>
          </p:cNvSpPr>
          <p:nvPr/>
        </p:nvSpPr>
        <p:spPr bwMode="auto">
          <a:xfrm>
            <a:off x="684213" y="1916113"/>
            <a:ext cx="7632700" cy="2528887"/>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اين نوع شريك، شريك واقعي نبوده اما به طور لفظي يا كتبي و يا با جنبه رفتاري خودش را شريك معرفي مي نمايد، يا با آگاهي و شناخت به خودش اجازه مي دهد كه به عنوان يك شريك در شركت مطرح باشد.</a:t>
            </a:r>
          </a:p>
        </p:txBody>
      </p:sp>
      <p:sp>
        <p:nvSpPr>
          <p:cNvPr id="373763" name="Rectangle 3"/>
          <p:cNvSpPr>
            <a:spLocks noChangeArrowheads="1"/>
          </p:cNvSpPr>
          <p:nvPr/>
        </p:nvSpPr>
        <p:spPr bwMode="auto">
          <a:xfrm>
            <a:off x="4232275" y="373063"/>
            <a:ext cx="3705225" cy="671512"/>
          </a:xfrm>
          <a:prstGeom prst="rect">
            <a:avLst/>
          </a:prstGeom>
          <a:noFill/>
          <a:ln w="12700" cap="sq">
            <a:noFill/>
            <a:miter lim="800000"/>
            <a:headEnd type="none" w="sm" len="sm"/>
            <a:tailEnd type="none" w="sm" len="sm"/>
          </a:ln>
          <a:effectLst/>
        </p:spPr>
        <p:txBody>
          <a:bodyPr wrap="none">
            <a:spAutoFit/>
          </a:bodyPr>
          <a:lstStyle/>
          <a:p>
            <a:r>
              <a:rPr lang="ar-SA" sz="3800" b="1">
                <a:solidFill>
                  <a:schemeClr val="tx2"/>
                </a:solidFill>
              </a:rPr>
              <a:t>شريك لفظي يا حرفي :</a:t>
            </a:r>
            <a:endParaRPr lang="en-US" sz="3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685800" y="404813"/>
            <a:ext cx="7772400" cy="6048375"/>
          </a:xfrm>
        </p:spPr>
        <p:txBody>
          <a:bodyPr/>
          <a:lstStyle/>
          <a:p>
            <a:pPr algn="r"/>
            <a:r>
              <a:rPr lang="fa-IR" sz="2900">
                <a:solidFill>
                  <a:schemeClr val="tx1"/>
                </a:solidFill>
              </a:rPr>
              <a:t>-مانده حساب سرمایه شریک فوت شده بر اساس اخرین ترازنامه شرکت</a:t>
            </a:r>
            <a:br>
              <a:rPr lang="fa-IR" sz="2900">
                <a:solidFill>
                  <a:schemeClr val="tx1"/>
                </a:solidFill>
              </a:rPr>
            </a:br>
            <a:r>
              <a:rPr lang="fa-IR" sz="2900">
                <a:solidFill>
                  <a:schemeClr val="tx1"/>
                </a:solidFill>
              </a:rPr>
              <a:t/>
            </a:r>
            <a:br>
              <a:rPr lang="fa-IR" sz="2900">
                <a:solidFill>
                  <a:schemeClr val="tx1"/>
                </a:solidFill>
              </a:rPr>
            </a:br>
            <a:r>
              <a:rPr lang="fa-IR" sz="2900">
                <a:solidFill>
                  <a:schemeClr val="tx1"/>
                </a:solidFill>
              </a:rPr>
              <a:t>-سود تضمین شده سرمایه تا تاریخ فوت پرداخت می گر دد</a:t>
            </a:r>
            <a:br>
              <a:rPr lang="fa-IR" sz="2900">
                <a:solidFill>
                  <a:schemeClr val="tx1"/>
                </a:solidFill>
              </a:rPr>
            </a:br>
            <a:r>
              <a:rPr lang="fa-IR" sz="2900">
                <a:solidFill>
                  <a:schemeClr val="tx1"/>
                </a:solidFill>
              </a:rPr>
              <a:t>-سهمی از سر قفلی شرکت به وی پرداخت می شود</a:t>
            </a:r>
            <a:r>
              <a:rPr lang="fa-IR" sz="2100">
                <a:solidFill>
                  <a:schemeClr val="tx1"/>
                </a:solidFill>
              </a:rPr>
              <a:t> </a:t>
            </a:r>
            <a:br>
              <a:rPr lang="fa-IR" sz="2100">
                <a:solidFill>
                  <a:schemeClr val="tx1"/>
                </a:solidFill>
              </a:rPr>
            </a:b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a:xfrm>
            <a:off x="685800" y="1160463"/>
            <a:ext cx="7772400" cy="5346700"/>
          </a:xfrm>
        </p:spPr>
        <p:txBody>
          <a:bodyPr/>
          <a:lstStyle/>
          <a:p>
            <a:pPr algn="r"/>
            <a:r>
              <a:rPr lang="fa-IR" sz="2100">
                <a:solidFill>
                  <a:schemeClr val="tx1"/>
                </a:solidFill>
              </a:rPr>
              <a:t/>
            </a:r>
            <a:br>
              <a:rPr lang="fa-IR" sz="2100">
                <a:solidFill>
                  <a:schemeClr val="tx1"/>
                </a:solidFill>
              </a:rPr>
            </a:br>
            <a:r>
              <a:rPr lang="fa-IR" sz="3300">
                <a:solidFill>
                  <a:schemeClr val="tx1"/>
                </a:solidFill>
              </a:rPr>
              <a:t>-سهمی از تجدید ارزیابی داراییها و بدهیها به وی پرداخت می شود </a:t>
            </a:r>
            <a:br>
              <a:rPr lang="fa-IR" sz="3300">
                <a:solidFill>
                  <a:schemeClr val="tx1"/>
                </a:solidFill>
              </a:rPr>
            </a:br>
            <a:r>
              <a:rPr lang="fa-IR" sz="3300">
                <a:solidFill>
                  <a:schemeClr val="tx1"/>
                </a:solidFill>
              </a:rPr>
              <a:t>-بخشی ازاندوخته عمومی وسود شرکت از تاریخ اخرین ترازنامه تا تاریخ فوت به وی تعلق می گیرد </a:t>
            </a:r>
            <a:br>
              <a:rPr lang="fa-IR" sz="3300">
                <a:solidFill>
                  <a:schemeClr val="tx1"/>
                </a:solidFill>
              </a:rPr>
            </a:br>
            <a:r>
              <a:rPr lang="fa-IR" sz="3300">
                <a:solidFill>
                  <a:schemeClr val="tx1"/>
                </a:solidFill>
              </a:rPr>
              <a:t>-سهمی از بیمه عمر شرکا که به وی مربوط می شود</a:t>
            </a:r>
            <a:br>
              <a:rPr lang="fa-IR" sz="3300">
                <a:solidFill>
                  <a:schemeClr val="tx1"/>
                </a:solidFill>
              </a:rPr>
            </a:br>
            <a:r>
              <a:rPr lang="fa-IR" sz="3300">
                <a:solidFill>
                  <a:schemeClr val="tx1"/>
                </a:solidFill>
              </a:rPr>
              <a:t>-حقوق و دستمزدی که به او تا تاریخ فوت تعلق می گیرد</a:t>
            </a:r>
            <a:endParaRPr lang="en-US" sz="33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444500" y="350838"/>
            <a:ext cx="8059738" cy="5940425"/>
          </a:xfrm>
        </p:spPr>
        <p:txBody>
          <a:bodyPr/>
          <a:lstStyle/>
          <a:p>
            <a:pPr algn="r"/>
            <a:r>
              <a:rPr lang="fa-IR" sz="3800" b="1">
                <a:solidFill>
                  <a:schemeClr val="tx1"/>
                </a:solidFill>
              </a:rPr>
              <a:t>بیمه نامه عمر مشترک</a:t>
            </a:r>
            <a:r>
              <a:rPr lang="fa-IR" sz="1500">
                <a:solidFill>
                  <a:schemeClr val="tx1"/>
                </a:solidFill>
              </a:rPr>
              <a:t> </a:t>
            </a:r>
            <a:br>
              <a:rPr lang="fa-IR" sz="1500">
                <a:solidFill>
                  <a:schemeClr val="tx1"/>
                </a:solidFill>
              </a:rPr>
            </a:br>
            <a:r>
              <a:rPr lang="fa-IR" sz="3300">
                <a:solidFill>
                  <a:schemeClr val="tx1"/>
                </a:solidFill>
              </a:rPr>
              <a:t>این بیمه نامه را می توان برای هر یک از شرکا و یا تمام شرکا اخذ کرد حساب بیمه نامه عمر مشترک را می توان در یکی از حالات زیر تهیه نمود :</a:t>
            </a:r>
            <a:br>
              <a:rPr lang="fa-IR" sz="3300">
                <a:solidFill>
                  <a:schemeClr val="tx1"/>
                </a:solidFill>
              </a:rPr>
            </a:br>
            <a:r>
              <a:rPr lang="fa-IR" sz="3300">
                <a:solidFill>
                  <a:schemeClr val="tx1"/>
                </a:solidFill>
              </a:rPr>
              <a:t/>
            </a:r>
            <a:br>
              <a:rPr lang="fa-IR" sz="3300">
                <a:solidFill>
                  <a:schemeClr val="tx1"/>
                </a:solidFill>
              </a:rPr>
            </a:br>
            <a:endParaRPr lang="en-US" sz="3300">
              <a:solidFill>
                <a:schemeClr val="tx1"/>
              </a:solidFill>
            </a:endParaRPr>
          </a:p>
        </p:txBody>
      </p:sp>
      <p:sp>
        <p:nvSpPr>
          <p:cNvPr id="343043" name="Rectangle 3"/>
          <p:cNvSpPr>
            <a:spLocks noChangeArrowheads="1"/>
          </p:cNvSpPr>
          <p:nvPr/>
        </p:nvSpPr>
        <p:spPr bwMode="auto">
          <a:xfrm>
            <a:off x="1020763" y="2132013"/>
            <a:ext cx="7772400" cy="1471612"/>
          </a:xfrm>
          <a:prstGeom prst="rect">
            <a:avLst/>
          </a:prstGeom>
          <a:noFill/>
          <a:ln w="9525">
            <a:noFill/>
            <a:miter lim="800000"/>
            <a:headEnd/>
            <a:tailEnd/>
          </a:ln>
          <a:effectLst/>
        </p:spPr>
        <p:txBody>
          <a:bodyPr anchor="ctr"/>
          <a:lstStyle/>
          <a:p>
            <a:pPr algn="l"/>
            <a:endParaRPr lang="en-US" sz="1500">
              <a:solidFill>
                <a:schemeClr val="tx2"/>
              </a:solidFill>
            </a:endParaRPr>
          </a:p>
        </p:txBody>
      </p:sp>
      <p:sp>
        <p:nvSpPr>
          <p:cNvPr id="343044" name="Rectangle 4"/>
          <p:cNvSpPr>
            <a:spLocks noChangeArrowheads="1"/>
          </p:cNvSpPr>
          <p:nvPr/>
        </p:nvSpPr>
        <p:spPr bwMode="auto">
          <a:xfrm>
            <a:off x="922338" y="2132013"/>
            <a:ext cx="7772400" cy="1471612"/>
          </a:xfrm>
          <a:prstGeom prst="rect">
            <a:avLst/>
          </a:prstGeom>
          <a:noFill/>
          <a:ln w="9525">
            <a:noFill/>
            <a:miter lim="800000"/>
            <a:headEnd/>
            <a:tailEnd/>
          </a:ln>
          <a:effectLst/>
        </p:spPr>
        <p:txBody>
          <a:bodyPr anchor="ctr"/>
          <a:lstStyle/>
          <a:p>
            <a:pPr algn="l"/>
            <a:endParaRPr lang="en-US" sz="15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444500" y="350838"/>
            <a:ext cx="8059738" cy="5940425"/>
          </a:xfrm>
        </p:spPr>
        <p:txBody>
          <a:bodyPr/>
          <a:lstStyle/>
          <a:p>
            <a:pPr algn="r"/>
            <a:r>
              <a:rPr lang="fa-IR" sz="1500">
                <a:solidFill>
                  <a:schemeClr val="tx1"/>
                </a:solidFill>
              </a:rPr>
              <a:t/>
            </a:r>
            <a:br>
              <a:rPr lang="fa-IR" sz="1500">
                <a:solidFill>
                  <a:schemeClr val="tx1"/>
                </a:solidFill>
              </a:rPr>
            </a:br>
            <a:r>
              <a:rPr lang="fa-IR" sz="3300">
                <a:solidFill>
                  <a:schemeClr val="tx1"/>
                </a:solidFill>
              </a:rPr>
              <a:t/>
            </a:r>
            <a:br>
              <a:rPr lang="fa-IR" sz="3300">
                <a:solidFill>
                  <a:schemeClr val="tx1"/>
                </a:solidFill>
              </a:rPr>
            </a:br>
            <a:r>
              <a:rPr lang="fa-IR" sz="3300">
                <a:solidFill>
                  <a:schemeClr val="tx1"/>
                </a:solidFill>
              </a:rPr>
              <a:t/>
            </a:r>
            <a:br>
              <a:rPr lang="fa-IR" sz="3300">
                <a:solidFill>
                  <a:schemeClr val="tx1"/>
                </a:solidFill>
              </a:rPr>
            </a:br>
            <a:r>
              <a:rPr lang="fa-IR" sz="3300">
                <a:solidFill>
                  <a:schemeClr val="tx1"/>
                </a:solidFill>
              </a:rPr>
              <a:t>روش اول : در این روش حساب بیمه عمر مشترک نگه داری نمی گردد</a:t>
            </a:r>
            <a:endParaRPr lang="en-US" sz="3300">
              <a:solidFill>
                <a:schemeClr val="tx1"/>
              </a:solidFill>
            </a:endParaRPr>
          </a:p>
        </p:txBody>
      </p:sp>
      <p:sp>
        <p:nvSpPr>
          <p:cNvPr id="344067" name="Rectangle 3"/>
          <p:cNvSpPr>
            <a:spLocks noChangeArrowheads="1"/>
          </p:cNvSpPr>
          <p:nvPr/>
        </p:nvSpPr>
        <p:spPr bwMode="auto">
          <a:xfrm>
            <a:off x="1020763" y="2132013"/>
            <a:ext cx="7772400" cy="1471612"/>
          </a:xfrm>
          <a:prstGeom prst="rect">
            <a:avLst/>
          </a:prstGeom>
          <a:noFill/>
          <a:ln w="9525">
            <a:noFill/>
            <a:miter lim="800000"/>
            <a:headEnd/>
            <a:tailEnd/>
          </a:ln>
          <a:effectLst/>
        </p:spPr>
        <p:txBody>
          <a:bodyPr anchor="ctr"/>
          <a:lstStyle/>
          <a:p>
            <a:pPr algn="l"/>
            <a:endParaRPr lang="en-US" sz="15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444500" y="350838"/>
            <a:ext cx="8059738" cy="1471612"/>
          </a:xfrm>
        </p:spPr>
        <p:txBody>
          <a:bodyPr/>
          <a:lstStyle/>
          <a:p>
            <a:pPr algn="r"/>
            <a:r>
              <a:rPr lang="fa-IR" sz="2900"/>
              <a:t>سندهای روز نامه </a:t>
            </a:r>
            <a:r>
              <a:rPr lang="ar-SA" sz="2900"/>
              <a:t>بیمه عمر مشترک  چنین است</a:t>
            </a:r>
            <a:r>
              <a:rPr lang="fa-IR" sz="2900"/>
              <a:t>:</a:t>
            </a:r>
            <a:endParaRPr lang="en-US" sz="2900"/>
          </a:p>
        </p:txBody>
      </p:sp>
      <p:sp>
        <p:nvSpPr>
          <p:cNvPr id="345091" name="Rectangle 3"/>
          <p:cNvSpPr>
            <a:spLocks noChangeArrowheads="1"/>
          </p:cNvSpPr>
          <p:nvPr/>
        </p:nvSpPr>
        <p:spPr bwMode="auto">
          <a:xfrm>
            <a:off x="1020763" y="2132013"/>
            <a:ext cx="7772400" cy="1471612"/>
          </a:xfrm>
          <a:prstGeom prst="rect">
            <a:avLst/>
          </a:prstGeom>
          <a:noFill/>
          <a:ln w="9525">
            <a:noFill/>
            <a:miter lim="800000"/>
            <a:headEnd/>
            <a:tailEnd/>
          </a:ln>
          <a:effectLst/>
        </p:spPr>
        <p:txBody>
          <a:bodyPr anchor="ctr"/>
          <a:lstStyle/>
          <a:p>
            <a:pPr algn="l"/>
            <a:endParaRPr lang="en-US" sz="1500">
              <a:solidFill>
                <a:schemeClr val="tx2"/>
              </a:solidFill>
            </a:endParaRPr>
          </a:p>
        </p:txBody>
      </p:sp>
      <p:sp>
        <p:nvSpPr>
          <p:cNvPr id="345092" name="Rectangle 4"/>
          <p:cNvSpPr>
            <a:spLocks noChangeArrowheads="1"/>
          </p:cNvSpPr>
          <p:nvPr/>
        </p:nvSpPr>
        <p:spPr bwMode="auto">
          <a:xfrm>
            <a:off x="922338" y="2132013"/>
            <a:ext cx="7772400" cy="1471612"/>
          </a:xfrm>
          <a:prstGeom prst="rect">
            <a:avLst/>
          </a:prstGeom>
          <a:noFill/>
          <a:ln w="9525">
            <a:noFill/>
            <a:miter lim="800000"/>
            <a:headEnd/>
            <a:tailEnd/>
          </a:ln>
          <a:effectLst/>
        </p:spPr>
        <p:txBody>
          <a:bodyPr anchor="ctr"/>
          <a:lstStyle/>
          <a:p>
            <a:pPr algn="l"/>
            <a:endParaRPr lang="en-US" sz="1500">
              <a:solidFill>
                <a:schemeClr val="tx2"/>
              </a:solidFill>
            </a:endParaRPr>
          </a:p>
        </p:txBody>
      </p:sp>
      <p:graphicFrame>
        <p:nvGraphicFramePr>
          <p:cNvPr id="345093" name="Group 5"/>
          <p:cNvGraphicFramePr>
            <a:graphicFrameLocks noGrp="1"/>
          </p:cNvGraphicFramePr>
          <p:nvPr/>
        </p:nvGraphicFramePr>
        <p:xfrm>
          <a:off x="444500" y="2293938"/>
          <a:ext cx="8412163" cy="3877056"/>
        </p:xfrm>
        <a:graphic>
          <a:graphicData uri="http://schemas.openxmlformats.org/drawingml/2006/table">
            <a:tbl>
              <a:tblPr/>
              <a:tblGrid>
                <a:gridCol w="2420938">
                  <a:extLst>
                    <a:ext uri="{9D8B030D-6E8A-4147-A177-3AD203B41FA5}">
                      <a16:colId xmlns:a16="http://schemas.microsoft.com/office/drawing/2014/main" val="20000"/>
                    </a:ext>
                  </a:extLst>
                </a:gridCol>
                <a:gridCol w="2424112">
                  <a:extLst>
                    <a:ext uri="{9D8B030D-6E8A-4147-A177-3AD203B41FA5}">
                      <a16:colId xmlns:a16="http://schemas.microsoft.com/office/drawing/2014/main" val="20001"/>
                    </a:ext>
                  </a:extLst>
                </a:gridCol>
                <a:gridCol w="3567113">
                  <a:extLst>
                    <a:ext uri="{9D8B030D-6E8A-4147-A177-3AD203B41FA5}">
                      <a16:colId xmlns:a16="http://schemas.microsoft.com/office/drawing/2014/main" val="20002"/>
                    </a:ext>
                  </a:extLst>
                </a:gridCol>
              </a:tblGrid>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هزینه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بانک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پرداخت حق  بیمه</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هزینه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بستن حساب هزینه عمر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0" i="0" u="none" strike="noStrike" cap="none" normalizeH="0" baseline="0" smtClean="0">
                          <a:ln>
                            <a:noFill/>
                          </a:ln>
                          <a:solidFill>
                            <a:schemeClr val="tx1"/>
                          </a:solidFill>
                          <a:effectLst/>
                          <a:latin typeface="Arial" charset="0"/>
                          <a:cs typeface="Arial" charset="0"/>
                        </a:rPr>
                        <a:t>*</a:t>
                      </a: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دریافت از بانک</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سرمایه شرکا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تقسیم سود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ctrTitle"/>
          </p:nvPr>
        </p:nvSpPr>
        <p:spPr>
          <a:xfrm>
            <a:off x="539750" y="188913"/>
            <a:ext cx="7772400" cy="5562600"/>
          </a:xfrm>
        </p:spPr>
        <p:txBody>
          <a:bodyPr/>
          <a:lstStyle/>
          <a:p>
            <a:r>
              <a:rPr lang="fa-IR" sz="4200">
                <a:solidFill>
                  <a:schemeClr val="tx1"/>
                </a:solidFill>
              </a:rPr>
              <a:t>روش دوم :</a:t>
            </a:r>
            <a:br>
              <a:rPr lang="fa-IR" sz="4200">
                <a:solidFill>
                  <a:schemeClr val="tx1"/>
                </a:solidFill>
              </a:rPr>
            </a:br>
            <a:r>
              <a:rPr lang="fa-IR" sz="4200">
                <a:solidFill>
                  <a:schemeClr val="tx1"/>
                </a:solidFill>
              </a:rPr>
              <a:t>در این روش ارزش باز خریدی بیمه در هر سال به حساب منظور می گردد حق بیمه های پرداختی به عنوان یک دارایی تلقی می گردد و حساب بیمه عمر مشترک بدهکار می شود.</a:t>
            </a:r>
            <a:br>
              <a:rPr lang="fa-IR" sz="4200">
                <a:solidFill>
                  <a:schemeClr val="tx1"/>
                </a:solidFill>
              </a:rPr>
            </a:br>
            <a:endParaRPr lang="en-US" sz="4200">
              <a:solidFill>
                <a:schemeClr val="tx1"/>
              </a:solidFill>
            </a:endParaRPr>
          </a:p>
        </p:txBody>
      </p:sp>
      <p:sp>
        <p:nvSpPr>
          <p:cNvPr id="346115" name="Rectangle 3"/>
          <p:cNvSpPr>
            <a:spLocks noChangeArrowheads="1"/>
          </p:cNvSpPr>
          <p:nvPr/>
        </p:nvSpPr>
        <p:spPr bwMode="auto">
          <a:xfrm>
            <a:off x="731838" y="2349500"/>
            <a:ext cx="7772400" cy="2106613"/>
          </a:xfrm>
          <a:prstGeom prst="rect">
            <a:avLst/>
          </a:prstGeom>
          <a:noFill/>
          <a:ln w="9525">
            <a:noFill/>
            <a:miter lim="800000"/>
            <a:headEnd/>
            <a:tailEnd/>
          </a:ln>
          <a:effectLst/>
        </p:spPr>
        <p:txBody>
          <a:bodyPr anchor="ctr"/>
          <a:lstStyle/>
          <a:p>
            <a:pPr algn="l"/>
            <a:endParaRPr lang="en-US" sz="15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539750" y="188913"/>
            <a:ext cx="7772400" cy="1470025"/>
          </a:xfrm>
        </p:spPr>
        <p:txBody>
          <a:bodyPr/>
          <a:lstStyle/>
          <a:p>
            <a:r>
              <a:rPr lang="fa-IR" sz="1500"/>
              <a:t/>
            </a:r>
            <a:br>
              <a:rPr lang="fa-IR" sz="1500"/>
            </a:br>
            <a:r>
              <a:rPr lang="fa-IR" sz="2900"/>
              <a:t>سند های روزنامه ان چنین است :</a:t>
            </a:r>
            <a:r>
              <a:rPr lang="fa-IR" sz="1500"/>
              <a:t> </a:t>
            </a:r>
            <a:endParaRPr lang="en-US" sz="1500"/>
          </a:p>
        </p:txBody>
      </p:sp>
      <p:sp>
        <p:nvSpPr>
          <p:cNvPr id="347139" name="Rectangle 3"/>
          <p:cNvSpPr>
            <a:spLocks noChangeArrowheads="1"/>
          </p:cNvSpPr>
          <p:nvPr/>
        </p:nvSpPr>
        <p:spPr bwMode="auto">
          <a:xfrm>
            <a:off x="731838" y="2349500"/>
            <a:ext cx="7772400" cy="2106613"/>
          </a:xfrm>
          <a:prstGeom prst="rect">
            <a:avLst/>
          </a:prstGeom>
          <a:noFill/>
          <a:ln w="9525">
            <a:noFill/>
            <a:miter lim="800000"/>
            <a:headEnd/>
            <a:tailEnd/>
          </a:ln>
          <a:effectLst/>
        </p:spPr>
        <p:txBody>
          <a:bodyPr anchor="ctr"/>
          <a:lstStyle/>
          <a:p>
            <a:pPr algn="l"/>
            <a:endParaRPr lang="en-US" sz="1500">
              <a:solidFill>
                <a:schemeClr val="tx2"/>
              </a:solidFill>
            </a:endParaRPr>
          </a:p>
        </p:txBody>
      </p:sp>
      <p:graphicFrame>
        <p:nvGraphicFramePr>
          <p:cNvPr id="347140" name="Group 4"/>
          <p:cNvGraphicFramePr>
            <a:graphicFrameLocks noGrp="1"/>
          </p:cNvGraphicFramePr>
          <p:nvPr/>
        </p:nvGraphicFramePr>
        <p:xfrm>
          <a:off x="347663" y="1970088"/>
          <a:ext cx="8623300" cy="3867151"/>
        </p:xfrm>
        <a:graphic>
          <a:graphicData uri="http://schemas.openxmlformats.org/drawingml/2006/table">
            <a:tbl>
              <a:tblPr/>
              <a:tblGrid>
                <a:gridCol w="2482850">
                  <a:extLst>
                    <a:ext uri="{9D8B030D-6E8A-4147-A177-3AD203B41FA5}">
                      <a16:colId xmlns:a16="http://schemas.microsoft.com/office/drawing/2014/main" val="20000"/>
                    </a:ext>
                  </a:extLst>
                </a:gridCol>
                <a:gridCol w="2298700">
                  <a:extLst>
                    <a:ext uri="{9D8B030D-6E8A-4147-A177-3AD203B41FA5}">
                      <a16:colId xmlns:a16="http://schemas.microsoft.com/office/drawing/2014/main" val="20001"/>
                    </a:ext>
                  </a:extLst>
                </a:gridCol>
                <a:gridCol w="3841750">
                  <a:extLst>
                    <a:ext uri="{9D8B030D-6E8A-4147-A177-3AD203B41FA5}">
                      <a16:colId xmlns:a16="http://schemas.microsoft.com/office/drawing/2014/main" val="20002"/>
                    </a:ext>
                  </a:extLst>
                </a:gridCol>
              </a:tblGrid>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4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بیمه عمرمشترک                                                  حساب بانک               پرداخت حق  بیمه به شرکت بیمه</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4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بیمه عمرمشترک      مازاد حق بیمه پرداختی به ارزش بازخریدی</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0" i="0" u="none" strike="noStrike" cap="none" normalizeH="0" baseline="0" smtClean="0">
                          <a:ln>
                            <a:noFill/>
                          </a:ln>
                          <a:solidFill>
                            <a:schemeClr val="tx1"/>
                          </a:solidFill>
                          <a:effectLst/>
                          <a:latin typeface="Arial" charset="0"/>
                          <a:cs typeface="Arial" charset="0"/>
                        </a:rPr>
                        <a:t>*</a:t>
                      </a: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بیمه عمر مشتر            رقم دریافتی از شرکت بیمه</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سرمایه شرکا         تقسیم آنها بین شرکا برحسب تقسیم سود وزیان</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ctrTitle"/>
          </p:nvPr>
        </p:nvSpPr>
        <p:spPr>
          <a:xfrm>
            <a:off x="731838" y="350838"/>
            <a:ext cx="7772400" cy="757237"/>
          </a:xfrm>
        </p:spPr>
        <p:txBody>
          <a:bodyPr/>
          <a:lstStyle/>
          <a:p>
            <a:r>
              <a:rPr lang="fa-IR" sz="1500"/>
              <a:t>روش سوم :</a:t>
            </a:r>
            <a:br>
              <a:rPr lang="fa-IR" sz="1500"/>
            </a:br>
            <a:r>
              <a:rPr lang="fa-IR" sz="1500"/>
              <a:t>در این روش حساب بیمه عمر مشترک و همچنین حساب اندوخته بیمه عمر به ارزش بازخریدی نگه داری می شود سندهای روز نامه ان چنین است:</a:t>
            </a:r>
            <a:br>
              <a:rPr lang="fa-IR" sz="1500"/>
            </a:br>
            <a:endParaRPr lang="en-US" sz="1500"/>
          </a:p>
        </p:txBody>
      </p:sp>
      <p:graphicFrame>
        <p:nvGraphicFramePr>
          <p:cNvPr id="348163" name="Group 3"/>
          <p:cNvGraphicFramePr>
            <a:graphicFrameLocks noGrp="1"/>
          </p:cNvGraphicFramePr>
          <p:nvPr/>
        </p:nvGraphicFramePr>
        <p:xfrm>
          <a:off x="153988" y="1538288"/>
          <a:ext cx="8623300" cy="2983803"/>
        </p:xfrm>
        <a:graphic>
          <a:graphicData uri="http://schemas.openxmlformats.org/drawingml/2006/table">
            <a:tbl>
              <a:tblPr/>
              <a:tblGrid>
                <a:gridCol w="2482850">
                  <a:extLst>
                    <a:ext uri="{9D8B030D-6E8A-4147-A177-3AD203B41FA5}">
                      <a16:colId xmlns:a16="http://schemas.microsoft.com/office/drawing/2014/main" val="20000"/>
                    </a:ext>
                  </a:extLst>
                </a:gridCol>
                <a:gridCol w="1836737">
                  <a:extLst>
                    <a:ext uri="{9D8B030D-6E8A-4147-A177-3AD203B41FA5}">
                      <a16:colId xmlns:a16="http://schemas.microsoft.com/office/drawing/2014/main" val="20001"/>
                    </a:ext>
                  </a:extLst>
                </a:gridCol>
                <a:gridCol w="4303713">
                  <a:extLst>
                    <a:ext uri="{9D8B030D-6E8A-4147-A177-3AD203B41FA5}">
                      <a16:colId xmlns:a16="http://schemas.microsoft.com/office/drawing/2014/main" val="20002"/>
                    </a:ext>
                  </a:extLst>
                </a:gridCol>
              </a:tblGrid>
              <a:tr h="5381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4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بیمه عمرمشترک                                                  حساب بانک                                       پرداخت حق  بیمه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4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اندوخته بیمه عمرمشترک  اختصاص به حساب اندوخته برابرحق بیمه پرداختی</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0" i="0" u="none" strike="noStrike" cap="none" normalizeH="0" baseline="0" smtClean="0">
                          <a:ln>
                            <a:noFill/>
                          </a:ln>
                          <a:solidFill>
                            <a:schemeClr val="tx1"/>
                          </a:solidFill>
                          <a:effectLst/>
                          <a:latin typeface="Arial" charset="0"/>
                          <a:cs typeface="Arial" charset="0"/>
                        </a:rPr>
                        <a:t>*</a:t>
                      </a: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اندوخته بیمه عمرمشترک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بیمه مشترک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مازاد ارزش بدهی بیمه</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ctrTitle"/>
          </p:nvPr>
        </p:nvSpPr>
        <p:spPr>
          <a:xfrm>
            <a:off x="731838" y="350838"/>
            <a:ext cx="7772400" cy="757237"/>
          </a:xfrm>
        </p:spPr>
        <p:txBody>
          <a:bodyPr/>
          <a:lstStyle/>
          <a:p>
            <a:r>
              <a:rPr lang="fa-IR" sz="1500"/>
              <a:t>روش سوم :</a:t>
            </a:r>
            <a:br>
              <a:rPr lang="fa-IR" sz="1500"/>
            </a:br>
            <a:r>
              <a:rPr lang="fa-IR" sz="1500"/>
              <a:t>در این روش حساب بیمه عمر مشترک و همچنین حساب اندوخته بیمه عمر به ارزش بازخریدی نگه داری می شود سندهای روز نامه ان چنین است:</a:t>
            </a:r>
            <a:br>
              <a:rPr lang="fa-IR" sz="1500"/>
            </a:br>
            <a:endParaRPr lang="en-US" sz="1500"/>
          </a:p>
        </p:txBody>
      </p:sp>
      <p:graphicFrame>
        <p:nvGraphicFramePr>
          <p:cNvPr id="349187" name="Group 3"/>
          <p:cNvGraphicFramePr>
            <a:graphicFrameLocks noGrp="1"/>
          </p:cNvGraphicFramePr>
          <p:nvPr/>
        </p:nvGraphicFramePr>
        <p:xfrm>
          <a:off x="153988" y="1538288"/>
          <a:ext cx="8623300" cy="2987866"/>
        </p:xfrm>
        <a:graphic>
          <a:graphicData uri="http://schemas.openxmlformats.org/drawingml/2006/table">
            <a:tbl>
              <a:tblPr/>
              <a:tblGrid>
                <a:gridCol w="2482850">
                  <a:extLst>
                    <a:ext uri="{9D8B030D-6E8A-4147-A177-3AD203B41FA5}">
                      <a16:colId xmlns:a16="http://schemas.microsoft.com/office/drawing/2014/main" val="20000"/>
                    </a:ext>
                  </a:extLst>
                </a:gridCol>
                <a:gridCol w="1836737">
                  <a:extLst>
                    <a:ext uri="{9D8B030D-6E8A-4147-A177-3AD203B41FA5}">
                      <a16:colId xmlns:a16="http://schemas.microsoft.com/office/drawing/2014/main" val="20001"/>
                    </a:ext>
                  </a:extLst>
                </a:gridCol>
                <a:gridCol w="4303713">
                  <a:extLst>
                    <a:ext uri="{9D8B030D-6E8A-4147-A177-3AD203B41FA5}">
                      <a16:colId xmlns:a16="http://schemas.microsoft.com/office/drawing/2014/main" val="20002"/>
                    </a:ext>
                  </a:extLst>
                </a:gridCol>
              </a:tblGrid>
              <a:tr h="5381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بستانکار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بدهکار</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شرح</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4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0" i="0" u="none" strike="noStrike" cap="none" normalizeH="0" baseline="0" smtClean="0">
                          <a:ln>
                            <a:noFill/>
                          </a:ln>
                          <a:solidFill>
                            <a:schemeClr val="tx1"/>
                          </a:solidFill>
                          <a:effectLst/>
                          <a:latin typeface="Arial" charset="0"/>
                          <a:cs typeface="Arial" charset="0"/>
                        </a:rPr>
                        <a:t>*</a:t>
                      </a: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بانک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بیمه عمر مشترک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مبلغ دریافتی از شرکت بیمه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4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حساب اندوخته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مانده به اندوخته بیمه عمر منتقل می شود</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a:t>
                      </a:r>
                      <a:r>
                        <a:rPr kumimoji="0" lang="fa-IR" altLang="ug-CN" sz="1400" b="0" i="0" u="none" strike="noStrike" cap="none" normalizeH="0" baseline="0" smtClean="0">
                          <a:ln>
                            <a:noFill/>
                          </a:ln>
                          <a:solidFill>
                            <a:schemeClr val="tx1"/>
                          </a:solidFill>
                          <a:effectLst/>
                          <a:latin typeface="Arial" charset="0"/>
                          <a:cs typeface="Arial" charset="0"/>
                        </a:rPr>
                        <a:t> </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0" i="0" u="none" strike="noStrike" cap="none" normalizeH="0" baseline="0" smtClean="0">
                          <a:ln>
                            <a:noFill/>
                          </a:ln>
                          <a:solidFill>
                            <a:schemeClr val="tx1"/>
                          </a:solidFill>
                          <a:effectLst/>
                          <a:latin typeface="Arial" charset="0"/>
                          <a:cs typeface="Arial" charset="0"/>
                        </a:rPr>
                        <a:t> حساب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                     حساب سرمایه شرکا </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827088" y="1160463"/>
            <a:ext cx="7680325" cy="5454650"/>
          </a:xfrm>
        </p:spPr>
        <p:txBody>
          <a:bodyPr/>
          <a:lstStyle/>
          <a:p>
            <a:pPr algn="r"/>
            <a:r>
              <a:rPr lang="fa-IR" sz="2100">
                <a:solidFill>
                  <a:schemeClr val="tx1"/>
                </a:solidFill>
              </a:rPr>
              <a:t>مثال 14-2-الف وب در یک شرکت تضامنی که نسبت تقسیم سود وزیان انها 5و3 می باشد شریکند شرکت یک بیمه نامه عمر مشترک به مبلغ 400000 ریال از اول سال به مدت 20 سال با پرداخت حق بیمه 22000 ریال سالانه با شرکت دانا منعقد می نماید ارزش باز خریدی در سالهای زیر به صورت ذیل تعیین شده است :</a:t>
            </a:r>
            <a:br>
              <a:rPr lang="fa-IR" sz="2100">
                <a:solidFill>
                  <a:schemeClr val="tx1"/>
                </a:solidFill>
              </a:rPr>
            </a:br>
            <a:r>
              <a:rPr lang="fa-IR" sz="2100">
                <a:solidFill>
                  <a:schemeClr val="tx1"/>
                </a:solidFill>
              </a:rPr>
              <a:t/>
            </a:r>
            <a:br>
              <a:rPr lang="fa-IR" sz="2100">
                <a:solidFill>
                  <a:schemeClr val="tx1"/>
                </a:solidFill>
              </a:rPr>
            </a:br>
            <a:r>
              <a:rPr lang="fa-IR" sz="2100">
                <a:solidFill>
                  <a:schemeClr val="tx1"/>
                </a:solidFill>
              </a:rPr>
              <a:t/>
            </a:r>
            <a:br>
              <a:rPr lang="fa-IR" sz="2100">
                <a:solidFill>
                  <a:schemeClr val="tx1"/>
                </a:solidFill>
              </a:rPr>
            </a:br>
            <a:r>
              <a:rPr lang="fa-IR" sz="1500">
                <a:solidFill>
                  <a:schemeClr val="tx1"/>
                </a:solidFill>
              </a:rPr>
              <a:t/>
            </a:r>
            <a:br>
              <a:rPr lang="fa-IR" sz="1500">
                <a:solidFill>
                  <a:schemeClr val="tx1"/>
                </a:solidFill>
              </a:rPr>
            </a:br>
            <a:r>
              <a:rPr lang="fa-IR" sz="1500">
                <a:solidFill>
                  <a:schemeClr val="tx1"/>
                </a:solidFill>
              </a:rPr>
              <a:t/>
            </a:r>
            <a:br>
              <a:rPr lang="fa-IR" sz="1500">
                <a:solidFill>
                  <a:schemeClr val="tx1"/>
                </a:solidFill>
              </a:rPr>
            </a:br>
            <a:r>
              <a:rPr lang="fa-IR" sz="1500">
                <a:solidFill>
                  <a:schemeClr val="tx1"/>
                </a:solidFill>
              </a:rPr>
              <a:t/>
            </a:r>
            <a:br>
              <a:rPr lang="fa-IR" sz="1500">
                <a:solidFill>
                  <a:schemeClr val="tx1"/>
                </a:solidFill>
              </a:rPr>
            </a:br>
            <a:r>
              <a:rPr lang="fa-IR" sz="1500">
                <a:solidFill>
                  <a:schemeClr val="tx1"/>
                </a:solidFill>
              </a:rPr>
              <a:t/>
            </a:r>
            <a:br>
              <a:rPr lang="fa-IR" sz="1500">
                <a:solidFill>
                  <a:schemeClr val="tx1"/>
                </a:solidFill>
              </a:rPr>
            </a:br>
            <a:endParaRPr lang="en-US" sz="15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3708400" y="1052513"/>
            <a:ext cx="4287838" cy="4965700"/>
          </a:xfrm>
          <a:prstGeom prst="rect">
            <a:avLst/>
          </a:prstGeom>
          <a:noFill/>
          <a:ln w="9525">
            <a:noFill/>
            <a:miter lim="800000"/>
            <a:headEnd/>
            <a:tailEnd/>
          </a:ln>
          <a:effectLst/>
        </p:spPr>
        <p:txBody>
          <a:bodyPr wrap="none" anchor="ctr">
            <a:spAutoFit/>
          </a:bodyPr>
          <a:lstStyle/>
          <a:p>
            <a:pPr marL="342900" indent="-342900" algn="just"/>
            <a:endParaRPr lang="en-US" sz="3200">
              <a:latin typeface="Times New Roman" pitchFamily="18" charset="0"/>
            </a:endParaRPr>
          </a:p>
          <a:p>
            <a:pPr marL="342900" indent="-342900" algn="just">
              <a:buFontTx/>
              <a:buAutoNum type="arabicPeriod"/>
            </a:pPr>
            <a:r>
              <a:rPr lang="fa-IR" sz="3200">
                <a:latin typeface="Times New Roman" pitchFamily="18" charset="0"/>
              </a:rPr>
              <a:t>توافقنامه يا شركتنامه</a:t>
            </a:r>
          </a:p>
          <a:p>
            <a:pPr marL="342900" indent="-342900" algn="just">
              <a:buFontTx/>
              <a:buAutoNum type="arabicPeriod"/>
            </a:pPr>
            <a:endParaRPr lang="en-US" sz="3200">
              <a:latin typeface="Times New Roman" pitchFamily="18" charset="0"/>
            </a:endParaRPr>
          </a:p>
          <a:p>
            <a:pPr marL="342900" indent="-342900" algn="just"/>
            <a:r>
              <a:rPr lang="fa-IR" sz="3200">
                <a:latin typeface="Times New Roman" pitchFamily="18" charset="0"/>
              </a:rPr>
              <a:t>2. تجارت</a:t>
            </a:r>
          </a:p>
          <a:p>
            <a:pPr marL="342900" indent="-342900" algn="just"/>
            <a:endParaRPr lang="en-US" sz="3200">
              <a:latin typeface="Times New Roman" pitchFamily="18" charset="0"/>
            </a:endParaRPr>
          </a:p>
          <a:p>
            <a:pPr marL="342900" indent="-342900" algn="just"/>
            <a:r>
              <a:rPr lang="fa-IR" sz="3200">
                <a:latin typeface="Times New Roman" pitchFamily="18" charset="0"/>
              </a:rPr>
              <a:t>3. شركاء</a:t>
            </a:r>
          </a:p>
          <a:p>
            <a:pPr marL="342900" indent="-342900" algn="just"/>
            <a:endParaRPr lang="en-US" sz="3200">
              <a:latin typeface="Times New Roman" pitchFamily="18" charset="0"/>
            </a:endParaRPr>
          </a:p>
          <a:p>
            <a:pPr marL="342900" indent="-342900" algn="just"/>
            <a:r>
              <a:rPr lang="en-US" sz="3200">
                <a:latin typeface="Times New Roman" pitchFamily="18" charset="0"/>
              </a:rPr>
              <a:t> </a:t>
            </a:r>
            <a:r>
              <a:rPr lang="fa-IR" sz="3200">
                <a:latin typeface="Times New Roman" pitchFamily="18" charset="0"/>
              </a:rPr>
              <a:t>4. تسهيم سود</a:t>
            </a:r>
          </a:p>
          <a:p>
            <a:pPr marL="342900" indent="-342900" algn="just"/>
            <a:endParaRPr lang="en-US" sz="3200">
              <a:latin typeface="Times New Roman" pitchFamily="18" charset="0"/>
            </a:endParaRPr>
          </a:p>
          <a:p>
            <a:pPr marL="342900" indent="-342900" algn="just"/>
            <a:r>
              <a:rPr lang="fa-IR" sz="3200">
                <a:latin typeface="Times New Roman" pitchFamily="18" charset="0"/>
              </a:rPr>
              <a:t>5. تضامن و نمايندگي تضميني</a:t>
            </a:r>
            <a:r>
              <a:rPr lang="en-US" sz="3200">
                <a:latin typeface="Times New Roman" pitchFamily="18" charset="0"/>
              </a:rPr>
              <a:t> </a:t>
            </a:r>
          </a:p>
        </p:txBody>
      </p:sp>
      <p:sp>
        <p:nvSpPr>
          <p:cNvPr id="374787" name="Rectangle 3"/>
          <p:cNvSpPr>
            <a:spLocks noChangeArrowheads="1"/>
          </p:cNvSpPr>
          <p:nvPr/>
        </p:nvSpPr>
        <p:spPr bwMode="auto">
          <a:xfrm>
            <a:off x="2176463" y="447675"/>
            <a:ext cx="5821362" cy="579438"/>
          </a:xfrm>
          <a:prstGeom prst="rect">
            <a:avLst/>
          </a:prstGeom>
          <a:noFill/>
          <a:ln w="12700" cap="sq">
            <a:noFill/>
            <a:miter lim="800000"/>
            <a:headEnd type="none" w="sm" len="sm"/>
            <a:tailEnd type="none" w="sm" len="sm"/>
          </a:ln>
          <a:effectLst/>
        </p:spPr>
        <p:txBody>
          <a:bodyPr wrap="none">
            <a:spAutoFit/>
          </a:bodyPr>
          <a:lstStyle/>
          <a:p>
            <a:r>
              <a:rPr lang="fa-IR" sz="3200" b="1">
                <a:solidFill>
                  <a:schemeClr val="tx2"/>
                </a:solidFill>
              </a:rPr>
              <a:t>اساس و پايه شركت تضامني عبارتست از</a:t>
            </a:r>
            <a:r>
              <a:rPr lang="en-US" sz="32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827088" y="1160463"/>
            <a:ext cx="7680325" cy="5454650"/>
          </a:xfrm>
        </p:spPr>
        <p:txBody>
          <a:bodyPr/>
          <a:lstStyle/>
          <a:p>
            <a:pPr algn="r"/>
            <a:r>
              <a:rPr lang="fa-IR" sz="2100">
                <a:solidFill>
                  <a:schemeClr val="tx1"/>
                </a:solidFill>
              </a:rPr>
              <a:t/>
            </a:r>
            <a:br>
              <a:rPr lang="fa-IR" sz="2100">
                <a:solidFill>
                  <a:schemeClr val="tx1"/>
                </a:solidFill>
              </a:rPr>
            </a:br>
            <a:r>
              <a:rPr lang="fa-IR" sz="2100">
                <a:solidFill>
                  <a:schemeClr val="tx1"/>
                </a:solidFill>
              </a:rPr>
              <a:t>سال 1*           ---------</a:t>
            </a:r>
            <a:br>
              <a:rPr lang="fa-IR" sz="2100">
                <a:solidFill>
                  <a:schemeClr val="tx1"/>
                </a:solidFill>
              </a:rPr>
            </a:br>
            <a:r>
              <a:rPr lang="fa-IR" sz="2100">
                <a:solidFill>
                  <a:schemeClr val="tx1"/>
                </a:solidFill>
              </a:rPr>
              <a:t>سال 2*           5000 ریال</a:t>
            </a:r>
            <a:br>
              <a:rPr lang="fa-IR" sz="2100">
                <a:solidFill>
                  <a:schemeClr val="tx1"/>
                </a:solidFill>
              </a:rPr>
            </a:br>
            <a:r>
              <a:rPr lang="fa-IR" sz="2100">
                <a:solidFill>
                  <a:schemeClr val="tx1"/>
                </a:solidFill>
              </a:rPr>
              <a:t>سال 3*         12000 ریال </a:t>
            </a:r>
            <a:br>
              <a:rPr lang="fa-IR" sz="2100">
                <a:solidFill>
                  <a:schemeClr val="tx1"/>
                </a:solidFill>
              </a:rPr>
            </a:br>
            <a:r>
              <a:rPr lang="fa-IR" sz="2100">
                <a:solidFill>
                  <a:schemeClr val="tx1"/>
                </a:solidFill>
              </a:rPr>
              <a:t>سال 4*         20500 ریال</a:t>
            </a:r>
            <a:br>
              <a:rPr lang="fa-IR" sz="2100">
                <a:solidFill>
                  <a:schemeClr val="tx1"/>
                </a:solidFill>
              </a:rPr>
            </a:br>
            <a:r>
              <a:rPr lang="fa-IR" sz="2100">
                <a:solidFill>
                  <a:schemeClr val="tx1"/>
                </a:solidFill>
              </a:rPr>
              <a:t/>
            </a:r>
            <a:br>
              <a:rPr lang="fa-IR" sz="2100">
                <a:solidFill>
                  <a:schemeClr val="tx1"/>
                </a:solidFill>
              </a:rPr>
            </a:br>
            <a:r>
              <a:rPr lang="fa-IR" sz="2100">
                <a:solidFill>
                  <a:schemeClr val="tx1"/>
                </a:solidFill>
              </a:rPr>
              <a:t>در تاریخ 25/5/4* ب فوت می کند و غرامت در تاریخ 25/5/4* از شرکت بیمه دریافت می گردد  مطلو بست نشان عملیات در دفتر با هر یک از روشها </a:t>
            </a:r>
            <a:br>
              <a:rPr lang="fa-IR" sz="2100">
                <a:solidFill>
                  <a:schemeClr val="tx1"/>
                </a:solidFill>
              </a:rPr>
            </a:br>
            <a:r>
              <a:rPr lang="fa-IR" sz="2100">
                <a:solidFill>
                  <a:schemeClr val="tx1"/>
                </a:solidFill>
              </a:rPr>
              <a:t/>
            </a:r>
            <a:br>
              <a:rPr lang="fa-IR" sz="2100">
                <a:solidFill>
                  <a:schemeClr val="tx1"/>
                </a:solidFill>
              </a:rPr>
            </a:br>
            <a:r>
              <a:rPr lang="fa-IR" sz="1500">
                <a:solidFill>
                  <a:schemeClr val="tx1"/>
                </a:solidFill>
              </a:rPr>
              <a:t/>
            </a:r>
            <a:br>
              <a:rPr lang="fa-IR" sz="1500">
                <a:solidFill>
                  <a:schemeClr val="tx1"/>
                </a:solidFill>
              </a:rPr>
            </a:br>
            <a:r>
              <a:rPr lang="fa-IR" sz="1500">
                <a:solidFill>
                  <a:schemeClr val="tx1"/>
                </a:solidFill>
              </a:rPr>
              <a:t/>
            </a:r>
            <a:br>
              <a:rPr lang="fa-IR" sz="1500">
                <a:solidFill>
                  <a:schemeClr val="tx1"/>
                </a:solidFill>
              </a:rPr>
            </a:br>
            <a:r>
              <a:rPr lang="fa-IR" sz="1500">
                <a:solidFill>
                  <a:schemeClr val="tx1"/>
                </a:solidFill>
              </a:rPr>
              <a:t/>
            </a:r>
            <a:br>
              <a:rPr lang="fa-IR" sz="1500">
                <a:solidFill>
                  <a:schemeClr val="tx1"/>
                </a:solidFill>
              </a:rPr>
            </a:br>
            <a:r>
              <a:rPr lang="fa-IR" sz="1500">
                <a:solidFill>
                  <a:schemeClr val="tx1"/>
                </a:solidFill>
              </a:rPr>
              <a:t/>
            </a:r>
            <a:br>
              <a:rPr lang="fa-IR" sz="1500">
                <a:solidFill>
                  <a:schemeClr val="tx1"/>
                </a:solidFill>
              </a:rPr>
            </a:br>
            <a:endParaRPr lang="en-US" sz="15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827088" y="296863"/>
            <a:ext cx="7772400" cy="809625"/>
          </a:xfrm>
        </p:spPr>
        <p:txBody>
          <a:bodyPr/>
          <a:lstStyle/>
          <a:p>
            <a:r>
              <a:rPr lang="fa-IR" sz="1900"/>
              <a:t>روش اول:</a:t>
            </a:r>
            <a:br>
              <a:rPr lang="fa-IR" sz="1900"/>
            </a:br>
            <a:r>
              <a:rPr lang="fa-IR" sz="1900"/>
              <a:t/>
            </a:r>
            <a:br>
              <a:rPr lang="fa-IR" sz="1900"/>
            </a:br>
            <a:r>
              <a:rPr lang="fa-IR" sz="1900"/>
              <a:t/>
            </a:r>
            <a:br>
              <a:rPr lang="fa-IR" sz="1900"/>
            </a:br>
            <a:r>
              <a:rPr lang="fa-IR" sz="1900"/>
              <a:t>حساب حق بیمه پرداختنی</a:t>
            </a:r>
            <a:endParaRPr lang="en-US" sz="1900"/>
          </a:p>
        </p:txBody>
      </p:sp>
      <p:graphicFrame>
        <p:nvGraphicFramePr>
          <p:cNvPr id="352259" name="Group 3"/>
          <p:cNvGraphicFramePr>
            <a:graphicFrameLocks noGrp="1"/>
          </p:cNvGraphicFramePr>
          <p:nvPr/>
        </p:nvGraphicFramePr>
        <p:xfrm>
          <a:off x="539750" y="1160463"/>
          <a:ext cx="8256588" cy="3128518"/>
        </p:xfrm>
        <a:graphic>
          <a:graphicData uri="http://schemas.openxmlformats.org/drawingml/2006/table">
            <a:tbl>
              <a:tblPr/>
              <a:tblGrid>
                <a:gridCol w="1441450">
                  <a:extLst>
                    <a:ext uri="{9D8B030D-6E8A-4147-A177-3AD203B41FA5}">
                      <a16:colId xmlns:a16="http://schemas.microsoft.com/office/drawing/2014/main" val="20000"/>
                    </a:ext>
                  </a:extLst>
                </a:gridCol>
                <a:gridCol w="153511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1682750">
                  <a:extLst>
                    <a:ext uri="{9D8B030D-6E8A-4147-A177-3AD203B41FA5}">
                      <a16:colId xmlns:a16="http://schemas.microsoft.com/office/drawing/2014/main" val="20004"/>
                    </a:ext>
                  </a:extLst>
                </a:gridCol>
                <a:gridCol w="1100138">
                  <a:extLst>
                    <a:ext uri="{9D8B030D-6E8A-4147-A177-3AD203B41FA5}">
                      <a16:colId xmlns:a16="http://schemas.microsoft.com/office/drawing/2014/main" val="20005"/>
                    </a:ext>
                  </a:extLst>
                </a:gridCol>
              </a:tblGrid>
              <a:tr h="641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مبلغ به ریال</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شرح</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تاریخ</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مبلغ به ریال</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شرح</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تاریخ</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سود وزیان</a:t>
                      </a: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سود وزیان</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29/12/1*</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29/12/2*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بانک</a:t>
                      </a: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بانک</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1/1/1*</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1/1/2*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سود وزیان</a:t>
                      </a: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سود وزیان</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29/12/3*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29/12/4*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بانک</a:t>
                      </a: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به حساب بانک</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1/1/3*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1/1/4*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22000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352297" name="Rectangle 41"/>
          <p:cNvSpPr>
            <a:spLocks noChangeArrowheads="1"/>
          </p:cNvSpPr>
          <p:nvPr/>
        </p:nvSpPr>
        <p:spPr bwMode="auto">
          <a:xfrm>
            <a:off x="922338" y="5535613"/>
            <a:ext cx="7772400" cy="809625"/>
          </a:xfrm>
          <a:prstGeom prst="rect">
            <a:avLst/>
          </a:prstGeom>
          <a:noFill/>
          <a:ln w="9525">
            <a:noFill/>
            <a:miter lim="800000"/>
            <a:headEnd/>
            <a:tailEnd/>
          </a:ln>
          <a:effectLst/>
        </p:spPr>
        <p:txBody>
          <a:bodyPr anchor="ctr"/>
          <a:lstStyle/>
          <a:p>
            <a:r>
              <a:rPr lang="fa-IR" sz="1900">
                <a:solidFill>
                  <a:schemeClr val="tx2"/>
                </a:solidFill>
              </a:rPr>
              <a:t/>
            </a:r>
            <a:br>
              <a:rPr lang="fa-IR" sz="1900">
                <a:solidFill>
                  <a:schemeClr val="tx2"/>
                </a:solidFill>
              </a:rPr>
            </a:br>
            <a:r>
              <a:rPr lang="fa-IR" sz="1900">
                <a:solidFill>
                  <a:schemeClr val="tx2"/>
                </a:solidFill>
              </a:rPr>
              <a:t>8=3+5</a:t>
            </a:r>
            <a:br>
              <a:rPr lang="fa-IR" sz="1900">
                <a:solidFill>
                  <a:schemeClr val="tx2"/>
                </a:solidFill>
              </a:rPr>
            </a:br>
            <a:r>
              <a:rPr lang="fa-IR" sz="1900">
                <a:solidFill>
                  <a:schemeClr val="tx2"/>
                </a:solidFill>
              </a:rPr>
              <a:t/>
            </a:r>
            <a:br>
              <a:rPr lang="fa-IR" sz="1900">
                <a:solidFill>
                  <a:schemeClr val="tx2"/>
                </a:solidFill>
              </a:rPr>
            </a:br>
            <a:r>
              <a:rPr lang="fa-IR" sz="1500">
                <a:solidFill>
                  <a:schemeClr val="tx2"/>
                </a:solidFill>
              </a:rPr>
              <a:t>سهم الف                      25000=8/5*40000</a:t>
            </a:r>
            <a:br>
              <a:rPr lang="fa-IR" sz="1500">
                <a:solidFill>
                  <a:schemeClr val="tx2"/>
                </a:solidFill>
              </a:rPr>
            </a:br>
            <a:r>
              <a:rPr lang="fa-IR" sz="1700">
                <a:solidFill>
                  <a:schemeClr val="tx2"/>
                </a:solidFill>
              </a:rPr>
              <a:t>سهم ب                 15000=8/3*40000</a:t>
            </a:r>
            <a:endParaRPr lang="en-US" sz="17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53282" name="Group 2"/>
          <p:cNvGraphicFramePr>
            <a:graphicFrameLocks noGrp="1"/>
          </p:cNvGraphicFramePr>
          <p:nvPr/>
        </p:nvGraphicFramePr>
        <p:xfrm>
          <a:off x="635000" y="1376363"/>
          <a:ext cx="8228013" cy="5637213"/>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2132013">
                  <a:extLst>
                    <a:ext uri="{9D8B030D-6E8A-4147-A177-3AD203B41FA5}">
                      <a16:colId xmlns:a16="http://schemas.microsoft.com/office/drawing/2014/main" val="20005"/>
                    </a:ext>
                  </a:extLst>
                </a:gridCol>
              </a:tblGrid>
              <a:tr h="25781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مبلغ به ریال</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شرح</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تاریخ</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مبلغ به ریال</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شرح</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تاریخ</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59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400000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بانک</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25/4/4*</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15000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سرمایه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ب</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25/4/5*</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53305" name="Rectangle 25"/>
          <p:cNvSpPr>
            <a:spLocks noChangeArrowheads="1"/>
          </p:cNvSpPr>
          <p:nvPr/>
        </p:nvSpPr>
        <p:spPr bwMode="auto">
          <a:xfrm>
            <a:off x="827088" y="350838"/>
            <a:ext cx="7772400" cy="809625"/>
          </a:xfrm>
          <a:prstGeom prst="rect">
            <a:avLst/>
          </a:prstGeom>
          <a:noFill/>
          <a:ln w="9525">
            <a:noFill/>
            <a:miter lim="800000"/>
            <a:headEnd/>
            <a:tailEnd/>
          </a:ln>
          <a:effectLst/>
        </p:spPr>
        <p:txBody>
          <a:bodyPr anchor="ctr"/>
          <a:lstStyle/>
          <a:p>
            <a:pPr algn="l"/>
            <a:r>
              <a:rPr lang="fa-IR" sz="1900">
                <a:solidFill>
                  <a:schemeClr val="tx2"/>
                </a:solidFill>
              </a:rPr>
              <a:t/>
            </a:r>
            <a:br>
              <a:rPr lang="fa-IR" sz="1900">
                <a:solidFill>
                  <a:schemeClr val="tx2"/>
                </a:solidFill>
              </a:rPr>
            </a:br>
            <a:r>
              <a:rPr lang="fa-IR" sz="1900">
                <a:solidFill>
                  <a:schemeClr val="tx2"/>
                </a:solidFill>
              </a:rPr>
              <a:t/>
            </a:r>
            <a:br>
              <a:rPr lang="fa-IR" sz="1900">
                <a:solidFill>
                  <a:schemeClr val="tx2"/>
                </a:solidFill>
              </a:rPr>
            </a:br>
            <a:r>
              <a:rPr lang="fa-IR" sz="1900">
                <a:solidFill>
                  <a:schemeClr val="tx2"/>
                </a:solidFill>
              </a:rPr>
              <a:t/>
            </a:r>
            <a:br>
              <a:rPr lang="fa-IR" sz="1900">
                <a:solidFill>
                  <a:schemeClr val="tx2"/>
                </a:solidFill>
              </a:rPr>
            </a:br>
            <a:r>
              <a:rPr lang="fa-IR" sz="1900">
                <a:solidFill>
                  <a:schemeClr val="tx2"/>
                </a:solidFill>
              </a:rPr>
              <a:t>حساب بیمه عمر مشترک</a:t>
            </a:r>
            <a:endParaRPr lang="en-US" sz="1900">
              <a:solidFill>
                <a:schemeClr val="tx2"/>
              </a:solidFill>
            </a:endParaRPr>
          </a:p>
        </p:txBody>
      </p:sp>
      <p:sp>
        <p:nvSpPr>
          <p:cNvPr id="353306" name="Rectangle 26"/>
          <p:cNvSpPr>
            <a:spLocks noChangeArrowheads="1"/>
          </p:cNvSpPr>
          <p:nvPr/>
        </p:nvSpPr>
        <p:spPr bwMode="auto">
          <a:xfrm>
            <a:off x="922338" y="5535613"/>
            <a:ext cx="7772400" cy="809625"/>
          </a:xfrm>
          <a:prstGeom prst="rect">
            <a:avLst/>
          </a:prstGeom>
          <a:noFill/>
          <a:ln w="9525">
            <a:noFill/>
            <a:miter lim="800000"/>
            <a:headEnd/>
            <a:tailEnd/>
          </a:ln>
          <a:effectLst/>
        </p:spPr>
        <p:txBody>
          <a:bodyPr anchor="ctr"/>
          <a:lstStyle/>
          <a:p>
            <a:r>
              <a:rPr lang="fa-IR" sz="1900">
                <a:solidFill>
                  <a:schemeClr val="tx2"/>
                </a:solidFill>
              </a:rPr>
              <a:t/>
            </a:r>
            <a:br>
              <a:rPr lang="fa-IR" sz="1900">
                <a:solidFill>
                  <a:schemeClr val="tx2"/>
                </a:solidFill>
              </a:rPr>
            </a:br>
            <a:r>
              <a:rPr lang="fa-IR" sz="1900">
                <a:solidFill>
                  <a:schemeClr val="tx2"/>
                </a:solidFill>
              </a:rPr>
              <a:t>8=3+5</a:t>
            </a:r>
            <a:br>
              <a:rPr lang="fa-IR" sz="1900">
                <a:solidFill>
                  <a:schemeClr val="tx2"/>
                </a:solidFill>
              </a:rPr>
            </a:br>
            <a:r>
              <a:rPr lang="fa-IR" sz="1900">
                <a:solidFill>
                  <a:schemeClr val="tx2"/>
                </a:solidFill>
              </a:rPr>
              <a:t/>
            </a:r>
            <a:br>
              <a:rPr lang="fa-IR" sz="1900">
                <a:solidFill>
                  <a:schemeClr val="tx2"/>
                </a:solidFill>
              </a:rPr>
            </a:br>
            <a:r>
              <a:rPr lang="fa-IR" sz="1500">
                <a:solidFill>
                  <a:schemeClr val="tx2"/>
                </a:solidFill>
              </a:rPr>
              <a:t>سهم الف                      25000=8/5*40000</a:t>
            </a:r>
            <a:br>
              <a:rPr lang="fa-IR" sz="1500">
                <a:solidFill>
                  <a:schemeClr val="tx2"/>
                </a:solidFill>
              </a:rPr>
            </a:br>
            <a:r>
              <a:rPr lang="fa-IR" sz="1700">
                <a:solidFill>
                  <a:schemeClr val="tx2"/>
                </a:solidFill>
              </a:rPr>
              <a:t>سهم ب                 15000=8/3*40000</a:t>
            </a:r>
            <a:endParaRPr lang="en-US" sz="17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ctrTitle"/>
          </p:nvPr>
        </p:nvSpPr>
        <p:spPr>
          <a:xfrm>
            <a:off x="827088" y="944563"/>
            <a:ext cx="7389812" cy="755650"/>
          </a:xfrm>
        </p:spPr>
        <p:txBody>
          <a:bodyPr/>
          <a:lstStyle/>
          <a:p>
            <a:r>
              <a:rPr lang="fa-IR" sz="2100"/>
              <a:t>روش دوم</a:t>
            </a:r>
            <a:br>
              <a:rPr lang="fa-IR" sz="2100"/>
            </a:br>
            <a:r>
              <a:rPr lang="fa-IR" sz="2100"/>
              <a:t>حساب بیمه عمر مشترک</a:t>
            </a:r>
            <a:endParaRPr lang="en-US" sz="2100"/>
          </a:p>
        </p:txBody>
      </p:sp>
      <p:graphicFrame>
        <p:nvGraphicFramePr>
          <p:cNvPr id="354307" name="Group 3"/>
          <p:cNvGraphicFramePr>
            <a:graphicFrameLocks noGrp="1"/>
          </p:cNvGraphicFramePr>
          <p:nvPr/>
        </p:nvGraphicFramePr>
        <p:xfrm>
          <a:off x="347663" y="2132013"/>
          <a:ext cx="8351837" cy="4133088"/>
        </p:xfrm>
        <a:graphic>
          <a:graphicData uri="http://schemas.openxmlformats.org/drawingml/2006/table">
            <a:tbl>
              <a:tblPr/>
              <a:tblGrid>
                <a:gridCol w="1154112">
                  <a:extLst>
                    <a:ext uri="{9D8B030D-6E8A-4147-A177-3AD203B41FA5}">
                      <a16:colId xmlns:a16="http://schemas.microsoft.com/office/drawing/2014/main" val="20000"/>
                    </a:ext>
                  </a:extLst>
                </a:gridCol>
                <a:gridCol w="1919288">
                  <a:extLst>
                    <a:ext uri="{9D8B030D-6E8A-4147-A177-3AD203B41FA5}">
                      <a16:colId xmlns:a16="http://schemas.microsoft.com/office/drawing/2014/main" val="20001"/>
                    </a:ext>
                  </a:extLst>
                </a:gridCol>
                <a:gridCol w="1246187">
                  <a:extLst>
                    <a:ext uri="{9D8B030D-6E8A-4147-A177-3AD203B41FA5}">
                      <a16:colId xmlns:a16="http://schemas.microsoft.com/office/drawing/2014/main" val="20002"/>
                    </a:ext>
                  </a:extLst>
                </a:gridCol>
                <a:gridCol w="1055688">
                  <a:extLst>
                    <a:ext uri="{9D8B030D-6E8A-4147-A177-3AD203B41FA5}">
                      <a16:colId xmlns:a16="http://schemas.microsoft.com/office/drawing/2014/main" val="20003"/>
                    </a:ext>
                  </a:extLst>
                </a:gridCol>
                <a:gridCol w="1825625">
                  <a:extLst>
                    <a:ext uri="{9D8B030D-6E8A-4147-A177-3AD203B41FA5}">
                      <a16:colId xmlns:a16="http://schemas.microsoft.com/office/drawing/2014/main" val="20004"/>
                    </a:ext>
                  </a:extLst>
                </a:gridCol>
                <a:gridCol w="1150937">
                  <a:extLst>
                    <a:ext uri="{9D8B030D-6E8A-4147-A177-3AD203B41FA5}">
                      <a16:colId xmlns:a16="http://schemas.microsoft.com/office/drawing/2014/main" val="20005"/>
                    </a:ext>
                  </a:extLst>
                </a:gridCol>
              </a:tblGrid>
              <a:tr h="2365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مبلغ به ریال</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شرح</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تاریخ</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مبلغ به ریال</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شرح</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تاریخ</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به 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29/12/1*</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به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1/1/1*</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17000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به زیر</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29/12/2*</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1" i="0" u="none" strike="noStrike" cap="none" normalizeH="0" baseline="0" smtClean="0">
                          <a:ln>
                            <a:noFill/>
                          </a:ln>
                          <a:solidFill>
                            <a:schemeClr val="tx1"/>
                          </a:solidFill>
                          <a:effectLst/>
                          <a:latin typeface="Arial" charset="0"/>
                          <a:cs typeface="Arial" charset="0"/>
                        </a:rPr>
                        <a:t>ب</a:t>
                      </a:r>
                      <a:r>
                        <a:rPr kumimoji="0" lang="fa-IR" sz="1400" b="1" i="0" u="none" strike="noStrike" cap="none" normalizeH="0" baseline="0" smtClean="0">
                          <a:ln>
                            <a:noFill/>
                          </a:ln>
                          <a:solidFill>
                            <a:schemeClr val="tx1"/>
                          </a:solidFill>
                          <a:effectLst/>
                          <a:latin typeface="Arial" charset="0"/>
                          <a:cs typeface="Arial" charset="0"/>
                        </a:rPr>
                        <a:t>ه حسا</a:t>
                      </a:r>
                      <a:r>
                        <a:rPr kumimoji="0" lang="fa-IR" altLang="ug-CN" sz="1400" b="1" i="0" u="none" strike="noStrike" cap="none" normalizeH="0" baseline="0" smtClean="0">
                          <a:ln>
                            <a:noFill/>
                          </a:ln>
                          <a:solidFill>
                            <a:schemeClr val="tx1"/>
                          </a:solidFill>
                          <a:effectLst/>
                          <a:latin typeface="Arial" charset="0"/>
                          <a:cs typeface="Arial" charset="0"/>
                        </a:rPr>
                        <a:t>ب</a:t>
                      </a:r>
                      <a:r>
                        <a:rPr kumimoji="0" lang="fa-IR" sz="1400" b="1" i="0" u="none" strike="noStrike" cap="none" normalizeH="0" baseline="0" smtClean="0">
                          <a:ln>
                            <a:noFill/>
                          </a:ln>
                          <a:solidFill>
                            <a:schemeClr val="tx1"/>
                          </a:solidFill>
                          <a:effectLst/>
                          <a:latin typeface="Arial" charset="0"/>
                          <a:cs typeface="Arial" charset="0"/>
                        </a:rPr>
                        <a:t>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1/1/2*</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5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27000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حساب سود وزیان</a:t>
                      </a:r>
                      <a:endParaRPr kumimoji="0" lang="fa-IR" altLang="ug-CN"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a:t>
                      </a:r>
                      <a:r>
                        <a:rPr kumimoji="0" lang="fa-IR" altLang="ug-CN" sz="1400" b="1" i="0" u="none" strike="noStrike" cap="none" normalizeH="0" baseline="0" smtClean="0">
                          <a:ln>
                            <a:noFill/>
                          </a:ln>
                          <a:solidFill>
                            <a:schemeClr val="tx1"/>
                          </a:solidFill>
                          <a:effectLst/>
                          <a:latin typeface="Arial" charset="0"/>
                          <a:cs typeface="Arial" charset="0"/>
                        </a:rPr>
                        <a:t> </a:t>
                      </a:r>
                      <a:r>
                        <a:rPr kumimoji="0" lang="fa-IR" sz="1400" b="1" i="0" u="none" strike="noStrike" cap="none" normalizeH="0" baseline="0" smtClean="0">
                          <a:ln>
                            <a:noFill/>
                          </a:ln>
                          <a:solidFill>
                            <a:schemeClr val="tx1"/>
                          </a:solidFill>
                          <a:effectLst/>
                          <a:latin typeface="Arial" charset="0"/>
                          <a:cs typeface="Arial" charset="0"/>
                        </a:rPr>
                        <a:t>نقل به زیر</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29/12/3*</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27000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به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1/1/3*</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400000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از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25/5/4*</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به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1/1/4*</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400000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228750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137250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400000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حساب سرمایه شرکا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ب</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25/5/4*</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4358" name="Line 54"/>
          <p:cNvSpPr>
            <a:spLocks noChangeShapeType="1"/>
          </p:cNvSpPr>
          <p:nvPr/>
        </p:nvSpPr>
        <p:spPr bwMode="auto">
          <a:xfrm>
            <a:off x="4667250" y="4132263"/>
            <a:ext cx="1055688" cy="0"/>
          </a:xfrm>
          <a:prstGeom prst="line">
            <a:avLst/>
          </a:prstGeom>
          <a:noFill/>
          <a:ln w="9525">
            <a:solidFill>
              <a:schemeClr val="tx1"/>
            </a:solidFill>
            <a:round/>
            <a:headEnd/>
            <a:tailEnd/>
          </a:ln>
          <a:effectLst/>
        </p:spPr>
        <p:txBody>
          <a:bodyPr/>
          <a:lstStyle/>
          <a:p>
            <a:endParaRPr lang="en-US"/>
          </a:p>
        </p:txBody>
      </p:sp>
      <p:sp>
        <p:nvSpPr>
          <p:cNvPr id="354359" name="Line 55"/>
          <p:cNvSpPr>
            <a:spLocks noChangeShapeType="1"/>
          </p:cNvSpPr>
          <p:nvPr/>
        </p:nvSpPr>
        <p:spPr bwMode="auto">
          <a:xfrm>
            <a:off x="4667250" y="5211763"/>
            <a:ext cx="1055688" cy="0"/>
          </a:xfrm>
          <a:prstGeom prst="line">
            <a:avLst/>
          </a:prstGeom>
          <a:noFill/>
          <a:ln w="9525">
            <a:solidFill>
              <a:schemeClr val="tx1"/>
            </a:solidFill>
            <a:round/>
            <a:headEnd/>
            <a:tailEnd/>
          </a:ln>
          <a:effectLst/>
        </p:spPr>
        <p:txBody>
          <a:bodyPr/>
          <a:lstStyle/>
          <a:p>
            <a:endParaRPr lang="en-US"/>
          </a:p>
        </p:txBody>
      </p:sp>
      <p:sp>
        <p:nvSpPr>
          <p:cNvPr id="354360" name="Line 56"/>
          <p:cNvSpPr>
            <a:spLocks noChangeShapeType="1"/>
          </p:cNvSpPr>
          <p:nvPr/>
        </p:nvSpPr>
        <p:spPr bwMode="auto">
          <a:xfrm>
            <a:off x="347663" y="5157788"/>
            <a:ext cx="1152525" cy="0"/>
          </a:xfrm>
          <a:prstGeom prst="line">
            <a:avLst/>
          </a:prstGeom>
          <a:noFill/>
          <a:ln w="9525">
            <a:solidFill>
              <a:schemeClr val="tx1"/>
            </a:solidFill>
            <a:round/>
            <a:headEnd/>
            <a:tailEnd/>
          </a:ln>
          <a:effectLst/>
        </p:spPr>
        <p:txBody>
          <a:bodyPr/>
          <a:lstStyle/>
          <a:p>
            <a:endParaRPr lang="en-US"/>
          </a:p>
        </p:txBody>
      </p:sp>
      <p:sp>
        <p:nvSpPr>
          <p:cNvPr id="354361" name="Line 57"/>
          <p:cNvSpPr>
            <a:spLocks noChangeShapeType="1"/>
          </p:cNvSpPr>
          <p:nvPr/>
        </p:nvSpPr>
        <p:spPr bwMode="auto">
          <a:xfrm>
            <a:off x="4667250" y="2889250"/>
            <a:ext cx="1055688" cy="0"/>
          </a:xfrm>
          <a:prstGeom prst="line">
            <a:avLst/>
          </a:prstGeom>
          <a:noFill/>
          <a:ln w="9525">
            <a:solidFill>
              <a:schemeClr val="tx1"/>
            </a:solidFill>
            <a:round/>
            <a:headEnd/>
            <a:tailEnd/>
          </a:ln>
          <a:effectLst/>
        </p:spPr>
        <p:txBody>
          <a:bodyPr/>
          <a:lstStyle/>
          <a:p>
            <a:endParaRPr lang="en-US"/>
          </a:p>
        </p:txBody>
      </p:sp>
      <p:sp>
        <p:nvSpPr>
          <p:cNvPr id="354362" name="Line 58"/>
          <p:cNvSpPr>
            <a:spLocks noChangeShapeType="1"/>
          </p:cNvSpPr>
          <p:nvPr/>
        </p:nvSpPr>
        <p:spPr bwMode="auto">
          <a:xfrm>
            <a:off x="4667250" y="3159125"/>
            <a:ext cx="1055688" cy="0"/>
          </a:xfrm>
          <a:prstGeom prst="line">
            <a:avLst/>
          </a:prstGeom>
          <a:noFill/>
          <a:ln w="9525">
            <a:solidFill>
              <a:schemeClr val="tx1"/>
            </a:solidFill>
            <a:round/>
            <a:headEnd/>
            <a:tailEnd/>
          </a:ln>
          <a:effectLst/>
        </p:spPr>
        <p:txBody>
          <a:bodyPr/>
          <a:lstStyle/>
          <a:p>
            <a:endParaRPr lang="en-US"/>
          </a:p>
        </p:txBody>
      </p:sp>
      <p:sp>
        <p:nvSpPr>
          <p:cNvPr id="354363" name="Line 59"/>
          <p:cNvSpPr>
            <a:spLocks noChangeShapeType="1"/>
          </p:cNvSpPr>
          <p:nvPr/>
        </p:nvSpPr>
        <p:spPr bwMode="auto">
          <a:xfrm>
            <a:off x="4667250" y="3482975"/>
            <a:ext cx="1055688" cy="0"/>
          </a:xfrm>
          <a:prstGeom prst="line">
            <a:avLst/>
          </a:prstGeom>
          <a:noFill/>
          <a:ln w="9525">
            <a:solidFill>
              <a:schemeClr val="tx1"/>
            </a:solidFill>
            <a:round/>
            <a:headEnd/>
            <a:tailEnd/>
          </a:ln>
          <a:effectLst/>
        </p:spPr>
        <p:txBody>
          <a:bodyPr/>
          <a:lstStyle/>
          <a:p>
            <a:endParaRPr lang="en-US"/>
          </a:p>
        </p:txBody>
      </p:sp>
      <p:sp>
        <p:nvSpPr>
          <p:cNvPr id="354364" name="Line 60"/>
          <p:cNvSpPr>
            <a:spLocks noChangeShapeType="1"/>
          </p:cNvSpPr>
          <p:nvPr/>
        </p:nvSpPr>
        <p:spPr bwMode="auto">
          <a:xfrm>
            <a:off x="4667250" y="5319713"/>
            <a:ext cx="1055688" cy="0"/>
          </a:xfrm>
          <a:prstGeom prst="line">
            <a:avLst/>
          </a:prstGeom>
          <a:noFill/>
          <a:ln w="9525">
            <a:solidFill>
              <a:schemeClr val="tx1"/>
            </a:solidFill>
            <a:round/>
            <a:headEnd/>
            <a:tailEnd/>
          </a:ln>
          <a:effectLst/>
        </p:spPr>
        <p:txBody>
          <a:bodyPr/>
          <a:lstStyle/>
          <a:p>
            <a:endParaRPr lang="en-US"/>
          </a:p>
        </p:txBody>
      </p:sp>
      <p:sp>
        <p:nvSpPr>
          <p:cNvPr id="354365" name="Line 61"/>
          <p:cNvSpPr>
            <a:spLocks noChangeShapeType="1"/>
          </p:cNvSpPr>
          <p:nvPr/>
        </p:nvSpPr>
        <p:spPr bwMode="auto">
          <a:xfrm>
            <a:off x="347663" y="2889250"/>
            <a:ext cx="1152525" cy="0"/>
          </a:xfrm>
          <a:prstGeom prst="line">
            <a:avLst/>
          </a:prstGeom>
          <a:noFill/>
          <a:ln w="9525">
            <a:solidFill>
              <a:schemeClr val="tx1"/>
            </a:solidFill>
            <a:round/>
            <a:headEnd/>
            <a:tailEnd/>
          </a:ln>
          <a:effectLst/>
        </p:spPr>
        <p:txBody>
          <a:bodyPr/>
          <a:lstStyle/>
          <a:p>
            <a:endParaRPr lang="en-US"/>
          </a:p>
        </p:txBody>
      </p:sp>
      <p:sp>
        <p:nvSpPr>
          <p:cNvPr id="354366" name="Line 62"/>
          <p:cNvSpPr>
            <a:spLocks noChangeShapeType="1"/>
          </p:cNvSpPr>
          <p:nvPr/>
        </p:nvSpPr>
        <p:spPr bwMode="auto">
          <a:xfrm>
            <a:off x="347663" y="3482975"/>
            <a:ext cx="1152525" cy="0"/>
          </a:xfrm>
          <a:prstGeom prst="line">
            <a:avLst/>
          </a:prstGeom>
          <a:noFill/>
          <a:ln w="9525">
            <a:solidFill>
              <a:schemeClr val="tx1"/>
            </a:solidFill>
            <a:round/>
            <a:headEnd/>
            <a:tailEnd/>
          </a:ln>
          <a:effectLst/>
        </p:spPr>
        <p:txBody>
          <a:bodyPr/>
          <a:lstStyle/>
          <a:p>
            <a:endParaRPr lang="en-US"/>
          </a:p>
        </p:txBody>
      </p:sp>
      <p:sp>
        <p:nvSpPr>
          <p:cNvPr id="354367" name="Line 63"/>
          <p:cNvSpPr>
            <a:spLocks noChangeShapeType="1"/>
          </p:cNvSpPr>
          <p:nvPr/>
        </p:nvSpPr>
        <p:spPr bwMode="auto">
          <a:xfrm>
            <a:off x="347663" y="3970338"/>
            <a:ext cx="1152525" cy="0"/>
          </a:xfrm>
          <a:prstGeom prst="line">
            <a:avLst/>
          </a:prstGeom>
          <a:noFill/>
          <a:ln w="9525">
            <a:solidFill>
              <a:schemeClr val="tx1"/>
            </a:solidFill>
            <a:round/>
            <a:headEnd/>
            <a:tailEnd/>
          </a:ln>
          <a:effectLst/>
        </p:spPr>
        <p:txBody>
          <a:bodyPr/>
          <a:lstStyle/>
          <a:p>
            <a:endParaRPr lang="en-US"/>
          </a:p>
        </p:txBody>
      </p:sp>
      <p:sp>
        <p:nvSpPr>
          <p:cNvPr id="354368" name="Line 64"/>
          <p:cNvSpPr>
            <a:spLocks noChangeShapeType="1"/>
          </p:cNvSpPr>
          <p:nvPr/>
        </p:nvSpPr>
        <p:spPr bwMode="auto">
          <a:xfrm>
            <a:off x="347663" y="4132263"/>
            <a:ext cx="1152525" cy="0"/>
          </a:xfrm>
          <a:prstGeom prst="line">
            <a:avLst/>
          </a:prstGeom>
          <a:noFill/>
          <a:ln w="9525">
            <a:solidFill>
              <a:schemeClr val="tx1"/>
            </a:solidFill>
            <a:round/>
            <a:headEnd/>
            <a:tailEnd/>
          </a:ln>
          <a:effectLst/>
        </p:spPr>
        <p:txBody>
          <a:bodyPr/>
          <a:lstStyle/>
          <a:p>
            <a:endParaRPr lang="en-US"/>
          </a:p>
        </p:txBody>
      </p:sp>
      <p:sp>
        <p:nvSpPr>
          <p:cNvPr id="354369" name="Line 65"/>
          <p:cNvSpPr>
            <a:spLocks noChangeShapeType="1"/>
          </p:cNvSpPr>
          <p:nvPr/>
        </p:nvSpPr>
        <p:spPr bwMode="auto">
          <a:xfrm>
            <a:off x="347663" y="5319713"/>
            <a:ext cx="1152525"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ctrTitle"/>
          </p:nvPr>
        </p:nvSpPr>
        <p:spPr>
          <a:xfrm>
            <a:off x="827088" y="944563"/>
            <a:ext cx="7389812" cy="755650"/>
          </a:xfrm>
        </p:spPr>
        <p:txBody>
          <a:bodyPr/>
          <a:lstStyle/>
          <a:p>
            <a:r>
              <a:rPr lang="fa-IR" sz="2100">
                <a:solidFill>
                  <a:schemeClr val="tx1"/>
                </a:solidFill>
              </a:rPr>
              <a:t>روش دوم</a:t>
            </a:r>
            <a:br>
              <a:rPr lang="fa-IR" sz="2100">
                <a:solidFill>
                  <a:schemeClr val="tx1"/>
                </a:solidFill>
              </a:rPr>
            </a:br>
            <a:r>
              <a:rPr lang="fa-IR" sz="2100">
                <a:solidFill>
                  <a:schemeClr val="tx1"/>
                </a:solidFill>
              </a:rPr>
              <a:t>حساب بیمه عمر مشترک</a:t>
            </a:r>
            <a:endParaRPr lang="en-US" sz="2100">
              <a:solidFill>
                <a:schemeClr val="tx1"/>
              </a:solidFill>
            </a:endParaRPr>
          </a:p>
        </p:txBody>
      </p:sp>
      <p:sp>
        <p:nvSpPr>
          <p:cNvPr id="355331" name="Line 3"/>
          <p:cNvSpPr>
            <a:spLocks noChangeShapeType="1"/>
          </p:cNvSpPr>
          <p:nvPr/>
        </p:nvSpPr>
        <p:spPr bwMode="auto">
          <a:xfrm>
            <a:off x="347663" y="2889250"/>
            <a:ext cx="1152525" cy="0"/>
          </a:xfrm>
          <a:prstGeom prst="line">
            <a:avLst/>
          </a:prstGeom>
          <a:noFill/>
          <a:ln w="9525">
            <a:solidFill>
              <a:schemeClr val="tx1"/>
            </a:solidFill>
            <a:round/>
            <a:headEnd/>
            <a:tailEnd/>
          </a:ln>
          <a:effectLst/>
        </p:spPr>
        <p:txBody>
          <a:bodyPr/>
          <a:lstStyle/>
          <a:p>
            <a:endParaRPr lang="en-US"/>
          </a:p>
        </p:txBody>
      </p:sp>
      <p:sp>
        <p:nvSpPr>
          <p:cNvPr id="355332" name="Rectangle 4"/>
          <p:cNvSpPr>
            <a:spLocks noChangeArrowheads="1"/>
          </p:cNvSpPr>
          <p:nvPr/>
        </p:nvSpPr>
        <p:spPr bwMode="auto">
          <a:xfrm>
            <a:off x="252413" y="3159125"/>
            <a:ext cx="8347075" cy="1673225"/>
          </a:xfrm>
          <a:prstGeom prst="rect">
            <a:avLst/>
          </a:prstGeom>
          <a:noFill/>
          <a:ln w="9525">
            <a:noFill/>
            <a:miter lim="800000"/>
            <a:headEnd/>
            <a:tailEnd/>
          </a:ln>
          <a:effectLst/>
        </p:spPr>
        <p:txBody>
          <a:bodyPr anchor="ctr"/>
          <a:lstStyle/>
          <a:p>
            <a:r>
              <a:rPr lang="fa-IR" sz="1500"/>
              <a:t>8=3+5 درتاریخ 29/12/2* مازاد به حساب سودوزیان  17000=5000-22000</a:t>
            </a:r>
            <a:br>
              <a:rPr lang="fa-IR" sz="1500"/>
            </a:br>
            <a:r>
              <a:rPr lang="fa-IR" sz="1500"/>
              <a:t>الف  228750=8/5*336000 درتاریخ 29/12/3* به حساب سود وزیان  15000=12000-27000</a:t>
            </a:r>
            <a:br>
              <a:rPr lang="fa-IR" sz="1500"/>
            </a:br>
            <a:r>
              <a:rPr lang="fa-IR" sz="1500"/>
              <a:t>ب   137250=8/3*336000  مانده نقل به حساب سرمایه شرکا  336000=34000-400000</a:t>
            </a:r>
            <a:endParaRPr lang="en-US" sz="1500"/>
          </a:p>
        </p:txBody>
      </p:sp>
    </p:spTree>
  </p:cSld>
  <p:clrMapOvr>
    <a:masterClrMapping/>
  </p:clrMapOvr>
  <p:transition spd="slow">
    <p:comb/>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47663" y="782638"/>
            <a:ext cx="8347075" cy="2916237"/>
          </a:xfrm>
          <a:prstGeom prst="rect">
            <a:avLst/>
          </a:prstGeom>
          <a:noFill/>
          <a:ln w="9525">
            <a:noFill/>
            <a:miter lim="800000"/>
            <a:headEnd/>
            <a:tailEnd/>
          </a:ln>
          <a:effectLst/>
        </p:spPr>
        <p:txBody>
          <a:bodyPr anchor="ctr"/>
          <a:lstStyle/>
          <a:p>
            <a:r>
              <a:rPr lang="fa-IR" sz="2500"/>
              <a:t>8=3+5 درتاریخ 29/12/2* مازاد به حساب سودوزیان  17000=5000-22000</a:t>
            </a:r>
            <a:br>
              <a:rPr lang="fa-IR" sz="2500"/>
            </a:br>
            <a:r>
              <a:rPr lang="fa-IR" sz="2500"/>
              <a:t>الف  228750=8/5*336000 درتاریخ 29/12/3* به حساب سود وزیان  15000=12000-27000</a:t>
            </a:r>
            <a:br>
              <a:rPr lang="fa-IR" sz="2500"/>
            </a:br>
            <a:r>
              <a:rPr lang="fa-IR" sz="2500"/>
              <a:t>ب   137250=8/3*336000  مانده نقل به حساب سرمایه شرکا  336000=34000-400000</a:t>
            </a:r>
            <a:endParaRPr lang="en-US" sz="2500"/>
          </a:p>
        </p:txBody>
      </p:sp>
    </p:spTree>
  </p:cSld>
  <p:clrMapOvr>
    <a:masterClrMapping/>
  </p:clrMapOvr>
  <p:transition spd="slow">
    <p:comb/>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p:nvPr>
        </p:nvSpPr>
        <p:spPr>
          <a:xfrm>
            <a:off x="444500" y="674688"/>
            <a:ext cx="7772400" cy="971550"/>
          </a:xfrm>
        </p:spPr>
        <p:txBody>
          <a:bodyPr/>
          <a:lstStyle/>
          <a:p>
            <a:r>
              <a:rPr lang="fa-IR" sz="2100"/>
              <a:t>روش سوم</a:t>
            </a:r>
            <a:br>
              <a:rPr lang="fa-IR" sz="2100"/>
            </a:br>
            <a:r>
              <a:rPr lang="fa-IR" sz="2100"/>
              <a:t>حساب بیمه عمر مشترک</a:t>
            </a:r>
            <a:endParaRPr lang="en-US" sz="2100"/>
          </a:p>
        </p:txBody>
      </p:sp>
      <p:graphicFrame>
        <p:nvGraphicFramePr>
          <p:cNvPr id="357379" name="Group 3"/>
          <p:cNvGraphicFramePr>
            <a:graphicFrameLocks noGrp="1"/>
          </p:cNvGraphicFramePr>
          <p:nvPr/>
        </p:nvGraphicFramePr>
        <p:xfrm>
          <a:off x="347663" y="1431925"/>
          <a:ext cx="8351837" cy="4972558"/>
        </p:xfrm>
        <a:graphic>
          <a:graphicData uri="http://schemas.openxmlformats.org/drawingml/2006/table">
            <a:tbl>
              <a:tblPr/>
              <a:tblGrid>
                <a:gridCol w="1154112">
                  <a:extLst>
                    <a:ext uri="{9D8B030D-6E8A-4147-A177-3AD203B41FA5}">
                      <a16:colId xmlns:a16="http://schemas.microsoft.com/office/drawing/2014/main" val="20000"/>
                    </a:ext>
                  </a:extLst>
                </a:gridCol>
                <a:gridCol w="1919288">
                  <a:extLst>
                    <a:ext uri="{9D8B030D-6E8A-4147-A177-3AD203B41FA5}">
                      <a16:colId xmlns:a16="http://schemas.microsoft.com/office/drawing/2014/main" val="20001"/>
                    </a:ext>
                  </a:extLst>
                </a:gridCol>
                <a:gridCol w="1246187">
                  <a:extLst>
                    <a:ext uri="{9D8B030D-6E8A-4147-A177-3AD203B41FA5}">
                      <a16:colId xmlns:a16="http://schemas.microsoft.com/office/drawing/2014/main" val="20002"/>
                    </a:ext>
                  </a:extLst>
                </a:gridCol>
                <a:gridCol w="1055688">
                  <a:extLst>
                    <a:ext uri="{9D8B030D-6E8A-4147-A177-3AD203B41FA5}">
                      <a16:colId xmlns:a16="http://schemas.microsoft.com/office/drawing/2014/main" val="20003"/>
                    </a:ext>
                  </a:extLst>
                </a:gridCol>
                <a:gridCol w="1968500">
                  <a:extLst>
                    <a:ext uri="{9D8B030D-6E8A-4147-A177-3AD203B41FA5}">
                      <a16:colId xmlns:a16="http://schemas.microsoft.com/office/drawing/2014/main" val="20004"/>
                    </a:ext>
                  </a:extLst>
                </a:gridCol>
                <a:gridCol w="1008062">
                  <a:extLst>
                    <a:ext uri="{9D8B030D-6E8A-4147-A177-3AD203B41FA5}">
                      <a16:colId xmlns:a16="http://schemas.microsoft.com/office/drawing/2014/main" val="20005"/>
                    </a:ext>
                  </a:extLst>
                </a:gridCol>
              </a:tblGrid>
              <a:tr h="7175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مبلغ به ریال</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شرح</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تاریخ</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مبلغ به ریال</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شرح</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تاریخ</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به حساب اندوخته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29/12/1*</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از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1/1/1*</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5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17000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به حساب اندوخته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به زیر</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29/12/2*</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400" b="1" i="0" u="none" strike="noStrike" cap="none" normalizeH="0" baseline="0" smtClean="0">
                          <a:ln>
                            <a:noFill/>
                          </a:ln>
                          <a:solidFill>
                            <a:schemeClr val="tx1"/>
                          </a:solidFill>
                          <a:effectLst/>
                          <a:latin typeface="Arial" charset="0"/>
                          <a:cs typeface="Arial" charset="0"/>
                        </a:rPr>
                        <a:t>از</a:t>
                      </a:r>
                      <a:r>
                        <a:rPr kumimoji="0" lang="fa-IR" sz="1400" b="1" i="0" u="none" strike="noStrike" cap="none" normalizeH="0" baseline="0" smtClean="0">
                          <a:ln>
                            <a:noFill/>
                          </a:ln>
                          <a:solidFill>
                            <a:schemeClr val="tx1"/>
                          </a:solidFill>
                          <a:effectLst/>
                          <a:latin typeface="Arial" charset="0"/>
                          <a:cs typeface="Arial" charset="0"/>
                        </a:rPr>
                        <a:t> حسا</a:t>
                      </a:r>
                      <a:r>
                        <a:rPr kumimoji="0" lang="fa-IR" altLang="ug-CN" sz="1400" b="1" i="0" u="none" strike="noStrike" cap="none" normalizeH="0" baseline="0" smtClean="0">
                          <a:ln>
                            <a:noFill/>
                          </a:ln>
                          <a:solidFill>
                            <a:schemeClr val="tx1"/>
                          </a:solidFill>
                          <a:effectLst/>
                          <a:latin typeface="Arial" charset="0"/>
                          <a:cs typeface="Arial" charset="0"/>
                        </a:rPr>
                        <a:t>ب</a:t>
                      </a:r>
                      <a:r>
                        <a:rPr kumimoji="0" lang="fa-IR" sz="1400" b="1" i="0" u="none" strike="noStrike" cap="none" normalizeH="0" baseline="0" smtClean="0">
                          <a:ln>
                            <a:noFill/>
                          </a:ln>
                          <a:solidFill>
                            <a:schemeClr val="tx1"/>
                          </a:solidFill>
                          <a:effectLst/>
                          <a:latin typeface="Arial" charset="0"/>
                          <a:cs typeface="Arial" charset="0"/>
                        </a:rPr>
                        <a:t>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1/1/2*</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27000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به حساب اندوخته بیمه عمر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به زیر</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29/12/3*</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27000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از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1/1/3*</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8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400000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34000  </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از حساب بانک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به حساب اندوخته بیمه عمر</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25/5/4*</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25/5/4*</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22000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مانده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از حساب بانک</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1/1/4*</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99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434000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150000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434000</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نقل به حساب سرمایه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ب</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Arial" charset="0"/>
                        </a:rPr>
                        <a:t>25/5/5*</a:t>
                      </a:r>
                      <a:endParaRPr kumimoji="0" lang="en-US"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7430" name="Line 54"/>
          <p:cNvSpPr>
            <a:spLocks noChangeShapeType="1"/>
          </p:cNvSpPr>
          <p:nvPr/>
        </p:nvSpPr>
        <p:spPr bwMode="auto">
          <a:xfrm>
            <a:off x="4667250" y="2781300"/>
            <a:ext cx="1055688" cy="0"/>
          </a:xfrm>
          <a:prstGeom prst="line">
            <a:avLst/>
          </a:prstGeom>
          <a:noFill/>
          <a:ln w="9525">
            <a:solidFill>
              <a:schemeClr val="tx1"/>
            </a:solidFill>
            <a:round/>
            <a:headEnd/>
            <a:tailEnd/>
          </a:ln>
          <a:effectLst/>
        </p:spPr>
        <p:txBody>
          <a:bodyPr/>
          <a:lstStyle/>
          <a:p>
            <a:endParaRPr lang="en-US"/>
          </a:p>
        </p:txBody>
      </p:sp>
      <p:sp>
        <p:nvSpPr>
          <p:cNvPr id="357431" name="Line 55"/>
          <p:cNvSpPr>
            <a:spLocks noChangeShapeType="1"/>
          </p:cNvSpPr>
          <p:nvPr/>
        </p:nvSpPr>
        <p:spPr bwMode="auto">
          <a:xfrm>
            <a:off x="4667250" y="3105150"/>
            <a:ext cx="1055688" cy="0"/>
          </a:xfrm>
          <a:prstGeom prst="line">
            <a:avLst/>
          </a:prstGeom>
          <a:noFill/>
          <a:ln w="9525">
            <a:solidFill>
              <a:schemeClr val="tx1"/>
            </a:solidFill>
            <a:round/>
            <a:headEnd/>
            <a:tailEnd/>
          </a:ln>
          <a:effectLst/>
        </p:spPr>
        <p:txBody>
          <a:bodyPr/>
          <a:lstStyle/>
          <a:p>
            <a:endParaRPr lang="en-US"/>
          </a:p>
        </p:txBody>
      </p:sp>
      <p:sp>
        <p:nvSpPr>
          <p:cNvPr id="357432" name="Line 56"/>
          <p:cNvSpPr>
            <a:spLocks noChangeShapeType="1"/>
          </p:cNvSpPr>
          <p:nvPr/>
        </p:nvSpPr>
        <p:spPr bwMode="auto">
          <a:xfrm>
            <a:off x="4667250" y="3590925"/>
            <a:ext cx="1055688" cy="0"/>
          </a:xfrm>
          <a:prstGeom prst="line">
            <a:avLst/>
          </a:prstGeom>
          <a:noFill/>
          <a:ln w="9525">
            <a:solidFill>
              <a:schemeClr val="tx1"/>
            </a:solidFill>
            <a:round/>
            <a:headEnd/>
            <a:tailEnd/>
          </a:ln>
          <a:effectLst/>
        </p:spPr>
        <p:txBody>
          <a:bodyPr/>
          <a:lstStyle/>
          <a:p>
            <a:endParaRPr lang="en-US"/>
          </a:p>
        </p:txBody>
      </p:sp>
      <p:sp>
        <p:nvSpPr>
          <p:cNvPr id="357433" name="Line 57"/>
          <p:cNvSpPr>
            <a:spLocks noChangeShapeType="1"/>
          </p:cNvSpPr>
          <p:nvPr/>
        </p:nvSpPr>
        <p:spPr bwMode="auto">
          <a:xfrm>
            <a:off x="4667250" y="3752850"/>
            <a:ext cx="1055688" cy="0"/>
          </a:xfrm>
          <a:prstGeom prst="line">
            <a:avLst/>
          </a:prstGeom>
          <a:noFill/>
          <a:ln w="9525">
            <a:solidFill>
              <a:schemeClr val="tx1"/>
            </a:solidFill>
            <a:round/>
            <a:headEnd/>
            <a:tailEnd/>
          </a:ln>
          <a:effectLst/>
        </p:spPr>
        <p:txBody>
          <a:bodyPr/>
          <a:lstStyle/>
          <a:p>
            <a:endParaRPr lang="en-US"/>
          </a:p>
        </p:txBody>
      </p:sp>
      <p:sp>
        <p:nvSpPr>
          <p:cNvPr id="357434" name="Line 58"/>
          <p:cNvSpPr>
            <a:spLocks noChangeShapeType="1"/>
          </p:cNvSpPr>
          <p:nvPr/>
        </p:nvSpPr>
        <p:spPr bwMode="auto">
          <a:xfrm>
            <a:off x="347663" y="3590925"/>
            <a:ext cx="1152525" cy="0"/>
          </a:xfrm>
          <a:prstGeom prst="line">
            <a:avLst/>
          </a:prstGeom>
          <a:noFill/>
          <a:ln w="9525">
            <a:solidFill>
              <a:schemeClr val="tx1"/>
            </a:solidFill>
            <a:round/>
            <a:headEnd/>
            <a:tailEnd/>
          </a:ln>
          <a:effectLst/>
        </p:spPr>
        <p:txBody>
          <a:bodyPr/>
          <a:lstStyle/>
          <a:p>
            <a:endParaRPr lang="en-US"/>
          </a:p>
        </p:txBody>
      </p:sp>
      <p:sp>
        <p:nvSpPr>
          <p:cNvPr id="357435" name="Line 59"/>
          <p:cNvSpPr>
            <a:spLocks noChangeShapeType="1"/>
          </p:cNvSpPr>
          <p:nvPr/>
        </p:nvSpPr>
        <p:spPr bwMode="auto">
          <a:xfrm>
            <a:off x="347663" y="4941888"/>
            <a:ext cx="1152525" cy="0"/>
          </a:xfrm>
          <a:prstGeom prst="line">
            <a:avLst/>
          </a:prstGeom>
          <a:noFill/>
          <a:ln w="9525">
            <a:solidFill>
              <a:schemeClr val="tx1"/>
            </a:solidFill>
            <a:round/>
            <a:headEnd/>
            <a:tailEnd/>
          </a:ln>
          <a:effectLst/>
        </p:spPr>
        <p:txBody>
          <a:bodyPr/>
          <a:lstStyle/>
          <a:p>
            <a:endParaRPr lang="en-US"/>
          </a:p>
        </p:txBody>
      </p:sp>
      <p:sp>
        <p:nvSpPr>
          <p:cNvPr id="357436" name="Line 60"/>
          <p:cNvSpPr>
            <a:spLocks noChangeShapeType="1"/>
          </p:cNvSpPr>
          <p:nvPr/>
        </p:nvSpPr>
        <p:spPr bwMode="auto">
          <a:xfrm>
            <a:off x="4667250" y="4941888"/>
            <a:ext cx="1055688" cy="0"/>
          </a:xfrm>
          <a:prstGeom prst="line">
            <a:avLst/>
          </a:prstGeom>
          <a:noFill/>
          <a:ln w="9525">
            <a:solidFill>
              <a:schemeClr val="tx1"/>
            </a:solidFill>
            <a:round/>
            <a:headEnd/>
            <a:tailEnd/>
          </a:ln>
          <a:effectLst/>
        </p:spPr>
        <p:txBody>
          <a:bodyPr/>
          <a:lstStyle/>
          <a:p>
            <a:endParaRPr lang="en-US"/>
          </a:p>
        </p:txBody>
      </p:sp>
      <p:sp>
        <p:nvSpPr>
          <p:cNvPr id="357437" name="Rectangle 61"/>
          <p:cNvSpPr>
            <a:spLocks noChangeArrowheads="1"/>
          </p:cNvSpPr>
          <p:nvPr/>
        </p:nvSpPr>
        <p:spPr bwMode="auto">
          <a:xfrm>
            <a:off x="922338" y="5319713"/>
            <a:ext cx="7772400" cy="971550"/>
          </a:xfrm>
          <a:prstGeom prst="rect">
            <a:avLst/>
          </a:prstGeom>
          <a:noFill/>
          <a:ln w="9525">
            <a:noFill/>
            <a:miter lim="800000"/>
            <a:headEnd/>
            <a:tailEnd/>
          </a:ln>
          <a:effectLst/>
        </p:spPr>
        <p:txBody>
          <a:bodyPr anchor="ctr"/>
          <a:lstStyle/>
          <a:p>
            <a:r>
              <a:rPr lang="fa-IR" sz="1700">
                <a:solidFill>
                  <a:schemeClr val="tx2"/>
                </a:solidFill>
              </a:rPr>
              <a:t>8=3+5</a:t>
            </a:r>
            <a:br>
              <a:rPr lang="fa-IR" sz="1700">
                <a:solidFill>
                  <a:schemeClr val="tx2"/>
                </a:solidFill>
              </a:rPr>
            </a:br>
            <a:r>
              <a:rPr lang="fa-IR" sz="1700">
                <a:solidFill>
                  <a:schemeClr val="tx2"/>
                </a:solidFill>
              </a:rPr>
              <a:t>سهم الف  250000=8/5*400000</a:t>
            </a:r>
            <a:br>
              <a:rPr lang="fa-IR" sz="1700">
                <a:solidFill>
                  <a:schemeClr val="tx2"/>
                </a:solidFill>
              </a:rPr>
            </a:br>
            <a:r>
              <a:rPr lang="fa-IR" sz="1700">
                <a:solidFill>
                  <a:schemeClr val="tx2"/>
                </a:solidFill>
              </a:rPr>
              <a:t>سهم ب    150000=8/3*400000</a:t>
            </a:r>
            <a:endParaRPr lang="en-US" sz="17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58402" name="Group 2"/>
          <p:cNvGraphicFramePr>
            <a:graphicFrameLocks noGrp="1"/>
          </p:cNvGraphicFramePr>
          <p:nvPr/>
        </p:nvGraphicFramePr>
        <p:xfrm>
          <a:off x="347663" y="188913"/>
          <a:ext cx="8351837" cy="4440936"/>
        </p:xfrm>
        <a:graphic>
          <a:graphicData uri="http://schemas.openxmlformats.org/drawingml/2006/table">
            <a:tbl>
              <a:tblPr/>
              <a:tblGrid>
                <a:gridCol w="2579687">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gridCol w="3167063">
                  <a:extLst>
                    <a:ext uri="{9D8B030D-6E8A-4147-A177-3AD203B41FA5}">
                      <a16:colId xmlns:a16="http://schemas.microsoft.com/office/drawing/2014/main" val="20002"/>
                    </a:ext>
                  </a:extLst>
                </a:gridCol>
                <a:gridCol w="1249362">
                  <a:extLst>
                    <a:ext uri="{9D8B030D-6E8A-4147-A177-3AD203B41FA5}">
                      <a16:colId xmlns:a16="http://schemas.microsoft.com/office/drawing/2014/main" val="20003"/>
                    </a:ext>
                  </a:extLst>
                </a:gridCol>
              </a:tblGrid>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بستانکار</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بدهکار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شرح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تاریخ</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       حساب بانک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1/1/1*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اندوخته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29/12/1*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اندوخته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29/12/1*</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       حساب بانک</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1/1/2*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17000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17000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اندوخته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29/12/2*</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اندوخته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600" b="0" i="0" u="none" strike="noStrike" cap="none" normalizeH="0" baseline="0" smtClean="0">
                          <a:ln>
                            <a:noFill/>
                          </a:ln>
                          <a:solidFill>
                            <a:schemeClr val="tx1"/>
                          </a:solidFill>
                          <a:effectLst/>
                          <a:latin typeface="Arial" charset="0"/>
                          <a:cs typeface="Arial" charset="0"/>
                        </a:rPr>
                        <a:t>2</a:t>
                      </a:r>
                      <a:r>
                        <a:rPr kumimoji="0" lang="fa-IR" sz="1600" b="0" i="0" u="none" strike="noStrike" cap="none" normalizeH="0" baseline="0" smtClean="0">
                          <a:ln>
                            <a:noFill/>
                          </a:ln>
                          <a:solidFill>
                            <a:schemeClr val="tx1"/>
                          </a:solidFill>
                          <a:effectLst/>
                          <a:latin typeface="Arial" charset="0"/>
                          <a:cs typeface="Arial" charset="0"/>
                        </a:rPr>
                        <a:t>9/12/</a:t>
                      </a:r>
                      <a:r>
                        <a:rPr kumimoji="0" lang="fa-IR" altLang="ug-CN" sz="1600" b="0" i="0" u="none" strike="noStrike" cap="none" normalizeH="0" baseline="0" smtClean="0">
                          <a:ln>
                            <a:noFill/>
                          </a:ln>
                          <a:solidFill>
                            <a:schemeClr val="tx1"/>
                          </a:solidFill>
                          <a:effectLst/>
                          <a:latin typeface="Arial" charset="0"/>
                          <a:cs typeface="Arial" charset="0"/>
                        </a:rPr>
                        <a:t>2</a:t>
                      </a:r>
                      <a:r>
                        <a:rPr kumimoji="0" lang="fa-IR" sz="1600" b="0" i="0" u="none" strike="noStrike" cap="none" normalizeH="0" baseline="0" smtClean="0">
                          <a:ln>
                            <a:noFill/>
                          </a:ln>
                          <a:solidFill>
                            <a:schemeClr val="tx1"/>
                          </a:solidFill>
                          <a:effectLst/>
                          <a:latin typeface="Arial" charset="0"/>
                          <a:cs typeface="Arial" charset="0"/>
                        </a:rPr>
                        <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comb/>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59426" name="Group 2"/>
          <p:cNvGraphicFramePr>
            <a:graphicFrameLocks noGrp="1"/>
          </p:cNvGraphicFramePr>
          <p:nvPr/>
        </p:nvGraphicFramePr>
        <p:xfrm>
          <a:off x="347663" y="188913"/>
          <a:ext cx="8351837" cy="4440936"/>
        </p:xfrm>
        <a:graphic>
          <a:graphicData uri="http://schemas.openxmlformats.org/drawingml/2006/table">
            <a:tbl>
              <a:tblPr/>
              <a:tblGrid>
                <a:gridCol w="2579687">
                  <a:extLst>
                    <a:ext uri="{9D8B030D-6E8A-4147-A177-3AD203B41FA5}">
                      <a16:colId xmlns:a16="http://schemas.microsoft.com/office/drawing/2014/main" val="20000"/>
                    </a:ext>
                  </a:extLst>
                </a:gridCol>
                <a:gridCol w="1355725">
                  <a:extLst>
                    <a:ext uri="{9D8B030D-6E8A-4147-A177-3AD203B41FA5}">
                      <a16:colId xmlns:a16="http://schemas.microsoft.com/office/drawing/2014/main" val="20001"/>
                    </a:ext>
                  </a:extLst>
                </a:gridCol>
                <a:gridCol w="3167063">
                  <a:extLst>
                    <a:ext uri="{9D8B030D-6E8A-4147-A177-3AD203B41FA5}">
                      <a16:colId xmlns:a16="http://schemas.microsoft.com/office/drawing/2014/main" val="20002"/>
                    </a:ext>
                  </a:extLst>
                </a:gridCol>
                <a:gridCol w="1249362">
                  <a:extLst>
                    <a:ext uri="{9D8B030D-6E8A-4147-A177-3AD203B41FA5}">
                      <a16:colId xmlns:a16="http://schemas.microsoft.com/office/drawing/2014/main" val="20003"/>
                    </a:ext>
                  </a:extLst>
                </a:gridCol>
              </a:tblGrid>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بستانکار</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بدهکار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شرح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تاریخ</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       حساب بانک</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1/1/3*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15000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15000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اندوخته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29/12/3*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سود وزیان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اندوخته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29/12/3*</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22000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       حساب بانک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1/1/4*</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400000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400000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بانک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600" b="0" i="0" u="none" strike="noStrike" cap="none" normalizeH="0" baseline="0" smtClean="0">
                          <a:ln>
                            <a:noFill/>
                          </a:ln>
                          <a:solidFill>
                            <a:schemeClr val="tx1"/>
                          </a:solidFill>
                          <a:effectLst/>
                          <a:latin typeface="Arial" charset="0"/>
                          <a:cs typeface="Arial" charset="0"/>
                        </a:rPr>
                        <a:t>2</a:t>
                      </a:r>
                      <a:r>
                        <a:rPr kumimoji="0" lang="fa-IR" sz="1600" b="0" i="0" u="none" strike="noStrike" cap="none" normalizeH="0" baseline="0" smtClean="0">
                          <a:ln>
                            <a:noFill/>
                          </a:ln>
                          <a:solidFill>
                            <a:schemeClr val="tx1"/>
                          </a:solidFill>
                          <a:effectLst/>
                          <a:latin typeface="Arial" charset="0"/>
                          <a:cs typeface="Arial" charset="0"/>
                        </a:rPr>
                        <a:t>5/5/4</a:t>
                      </a:r>
                      <a:r>
                        <a:rPr kumimoji="0" lang="fa-IR" altLang="ug-CN" sz="1600" b="0" i="0" u="none" strike="noStrike" cap="none" normalizeH="0" baseline="0" smtClean="0">
                          <a:ln>
                            <a:noFill/>
                          </a:ln>
                          <a:solidFill>
                            <a:schemeClr val="tx1"/>
                          </a:solidFill>
                          <a:effectLst/>
                          <a:latin typeface="Arial" charset="0"/>
                          <a:cs typeface="Arial" charset="0"/>
                        </a:rPr>
                        <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34000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34000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اندوخته بیمه عمر مشترک</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حساب بیمه عمر مشترک</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altLang="ug-CN" sz="1600" b="0" i="0" u="none" strike="noStrike" cap="none" normalizeH="0" baseline="0" smtClean="0">
                          <a:ln>
                            <a:noFill/>
                          </a:ln>
                          <a:solidFill>
                            <a:schemeClr val="tx1"/>
                          </a:solidFill>
                          <a:effectLst/>
                          <a:latin typeface="Arial" charset="0"/>
                          <a:cs typeface="Arial" charset="0"/>
                        </a:rPr>
                        <a:t>2</a:t>
                      </a:r>
                      <a:r>
                        <a:rPr kumimoji="0" lang="fa-IR" sz="1600" b="0" i="0" u="none" strike="noStrike" cap="none" normalizeH="0" baseline="0" smtClean="0">
                          <a:ln>
                            <a:noFill/>
                          </a:ln>
                          <a:solidFill>
                            <a:schemeClr val="tx1"/>
                          </a:solidFill>
                          <a:effectLst/>
                          <a:latin typeface="Arial" charset="0"/>
                          <a:cs typeface="Arial" charset="0"/>
                        </a:rPr>
                        <a:t>5/5/4</a:t>
                      </a:r>
                      <a:r>
                        <a:rPr kumimoji="0" lang="fa-IR" altLang="ug-CN" sz="1600" b="0" i="0" u="none" strike="noStrike" cap="none" normalizeH="0" baseline="0" smtClean="0">
                          <a:ln>
                            <a:noFill/>
                          </a:ln>
                          <a:solidFill>
                            <a:schemeClr val="tx1"/>
                          </a:solidFill>
                          <a:effectLst/>
                          <a:latin typeface="Arial" charset="0"/>
                          <a:cs typeface="Arial" charset="0"/>
                        </a:rPr>
                        <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p:comb/>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60450" name="Group 2"/>
          <p:cNvGraphicFramePr>
            <a:graphicFrameLocks noGrp="1"/>
          </p:cNvGraphicFramePr>
          <p:nvPr/>
        </p:nvGraphicFramePr>
        <p:xfrm>
          <a:off x="252413" y="998538"/>
          <a:ext cx="8737600" cy="5111750"/>
        </p:xfrm>
        <a:graphic>
          <a:graphicData uri="http://schemas.openxmlformats.org/drawingml/2006/table">
            <a:tbl>
              <a:tblPr/>
              <a:tblGrid>
                <a:gridCol w="1055687">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006475">
                  <a:extLst>
                    <a:ext uri="{9D8B030D-6E8A-4147-A177-3AD203B41FA5}">
                      <a16:colId xmlns:a16="http://schemas.microsoft.com/office/drawing/2014/main" val="20003"/>
                    </a:ext>
                  </a:extLst>
                </a:gridCol>
                <a:gridCol w="2400300">
                  <a:extLst>
                    <a:ext uri="{9D8B030D-6E8A-4147-A177-3AD203B41FA5}">
                      <a16:colId xmlns:a16="http://schemas.microsoft.com/office/drawing/2014/main" val="20004"/>
                    </a:ext>
                  </a:extLst>
                </a:gridCol>
                <a:gridCol w="1154113">
                  <a:extLst>
                    <a:ext uri="{9D8B030D-6E8A-4147-A177-3AD203B41FA5}">
                      <a16:colId xmlns:a16="http://schemas.microsoft.com/office/drawing/2014/main" val="20005"/>
                    </a:ext>
                  </a:extLst>
                </a:gridCol>
              </a:tblGrid>
              <a:tr h="20574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مبلغ به ریال</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شرح</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تاریخ </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مبلغ به ریال</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شرح</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تاریخ </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ازحساب سودوزیان</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29/12/1*</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به حساب بیمه عمر مشترک</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29/12/1*</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ازحساب سودوزیان</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29/12/2*</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17000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به حساب بیمه عمر مشترک</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29/12/2*</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5000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مانده نقل به زیر</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29/12/2*</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51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60494" name="Rectangle 46"/>
          <p:cNvSpPr>
            <a:spLocks noGrp="1" noChangeArrowheads="1"/>
          </p:cNvSpPr>
          <p:nvPr>
            <p:ph type="ctrTitle"/>
          </p:nvPr>
        </p:nvSpPr>
        <p:spPr>
          <a:xfrm>
            <a:off x="444500" y="134938"/>
            <a:ext cx="7772400" cy="971550"/>
          </a:xfrm>
          <a:noFill/>
          <a:ln/>
        </p:spPr>
        <p:txBody>
          <a:bodyPr/>
          <a:lstStyle/>
          <a:p>
            <a:r>
              <a:rPr lang="fa-IR" sz="2100" b="1"/>
              <a:t>حساب  اندوخته بیمه عمر مشترک</a:t>
            </a:r>
            <a:endParaRPr lang="en-US" sz="2100" b="1"/>
          </a:p>
        </p:txBody>
      </p:sp>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684213" y="1916113"/>
            <a:ext cx="7704137" cy="2528887"/>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 شركت تضامني با امضاي شركتنامه بين اشخاص يا شركاء موجوديت پيدا مي كند در واقع شركت تضامني با توافق يا بيان (توافق كتبي يا شفاهي) بين چند نفر ايجاد مي شود.</a:t>
            </a:r>
          </a:p>
        </p:txBody>
      </p:sp>
      <p:sp>
        <p:nvSpPr>
          <p:cNvPr id="375811" name="Rectangle 3"/>
          <p:cNvSpPr>
            <a:spLocks noChangeArrowheads="1"/>
          </p:cNvSpPr>
          <p:nvPr/>
        </p:nvSpPr>
        <p:spPr bwMode="auto">
          <a:xfrm>
            <a:off x="4356100" y="404813"/>
            <a:ext cx="3656013" cy="641350"/>
          </a:xfrm>
          <a:prstGeom prst="rect">
            <a:avLst/>
          </a:prstGeom>
          <a:noFill/>
          <a:ln w="12700" cap="sq">
            <a:noFill/>
            <a:miter lim="800000"/>
            <a:headEnd type="none" w="sm" len="sm"/>
            <a:tailEnd type="none" w="sm" len="sm"/>
          </a:ln>
          <a:effectLst/>
        </p:spPr>
        <p:txBody>
          <a:bodyPr wrap="none">
            <a:spAutoFit/>
          </a:bodyPr>
          <a:lstStyle/>
          <a:p>
            <a:r>
              <a:rPr lang="ar-SA" sz="3600" b="1"/>
              <a:t>توافقنامه يا شركتنامه :</a:t>
            </a:r>
            <a:endParaRPr lang="en-US" sz="3600" b="1"/>
          </a:p>
        </p:txBody>
      </p:sp>
    </p:spTree>
  </p:cSld>
  <p:clrMapOvr>
    <a:masterClrMapping/>
  </p:clrMapOvr>
  <p:transition spd="slow">
    <p:comb/>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61474" name="Group 2"/>
          <p:cNvGraphicFramePr>
            <a:graphicFrameLocks noGrp="1"/>
          </p:cNvGraphicFramePr>
          <p:nvPr/>
        </p:nvGraphicFramePr>
        <p:xfrm>
          <a:off x="252413" y="998538"/>
          <a:ext cx="8737600" cy="6911976"/>
        </p:xfrm>
        <a:graphic>
          <a:graphicData uri="http://schemas.openxmlformats.org/drawingml/2006/table">
            <a:tbl>
              <a:tblPr/>
              <a:tblGrid>
                <a:gridCol w="1055687">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006475">
                  <a:extLst>
                    <a:ext uri="{9D8B030D-6E8A-4147-A177-3AD203B41FA5}">
                      <a16:colId xmlns:a16="http://schemas.microsoft.com/office/drawing/2014/main" val="20003"/>
                    </a:ext>
                  </a:extLst>
                </a:gridCol>
                <a:gridCol w="2400300">
                  <a:extLst>
                    <a:ext uri="{9D8B030D-6E8A-4147-A177-3AD203B41FA5}">
                      <a16:colId xmlns:a16="http://schemas.microsoft.com/office/drawing/2014/main" val="20004"/>
                    </a:ext>
                  </a:extLst>
                </a:gridCol>
                <a:gridCol w="1154113">
                  <a:extLst>
                    <a:ext uri="{9D8B030D-6E8A-4147-A177-3AD203B41FA5}">
                      <a16:colId xmlns:a16="http://schemas.microsoft.com/office/drawing/2014/main" val="20005"/>
                    </a:ext>
                  </a:extLst>
                </a:gridCol>
              </a:tblGrid>
              <a:tr h="21431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مبلغ به ریال</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شرح</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تاریخ </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مبلغ به ریال</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شرح</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تاریخ </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69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5000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مانده نقل از بالا</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1/1/3*</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15000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به حساب بیمه عمر مشترک</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29/12/3*</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37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ازحساب سودوزیان</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29/12/3*</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12000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مانده نقل به زیر</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29/12/3*</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53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27000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27000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53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12000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مانده نقل از بالا</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1/1/4*</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34000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به حساب بیمه عمر مشترک</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25/5/5*</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37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22000</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نقل ازحساب سودوزیان</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1" i="0" u="none" strike="noStrike" cap="none" normalizeH="0" baseline="0" smtClean="0">
                          <a:ln>
                            <a:noFill/>
                          </a:ln>
                          <a:solidFill>
                            <a:schemeClr val="tx1"/>
                          </a:solidFill>
                          <a:effectLst/>
                          <a:latin typeface="Arial" charset="0"/>
                          <a:cs typeface="Arial" charset="0"/>
                        </a:rPr>
                        <a:t>25/5/4*</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37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34000</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34000</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61532" name="Rectangle 60"/>
          <p:cNvSpPr>
            <a:spLocks noGrp="1" noChangeArrowheads="1"/>
          </p:cNvSpPr>
          <p:nvPr>
            <p:ph type="ctrTitle"/>
          </p:nvPr>
        </p:nvSpPr>
        <p:spPr>
          <a:xfrm>
            <a:off x="444500" y="134938"/>
            <a:ext cx="7772400" cy="971550"/>
          </a:xfrm>
          <a:noFill/>
          <a:ln/>
        </p:spPr>
        <p:txBody>
          <a:bodyPr/>
          <a:lstStyle/>
          <a:p>
            <a:r>
              <a:rPr lang="fa-IR" sz="2100" b="1"/>
              <a:t>حساب  اندوخته بیمه عمر مشترک</a:t>
            </a:r>
            <a:endParaRPr lang="en-US" sz="2100" b="1"/>
          </a:p>
        </p:txBody>
      </p:sp>
    </p:spTree>
  </p:cSld>
  <p:clrMapOvr>
    <a:masterClrMapping/>
  </p:clrMapOvr>
  <p:transition spd="slow">
    <p:comb/>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p:txBody>
          <a:bodyPr/>
          <a:lstStyle/>
          <a:p>
            <a:pPr algn="ctr"/>
            <a:r>
              <a:rPr lang="fa-IR" sz="4200">
                <a:solidFill>
                  <a:schemeClr val="tx1"/>
                </a:solidFill>
              </a:rPr>
              <a:t/>
            </a:r>
            <a:br>
              <a:rPr lang="fa-IR" sz="4200">
                <a:solidFill>
                  <a:schemeClr val="tx1"/>
                </a:solidFill>
              </a:rPr>
            </a:br>
            <a:r>
              <a:rPr lang="fa-IR" sz="4200">
                <a:solidFill>
                  <a:schemeClr val="tx1"/>
                </a:solidFill>
              </a:rPr>
              <a:t/>
            </a:r>
            <a:br>
              <a:rPr lang="fa-IR" sz="4200">
                <a:solidFill>
                  <a:schemeClr val="tx1"/>
                </a:solidFill>
              </a:rPr>
            </a:br>
            <a:r>
              <a:rPr lang="fa-IR" sz="4200">
                <a:solidFill>
                  <a:schemeClr val="tx1"/>
                </a:solidFill>
              </a:rPr>
              <a:t>حسابداري پيشرفته (1)</a:t>
            </a:r>
            <a:br>
              <a:rPr lang="fa-IR" sz="4200">
                <a:solidFill>
                  <a:schemeClr val="tx1"/>
                </a:solidFill>
              </a:rPr>
            </a:br>
            <a:r>
              <a:rPr lang="fa-IR" sz="4200">
                <a:solidFill>
                  <a:schemeClr val="tx1"/>
                </a:solidFill>
              </a:rPr>
              <a:t>انحلال شركتهاي تضامني ،تركيب فروش وتبديل آنها به شركتهاي سهامي </a:t>
            </a:r>
            <a:endParaRPr lang="en-US" sz="4200">
              <a:solidFill>
                <a:schemeClr val="tx1"/>
              </a:solidFill>
            </a:endParaRPr>
          </a:p>
        </p:txBody>
      </p:sp>
      <p:sp>
        <p:nvSpPr>
          <p:cNvPr id="152579" name="PubBanner"/>
          <p:cNvSpPr>
            <a:spLocks noEditPoints="1" noChangeArrowheads="1"/>
          </p:cNvSpPr>
          <p:nvPr/>
        </p:nvSpPr>
        <p:spPr bwMode="auto">
          <a:xfrm>
            <a:off x="2700338" y="620713"/>
            <a:ext cx="2951162" cy="1512887"/>
          </a:xfrm>
          <a:custGeom>
            <a:avLst/>
            <a:gdLst>
              <a:gd name="T0" fmla="*/ 10800 w 21600"/>
              <a:gd name="T1" fmla="*/ 0 h 21600"/>
              <a:gd name="T2" fmla="*/ 684 w 21600"/>
              <a:gd name="T3" fmla="*/ 13728 h 21600"/>
              <a:gd name="T4" fmla="*/ 10800 w 21600"/>
              <a:gd name="T5" fmla="*/ 12549 h 21600"/>
              <a:gd name="T6" fmla="*/ 20928 w 21600"/>
              <a:gd name="T7" fmla="*/ 13728 h 21600"/>
              <a:gd name="T8" fmla="*/ 17694720 60000 65536"/>
              <a:gd name="T9" fmla="*/ 11796480 60000 65536"/>
              <a:gd name="T10" fmla="*/ 5898240 60000 65536"/>
              <a:gd name="T11" fmla="*/ 0 60000 65536"/>
              <a:gd name="T12" fmla="*/ 2826 w 21600"/>
              <a:gd name="T13" fmla="*/ 4525 h 21600"/>
              <a:gd name="T14" fmla="*/ 18785 w 21600"/>
              <a:gd name="T15" fmla="*/ 12549 h 21600"/>
            </a:gdLst>
            <a:ahLst/>
            <a:cxnLst>
              <a:cxn ang="T8">
                <a:pos x="T0" y="T1"/>
              </a:cxn>
              <a:cxn ang="T9">
                <a:pos x="T2" y="T3"/>
              </a:cxn>
              <a:cxn ang="T10">
                <a:pos x="T4" y="T5"/>
              </a:cxn>
              <a:cxn ang="T11">
                <a:pos x="T6" y="T7"/>
              </a:cxn>
            </a:cxnLst>
            <a:rect l="T12" t="T13" r="T14" b="T15"/>
            <a:pathLst>
              <a:path w="21600" h="21600">
                <a:moveTo>
                  <a:pt x="18785" y="4525"/>
                </a:moveTo>
                <a:cubicBezTo>
                  <a:pt x="18684" y="3891"/>
                  <a:pt x="18494" y="3359"/>
                  <a:pt x="18152" y="2776"/>
                </a:cubicBezTo>
                <a:cubicBezTo>
                  <a:pt x="17708" y="2243"/>
                  <a:pt x="17125" y="1749"/>
                  <a:pt x="16453" y="1318"/>
                </a:cubicBezTo>
                <a:cubicBezTo>
                  <a:pt x="15667" y="925"/>
                  <a:pt x="14792" y="583"/>
                  <a:pt x="13816" y="342"/>
                </a:cubicBezTo>
                <a:cubicBezTo>
                  <a:pt x="12840" y="152"/>
                  <a:pt x="11826" y="0"/>
                  <a:pt x="10800" y="0"/>
                </a:cubicBezTo>
                <a:cubicBezTo>
                  <a:pt x="9735" y="0"/>
                  <a:pt x="8708" y="152"/>
                  <a:pt x="7732" y="342"/>
                </a:cubicBezTo>
                <a:cubicBezTo>
                  <a:pt x="6807" y="583"/>
                  <a:pt x="5932" y="925"/>
                  <a:pt x="5159" y="1318"/>
                </a:cubicBezTo>
                <a:cubicBezTo>
                  <a:pt x="4474" y="1749"/>
                  <a:pt x="3891" y="2243"/>
                  <a:pt x="3409" y="2776"/>
                </a:cubicBezTo>
                <a:cubicBezTo>
                  <a:pt x="3118" y="3359"/>
                  <a:pt x="2864" y="3891"/>
                  <a:pt x="2826" y="4525"/>
                </a:cubicBezTo>
                <a:lnTo>
                  <a:pt x="2826" y="6084"/>
                </a:lnTo>
                <a:lnTo>
                  <a:pt x="0" y="9152"/>
                </a:lnTo>
                <a:lnTo>
                  <a:pt x="684" y="13728"/>
                </a:lnTo>
                <a:lnTo>
                  <a:pt x="0" y="21600"/>
                </a:lnTo>
                <a:lnTo>
                  <a:pt x="2826" y="18684"/>
                </a:lnTo>
                <a:lnTo>
                  <a:pt x="2826" y="17074"/>
                </a:lnTo>
                <a:cubicBezTo>
                  <a:pt x="2864" y="16491"/>
                  <a:pt x="3118" y="15908"/>
                  <a:pt x="3409" y="15325"/>
                </a:cubicBezTo>
                <a:cubicBezTo>
                  <a:pt x="3891" y="14792"/>
                  <a:pt x="4474" y="14311"/>
                  <a:pt x="5159" y="13867"/>
                </a:cubicBezTo>
                <a:cubicBezTo>
                  <a:pt x="5932" y="13474"/>
                  <a:pt x="6807" y="13145"/>
                  <a:pt x="7732" y="12891"/>
                </a:cubicBezTo>
                <a:cubicBezTo>
                  <a:pt x="8708" y="12701"/>
                  <a:pt x="9735" y="12600"/>
                  <a:pt x="10800" y="12549"/>
                </a:cubicBezTo>
                <a:cubicBezTo>
                  <a:pt x="11826" y="12600"/>
                  <a:pt x="12840" y="12701"/>
                  <a:pt x="13816" y="12891"/>
                </a:cubicBezTo>
                <a:cubicBezTo>
                  <a:pt x="14792" y="13145"/>
                  <a:pt x="15667" y="13474"/>
                  <a:pt x="16453" y="13867"/>
                </a:cubicBezTo>
                <a:cubicBezTo>
                  <a:pt x="17125" y="14311"/>
                  <a:pt x="17708" y="14792"/>
                  <a:pt x="18152" y="15325"/>
                </a:cubicBezTo>
                <a:cubicBezTo>
                  <a:pt x="18494" y="15908"/>
                  <a:pt x="18684" y="16491"/>
                  <a:pt x="18785" y="17074"/>
                </a:cubicBezTo>
                <a:lnTo>
                  <a:pt x="18785" y="18684"/>
                </a:lnTo>
                <a:lnTo>
                  <a:pt x="21600" y="21600"/>
                </a:lnTo>
                <a:lnTo>
                  <a:pt x="20928" y="13728"/>
                </a:lnTo>
                <a:lnTo>
                  <a:pt x="21600" y="9152"/>
                </a:lnTo>
                <a:lnTo>
                  <a:pt x="18785" y="6084"/>
                </a:lnTo>
                <a:lnTo>
                  <a:pt x="18785" y="4525"/>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r>
              <a:rPr lang="fa-IR" sz="3600"/>
              <a:t>  فصل سوم</a:t>
            </a:r>
            <a:endParaRPr lang="en-US" sz="3600"/>
          </a:p>
        </p:txBody>
      </p:sp>
    </p:spTree>
  </p:cSld>
  <p:clrMapOvr>
    <a:masterClrMapping/>
  </p:clrMapOvr>
  <p:transition spd="slow">
    <p:comb/>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265113" y="404813"/>
            <a:ext cx="7385050" cy="5691187"/>
          </a:xfrm>
        </p:spPr>
        <p:txBody>
          <a:bodyPr/>
          <a:lstStyle/>
          <a:p>
            <a:pPr>
              <a:buFont typeface="Wingdings" pitchFamily="2" charset="2"/>
              <a:buNone/>
            </a:pPr>
            <a:r>
              <a:rPr lang="fa-IR"/>
              <a:t>شركت تضامني در موارد ذيل منحل مي شود:</a:t>
            </a:r>
          </a:p>
          <a:p>
            <a:pPr>
              <a:buFont typeface="Wingdings" pitchFamily="2" charset="2"/>
              <a:buNone/>
            </a:pPr>
            <a:r>
              <a:rPr lang="fa-IR"/>
              <a:t>الف) تمام شدن ماموريت شركت</a:t>
            </a:r>
          </a:p>
          <a:p>
            <a:pPr>
              <a:buFont typeface="Wingdings" pitchFamily="2" charset="2"/>
              <a:buNone/>
            </a:pPr>
            <a:r>
              <a:rPr lang="fa-IR"/>
              <a:t>  - ورشكستگي </a:t>
            </a:r>
          </a:p>
          <a:p>
            <a:pPr>
              <a:buFont typeface="Wingdings" pitchFamily="2" charset="2"/>
              <a:buNone/>
            </a:pPr>
            <a:r>
              <a:rPr lang="fa-IR"/>
              <a:t>  - صدور حكم قطعي دادگاه</a:t>
            </a:r>
          </a:p>
          <a:p>
            <a:pPr>
              <a:buFont typeface="Wingdings" pitchFamily="2" charset="2"/>
              <a:buNone/>
            </a:pPr>
            <a:r>
              <a:rPr lang="fa-IR"/>
              <a:t>ّب) تراضي تمام شركاء</a:t>
            </a:r>
          </a:p>
          <a:p>
            <a:pPr>
              <a:buFont typeface="Wingdings" pitchFamily="2" charset="2"/>
              <a:buNone/>
            </a:pPr>
            <a:r>
              <a:rPr lang="fa-IR"/>
              <a:t>ج) درخواست يكي از شركاء‌ به انحلال</a:t>
            </a:r>
          </a:p>
          <a:p>
            <a:pPr>
              <a:buFont typeface="Wingdings" pitchFamily="2" charset="2"/>
              <a:buNone/>
            </a:pPr>
            <a:r>
              <a:rPr lang="fa-IR"/>
              <a:t> د) فسخ يكي از شركاء</a:t>
            </a:r>
          </a:p>
          <a:p>
            <a:pPr>
              <a:buFont typeface="Wingdings" pitchFamily="2" charset="2"/>
              <a:buNone/>
            </a:pPr>
            <a:r>
              <a:rPr lang="fa-IR"/>
              <a:t>ه) ورشكستگي يكي از شركاء </a:t>
            </a:r>
          </a:p>
          <a:p>
            <a:pPr>
              <a:buFont typeface="Wingdings" pitchFamily="2" charset="2"/>
              <a:buNone/>
            </a:pPr>
            <a:r>
              <a:rPr lang="fa-IR"/>
              <a:t>و) فوت يا محجوريت يكي از شركاء </a:t>
            </a:r>
            <a:endParaRPr lang="en-US"/>
          </a:p>
        </p:txBody>
      </p:sp>
    </p:spTree>
  </p:cSld>
  <p:clrMapOvr>
    <a:masterClrMapping/>
  </p:clrMapOvr>
  <p:transition spd="slow">
    <p:comb/>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r>
              <a:rPr lang="fa-IR"/>
              <a:t>تصفيه امور شركت </a:t>
            </a:r>
            <a:endParaRPr lang="en-US"/>
          </a:p>
        </p:txBody>
      </p:sp>
      <p:sp>
        <p:nvSpPr>
          <p:cNvPr id="154627" name="Rectangle 3"/>
          <p:cNvSpPr>
            <a:spLocks noGrp="1" noChangeArrowheads="1"/>
          </p:cNvSpPr>
          <p:nvPr>
            <p:ph type="body" idx="1"/>
          </p:nvPr>
        </p:nvSpPr>
        <p:spPr/>
        <p:txBody>
          <a:bodyPr/>
          <a:lstStyle/>
          <a:p>
            <a:pPr marL="609600" indent="-609600">
              <a:buFont typeface="Wingdings" pitchFamily="2" charset="2"/>
              <a:buNone/>
            </a:pPr>
            <a:r>
              <a:rPr lang="fa-IR"/>
              <a:t>تصفيه يعني متوقف شدن عمليات و فعاليت شركت.</a:t>
            </a:r>
          </a:p>
          <a:p>
            <a:pPr marL="609600" indent="-609600">
              <a:buFont typeface="Wingdings" pitchFamily="2" charset="2"/>
              <a:buNone/>
            </a:pPr>
            <a:r>
              <a:rPr lang="fa-IR"/>
              <a:t>وظايف مديران تصفيه به شرح زير مي باشد:</a:t>
            </a:r>
          </a:p>
          <a:p>
            <a:pPr marL="609600" indent="-609600">
              <a:buFont typeface="Wingdings" pitchFamily="2" charset="2"/>
              <a:buNone/>
            </a:pPr>
            <a:r>
              <a:rPr lang="fa-IR"/>
              <a:t>1. خاتمه دادن به فعاليت تجاري</a:t>
            </a:r>
          </a:p>
          <a:p>
            <a:pPr marL="609600" indent="-609600">
              <a:buFont typeface="Wingdings" pitchFamily="2" charset="2"/>
              <a:buNone/>
            </a:pPr>
            <a:r>
              <a:rPr lang="fa-IR"/>
              <a:t>2. فروش داراييها و تبديل به نقد كردن آنها</a:t>
            </a:r>
            <a:endParaRPr lang="en-US"/>
          </a:p>
        </p:txBody>
      </p:sp>
    </p:spTree>
  </p:cSld>
  <p:clrMapOvr>
    <a:masterClrMapping/>
  </p:clrMapOvr>
  <p:transition spd="slow">
    <p:comb/>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55688" name="Group 40"/>
          <p:cNvGraphicFramePr>
            <a:graphicFrameLocks noGrp="1"/>
          </p:cNvGraphicFramePr>
          <p:nvPr>
            <p:ph type="tbl" idx="1"/>
          </p:nvPr>
        </p:nvGraphicFramePr>
        <p:xfrm>
          <a:off x="252413" y="549275"/>
          <a:ext cx="7270750" cy="5132388"/>
        </p:xfrm>
        <a:graphic>
          <a:graphicData uri="http://schemas.openxmlformats.org/drawingml/2006/table">
            <a:tbl>
              <a:tblPr rtl="1"/>
              <a:tblGrid>
                <a:gridCol w="1968500">
                  <a:extLst>
                    <a:ext uri="{9D8B030D-6E8A-4147-A177-3AD203B41FA5}">
                      <a16:colId xmlns:a16="http://schemas.microsoft.com/office/drawing/2014/main" val="20000"/>
                    </a:ext>
                  </a:extLst>
                </a:gridCol>
                <a:gridCol w="849313">
                  <a:extLst>
                    <a:ext uri="{9D8B030D-6E8A-4147-A177-3AD203B41FA5}">
                      <a16:colId xmlns:a16="http://schemas.microsoft.com/office/drawing/2014/main" val="20001"/>
                    </a:ext>
                  </a:extLst>
                </a:gridCol>
                <a:gridCol w="2055812">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gridCol w="1193800">
                  <a:extLst>
                    <a:ext uri="{9D8B030D-6E8A-4147-A177-3AD203B41FA5}">
                      <a16:colId xmlns:a16="http://schemas.microsoft.com/office/drawing/2014/main" val="20004"/>
                    </a:ext>
                  </a:extLst>
                </a:gridCol>
              </a:tblGrid>
              <a:tr h="517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رديف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58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بستن حساب داراييها</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 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داراييها بجز 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بستن حساب داراييها</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55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فروش داراييها</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فروش حساب داراييها</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02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برداشت بعضي از اقلام داراييها با تراضي شركاء</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سرمايه شركاء</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تصفيه</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731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پرداخت كليه بدهيهاي شركت</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بدهي هاي شركت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وجوه نقد</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56700" name="Group 28"/>
          <p:cNvGraphicFramePr>
            <a:graphicFrameLocks noGrp="1"/>
          </p:cNvGraphicFramePr>
          <p:nvPr>
            <p:ph type="tbl" idx="1"/>
          </p:nvPr>
        </p:nvGraphicFramePr>
        <p:xfrm>
          <a:off x="1331913" y="2852738"/>
          <a:ext cx="7386637" cy="3976687"/>
        </p:xfrm>
        <a:graphic>
          <a:graphicData uri="http://schemas.openxmlformats.org/drawingml/2006/table">
            <a:tbl>
              <a:tblPr rtl="1"/>
              <a:tblGrid>
                <a:gridCol w="2201862">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gridCol w="1476375">
                  <a:extLst>
                    <a:ext uri="{9D8B030D-6E8A-4147-A177-3AD203B41FA5}">
                      <a16:colId xmlns:a16="http://schemas.microsoft.com/office/drawing/2014/main" val="20004"/>
                    </a:ext>
                  </a:extLst>
                </a:gridCol>
              </a:tblGrid>
              <a:tr h="10302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وصول مطالبات شركتها</a:t>
                      </a:r>
                      <a:r>
                        <a:rPr kumimoji="0" lang="fa-IR" sz="3200" b="0" i="0" u="none" strike="noStrike" cap="none" normalizeH="0" baseline="0" smtClean="0">
                          <a:ln>
                            <a:noFill/>
                          </a:ln>
                          <a:solidFill>
                            <a:schemeClr val="tx1"/>
                          </a:solidFill>
                          <a:effectLst/>
                          <a:latin typeface="Arial" charset="0"/>
                          <a:cs typeface="Arial" charset="0"/>
                        </a:rPr>
                        <a:t> </a:t>
                      </a:r>
                      <a:endParaRPr kumimoji="0" lang="en-US" sz="32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تصفيه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پرداخت هزينه هاي تصفيه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وجوه نقد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611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تقسيم اندوخته عمومي و سود تقسيم نشده شركت بر حسب نسبت هاي تقسيم سود وزيا ن</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اندوخته عمومي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سود انباشته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شركاء</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57724" name="Group 28"/>
          <p:cNvGraphicFramePr>
            <a:graphicFrameLocks noGrp="1"/>
          </p:cNvGraphicFramePr>
          <p:nvPr>
            <p:ph type="tbl" idx="1"/>
          </p:nvPr>
        </p:nvGraphicFramePr>
        <p:xfrm>
          <a:off x="179388" y="1196975"/>
          <a:ext cx="7388225" cy="3262313"/>
        </p:xfrm>
        <a:graphic>
          <a:graphicData uri="http://schemas.openxmlformats.org/drawingml/2006/table">
            <a:tbl>
              <a:tblPr rtl="1"/>
              <a:tblGrid>
                <a:gridCol w="2489200">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11858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تقسيم زيان انباشته بر حسب نسبت تقسيم سود وزيان</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سرمايه شركاء</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زيان انباشته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61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مانده گيري حساب تصفيه</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9</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تصفيه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سرمايه شركاء</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اگر زيان باشد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سرمايه شركاء</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تصفيه </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58742" name="Group 22"/>
          <p:cNvGraphicFramePr>
            <a:graphicFrameLocks noGrp="1"/>
          </p:cNvGraphicFramePr>
          <p:nvPr>
            <p:ph type="tbl" idx="1"/>
          </p:nvPr>
        </p:nvGraphicFramePr>
        <p:xfrm>
          <a:off x="609600" y="1600200"/>
          <a:ext cx="7924800" cy="3160713"/>
        </p:xfrm>
        <a:graphic>
          <a:graphicData uri="http://schemas.openxmlformats.org/drawingml/2006/table">
            <a:tbl>
              <a:tblPr rtl="1"/>
              <a:tblGrid>
                <a:gridCol w="2451100">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2374900">
                  <a:extLst>
                    <a:ext uri="{9D8B030D-6E8A-4147-A177-3AD203B41FA5}">
                      <a16:colId xmlns:a16="http://schemas.microsoft.com/office/drawing/2014/main" val="20002"/>
                    </a:ext>
                  </a:extLst>
                </a:gridCol>
                <a:gridCol w="1236662">
                  <a:extLst>
                    <a:ext uri="{9D8B030D-6E8A-4147-A177-3AD203B41FA5}">
                      <a16:colId xmlns:a16="http://schemas.microsoft.com/office/drawing/2014/main" val="20003"/>
                    </a:ext>
                  </a:extLst>
                </a:gridCol>
                <a:gridCol w="1144588">
                  <a:extLst>
                    <a:ext uri="{9D8B030D-6E8A-4147-A177-3AD203B41FA5}">
                      <a16:colId xmlns:a16="http://schemas.microsoft.com/office/drawing/2014/main" val="20004"/>
                    </a:ext>
                  </a:extLst>
                </a:gridCol>
              </a:tblGrid>
              <a:tr h="14319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مانده حساب جاري شركاء به حساب سرمايه شركاء بسته مي شود</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 جاري شركاء</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سرمايه شركاء</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بستن حساب داراييها</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87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مانده گيري حساب وجه نقد و سرمايه و مانده وجوه نقد با مانده حساب شركاء سرمايه ها برابر باشد</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سرمايه شركاء</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وجوه نقد </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p:txBody>
          <a:bodyPr/>
          <a:lstStyle/>
          <a:p>
            <a:r>
              <a:rPr lang="fa-IR"/>
              <a:t>1 : كليه مطالبات شركت به  كسر مبلغ 15000 ريال وصول گرديد .</a:t>
            </a:r>
          </a:p>
          <a:p>
            <a:r>
              <a:rPr lang="fa-IR"/>
              <a:t>2: اثاثه اداري به مبلغ 50000 ريال به وسيله الف برداشت شد .</a:t>
            </a:r>
          </a:p>
          <a:p>
            <a:r>
              <a:rPr lang="fa-IR"/>
              <a:t>3: ساختمان و موجودي كالا به مبلغ 600000 ريال فروخته شد .</a:t>
            </a:r>
            <a:endParaRPr lang="en-US"/>
          </a:p>
        </p:txBody>
      </p:sp>
    </p:spTree>
  </p:cSld>
  <p:clrMapOvr>
    <a:masterClrMapping/>
  </p:clrMapOvr>
  <p:transition spd="slow">
    <p:comb/>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p:txBody>
          <a:bodyPr/>
          <a:lstStyle/>
          <a:p>
            <a:r>
              <a:rPr lang="fa-IR"/>
              <a:t>4 : كليه بدهي هاي  شركت به استثناي مبلغ 100000 ريال كه قابل پرداخت نمي باشد ، پرداخت گرديد .</a:t>
            </a:r>
          </a:p>
          <a:p>
            <a:r>
              <a:rPr lang="fa-IR"/>
              <a:t>5 : هزينه هاي تصفيه به مبلغ 500000 ريال پرداخت شد .</a:t>
            </a:r>
          </a:p>
          <a:p>
            <a:pPr>
              <a:buFont typeface="Wingdings" pitchFamily="2" charset="2"/>
              <a:buNone/>
            </a:pPr>
            <a:r>
              <a:rPr lang="fa-IR"/>
              <a:t> مطلوب است : ثبت عمليات تصفيه آني در دفتر و نشان دادن حساب سرمايه شركاء </a:t>
            </a:r>
          </a:p>
        </p:txBody>
      </p: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611188" y="2276475"/>
            <a:ext cx="7762875" cy="1554163"/>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 شركت تضامني براي اينكه به طور قانوني فعاليت</a:t>
            </a:r>
            <a:r>
              <a:rPr lang="fa-IR" sz="3200">
                <a:latin typeface="Times New Roman" pitchFamily="18" charset="0"/>
              </a:rPr>
              <a:t> </a:t>
            </a:r>
            <a:r>
              <a:rPr lang="ar-SA" sz="3200">
                <a:latin typeface="Times New Roman" pitchFamily="18" charset="0"/>
              </a:rPr>
              <a:t>تجاري نمايد ايجاد و تشكيل مي يابد.</a:t>
            </a:r>
          </a:p>
        </p:txBody>
      </p:sp>
      <p:sp>
        <p:nvSpPr>
          <p:cNvPr id="376835" name="Rectangle 3"/>
          <p:cNvSpPr>
            <a:spLocks noChangeArrowheads="1"/>
          </p:cNvSpPr>
          <p:nvPr/>
        </p:nvSpPr>
        <p:spPr bwMode="auto">
          <a:xfrm>
            <a:off x="5940425" y="333375"/>
            <a:ext cx="1706563" cy="762000"/>
          </a:xfrm>
          <a:prstGeom prst="rect">
            <a:avLst/>
          </a:prstGeom>
          <a:noFill/>
          <a:ln w="12700" cap="sq">
            <a:noFill/>
            <a:miter lim="800000"/>
            <a:headEnd type="none" w="sm" len="sm"/>
            <a:tailEnd type="none" w="sm" len="sm"/>
          </a:ln>
          <a:effectLst/>
        </p:spPr>
        <p:txBody>
          <a:bodyPr wrap="none">
            <a:spAutoFit/>
          </a:bodyPr>
          <a:lstStyle/>
          <a:p>
            <a:r>
              <a:rPr lang="ar-SA" sz="4400" b="1">
                <a:solidFill>
                  <a:schemeClr val="tx2"/>
                </a:solidFill>
              </a:rPr>
              <a:t>تجارت :</a:t>
            </a:r>
            <a:endParaRPr lang="en-US" sz="44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61821" name="Group 29"/>
          <p:cNvGraphicFramePr>
            <a:graphicFrameLocks noGrp="1"/>
          </p:cNvGraphicFramePr>
          <p:nvPr>
            <p:ph type="tbl" idx="1"/>
          </p:nvPr>
        </p:nvGraphicFramePr>
        <p:xfrm>
          <a:off x="468313" y="230188"/>
          <a:ext cx="7038975" cy="6294437"/>
        </p:xfrm>
        <a:graphic>
          <a:graphicData uri="http://schemas.openxmlformats.org/drawingml/2006/table">
            <a:tbl>
              <a:tblPr rtl="1"/>
              <a:tblGrid>
                <a:gridCol w="917575">
                  <a:extLst>
                    <a:ext uri="{9D8B030D-6E8A-4147-A177-3AD203B41FA5}">
                      <a16:colId xmlns:a16="http://schemas.microsoft.com/office/drawing/2014/main" val="20000"/>
                    </a:ext>
                  </a:extLst>
                </a:gridCol>
                <a:gridCol w="3529013">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tblGrid>
              <a:tr h="5175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رديف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شرح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بدهكاري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798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ذخيره م .م</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استهلاك انباشته اداري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استهلاك انباشته ساختمان</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حسابهاي دريافتني</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اسناد دريافتني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موجودي كالا</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اثاثه اداري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ساختمان</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642000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40000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47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بانك</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حساب تصفيه</a:t>
                      </a:r>
                      <a:r>
                        <a:rPr kumimoji="0" lang="fa-IR" sz="2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115000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223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 سرمايه الف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 تصفيه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62844" name="Group 28"/>
          <p:cNvGraphicFramePr>
            <a:graphicFrameLocks noGrp="1"/>
          </p:cNvGraphicFramePr>
          <p:nvPr>
            <p:ph type="tbl" idx="1"/>
          </p:nvPr>
        </p:nvGraphicFramePr>
        <p:xfrm>
          <a:off x="252413" y="404813"/>
          <a:ext cx="7385050" cy="4895850"/>
        </p:xfrm>
        <a:graphic>
          <a:graphicData uri="http://schemas.openxmlformats.org/drawingml/2006/table">
            <a:tbl>
              <a:tblPr rtl="1"/>
              <a:tblGrid>
                <a:gridCol w="760413">
                  <a:extLst>
                    <a:ext uri="{9D8B030D-6E8A-4147-A177-3AD203B41FA5}">
                      <a16:colId xmlns:a16="http://schemas.microsoft.com/office/drawing/2014/main" val="20000"/>
                    </a:ext>
                  </a:extLst>
                </a:gridCol>
                <a:gridCol w="2376487">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944687">
                  <a:extLst>
                    <a:ext uri="{9D8B030D-6E8A-4147-A177-3AD203B41FA5}">
                      <a16:colId xmlns:a16="http://schemas.microsoft.com/office/drawing/2014/main" val="20004"/>
                    </a:ext>
                  </a:extLst>
                </a:gridCol>
              </a:tblGrid>
              <a:tr h="1112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 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حساب تصفيه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600000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600000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145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 اسناد پرداختني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حسابهاي پرداختني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هزينه هاي معوق</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حساب 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حساب تصفيه                        </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202000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000" b="0" i="0" u="none" strike="noStrike" cap="none" normalizeH="0" baseline="0" smtClean="0">
                          <a:ln>
                            <a:noFill/>
                          </a:ln>
                          <a:solidFill>
                            <a:schemeClr val="tx1"/>
                          </a:solidFill>
                          <a:effectLst/>
                          <a:latin typeface="Arial" charset="0"/>
                          <a:cs typeface="Arial" charset="0"/>
                        </a:rPr>
                        <a:t>212000=50000+100000+62000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000" b="0" i="0" u="none" strike="noStrike" cap="none" normalizeH="0" baseline="0" smtClean="0">
                          <a:ln>
                            <a:noFill/>
                          </a:ln>
                          <a:solidFill>
                            <a:schemeClr val="tx1"/>
                          </a:solidFill>
                          <a:effectLst/>
                          <a:latin typeface="Arial" charset="0"/>
                          <a:cs typeface="Arial" charset="0"/>
                        </a:rPr>
                        <a:t>202000= 10000- 212000</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684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تصفيه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بانك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63864" name="Group 24"/>
          <p:cNvGraphicFramePr>
            <a:graphicFrameLocks noGrp="1"/>
          </p:cNvGraphicFramePr>
          <p:nvPr>
            <p:ph type="tbl" idx="1"/>
          </p:nvPr>
        </p:nvGraphicFramePr>
        <p:xfrm>
          <a:off x="179388" y="620713"/>
          <a:ext cx="7531100" cy="4972050"/>
        </p:xfrm>
        <a:graphic>
          <a:graphicData uri="http://schemas.openxmlformats.org/drawingml/2006/table">
            <a:tbl>
              <a:tblPr rtl="1"/>
              <a:tblGrid>
                <a:gridCol w="1049338">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gridCol w="1441450">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tblGrid>
              <a:tr h="7207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رديف</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58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ب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ج</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83000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41500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24900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16600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955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الف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ب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ج</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بانك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191500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174900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116600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483000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ctr"/>
            <a:r>
              <a:rPr lang="fa-IR"/>
              <a:t>روش تدريجي</a:t>
            </a:r>
            <a:endParaRPr lang="en-US"/>
          </a:p>
        </p:txBody>
      </p:sp>
      <p:sp>
        <p:nvSpPr>
          <p:cNvPr id="164867" name="Rectangle 3"/>
          <p:cNvSpPr>
            <a:spLocks noGrp="1" noChangeArrowheads="1"/>
          </p:cNvSpPr>
          <p:nvPr>
            <p:ph type="body" idx="1"/>
          </p:nvPr>
        </p:nvSpPr>
        <p:spPr>
          <a:xfrm>
            <a:off x="265113" y="1557338"/>
            <a:ext cx="7385050" cy="4497387"/>
          </a:xfrm>
        </p:spPr>
        <p:txBody>
          <a:bodyPr/>
          <a:lstStyle/>
          <a:p>
            <a:pPr>
              <a:lnSpc>
                <a:spcPct val="80000"/>
              </a:lnSpc>
              <a:buFont typeface="Wingdings" pitchFamily="2" charset="2"/>
              <a:buNone/>
            </a:pPr>
            <a:r>
              <a:rPr lang="fa-IR" sz="4000"/>
              <a:t>شركاء با تراضي يكديگراقدام به انحلال شركت نموده و در فرايند تصفيه آنها نسبت به فروش داراييها و وصول حسابهاي دريافتني و اسناد در يافتني و ساير مطالبات اقدام مي نمايند و مابه التفاوت فروش و يا وصول مطالبات با ارزش دفتري به حساب سرمايه منتقل مي گردد.</a:t>
            </a:r>
            <a:endParaRPr lang="en-US" sz="900"/>
          </a:p>
        </p:txBody>
      </p:sp>
    </p:spTree>
  </p:cSld>
  <p:clrMapOvr>
    <a:masterClrMapping/>
  </p:clrMapOvr>
  <p:transition spd="slow">
    <p:comb/>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p:txBody>
          <a:bodyPr/>
          <a:lstStyle/>
          <a:p>
            <a:pPr>
              <a:lnSpc>
                <a:spcPct val="80000"/>
              </a:lnSpc>
            </a:pPr>
            <a:r>
              <a:rPr lang="fa-IR" sz="3600"/>
              <a:t>مثال2-3- تراز نامه شركت تضامني حسين و شركاءدر تاريخ29/12/1</a:t>
            </a:r>
            <a:r>
              <a:rPr lang="en-US" sz="3600"/>
              <a:t>x</a:t>
            </a:r>
            <a:r>
              <a:rPr lang="fa-IR" sz="3600"/>
              <a:t> در دست است . شركاء سود وزيان را به نسبت3و2و1بين خود حسين و حسن و محسن به ترتيب تقسيم مي نمايند .شركاءدر آن تاريخ اقدام به تصفيه شركت نموده وآن را منحل مي نمايند . امور تصفيه يك سال طول مي كشد. </a:t>
            </a:r>
            <a:endParaRPr lang="en-US" sz="3600"/>
          </a:p>
        </p:txBody>
      </p:sp>
    </p:spTree>
  </p:cSld>
  <p:clrMapOvr>
    <a:masterClrMapping/>
  </p:clrMapOvr>
  <p:transition spd="slow">
    <p:comb/>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66922" name="Group 10"/>
          <p:cNvGraphicFramePr>
            <a:graphicFrameLocks noGrp="1"/>
          </p:cNvGraphicFramePr>
          <p:nvPr>
            <p:ph type="tbl" idx="1"/>
          </p:nvPr>
        </p:nvGraphicFramePr>
        <p:xfrm>
          <a:off x="265113" y="549275"/>
          <a:ext cx="7385050" cy="4619625"/>
        </p:xfrm>
        <a:graphic>
          <a:graphicData uri="http://schemas.openxmlformats.org/drawingml/2006/table">
            <a:tbl>
              <a:tblPr rtl="1"/>
              <a:tblGrid>
                <a:gridCol w="3692525">
                  <a:extLst>
                    <a:ext uri="{9D8B030D-6E8A-4147-A177-3AD203B41FA5}">
                      <a16:colId xmlns:a16="http://schemas.microsoft.com/office/drawing/2014/main" val="20000"/>
                    </a:ext>
                  </a:extLst>
                </a:gridCol>
                <a:gridCol w="3692525">
                  <a:extLst>
                    <a:ext uri="{9D8B030D-6E8A-4147-A177-3AD203B41FA5}">
                      <a16:colId xmlns:a16="http://schemas.microsoft.com/office/drawing/2014/main" val="20001"/>
                    </a:ext>
                  </a:extLst>
                </a:gridCol>
              </a:tblGrid>
              <a:tr h="46196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بانك                   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دريافتني      250000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اسناد دريافتني       150000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موجودي كالا        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اثاثه اداري         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وسائط نقليه         150000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950000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بستانكاران           200000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اسناد پرداختني      100000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شركاء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حسين          300000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حسن          250000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محسن         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650000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950000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p:txBody>
          <a:bodyPr/>
          <a:lstStyle/>
          <a:p>
            <a:pPr>
              <a:buFont typeface="Wingdings" pitchFamily="2" charset="2"/>
              <a:buNone/>
            </a:pPr>
            <a:r>
              <a:rPr lang="fa-IR"/>
              <a:t>1/2/1</a:t>
            </a:r>
            <a:r>
              <a:rPr lang="en-US"/>
              <a:t>  - x</a:t>
            </a:r>
            <a:r>
              <a:rPr lang="fa-IR"/>
              <a:t>فروش اثاثه اداري به مبلغ 65000ريال </a:t>
            </a:r>
          </a:p>
          <a:p>
            <a:pPr>
              <a:buFont typeface="Wingdings" pitchFamily="2" charset="2"/>
              <a:buNone/>
            </a:pPr>
            <a:r>
              <a:rPr lang="fa-IR"/>
              <a:t>18/5/1</a:t>
            </a:r>
            <a:r>
              <a:rPr lang="en-US"/>
              <a:t>x</a:t>
            </a:r>
            <a:r>
              <a:rPr lang="fa-IR"/>
              <a:t>- فروش موجودي كالا300000ريال</a:t>
            </a:r>
          </a:p>
          <a:p>
            <a:pPr>
              <a:buFont typeface="Wingdings" pitchFamily="2" charset="2"/>
              <a:buNone/>
            </a:pPr>
            <a:r>
              <a:rPr lang="fa-IR"/>
              <a:t>18/5/1</a:t>
            </a:r>
            <a:r>
              <a:rPr lang="en-US"/>
              <a:t>x</a:t>
            </a:r>
            <a:r>
              <a:rPr lang="fa-IR"/>
              <a:t>- وصول حسابهاي دريافتني و اسناد</a:t>
            </a:r>
          </a:p>
          <a:p>
            <a:pPr>
              <a:buFont typeface="Wingdings" pitchFamily="2" charset="2"/>
              <a:buNone/>
            </a:pPr>
            <a:r>
              <a:rPr lang="fa-IR"/>
              <a:t> دريافتني جمعا 350000ريال </a:t>
            </a:r>
          </a:p>
          <a:p>
            <a:pPr>
              <a:buFont typeface="Wingdings" pitchFamily="2" charset="2"/>
              <a:buNone/>
            </a:pPr>
            <a:r>
              <a:rPr lang="fa-IR"/>
              <a:t>20/7/1</a:t>
            </a:r>
            <a:r>
              <a:rPr lang="en-US"/>
              <a:t>x</a:t>
            </a:r>
            <a:r>
              <a:rPr lang="fa-IR"/>
              <a:t>- فروش وسائط نقليه به مبلغ 120000ريال </a:t>
            </a:r>
          </a:p>
          <a:p>
            <a:pPr>
              <a:buFont typeface="Wingdings" pitchFamily="2" charset="2"/>
              <a:buNone/>
            </a:pPr>
            <a:r>
              <a:rPr lang="fa-IR"/>
              <a:t>18/9/1</a:t>
            </a:r>
            <a:r>
              <a:rPr lang="en-US"/>
              <a:t>x</a:t>
            </a:r>
            <a:r>
              <a:rPr lang="fa-IR"/>
              <a:t>- پرداخت كليه بدهيهاي شركت پس از كسر 15000ريال </a:t>
            </a:r>
            <a:endParaRPr lang="en-US"/>
          </a:p>
        </p:txBody>
      </p:sp>
    </p:spTree>
  </p:cSld>
  <p:clrMapOvr>
    <a:masterClrMapping/>
  </p:clrMapOvr>
  <p:transition spd="slow">
    <p:comb/>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body" idx="4294967295"/>
          </p:nvPr>
        </p:nvSpPr>
        <p:spPr>
          <a:xfrm>
            <a:off x="252413" y="404813"/>
            <a:ext cx="7385050" cy="4681537"/>
          </a:xfrm>
        </p:spPr>
        <p:txBody>
          <a:bodyPr/>
          <a:lstStyle/>
          <a:p>
            <a:pPr>
              <a:buFont typeface="Wingdings" pitchFamily="2" charset="2"/>
              <a:buNone/>
            </a:pPr>
            <a:r>
              <a:rPr lang="fa-IR" sz="2800"/>
              <a:t>1/11/1</a:t>
            </a:r>
            <a:r>
              <a:rPr lang="en-US" sz="2800"/>
              <a:t>x</a:t>
            </a:r>
            <a:r>
              <a:rPr lang="fa-IR" sz="2800"/>
              <a:t>- پرداخت هزينه هاي تصفيه به مبلغ 18000 ريال</a:t>
            </a:r>
          </a:p>
          <a:p>
            <a:pPr>
              <a:buFont typeface="Wingdings" pitchFamily="2" charset="2"/>
              <a:buNone/>
            </a:pPr>
            <a:r>
              <a:rPr lang="fa-IR" sz="2800"/>
              <a:t>17/12/1</a:t>
            </a:r>
            <a:r>
              <a:rPr lang="en-US" sz="2800"/>
              <a:t>x</a:t>
            </a:r>
            <a:r>
              <a:rPr lang="fa-IR" sz="2800"/>
              <a:t>- مانده وجوه نقد بين شركاء تقسيم گرديد و تسويه نهايي صورت گرفت.</a:t>
            </a:r>
          </a:p>
          <a:p>
            <a:pPr>
              <a:buFont typeface="Wingdings" pitchFamily="2" charset="2"/>
              <a:buNone/>
            </a:pPr>
            <a:r>
              <a:rPr lang="fa-IR" sz="2800"/>
              <a:t>مطلوبست ثبت عمليات فوق الذكر به روش تصفيه تدريجي . </a:t>
            </a:r>
            <a:endParaRPr lang="en-US" sz="2800"/>
          </a:p>
        </p:txBody>
      </p:sp>
      <p:graphicFrame>
        <p:nvGraphicFramePr>
          <p:cNvPr id="168983" name="Group 23"/>
          <p:cNvGraphicFramePr>
            <a:graphicFrameLocks noGrp="1"/>
          </p:cNvGraphicFramePr>
          <p:nvPr>
            <p:ph type="tbl" idx="1"/>
          </p:nvPr>
        </p:nvGraphicFramePr>
        <p:xfrm>
          <a:off x="395288" y="2636838"/>
          <a:ext cx="7058025" cy="3848100"/>
        </p:xfrm>
        <a:graphic>
          <a:graphicData uri="http://schemas.openxmlformats.org/drawingml/2006/table">
            <a:tbl>
              <a:tblPr rtl="1"/>
              <a:tblGrid>
                <a:gridCol w="815975">
                  <a:extLst>
                    <a:ext uri="{9D8B030D-6E8A-4147-A177-3AD203B41FA5}">
                      <a16:colId xmlns:a16="http://schemas.microsoft.com/office/drawing/2014/main" val="20000"/>
                    </a:ext>
                  </a:extLst>
                </a:gridCol>
                <a:gridCol w="1481138">
                  <a:extLst>
                    <a:ext uri="{9D8B030D-6E8A-4147-A177-3AD203B41FA5}">
                      <a16:colId xmlns:a16="http://schemas.microsoft.com/office/drawing/2014/main" val="20001"/>
                    </a:ext>
                  </a:extLst>
                </a:gridCol>
                <a:gridCol w="1262062">
                  <a:extLst>
                    <a:ext uri="{9D8B030D-6E8A-4147-A177-3AD203B41FA5}">
                      <a16:colId xmlns:a16="http://schemas.microsoft.com/office/drawing/2014/main" val="20002"/>
                    </a:ext>
                  </a:extLst>
                </a:gridCol>
                <a:gridCol w="1049338">
                  <a:extLst>
                    <a:ext uri="{9D8B030D-6E8A-4147-A177-3AD203B41FA5}">
                      <a16:colId xmlns:a16="http://schemas.microsoft.com/office/drawing/2014/main" val="20003"/>
                    </a:ext>
                  </a:extLst>
                </a:gridCol>
                <a:gridCol w="2449512">
                  <a:extLst>
                    <a:ext uri="{9D8B030D-6E8A-4147-A177-3AD203B41FA5}">
                      <a16:colId xmlns:a16="http://schemas.microsoft.com/office/drawing/2014/main" val="20004"/>
                    </a:ext>
                  </a:extLst>
                </a:gridCol>
              </a:tblGrid>
              <a:tr h="8572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شرح</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بدهكار</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08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1/2</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بانك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حسين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محسن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اثاثه اداري</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65000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7500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2500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15000=50000-65000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6=1+2+3   </a:t>
                      </a:r>
                      <a:r>
                        <a:rPr kumimoji="0" lang="fa-IR" sz="2000" b="0" i="0" u="none" strike="noStrike" cap="none" normalizeH="0" baseline="0" smtClean="0">
                          <a:ln>
                            <a:noFill/>
                          </a:ln>
                          <a:solidFill>
                            <a:schemeClr val="tx1"/>
                          </a:solidFill>
                          <a:effectLst/>
                          <a:latin typeface="Arial" charset="0"/>
                          <a:cs typeface="Arial" charset="0"/>
                        </a:rPr>
                        <a:t>حسين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7500=6/3*15000     </a:t>
                      </a:r>
                      <a:r>
                        <a:rPr kumimoji="0" lang="fa-IR" sz="2400" b="0" i="0" u="none" strike="noStrike" cap="none" normalizeH="0" baseline="0" smtClean="0">
                          <a:ln>
                            <a:noFill/>
                          </a:ln>
                          <a:solidFill>
                            <a:schemeClr val="tx1"/>
                          </a:solidFill>
                          <a:effectLst/>
                          <a:latin typeface="Arial" charset="0"/>
                          <a:cs typeface="Arial" charset="0"/>
                        </a:rPr>
                        <a:t>حسن</a:t>
                      </a:r>
                      <a:r>
                        <a:rPr kumimoji="0" lang="fa-IR" sz="1800" b="0"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5000=6/2* 15000                                   </a:t>
                      </a:r>
                      <a:r>
                        <a:rPr kumimoji="0" lang="fa-IR" sz="2000" b="0" i="0" u="none" strike="noStrike" cap="none" normalizeH="0" baseline="0" smtClean="0">
                          <a:ln>
                            <a:noFill/>
                          </a:ln>
                          <a:solidFill>
                            <a:schemeClr val="tx1"/>
                          </a:solidFill>
                          <a:effectLst/>
                          <a:latin typeface="Arial" charset="0"/>
                          <a:cs typeface="Arial" charset="0"/>
                        </a:rPr>
                        <a:t>محسن</a:t>
                      </a:r>
                      <a:r>
                        <a:rPr kumimoji="0" lang="fa-IR" sz="1800" b="0"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2500 =6/1*15000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70006" name="Group 22"/>
          <p:cNvGraphicFramePr>
            <a:graphicFrameLocks noGrp="1"/>
          </p:cNvGraphicFramePr>
          <p:nvPr>
            <p:ph type="tbl" idx="1"/>
          </p:nvPr>
        </p:nvGraphicFramePr>
        <p:xfrm>
          <a:off x="107950" y="404813"/>
          <a:ext cx="7529513" cy="3816350"/>
        </p:xfrm>
        <a:graphic>
          <a:graphicData uri="http://schemas.openxmlformats.org/drawingml/2006/table">
            <a:tbl>
              <a:tblPr rtl="1"/>
              <a:tblGrid>
                <a:gridCol w="777875">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149350">
                  <a:extLst>
                    <a:ext uri="{9D8B030D-6E8A-4147-A177-3AD203B41FA5}">
                      <a16:colId xmlns:a16="http://schemas.microsoft.com/office/drawing/2014/main" val="20003"/>
                    </a:ext>
                  </a:extLst>
                </a:gridCol>
                <a:gridCol w="2592388">
                  <a:extLst>
                    <a:ext uri="{9D8B030D-6E8A-4147-A177-3AD203B41FA5}">
                      <a16:colId xmlns:a16="http://schemas.microsoft.com/office/drawing/2014/main" val="20004"/>
                    </a:ext>
                  </a:extLst>
                </a:gridCol>
              </a:tblGrid>
              <a:tr h="6175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تاريخ</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شرح</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بدهكار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بستانكار</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88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18/5</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حسين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محسن</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حسابهاي دريافتني</a:t>
                      </a:r>
                      <a:r>
                        <a:rPr kumimoji="0" lang="en-US" sz="20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اسناد دريافتني</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350000</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16667</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8333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150000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400000=150000+250000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50000  =350000-40000</a:t>
                      </a:r>
                      <a:r>
                        <a:rPr kumimoji="0" lang="en-US" sz="1600" b="0"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حسين        25000=6/3*50000</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حسن         16667=6/2*50000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 محسن        8333=6/1*50000        </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71036" name="Group 28"/>
          <p:cNvGraphicFramePr>
            <a:graphicFrameLocks noGrp="1"/>
          </p:cNvGraphicFramePr>
          <p:nvPr>
            <p:ph type="tbl" idx="1"/>
          </p:nvPr>
        </p:nvGraphicFramePr>
        <p:xfrm>
          <a:off x="179388" y="476250"/>
          <a:ext cx="7489825" cy="5573713"/>
        </p:xfrm>
        <a:graphic>
          <a:graphicData uri="http://schemas.openxmlformats.org/drawingml/2006/table">
            <a:tbl>
              <a:tblPr rtl="1"/>
              <a:tblGrid>
                <a:gridCol w="774700">
                  <a:extLst>
                    <a:ext uri="{9D8B030D-6E8A-4147-A177-3AD203B41FA5}">
                      <a16:colId xmlns:a16="http://schemas.microsoft.com/office/drawing/2014/main" val="20000"/>
                    </a:ext>
                  </a:extLst>
                </a:gridCol>
                <a:gridCol w="2119313">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89012">
                  <a:extLst>
                    <a:ext uri="{9D8B030D-6E8A-4147-A177-3AD203B41FA5}">
                      <a16:colId xmlns:a16="http://schemas.microsoft.com/office/drawing/2014/main" val="20003"/>
                    </a:ext>
                  </a:extLst>
                </a:gridCol>
                <a:gridCol w="2616200">
                  <a:extLst>
                    <a:ext uri="{9D8B030D-6E8A-4147-A177-3AD203B41FA5}">
                      <a16:colId xmlns:a16="http://schemas.microsoft.com/office/drawing/2014/main" val="20004"/>
                    </a:ext>
                  </a:extLst>
                </a:gridCol>
              </a:tblGrid>
              <a:tr h="9556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تاريخ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شرح</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بدهكار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4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18/5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سرمايه</a:t>
                      </a: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حسين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سرمايه 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سرمايه محسن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موجودي كالا</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300000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16667</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8333</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50000=250000-300000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حسين   25000=6/3*50000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حسن    16667=6/2*50000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محسن   8333=6/1*50000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733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20/7</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بانك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سرمايه حسين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سرمايه 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سرمايه محسن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وسائط نقليه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120000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30000=120000-150000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حسين    15000=6/3*30000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حسن     10000=6/2*30000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محسن    5000=6/1*30000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611188" y="2420938"/>
            <a:ext cx="7777162" cy="1554162"/>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شركت تضامني داراي حداقل </a:t>
            </a:r>
            <a:r>
              <a:rPr lang="ar-SA" sz="3200" u="sng">
                <a:latin typeface="Times New Roman" pitchFamily="18" charset="0"/>
              </a:rPr>
              <a:t>2</a:t>
            </a:r>
            <a:r>
              <a:rPr lang="ar-SA" sz="3200">
                <a:latin typeface="Times New Roman" pitchFamily="18" charset="0"/>
              </a:rPr>
              <a:t> نفر و حداكثر </a:t>
            </a:r>
            <a:r>
              <a:rPr lang="ar-SA" sz="3200" u="sng">
                <a:latin typeface="Times New Roman" pitchFamily="18" charset="0"/>
              </a:rPr>
              <a:t>20</a:t>
            </a:r>
            <a:r>
              <a:rPr lang="ar-SA" sz="3200">
                <a:latin typeface="Times New Roman" pitchFamily="18" charset="0"/>
              </a:rPr>
              <a:t> نفر شريك (در بعضي از كشورها) مي باشد.</a:t>
            </a:r>
          </a:p>
        </p:txBody>
      </p:sp>
      <p:sp>
        <p:nvSpPr>
          <p:cNvPr id="377859" name="Rectangle 3"/>
          <p:cNvSpPr>
            <a:spLocks noChangeArrowheads="1"/>
          </p:cNvSpPr>
          <p:nvPr/>
        </p:nvSpPr>
        <p:spPr bwMode="auto">
          <a:xfrm>
            <a:off x="5795963" y="260350"/>
            <a:ext cx="1839912" cy="823913"/>
          </a:xfrm>
          <a:prstGeom prst="rect">
            <a:avLst/>
          </a:prstGeom>
          <a:noFill/>
          <a:ln w="12700" cap="sq">
            <a:noFill/>
            <a:miter lim="800000"/>
            <a:headEnd type="none" w="sm" len="sm"/>
            <a:tailEnd type="none" w="sm" len="sm"/>
          </a:ln>
          <a:effectLst/>
        </p:spPr>
        <p:txBody>
          <a:bodyPr wrap="none">
            <a:spAutoFit/>
          </a:bodyPr>
          <a:lstStyle/>
          <a:p>
            <a:r>
              <a:rPr lang="ar-SA" sz="4800" b="1">
                <a:solidFill>
                  <a:schemeClr val="tx2"/>
                </a:solidFill>
              </a:rPr>
              <a:t>شركاء :</a:t>
            </a:r>
            <a:endParaRPr lang="en-US" sz="4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72067" name="Group 35"/>
          <p:cNvGraphicFramePr>
            <a:graphicFrameLocks noGrp="1"/>
          </p:cNvGraphicFramePr>
          <p:nvPr>
            <p:ph type="tbl" idx="1"/>
          </p:nvPr>
        </p:nvGraphicFramePr>
        <p:xfrm>
          <a:off x="179388" y="260350"/>
          <a:ext cx="7458075" cy="6437313"/>
        </p:xfrm>
        <a:graphic>
          <a:graphicData uri="http://schemas.openxmlformats.org/drawingml/2006/table">
            <a:tbl>
              <a:tblPr rtl="1"/>
              <a:tblGrid>
                <a:gridCol w="835025">
                  <a:extLst>
                    <a:ext uri="{9D8B030D-6E8A-4147-A177-3AD203B41FA5}">
                      <a16:colId xmlns:a16="http://schemas.microsoft.com/office/drawing/2014/main" val="20000"/>
                    </a:ext>
                  </a:extLst>
                </a:gridCol>
                <a:gridCol w="1798638">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2663825">
                  <a:extLst>
                    <a:ext uri="{9D8B030D-6E8A-4147-A177-3AD203B41FA5}">
                      <a16:colId xmlns:a16="http://schemas.microsoft.com/office/drawing/2014/main" val="20004"/>
                    </a:ext>
                  </a:extLst>
                </a:gridCol>
              </a:tblGrid>
              <a:tr h="9382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تاريخ</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شرح</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بدهكار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99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18/9</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بستانكاران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اسناد پرداختني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 حسين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 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a:t>
                      </a:r>
                      <a:r>
                        <a:rPr kumimoji="0" lang="fa-IR" sz="2400" b="0" i="0" u="none" strike="noStrike" cap="none" normalizeH="0" baseline="0" smtClean="0">
                          <a:ln>
                            <a:noFill/>
                          </a:ln>
                          <a:solidFill>
                            <a:schemeClr val="tx1"/>
                          </a:solidFill>
                          <a:effectLst/>
                          <a:latin typeface="Arial" charset="0"/>
                          <a:cs typeface="Arial" charset="0"/>
                        </a:rPr>
                        <a:t> </a:t>
                      </a:r>
                      <a:r>
                        <a:rPr kumimoji="0" lang="fa-IR" sz="2000" b="0" i="0" u="none" strike="noStrike" cap="none" normalizeH="0" baseline="0" smtClean="0">
                          <a:ln>
                            <a:noFill/>
                          </a:ln>
                          <a:solidFill>
                            <a:schemeClr val="tx1"/>
                          </a:solidFill>
                          <a:effectLst/>
                          <a:latin typeface="Arial" charset="0"/>
                          <a:cs typeface="Arial" charset="0"/>
                        </a:rPr>
                        <a:t>محسن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بانك</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7500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2500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285000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حسين       7500=6/3*15000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حسن       5000=6/2*15000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محسن     2500=6/1*15000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latin typeface="Arial" charset="0"/>
                          <a:cs typeface="Arial" charset="0"/>
                        </a:rPr>
                        <a:t>نقد285000=150000-100000+200000</a:t>
                      </a:r>
                      <a:endParaRPr kumimoji="0" lang="en-US"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06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1/11</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حسين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محسن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بانك</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9000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6000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18000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حسين 9000  =6/3*18000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حسن    6000=6/2*18000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محسن  3000=6/1*18000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668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17/12</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حسين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محسن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بانك</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291000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244000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97000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532000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r"/>
            <a:r>
              <a:rPr lang="fa-IR" sz="3400"/>
              <a:t>تقسيم وجوه نقد در تصفيه تدريجي (روش مازاد سرمايه)</a:t>
            </a:r>
            <a:endParaRPr lang="en-US" sz="3400"/>
          </a:p>
        </p:txBody>
      </p:sp>
      <p:sp>
        <p:nvSpPr>
          <p:cNvPr id="173059" name="Rectangle 3"/>
          <p:cNvSpPr>
            <a:spLocks noGrp="1" noChangeArrowheads="1"/>
          </p:cNvSpPr>
          <p:nvPr>
            <p:ph type="body" idx="1"/>
          </p:nvPr>
        </p:nvSpPr>
        <p:spPr/>
        <p:txBody>
          <a:bodyPr/>
          <a:lstStyle/>
          <a:p>
            <a:pPr>
              <a:buFont typeface="Wingdings" pitchFamily="2" charset="2"/>
              <a:buNone/>
            </a:pPr>
            <a:r>
              <a:rPr lang="fa-IR" sz="3600"/>
              <a:t>بعضي اوقات شركاء شركت تضامني ممكن است تمايل داشته باشند از محل فروش اموال شركت كه به صورت قلم به قلم صورت مي گيرد پس از پرداخت كليه قروض، وجوهي را كه به تدريج از محل فروش اموال بدست مي آورند .</a:t>
            </a:r>
            <a:endParaRPr lang="en-US" sz="3600"/>
          </a:p>
        </p:txBody>
      </p:sp>
    </p:spTree>
  </p:cSld>
  <p:clrMapOvr>
    <a:masterClrMapping/>
  </p:clrMapOvr>
  <p:transition spd="slow">
    <p:comb/>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252413" y="260350"/>
            <a:ext cx="7385050" cy="6264275"/>
          </a:xfrm>
        </p:spPr>
        <p:txBody>
          <a:bodyPr/>
          <a:lstStyle/>
          <a:p>
            <a:pPr>
              <a:buFont typeface="Wingdings" pitchFamily="2" charset="2"/>
              <a:buNone/>
            </a:pPr>
            <a:r>
              <a:rPr lang="fa-IR"/>
              <a:t>مثال 5-3- اردشير، پيروز، فيروزو بابك شركاء يك شركت تضامني ميباشند كه نسبت تقسيم سود وزيان آنها در شركت به ترتيب به تناسب 10/3، 10/2، </a:t>
            </a:r>
          </a:p>
          <a:p>
            <a:pPr>
              <a:buFont typeface="Wingdings" pitchFamily="2" charset="2"/>
              <a:buNone/>
            </a:pPr>
            <a:r>
              <a:rPr lang="fa-IR"/>
              <a:t>10/1و 10/4 ميباشند . تراز نامه شركت در تاريخ 1/2/5</a:t>
            </a:r>
            <a:r>
              <a:rPr lang="en-US"/>
              <a:t>  x</a:t>
            </a:r>
            <a:r>
              <a:rPr lang="fa-IR"/>
              <a:t>به شرح زير مي باشد و در آن تاريخ شركت را منحل مي نمايند. در شركتنامه آمده چنانچه </a:t>
            </a:r>
          </a:p>
          <a:p>
            <a:pPr>
              <a:buFont typeface="Wingdings" pitchFamily="2" charset="2"/>
              <a:buNone/>
            </a:pPr>
            <a:r>
              <a:rPr lang="fa-IR"/>
              <a:t>يكي از شركاء دچار افلاس و اعسار گردد مانده حساب وي به نسبت سرمايه شركاء تقسيم شود .</a:t>
            </a:r>
          </a:p>
          <a:p>
            <a:pPr>
              <a:buFont typeface="Wingdings" pitchFamily="2" charset="2"/>
              <a:buNone/>
            </a:pPr>
            <a:endParaRPr lang="en-US"/>
          </a:p>
        </p:txBody>
      </p:sp>
    </p:spTree>
  </p:cSld>
  <p:clrMapOvr>
    <a:masterClrMapping/>
  </p:clrMapOvr>
  <p:transition spd="slow">
    <p:comb/>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52413" y="404813"/>
            <a:ext cx="7475537" cy="1143000"/>
          </a:xfrm>
        </p:spPr>
        <p:txBody>
          <a:bodyPr/>
          <a:lstStyle/>
          <a:p>
            <a:pPr algn="ctr"/>
            <a:r>
              <a:rPr lang="fa-IR" sz="2500"/>
              <a:t>شركت تضامني اردشير و شركاء</a:t>
            </a:r>
            <a:br>
              <a:rPr lang="fa-IR" sz="2500"/>
            </a:br>
            <a:r>
              <a:rPr lang="fa-IR" sz="2500"/>
              <a:t>تراز نامه</a:t>
            </a:r>
            <a:br>
              <a:rPr lang="fa-IR" sz="2500"/>
            </a:br>
            <a:r>
              <a:rPr lang="fa-IR" sz="2500"/>
              <a:t>به تاريخ1/2/5</a:t>
            </a:r>
            <a:r>
              <a:rPr lang="en-US" sz="2500"/>
              <a:t>x</a:t>
            </a:r>
            <a:r>
              <a:rPr lang="fa-IR" sz="3800"/>
              <a:t/>
            </a:r>
            <a:br>
              <a:rPr lang="fa-IR" sz="3800"/>
            </a:br>
            <a:endParaRPr lang="en-US" sz="3800"/>
          </a:p>
        </p:txBody>
      </p:sp>
      <p:graphicFrame>
        <p:nvGraphicFramePr>
          <p:cNvPr id="175115" name="Group 11"/>
          <p:cNvGraphicFramePr>
            <a:graphicFrameLocks noGrp="1"/>
          </p:cNvGraphicFramePr>
          <p:nvPr>
            <p:ph type="tbl" idx="1"/>
          </p:nvPr>
        </p:nvGraphicFramePr>
        <p:xfrm>
          <a:off x="265113" y="1341438"/>
          <a:ext cx="7385050" cy="5132387"/>
        </p:xfrm>
        <a:graphic>
          <a:graphicData uri="http://schemas.openxmlformats.org/drawingml/2006/table">
            <a:tbl>
              <a:tblPr rtl="1"/>
              <a:tblGrid>
                <a:gridCol w="3692525">
                  <a:extLst>
                    <a:ext uri="{9D8B030D-6E8A-4147-A177-3AD203B41FA5}">
                      <a16:colId xmlns:a16="http://schemas.microsoft.com/office/drawing/2014/main" val="20000"/>
                    </a:ext>
                  </a:extLst>
                </a:gridCol>
                <a:gridCol w="3692525">
                  <a:extLst>
                    <a:ext uri="{9D8B030D-6E8A-4147-A177-3AD203B41FA5}">
                      <a16:colId xmlns:a16="http://schemas.microsoft.com/office/drawing/2014/main" val="20001"/>
                    </a:ext>
                  </a:extLst>
                </a:gridCol>
              </a:tblGrid>
              <a:tr h="51323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سر قفلي             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زمين و ساختمان    280000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تاسيسات و ماشين آلات</a:t>
                      </a:r>
                      <a:r>
                        <a:rPr kumimoji="0" lang="fa-IR" sz="2000" b="0" i="0" u="none" strike="noStrike" cap="none" normalizeH="0" baseline="0" smtClean="0">
                          <a:ln>
                            <a:noFill/>
                          </a:ln>
                          <a:solidFill>
                            <a:schemeClr val="tx1"/>
                          </a:solidFill>
                          <a:effectLst/>
                          <a:latin typeface="Arial" charset="0"/>
                          <a:cs typeface="Arial" charset="0"/>
                        </a:rPr>
                        <a:t>264000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اثاثه اداري           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موجودي كالا         210000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بدهكاران             128000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بانك                   7000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1049000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سرمايه شركا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اردشير               230000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پيروز                130000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فيروز                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بابك                 120000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جمع سرمايه شركا</a:t>
                      </a:r>
                      <a:r>
                        <a:rPr kumimoji="0" lang="fa-IR" sz="2800" b="0" i="0" u="none" strike="noStrike" cap="none" normalizeH="0" baseline="0" smtClean="0">
                          <a:ln>
                            <a:noFill/>
                          </a:ln>
                          <a:solidFill>
                            <a:schemeClr val="tx1"/>
                          </a:solidFill>
                          <a:effectLst/>
                          <a:latin typeface="Arial" charset="0"/>
                          <a:cs typeface="Arial" charset="0"/>
                        </a:rPr>
                        <a:t>     580000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اندوخته عمومي       </a:t>
                      </a:r>
                      <a:r>
                        <a:rPr kumimoji="0" lang="fa-IR" sz="2800" b="0" i="0" u="none" strike="noStrike" cap="none" normalizeH="0" baseline="0" smtClean="0">
                          <a:ln>
                            <a:noFill/>
                          </a:ln>
                          <a:solidFill>
                            <a:schemeClr val="tx1"/>
                          </a:solidFill>
                          <a:effectLst/>
                          <a:latin typeface="Arial" charset="0"/>
                          <a:cs typeface="Arial" charset="0"/>
                        </a:rPr>
                        <a:t>  150000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بستانكاران           319000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1049000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xfrm>
            <a:off x="265113" y="333375"/>
            <a:ext cx="7385050" cy="5762625"/>
          </a:xfrm>
        </p:spPr>
        <p:txBody>
          <a:bodyPr/>
          <a:lstStyle/>
          <a:p>
            <a:pPr>
              <a:buFont typeface="Wingdings" pitchFamily="2" charset="2"/>
              <a:buNone/>
            </a:pPr>
            <a:r>
              <a:rPr lang="fa-IR"/>
              <a:t>داراييهاي زير به تدريج به وجوه نقد مي گردد:</a:t>
            </a:r>
          </a:p>
          <a:p>
            <a:pPr>
              <a:buFont typeface="Wingdings" pitchFamily="2" charset="2"/>
              <a:buNone/>
            </a:pPr>
            <a:r>
              <a:rPr lang="fa-IR" sz="2800"/>
              <a:t>10/2/5</a:t>
            </a:r>
            <a:r>
              <a:rPr lang="en-US" sz="2800"/>
              <a:t>  (x</a:t>
            </a:r>
            <a:r>
              <a:rPr lang="fa-IR" sz="2800"/>
              <a:t>فروش بخشي از موجودي كالا   150000ريال</a:t>
            </a:r>
          </a:p>
          <a:p>
            <a:pPr>
              <a:buFont typeface="Wingdings" pitchFamily="2" charset="2"/>
              <a:buNone/>
            </a:pPr>
            <a:r>
              <a:rPr lang="fa-IR" sz="2800"/>
              <a:t>18/2/5</a:t>
            </a:r>
            <a:r>
              <a:rPr lang="en-US" sz="2800"/>
              <a:t>x</a:t>
            </a:r>
            <a:r>
              <a:rPr lang="fa-IR" sz="2800"/>
              <a:t>) وصول قسمتي از مطالبات         91000ريال</a:t>
            </a:r>
          </a:p>
          <a:p>
            <a:pPr>
              <a:buFont typeface="Wingdings" pitchFamily="2" charset="2"/>
              <a:buNone/>
            </a:pPr>
            <a:r>
              <a:rPr lang="fa-IR" sz="2800"/>
              <a:t>3/3/5</a:t>
            </a:r>
            <a:r>
              <a:rPr lang="en-US" sz="2800"/>
              <a:t>x</a:t>
            </a:r>
            <a:r>
              <a:rPr lang="fa-IR" sz="2800"/>
              <a:t>) فروش سر قفلي                        65000ريال</a:t>
            </a:r>
          </a:p>
          <a:p>
            <a:pPr>
              <a:buFont typeface="Wingdings" pitchFamily="2" charset="2"/>
              <a:buNone/>
            </a:pPr>
            <a:r>
              <a:rPr lang="fa-IR" sz="2800"/>
              <a:t>21/3/5</a:t>
            </a:r>
            <a:r>
              <a:rPr lang="en-US" sz="2800"/>
              <a:t>x</a:t>
            </a:r>
            <a:r>
              <a:rPr lang="fa-IR" sz="2800"/>
              <a:t>) فروش زمين و ساختمان            240000ريال</a:t>
            </a:r>
          </a:p>
          <a:p>
            <a:pPr>
              <a:buFont typeface="Wingdings" pitchFamily="2" charset="2"/>
              <a:buNone/>
            </a:pPr>
            <a:r>
              <a:rPr lang="fa-IR" sz="2800"/>
              <a:t>25/3/5</a:t>
            </a:r>
            <a:r>
              <a:rPr lang="en-US" sz="2800"/>
              <a:t>x</a:t>
            </a:r>
            <a:r>
              <a:rPr lang="fa-IR" sz="2800"/>
              <a:t>) وصول قسمت ديگري از مطالبات  17000ريال </a:t>
            </a:r>
          </a:p>
          <a:p>
            <a:pPr>
              <a:buFont typeface="Wingdings" pitchFamily="2" charset="2"/>
              <a:buNone/>
            </a:pPr>
            <a:r>
              <a:rPr lang="fa-IR" sz="2800"/>
              <a:t>31/3/5</a:t>
            </a:r>
            <a:r>
              <a:rPr lang="en-US" sz="2800"/>
              <a:t>x</a:t>
            </a:r>
            <a:r>
              <a:rPr lang="fa-IR" sz="2800"/>
              <a:t>) فروش بقيه موجودي كالا            92000ريال</a:t>
            </a:r>
          </a:p>
          <a:p>
            <a:pPr>
              <a:buFont typeface="Wingdings" pitchFamily="2" charset="2"/>
              <a:buNone/>
            </a:pPr>
            <a:r>
              <a:rPr lang="fa-IR" sz="2800"/>
              <a:t>15/4/5</a:t>
            </a:r>
            <a:r>
              <a:rPr lang="en-US" sz="2800"/>
              <a:t>  (x</a:t>
            </a:r>
            <a:r>
              <a:rPr lang="fa-IR" sz="2800"/>
              <a:t>فروش ماشين آلات                  218000ريال</a:t>
            </a:r>
          </a:p>
          <a:p>
            <a:pPr>
              <a:buFont typeface="Wingdings" pitchFamily="2" charset="2"/>
              <a:buNone/>
            </a:pPr>
            <a:r>
              <a:rPr lang="fa-IR" sz="2800"/>
              <a:t>31/4/5</a:t>
            </a:r>
            <a:r>
              <a:rPr lang="en-US" sz="2800"/>
              <a:t>x</a:t>
            </a:r>
            <a:r>
              <a:rPr lang="fa-IR" sz="2800"/>
              <a:t>) وصول باقيمانده مطالبات            11700ريال </a:t>
            </a:r>
          </a:p>
          <a:p>
            <a:pPr>
              <a:buFont typeface="Wingdings" pitchFamily="2" charset="2"/>
              <a:buNone/>
            </a:pPr>
            <a:r>
              <a:rPr lang="fa-IR" sz="2800"/>
              <a:t>31/4/5</a:t>
            </a:r>
            <a:r>
              <a:rPr lang="en-US" sz="2800"/>
              <a:t>x</a:t>
            </a:r>
            <a:r>
              <a:rPr lang="fa-IR" sz="2800"/>
              <a:t>) فروش اثاثه اداري                   60000ريال</a:t>
            </a:r>
          </a:p>
          <a:p>
            <a:pPr>
              <a:buFont typeface="Wingdings" pitchFamily="2" charset="2"/>
              <a:buNone/>
            </a:pPr>
            <a:endParaRPr lang="en-US"/>
          </a:p>
        </p:txBody>
      </p:sp>
    </p:spTree>
  </p:cSld>
  <p:clrMapOvr>
    <a:masterClrMapping/>
  </p:clrMapOvr>
  <p:transition spd="slow">
    <p:comb/>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252413" y="765175"/>
            <a:ext cx="7385050" cy="4824413"/>
          </a:xfrm>
        </p:spPr>
        <p:txBody>
          <a:bodyPr/>
          <a:lstStyle/>
          <a:p>
            <a:pPr>
              <a:buFont typeface="Wingdings" pitchFamily="2" charset="2"/>
              <a:buNone/>
            </a:pPr>
            <a:r>
              <a:rPr lang="fa-IR"/>
              <a:t>شركاء تصميم دارند پس از پرداخت قروض شركت، كليه وجوه نقد را كه از محل فروش اموال و وصول مطالبات حاصل ميشود بلا فاصله بين خود تقسيم كنند.</a:t>
            </a:r>
          </a:p>
          <a:p>
            <a:pPr>
              <a:buFont typeface="Wingdings" pitchFamily="2" charset="2"/>
              <a:buNone/>
            </a:pPr>
            <a:r>
              <a:rPr lang="fa-IR"/>
              <a:t>هزينه هاي واقعي تصفيه بالغ بر 14000ريال است كه در تاريخ 30/04/5</a:t>
            </a:r>
            <a:r>
              <a:rPr lang="en-US"/>
              <a:t>x</a:t>
            </a:r>
            <a:r>
              <a:rPr lang="fa-IR"/>
              <a:t>پرداخت شد .</a:t>
            </a:r>
            <a:endParaRPr lang="en-US"/>
          </a:p>
        </p:txBody>
      </p:sp>
    </p:spTree>
  </p:cSld>
  <p:clrMapOvr>
    <a:masterClrMapping/>
  </p:clrMapOvr>
  <p:transition spd="slow">
    <p:comb/>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body" idx="4294967295"/>
          </p:nvPr>
        </p:nvSpPr>
        <p:spPr>
          <a:xfrm>
            <a:off x="179388" y="333375"/>
            <a:ext cx="7388225" cy="5475288"/>
          </a:xfrm>
        </p:spPr>
        <p:txBody>
          <a:bodyPr/>
          <a:lstStyle/>
          <a:p>
            <a:pPr>
              <a:buFont typeface="Wingdings" pitchFamily="2" charset="2"/>
              <a:buNone/>
            </a:pPr>
            <a:r>
              <a:rPr lang="fa-IR" sz="2800"/>
              <a:t>مطلوب است :طرز تقسيم تدريجي وجوه بين شركاء، تهيه سود و زيان تصفيه ،حساب صندوق و سرمايه شركاء.</a:t>
            </a:r>
          </a:p>
          <a:p>
            <a:pPr>
              <a:buFont typeface="Wingdings" pitchFamily="2" charset="2"/>
              <a:buNone/>
            </a:pPr>
            <a:endParaRPr lang="en-US" sz="2800"/>
          </a:p>
        </p:txBody>
      </p:sp>
      <p:graphicFrame>
        <p:nvGraphicFramePr>
          <p:cNvPr id="178216" name="Group 40"/>
          <p:cNvGraphicFramePr>
            <a:graphicFrameLocks noGrp="1"/>
          </p:cNvGraphicFramePr>
          <p:nvPr>
            <p:ph type="tbl" idx="1"/>
          </p:nvPr>
        </p:nvGraphicFramePr>
        <p:xfrm>
          <a:off x="0" y="1628775"/>
          <a:ext cx="7740650" cy="2982913"/>
        </p:xfrm>
        <a:graphic>
          <a:graphicData uri="http://schemas.openxmlformats.org/drawingml/2006/table">
            <a:tbl>
              <a:tblPr rtl="1"/>
              <a:tblGrid>
                <a:gridCol w="2622550">
                  <a:extLst>
                    <a:ext uri="{9D8B030D-6E8A-4147-A177-3AD203B41FA5}">
                      <a16:colId xmlns:a16="http://schemas.microsoft.com/office/drawing/2014/main" val="20000"/>
                    </a:ext>
                  </a:extLst>
                </a:gridCol>
                <a:gridCol w="1055687">
                  <a:extLst>
                    <a:ext uri="{9D8B030D-6E8A-4147-A177-3AD203B41FA5}">
                      <a16:colId xmlns:a16="http://schemas.microsoft.com/office/drawing/2014/main" val="20001"/>
                    </a:ext>
                  </a:extLst>
                </a:gridCol>
                <a:gridCol w="1133475">
                  <a:extLst>
                    <a:ext uri="{9D8B030D-6E8A-4147-A177-3AD203B41FA5}">
                      <a16:colId xmlns:a16="http://schemas.microsoft.com/office/drawing/2014/main" val="20002"/>
                    </a:ext>
                  </a:extLst>
                </a:gridCol>
                <a:gridCol w="1055688">
                  <a:extLst>
                    <a:ext uri="{9D8B030D-6E8A-4147-A177-3AD203B41FA5}">
                      <a16:colId xmlns:a16="http://schemas.microsoft.com/office/drawing/2014/main" val="20003"/>
                    </a:ext>
                  </a:extLst>
                </a:gridCol>
                <a:gridCol w="973137">
                  <a:extLst>
                    <a:ext uri="{9D8B030D-6E8A-4147-A177-3AD203B41FA5}">
                      <a16:colId xmlns:a16="http://schemas.microsoft.com/office/drawing/2014/main" val="20004"/>
                    </a:ext>
                  </a:extLst>
                </a:gridCol>
                <a:gridCol w="900113">
                  <a:extLst>
                    <a:ext uri="{9D8B030D-6E8A-4147-A177-3AD203B41FA5}">
                      <a16:colId xmlns:a16="http://schemas.microsoft.com/office/drawing/2014/main" val="20005"/>
                    </a:ext>
                  </a:extLst>
                </a:gridCol>
              </a:tblGrid>
              <a:tr h="6365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اردشير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پيروز</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فيروز</a:t>
                      </a:r>
                      <a:r>
                        <a:rPr kumimoji="0" lang="fa-IR" sz="2800" b="0" i="0" u="none" strike="noStrike" cap="none" normalizeH="0" baseline="0" smtClean="0">
                          <a:ln>
                            <a:noFill/>
                          </a:ln>
                          <a:solidFill>
                            <a:schemeClr val="tx1"/>
                          </a:solidFill>
                          <a:effectLst/>
                          <a:latin typeface="Arial" charset="0"/>
                          <a:cs typeface="Arial" charset="0"/>
                        </a:rPr>
                        <a:t>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بابك</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جمع</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04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مانده حساب سرمايه1/1/5</a:t>
                      </a:r>
                      <a:r>
                        <a:rPr kumimoji="0" lang="en-US" sz="2000" b="0" i="0" u="none" strike="noStrike" cap="none" normalizeH="0" baseline="0" smtClean="0">
                          <a:ln>
                            <a:noFill/>
                          </a:ln>
                          <a:solidFill>
                            <a:schemeClr val="tx1"/>
                          </a:solidFill>
                          <a:effectLst/>
                          <a:latin typeface="Arial" charset="0"/>
                          <a:cs typeface="Arial" charset="0"/>
                        </a:rPr>
                        <a:t>x</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اندوخته عمومي </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45000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13000030000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15000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120000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60000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580000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150000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جمع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275000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160000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115000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180000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Arial" charset="0"/>
                        </a:rPr>
                        <a:t>730000</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body" idx="4294967295"/>
          </p:nvPr>
        </p:nvSpPr>
        <p:spPr>
          <a:xfrm>
            <a:off x="0" y="260350"/>
            <a:ext cx="7386638" cy="5835650"/>
          </a:xfrm>
        </p:spPr>
        <p:txBody>
          <a:bodyPr/>
          <a:lstStyle/>
          <a:p>
            <a:pPr algn="l">
              <a:buFont typeface="Wingdings" pitchFamily="2" charset="2"/>
              <a:buNone/>
            </a:pPr>
            <a:r>
              <a:rPr lang="fa-IR" sz="2400"/>
              <a:t>45000=4/180000</a:t>
            </a:r>
          </a:p>
          <a:p>
            <a:pPr algn="l">
              <a:buFont typeface="Wingdings" pitchFamily="2" charset="2"/>
              <a:buNone/>
            </a:pPr>
            <a:r>
              <a:rPr lang="fa-IR" sz="2400"/>
              <a:t>سرمايه اردشير  135000=3*45000</a:t>
            </a:r>
          </a:p>
          <a:p>
            <a:pPr algn="l">
              <a:buFont typeface="Wingdings" pitchFamily="2" charset="2"/>
              <a:buNone/>
            </a:pPr>
            <a:r>
              <a:rPr lang="fa-IR" sz="2400"/>
              <a:t>سرمايه پيروز   90000=2*45000</a:t>
            </a:r>
          </a:p>
          <a:p>
            <a:pPr algn="l">
              <a:buFont typeface="Wingdings" pitchFamily="2" charset="2"/>
              <a:buNone/>
            </a:pPr>
            <a:r>
              <a:rPr lang="fa-IR" sz="2400"/>
              <a:t>سرمايه فيروز   45000=1*45000</a:t>
            </a:r>
          </a:p>
          <a:p>
            <a:pPr algn="l">
              <a:buFont typeface="Wingdings" pitchFamily="2" charset="2"/>
              <a:buNone/>
            </a:pPr>
            <a:r>
              <a:rPr lang="fa-IR"/>
              <a:t> </a:t>
            </a:r>
            <a:endParaRPr lang="en-US"/>
          </a:p>
        </p:txBody>
      </p:sp>
      <p:graphicFrame>
        <p:nvGraphicFramePr>
          <p:cNvPr id="179240" name="Group 40"/>
          <p:cNvGraphicFramePr>
            <a:graphicFrameLocks noGrp="1"/>
          </p:cNvGraphicFramePr>
          <p:nvPr>
            <p:ph type="tbl" idx="1"/>
          </p:nvPr>
        </p:nvGraphicFramePr>
        <p:xfrm>
          <a:off x="179388" y="2276475"/>
          <a:ext cx="7388225" cy="3533775"/>
        </p:xfrm>
        <a:graphic>
          <a:graphicData uri="http://schemas.openxmlformats.org/drawingml/2006/table">
            <a:tbl>
              <a:tblPr rtl="1"/>
              <a:tblGrid>
                <a:gridCol w="2347913">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935037">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938212">
                  <a:extLst>
                    <a:ext uri="{9D8B030D-6E8A-4147-A177-3AD203B41FA5}">
                      <a16:colId xmlns:a16="http://schemas.microsoft.com/office/drawing/2014/main" val="20004"/>
                    </a:ext>
                  </a:extLst>
                </a:gridCol>
                <a:gridCol w="1079500">
                  <a:extLst>
                    <a:ext uri="{9D8B030D-6E8A-4147-A177-3AD203B41FA5}">
                      <a16:colId xmlns:a16="http://schemas.microsoft.com/office/drawing/2014/main" val="20005"/>
                    </a:ext>
                  </a:extLst>
                </a:gridCol>
              </a:tblGrid>
              <a:tr h="7207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اردشير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پيروز</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فيروز</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بابك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جمع</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06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مانده سرمايه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سرمايه به نسبت تقسيم سود و زيان</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275000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135000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90000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45000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180000</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450000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61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جمع</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140000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280000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2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body" idx="4294967295"/>
          </p:nvPr>
        </p:nvSpPr>
        <p:spPr>
          <a:xfrm>
            <a:off x="0" y="188913"/>
            <a:ext cx="7386638" cy="5907087"/>
          </a:xfrm>
        </p:spPr>
        <p:txBody>
          <a:bodyPr/>
          <a:lstStyle/>
          <a:p>
            <a:pPr algn="l">
              <a:buFont typeface="Wingdings" pitchFamily="2" charset="2"/>
              <a:buNone/>
            </a:pPr>
            <a:r>
              <a:rPr lang="fa-IR" sz="2800"/>
              <a:t>35000=2/70000</a:t>
            </a:r>
          </a:p>
          <a:p>
            <a:pPr algn="l">
              <a:buFont typeface="Wingdings" pitchFamily="2" charset="2"/>
              <a:buNone/>
            </a:pPr>
            <a:r>
              <a:rPr lang="fa-IR" sz="2800"/>
              <a:t>جمع سرمايه اضافي   210000=6*35000</a:t>
            </a:r>
          </a:p>
          <a:p>
            <a:pPr algn="l">
              <a:buFont typeface="Wingdings" pitchFamily="2" charset="2"/>
              <a:buNone/>
            </a:pPr>
            <a:endParaRPr lang="en-US" sz="2800"/>
          </a:p>
        </p:txBody>
      </p:sp>
      <p:graphicFrame>
        <p:nvGraphicFramePr>
          <p:cNvPr id="180257" name="Group 33"/>
          <p:cNvGraphicFramePr>
            <a:graphicFrameLocks noGrp="1"/>
          </p:cNvGraphicFramePr>
          <p:nvPr>
            <p:ph type="tbl" idx="4294967295"/>
          </p:nvPr>
        </p:nvGraphicFramePr>
        <p:xfrm>
          <a:off x="179388" y="1773238"/>
          <a:ext cx="7388225" cy="2838450"/>
        </p:xfrm>
        <a:graphic>
          <a:graphicData uri="http://schemas.openxmlformats.org/drawingml/2006/table">
            <a:tbl>
              <a:tblPr rtl="1"/>
              <a:tblGrid>
                <a:gridCol w="2273300">
                  <a:extLst>
                    <a:ext uri="{9D8B030D-6E8A-4147-A177-3AD203B41FA5}">
                      <a16:colId xmlns:a16="http://schemas.microsoft.com/office/drawing/2014/main" val="20000"/>
                    </a:ext>
                  </a:extLst>
                </a:gridCol>
                <a:gridCol w="1039813">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gridCol w="1008063">
                  <a:extLst>
                    <a:ext uri="{9D8B030D-6E8A-4147-A177-3AD203B41FA5}">
                      <a16:colId xmlns:a16="http://schemas.microsoft.com/office/drawing/2014/main" val="20004"/>
                    </a:ext>
                  </a:extLst>
                </a:gridCol>
                <a:gridCol w="1154112">
                  <a:extLst>
                    <a:ext uri="{9D8B030D-6E8A-4147-A177-3AD203B41FA5}">
                      <a16:colId xmlns:a16="http://schemas.microsoft.com/office/drawing/2014/main" val="20005"/>
                    </a:ext>
                  </a:extLst>
                </a:gridCol>
              </a:tblGrid>
              <a:tr h="7508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اردشير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پيروز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فيروز</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بابك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جمع</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6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اضافه سرمايه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اضافه سرمايه به تناسب تقسيم سود و زيان</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140000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105000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210000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7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سرمايه اضافي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70000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81280" name="Group 32"/>
          <p:cNvGraphicFramePr>
            <a:graphicFrameLocks noGrp="1"/>
          </p:cNvGraphicFramePr>
          <p:nvPr>
            <p:ph type="tbl" idx="1"/>
          </p:nvPr>
        </p:nvGraphicFramePr>
        <p:xfrm>
          <a:off x="252413" y="1412875"/>
          <a:ext cx="7200900" cy="2808288"/>
        </p:xfrm>
        <a:graphic>
          <a:graphicData uri="http://schemas.openxmlformats.org/drawingml/2006/table">
            <a:tbl>
              <a:tblPr rtl="1"/>
              <a:tblGrid>
                <a:gridCol w="2197100">
                  <a:extLst>
                    <a:ext uri="{9D8B030D-6E8A-4147-A177-3AD203B41FA5}">
                      <a16:colId xmlns:a16="http://schemas.microsoft.com/office/drawing/2014/main" val="20000"/>
                    </a:ext>
                  </a:extLst>
                </a:gridCol>
                <a:gridCol w="1001713">
                  <a:extLst>
                    <a:ext uri="{9D8B030D-6E8A-4147-A177-3AD203B41FA5}">
                      <a16:colId xmlns:a16="http://schemas.microsoft.com/office/drawing/2014/main" val="20001"/>
                    </a:ext>
                  </a:extLst>
                </a:gridCol>
                <a:gridCol w="928687">
                  <a:extLst>
                    <a:ext uri="{9D8B030D-6E8A-4147-A177-3AD203B41FA5}">
                      <a16:colId xmlns:a16="http://schemas.microsoft.com/office/drawing/2014/main" val="20002"/>
                    </a:ext>
                  </a:extLst>
                </a:gridCol>
                <a:gridCol w="1073150">
                  <a:extLst>
                    <a:ext uri="{9D8B030D-6E8A-4147-A177-3AD203B41FA5}">
                      <a16:colId xmlns:a16="http://schemas.microsoft.com/office/drawing/2014/main" val="20003"/>
                    </a:ext>
                  </a:extLst>
                </a:gridCol>
                <a:gridCol w="85725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6667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اردشير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پيروز</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فيروز</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بابك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جمع</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6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اضافه سرمايه نقل از بالا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اضافه سرمايه به نسبت تقسيم سود و زيان</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11666</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46666</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اضافه سرمايه</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23334</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23334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684213" y="2163763"/>
            <a:ext cx="7704137" cy="2528887"/>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اصولا در شركت تضامني مانند ساير امور تجارتي تلاش مي شود كه منجر به كسب درآمد و سود شود تا آن را ميان شركاء به عنوان يك حق و حقوق مكتسب تسهيم نمايد گاهي ممكن است دو و يا چند شريك از زيان معاف باشند.</a:t>
            </a:r>
          </a:p>
        </p:txBody>
      </p:sp>
      <p:sp>
        <p:nvSpPr>
          <p:cNvPr id="378883" name="Rectangle 3"/>
          <p:cNvSpPr>
            <a:spLocks noChangeArrowheads="1"/>
          </p:cNvSpPr>
          <p:nvPr/>
        </p:nvSpPr>
        <p:spPr bwMode="auto">
          <a:xfrm>
            <a:off x="5614988" y="420688"/>
            <a:ext cx="2346325" cy="701675"/>
          </a:xfrm>
          <a:prstGeom prst="rect">
            <a:avLst/>
          </a:prstGeom>
          <a:noFill/>
          <a:ln w="12700" cap="sq">
            <a:noFill/>
            <a:miter lim="800000"/>
            <a:headEnd type="none" w="sm" len="sm"/>
            <a:tailEnd type="none" w="sm" len="sm"/>
          </a:ln>
          <a:effectLst/>
        </p:spPr>
        <p:txBody>
          <a:bodyPr wrap="none">
            <a:spAutoFit/>
          </a:bodyPr>
          <a:lstStyle/>
          <a:p>
            <a:r>
              <a:rPr lang="ar-SA" sz="4000" b="1">
                <a:solidFill>
                  <a:schemeClr val="tx2"/>
                </a:solidFill>
              </a:rPr>
              <a:t>تسهيم سود :</a:t>
            </a:r>
            <a:endParaRPr lang="en-US" sz="40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82306" name="Group 34"/>
          <p:cNvGraphicFramePr>
            <a:graphicFrameLocks noGrp="1"/>
          </p:cNvGraphicFramePr>
          <p:nvPr>
            <p:ph type="tbl" idx="1"/>
          </p:nvPr>
        </p:nvGraphicFramePr>
        <p:xfrm>
          <a:off x="252413" y="404813"/>
          <a:ext cx="7385050" cy="6100762"/>
        </p:xfrm>
        <a:graphic>
          <a:graphicData uri="http://schemas.openxmlformats.org/drawingml/2006/table">
            <a:tbl>
              <a:tblPr rtl="1"/>
              <a:tblGrid>
                <a:gridCol w="9906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gridCol w="1655763">
                  <a:extLst>
                    <a:ext uri="{9D8B030D-6E8A-4147-A177-3AD203B41FA5}">
                      <a16:colId xmlns:a16="http://schemas.microsoft.com/office/drawing/2014/main" val="20002"/>
                    </a:ext>
                  </a:extLst>
                </a:gridCol>
                <a:gridCol w="1728787">
                  <a:extLst>
                    <a:ext uri="{9D8B030D-6E8A-4147-A177-3AD203B41FA5}">
                      <a16:colId xmlns:a16="http://schemas.microsoft.com/office/drawing/2014/main" val="20003"/>
                    </a:ext>
                  </a:extLst>
                </a:gridCol>
              </a:tblGrid>
              <a:tr h="7207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61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10/2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موجودي كالا</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77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18/2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بدهكاران</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91000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91000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0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سود و زيان تصفيه                 حساب سر قفلي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35000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430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21/3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سود و زيان 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زمين و ساختمان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240000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280000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83325" name="Group 29"/>
          <p:cNvGraphicFramePr>
            <a:graphicFrameLocks noGrp="1"/>
          </p:cNvGraphicFramePr>
          <p:nvPr>
            <p:ph type="tbl" idx="1"/>
          </p:nvPr>
        </p:nvGraphicFramePr>
        <p:xfrm>
          <a:off x="179388" y="1196975"/>
          <a:ext cx="7388225" cy="4584700"/>
        </p:xfrm>
        <a:graphic>
          <a:graphicData uri="http://schemas.openxmlformats.org/drawingml/2006/table">
            <a:tbl>
              <a:tblPr rtl="1"/>
              <a:tblGrid>
                <a:gridCol w="1122363">
                  <a:extLst>
                    <a:ext uri="{9D8B030D-6E8A-4147-A177-3AD203B41FA5}">
                      <a16:colId xmlns:a16="http://schemas.microsoft.com/office/drawing/2014/main" val="20000"/>
                    </a:ext>
                  </a:extLst>
                </a:gridCol>
                <a:gridCol w="3240087">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14475">
                  <a:extLst>
                    <a:ext uri="{9D8B030D-6E8A-4147-A177-3AD203B41FA5}">
                      <a16:colId xmlns:a16="http://schemas.microsoft.com/office/drawing/2014/main" val="20003"/>
                    </a:ext>
                  </a:extLst>
                </a:gridCol>
              </a:tblGrid>
              <a:tr h="7921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55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25/3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بدهكاران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17000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17000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30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موجودي كالا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سود و زيان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92000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32000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39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وجوه نقد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319000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319000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84354" name="Group 34"/>
          <p:cNvGraphicFramePr>
            <a:graphicFrameLocks noGrp="1"/>
          </p:cNvGraphicFramePr>
          <p:nvPr>
            <p:ph type="tbl" idx="1"/>
          </p:nvPr>
        </p:nvGraphicFramePr>
        <p:xfrm>
          <a:off x="265113" y="333375"/>
          <a:ext cx="7385050" cy="5888038"/>
        </p:xfrm>
        <a:graphic>
          <a:graphicData uri="http://schemas.openxmlformats.org/drawingml/2006/table">
            <a:tbl>
              <a:tblPr rtl="1"/>
              <a:tblGrid>
                <a:gridCol w="990600">
                  <a:extLst>
                    <a:ext uri="{9D8B030D-6E8A-4147-A177-3AD203B41FA5}">
                      <a16:colId xmlns:a16="http://schemas.microsoft.com/office/drawing/2014/main" val="20000"/>
                    </a:ext>
                  </a:extLst>
                </a:gridCol>
                <a:gridCol w="3167063">
                  <a:extLst>
                    <a:ext uri="{9D8B030D-6E8A-4147-A177-3AD203B41FA5}">
                      <a16:colId xmlns:a16="http://schemas.microsoft.com/office/drawing/2014/main" val="20001"/>
                    </a:ext>
                  </a:extLst>
                </a:gridCol>
                <a:gridCol w="1582737">
                  <a:extLst>
                    <a:ext uri="{9D8B030D-6E8A-4147-A177-3AD203B41FA5}">
                      <a16:colId xmlns:a16="http://schemas.microsoft.com/office/drawing/2014/main" val="20002"/>
                    </a:ext>
                  </a:extLst>
                </a:gridCol>
                <a:gridCol w="1644650">
                  <a:extLst>
                    <a:ext uri="{9D8B030D-6E8A-4147-A177-3AD203B41FA5}">
                      <a16:colId xmlns:a16="http://schemas.microsoft.com/office/drawing/2014/main" val="20003"/>
                    </a:ext>
                  </a:extLst>
                </a:gridCol>
              </a:tblGrid>
              <a:tr h="5746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57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 اردشير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 پيروز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 فيروز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سرمايه بابك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وجوه نقد</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154700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79800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74900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19600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329000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25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سود و زيان 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ماشين آلات و تاسيسات</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218000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46000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264000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0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30/4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سود و زيان تصفيه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وجوه نقد</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14000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14000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54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سود و زيان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         حساب بدهكاران </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11700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8300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Arial" charset="0"/>
                        </a:rPr>
                        <a:t>20000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85369" name="Group 25"/>
          <p:cNvGraphicFramePr>
            <a:graphicFrameLocks noGrp="1"/>
          </p:cNvGraphicFramePr>
          <p:nvPr>
            <p:ph type="tbl" idx="1"/>
          </p:nvPr>
        </p:nvGraphicFramePr>
        <p:xfrm>
          <a:off x="265113" y="333375"/>
          <a:ext cx="7385050" cy="5881688"/>
        </p:xfrm>
        <a:graphic>
          <a:graphicData uri="http://schemas.openxmlformats.org/drawingml/2006/table">
            <a:tbl>
              <a:tblPr rtl="1"/>
              <a:tblGrid>
                <a:gridCol w="1063625">
                  <a:extLst>
                    <a:ext uri="{9D8B030D-6E8A-4147-A177-3AD203B41FA5}">
                      <a16:colId xmlns:a16="http://schemas.microsoft.com/office/drawing/2014/main" val="20000"/>
                    </a:ext>
                  </a:extLst>
                </a:gridCol>
                <a:gridCol w="3381375">
                  <a:extLst>
                    <a:ext uri="{9D8B030D-6E8A-4147-A177-3AD203B41FA5}">
                      <a16:colId xmlns:a16="http://schemas.microsoft.com/office/drawing/2014/main" val="20001"/>
                    </a:ext>
                  </a:extLst>
                </a:gridCol>
                <a:gridCol w="1439863">
                  <a:extLst>
                    <a:ext uri="{9D8B030D-6E8A-4147-A177-3AD203B41FA5}">
                      <a16:colId xmlns:a16="http://schemas.microsoft.com/office/drawing/2014/main" val="20002"/>
                    </a:ext>
                  </a:extLst>
                </a:gridCol>
                <a:gridCol w="1500187">
                  <a:extLst>
                    <a:ext uri="{9D8B030D-6E8A-4147-A177-3AD203B41FA5}">
                      <a16:colId xmlns:a16="http://schemas.microsoft.com/office/drawing/2014/main" val="20003"/>
                    </a:ext>
                  </a:extLst>
                </a:gridCol>
              </a:tblGrid>
              <a:tr h="5746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384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اردشير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سرمايه پيروز</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فيروز</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بابك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سود و زيان</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33390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22260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11130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44520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111300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69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اردشير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پيروز</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فيروز</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بابك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وجوه نقد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86910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54940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28970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115880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289700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86392" name="Group 24"/>
          <p:cNvGraphicFramePr>
            <a:graphicFrameLocks noGrp="1"/>
          </p:cNvGraphicFramePr>
          <p:nvPr>
            <p:ph type="tbl" idx="1"/>
          </p:nvPr>
        </p:nvGraphicFramePr>
        <p:xfrm>
          <a:off x="179388" y="1052513"/>
          <a:ext cx="7388225" cy="4464050"/>
        </p:xfrm>
        <a:graphic>
          <a:graphicData uri="http://schemas.openxmlformats.org/drawingml/2006/table">
            <a:tbl>
              <a:tblPr rtl="1"/>
              <a:tblGrid>
                <a:gridCol w="1050925">
                  <a:extLst>
                    <a:ext uri="{9D8B030D-6E8A-4147-A177-3AD203B41FA5}">
                      <a16:colId xmlns:a16="http://schemas.microsoft.com/office/drawing/2014/main" val="20000"/>
                    </a:ext>
                  </a:extLst>
                </a:gridCol>
                <a:gridCol w="331152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gridCol w="1514475">
                  <a:extLst>
                    <a:ext uri="{9D8B030D-6E8A-4147-A177-3AD203B41FA5}">
                      <a16:colId xmlns:a16="http://schemas.microsoft.com/office/drawing/2014/main" val="20003"/>
                    </a:ext>
                  </a:extLst>
                </a:gridCol>
              </a:tblGrid>
              <a:tr h="647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85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اندوخته عمومي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اردشير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پيروز</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فيروز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بابك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77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31/4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اثاثه اداري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r"/>
            <a:r>
              <a:rPr lang="fa-IR" sz="3400"/>
              <a:t>تقسيم وجوه نقد به روش تدريجي بين شركاء براساس تقسيم سود و زيان شركاء (روش حداكثر زيان ممكن)</a:t>
            </a:r>
            <a:endParaRPr lang="en-US" sz="3400"/>
          </a:p>
        </p:txBody>
      </p:sp>
      <p:sp>
        <p:nvSpPr>
          <p:cNvPr id="187395" name="Rectangle 3"/>
          <p:cNvSpPr>
            <a:spLocks noGrp="1" noChangeArrowheads="1"/>
          </p:cNvSpPr>
          <p:nvPr>
            <p:ph type="body" idx="1"/>
          </p:nvPr>
        </p:nvSpPr>
        <p:spPr/>
        <p:txBody>
          <a:bodyPr/>
          <a:lstStyle/>
          <a:p>
            <a:pPr>
              <a:buFont typeface="Wingdings" pitchFamily="2" charset="2"/>
              <a:buNone/>
            </a:pPr>
            <a:r>
              <a:rPr lang="fa-IR"/>
              <a:t> دراين روش جنبه احتياط كاملا رعايت مي شود.</a:t>
            </a:r>
          </a:p>
          <a:p>
            <a:pPr>
              <a:buFont typeface="Wingdings" pitchFamily="2" charset="2"/>
              <a:buNone/>
            </a:pPr>
            <a:r>
              <a:rPr lang="fa-IR"/>
              <a:t> بدين ترتيب،هر دفعه كه قسمتي از داراييها به فروش رسيد و وجوه نقدي نصيب شركت گرديد.  </a:t>
            </a:r>
          </a:p>
          <a:p>
            <a:pPr>
              <a:buFont typeface="Wingdings" pitchFamily="2" charset="2"/>
              <a:buNone/>
            </a:pPr>
            <a:endParaRPr lang="en-US"/>
          </a:p>
        </p:txBody>
      </p:sp>
    </p:spTree>
  </p:cSld>
  <p:clrMapOvr>
    <a:masterClrMapping/>
  </p:clrMapOvr>
  <p:transition spd="slow">
    <p:comb/>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252413" y="1196975"/>
            <a:ext cx="7385050" cy="4497388"/>
          </a:xfrm>
        </p:spPr>
        <p:txBody>
          <a:bodyPr/>
          <a:lstStyle/>
          <a:p>
            <a:pPr>
              <a:buFont typeface="Wingdings" pitchFamily="2" charset="2"/>
              <a:buNone/>
            </a:pPr>
            <a:r>
              <a:rPr lang="fa-IR"/>
              <a:t>چنين تصور خواهد شد كه بقيه داراييها فاقد ارزش  </a:t>
            </a:r>
          </a:p>
          <a:p>
            <a:pPr>
              <a:buFont typeface="Wingdings" pitchFamily="2" charset="2"/>
              <a:buNone/>
            </a:pPr>
            <a:r>
              <a:rPr lang="fa-IR"/>
              <a:t>مي باشند و بايد اين زيان احتمالي به نسبت تقسيم سود</a:t>
            </a:r>
          </a:p>
          <a:p>
            <a:pPr>
              <a:buFont typeface="Wingdings" pitchFamily="2" charset="2"/>
              <a:buNone/>
            </a:pPr>
            <a:r>
              <a:rPr lang="fa-IR"/>
              <a:t>و زيان بين شركاء منظور گردد.</a:t>
            </a:r>
          </a:p>
          <a:p>
            <a:pPr>
              <a:buFont typeface="Wingdings" pitchFamily="2" charset="2"/>
              <a:buNone/>
            </a:pPr>
            <a:r>
              <a:rPr lang="fa-IR"/>
              <a:t>مازاد اضافي وجوه نقد به نسبت سهم سود و زيان </a:t>
            </a:r>
          </a:p>
          <a:p>
            <a:pPr>
              <a:buFont typeface="Wingdings" pitchFamily="2" charset="2"/>
              <a:buNone/>
            </a:pPr>
            <a:r>
              <a:rPr lang="fa-IR"/>
              <a:t>شركاء بين آنها تقسيم مي گردد.</a:t>
            </a:r>
          </a:p>
          <a:p>
            <a:pPr>
              <a:buFont typeface="Wingdings" pitchFamily="2" charset="2"/>
              <a:buNone/>
            </a:pPr>
            <a:r>
              <a:rPr lang="fa-IR"/>
              <a:t> </a:t>
            </a:r>
            <a:endParaRPr lang="en-US"/>
          </a:p>
        </p:txBody>
      </p:sp>
    </p:spTree>
  </p:cSld>
  <p:clrMapOvr>
    <a:masterClrMapping/>
  </p:clrMapOvr>
  <p:transition spd="slow">
    <p:comb/>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r"/>
            <a:r>
              <a:rPr lang="fa-IR" sz="3800"/>
              <a:t>انحلال شركت در اثر ورشكستگي تمام شركاء</a:t>
            </a:r>
            <a:endParaRPr lang="en-US" sz="3800"/>
          </a:p>
        </p:txBody>
      </p:sp>
      <p:sp>
        <p:nvSpPr>
          <p:cNvPr id="189443" name="Rectangle 3"/>
          <p:cNvSpPr>
            <a:spLocks noGrp="1" noChangeArrowheads="1"/>
          </p:cNvSpPr>
          <p:nvPr>
            <p:ph type="body" idx="1"/>
          </p:nvPr>
        </p:nvSpPr>
        <p:spPr/>
        <p:txBody>
          <a:bodyPr/>
          <a:lstStyle/>
          <a:p>
            <a:pPr>
              <a:buFont typeface="Wingdings" pitchFamily="2" charset="2"/>
              <a:buNone/>
            </a:pPr>
            <a:r>
              <a:rPr lang="fa-IR"/>
              <a:t>در اين حالت نحوه تصفيه چنين است:</a:t>
            </a:r>
          </a:p>
          <a:p>
            <a:pPr>
              <a:buFont typeface="Wingdings" pitchFamily="2" charset="2"/>
              <a:buNone/>
            </a:pPr>
            <a:r>
              <a:rPr lang="fa-IR"/>
              <a:t>1.حساب تصفيه باز مي شود و تمام داراييها به حساب تصفيه انتقال مي يابد و مانده حساب تصفيه به حساب سرمايه شركاء انتقال مي يابد.</a:t>
            </a:r>
            <a:endParaRPr lang="en-US"/>
          </a:p>
        </p:txBody>
      </p:sp>
    </p:spTree>
  </p:cSld>
  <p:clrMapOvr>
    <a:masterClrMapping/>
  </p:clrMapOvr>
  <p:transition spd="slow">
    <p:comb/>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179388" y="1092200"/>
            <a:ext cx="7388225" cy="4497388"/>
          </a:xfrm>
        </p:spPr>
        <p:txBody>
          <a:bodyPr/>
          <a:lstStyle/>
          <a:p>
            <a:pPr>
              <a:buFont typeface="Wingdings" pitchFamily="2" charset="2"/>
              <a:buNone/>
            </a:pPr>
            <a:r>
              <a:rPr lang="fa-IR"/>
              <a:t>2.وجوه نقد شركت و دريافتيهاي نقدي از داراييهاي خصوصي شركاء بين طلبكاران تقسيم مي شود و همچنين هزينه هاي تصفيه پرداخت مي شود. به هر حال مانده بدهيهاي پرداخت نشده به حساب كسريها انتقال مي يابد.</a:t>
            </a:r>
          </a:p>
          <a:p>
            <a:pPr>
              <a:buFont typeface="Wingdings" pitchFamily="2" charset="2"/>
              <a:buNone/>
            </a:pPr>
            <a:r>
              <a:rPr lang="fa-IR"/>
              <a:t>3.مانده حساب سرمايه تمام شركاء به حساب كسريها انتقال مي يابد،بدين ترتيب دفاتر بسته مي شود.   </a:t>
            </a:r>
            <a:endParaRPr lang="en-US"/>
          </a:p>
        </p:txBody>
      </p:sp>
    </p:spTree>
  </p:cSld>
  <p:clrMapOvr>
    <a:masterClrMapping/>
  </p:clrMapOvr>
  <p:transition spd="slow">
    <p:comb/>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265113" y="333375"/>
            <a:ext cx="7385050" cy="5762625"/>
          </a:xfrm>
        </p:spPr>
        <p:txBody>
          <a:bodyPr/>
          <a:lstStyle/>
          <a:p>
            <a:pPr>
              <a:buFont typeface="Wingdings" pitchFamily="2" charset="2"/>
              <a:buNone/>
            </a:pPr>
            <a:r>
              <a:rPr lang="fa-IR"/>
              <a:t>مثال:</a:t>
            </a:r>
            <a:r>
              <a:rPr lang="fa-IR" sz="2800"/>
              <a:t> الف و ب شركاي تضامني هستند كه سود و زيان را به نسبت مساوي تقسيم مي كنند. ترازنامه شركت در تاريخ 29/12/1</a:t>
            </a:r>
            <a:r>
              <a:rPr lang="en-US" sz="2800"/>
              <a:t>x</a:t>
            </a:r>
            <a:r>
              <a:rPr lang="fa-IR" sz="2800"/>
              <a:t> به شرح زير مي باشد:</a:t>
            </a:r>
          </a:p>
          <a:p>
            <a:pPr>
              <a:buFont typeface="Wingdings" pitchFamily="2" charset="2"/>
              <a:buNone/>
            </a:pPr>
            <a:r>
              <a:rPr lang="fa-IR" sz="2800"/>
              <a:t> ماشين آلات       12000          بستانكاران          32000</a:t>
            </a:r>
          </a:p>
          <a:p>
            <a:pPr>
              <a:buFont typeface="Wingdings" pitchFamily="2" charset="2"/>
              <a:buNone/>
            </a:pPr>
            <a:r>
              <a:rPr lang="fa-IR" sz="2800"/>
              <a:t>اثاثه اداري           3000          سرمايه شركاء  </a:t>
            </a:r>
          </a:p>
          <a:p>
            <a:pPr>
              <a:buFont typeface="Wingdings" pitchFamily="2" charset="2"/>
              <a:buNone/>
            </a:pPr>
            <a:r>
              <a:rPr lang="fa-IR" sz="2800"/>
              <a:t> بدهكاران           5000           الف           4000       </a:t>
            </a:r>
          </a:p>
          <a:p>
            <a:pPr>
              <a:buFont typeface="Wingdings" pitchFamily="2" charset="2"/>
              <a:buNone/>
            </a:pPr>
            <a:r>
              <a:rPr lang="fa-IR"/>
              <a:t>موجودي كالا    4000         ب          </a:t>
            </a:r>
            <a:r>
              <a:rPr lang="fa-IR" sz="2800"/>
              <a:t>(10200)</a:t>
            </a:r>
            <a:r>
              <a:rPr lang="fa-IR"/>
              <a:t>     </a:t>
            </a:r>
          </a:p>
          <a:p>
            <a:pPr>
              <a:buFont typeface="Wingdings" pitchFamily="2" charset="2"/>
              <a:buNone/>
            </a:pPr>
            <a:r>
              <a:rPr lang="fa-IR"/>
              <a:t>وجوه نقد         1800                      </a:t>
            </a:r>
            <a:r>
              <a:rPr lang="fa-IR" sz="2800"/>
              <a:t>     (6200)</a:t>
            </a:r>
          </a:p>
          <a:p>
            <a:pPr>
              <a:buFont typeface="Wingdings" pitchFamily="2" charset="2"/>
              <a:buNone/>
            </a:pPr>
            <a:r>
              <a:rPr lang="fa-IR"/>
              <a:t>جمع داراييها    25800       </a:t>
            </a:r>
            <a:r>
              <a:rPr lang="fa-IR" sz="2800"/>
              <a:t>جمع بدهي و سرمايه  </a:t>
            </a:r>
            <a:r>
              <a:rPr lang="fa-IR" sz="2000"/>
              <a:t>25800</a:t>
            </a:r>
            <a:endParaRPr lang="en-US" sz="2000"/>
          </a:p>
        </p:txBody>
      </p:sp>
      <p:sp>
        <p:nvSpPr>
          <p:cNvPr id="191491" name="Line 3"/>
          <p:cNvSpPr>
            <a:spLocks noChangeShapeType="1"/>
          </p:cNvSpPr>
          <p:nvPr/>
        </p:nvSpPr>
        <p:spPr bwMode="auto">
          <a:xfrm>
            <a:off x="4140200" y="1916113"/>
            <a:ext cx="71438" cy="3313112"/>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35234" name="Rectangle 2"/>
          <p:cNvSpPr>
            <a:spLocks noGrp="1" noChangeArrowheads="1"/>
          </p:cNvSpPr>
          <p:nvPr>
            <p:ph type="body" idx="1"/>
          </p:nvPr>
        </p:nvSpPr>
        <p:spPr/>
        <p:txBody>
          <a:bodyPr/>
          <a:lstStyle/>
          <a:p>
            <a:pPr algn="ctr"/>
            <a:r>
              <a:rPr lang="fa-IR" b="1" dirty="0">
                <a:cs typeface="B Zar" pitchFamily="2" charset="-78"/>
              </a:rPr>
              <a:t>نام درس : حسابداری پیشرفته (1</a:t>
            </a:r>
            <a:r>
              <a:rPr lang="fa-IR" b="1" dirty="0" smtClean="0">
                <a:cs typeface="B Zar" pitchFamily="2" charset="-78"/>
              </a:rPr>
              <a:t>)</a:t>
            </a:r>
            <a:endParaRPr lang="en-US" b="1" dirty="0" smtClean="0">
              <a:cs typeface="B Zar" pitchFamily="2" charset="-78"/>
            </a:endParaRPr>
          </a:p>
          <a:p>
            <a:pPr algn="ctr"/>
            <a:r>
              <a:rPr lang="fa-IR" b="1" dirty="0" smtClean="0">
                <a:cs typeface="B Zar" pitchFamily="2" charset="-78"/>
              </a:rPr>
              <a:t>دانشگاه پیام نور</a:t>
            </a:r>
            <a:endParaRPr lang="en-US" b="1" dirty="0" smtClean="0">
              <a:cs typeface="B Zar" pitchFamily="2" charset="-78"/>
            </a:endParaRPr>
          </a:p>
          <a:p>
            <a:pPr marL="0" indent="0" algn="ctr">
              <a:buNone/>
            </a:pPr>
            <a:endParaRPr lang="en-US" b="1" dirty="0">
              <a:cs typeface="B Zar" pitchFamily="2"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735234">
                                            <p:txEl>
                                              <p:pRg st="0" end="0"/>
                                            </p:txEl>
                                          </p:spTgt>
                                        </p:tgtEl>
                                        <p:attrNameLst>
                                          <p:attrName>style.visibility</p:attrName>
                                        </p:attrNameLst>
                                      </p:cBhvr>
                                      <p:to>
                                        <p:strVal val="visible"/>
                                      </p:to>
                                    </p:set>
                                    <p:anim calcmode="lin" valueType="num">
                                      <p:cBhvr additive="base">
                                        <p:cTn id="7" dur="5000" fill="hold"/>
                                        <p:tgtEl>
                                          <p:spTgt spid="73523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3523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nodeType="afterEffect">
                                  <p:stCondLst>
                                    <p:cond delay="0"/>
                                  </p:stCondLst>
                                  <p:childTnLst>
                                    <p:set>
                                      <p:cBhvr>
                                        <p:cTn id="11" dur="1" fill="hold">
                                          <p:stCondLst>
                                            <p:cond delay="0"/>
                                          </p:stCondLst>
                                        </p:cTn>
                                        <p:tgtEl>
                                          <p:spTgt spid="735234">
                                            <p:txEl>
                                              <p:pRg st="1" end="1"/>
                                            </p:txEl>
                                          </p:spTgt>
                                        </p:tgtEl>
                                        <p:attrNameLst>
                                          <p:attrName>style.visibility</p:attrName>
                                        </p:attrNameLst>
                                      </p:cBhvr>
                                      <p:to>
                                        <p:strVal val="visible"/>
                                      </p:to>
                                    </p:set>
                                    <p:anim calcmode="lin" valueType="num">
                                      <p:cBhvr additive="base">
                                        <p:cTn id="12" dur="5000" fill="hold"/>
                                        <p:tgtEl>
                                          <p:spTgt spid="735234">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7352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9906" name="Rectangle 2"/>
          <p:cNvSpPr>
            <a:spLocks noChangeArrowheads="1"/>
          </p:cNvSpPr>
          <p:nvPr/>
        </p:nvSpPr>
        <p:spPr bwMode="auto">
          <a:xfrm>
            <a:off x="684213" y="2408238"/>
            <a:ext cx="7775575"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ar-SA" sz="3200">
                <a:latin typeface="Times New Roman" pitchFamily="18" charset="0"/>
              </a:rPr>
              <a:t> تضامن ونمايندگي تضميني متقابل مهمترين اصل شركت </a:t>
            </a:r>
            <a:endParaRPr lang="en-US" sz="3200">
              <a:latin typeface="Times New Roman" pitchFamily="18" charset="0"/>
            </a:endParaRPr>
          </a:p>
          <a:p>
            <a:pPr algn="just"/>
            <a:r>
              <a:rPr lang="ar-SA" sz="3200">
                <a:latin typeface="Times New Roman" pitchFamily="18" charset="0"/>
              </a:rPr>
              <a:t>تضامني است وهر شريك دو وظيفه وكيل وموكل را در مقابل ساير شركا به عهده دارد.</a:t>
            </a:r>
          </a:p>
        </p:txBody>
      </p:sp>
      <p:sp>
        <p:nvSpPr>
          <p:cNvPr id="379907" name="Rectangle 3"/>
          <p:cNvSpPr>
            <a:spLocks noChangeArrowheads="1"/>
          </p:cNvSpPr>
          <p:nvPr/>
        </p:nvSpPr>
        <p:spPr bwMode="auto">
          <a:xfrm>
            <a:off x="3697288" y="398463"/>
            <a:ext cx="4379912" cy="641350"/>
          </a:xfrm>
          <a:prstGeom prst="rect">
            <a:avLst/>
          </a:prstGeom>
          <a:noFill/>
          <a:ln w="12700" cap="sq">
            <a:noFill/>
            <a:miter lim="800000"/>
            <a:headEnd type="none" w="sm" len="sm"/>
            <a:tailEnd type="none" w="sm" len="sm"/>
          </a:ln>
          <a:effectLst/>
        </p:spPr>
        <p:txBody>
          <a:bodyPr wrap="none">
            <a:spAutoFit/>
          </a:bodyPr>
          <a:lstStyle/>
          <a:p>
            <a:r>
              <a:rPr lang="ar-SA" sz="3600" b="1">
                <a:solidFill>
                  <a:schemeClr val="tx2"/>
                </a:solidFill>
              </a:rPr>
              <a:t>تضامن ونمايندگي تضميني :</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323850" y="333375"/>
            <a:ext cx="7386638" cy="4497388"/>
          </a:xfrm>
        </p:spPr>
        <p:txBody>
          <a:bodyPr/>
          <a:lstStyle/>
          <a:p>
            <a:pPr>
              <a:buFont typeface="Wingdings" pitchFamily="2" charset="2"/>
              <a:buNone/>
            </a:pPr>
            <a:r>
              <a:rPr lang="fa-IR"/>
              <a:t>داراييها به شرح زير فروخته شد: </a:t>
            </a:r>
          </a:p>
          <a:p>
            <a:pPr>
              <a:buFont typeface="Wingdings" pitchFamily="2" charset="2"/>
              <a:buNone/>
            </a:pPr>
            <a:r>
              <a:rPr lang="fa-IR" sz="2800"/>
              <a:t>ماشين آلات 6000 ريال، اثاثه اداري 1000 ريال، </a:t>
            </a:r>
          </a:p>
          <a:p>
            <a:pPr>
              <a:buFont typeface="Wingdings" pitchFamily="2" charset="2"/>
              <a:buNone/>
            </a:pPr>
            <a:r>
              <a:rPr lang="fa-IR" sz="2800"/>
              <a:t>بدهكاران 4000 ريال وصول شد، موجودي كالا 3000 ريال فروخته شد.</a:t>
            </a:r>
          </a:p>
          <a:p>
            <a:pPr>
              <a:buFont typeface="Wingdings" pitchFamily="2" charset="2"/>
              <a:buNone/>
            </a:pPr>
            <a:r>
              <a:rPr lang="fa-IR" sz="2800"/>
              <a:t>هزينه هاي تصفيه به مبلغ 1400 ريال پرداخت شد. داراييهاي</a:t>
            </a:r>
          </a:p>
          <a:p>
            <a:pPr>
              <a:buFont typeface="Wingdings" pitchFamily="2" charset="2"/>
              <a:buNone/>
            </a:pPr>
            <a:r>
              <a:rPr lang="fa-IR" sz="2800"/>
              <a:t>خصوصي شريك الف براي پرداخت بدهيهاي شركت كافي  </a:t>
            </a:r>
          </a:p>
          <a:p>
            <a:pPr>
              <a:buFont typeface="Wingdings" pitchFamily="2" charset="2"/>
              <a:buNone/>
            </a:pPr>
            <a:r>
              <a:rPr lang="fa-IR" sz="2800"/>
              <a:t>نمي باشد.  </a:t>
            </a:r>
            <a:r>
              <a:rPr lang="fa-IR"/>
              <a:t>    </a:t>
            </a:r>
            <a:endParaRPr lang="en-US"/>
          </a:p>
        </p:txBody>
      </p:sp>
    </p:spTree>
  </p:cSld>
  <p:clrMapOvr>
    <a:masterClrMapping/>
  </p:clrMapOvr>
  <p:transition spd="slow">
    <p:comb/>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0663" y="227013"/>
            <a:ext cx="7475537" cy="1473200"/>
          </a:xfrm>
        </p:spPr>
        <p:txBody>
          <a:bodyPr/>
          <a:lstStyle/>
          <a:p>
            <a:r>
              <a:rPr lang="fa-IR" sz="2500"/>
              <a:t>در صورتي كه داراييهاي خصوصي ب فقط كفاف 1400 ريال را دارد كه به شركت ميپردازد .</a:t>
            </a:r>
            <a:br>
              <a:rPr lang="fa-IR" sz="2500"/>
            </a:br>
            <a:r>
              <a:rPr lang="fa-IR" sz="2500"/>
              <a:t>مطلوبست:نحوه ثبت عمليات در دفتر و بستن حساب شركت</a:t>
            </a:r>
            <a:r>
              <a:rPr lang="fa-IR" sz="3800"/>
              <a:t>.</a:t>
            </a:r>
            <a:endParaRPr lang="en-US" sz="3800"/>
          </a:p>
        </p:txBody>
      </p:sp>
      <p:graphicFrame>
        <p:nvGraphicFramePr>
          <p:cNvPr id="193556" name="Group 20"/>
          <p:cNvGraphicFramePr>
            <a:graphicFrameLocks noGrp="1"/>
          </p:cNvGraphicFramePr>
          <p:nvPr>
            <p:ph type="tbl" idx="1"/>
          </p:nvPr>
        </p:nvGraphicFramePr>
        <p:xfrm>
          <a:off x="0" y="2349500"/>
          <a:ext cx="7386638" cy="3873500"/>
        </p:xfrm>
        <a:graphic>
          <a:graphicData uri="http://schemas.openxmlformats.org/drawingml/2006/table">
            <a:tbl>
              <a:tblPr rtl="1"/>
              <a:tblGrid>
                <a:gridCol w="1085850">
                  <a:extLst>
                    <a:ext uri="{9D8B030D-6E8A-4147-A177-3AD203B41FA5}">
                      <a16:colId xmlns:a16="http://schemas.microsoft.com/office/drawing/2014/main" val="20000"/>
                    </a:ext>
                  </a:extLst>
                </a:gridCol>
                <a:gridCol w="2606675">
                  <a:extLst>
                    <a:ext uri="{9D8B030D-6E8A-4147-A177-3AD203B41FA5}">
                      <a16:colId xmlns:a16="http://schemas.microsoft.com/office/drawing/2014/main" val="20001"/>
                    </a:ext>
                  </a:extLst>
                </a:gridCol>
                <a:gridCol w="1209675">
                  <a:extLst>
                    <a:ext uri="{9D8B030D-6E8A-4147-A177-3AD203B41FA5}">
                      <a16:colId xmlns:a16="http://schemas.microsoft.com/office/drawing/2014/main" val="20002"/>
                    </a:ext>
                  </a:extLst>
                </a:gridCol>
                <a:gridCol w="2484438">
                  <a:extLst>
                    <a:ext uri="{9D8B030D-6E8A-4147-A177-3AD203B41FA5}">
                      <a16:colId xmlns:a16="http://schemas.microsoft.com/office/drawing/2014/main" val="20003"/>
                    </a:ext>
                  </a:extLst>
                </a:gridCol>
              </a:tblGrid>
              <a:tr h="7921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13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تصفيه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ماشين آلات</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اثاثيه اداري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بدهكاران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موجودي كالا</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24000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12000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94594" name="Group 34"/>
          <p:cNvGraphicFramePr>
            <a:graphicFrameLocks noGrp="1"/>
          </p:cNvGraphicFramePr>
          <p:nvPr>
            <p:ph type="tbl" idx="1"/>
          </p:nvPr>
        </p:nvGraphicFramePr>
        <p:xfrm>
          <a:off x="304800" y="381000"/>
          <a:ext cx="7386638" cy="5791200"/>
        </p:xfrm>
        <a:graphic>
          <a:graphicData uri="http://schemas.openxmlformats.org/drawingml/2006/table">
            <a:tbl>
              <a:tblPr rtl="1"/>
              <a:tblGrid>
                <a:gridCol w="833438">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900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تصفيه</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تصفيه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وجوه نقد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0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سرمايه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سرمايه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تصفيه</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5700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5700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11400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746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وجوه نقد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سرمايه ب</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95613" name="Group 29"/>
          <p:cNvGraphicFramePr>
            <a:graphicFrameLocks noGrp="1"/>
          </p:cNvGraphicFramePr>
          <p:nvPr>
            <p:ph type="tbl" idx="1"/>
          </p:nvPr>
        </p:nvGraphicFramePr>
        <p:xfrm>
          <a:off x="265113" y="876300"/>
          <a:ext cx="7385050" cy="4991100"/>
        </p:xfrm>
        <a:graphic>
          <a:graphicData uri="http://schemas.openxmlformats.org/drawingml/2006/table">
            <a:tbl>
              <a:tblPr rtl="1"/>
              <a:tblGrid>
                <a:gridCol w="868363">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87487">
                  <a:extLst>
                    <a:ext uri="{9D8B030D-6E8A-4147-A177-3AD203B41FA5}">
                      <a16:colId xmlns:a16="http://schemas.microsoft.com/office/drawing/2014/main" val="20003"/>
                    </a:ext>
                  </a:extLst>
                </a:gridCol>
              </a:tblGrid>
              <a:tr h="685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تاريخ</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55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بستانكاران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وجوه نقد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15800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15800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39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7</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بستانكاران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كسر موجودي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16200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16200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58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كسر موجودي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الف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16200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1700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14500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gn="ctr"/>
            <a:r>
              <a:rPr lang="fa-IR"/>
              <a:t>تركيب شركتها</a:t>
            </a:r>
            <a:endParaRPr lang="en-US"/>
          </a:p>
        </p:txBody>
      </p:sp>
      <p:sp>
        <p:nvSpPr>
          <p:cNvPr id="196611" name="Rectangle 3"/>
          <p:cNvSpPr>
            <a:spLocks noGrp="1" noChangeArrowheads="1"/>
          </p:cNvSpPr>
          <p:nvPr>
            <p:ph type="body" idx="1"/>
          </p:nvPr>
        </p:nvSpPr>
        <p:spPr>
          <a:xfrm>
            <a:off x="265113" y="1598613"/>
            <a:ext cx="7385050" cy="4573587"/>
          </a:xfrm>
        </p:spPr>
        <p:txBody>
          <a:bodyPr/>
          <a:lstStyle/>
          <a:p>
            <a:pPr>
              <a:buFont typeface="Wingdings" pitchFamily="2" charset="2"/>
              <a:buNone/>
            </a:pPr>
            <a:r>
              <a:rPr lang="fa-IR"/>
              <a:t>اگر دو يا چند شركت مستقل كه در يك رشته از تجارت فعاليت مي نمايند ، تمام عمليات خود را به يك شركت جديد انتقال دهند، اين روش را اصطلاحا ‍(تركيب شركتها) نامند .</a:t>
            </a:r>
            <a:endParaRPr lang="en-US"/>
          </a:p>
        </p:txBody>
      </p:sp>
    </p:spTree>
  </p:cSld>
  <p:clrMapOvr>
    <a:masterClrMapping/>
  </p:clrMapOvr>
  <p:transition spd="slow">
    <p:comb/>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ctr"/>
            <a:r>
              <a:rPr lang="fa-IR"/>
              <a:t>دلايل تركيب</a:t>
            </a:r>
            <a:endParaRPr lang="en-US"/>
          </a:p>
        </p:txBody>
      </p:sp>
      <p:sp>
        <p:nvSpPr>
          <p:cNvPr id="197635" name="Rectangle 3"/>
          <p:cNvSpPr>
            <a:spLocks noGrp="1" noChangeArrowheads="1"/>
          </p:cNvSpPr>
          <p:nvPr>
            <p:ph type="body" idx="1"/>
          </p:nvPr>
        </p:nvSpPr>
        <p:spPr/>
        <p:txBody>
          <a:bodyPr/>
          <a:lstStyle/>
          <a:p>
            <a:pPr marL="609600" indent="-609600">
              <a:buFontTx/>
              <a:buAutoNum type="arabicPeriod"/>
            </a:pPr>
            <a:r>
              <a:rPr lang="fa-IR"/>
              <a:t>تحصيل منابع اقتصادي داخلي و خارجي توليد براي اينكه سود شركتها را حداكثر نمايند . </a:t>
            </a:r>
          </a:p>
          <a:p>
            <a:pPr marL="609600" indent="-609600">
              <a:buFontTx/>
              <a:buAutoNum type="arabicPeriod"/>
            </a:pPr>
            <a:r>
              <a:rPr lang="fa-IR"/>
              <a:t>انحصاري نمودن يك رشته خاص تجارت</a:t>
            </a:r>
          </a:p>
          <a:p>
            <a:pPr marL="609600" indent="-609600">
              <a:buFontTx/>
              <a:buAutoNum type="arabicPeriod"/>
            </a:pPr>
            <a:r>
              <a:rPr lang="fa-IR"/>
              <a:t>جلوگيري از بروز تنگناهاي موجود دراثر رقابت </a:t>
            </a:r>
          </a:p>
          <a:p>
            <a:pPr marL="609600" indent="-609600">
              <a:buFontTx/>
              <a:buAutoNum type="arabicPeriod"/>
            </a:pPr>
            <a:r>
              <a:rPr lang="fa-IR"/>
              <a:t>رسيدن به حجم فعاليت گسترده تر </a:t>
            </a:r>
            <a:endParaRPr lang="en-US"/>
          </a:p>
        </p:txBody>
      </p:sp>
    </p:spTree>
  </p:cSld>
  <p:clrMapOvr>
    <a:masterClrMapping/>
  </p:clrMapOvr>
  <p:transition spd="slow">
    <p:comb/>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265113" y="990600"/>
            <a:ext cx="7385050" cy="5105400"/>
          </a:xfrm>
        </p:spPr>
        <p:txBody>
          <a:bodyPr/>
          <a:lstStyle/>
          <a:p>
            <a:pPr>
              <a:buFont typeface="Wingdings" pitchFamily="2" charset="2"/>
              <a:buNone/>
            </a:pPr>
            <a:r>
              <a:rPr lang="fa-IR"/>
              <a:t>5. رسيدن به كارآيي بالاتر در نتيجه تركيب افراد و كاركنان با مشخصه هاي متفاوت </a:t>
            </a:r>
          </a:p>
          <a:p>
            <a:pPr>
              <a:buFont typeface="Wingdings" pitchFamily="2" charset="2"/>
              <a:buNone/>
            </a:pPr>
            <a:r>
              <a:rPr lang="fa-IR"/>
              <a:t>6. كاهش هزينه هاي غير ضروري از جمله آگهي و تبليغات</a:t>
            </a:r>
          </a:p>
          <a:p>
            <a:pPr>
              <a:buFont typeface="Wingdings" pitchFamily="2" charset="2"/>
              <a:buNone/>
            </a:pPr>
            <a:r>
              <a:rPr lang="fa-IR"/>
              <a:t>7. تبديل به يك شركت بزرگتر با افزايش سرمايه </a:t>
            </a:r>
          </a:p>
          <a:p>
            <a:pPr>
              <a:buFont typeface="Wingdings" pitchFamily="2" charset="2"/>
              <a:buNone/>
            </a:pPr>
            <a:r>
              <a:rPr lang="fa-IR"/>
              <a:t>8. براي رسيدن به توليد انبوه با بهاي تمام شده پايين تر</a:t>
            </a:r>
            <a:endParaRPr lang="en-US"/>
          </a:p>
        </p:txBody>
      </p:sp>
    </p:spTree>
  </p:cSld>
  <p:clrMapOvr>
    <a:masterClrMapping/>
  </p:clrMapOvr>
  <p:transition spd="slow">
    <p:comb/>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ctr"/>
            <a:r>
              <a:rPr lang="fa-IR"/>
              <a:t>بستن دفاتر شركتهاي تركيبي</a:t>
            </a:r>
            <a:endParaRPr lang="en-US"/>
          </a:p>
        </p:txBody>
      </p:sp>
      <p:sp>
        <p:nvSpPr>
          <p:cNvPr id="199683" name="Rectangle 3"/>
          <p:cNvSpPr>
            <a:spLocks noGrp="1" noChangeArrowheads="1"/>
          </p:cNvSpPr>
          <p:nvPr>
            <p:ph type="body" idx="1"/>
          </p:nvPr>
        </p:nvSpPr>
        <p:spPr/>
        <p:txBody>
          <a:bodyPr/>
          <a:lstStyle/>
          <a:p>
            <a:pPr marL="609600" indent="-609600">
              <a:buFontTx/>
              <a:buAutoNum type="arabicPeriod"/>
            </a:pPr>
            <a:r>
              <a:rPr lang="fa-IR"/>
              <a:t>موقعي كه داراييها به شركت جديد انتقال مي يابد:</a:t>
            </a:r>
          </a:p>
          <a:p>
            <a:pPr marL="609600" indent="-609600">
              <a:buFontTx/>
              <a:buNone/>
            </a:pPr>
            <a:r>
              <a:rPr lang="fa-IR"/>
              <a:t>         حساب شركت جديد                *** </a:t>
            </a:r>
          </a:p>
          <a:p>
            <a:pPr marL="609600" indent="-609600">
              <a:buFontTx/>
              <a:buNone/>
            </a:pPr>
            <a:r>
              <a:rPr lang="fa-IR"/>
              <a:t>                   حساب داراييهاي مختلف        *** </a:t>
            </a:r>
          </a:p>
          <a:p>
            <a:pPr marL="609600" indent="-609600">
              <a:buFontTx/>
              <a:buNone/>
            </a:pPr>
            <a:r>
              <a:rPr lang="fa-IR"/>
              <a:t>2. موقعي كه بدهيها به شركت جديد انتقال مي يابد : </a:t>
            </a:r>
          </a:p>
          <a:p>
            <a:pPr marL="609600" indent="-609600">
              <a:buFontTx/>
              <a:buNone/>
            </a:pPr>
            <a:r>
              <a:rPr lang="fa-IR"/>
              <a:t>       حساب بدهيها            *** </a:t>
            </a:r>
          </a:p>
          <a:p>
            <a:pPr marL="609600" indent="-609600">
              <a:buFont typeface="Wingdings" pitchFamily="2" charset="2"/>
              <a:buNone/>
            </a:pPr>
            <a:r>
              <a:rPr lang="fa-IR"/>
              <a:t>                    حساب شركت جديد          ***</a:t>
            </a:r>
            <a:endParaRPr lang="en-US"/>
          </a:p>
        </p:txBody>
      </p:sp>
    </p:spTree>
  </p:cSld>
  <p:clrMapOvr>
    <a:masterClrMapping/>
  </p:clrMapOvr>
  <p:transition spd="slow">
    <p:comb/>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265113" y="609600"/>
            <a:ext cx="7385050" cy="5486400"/>
          </a:xfrm>
        </p:spPr>
        <p:txBody>
          <a:bodyPr/>
          <a:lstStyle/>
          <a:p>
            <a:pPr>
              <a:buFont typeface="Wingdings" pitchFamily="2" charset="2"/>
              <a:buNone/>
            </a:pPr>
            <a:r>
              <a:rPr lang="fa-IR"/>
              <a:t>3. داراييها و بدهيها يي كه به شركت جديد انتقال </a:t>
            </a:r>
          </a:p>
          <a:p>
            <a:pPr>
              <a:buFont typeface="Wingdings" pitchFamily="2" charset="2"/>
              <a:buNone/>
            </a:pPr>
            <a:r>
              <a:rPr lang="fa-IR"/>
              <a:t>نمي يابد : </a:t>
            </a:r>
          </a:p>
          <a:p>
            <a:pPr>
              <a:buFont typeface="Wingdings" pitchFamily="2" charset="2"/>
              <a:buNone/>
            </a:pPr>
            <a:r>
              <a:rPr lang="fa-IR"/>
              <a:t>             الف) حساب سرمايه شركاء        *** </a:t>
            </a:r>
          </a:p>
          <a:p>
            <a:pPr>
              <a:buFont typeface="Wingdings" pitchFamily="2" charset="2"/>
              <a:buNone/>
            </a:pPr>
            <a:r>
              <a:rPr lang="fa-IR"/>
              <a:t>                              حساب داراييها            *** </a:t>
            </a:r>
          </a:p>
          <a:p>
            <a:pPr>
              <a:buFont typeface="Wingdings" pitchFamily="2" charset="2"/>
              <a:buNone/>
            </a:pPr>
            <a:r>
              <a:rPr lang="fa-IR"/>
              <a:t>اين ثبت به نسبت سرمايه شركاء صورت مي گيرد. </a:t>
            </a:r>
          </a:p>
          <a:p>
            <a:pPr>
              <a:buFont typeface="Wingdings" pitchFamily="2" charset="2"/>
              <a:buNone/>
            </a:pPr>
            <a:r>
              <a:rPr lang="fa-IR"/>
              <a:t>            ب) حساب بدهيها           *** </a:t>
            </a:r>
          </a:p>
          <a:p>
            <a:pPr>
              <a:buFont typeface="Wingdings" pitchFamily="2" charset="2"/>
              <a:buNone/>
            </a:pPr>
            <a:r>
              <a:rPr lang="fa-IR"/>
              <a:t>                        حساب سرمايه شركاء         *** </a:t>
            </a:r>
          </a:p>
          <a:p>
            <a:pPr>
              <a:buFont typeface="Wingdings" pitchFamily="2" charset="2"/>
              <a:buNone/>
            </a:pPr>
            <a:r>
              <a:rPr lang="fa-IR"/>
              <a:t>اين ثبت هم به نسبت سرمايه شركاء صورت مي پذيرد.</a:t>
            </a:r>
            <a:endParaRPr lang="en-US"/>
          </a:p>
        </p:txBody>
      </p:sp>
    </p:spTree>
  </p:cSld>
  <p:clrMapOvr>
    <a:masterClrMapping/>
  </p:clrMapOvr>
  <p:transition spd="slow">
    <p:comb/>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228600" y="1219200"/>
            <a:ext cx="7386638" cy="4497388"/>
          </a:xfrm>
        </p:spPr>
        <p:txBody>
          <a:bodyPr/>
          <a:lstStyle/>
          <a:p>
            <a:pPr>
              <a:buFont typeface="Wingdings" pitchFamily="2" charset="2"/>
              <a:buNone/>
            </a:pPr>
            <a:r>
              <a:rPr lang="fa-IR"/>
              <a:t>4. حساب سرمايه شركاء مشخص مي گردد تا با بدهكار شدن آنها و بستانكار شدن شركت جديد بسته شود .</a:t>
            </a:r>
          </a:p>
          <a:p>
            <a:pPr>
              <a:buFont typeface="Wingdings" pitchFamily="2" charset="2"/>
              <a:buNone/>
            </a:pPr>
            <a:r>
              <a:rPr lang="fa-IR"/>
              <a:t>5. در دفاتر شركت جديد : </a:t>
            </a:r>
          </a:p>
          <a:p>
            <a:pPr>
              <a:buFont typeface="Wingdings" pitchFamily="2" charset="2"/>
              <a:buNone/>
            </a:pPr>
            <a:r>
              <a:rPr lang="fa-IR"/>
              <a:t>          حساب داراييهاي مختلف       *** </a:t>
            </a:r>
          </a:p>
          <a:p>
            <a:pPr>
              <a:buFont typeface="Wingdings" pitchFamily="2" charset="2"/>
              <a:buNone/>
            </a:pPr>
            <a:r>
              <a:rPr lang="fa-IR"/>
              <a:t>                   حساب بدهيهاي مختلف        *** </a:t>
            </a:r>
          </a:p>
          <a:p>
            <a:pPr>
              <a:buFont typeface="Wingdings" pitchFamily="2" charset="2"/>
              <a:buNone/>
            </a:pPr>
            <a:r>
              <a:rPr lang="fa-IR"/>
              <a:t>                   حساب سرمايه شركاء          *** </a:t>
            </a:r>
            <a:endParaRPr lang="en-US"/>
          </a:p>
        </p:txBody>
      </p:sp>
    </p:spTree>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611188" y="2408238"/>
            <a:ext cx="7777162"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حساب سرمايه شركاء معادل مبلغي كه در شركتنامه قيد شده</a:t>
            </a:r>
            <a:r>
              <a:rPr lang="en-US" sz="3200">
                <a:latin typeface="Times New Roman" pitchFamily="18" charset="0"/>
              </a:rPr>
              <a:t> </a:t>
            </a:r>
            <a:r>
              <a:rPr lang="fa-IR" sz="3200">
                <a:latin typeface="Times New Roman" pitchFamily="18" charset="0"/>
              </a:rPr>
              <a:t>دردفاتر شركت ثبت مي شود.هر گونه در</a:t>
            </a:r>
            <a:r>
              <a:rPr lang="en-US" sz="3200">
                <a:latin typeface="Times New Roman" pitchFamily="18" charset="0"/>
              </a:rPr>
              <a:t>  </a:t>
            </a:r>
            <a:r>
              <a:rPr lang="fa-IR" sz="3200">
                <a:latin typeface="Times New Roman" pitchFamily="18" charset="0"/>
              </a:rPr>
              <a:t>سرمايه مي بايست در</a:t>
            </a:r>
            <a:r>
              <a:rPr lang="en-US" sz="3200">
                <a:latin typeface="Times New Roman" pitchFamily="18" charset="0"/>
              </a:rPr>
              <a:t> </a:t>
            </a:r>
            <a:r>
              <a:rPr lang="fa-IR" sz="3200">
                <a:latin typeface="Times New Roman" pitchFamily="18" charset="0"/>
              </a:rPr>
              <a:t>اداره ثبت شركتها به ثبت برسد.</a:t>
            </a:r>
            <a:r>
              <a:rPr lang="en-US" sz="3200">
                <a:latin typeface="Times New Roman" pitchFamily="18" charset="0"/>
              </a:rPr>
              <a:t> </a:t>
            </a:r>
          </a:p>
        </p:txBody>
      </p:sp>
      <p:sp>
        <p:nvSpPr>
          <p:cNvPr id="380931" name="Rectangle 3"/>
          <p:cNvSpPr>
            <a:spLocks noChangeArrowheads="1"/>
          </p:cNvSpPr>
          <p:nvPr/>
        </p:nvSpPr>
        <p:spPr bwMode="auto">
          <a:xfrm>
            <a:off x="4630738" y="469900"/>
            <a:ext cx="3381375"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حساب سرمايه ثابت</a:t>
            </a:r>
            <a:r>
              <a:rPr lang="en-US" sz="3600" b="1">
                <a:solidFill>
                  <a:schemeClr val="tx2"/>
                </a:solidFill>
              </a:rPr>
              <a:t> :</a:t>
            </a:r>
          </a:p>
        </p:txBody>
      </p:sp>
    </p:spTree>
  </p:cSld>
  <p:clrMapOvr>
    <a:masterClrMapping/>
  </p:clrMapOvr>
  <p:transition spd="slow">
    <p:comb/>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gn="ctr"/>
            <a:r>
              <a:rPr lang="fa-IR"/>
              <a:t>تبديل شركت تضامني به شركت سهامي</a:t>
            </a:r>
            <a:endParaRPr lang="en-US"/>
          </a:p>
        </p:txBody>
      </p:sp>
      <p:sp>
        <p:nvSpPr>
          <p:cNvPr id="202755" name="Rectangle 3"/>
          <p:cNvSpPr>
            <a:spLocks noGrp="1" noChangeArrowheads="1"/>
          </p:cNvSpPr>
          <p:nvPr>
            <p:ph type="body" idx="1"/>
          </p:nvPr>
        </p:nvSpPr>
        <p:spPr/>
        <p:txBody>
          <a:bodyPr/>
          <a:lstStyle/>
          <a:p>
            <a:pPr marL="609600" indent="-609600">
              <a:buFont typeface="Wingdings" pitchFamily="2" charset="2"/>
              <a:buNone/>
            </a:pPr>
            <a:r>
              <a:rPr lang="fa-IR"/>
              <a:t>براي تبديل شركت تضامني به شركت سهامي دو طريق وجود دارد: </a:t>
            </a:r>
          </a:p>
          <a:p>
            <a:pPr marL="609600" indent="-609600">
              <a:buFontTx/>
              <a:buAutoNum type="arabicPeriod"/>
            </a:pPr>
            <a:r>
              <a:rPr lang="fa-IR"/>
              <a:t>بدون تهيه دفاتر جديد </a:t>
            </a:r>
          </a:p>
          <a:p>
            <a:pPr marL="609600" indent="-609600">
              <a:buFontTx/>
              <a:buAutoNum type="arabicPeriod"/>
            </a:pPr>
            <a:r>
              <a:rPr lang="fa-IR"/>
              <a:t>تهيه دفاتر جديد و انحلال شركت تضامني .</a:t>
            </a:r>
            <a:endParaRPr lang="en-US"/>
          </a:p>
        </p:txBody>
      </p:sp>
    </p:spTree>
  </p:cSld>
  <p:clrMapOvr>
    <a:masterClrMapping/>
  </p:clrMapOvr>
  <p:transition spd="slow">
    <p:comb/>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gn="ctr"/>
            <a:r>
              <a:rPr lang="fa-IR" sz="3800"/>
              <a:t>مثال11-3 ترازنامه شركت تضامني خورشيدي و شركاءبه شرح زير در دست است</a:t>
            </a:r>
            <a:endParaRPr lang="en-US" sz="3800"/>
          </a:p>
        </p:txBody>
      </p:sp>
      <p:sp>
        <p:nvSpPr>
          <p:cNvPr id="203779" name="Rectangle 3"/>
          <p:cNvSpPr>
            <a:spLocks noGrp="1" noChangeArrowheads="1"/>
          </p:cNvSpPr>
          <p:nvPr>
            <p:ph type="body" idx="1"/>
          </p:nvPr>
        </p:nvSpPr>
        <p:spPr>
          <a:xfrm>
            <a:off x="265113" y="1598613"/>
            <a:ext cx="7385050" cy="4802187"/>
          </a:xfrm>
        </p:spPr>
        <p:txBody>
          <a:bodyPr/>
          <a:lstStyle/>
          <a:p>
            <a:pPr>
              <a:buFont typeface="Wingdings" pitchFamily="2" charset="2"/>
              <a:buNone/>
            </a:pPr>
            <a:r>
              <a:rPr lang="fa-IR" sz="2000"/>
              <a:t>وجوه نقد                                               400000                               </a:t>
            </a:r>
          </a:p>
          <a:p>
            <a:pPr>
              <a:buFont typeface="Wingdings" pitchFamily="2" charset="2"/>
              <a:buNone/>
            </a:pPr>
            <a:r>
              <a:rPr lang="fa-IR" sz="2000"/>
              <a:t>حسابهاي دريافتني        10000000</a:t>
            </a:r>
          </a:p>
          <a:p>
            <a:pPr>
              <a:buFont typeface="Wingdings" pitchFamily="2" charset="2"/>
              <a:buNone/>
            </a:pPr>
            <a:r>
              <a:rPr lang="fa-IR" sz="2000"/>
              <a:t>ذخيره م.م                   </a:t>
            </a:r>
            <a:r>
              <a:rPr lang="fa-IR" sz="2000" u="sng"/>
              <a:t>(200000) </a:t>
            </a:r>
            <a:r>
              <a:rPr lang="fa-IR" sz="2000"/>
              <a:t>  </a:t>
            </a:r>
          </a:p>
          <a:p>
            <a:pPr>
              <a:buFont typeface="Wingdings" pitchFamily="2" charset="2"/>
              <a:buNone/>
            </a:pPr>
            <a:r>
              <a:rPr lang="fa-IR" sz="2000"/>
              <a:t>                                                          9800000</a:t>
            </a:r>
          </a:p>
          <a:p>
            <a:pPr>
              <a:buFont typeface="Wingdings" pitchFamily="2" charset="2"/>
              <a:buNone/>
            </a:pPr>
            <a:r>
              <a:rPr lang="fa-IR" sz="2000"/>
              <a:t>موجودي كالا                                        </a:t>
            </a:r>
            <a:r>
              <a:rPr lang="fa-IR" sz="2000" u="sng"/>
              <a:t>  1200000</a:t>
            </a:r>
          </a:p>
          <a:p>
            <a:pPr>
              <a:buFont typeface="Wingdings" pitchFamily="2" charset="2"/>
              <a:buNone/>
            </a:pPr>
            <a:r>
              <a:rPr lang="fa-IR" sz="2000"/>
              <a:t>جمع داراييهاي جاري                                                                   11400000</a:t>
            </a:r>
          </a:p>
          <a:p>
            <a:pPr>
              <a:buFont typeface="Wingdings" pitchFamily="2" charset="2"/>
              <a:buNone/>
            </a:pPr>
            <a:r>
              <a:rPr lang="fa-IR" sz="2000" b="1"/>
              <a:t>داراييهاي بلند مدت</a:t>
            </a:r>
          </a:p>
          <a:p>
            <a:pPr>
              <a:buFont typeface="Wingdings" pitchFamily="2" charset="2"/>
              <a:buNone/>
            </a:pPr>
            <a:r>
              <a:rPr lang="fa-IR" sz="2000"/>
              <a:t>زمين و ساختمان         4000000</a:t>
            </a:r>
          </a:p>
          <a:p>
            <a:pPr>
              <a:buFont typeface="Wingdings" pitchFamily="2" charset="2"/>
              <a:buNone/>
            </a:pPr>
            <a:r>
              <a:rPr lang="fa-IR" sz="2000"/>
              <a:t>استهلاك انباشته ساختمان </a:t>
            </a:r>
            <a:r>
              <a:rPr lang="fa-IR" sz="2000" u="sng"/>
              <a:t>(1000000)</a:t>
            </a:r>
          </a:p>
          <a:p>
            <a:pPr>
              <a:buFont typeface="Wingdings" pitchFamily="2" charset="2"/>
              <a:buNone/>
            </a:pPr>
            <a:r>
              <a:rPr lang="fa-IR" sz="2000"/>
              <a:t>                                                         3000000</a:t>
            </a:r>
          </a:p>
          <a:p>
            <a:pPr>
              <a:buFont typeface="Wingdings" pitchFamily="2" charset="2"/>
              <a:buNone/>
            </a:pPr>
            <a:r>
              <a:rPr lang="fa-IR" sz="2000"/>
              <a:t>ماشين آلات                                           </a:t>
            </a:r>
            <a:r>
              <a:rPr lang="fa-IR" sz="2000" u="sng"/>
              <a:t>7000000</a:t>
            </a:r>
            <a:r>
              <a:rPr lang="fa-IR" sz="2000"/>
              <a:t> </a:t>
            </a:r>
          </a:p>
          <a:p>
            <a:pPr>
              <a:buFont typeface="Wingdings" pitchFamily="2" charset="2"/>
              <a:buNone/>
            </a:pPr>
            <a:r>
              <a:rPr lang="fa-IR" sz="2000"/>
              <a:t>جمع داراييهاي بلند مدت                            10000000</a:t>
            </a:r>
          </a:p>
          <a:p>
            <a:pPr>
              <a:buFont typeface="Wingdings" pitchFamily="2" charset="2"/>
              <a:buNone/>
            </a:pPr>
            <a:r>
              <a:rPr lang="fa-IR" sz="2000"/>
              <a:t>جمع داراييها                                                                              21400000              </a:t>
            </a:r>
            <a:r>
              <a:rPr lang="fa-IR" sz="2000" u="sng"/>
              <a:t>  </a:t>
            </a:r>
            <a:endParaRPr lang="en-US" sz="2000" u="sng"/>
          </a:p>
        </p:txBody>
      </p:sp>
    </p:spTree>
  </p:cSld>
  <p:clrMapOvr>
    <a:masterClrMapping/>
  </p:clrMapOvr>
  <p:transition spd="slow">
    <p:comb/>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265113" y="228600"/>
            <a:ext cx="7385050" cy="5867400"/>
          </a:xfrm>
        </p:spPr>
        <p:txBody>
          <a:bodyPr/>
          <a:lstStyle/>
          <a:p>
            <a:pPr>
              <a:buFont typeface="Wingdings" pitchFamily="2" charset="2"/>
              <a:buNone/>
            </a:pPr>
            <a:r>
              <a:rPr lang="fa-IR" sz="2400"/>
              <a:t>حسابهاي پرداختني                                                5400000</a:t>
            </a:r>
          </a:p>
          <a:p>
            <a:pPr>
              <a:buFont typeface="Wingdings" pitchFamily="2" charset="2"/>
              <a:buNone/>
            </a:pPr>
            <a:r>
              <a:rPr lang="fa-IR" sz="2400"/>
              <a:t>اسناد پرداختني                                                      </a:t>
            </a:r>
            <a:r>
              <a:rPr lang="fa-IR" sz="2400" u="sng"/>
              <a:t>2000000</a:t>
            </a:r>
          </a:p>
          <a:p>
            <a:pPr>
              <a:buFont typeface="Wingdings" pitchFamily="2" charset="2"/>
              <a:buNone/>
            </a:pPr>
            <a:r>
              <a:rPr lang="fa-IR" sz="2400"/>
              <a:t>                                     7400000</a:t>
            </a:r>
          </a:p>
          <a:p>
            <a:pPr>
              <a:buFont typeface="Wingdings" pitchFamily="2" charset="2"/>
              <a:buNone/>
            </a:pPr>
            <a:r>
              <a:rPr lang="fa-IR" sz="2400" b="1"/>
              <a:t>سرمايه شركاء</a:t>
            </a:r>
            <a:r>
              <a:rPr lang="fa-IR" sz="2400"/>
              <a:t> </a:t>
            </a:r>
          </a:p>
          <a:p>
            <a:pPr>
              <a:buFont typeface="Wingdings" pitchFamily="2" charset="2"/>
              <a:buNone/>
            </a:pPr>
            <a:r>
              <a:rPr lang="fa-IR" sz="2400"/>
              <a:t>خورشيدي                         9000000</a:t>
            </a:r>
          </a:p>
          <a:p>
            <a:pPr>
              <a:buFont typeface="Wingdings" pitchFamily="2" charset="2"/>
              <a:buNone/>
            </a:pPr>
            <a:r>
              <a:rPr lang="fa-IR" sz="2400"/>
              <a:t>نادري                               </a:t>
            </a:r>
            <a:r>
              <a:rPr lang="fa-IR" sz="2400" u="sng"/>
              <a:t>5000000</a:t>
            </a:r>
          </a:p>
          <a:p>
            <a:pPr>
              <a:buFont typeface="Wingdings" pitchFamily="2" charset="2"/>
              <a:buNone/>
            </a:pPr>
            <a:r>
              <a:rPr lang="fa-IR" sz="2400"/>
              <a:t>جمع سرمايه شركاء                                                 14000000</a:t>
            </a:r>
          </a:p>
          <a:p>
            <a:pPr>
              <a:buFont typeface="Wingdings" pitchFamily="2" charset="2"/>
              <a:buNone/>
            </a:pPr>
            <a:endParaRPr lang="fa-IR" sz="2400"/>
          </a:p>
          <a:p>
            <a:pPr>
              <a:buFont typeface="Wingdings" pitchFamily="2" charset="2"/>
              <a:buNone/>
            </a:pPr>
            <a:endParaRPr lang="fa-IR" sz="2400"/>
          </a:p>
          <a:p>
            <a:pPr>
              <a:buFont typeface="Wingdings" pitchFamily="2" charset="2"/>
              <a:buNone/>
            </a:pPr>
            <a:endParaRPr lang="fa-IR" sz="2400"/>
          </a:p>
          <a:p>
            <a:pPr>
              <a:buFont typeface="Wingdings" pitchFamily="2" charset="2"/>
              <a:buNone/>
            </a:pPr>
            <a:endParaRPr lang="fa-IR" sz="2400"/>
          </a:p>
          <a:p>
            <a:pPr>
              <a:buFont typeface="Wingdings" pitchFamily="2" charset="2"/>
              <a:buNone/>
            </a:pPr>
            <a:r>
              <a:rPr lang="fa-IR" sz="2400"/>
              <a:t>جمع بدهيها  و سرمايه                                              </a:t>
            </a:r>
            <a:r>
              <a:rPr lang="fa-IR" sz="2400" u="sng"/>
              <a:t>21400000</a:t>
            </a:r>
            <a:r>
              <a:rPr lang="fa-IR" sz="2400"/>
              <a:t>  </a:t>
            </a:r>
            <a:endParaRPr lang="en-US" sz="2400"/>
          </a:p>
        </p:txBody>
      </p:sp>
    </p:spTree>
  </p:cSld>
  <p:clrMapOvr>
    <a:masterClrMapping/>
  </p:clrMapOvr>
  <p:transition spd="slow">
    <p:comb/>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body" idx="1"/>
          </p:nvPr>
        </p:nvSpPr>
        <p:spPr>
          <a:xfrm>
            <a:off x="265113" y="457200"/>
            <a:ext cx="7385050" cy="5638800"/>
          </a:xfrm>
        </p:spPr>
        <p:txBody>
          <a:bodyPr/>
          <a:lstStyle/>
          <a:p>
            <a:pPr>
              <a:buFont typeface="Wingdings" pitchFamily="2" charset="2"/>
              <a:buNone/>
            </a:pPr>
            <a:r>
              <a:rPr lang="fa-IR"/>
              <a:t>درشركت تضامني ، شركاء سود و زيان را به نسبت </a:t>
            </a:r>
          </a:p>
          <a:p>
            <a:pPr>
              <a:buFont typeface="Wingdings" pitchFamily="2" charset="2"/>
              <a:buNone/>
            </a:pPr>
            <a:r>
              <a:rPr lang="fa-IR"/>
              <a:t>60% خورشيدي و 40% نادري تقسيم مي كنند .</a:t>
            </a:r>
          </a:p>
          <a:p>
            <a:pPr>
              <a:buFont typeface="Wingdings" pitchFamily="2" charset="2"/>
              <a:buNone/>
            </a:pPr>
            <a:r>
              <a:rPr lang="fa-IR"/>
              <a:t>شركاء تصميم گرفتند در تاريخ ترازنامه آن را به شركت سهامي تبديل نما يند . بنابراين درخصوص موارد زير بين شركاء توافق شد:</a:t>
            </a:r>
          </a:p>
          <a:p>
            <a:pPr>
              <a:buFont typeface="Wingdings" pitchFamily="2" charset="2"/>
              <a:buNone/>
            </a:pPr>
            <a:r>
              <a:rPr lang="fa-IR"/>
              <a:t> </a:t>
            </a:r>
            <a:endParaRPr lang="en-US"/>
          </a:p>
        </p:txBody>
      </p:sp>
    </p:spTree>
  </p:cSld>
  <p:clrMapOvr>
    <a:masterClrMapping/>
  </p:clrMapOvr>
  <p:transition spd="slow">
    <p:comb/>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265113" y="762000"/>
            <a:ext cx="7385050" cy="5334000"/>
          </a:xfrm>
        </p:spPr>
        <p:txBody>
          <a:bodyPr/>
          <a:lstStyle/>
          <a:p>
            <a:pPr>
              <a:buFont typeface="Wingdings" pitchFamily="2" charset="2"/>
              <a:buNone/>
            </a:pPr>
            <a:r>
              <a:rPr lang="fa-IR"/>
              <a:t>الف) شركت سهامي جديدي تشكيل شود. تعداد سهام مجاز شركت 25000سهم عادي 1000ريال باشد.تعداد سهام متبادله براي تحويل داراييهاي خالص شركت تضامني 12000سهم عادي به استثناي وجوه نقد شركت تضامني باشد.</a:t>
            </a:r>
            <a:endParaRPr lang="en-US"/>
          </a:p>
        </p:txBody>
      </p:sp>
    </p:spTree>
  </p:cSld>
  <p:clrMapOvr>
    <a:masterClrMapping/>
  </p:clrMapOvr>
  <p:transition spd="slow">
    <p:comb/>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body" idx="1"/>
          </p:nvPr>
        </p:nvSpPr>
        <p:spPr>
          <a:xfrm>
            <a:off x="265113" y="762000"/>
            <a:ext cx="7385050" cy="5334000"/>
          </a:xfrm>
        </p:spPr>
        <p:txBody>
          <a:bodyPr/>
          <a:lstStyle/>
          <a:p>
            <a:pPr>
              <a:buFont typeface="Wingdings" pitchFamily="2" charset="2"/>
              <a:buNone/>
            </a:pPr>
            <a:r>
              <a:rPr lang="fa-IR"/>
              <a:t>ب) ارزش موجودي كالا 1800000ريال و استهلاك انباشته ساختمان به 1800000ريال افزايش يابد . </a:t>
            </a:r>
          </a:p>
          <a:p>
            <a:pPr>
              <a:buFont typeface="Wingdings" pitchFamily="2" charset="2"/>
              <a:buNone/>
            </a:pPr>
            <a:r>
              <a:rPr lang="fa-IR"/>
              <a:t>ضمنا قيمت ماشين آلات به مبلغ 6500000ريال كاهش يابد و ارزش ساير اقلام دارايي به ارزش دفتري باشد.</a:t>
            </a:r>
            <a:endParaRPr lang="en-US"/>
          </a:p>
        </p:txBody>
      </p:sp>
    </p:spTree>
  </p:cSld>
  <p:clrMapOvr>
    <a:masterClrMapping/>
  </p:clrMapOvr>
  <p:transition spd="slow">
    <p:comb/>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a:xfrm>
            <a:off x="265113" y="685800"/>
            <a:ext cx="7385050" cy="5410200"/>
          </a:xfrm>
        </p:spPr>
        <p:txBody>
          <a:bodyPr/>
          <a:lstStyle/>
          <a:p>
            <a:pPr>
              <a:buFont typeface="Wingdings" pitchFamily="2" charset="2"/>
              <a:buNone/>
            </a:pPr>
            <a:r>
              <a:rPr lang="fa-IR"/>
              <a:t>ج) تعداد13000سهم عادي شركت سهامي در بازار در تاريخ تبديل به ارزش هر سهم 1100به فروش رسيد. </a:t>
            </a:r>
          </a:p>
          <a:p>
            <a:pPr>
              <a:buFont typeface="Wingdings" pitchFamily="2" charset="2"/>
              <a:buNone/>
            </a:pPr>
            <a:r>
              <a:rPr lang="fa-IR"/>
              <a:t>مطلوبست : تبديل شركت تضامني به شركت سهامي در روش بدون استفاده از دفاتر جديد .</a:t>
            </a:r>
            <a:endParaRPr lang="en-US"/>
          </a:p>
        </p:txBody>
      </p:sp>
    </p:spTree>
  </p:cSld>
  <p:clrMapOvr>
    <a:masterClrMapping/>
  </p:clrMapOvr>
  <p:transition spd="slow">
    <p:comb/>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09955" name="Group 35"/>
          <p:cNvGraphicFramePr>
            <a:graphicFrameLocks noGrp="1"/>
          </p:cNvGraphicFramePr>
          <p:nvPr>
            <p:ph type="tbl" idx="1"/>
          </p:nvPr>
        </p:nvGraphicFramePr>
        <p:xfrm>
          <a:off x="265113" y="533400"/>
          <a:ext cx="7385050" cy="6419850"/>
        </p:xfrm>
        <a:graphic>
          <a:graphicData uri="http://schemas.openxmlformats.org/drawingml/2006/table">
            <a:tbl>
              <a:tblPr rtl="1"/>
              <a:tblGrid>
                <a:gridCol w="868363">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11287">
                  <a:extLst>
                    <a:ext uri="{9D8B030D-6E8A-4147-A177-3AD203B41FA5}">
                      <a16:colId xmlns:a16="http://schemas.microsoft.com/office/drawing/2014/main" val="20003"/>
                    </a:ext>
                  </a:extLst>
                </a:gridCol>
              </a:tblGrid>
              <a:tr h="1112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رديف</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12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موجودي كالا</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تجديد ارزيابي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44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تجديد ارزيابي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استهلاك انباشته ساختمان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12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تجديد ارزيابي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ماشين آلات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128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سرمايه خورشيدي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 سرمايه نادري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تجديد ارزيابي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420000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280000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700000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10968" name="Group 24"/>
          <p:cNvGraphicFramePr>
            <a:graphicFrameLocks noGrp="1"/>
          </p:cNvGraphicFramePr>
          <p:nvPr>
            <p:ph type="tbl" idx="1"/>
          </p:nvPr>
        </p:nvGraphicFramePr>
        <p:xfrm>
          <a:off x="152400" y="533400"/>
          <a:ext cx="7497763" cy="5453063"/>
        </p:xfrm>
        <a:graphic>
          <a:graphicData uri="http://schemas.openxmlformats.org/drawingml/2006/table">
            <a:tbl>
              <a:tblPr rtl="1"/>
              <a:tblGrid>
                <a:gridCol w="868363">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9144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رديف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42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سرقفلي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خورشيدي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سرمايه نادري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180000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120000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42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سرمايه خورشيدي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سرمايه نادري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حساب 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سهام عادي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صرف سهام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8760000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4840000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12000000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1200000</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265113" y="304800"/>
            <a:ext cx="7385050" cy="5791200"/>
          </a:xfrm>
        </p:spPr>
        <p:txBody>
          <a:bodyPr/>
          <a:lstStyle/>
          <a:p>
            <a:pPr>
              <a:buFont typeface="Wingdings" pitchFamily="2" charset="2"/>
              <a:buNone/>
            </a:pPr>
            <a:r>
              <a:rPr lang="fa-IR" sz="2800"/>
              <a:t>7) وجوه نقد                   14300000</a:t>
            </a:r>
          </a:p>
          <a:p>
            <a:pPr>
              <a:buFont typeface="Wingdings" pitchFamily="2" charset="2"/>
              <a:buNone/>
            </a:pPr>
            <a:r>
              <a:rPr lang="fa-IR"/>
              <a:t>        </a:t>
            </a:r>
            <a:r>
              <a:rPr lang="fa-IR" sz="2800"/>
              <a:t> سهام عادي                                    13000000</a:t>
            </a:r>
          </a:p>
          <a:p>
            <a:pPr>
              <a:buFont typeface="Wingdings" pitchFamily="2" charset="2"/>
              <a:buNone/>
            </a:pPr>
            <a:r>
              <a:rPr lang="fa-IR" sz="2800"/>
              <a:t>          صرف سهام                                   1300000</a:t>
            </a:r>
          </a:p>
          <a:p>
            <a:pPr algn="l">
              <a:buFont typeface="Wingdings" pitchFamily="2" charset="2"/>
              <a:buNone/>
            </a:pPr>
            <a:r>
              <a:rPr lang="fa-IR" sz="2000"/>
              <a:t>13200000=1100*12000=ارزش بازار سهام</a:t>
            </a:r>
          </a:p>
          <a:p>
            <a:pPr algn="l">
              <a:buFont typeface="Wingdings" pitchFamily="2" charset="2"/>
              <a:buNone/>
            </a:pPr>
            <a:r>
              <a:rPr lang="fa-IR" sz="2000"/>
              <a:t>6500000+4000000+1800000+10000000=ارزش خالص داراييها</a:t>
            </a:r>
          </a:p>
          <a:p>
            <a:pPr algn="l">
              <a:buFont typeface="Wingdings" pitchFamily="2" charset="2"/>
              <a:buNone/>
            </a:pPr>
            <a:r>
              <a:rPr lang="fa-IR" sz="2800"/>
              <a:t> </a:t>
            </a:r>
            <a:r>
              <a:rPr lang="fa-IR" sz="2000"/>
              <a:t>12900000=(2000000+5400000+1800000+200000)-</a:t>
            </a:r>
          </a:p>
          <a:p>
            <a:pPr algn="l">
              <a:buFont typeface="Wingdings" pitchFamily="2" charset="2"/>
              <a:buNone/>
            </a:pPr>
            <a:r>
              <a:rPr lang="fa-IR" sz="2000"/>
              <a:t>300000=12900000-13200000=ارزش خالص داراييها </a:t>
            </a:r>
            <a:r>
              <a:rPr lang="ar-SA" sz="2000"/>
              <a:t>–</a:t>
            </a:r>
            <a:r>
              <a:rPr lang="fa-IR" sz="2000"/>
              <a:t> ارزش بازار سهام =سرقفلي </a:t>
            </a:r>
            <a:endParaRPr lang="en-US" sz="2000"/>
          </a:p>
        </p:txBody>
      </p:sp>
    </p:spTree>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611188" y="2406650"/>
            <a:ext cx="7848600"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سرمايه شركاء تنها شامل رقم مندرج درشركت نامه نبوده و هرگونه برداشت سهم سود و زيان و پاداش وحقوق شركاء در اين</a:t>
            </a:r>
            <a:r>
              <a:rPr lang="en-US" sz="3200">
                <a:latin typeface="Times New Roman" pitchFamily="18" charset="0"/>
              </a:rPr>
              <a:t> </a:t>
            </a:r>
            <a:r>
              <a:rPr lang="fa-IR" sz="3200">
                <a:latin typeface="Times New Roman" pitchFamily="18" charset="0"/>
              </a:rPr>
              <a:t>حساب منظور مي شود</a:t>
            </a:r>
            <a:r>
              <a:rPr lang="en-US" sz="3200">
                <a:latin typeface="Times New Roman" pitchFamily="18" charset="0"/>
              </a:rPr>
              <a:t>.</a:t>
            </a:r>
          </a:p>
        </p:txBody>
      </p:sp>
      <p:sp>
        <p:nvSpPr>
          <p:cNvPr id="381955" name="Rectangle 3"/>
          <p:cNvSpPr>
            <a:spLocks noChangeArrowheads="1"/>
          </p:cNvSpPr>
          <p:nvPr/>
        </p:nvSpPr>
        <p:spPr bwMode="auto">
          <a:xfrm>
            <a:off x="4338638" y="469900"/>
            <a:ext cx="3530600"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حساب سرمايه متغير</a:t>
            </a:r>
            <a:r>
              <a:rPr lang="en-US" sz="3600" b="1">
                <a:solidFill>
                  <a:schemeClr val="tx2"/>
                </a:solidFill>
              </a:rPr>
              <a:t> :</a:t>
            </a:r>
          </a:p>
        </p:txBody>
      </p:sp>
    </p:spTree>
  </p:cSld>
  <p:clrMapOvr>
    <a:masterClrMapping/>
  </p:clrMapOvr>
  <p:transition spd="slow">
    <p:comb/>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877050" y="1052513"/>
            <a:ext cx="184150" cy="366712"/>
          </a:xfrm>
          <a:prstGeom prst="rect">
            <a:avLst/>
          </a:prstGeom>
          <a:noFill/>
          <a:ln w="9525">
            <a:noFill/>
            <a:miter lim="800000"/>
            <a:headEnd/>
            <a:tailEnd/>
          </a:ln>
          <a:effectLst/>
        </p:spPr>
        <p:txBody>
          <a:bodyPr wrap="none">
            <a:spAutoFit/>
          </a:bodyPr>
          <a:lstStyle/>
          <a:p>
            <a:endParaRPr lang="en-US"/>
          </a:p>
        </p:txBody>
      </p:sp>
      <p:sp>
        <p:nvSpPr>
          <p:cNvPr id="2053" name="Text Box 5"/>
          <p:cNvSpPr txBox="1">
            <a:spLocks noChangeArrowheads="1"/>
          </p:cNvSpPr>
          <p:nvPr/>
        </p:nvSpPr>
        <p:spPr bwMode="auto">
          <a:xfrm>
            <a:off x="8172450" y="836613"/>
            <a:ext cx="184150" cy="396875"/>
          </a:xfrm>
          <a:prstGeom prst="rect">
            <a:avLst/>
          </a:prstGeom>
          <a:noFill/>
          <a:ln w="9525">
            <a:noFill/>
            <a:miter lim="800000"/>
            <a:headEnd/>
            <a:tailEnd/>
          </a:ln>
          <a:effectLst/>
        </p:spPr>
        <p:txBody>
          <a:bodyPr wrap="none">
            <a:spAutoFit/>
          </a:bodyPr>
          <a:lstStyle/>
          <a:p>
            <a:endParaRPr lang="en-US" sz="2000"/>
          </a:p>
        </p:txBody>
      </p:sp>
      <p:sp>
        <p:nvSpPr>
          <p:cNvPr id="2054" name="Text Box 6"/>
          <p:cNvSpPr txBox="1">
            <a:spLocks noChangeArrowheads="1"/>
          </p:cNvSpPr>
          <p:nvPr/>
        </p:nvSpPr>
        <p:spPr bwMode="auto">
          <a:xfrm>
            <a:off x="4787900" y="333375"/>
            <a:ext cx="2830513" cy="762000"/>
          </a:xfrm>
          <a:prstGeom prst="rect">
            <a:avLst/>
          </a:prstGeom>
          <a:noFill/>
          <a:ln w="9525">
            <a:noFill/>
            <a:miter lim="800000"/>
            <a:headEnd/>
            <a:tailEnd/>
          </a:ln>
          <a:effectLst/>
        </p:spPr>
        <p:txBody>
          <a:bodyPr>
            <a:spAutoFit/>
          </a:bodyPr>
          <a:lstStyle/>
          <a:p>
            <a:r>
              <a:rPr lang="fa-IR" sz="4400" b="1"/>
              <a:t>فصل چهارم</a:t>
            </a:r>
            <a:r>
              <a:rPr lang="fa-IR" sz="2400"/>
              <a:t> </a:t>
            </a:r>
          </a:p>
        </p:txBody>
      </p:sp>
      <p:sp>
        <p:nvSpPr>
          <p:cNvPr id="2055" name="Rectangle 7"/>
          <p:cNvSpPr>
            <a:spLocks noChangeArrowheads="1"/>
          </p:cNvSpPr>
          <p:nvPr/>
        </p:nvSpPr>
        <p:spPr bwMode="auto">
          <a:xfrm>
            <a:off x="1619250" y="2997200"/>
            <a:ext cx="6335713" cy="701675"/>
          </a:xfrm>
          <a:prstGeom prst="rect">
            <a:avLst/>
          </a:prstGeom>
          <a:noFill/>
          <a:ln w="9525">
            <a:noFill/>
            <a:miter lim="800000"/>
            <a:headEnd/>
            <a:tailEnd/>
          </a:ln>
          <a:effectLst/>
        </p:spPr>
        <p:txBody>
          <a:bodyPr wrap="none">
            <a:spAutoFit/>
          </a:bodyPr>
          <a:lstStyle/>
          <a:p>
            <a:r>
              <a:rPr lang="fa-IR" sz="4000" b="1">
                <a:cs typeface="B Farnaz" pitchFamily="2" charset="-78"/>
              </a:rPr>
              <a:t>مشاركت مخصوص – شركت عملي</a:t>
            </a:r>
            <a:endParaRPr lang="en-US" sz="4000" b="1">
              <a:cs typeface="B Farnaz" pitchFamily="2" charset="-78"/>
            </a:endParaRPr>
          </a:p>
        </p:txBody>
      </p:sp>
    </p:spTree>
  </p:cSld>
  <p:clrMapOvr>
    <a:masterClrMapping/>
  </p:clrMapOvr>
  <p:transition spd="slow">
    <p:comb/>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651500" y="333375"/>
            <a:ext cx="1943100" cy="914400"/>
          </a:xfrm>
          <a:prstGeom prst="rect">
            <a:avLst/>
          </a:prstGeom>
          <a:noFill/>
          <a:ln w="9525">
            <a:noFill/>
            <a:miter lim="800000"/>
            <a:headEnd/>
            <a:tailEnd/>
          </a:ln>
          <a:effectLst/>
        </p:spPr>
        <p:txBody>
          <a:bodyPr>
            <a:spAutoFit/>
          </a:bodyPr>
          <a:lstStyle/>
          <a:p>
            <a:r>
              <a:rPr lang="fa-IR" sz="5400" b="1"/>
              <a:t>مقدمه</a:t>
            </a:r>
          </a:p>
        </p:txBody>
      </p:sp>
      <p:sp>
        <p:nvSpPr>
          <p:cNvPr id="8195" name="Rectangle 3"/>
          <p:cNvSpPr>
            <a:spLocks noChangeArrowheads="1"/>
          </p:cNvSpPr>
          <p:nvPr/>
        </p:nvSpPr>
        <p:spPr bwMode="auto">
          <a:xfrm>
            <a:off x="468313" y="2349500"/>
            <a:ext cx="7920037" cy="1800225"/>
          </a:xfrm>
          <a:prstGeom prst="rect">
            <a:avLst/>
          </a:prstGeom>
          <a:noFill/>
          <a:ln w="9525">
            <a:noFill/>
            <a:miter lim="800000"/>
            <a:headEnd/>
            <a:tailEnd/>
          </a:ln>
          <a:effectLst/>
        </p:spPr>
        <p:txBody>
          <a:bodyPr>
            <a:spAutoFit/>
          </a:bodyPr>
          <a:lstStyle/>
          <a:p>
            <a:pPr algn="just"/>
            <a:r>
              <a:rPr lang="fa-IR" sz="2800"/>
              <a:t>شركت عملي ويا مشاركت تجاري ، مخصوص يك شركت تجاري است كه دو نفر با هم توافق مي نمايند بطور مشاركتي يك رشته از امور تجارت را اداره نمايند.</a:t>
            </a:r>
          </a:p>
          <a:p>
            <a:pPr algn="just"/>
            <a:r>
              <a:rPr lang="fa-IR" sz="2800"/>
              <a:t> اين نوع</a:t>
            </a:r>
            <a:endParaRPr lang="en-US" sz="2800"/>
          </a:p>
        </p:txBody>
      </p:sp>
    </p:spTree>
  </p:cSld>
  <p:clrMapOvr>
    <a:masterClrMapping/>
  </p:clrMapOvr>
  <p:transition spd="slow">
    <p:comb/>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55650" y="2205038"/>
            <a:ext cx="7632700" cy="1800225"/>
          </a:xfrm>
          <a:prstGeom prst="rect">
            <a:avLst/>
          </a:prstGeom>
          <a:noFill/>
          <a:ln w="9525">
            <a:noFill/>
            <a:miter lim="800000"/>
            <a:headEnd/>
            <a:tailEnd/>
          </a:ln>
          <a:effectLst/>
        </p:spPr>
        <p:txBody>
          <a:bodyPr>
            <a:spAutoFit/>
          </a:bodyPr>
          <a:lstStyle/>
          <a:p>
            <a:pPr algn="just"/>
            <a:r>
              <a:rPr lang="fa-IR" sz="2800"/>
              <a:t>از شراكت تضامني خاص مي باشد ، نظر به موقتي بودن شركت ، تسهيم سود وزيان آن مشابه وهمانند شركتهاي تضامني خواهد بود.</a:t>
            </a:r>
          </a:p>
          <a:p>
            <a:pPr algn="just"/>
            <a:r>
              <a:rPr lang="fa-IR" sz="2800"/>
              <a:t>شركت عملي را شركت بازرگاني ويا مشاركت</a:t>
            </a:r>
            <a:endParaRPr lang="en-US" sz="2800"/>
          </a:p>
        </p:txBody>
      </p:sp>
    </p:spTree>
  </p:cSld>
  <p:clrMapOvr>
    <a:masterClrMapping/>
  </p:clrMapOvr>
  <p:transition spd="slow">
    <p:comb/>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4213" y="2492375"/>
            <a:ext cx="7616825" cy="2165350"/>
          </a:xfrm>
          <a:prstGeom prst="rect">
            <a:avLst/>
          </a:prstGeom>
          <a:noFill/>
          <a:ln w="9525">
            <a:noFill/>
            <a:miter lim="800000"/>
            <a:headEnd/>
            <a:tailEnd/>
          </a:ln>
          <a:effectLst/>
        </p:spPr>
        <p:txBody>
          <a:bodyPr>
            <a:spAutoFit/>
          </a:bodyPr>
          <a:lstStyle/>
          <a:p>
            <a:pPr algn="just"/>
            <a:r>
              <a:rPr lang="fa-IR" sz="2800"/>
              <a:t>مخاطره اي مي نامند. كه يك شركت تضامني موقتي است ولي اسم ونام ندارد، شركاء يا اعضاء اين شركت تجاري را شريك مخاطره اي مي گويند.</a:t>
            </a:r>
          </a:p>
          <a:p>
            <a:pPr algn="just"/>
            <a:r>
              <a:rPr lang="fa-IR" sz="2800"/>
              <a:t>آنها توافق مي كنند كه سرمايه را براي</a:t>
            </a:r>
            <a:r>
              <a:rPr lang="fa-IR" sz="2400"/>
              <a:t>    </a:t>
            </a:r>
            <a:endParaRPr lang="en-US" sz="2400"/>
          </a:p>
          <a:p>
            <a:endParaRPr lang="en-US" sz="2400"/>
          </a:p>
        </p:txBody>
      </p:sp>
    </p:spTree>
  </p:cSld>
  <p:clrMapOvr>
    <a:masterClrMapping/>
  </p:clrMapOvr>
  <p:transition spd="slow">
    <p:comb/>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84213" y="2420938"/>
            <a:ext cx="7705725" cy="1800225"/>
          </a:xfrm>
          <a:prstGeom prst="rect">
            <a:avLst/>
          </a:prstGeom>
          <a:noFill/>
          <a:ln w="9525">
            <a:noFill/>
            <a:miter lim="800000"/>
            <a:headEnd/>
            <a:tailEnd/>
          </a:ln>
          <a:effectLst/>
        </p:spPr>
        <p:txBody>
          <a:bodyPr>
            <a:spAutoFit/>
          </a:bodyPr>
          <a:lstStyle/>
          <a:p>
            <a:pPr algn="just"/>
            <a:r>
              <a:rPr lang="fa-IR" sz="2800"/>
              <a:t>اجراي عمليات يك نوع فعاليت خاص به حساب شركت واريز نمايند.</a:t>
            </a:r>
          </a:p>
          <a:p>
            <a:pPr algn="just"/>
            <a:r>
              <a:rPr lang="fa-IR" sz="2800"/>
              <a:t>اين سرمايه ممكن است نقدي ويا غير نقدي باشد، لكن سود وزيان را بطور مساوي و</a:t>
            </a:r>
            <a:endParaRPr lang="en-US" sz="2800"/>
          </a:p>
        </p:txBody>
      </p:sp>
    </p:spTree>
  </p:cSld>
  <p:clrMapOvr>
    <a:masterClrMapping/>
  </p:clrMapOvr>
  <p:transition spd="slow">
    <p:comb/>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03350" y="207963"/>
            <a:ext cx="6840538" cy="457200"/>
          </a:xfrm>
          <a:prstGeom prst="rect">
            <a:avLst/>
          </a:prstGeom>
          <a:noFill/>
          <a:ln w="9525">
            <a:noFill/>
            <a:miter lim="800000"/>
            <a:headEnd/>
            <a:tailEnd/>
          </a:ln>
          <a:effectLst/>
        </p:spPr>
        <p:txBody>
          <a:bodyPr>
            <a:spAutoFit/>
          </a:bodyPr>
          <a:lstStyle/>
          <a:p>
            <a:endParaRPr lang="en-US" sz="2400"/>
          </a:p>
        </p:txBody>
      </p:sp>
      <p:sp>
        <p:nvSpPr>
          <p:cNvPr id="12291" name="Rectangle 3"/>
          <p:cNvSpPr>
            <a:spLocks noChangeArrowheads="1"/>
          </p:cNvSpPr>
          <p:nvPr/>
        </p:nvSpPr>
        <p:spPr bwMode="auto">
          <a:xfrm>
            <a:off x="684213" y="2492375"/>
            <a:ext cx="7562850" cy="1800225"/>
          </a:xfrm>
          <a:prstGeom prst="rect">
            <a:avLst/>
          </a:prstGeom>
          <a:noFill/>
          <a:ln w="9525">
            <a:noFill/>
            <a:miter lim="800000"/>
            <a:headEnd/>
            <a:tailEnd/>
          </a:ln>
          <a:effectLst/>
        </p:spPr>
        <p:txBody>
          <a:bodyPr>
            <a:spAutoFit/>
          </a:bodyPr>
          <a:lstStyle/>
          <a:p>
            <a:pPr algn="just"/>
            <a:r>
              <a:rPr lang="fa-IR" sz="2800"/>
              <a:t>يا به نسبتهاي توافقي بين خود تقسيم نمايند. هر زمان كه مدت شركت به اتمام رسيد، مشاركت تجاري مخصوصي به پايان مي رسد.</a:t>
            </a:r>
          </a:p>
          <a:p>
            <a:pPr algn="just"/>
            <a:r>
              <a:rPr lang="fa-IR" sz="2800"/>
              <a:t>اگر تاجري نياز به وجوه نقد ويا</a:t>
            </a:r>
            <a:endParaRPr lang="en-US" sz="2800"/>
          </a:p>
        </p:txBody>
      </p:sp>
    </p:spTree>
  </p:cSld>
  <p:clrMapOvr>
    <a:masterClrMapping/>
  </p:clrMapOvr>
  <p:transition spd="slow">
    <p:comb/>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11188" y="1462088"/>
            <a:ext cx="7745412" cy="4968875"/>
          </a:xfrm>
          <a:prstGeom prst="rect">
            <a:avLst/>
          </a:prstGeom>
          <a:noFill/>
          <a:ln w="9525">
            <a:noFill/>
            <a:miter lim="800000"/>
            <a:headEnd/>
            <a:tailEnd/>
          </a:ln>
          <a:effectLst/>
        </p:spPr>
        <p:txBody>
          <a:bodyPr>
            <a:spAutoFit/>
          </a:bodyPr>
          <a:lstStyle/>
          <a:p>
            <a:endParaRPr lang="fa-IR" sz="2400"/>
          </a:p>
          <a:p>
            <a:pPr algn="just"/>
            <a:r>
              <a:rPr lang="fa-IR" sz="2800"/>
              <a:t>مهارت خاص نياز داشته باشد مي تواند با ساير تجار ديگر وارد مشاركت مخصوص شود.</a:t>
            </a:r>
          </a:p>
          <a:p>
            <a:pPr algn="just"/>
            <a:endParaRPr lang="fa-IR" sz="2800"/>
          </a:p>
          <a:p>
            <a:pPr algn="just"/>
            <a:r>
              <a:rPr lang="fa-IR" sz="2800"/>
              <a:t>مثال چنين عملياتي:</a:t>
            </a:r>
          </a:p>
          <a:p>
            <a:pPr algn="just"/>
            <a:endParaRPr lang="fa-IR" sz="2800"/>
          </a:p>
          <a:p>
            <a:pPr algn="just"/>
            <a:r>
              <a:rPr lang="fa-IR" sz="2800"/>
              <a:t>الف) مشاركت در كالاهاي اماني يا حق العمل كاري </a:t>
            </a:r>
          </a:p>
          <a:p>
            <a:pPr algn="just"/>
            <a:r>
              <a:rPr lang="fa-IR" sz="2800"/>
              <a:t>ب) مشاركت در امورساختماني </a:t>
            </a:r>
          </a:p>
          <a:p>
            <a:endParaRPr lang="fa-IR" sz="2800"/>
          </a:p>
          <a:p>
            <a:endParaRPr lang="fa-IR" sz="2400"/>
          </a:p>
          <a:p>
            <a:endParaRPr lang="en-US" sz="2400"/>
          </a:p>
          <a:p>
            <a:endParaRPr lang="en-US" sz="2400"/>
          </a:p>
        </p:txBody>
      </p:sp>
    </p:spTree>
  </p:cSld>
  <p:clrMapOvr>
    <a:masterClrMapping/>
  </p:clrMapOvr>
  <p:transition spd="slow">
    <p:comb/>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3850" y="2205038"/>
            <a:ext cx="7993063" cy="2654300"/>
          </a:xfrm>
          <a:prstGeom prst="rect">
            <a:avLst/>
          </a:prstGeom>
          <a:noFill/>
          <a:ln w="9525">
            <a:noFill/>
            <a:miter lim="800000"/>
            <a:headEnd/>
            <a:tailEnd/>
          </a:ln>
          <a:effectLst/>
        </p:spPr>
        <p:txBody>
          <a:bodyPr>
            <a:spAutoFit/>
          </a:bodyPr>
          <a:lstStyle/>
          <a:p>
            <a:pPr algn="just"/>
            <a:r>
              <a:rPr lang="fa-IR" sz="2800"/>
              <a:t>ج) مشاركت در خريد وفروش املاك</a:t>
            </a:r>
          </a:p>
          <a:p>
            <a:pPr algn="just"/>
            <a:endParaRPr lang="fa-IR" sz="2800"/>
          </a:p>
          <a:p>
            <a:pPr algn="just"/>
            <a:r>
              <a:rPr lang="fa-IR" sz="2800"/>
              <a:t>د) مشاركت در سهام خزانه ويا اوراق قرضه</a:t>
            </a:r>
          </a:p>
          <a:p>
            <a:pPr algn="just"/>
            <a:endParaRPr lang="fa-IR" sz="2800"/>
          </a:p>
          <a:p>
            <a:pPr algn="just"/>
            <a:r>
              <a:rPr lang="fa-IR" sz="2800"/>
              <a:t>ه) سفته بازي در سهام وغيره</a:t>
            </a:r>
          </a:p>
          <a:p>
            <a:pPr algn="just"/>
            <a:endParaRPr lang="fa-IR" sz="2800"/>
          </a:p>
        </p:txBody>
      </p:sp>
    </p:spTree>
  </p:cSld>
  <p:clrMapOvr>
    <a:masterClrMapping/>
  </p:clrMapOvr>
  <p:transition spd="slow">
    <p:comb/>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5401" name="Group 41"/>
          <p:cNvGraphicFramePr>
            <a:graphicFrameLocks noGrp="1"/>
          </p:cNvGraphicFramePr>
          <p:nvPr/>
        </p:nvGraphicFramePr>
        <p:xfrm>
          <a:off x="611188" y="2708275"/>
          <a:ext cx="7848600" cy="2344738"/>
        </p:xfrm>
        <a:graphic>
          <a:graphicData uri="http://schemas.openxmlformats.org/drawingml/2006/table">
            <a:tbl>
              <a:tblPr rtl="1"/>
              <a:tblGrid>
                <a:gridCol w="3933825">
                  <a:extLst>
                    <a:ext uri="{9D8B030D-6E8A-4147-A177-3AD203B41FA5}">
                      <a16:colId xmlns:a16="http://schemas.microsoft.com/office/drawing/2014/main" val="20000"/>
                    </a:ext>
                  </a:extLst>
                </a:gridCol>
                <a:gridCol w="3914775">
                  <a:extLst>
                    <a:ext uri="{9D8B030D-6E8A-4147-A177-3AD203B41FA5}">
                      <a16:colId xmlns:a16="http://schemas.microsoft.com/office/drawing/2014/main" val="20001"/>
                    </a:ext>
                  </a:extLst>
                </a:gridCol>
              </a:tblGrid>
              <a:tr h="1809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شركت عملي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شركت تضامني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 ضرورتي ندارد كه نام تجاري داشته باشد.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 داشتن نام خاص.</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 شركاي شركت عملي را شريك ريسك پذير مي نامند.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 شركاء در شركت تضامني را يك شريك ضامن گويند.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376" name="Text Box 16"/>
          <p:cNvSpPr txBox="1">
            <a:spLocks noChangeArrowheads="1"/>
          </p:cNvSpPr>
          <p:nvPr/>
        </p:nvSpPr>
        <p:spPr bwMode="auto">
          <a:xfrm>
            <a:off x="3536950" y="282575"/>
            <a:ext cx="1509713" cy="914400"/>
          </a:xfrm>
          <a:prstGeom prst="rect">
            <a:avLst/>
          </a:prstGeom>
          <a:noFill/>
          <a:ln w="9525">
            <a:noFill/>
            <a:miter lim="800000"/>
            <a:headEnd/>
            <a:tailEnd/>
          </a:ln>
          <a:effectLst/>
        </p:spPr>
        <p:txBody>
          <a:bodyPr wrap="none">
            <a:spAutoFit/>
          </a:bodyPr>
          <a:lstStyle/>
          <a:p>
            <a:r>
              <a:rPr lang="fa-IR" sz="5400" b="1">
                <a:solidFill>
                  <a:schemeClr val="bg1"/>
                </a:solidFill>
              </a:rPr>
              <a:t>تفاوت</a:t>
            </a:r>
            <a:endParaRPr lang="en-US" sz="5400" b="1">
              <a:solidFill>
                <a:schemeClr val="bg1"/>
              </a:solidFill>
            </a:endParaRPr>
          </a:p>
        </p:txBody>
      </p:sp>
    </p:spTree>
  </p:cSld>
  <p:clrMapOvr>
    <a:masterClrMapping/>
  </p:clrMapOvr>
  <p:transition spd="slow">
    <p:comb/>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6413" y="639763"/>
            <a:ext cx="184150" cy="457200"/>
          </a:xfrm>
          <a:prstGeom prst="rect">
            <a:avLst/>
          </a:prstGeom>
          <a:noFill/>
          <a:ln w="9525">
            <a:noFill/>
            <a:miter lim="800000"/>
            <a:headEnd/>
            <a:tailEnd/>
          </a:ln>
          <a:effectLst/>
        </p:spPr>
        <p:txBody>
          <a:bodyPr wrap="none">
            <a:spAutoFit/>
          </a:bodyPr>
          <a:lstStyle/>
          <a:p>
            <a:endParaRPr lang="en-US" sz="2400"/>
          </a:p>
        </p:txBody>
      </p:sp>
      <p:graphicFrame>
        <p:nvGraphicFramePr>
          <p:cNvPr id="16402" name="Group 18"/>
          <p:cNvGraphicFramePr>
            <a:graphicFrameLocks noGrp="1"/>
          </p:cNvGraphicFramePr>
          <p:nvPr/>
        </p:nvGraphicFramePr>
        <p:xfrm>
          <a:off x="611188" y="2349500"/>
          <a:ext cx="7921625" cy="2265363"/>
        </p:xfrm>
        <a:graphic>
          <a:graphicData uri="http://schemas.openxmlformats.org/drawingml/2006/table">
            <a:tbl>
              <a:tblPr rtl="1"/>
              <a:tblGrid>
                <a:gridCol w="3960813">
                  <a:extLst>
                    <a:ext uri="{9D8B030D-6E8A-4147-A177-3AD203B41FA5}">
                      <a16:colId xmlns:a16="http://schemas.microsoft.com/office/drawing/2014/main" val="20000"/>
                    </a:ext>
                  </a:extLst>
                </a:gridCol>
                <a:gridCol w="3960812">
                  <a:extLst>
                    <a:ext uri="{9D8B030D-6E8A-4147-A177-3AD203B41FA5}">
                      <a16:colId xmlns:a16="http://schemas.microsoft.com/office/drawing/2014/main" val="20001"/>
                    </a:ext>
                  </a:extLst>
                </a:gridCol>
              </a:tblGrid>
              <a:tr h="10810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 حداقل دو نفر وحداكثر بيشتر از آن</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 حداقل دو نفروحداكثر در امور بانكي 10 نفر ودر ساير شركتها20 نفر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95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 اين شركت ماهيت موقتي دارد.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 عمليات تجاري مستمر ومحدود به فعاليت خاصي نيست.</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684213" y="2406650"/>
            <a:ext cx="7632700"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براي هر يك از شركاي شركت تضامني در دفاتر حساب جداگانه اي</a:t>
            </a:r>
            <a:r>
              <a:rPr lang="en-US" sz="3200">
                <a:latin typeface="Times New Roman" pitchFamily="18" charset="0"/>
              </a:rPr>
              <a:t> </a:t>
            </a:r>
            <a:r>
              <a:rPr lang="fa-IR" sz="3200">
                <a:latin typeface="Times New Roman" pitchFamily="18" charset="0"/>
              </a:rPr>
              <a:t>تحت عنوان " حساب جاري شركاء " افتتاح مي گردد وهرگونه</a:t>
            </a:r>
            <a:r>
              <a:rPr lang="en-US" sz="3200">
                <a:latin typeface="Times New Roman" pitchFamily="18" charset="0"/>
              </a:rPr>
              <a:t> </a:t>
            </a:r>
            <a:r>
              <a:rPr lang="fa-IR" sz="3200">
                <a:latin typeface="Times New Roman" pitchFamily="18" charset="0"/>
              </a:rPr>
              <a:t>برداشت سهم سود و زيان وپاداش دراين حساب منظور مي شود.</a:t>
            </a:r>
            <a:r>
              <a:rPr lang="en-US" sz="3200">
                <a:latin typeface="Times New Roman" pitchFamily="18" charset="0"/>
              </a:rPr>
              <a:t> </a:t>
            </a:r>
          </a:p>
        </p:txBody>
      </p:sp>
      <p:sp>
        <p:nvSpPr>
          <p:cNvPr id="382979" name="Rectangle 3"/>
          <p:cNvSpPr>
            <a:spLocks noChangeArrowheads="1"/>
          </p:cNvSpPr>
          <p:nvPr/>
        </p:nvSpPr>
        <p:spPr bwMode="auto">
          <a:xfrm>
            <a:off x="4454525" y="398463"/>
            <a:ext cx="3444875"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حساب جاري شركاء</a:t>
            </a:r>
            <a:r>
              <a:rPr lang="en-US" sz="3600" b="1">
                <a:solidFill>
                  <a:schemeClr val="tx2"/>
                </a:solidFill>
              </a:rPr>
              <a:t> :</a:t>
            </a:r>
          </a:p>
        </p:txBody>
      </p:sp>
    </p:spTree>
  </p:cSld>
  <p:clrMapOvr>
    <a:masterClrMapping/>
  </p:clrMapOvr>
  <p:transition spd="slow">
    <p:comb/>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288213" y="423863"/>
            <a:ext cx="184150" cy="457200"/>
          </a:xfrm>
          <a:prstGeom prst="rect">
            <a:avLst/>
          </a:prstGeom>
          <a:noFill/>
          <a:ln w="9525">
            <a:noFill/>
            <a:miter lim="800000"/>
            <a:headEnd/>
            <a:tailEnd/>
          </a:ln>
          <a:effectLst/>
        </p:spPr>
        <p:txBody>
          <a:bodyPr wrap="none">
            <a:spAutoFit/>
          </a:bodyPr>
          <a:lstStyle/>
          <a:p>
            <a:endParaRPr lang="en-US" sz="2400"/>
          </a:p>
        </p:txBody>
      </p:sp>
      <p:graphicFrame>
        <p:nvGraphicFramePr>
          <p:cNvPr id="17424" name="Group 16"/>
          <p:cNvGraphicFramePr>
            <a:graphicFrameLocks noGrp="1"/>
          </p:cNvGraphicFramePr>
          <p:nvPr/>
        </p:nvGraphicFramePr>
        <p:xfrm>
          <a:off x="539750" y="2276475"/>
          <a:ext cx="7993063" cy="2632075"/>
        </p:xfrm>
        <a:graphic>
          <a:graphicData uri="http://schemas.openxmlformats.org/drawingml/2006/table">
            <a:tbl>
              <a:tblPr rtl="1"/>
              <a:tblGrid>
                <a:gridCol w="3994150">
                  <a:extLst>
                    <a:ext uri="{9D8B030D-6E8A-4147-A177-3AD203B41FA5}">
                      <a16:colId xmlns:a16="http://schemas.microsoft.com/office/drawing/2014/main" val="20000"/>
                    </a:ext>
                  </a:extLst>
                </a:gridCol>
                <a:gridCol w="3998913">
                  <a:extLst>
                    <a:ext uri="{9D8B030D-6E8A-4147-A177-3AD203B41FA5}">
                      <a16:colId xmlns:a16="http://schemas.microsoft.com/office/drawing/2014/main" val="20001"/>
                    </a:ext>
                  </a:extLst>
                </a:gridCol>
              </a:tblGrid>
              <a:tr h="1150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توافق نامه ثبت نمي گردد.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شركتنامه بايد ثبت شود.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811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 بشركاء آزاد در هر نوع فعاليت ديگر لطور مستقل.</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 شركاء نمي توانند به طور مستقل در همان نوع فعاليت اشتغالداشته باشند.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496050" y="1431925"/>
            <a:ext cx="184150" cy="457200"/>
          </a:xfrm>
          <a:prstGeom prst="rect">
            <a:avLst/>
          </a:prstGeom>
          <a:noFill/>
          <a:ln w="9525">
            <a:noFill/>
            <a:miter lim="800000"/>
            <a:headEnd/>
            <a:tailEnd/>
          </a:ln>
          <a:effectLst/>
        </p:spPr>
        <p:txBody>
          <a:bodyPr wrap="none">
            <a:spAutoFit/>
          </a:bodyPr>
          <a:lstStyle/>
          <a:p>
            <a:endParaRPr lang="en-US" sz="2400"/>
          </a:p>
        </p:txBody>
      </p:sp>
      <p:graphicFrame>
        <p:nvGraphicFramePr>
          <p:cNvPr id="18450" name="Group 18"/>
          <p:cNvGraphicFramePr>
            <a:graphicFrameLocks noGrp="1"/>
          </p:cNvGraphicFramePr>
          <p:nvPr/>
        </p:nvGraphicFramePr>
        <p:xfrm>
          <a:off x="684213" y="2349500"/>
          <a:ext cx="7632700" cy="2628900"/>
        </p:xfrm>
        <a:graphic>
          <a:graphicData uri="http://schemas.openxmlformats.org/drawingml/2006/table">
            <a:tbl>
              <a:tblPr rtl="1"/>
              <a:tblGrid>
                <a:gridCol w="3816350">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12255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 سود در پايان مدت مشاركت مخصوص مشخص و معين مي گردد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 سود سالانه تعيين ومشخص مي گردد.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33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 شركاء اختيار ضمني ندارند.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 شركاء اختيار ضمني دارند.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19470" name="Group 14"/>
          <p:cNvGraphicFramePr>
            <a:graphicFrameLocks noGrp="1"/>
          </p:cNvGraphicFramePr>
          <p:nvPr/>
        </p:nvGraphicFramePr>
        <p:xfrm>
          <a:off x="611188" y="2565400"/>
          <a:ext cx="7848600" cy="2409825"/>
        </p:xfrm>
        <a:graphic>
          <a:graphicData uri="http://schemas.openxmlformats.org/drawingml/2006/table">
            <a:tbl>
              <a:tblPr rtl="1"/>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1150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9- هيچ بدهي مشترك ومتعدد وجود ندارد.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9- بدهيهاي مشترك ومتعدد براي شركاء وجد دارد.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88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10 قانون خاص برايشركتهاي عملي وجود ندارد.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قانون خاصي براي شركتهاي تضامني وجود دارد.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0503" name="Group 23"/>
          <p:cNvGraphicFramePr>
            <a:graphicFrameLocks noGrp="1"/>
          </p:cNvGraphicFramePr>
          <p:nvPr/>
        </p:nvGraphicFramePr>
        <p:xfrm>
          <a:off x="611188" y="1628775"/>
          <a:ext cx="7777162" cy="1095375"/>
        </p:xfrm>
        <a:graphic>
          <a:graphicData uri="http://schemas.openxmlformats.org/drawingml/2006/table">
            <a:tbl>
              <a:tblPr rtl="1"/>
              <a:tblGrid>
                <a:gridCol w="3887787">
                  <a:extLst>
                    <a:ext uri="{9D8B030D-6E8A-4147-A177-3AD203B41FA5}">
                      <a16:colId xmlns:a16="http://schemas.microsoft.com/office/drawing/2014/main" val="20000"/>
                    </a:ext>
                  </a:extLst>
                </a:gridCol>
                <a:gridCol w="3889375">
                  <a:extLst>
                    <a:ext uri="{9D8B030D-6E8A-4147-A177-3AD203B41FA5}">
                      <a16:colId xmlns:a16="http://schemas.microsoft.com/office/drawing/2014/main" val="20001"/>
                    </a:ext>
                  </a:extLst>
                </a:gridCol>
              </a:tblGrid>
              <a:tr h="10953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 دفتر جداگانه اي براي ثبت عمليات وجود ندارد.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11- دفاتر جداگانه اي براي ثبت عمليات وجود دارد.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490" name="Text Box 10"/>
          <p:cNvSpPr txBox="1">
            <a:spLocks noChangeArrowheads="1"/>
          </p:cNvSpPr>
          <p:nvPr/>
        </p:nvSpPr>
        <p:spPr bwMode="auto">
          <a:xfrm>
            <a:off x="6786563" y="2943225"/>
            <a:ext cx="184150" cy="457200"/>
          </a:xfrm>
          <a:prstGeom prst="rect">
            <a:avLst/>
          </a:prstGeom>
          <a:noFill/>
          <a:ln w="9525">
            <a:noFill/>
            <a:miter lim="800000"/>
            <a:headEnd/>
            <a:tailEnd/>
          </a:ln>
          <a:effectLst/>
        </p:spPr>
        <p:txBody>
          <a:bodyPr wrap="none">
            <a:spAutoFit/>
          </a:bodyPr>
          <a:lstStyle/>
          <a:p>
            <a:endParaRPr lang="en-US" sz="2400"/>
          </a:p>
        </p:txBody>
      </p:sp>
      <p:graphicFrame>
        <p:nvGraphicFramePr>
          <p:cNvPr id="20504" name="Group 24"/>
          <p:cNvGraphicFramePr>
            <a:graphicFrameLocks noGrp="1"/>
          </p:cNvGraphicFramePr>
          <p:nvPr/>
        </p:nvGraphicFramePr>
        <p:xfrm>
          <a:off x="611188" y="4149725"/>
          <a:ext cx="7775575" cy="1800225"/>
        </p:xfrm>
        <a:graphic>
          <a:graphicData uri="http://schemas.openxmlformats.org/drawingml/2006/table">
            <a:tbl>
              <a:tblPr rtl="1"/>
              <a:tblGrid>
                <a:gridCol w="3886200">
                  <a:extLst>
                    <a:ext uri="{9D8B030D-6E8A-4147-A177-3AD203B41FA5}">
                      <a16:colId xmlns:a16="http://schemas.microsoft.com/office/drawing/2014/main" val="20000"/>
                    </a:ext>
                  </a:extLst>
                </a:gridCol>
                <a:gridCol w="3889375">
                  <a:extLst>
                    <a:ext uri="{9D8B030D-6E8A-4147-A177-3AD203B41FA5}">
                      <a16:colId xmlns:a16="http://schemas.microsoft.com/office/drawing/2014/main" val="20001"/>
                    </a:ext>
                  </a:extLst>
                </a:gridCol>
              </a:tblGrid>
              <a:tr h="7207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شركت عملي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حق العمل كاري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95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 شركاي اين نوع شركتها را شركاي ريسكپذير مينامند.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 حق العمل كاري را انجام مي دهند كه طرف آن آمر مي نامند.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02" name="Text Box 22"/>
          <p:cNvSpPr txBox="1">
            <a:spLocks noChangeArrowheads="1"/>
          </p:cNvSpPr>
          <p:nvPr/>
        </p:nvSpPr>
        <p:spPr bwMode="auto">
          <a:xfrm>
            <a:off x="3852863" y="3068638"/>
            <a:ext cx="1163637" cy="701675"/>
          </a:xfrm>
          <a:prstGeom prst="rect">
            <a:avLst/>
          </a:prstGeom>
          <a:noFill/>
          <a:ln w="9525">
            <a:noFill/>
            <a:miter lim="800000"/>
            <a:headEnd/>
            <a:tailEnd/>
          </a:ln>
          <a:effectLst/>
        </p:spPr>
        <p:txBody>
          <a:bodyPr wrap="none">
            <a:spAutoFit/>
          </a:bodyPr>
          <a:lstStyle/>
          <a:p>
            <a:pPr algn="ctr"/>
            <a:r>
              <a:rPr lang="fa-IR" sz="4000" b="1"/>
              <a:t>تفاوت</a:t>
            </a:r>
            <a:endParaRPr lang="en-US" sz="4000" b="1"/>
          </a:p>
        </p:txBody>
      </p:sp>
    </p:spTree>
  </p:cSld>
  <p:clrMapOvr>
    <a:masterClrMapping/>
  </p:clrMapOvr>
  <p:transition spd="slow">
    <p:comb/>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1537" name="Group 33"/>
          <p:cNvGraphicFramePr>
            <a:graphicFrameLocks noGrp="1"/>
          </p:cNvGraphicFramePr>
          <p:nvPr/>
        </p:nvGraphicFramePr>
        <p:xfrm>
          <a:off x="539750" y="2636838"/>
          <a:ext cx="7920038" cy="1889125"/>
        </p:xfrm>
        <a:graphic>
          <a:graphicData uri="http://schemas.openxmlformats.org/drawingml/2006/table">
            <a:tbl>
              <a:tblPr rtl="1"/>
              <a:tblGrid>
                <a:gridCol w="3959225">
                  <a:extLst>
                    <a:ext uri="{9D8B030D-6E8A-4147-A177-3AD203B41FA5}">
                      <a16:colId xmlns:a16="http://schemas.microsoft.com/office/drawing/2014/main" val="20000"/>
                    </a:ext>
                  </a:extLst>
                </a:gridCol>
                <a:gridCol w="3960813">
                  <a:extLst>
                    <a:ext uri="{9D8B030D-6E8A-4147-A177-3AD203B41FA5}">
                      <a16:colId xmlns:a16="http://schemas.microsoft.com/office/drawing/2014/main" val="20001"/>
                    </a:ext>
                  </a:extLst>
                </a:gridCol>
              </a:tblGrid>
              <a:tr h="8921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 روابط بين شركاء ، مانند شركت تضامني است.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 روابط اين دو شخص را امر وحق العمل كار مينامند.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80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 يك شركت تضامني موقتي است.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 حق العمل كار ويا نماينده لازم نيست شريك باشد.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2541" name="Group 13"/>
          <p:cNvGraphicFramePr>
            <a:graphicFrameLocks noGrp="1"/>
          </p:cNvGraphicFramePr>
          <p:nvPr/>
        </p:nvGraphicFramePr>
        <p:xfrm>
          <a:off x="611188" y="2349500"/>
          <a:ext cx="7921625" cy="2087563"/>
        </p:xfrm>
        <a:graphic>
          <a:graphicData uri="http://schemas.openxmlformats.org/drawingml/2006/table">
            <a:tbl>
              <a:tblPr rtl="1"/>
              <a:tblGrid>
                <a:gridCol w="3960813">
                  <a:extLst>
                    <a:ext uri="{9D8B030D-6E8A-4147-A177-3AD203B41FA5}">
                      <a16:colId xmlns:a16="http://schemas.microsoft.com/office/drawing/2014/main" val="20000"/>
                    </a:ext>
                  </a:extLst>
                </a:gridCol>
                <a:gridCol w="3960812">
                  <a:extLst>
                    <a:ext uri="{9D8B030D-6E8A-4147-A177-3AD203B41FA5}">
                      <a16:colId xmlns:a16="http://schemas.microsoft.com/office/drawing/2014/main" val="20001"/>
                    </a:ext>
                  </a:extLst>
                </a:gridCol>
              </a:tblGrid>
              <a:tr h="10445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 سود وزيان بطور مساوي ويا با يك توافقي تقسيم مي شود.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 نماينده يا حق العمل كار هيچ حقي در سود حق العمل دريافت.</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29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تمام شركاي قدرت مساوي خريد وفروش</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3588" name="Group 36"/>
          <p:cNvGraphicFramePr>
            <a:graphicFrameLocks noGrp="1"/>
          </p:cNvGraphicFramePr>
          <p:nvPr/>
        </p:nvGraphicFramePr>
        <p:xfrm>
          <a:off x="684213" y="2276475"/>
          <a:ext cx="7704137" cy="2743200"/>
        </p:xfrm>
        <a:graphic>
          <a:graphicData uri="http://schemas.openxmlformats.org/drawingml/2006/table">
            <a:tbl>
              <a:tblPr rtl="1"/>
              <a:tblGrid>
                <a:gridCol w="3849687">
                  <a:extLst>
                    <a:ext uri="{9D8B030D-6E8A-4147-A177-3AD203B41FA5}">
                      <a16:colId xmlns:a16="http://schemas.microsoft.com/office/drawing/2014/main" val="20000"/>
                    </a:ext>
                  </a:extLst>
                </a:gridCol>
                <a:gridCol w="3854450">
                  <a:extLst>
                    <a:ext uri="{9D8B030D-6E8A-4147-A177-3AD203B41FA5}">
                      <a16:colId xmlns:a16="http://schemas.microsoft.com/office/drawing/2014/main" val="20001"/>
                    </a:ext>
                  </a:extLst>
                </a:gridCol>
              </a:tblGrid>
              <a:tr h="9366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و جمع آوري مطابقات را دارند.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نماينده هيچ قدرتي ندارد، او بايد دستورات مركزي را پيگيري نمايد.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50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 سرمايه  بطور نقدي ويا به راههاي ديگر توسط شركاي ريسك پزير آورده مي شود.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848350" y="3808413"/>
            <a:ext cx="184150" cy="457200"/>
          </a:xfrm>
          <a:prstGeom prst="rect">
            <a:avLst/>
          </a:prstGeom>
          <a:noFill/>
          <a:ln w="9525">
            <a:noFill/>
            <a:miter lim="800000"/>
            <a:headEnd/>
            <a:tailEnd/>
          </a:ln>
          <a:effectLst/>
        </p:spPr>
        <p:txBody>
          <a:bodyPr wrap="none">
            <a:spAutoFit/>
          </a:bodyPr>
          <a:lstStyle/>
          <a:p>
            <a:endParaRPr lang="en-US" sz="2400"/>
          </a:p>
        </p:txBody>
      </p:sp>
      <p:sp>
        <p:nvSpPr>
          <p:cNvPr id="24579" name="Rectangle 3"/>
          <p:cNvSpPr>
            <a:spLocks noChangeArrowheads="1"/>
          </p:cNvSpPr>
          <p:nvPr/>
        </p:nvSpPr>
        <p:spPr bwMode="auto">
          <a:xfrm>
            <a:off x="7485063" y="3200400"/>
            <a:ext cx="184150" cy="457200"/>
          </a:xfrm>
          <a:prstGeom prst="rect">
            <a:avLst/>
          </a:prstGeom>
          <a:noFill/>
          <a:ln w="9525">
            <a:noFill/>
            <a:miter lim="800000"/>
            <a:headEnd/>
            <a:tailEnd/>
          </a:ln>
          <a:effectLst/>
        </p:spPr>
        <p:txBody>
          <a:bodyPr wrap="none">
            <a:spAutoFit/>
          </a:bodyPr>
          <a:lstStyle/>
          <a:p>
            <a:pPr>
              <a:spcBef>
                <a:spcPct val="20000"/>
              </a:spcBef>
            </a:pPr>
            <a:endParaRPr lang="en-US" sz="2400"/>
          </a:p>
        </p:txBody>
      </p:sp>
      <p:graphicFrame>
        <p:nvGraphicFramePr>
          <p:cNvPr id="24615" name="Group 39"/>
          <p:cNvGraphicFramePr>
            <a:graphicFrameLocks noGrp="1"/>
          </p:cNvGraphicFramePr>
          <p:nvPr/>
        </p:nvGraphicFramePr>
        <p:xfrm>
          <a:off x="684213" y="2205038"/>
          <a:ext cx="7705725" cy="2079625"/>
        </p:xfrm>
        <a:graphic>
          <a:graphicData uri="http://schemas.openxmlformats.org/drawingml/2006/table">
            <a:tbl>
              <a:tblPr rtl="1"/>
              <a:tblGrid>
                <a:gridCol w="3743325">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10810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 انتخاب سرمايه يا بطور نقدي يا توسط آمر آورده مي شود.</a:t>
                      </a: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11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 پس از اتمام فعاليت تجارت ، شركت منحل مي گردد.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 عمليات بطور طولاني ومستمر بين آمر وحق العمل وجود دارد.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5613" name="Group 13"/>
          <p:cNvGraphicFramePr>
            <a:graphicFrameLocks noGrp="1"/>
          </p:cNvGraphicFramePr>
          <p:nvPr/>
        </p:nvGraphicFramePr>
        <p:xfrm>
          <a:off x="684213" y="2205038"/>
          <a:ext cx="7632700" cy="1185862"/>
        </p:xfrm>
        <a:graphic>
          <a:graphicData uri="http://schemas.openxmlformats.org/drawingml/2006/table">
            <a:tbl>
              <a:tblPr rtl="1"/>
              <a:tblGrid>
                <a:gridCol w="3816350">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11414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 شراكت ممكن است با خريد وفروش يا كاري يا ساير فعاليتها انجام پذيرد.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 حق العمل كار فقط براي فروش كالا دارد.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610" name="Text Box 10"/>
          <p:cNvSpPr txBox="1">
            <a:spLocks noChangeArrowheads="1"/>
          </p:cNvSpPr>
          <p:nvPr/>
        </p:nvSpPr>
        <p:spPr bwMode="auto">
          <a:xfrm>
            <a:off x="1763713" y="4508500"/>
            <a:ext cx="5530850" cy="519113"/>
          </a:xfrm>
          <a:prstGeom prst="rect">
            <a:avLst/>
          </a:prstGeom>
          <a:noFill/>
          <a:ln w="9525">
            <a:noFill/>
            <a:miter lim="800000"/>
            <a:headEnd/>
            <a:tailEnd/>
          </a:ln>
          <a:effectLst/>
        </p:spPr>
        <p:txBody>
          <a:bodyPr wrap="none">
            <a:spAutoFit/>
          </a:bodyPr>
          <a:lstStyle/>
          <a:p>
            <a:r>
              <a:rPr lang="fa-IR" sz="2800"/>
              <a:t>با توافق شركاي ريسك پذير نگهداري شود.سود</a:t>
            </a:r>
            <a:endParaRPr lang="en-US" sz="2800"/>
          </a:p>
        </p:txBody>
      </p:sp>
    </p:spTree>
  </p:cSld>
  <p:clrMapOvr>
    <a:masterClrMapping/>
  </p:clrMapOvr>
  <p:transition spd="slow">
    <p:comb/>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827088" y="1557338"/>
            <a:ext cx="7416800" cy="3446462"/>
          </a:xfrm>
          <a:prstGeom prst="rect">
            <a:avLst/>
          </a:prstGeom>
          <a:noFill/>
          <a:ln w="9525">
            <a:noFill/>
            <a:miter lim="800000"/>
            <a:headEnd/>
            <a:tailEnd/>
          </a:ln>
          <a:effectLst/>
        </p:spPr>
        <p:txBody>
          <a:bodyPr>
            <a:spAutoFit/>
          </a:bodyPr>
          <a:lstStyle/>
          <a:p>
            <a:r>
              <a:rPr lang="fa-IR" sz="2800"/>
              <a:t>وزيان را به نحوه مشخص شناسايي مي كنيم.</a:t>
            </a:r>
          </a:p>
          <a:p>
            <a:r>
              <a:rPr lang="fa-IR" sz="2800"/>
              <a:t>روشهاي حسابداري شركت عملي:</a:t>
            </a:r>
          </a:p>
          <a:p>
            <a:endParaRPr lang="fa-IR" sz="2800"/>
          </a:p>
          <a:p>
            <a:endParaRPr lang="fa-IR" sz="2800"/>
          </a:p>
          <a:p>
            <a:r>
              <a:rPr lang="fa-IR" sz="2800"/>
              <a:t>1- موقعي كه يك سري كامل دفاتر براي اداره شركت نگهداري شود.</a:t>
            </a:r>
          </a:p>
          <a:p>
            <a:r>
              <a:rPr lang="fa-IR" sz="2800"/>
              <a:t>2- ثبت عمليات توسط شريك ريسك پزير در</a:t>
            </a:r>
          </a:p>
          <a:p>
            <a:r>
              <a:rPr lang="fa-IR" sz="2400"/>
              <a:t> </a:t>
            </a:r>
            <a:endParaRPr lang="en-US" sz="2400"/>
          </a:p>
        </p:txBody>
      </p:sp>
    </p:spTree>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4002" name="Rectangle 2"/>
          <p:cNvSpPr>
            <a:spLocks noChangeArrowheads="1"/>
          </p:cNvSpPr>
          <p:nvPr/>
        </p:nvSpPr>
        <p:spPr bwMode="auto">
          <a:xfrm>
            <a:off x="755650" y="1920875"/>
            <a:ext cx="7561263" cy="3016250"/>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وقتي شركتهاي تضامني دچار تنگناي مالي مي شوند وشركاء</a:t>
            </a:r>
            <a:r>
              <a:rPr lang="en-US" sz="3200">
                <a:latin typeface="Times New Roman" pitchFamily="18" charset="0"/>
              </a:rPr>
              <a:t> </a:t>
            </a:r>
            <a:r>
              <a:rPr lang="fa-IR" sz="3200">
                <a:latin typeface="Times New Roman" pitchFamily="18" charset="0"/>
              </a:rPr>
              <a:t>حاضر به افزايش سرمايه نمي شوند يكي از اين شركاء با توافق</a:t>
            </a:r>
            <a:r>
              <a:rPr lang="en-US" sz="3200">
                <a:latin typeface="Times New Roman" pitchFamily="18" charset="0"/>
              </a:rPr>
              <a:t> </a:t>
            </a:r>
            <a:r>
              <a:rPr lang="fa-IR" sz="3200">
                <a:latin typeface="Times New Roman" pitchFamily="18" charset="0"/>
              </a:rPr>
              <a:t>بقيه اين مشكل را رفع مي كند و به شركت وام مي دهد و در مقابل</a:t>
            </a:r>
            <a:r>
              <a:rPr lang="en-US" sz="3200">
                <a:latin typeface="Times New Roman" pitchFamily="18" charset="0"/>
              </a:rPr>
              <a:t> </a:t>
            </a:r>
            <a:r>
              <a:rPr lang="fa-IR" sz="3200">
                <a:latin typeface="Times New Roman" pitchFamily="18" charset="0"/>
              </a:rPr>
              <a:t>سود تضمين شده اي دريافت مي كند.</a:t>
            </a:r>
            <a:r>
              <a:rPr lang="en-US" sz="3200">
                <a:latin typeface="Times New Roman" pitchFamily="18" charset="0"/>
              </a:rPr>
              <a:t> </a:t>
            </a:r>
          </a:p>
        </p:txBody>
      </p:sp>
      <p:sp>
        <p:nvSpPr>
          <p:cNvPr id="384003" name="Rectangle 3"/>
          <p:cNvSpPr>
            <a:spLocks noChangeArrowheads="1"/>
          </p:cNvSpPr>
          <p:nvPr/>
        </p:nvSpPr>
        <p:spPr bwMode="auto">
          <a:xfrm>
            <a:off x="4687888" y="349250"/>
            <a:ext cx="3251200" cy="701675"/>
          </a:xfrm>
          <a:prstGeom prst="rect">
            <a:avLst/>
          </a:prstGeom>
          <a:noFill/>
          <a:ln w="12700" cap="sq">
            <a:noFill/>
            <a:miter lim="800000"/>
            <a:headEnd type="none" w="sm" len="sm"/>
            <a:tailEnd type="none" w="sm" len="sm"/>
          </a:ln>
          <a:effectLst/>
        </p:spPr>
        <p:txBody>
          <a:bodyPr wrap="none">
            <a:spAutoFit/>
          </a:bodyPr>
          <a:lstStyle/>
          <a:p>
            <a:r>
              <a:rPr lang="fa-IR" sz="4000" b="1">
                <a:solidFill>
                  <a:schemeClr val="tx2"/>
                </a:solidFill>
              </a:rPr>
              <a:t>حساب وام شركاء</a:t>
            </a:r>
            <a:r>
              <a:rPr lang="en-US" sz="40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11188" y="1989138"/>
            <a:ext cx="7848600" cy="3081337"/>
          </a:xfrm>
          <a:prstGeom prst="rect">
            <a:avLst/>
          </a:prstGeom>
          <a:noFill/>
          <a:ln w="9525">
            <a:noFill/>
            <a:miter lim="800000"/>
            <a:headEnd/>
            <a:tailEnd/>
          </a:ln>
          <a:effectLst/>
        </p:spPr>
        <p:txBody>
          <a:bodyPr>
            <a:spAutoFit/>
          </a:bodyPr>
          <a:lstStyle/>
          <a:p>
            <a:pPr algn="just"/>
            <a:r>
              <a:rPr lang="fa-IR" sz="2800"/>
              <a:t>دفاتر خودش</a:t>
            </a:r>
          </a:p>
          <a:p>
            <a:pPr algn="just"/>
            <a:r>
              <a:rPr lang="fa-IR" sz="2800"/>
              <a:t>3- همه شركاء ثبت شركت عملي را نگهداري نماند.</a:t>
            </a:r>
          </a:p>
          <a:p>
            <a:pPr algn="just"/>
            <a:endParaRPr lang="fa-IR" sz="2800"/>
          </a:p>
          <a:p>
            <a:pPr algn="just"/>
            <a:r>
              <a:rPr lang="fa-IR" sz="2800"/>
              <a:t>ثبت عمليات در دفاتر جداگانه</a:t>
            </a:r>
          </a:p>
          <a:p>
            <a:pPr algn="just"/>
            <a:r>
              <a:rPr lang="fa-IR" sz="2800"/>
              <a:t>حساب بانك مشترك باز مي گردد.كه سرمايه وفروشها به اين حساب واريزمي شوند.</a:t>
            </a:r>
          </a:p>
          <a:p>
            <a:pPr algn="just"/>
            <a:r>
              <a:rPr lang="fa-IR" sz="2800"/>
              <a:t>سرمايه</a:t>
            </a:r>
            <a:endParaRPr lang="en-US" sz="2800"/>
          </a:p>
        </p:txBody>
      </p:sp>
    </p:spTree>
  </p:cSld>
  <p:clrMapOvr>
    <a:masterClrMapping/>
  </p:clrMapOvr>
  <p:transition spd="slow">
    <p:comb/>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55650" y="2636838"/>
            <a:ext cx="7632700" cy="2165350"/>
          </a:xfrm>
          <a:prstGeom prst="rect">
            <a:avLst/>
          </a:prstGeom>
          <a:noFill/>
          <a:ln w="9525">
            <a:noFill/>
            <a:miter lim="800000"/>
            <a:headEnd/>
            <a:tailEnd/>
          </a:ln>
          <a:effectLst/>
        </p:spPr>
        <p:txBody>
          <a:bodyPr>
            <a:spAutoFit/>
          </a:bodyPr>
          <a:lstStyle/>
          <a:p>
            <a:pPr algn="just"/>
            <a:r>
              <a:rPr lang="fa-IR" sz="2800"/>
              <a:t>شركاء به روش شركت تضامني نگهداري مي شود.يك حساب تجارتي مخصوص براي </a:t>
            </a:r>
          </a:p>
          <a:p>
            <a:pPr algn="just"/>
            <a:r>
              <a:rPr lang="fa-IR" sz="2800"/>
              <a:t>انتقال خريد وفروشها به اين حساب ، باز مي شود.ومانده آن شامل سود وزيان كه بر</a:t>
            </a:r>
          </a:p>
          <a:p>
            <a:r>
              <a:rPr lang="fa-IR" sz="2400"/>
              <a:t> </a:t>
            </a:r>
            <a:endParaRPr lang="en-US" sz="2400"/>
          </a:p>
        </p:txBody>
      </p:sp>
    </p:spTree>
  </p:cSld>
  <p:clrMapOvr>
    <a:masterClrMapping/>
  </p:clrMapOvr>
  <p:transition spd="slow">
    <p:comb/>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68313" y="2636838"/>
            <a:ext cx="8359775" cy="1187450"/>
          </a:xfrm>
          <a:prstGeom prst="rect">
            <a:avLst/>
          </a:prstGeom>
          <a:noFill/>
          <a:ln w="9525">
            <a:noFill/>
            <a:miter lim="800000"/>
            <a:headEnd/>
            <a:tailEnd/>
          </a:ln>
          <a:effectLst/>
        </p:spPr>
        <p:txBody>
          <a:bodyPr>
            <a:spAutoFit/>
          </a:bodyPr>
          <a:lstStyle/>
          <a:p>
            <a:pPr algn="just"/>
            <a:r>
              <a:rPr lang="fa-IR" sz="2400"/>
              <a:t>حسب توافق بين شركاء تصميم مي گردد.</a:t>
            </a:r>
          </a:p>
          <a:p>
            <a:pPr algn="just"/>
            <a:r>
              <a:rPr lang="fa-IR" sz="2400"/>
              <a:t>روش اول:يكي از شركاء اداره شركت عملي را بعهده مي گيرد.كه حسابهايي </a:t>
            </a:r>
          </a:p>
          <a:p>
            <a:pPr algn="just"/>
            <a:r>
              <a:rPr lang="fa-IR" sz="2400"/>
              <a:t>را براي شركت عملي نگهداري مي نمايند.ساير شركاء فقط سهم سرمايه</a:t>
            </a:r>
            <a:endParaRPr lang="en-US" sz="2400"/>
          </a:p>
        </p:txBody>
      </p:sp>
    </p:spTree>
  </p:cSld>
  <p:clrMapOvr>
    <a:masterClrMapping/>
  </p:clrMapOvr>
  <p:transition spd="slow">
    <p:comb/>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55650" y="2492375"/>
            <a:ext cx="7707313" cy="1552575"/>
          </a:xfrm>
          <a:prstGeom prst="rect">
            <a:avLst/>
          </a:prstGeom>
          <a:noFill/>
          <a:ln w="9525">
            <a:noFill/>
            <a:miter lim="800000"/>
            <a:headEnd/>
            <a:tailEnd/>
          </a:ln>
          <a:effectLst/>
        </p:spPr>
        <p:txBody>
          <a:bodyPr>
            <a:spAutoFit/>
          </a:bodyPr>
          <a:lstStyle/>
          <a:p>
            <a:r>
              <a:rPr lang="fa-IR" sz="2400"/>
              <a:t> </a:t>
            </a:r>
          </a:p>
          <a:p>
            <a:pPr algn="just"/>
            <a:r>
              <a:rPr lang="fa-IR" sz="2400"/>
              <a:t> خود را واريز مي كنند.سندهاي داد وستد در دفاتر شركت وارد مي شود، وي حساب شركت عملي ويا مشاركت تجاري مخصوص ونيز حسابهاي تحت عنوان شركاء افتتاح مي كند.</a:t>
            </a:r>
            <a:endParaRPr lang="en-US" sz="2400"/>
          </a:p>
        </p:txBody>
      </p:sp>
    </p:spTree>
  </p:cSld>
  <p:clrMapOvr>
    <a:masterClrMapping/>
  </p:clrMapOvr>
  <p:transition spd="slow">
    <p:comb/>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84213" y="2781300"/>
            <a:ext cx="8067675" cy="2647950"/>
          </a:xfrm>
          <a:prstGeom prst="rect">
            <a:avLst/>
          </a:prstGeom>
          <a:noFill/>
          <a:ln w="9525">
            <a:noFill/>
            <a:miter lim="800000"/>
            <a:headEnd/>
            <a:tailEnd/>
          </a:ln>
          <a:effectLst/>
        </p:spPr>
        <p:txBody>
          <a:bodyPr>
            <a:spAutoFit/>
          </a:bodyPr>
          <a:lstStyle/>
          <a:p>
            <a:pPr algn="just"/>
            <a:r>
              <a:rPr lang="fa-IR" sz="2400"/>
              <a:t>1- موقعي كه شركاء ، جوه نقد به عنوان سرمايه واريز نمايند:  وجوه نقد××</a:t>
            </a:r>
          </a:p>
          <a:p>
            <a:pPr algn="just"/>
            <a:r>
              <a:rPr lang="fa-IR" sz="2400"/>
              <a:t> جاري شركاء××</a:t>
            </a:r>
          </a:p>
          <a:p>
            <a:pPr algn="just"/>
            <a:r>
              <a:rPr lang="fa-IR" sz="2400"/>
              <a:t>2- موقعي كه كالا براي شركت عملي خريدار شود:  مشاركت مخصوص××</a:t>
            </a:r>
          </a:p>
          <a:p>
            <a:pPr algn="just"/>
            <a:r>
              <a:rPr lang="fa-IR" sz="2400"/>
              <a:t>وجوه نقد××</a:t>
            </a:r>
          </a:p>
          <a:p>
            <a:pPr algn="just"/>
            <a:endParaRPr lang="fa-IR" sz="2400"/>
          </a:p>
          <a:p>
            <a:pPr algn="just"/>
            <a:r>
              <a:rPr lang="fa-IR" sz="2400"/>
              <a:t>3- موقعي كه كالا بوسيله</a:t>
            </a:r>
          </a:p>
          <a:p>
            <a:pPr algn="just"/>
            <a:endParaRPr lang="en-US" sz="2400"/>
          </a:p>
        </p:txBody>
      </p:sp>
    </p:spTree>
  </p:cSld>
  <p:clrMapOvr>
    <a:masterClrMapping/>
  </p:clrMapOvr>
  <p:transition spd="slow">
    <p:comb/>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27088" y="2420938"/>
            <a:ext cx="7775575" cy="2647950"/>
          </a:xfrm>
          <a:prstGeom prst="rect">
            <a:avLst/>
          </a:prstGeom>
          <a:noFill/>
          <a:ln w="9525">
            <a:noFill/>
            <a:miter lim="800000"/>
            <a:headEnd/>
            <a:tailEnd/>
          </a:ln>
          <a:effectLst/>
        </p:spPr>
        <p:txBody>
          <a:bodyPr>
            <a:spAutoFit/>
          </a:bodyPr>
          <a:lstStyle/>
          <a:p>
            <a:pPr algn="just"/>
            <a:r>
              <a:rPr lang="fa-IR" sz="2400"/>
              <a:t>ساير شركاء خريداري شود: مشاركت مخصوص××</a:t>
            </a:r>
          </a:p>
          <a:p>
            <a:pPr algn="just"/>
            <a:r>
              <a:rPr lang="fa-IR" sz="2400"/>
              <a:t>جاري شركاء××</a:t>
            </a:r>
          </a:p>
          <a:p>
            <a:pPr algn="just"/>
            <a:r>
              <a:rPr lang="fa-IR" sz="2400"/>
              <a:t>4- موقعي كه كالا از شركت شريك اداره كننده به حساب شركت عمل آورده شود.: مشاركت مخصوص××</a:t>
            </a:r>
          </a:p>
          <a:p>
            <a:pPr algn="just"/>
            <a:r>
              <a:rPr lang="fa-IR" sz="2400"/>
              <a:t> خريد×× </a:t>
            </a:r>
          </a:p>
          <a:p>
            <a:pPr algn="just"/>
            <a:endParaRPr lang="fa-IR" sz="2400"/>
          </a:p>
          <a:p>
            <a:pPr algn="just"/>
            <a:r>
              <a:rPr lang="fa-IR" sz="2400"/>
              <a:t>5- موقعي كه هزينه ها پرداخت</a:t>
            </a:r>
            <a:endParaRPr lang="en-US" sz="2400"/>
          </a:p>
        </p:txBody>
      </p:sp>
    </p:spTree>
  </p:cSld>
  <p:clrMapOvr>
    <a:masterClrMapping/>
  </p:clrMapOvr>
  <p:transition spd="slow">
    <p:comb/>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42988" y="549275"/>
            <a:ext cx="7345362" cy="4108450"/>
          </a:xfrm>
          <a:prstGeom prst="rect">
            <a:avLst/>
          </a:prstGeom>
          <a:noFill/>
          <a:ln w="9525">
            <a:noFill/>
            <a:miter lim="800000"/>
            <a:headEnd/>
            <a:tailEnd/>
          </a:ln>
          <a:effectLst/>
        </p:spPr>
        <p:txBody>
          <a:bodyPr>
            <a:spAutoFit/>
          </a:bodyPr>
          <a:lstStyle/>
          <a:p>
            <a:r>
              <a:rPr lang="fa-IR" sz="2400"/>
              <a:t>گردد: مشاركت مخصوص××</a:t>
            </a:r>
          </a:p>
          <a:p>
            <a:pPr algn="l"/>
            <a:r>
              <a:rPr lang="fa-IR" sz="2400"/>
              <a:t>وجوه نقد××</a:t>
            </a:r>
          </a:p>
          <a:p>
            <a:r>
              <a:rPr lang="fa-IR" sz="2400"/>
              <a:t>6- كالا بطور نقد فروخته شود: وجوه نقد××</a:t>
            </a:r>
          </a:p>
          <a:p>
            <a:endParaRPr lang="fa-IR" sz="2400"/>
          </a:p>
          <a:p>
            <a:endParaRPr lang="fa-IR" sz="2400"/>
          </a:p>
          <a:p>
            <a:pPr algn="l"/>
            <a:r>
              <a:rPr lang="fa-IR" sz="2400"/>
              <a:t>مشاركت مخصوص××</a:t>
            </a:r>
          </a:p>
          <a:p>
            <a:pPr algn="l"/>
            <a:endParaRPr lang="fa-IR" sz="2400"/>
          </a:p>
          <a:p>
            <a:r>
              <a:rPr lang="fa-IR" sz="2400"/>
              <a:t>7- كالا بطور نسيه فروخته شود:حسابهاي دريافتي××</a:t>
            </a:r>
          </a:p>
          <a:p>
            <a:pPr algn="l"/>
            <a:r>
              <a:rPr lang="fa-IR" sz="2400"/>
              <a:t>مشاركت مخصوص××</a:t>
            </a:r>
          </a:p>
          <a:p>
            <a:r>
              <a:rPr lang="fa-IR" sz="2400"/>
              <a:t>8- هزينه ها بوسيله ساير پرداخت شود:مشاركت مخصوص××</a:t>
            </a:r>
          </a:p>
          <a:p>
            <a:pPr algn="l"/>
            <a:r>
              <a:rPr lang="fa-IR" sz="2400"/>
              <a:t>جاري شركاء××</a:t>
            </a:r>
            <a:endParaRPr lang="en-US" sz="2400"/>
          </a:p>
        </p:txBody>
      </p:sp>
    </p:spTree>
  </p:cSld>
  <p:clrMapOvr>
    <a:masterClrMapping/>
  </p:clrMapOvr>
  <p:transition spd="slow">
    <p:comb/>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4213" y="692150"/>
            <a:ext cx="8104187" cy="4473575"/>
          </a:xfrm>
          <a:prstGeom prst="rect">
            <a:avLst/>
          </a:prstGeom>
          <a:noFill/>
          <a:ln w="9525">
            <a:noFill/>
            <a:miter lim="800000"/>
            <a:headEnd/>
            <a:tailEnd/>
          </a:ln>
          <a:effectLst/>
        </p:spPr>
        <p:txBody>
          <a:bodyPr>
            <a:spAutoFit/>
          </a:bodyPr>
          <a:lstStyle/>
          <a:p>
            <a:r>
              <a:rPr lang="fa-IR" sz="2400"/>
              <a:t>9- وقعي كه حق الزحمه شريك اداره پرداخت شود: مشاركت مخصوص××</a:t>
            </a:r>
          </a:p>
          <a:p>
            <a:pPr algn="l"/>
            <a:r>
              <a:rPr lang="fa-IR" sz="2400"/>
              <a:t>درآمدكمسيون××</a:t>
            </a:r>
          </a:p>
          <a:p>
            <a:pPr algn="l"/>
            <a:endParaRPr lang="fa-IR" sz="2400"/>
          </a:p>
          <a:p>
            <a:pPr algn="l"/>
            <a:endParaRPr lang="fa-IR" sz="2400"/>
          </a:p>
          <a:p>
            <a:pPr algn="l"/>
            <a:endParaRPr lang="fa-IR" sz="2400"/>
          </a:p>
          <a:p>
            <a:r>
              <a:rPr lang="fa-IR" sz="2400"/>
              <a:t>10- موقعي كه كالاي فروش نرفته به وسيله شريك اداره برداشت شود:خريد××</a:t>
            </a:r>
          </a:p>
          <a:p>
            <a:endParaRPr lang="fa-IR" sz="2400"/>
          </a:p>
          <a:p>
            <a:pPr algn="l"/>
            <a:endParaRPr lang="fa-IR" sz="2400"/>
          </a:p>
          <a:p>
            <a:pPr algn="l"/>
            <a:r>
              <a:rPr lang="fa-IR" sz="2400"/>
              <a:t>مشاركت مخصوص××</a:t>
            </a:r>
          </a:p>
          <a:p>
            <a:pPr algn="l"/>
            <a:endParaRPr lang="fa-IR" sz="2400"/>
          </a:p>
          <a:p>
            <a:r>
              <a:rPr lang="fa-IR" sz="2400"/>
              <a:t>11- موقعي كه كالا بوسيله ساير</a:t>
            </a:r>
          </a:p>
          <a:p>
            <a:endParaRPr lang="en-US" sz="2400"/>
          </a:p>
        </p:txBody>
      </p:sp>
    </p:spTree>
  </p:cSld>
  <p:clrMapOvr>
    <a:masterClrMapping/>
  </p:clrMapOvr>
  <p:transition spd="slow">
    <p:comb/>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4213" y="2420938"/>
            <a:ext cx="8064500" cy="2647950"/>
          </a:xfrm>
          <a:prstGeom prst="rect">
            <a:avLst/>
          </a:prstGeom>
          <a:noFill/>
          <a:ln w="9525">
            <a:noFill/>
            <a:miter lim="800000"/>
            <a:headEnd/>
            <a:tailEnd/>
          </a:ln>
          <a:effectLst/>
        </p:spPr>
        <p:txBody>
          <a:bodyPr>
            <a:spAutoFit/>
          </a:bodyPr>
          <a:lstStyle/>
          <a:p>
            <a:r>
              <a:rPr lang="fa-IR" sz="2400"/>
              <a:t>شركاء برداشت شود:جاري شركاء××</a:t>
            </a:r>
          </a:p>
          <a:p>
            <a:pPr algn="l"/>
            <a:r>
              <a:rPr lang="fa-IR" sz="2400"/>
              <a:t>مشاركت مخصوص××</a:t>
            </a:r>
          </a:p>
          <a:p>
            <a:r>
              <a:rPr lang="fa-IR" sz="2400"/>
              <a:t>12- مديريت شركاء به اتمام برسد حساب مشاركت مخصوص </a:t>
            </a:r>
          </a:p>
          <a:p>
            <a:r>
              <a:rPr lang="fa-IR" sz="2400"/>
              <a:t>بسته مي شود اين حساب اسمي يا آماري است:مشاركت مخصوص××</a:t>
            </a:r>
          </a:p>
          <a:p>
            <a:r>
              <a:rPr lang="fa-IR" sz="2400"/>
              <a:t>	</a:t>
            </a:r>
          </a:p>
          <a:p>
            <a:pPr algn="l"/>
            <a:r>
              <a:rPr lang="fa-IR" sz="2400"/>
              <a:t>سود وزيان جاري شركاء××</a:t>
            </a:r>
          </a:p>
          <a:p>
            <a:pPr algn="l"/>
            <a:r>
              <a:rPr lang="fa-IR" sz="2400"/>
              <a:t>××</a:t>
            </a:r>
            <a:endParaRPr lang="en-US" sz="2400"/>
          </a:p>
        </p:txBody>
      </p:sp>
    </p:spTree>
  </p:cSld>
  <p:clrMapOvr>
    <a:masterClrMapping/>
  </p:clrMapOvr>
  <p:transition spd="slow">
    <p:comb/>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4213" y="2349500"/>
            <a:ext cx="8026400" cy="2647950"/>
          </a:xfrm>
          <a:prstGeom prst="rect">
            <a:avLst/>
          </a:prstGeom>
          <a:noFill/>
          <a:ln w="9525">
            <a:noFill/>
            <a:miter lim="800000"/>
            <a:headEnd/>
            <a:tailEnd/>
          </a:ln>
          <a:effectLst/>
        </p:spPr>
        <p:txBody>
          <a:bodyPr>
            <a:spAutoFit/>
          </a:bodyPr>
          <a:lstStyle/>
          <a:p>
            <a:r>
              <a:rPr lang="fa-IR" sz="2400"/>
              <a:t>13- شركت زيان داشته باشد: جاري شركاء سود وزيان××</a:t>
            </a:r>
          </a:p>
          <a:p>
            <a:pPr algn="l"/>
            <a:r>
              <a:rPr lang="fa-IR" sz="2400"/>
              <a:t>مشاركت مخصوص××</a:t>
            </a:r>
          </a:p>
          <a:p>
            <a:r>
              <a:rPr lang="fa-IR" sz="2400"/>
              <a:t>13- تسويه نهايي بين شركاءانجام پذيرد: حساب جاري شركاء××</a:t>
            </a:r>
          </a:p>
          <a:p>
            <a:endParaRPr lang="fa-IR" sz="2400"/>
          </a:p>
          <a:p>
            <a:endParaRPr lang="fa-IR" sz="2400"/>
          </a:p>
          <a:p>
            <a:pPr algn="l"/>
            <a:r>
              <a:rPr lang="fa-IR" sz="2400"/>
              <a:t>وجوه نقد××</a:t>
            </a:r>
          </a:p>
          <a:p>
            <a:r>
              <a:rPr lang="fa-IR" sz="2400"/>
              <a:t>روش دوم: هر از شركاء ، عملياتي كه خود در</a:t>
            </a:r>
            <a:endParaRPr lang="en-US" sz="2400"/>
          </a:p>
        </p:txBody>
      </p:sp>
    </p:spTree>
  </p:cSld>
  <p:clrMapOvr>
    <a:masterClrMapping/>
  </p:clrMapOvr>
  <p:transition spd="slow">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5026" name="Rectangle 2"/>
          <p:cNvSpPr>
            <a:spLocks noChangeArrowheads="1"/>
          </p:cNvSpPr>
          <p:nvPr/>
        </p:nvSpPr>
        <p:spPr bwMode="auto">
          <a:xfrm>
            <a:off x="611188" y="2406650"/>
            <a:ext cx="7848600"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در شركت تضامني هر ساله بخشي از سود جاري بعنوان اندوخته</a:t>
            </a:r>
            <a:r>
              <a:rPr lang="en-US" sz="3200">
                <a:latin typeface="Times New Roman" pitchFamily="18" charset="0"/>
              </a:rPr>
              <a:t> </a:t>
            </a:r>
            <a:r>
              <a:rPr lang="fa-IR" sz="3200">
                <a:latin typeface="Times New Roman" pitchFamily="18" charset="0"/>
              </a:rPr>
              <a:t>عمومي كنارگذارد مي شود كه در موقع ورود خروج شريك و يا</a:t>
            </a:r>
            <a:r>
              <a:rPr lang="en-US" sz="3200">
                <a:latin typeface="Times New Roman" pitchFamily="18" charset="0"/>
              </a:rPr>
              <a:t> </a:t>
            </a:r>
            <a:r>
              <a:rPr lang="fa-IR" sz="3200">
                <a:latin typeface="Times New Roman" pitchFamily="18" charset="0"/>
              </a:rPr>
              <a:t>انحلال اندوخته بين شركاء تسهيم مي شود.</a:t>
            </a:r>
            <a:r>
              <a:rPr lang="en-US" sz="3200">
                <a:latin typeface="Times New Roman" pitchFamily="18" charset="0"/>
              </a:rPr>
              <a:t> </a:t>
            </a:r>
          </a:p>
        </p:txBody>
      </p:sp>
      <p:sp>
        <p:nvSpPr>
          <p:cNvPr id="385027" name="Rectangle 3"/>
          <p:cNvSpPr>
            <a:spLocks noChangeArrowheads="1"/>
          </p:cNvSpPr>
          <p:nvPr/>
        </p:nvSpPr>
        <p:spPr bwMode="auto">
          <a:xfrm>
            <a:off x="4227513" y="398463"/>
            <a:ext cx="3751262"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حساب اندوخته عمومي</a:t>
            </a:r>
            <a:r>
              <a:rPr lang="en-US" sz="36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4213" y="2492375"/>
            <a:ext cx="7775575" cy="1917700"/>
          </a:xfrm>
          <a:prstGeom prst="rect">
            <a:avLst/>
          </a:prstGeom>
          <a:noFill/>
          <a:ln w="9525">
            <a:noFill/>
            <a:miter lim="800000"/>
            <a:headEnd/>
            <a:tailEnd/>
          </a:ln>
          <a:effectLst/>
        </p:spPr>
        <p:txBody>
          <a:bodyPr>
            <a:spAutoFit/>
          </a:bodyPr>
          <a:lstStyle/>
          <a:p>
            <a:pPr algn="just"/>
            <a:endParaRPr lang="fa-IR" sz="2400"/>
          </a:p>
          <a:p>
            <a:pPr algn="just"/>
            <a:r>
              <a:rPr lang="fa-IR" sz="2400"/>
              <a:t>آن مدخليت داشته ثبت ونگهداري مي نمايند.هر شريك يك حساب در دفترش باز مي كند كه سرفصل آن حساب شركت عملي با شريك ديگري است،</a:t>
            </a:r>
          </a:p>
          <a:p>
            <a:pPr algn="just"/>
            <a:r>
              <a:rPr lang="fa-IR" sz="2400"/>
              <a:t>آن حساب اسمي تحت عنوان</a:t>
            </a:r>
          </a:p>
          <a:p>
            <a:pPr algn="just"/>
            <a:endParaRPr lang="fa-IR" sz="2400"/>
          </a:p>
        </p:txBody>
      </p:sp>
    </p:spTree>
  </p:cSld>
  <p:clrMapOvr>
    <a:masterClrMapping/>
  </p:clrMapOvr>
  <p:transition spd="slow">
    <p:comb/>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4213" y="547688"/>
            <a:ext cx="7920037" cy="1552575"/>
          </a:xfrm>
          <a:prstGeom prst="rect">
            <a:avLst/>
          </a:prstGeom>
          <a:noFill/>
          <a:ln w="9525">
            <a:noFill/>
            <a:miter lim="800000"/>
            <a:headEnd/>
            <a:tailEnd/>
          </a:ln>
          <a:effectLst/>
        </p:spPr>
        <p:txBody>
          <a:bodyPr>
            <a:spAutoFit/>
          </a:bodyPr>
          <a:lstStyle/>
          <a:p>
            <a:r>
              <a:rPr lang="fa-IR" sz="2400"/>
              <a:t>مشاركت مخصوص نمي باشد.سود وزيان را در شركت عملي افشاء نمي كند.</a:t>
            </a:r>
          </a:p>
          <a:p>
            <a:r>
              <a:rPr lang="fa-IR" sz="2400"/>
              <a:t>1- هر شريك با اقلام پرداخت شده بوسيله او بدهكار مي شودواين حساب موقعي كه او مبلغي دريافت مي كند ، </a:t>
            </a:r>
          </a:p>
          <a:p>
            <a:endParaRPr lang="fa-IR" sz="2400"/>
          </a:p>
        </p:txBody>
      </p:sp>
    </p:spTree>
  </p:cSld>
  <p:clrMapOvr>
    <a:masterClrMapping/>
  </p:clrMapOvr>
  <p:transition spd="slow">
    <p:comb/>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39750" y="620713"/>
            <a:ext cx="7848600" cy="2282825"/>
          </a:xfrm>
          <a:prstGeom prst="rect">
            <a:avLst/>
          </a:prstGeom>
          <a:noFill/>
          <a:ln w="9525">
            <a:noFill/>
            <a:miter lim="800000"/>
            <a:headEnd/>
            <a:tailEnd/>
          </a:ln>
          <a:effectLst/>
        </p:spPr>
        <p:txBody>
          <a:bodyPr>
            <a:spAutoFit/>
          </a:bodyPr>
          <a:lstStyle/>
          <a:p>
            <a:r>
              <a:rPr lang="fa-IR" sz="2400"/>
              <a:t>بستانكار مي شود.</a:t>
            </a:r>
          </a:p>
          <a:p>
            <a:r>
              <a:rPr lang="fa-IR" sz="2400"/>
              <a:t>2- در اين حساب ، شريك ذيربط فقط رويدادهاي خودش را ثبت مي كند ودر مورد پرداخت هزينه وخريد كه توسط شريك ديگر صورت مي گيرد، اقدامي</a:t>
            </a:r>
          </a:p>
          <a:p>
            <a:r>
              <a:rPr lang="fa-IR" sz="2400"/>
              <a:t> </a:t>
            </a:r>
          </a:p>
          <a:p>
            <a:endParaRPr lang="fa-IR" sz="2400"/>
          </a:p>
          <a:p>
            <a:r>
              <a:rPr lang="fa-IR" sz="2400"/>
              <a:t>انجام نمي دهد.</a:t>
            </a:r>
            <a:endParaRPr lang="en-US" sz="2400"/>
          </a:p>
        </p:txBody>
      </p:sp>
    </p:spTree>
  </p:cSld>
  <p:clrMapOvr>
    <a:masterClrMapping/>
  </p:clrMapOvr>
  <p:transition spd="slow">
    <p:comb/>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68313" y="620713"/>
            <a:ext cx="7956550" cy="4108450"/>
          </a:xfrm>
          <a:prstGeom prst="rect">
            <a:avLst/>
          </a:prstGeom>
          <a:noFill/>
          <a:ln w="9525">
            <a:noFill/>
            <a:miter lim="800000"/>
            <a:headEnd/>
            <a:tailEnd/>
          </a:ln>
          <a:effectLst/>
        </p:spPr>
        <p:txBody>
          <a:bodyPr>
            <a:spAutoFit/>
          </a:bodyPr>
          <a:lstStyle/>
          <a:p>
            <a:r>
              <a:rPr lang="fa-IR" sz="2400"/>
              <a:t>دفاتر الف:</a:t>
            </a:r>
          </a:p>
          <a:p>
            <a:r>
              <a:rPr lang="fa-IR" sz="2400"/>
              <a:t>1- الف كالا خريداري مي كند: شركت عملي باب××</a:t>
            </a:r>
          </a:p>
          <a:p>
            <a:pPr algn="l"/>
            <a:r>
              <a:rPr lang="fa-IR" sz="2400"/>
              <a:t>بانك××</a:t>
            </a:r>
          </a:p>
          <a:p>
            <a:pPr algn="l"/>
            <a:endParaRPr lang="fa-IR" sz="2400"/>
          </a:p>
          <a:p>
            <a:pPr algn="l"/>
            <a:endParaRPr lang="fa-IR" sz="2400"/>
          </a:p>
          <a:p>
            <a:r>
              <a:rPr lang="fa-IR" sz="2400"/>
              <a:t>2- الف كالا را مي فروشد: بانك××</a:t>
            </a:r>
          </a:p>
          <a:p>
            <a:endParaRPr lang="fa-IR" sz="2400"/>
          </a:p>
          <a:p>
            <a:pPr algn="l"/>
            <a:r>
              <a:rPr lang="fa-IR" sz="2400"/>
              <a:t>شركت عملي باب××</a:t>
            </a:r>
          </a:p>
          <a:p>
            <a:r>
              <a:rPr lang="fa-IR" sz="2400"/>
              <a:t>3- الف حق العمل دريافت مي كند:   شركت عملي باب××</a:t>
            </a:r>
          </a:p>
          <a:p>
            <a:pPr algn="l"/>
            <a:r>
              <a:rPr lang="fa-IR" sz="2400"/>
              <a:t>در آمدحق العمل××</a:t>
            </a:r>
          </a:p>
          <a:p>
            <a:endParaRPr lang="en-US" sz="2400"/>
          </a:p>
        </p:txBody>
      </p:sp>
    </p:spTree>
  </p:cSld>
  <p:clrMapOvr>
    <a:masterClrMapping/>
  </p:clrMapOvr>
  <p:transition spd="slow">
    <p:comb/>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3850" y="404813"/>
            <a:ext cx="8140700" cy="4108450"/>
          </a:xfrm>
          <a:prstGeom prst="rect">
            <a:avLst/>
          </a:prstGeom>
          <a:noFill/>
          <a:ln w="9525">
            <a:noFill/>
            <a:miter lim="800000"/>
            <a:headEnd/>
            <a:tailEnd/>
          </a:ln>
          <a:effectLst/>
        </p:spPr>
        <p:txBody>
          <a:bodyPr>
            <a:spAutoFit/>
          </a:bodyPr>
          <a:lstStyle/>
          <a:p>
            <a:pPr algn="l"/>
            <a:r>
              <a:rPr lang="fa-IR" sz="2400"/>
              <a:t>4- الف هزينه هاي در ارتباط شركت را پرداخت مي كند: شركت عملي باب××</a:t>
            </a:r>
          </a:p>
          <a:p>
            <a:pPr algn="l"/>
            <a:r>
              <a:rPr lang="fa-IR" sz="2400"/>
              <a:t>بانك××</a:t>
            </a:r>
          </a:p>
          <a:p>
            <a:pPr algn="l"/>
            <a:endParaRPr lang="fa-IR" sz="2400"/>
          </a:p>
          <a:p>
            <a:r>
              <a:rPr lang="fa-IR" sz="2400"/>
              <a:t>5- الف كالاهايي براي شخصي برداشت مي كند: خريد برداشت شخصي××</a:t>
            </a:r>
          </a:p>
          <a:p>
            <a:endParaRPr lang="fa-IR" sz="2400"/>
          </a:p>
          <a:p>
            <a:endParaRPr lang="fa-IR" sz="2400"/>
          </a:p>
          <a:p>
            <a:pPr algn="l"/>
            <a:r>
              <a:rPr lang="fa-IR" sz="2400"/>
              <a:t>شركت عملي باب××</a:t>
            </a:r>
          </a:p>
          <a:p>
            <a:r>
              <a:rPr lang="fa-IR" sz="2400"/>
              <a:t>دفاتر ب:</a:t>
            </a:r>
          </a:p>
          <a:p>
            <a:r>
              <a:rPr lang="fa-IR" sz="2400"/>
              <a:t>1- موقعي كه بستانكار خريداري مي كند: شركت عملي باالف××</a:t>
            </a:r>
          </a:p>
          <a:p>
            <a:endParaRPr lang="fa-IR" sz="2400"/>
          </a:p>
          <a:p>
            <a:pPr algn="l"/>
            <a:endParaRPr lang="en-US" sz="2400"/>
          </a:p>
        </p:txBody>
      </p:sp>
    </p:spTree>
  </p:cSld>
  <p:clrMapOvr>
    <a:masterClrMapping/>
  </p:clrMapOvr>
  <p:transition spd="slow">
    <p:comb/>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4213" y="423863"/>
            <a:ext cx="7848600" cy="3013075"/>
          </a:xfrm>
          <a:prstGeom prst="rect">
            <a:avLst/>
          </a:prstGeom>
          <a:noFill/>
          <a:ln w="9525">
            <a:noFill/>
            <a:miter lim="800000"/>
            <a:headEnd/>
            <a:tailEnd/>
          </a:ln>
          <a:effectLst/>
        </p:spPr>
        <p:txBody>
          <a:bodyPr>
            <a:spAutoFit/>
          </a:bodyPr>
          <a:lstStyle/>
          <a:p>
            <a:pPr algn="l"/>
            <a:r>
              <a:rPr lang="fa-IR" sz="2400"/>
              <a:t>بانك××</a:t>
            </a:r>
          </a:p>
          <a:p>
            <a:r>
              <a:rPr lang="fa-IR" sz="2400"/>
              <a:t>2- موقعي كه ب كالا را مي فروشد: بانك××</a:t>
            </a:r>
          </a:p>
          <a:p>
            <a:pPr algn="l"/>
            <a:r>
              <a:rPr lang="fa-IR" sz="2400"/>
              <a:t>شركت عملي با الف××</a:t>
            </a:r>
          </a:p>
          <a:p>
            <a:r>
              <a:rPr lang="fa-IR" sz="2400"/>
              <a:t>3- موقعي كه ب حق العمل دريافت مي كند: شركت عملي با الف××</a:t>
            </a:r>
          </a:p>
          <a:p>
            <a:endParaRPr lang="fa-IR" sz="2400"/>
          </a:p>
          <a:p>
            <a:endParaRPr lang="fa-IR" sz="2400"/>
          </a:p>
          <a:p>
            <a:pPr algn="l"/>
            <a:r>
              <a:rPr lang="fa-IR" sz="2400"/>
              <a:t>در آمد حق العمل××</a:t>
            </a:r>
          </a:p>
          <a:p>
            <a:r>
              <a:rPr lang="fa-IR" sz="2400"/>
              <a:t>4- موقعي كه ب </a:t>
            </a:r>
            <a:endParaRPr lang="en-US" sz="2400"/>
          </a:p>
        </p:txBody>
      </p:sp>
    </p:spTree>
  </p:cSld>
  <p:clrMapOvr>
    <a:masterClrMapping/>
  </p:clrMapOvr>
  <p:transition spd="slow">
    <p:comb/>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495300"/>
            <a:ext cx="8964613" cy="4108450"/>
          </a:xfrm>
          <a:prstGeom prst="rect">
            <a:avLst/>
          </a:prstGeom>
          <a:noFill/>
          <a:ln w="9525">
            <a:noFill/>
            <a:miter lim="800000"/>
            <a:headEnd/>
            <a:tailEnd/>
          </a:ln>
          <a:effectLst/>
        </p:spPr>
        <p:txBody>
          <a:bodyPr>
            <a:spAutoFit/>
          </a:bodyPr>
          <a:lstStyle/>
          <a:p>
            <a:r>
              <a:rPr lang="fa-IR" sz="2400"/>
              <a:t>هزينه هاي در ارتباط با شركت را پرداخت مي كند: شركت عملي با الف××</a:t>
            </a:r>
          </a:p>
          <a:p>
            <a:pPr algn="l"/>
            <a:r>
              <a:rPr lang="fa-IR" sz="2400"/>
              <a:t>بانك××</a:t>
            </a:r>
          </a:p>
          <a:p>
            <a:endParaRPr lang="fa-IR" sz="2400"/>
          </a:p>
          <a:p>
            <a:endParaRPr lang="fa-IR" sz="2400"/>
          </a:p>
          <a:p>
            <a:endParaRPr lang="fa-IR" sz="2400"/>
          </a:p>
          <a:p>
            <a:r>
              <a:rPr lang="fa-IR" sz="2400"/>
              <a:t>5- موقعي كه ب كالاهايي را براي مصارف شخصي برداشت مي كند: </a:t>
            </a:r>
          </a:p>
          <a:p>
            <a:endParaRPr lang="fa-IR" sz="2400"/>
          </a:p>
          <a:p>
            <a:r>
              <a:rPr lang="fa-IR" sz="2400"/>
              <a:t> خريداربرداشت شخصي ××</a:t>
            </a:r>
          </a:p>
          <a:p>
            <a:pPr algn="l"/>
            <a:r>
              <a:rPr lang="fa-IR" sz="2400"/>
              <a:t>شركت عملي با الف××</a:t>
            </a:r>
          </a:p>
          <a:p>
            <a:endParaRPr lang="fa-IR" sz="2400"/>
          </a:p>
          <a:p>
            <a:endParaRPr lang="en-US" sz="2400"/>
          </a:p>
        </p:txBody>
      </p:sp>
      <p:sp>
        <p:nvSpPr>
          <p:cNvPr id="44035" name="Rectangle 3"/>
          <p:cNvSpPr>
            <a:spLocks noChangeArrowheads="1"/>
          </p:cNvSpPr>
          <p:nvPr/>
        </p:nvSpPr>
        <p:spPr bwMode="auto">
          <a:xfrm>
            <a:off x="684213" y="476250"/>
            <a:ext cx="184150" cy="457200"/>
          </a:xfrm>
          <a:prstGeom prst="rect">
            <a:avLst/>
          </a:prstGeom>
          <a:noFill/>
          <a:ln w="9525">
            <a:noFill/>
            <a:miter lim="800000"/>
            <a:headEnd/>
            <a:tailEnd/>
          </a:ln>
          <a:effectLst/>
        </p:spPr>
        <p:txBody>
          <a:bodyPr wrap="none">
            <a:spAutoFit/>
          </a:bodyPr>
          <a:lstStyle/>
          <a:p>
            <a:pPr algn="l"/>
            <a:endParaRPr lang="en-US" sz="2400"/>
          </a:p>
        </p:txBody>
      </p:sp>
    </p:spTree>
  </p:cSld>
  <p:clrMapOvr>
    <a:masterClrMapping/>
  </p:clrMapOvr>
  <p:transition spd="slow">
    <p:comb/>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04800" y="134938"/>
            <a:ext cx="8609013" cy="822325"/>
          </a:xfrm>
          <a:prstGeom prst="rect">
            <a:avLst/>
          </a:prstGeom>
          <a:noFill/>
          <a:ln w="9525">
            <a:noFill/>
            <a:miter lim="800000"/>
            <a:headEnd/>
            <a:tailEnd/>
          </a:ln>
          <a:effectLst/>
        </p:spPr>
        <p:txBody>
          <a:bodyPr wrap="none">
            <a:spAutoFit/>
          </a:bodyPr>
          <a:lstStyle/>
          <a:p>
            <a:r>
              <a:rPr lang="fa-IR" sz="2400"/>
              <a:t>حساب شركتهاي عملي با الف ويا ب يك حساب شخصي است كه سود وزيان مشاركت </a:t>
            </a:r>
          </a:p>
          <a:p>
            <a:r>
              <a:rPr lang="fa-IR" sz="2400"/>
              <a:t>با شركت عملي را نشان نمي دهد.براي اينكه حساب سود وزيان شركت</a:t>
            </a:r>
            <a:endParaRPr lang="en-US" sz="2400"/>
          </a:p>
        </p:txBody>
      </p:sp>
    </p:spTree>
  </p:cSld>
  <p:clrMapOvr>
    <a:masterClrMapping/>
  </p:clrMapOvr>
  <p:transition spd="slow">
    <p:comb/>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39750" y="620713"/>
            <a:ext cx="8135938" cy="1187450"/>
          </a:xfrm>
          <a:prstGeom prst="rect">
            <a:avLst/>
          </a:prstGeom>
          <a:noFill/>
          <a:ln w="9525">
            <a:noFill/>
            <a:miter lim="800000"/>
            <a:headEnd/>
            <a:tailEnd/>
          </a:ln>
          <a:effectLst/>
        </p:spPr>
        <p:txBody>
          <a:bodyPr>
            <a:spAutoFit/>
          </a:bodyPr>
          <a:lstStyle/>
          <a:p>
            <a:r>
              <a:rPr lang="fa-IR" sz="2400"/>
              <a:t>عملي مشخص ومعين گردد، اجبارا حساب يادداشت شركتهاي عملي ويا حساب آماري يا انتظامي شركت عملي بايد تهيه شود.</a:t>
            </a:r>
          </a:p>
          <a:p>
            <a:r>
              <a:rPr lang="fa-IR" sz="2400"/>
              <a:t>تركيبي از تمام حسابهاكه بوسيله شركاء تهيه</a:t>
            </a:r>
          </a:p>
        </p:txBody>
      </p:sp>
    </p:spTree>
  </p:cSld>
  <p:clrMapOvr>
    <a:masterClrMapping/>
  </p:clrMapOvr>
  <p:transition spd="slow">
    <p:comb/>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539750" y="765175"/>
            <a:ext cx="8135938" cy="1735138"/>
          </a:xfrm>
          <a:prstGeom prst="rect">
            <a:avLst/>
          </a:prstGeom>
          <a:noFill/>
          <a:ln w="9525">
            <a:noFill/>
            <a:miter lim="800000"/>
            <a:headEnd/>
            <a:tailEnd/>
          </a:ln>
          <a:effectLst/>
        </p:spPr>
        <p:txBody>
          <a:bodyPr>
            <a:spAutoFit/>
          </a:bodyPr>
          <a:lstStyle/>
          <a:p>
            <a:pPr>
              <a:spcBef>
                <a:spcPct val="50000"/>
              </a:spcBef>
            </a:pPr>
            <a:r>
              <a:rPr lang="fa-IR" sz="2400"/>
              <a:t>وثبت شده است.طرف بدهكار شركت عملي با الف ويا ب در طرف بدهكار يادداشت شركت عملي آورده مي شود وهمچنين طرف بستانكار حساب شركت عملي باب ويا</a:t>
            </a:r>
            <a:endParaRPr lang="en-US" sz="2400"/>
          </a:p>
          <a:p>
            <a:pPr>
              <a:spcBef>
                <a:spcPct val="50000"/>
              </a:spcBef>
            </a:pPr>
            <a:endParaRPr lang="fa-IR" sz="2400"/>
          </a:p>
        </p:txBody>
      </p:sp>
    </p:spTree>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684213" y="2406650"/>
            <a:ext cx="7632700"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سود و زيان به نسبت سرمايه اي كه شركاء درشركت در اورده اند</a:t>
            </a:r>
            <a:r>
              <a:rPr lang="en-US" sz="3200">
                <a:latin typeface="Times New Roman" pitchFamily="18" charset="0"/>
              </a:rPr>
              <a:t> </a:t>
            </a:r>
            <a:r>
              <a:rPr lang="fa-IR" sz="3200">
                <a:latin typeface="Times New Roman" pitchFamily="18" charset="0"/>
              </a:rPr>
              <a:t>بين انها تقسيم ميگردد مگر انكه شركتنامه</a:t>
            </a:r>
            <a:r>
              <a:rPr lang="en-US" sz="3200">
                <a:latin typeface="Times New Roman" pitchFamily="18" charset="0"/>
              </a:rPr>
              <a:t>  </a:t>
            </a:r>
            <a:r>
              <a:rPr lang="fa-IR" sz="3200">
                <a:latin typeface="Times New Roman" pitchFamily="18" charset="0"/>
              </a:rPr>
              <a:t>ترتيب ديگري را معين كرده باشد .</a:t>
            </a:r>
            <a:r>
              <a:rPr lang="en-US" sz="3200">
                <a:latin typeface="Times New Roman" pitchFamily="18" charset="0"/>
              </a:rPr>
              <a:t> </a:t>
            </a:r>
          </a:p>
        </p:txBody>
      </p:sp>
      <p:sp>
        <p:nvSpPr>
          <p:cNvPr id="386051" name="Rectangle 3"/>
          <p:cNvSpPr>
            <a:spLocks noChangeArrowheads="1"/>
          </p:cNvSpPr>
          <p:nvPr/>
        </p:nvSpPr>
        <p:spPr bwMode="auto">
          <a:xfrm>
            <a:off x="4273550" y="420688"/>
            <a:ext cx="3608388" cy="701675"/>
          </a:xfrm>
          <a:prstGeom prst="rect">
            <a:avLst/>
          </a:prstGeom>
          <a:noFill/>
          <a:ln w="12700" cap="sq">
            <a:noFill/>
            <a:miter lim="800000"/>
            <a:headEnd type="none" w="sm" len="sm"/>
            <a:tailEnd type="none" w="sm" len="sm"/>
          </a:ln>
          <a:effectLst/>
        </p:spPr>
        <p:txBody>
          <a:bodyPr wrap="none">
            <a:spAutoFit/>
          </a:bodyPr>
          <a:lstStyle/>
          <a:p>
            <a:r>
              <a:rPr lang="fa-IR" sz="4000" b="1">
                <a:solidFill>
                  <a:schemeClr val="tx2"/>
                </a:solidFill>
              </a:rPr>
              <a:t>تسهيم سود و زيان</a:t>
            </a:r>
            <a:r>
              <a:rPr lang="en-US" sz="4000" b="1">
                <a:solidFill>
                  <a:schemeClr val="tx2"/>
                </a:solidFill>
              </a:rPr>
              <a:t> :</a:t>
            </a:r>
          </a:p>
        </p:txBody>
      </p:sp>
    </p:spTree>
  </p:cSld>
  <p:clrMapOvr>
    <a:masterClrMapping/>
  </p:clrMapOvr>
  <p:transition spd="slow">
    <p:comb/>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68313" y="476250"/>
            <a:ext cx="8070850" cy="1187450"/>
          </a:xfrm>
          <a:prstGeom prst="rect">
            <a:avLst/>
          </a:prstGeom>
          <a:noFill/>
          <a:ln w="9525">
            <a:noFill/>
            <a:miter lim="800000"/>
            <a:headEnd/>
            <a:tailEnd/>
          </a:ln>
          <a:effectLst/>
        </p:spPr>
        <p:txBody>
          <a:bodyPr>
            <a:spAutoFit/>
          </a:bodyPr>
          <a:lstStyle/>
          <a:p>
            <a:r>
              <a:rPr lang="fa-IR" sz="2400"/>
              <a:t>الف در طرف بستانكاريادداشت شركت عملي منظور مي گردد.</a:t>
            </a:r>
          </a:p>
          <a:p>
            <a:r>
              <a:rPr lang="fa-IR" sz="2400"/>
              <a:t>حساب يادداشت شركت عملي مانند حساب عملكرد يك واحد اقتصادي تجاري عمل مي كند.سهم هر يك از شركاء در سود</a:t>
            </a:r>
            <a:endParaRPr lang="en-US" sz="2400"/>
          </a:p>
        </p:txBody>
      </p:sp>
    </p:spTree>
  </p:cSld>
  <p:clrMapOvr>
    <a:masterClrMapping/>
  </p:clrMapOvr>
  <p:transition spd="slow">
    <p:comb/>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4213" y="476250"/>
            <a:ext cx="8102600" cy="3013075"/>
          </a:xfrm>
          <a:prstGeom prst="rect">
            <a:avLst/>
          </a:prstGeom>
          <a:noFill/>
          <a:ln w="9525">
            <a:noFill/>
            <a:miter lim="800000"/>
            <a:headEnd/>
            <a:tailEnd/>
          </a:ln>
          <a:effectLst/>
        </p:spPr>
        <p:txBody>
          <a:bodyPr>
            <a:spAutoFit/>
          </a:bodyPr>
          <a:lstStyle/>
          <a:p>
            <a:r>
              <a:rPr lang="fa-IR" sz="2400"/>
              <a:t>وزيان با همان نسبت تقسيم سود وزيان توافق شده تعيين خواهد شد.</a:t>
            </a:r>
          </a:p>
          <a:p>
            <a:r>
              <a:rPr lang="fa-IR" sz="2400"/>
              <a:t>در دفاتر ب:</a:t>
            </a:r>
          </a:p>
          <a:p>
            <a:r>
              <a:rPr lang="fa-IR" sz="2400"/>
              <a:t>1- اگر سود باشد:</a:t>
            </a:r>
          </a:p>
          <a:p>
            <a:pPr algn="l"/>
            <a:r>
              <a:rPr lang="fa-IR" sz="2400"/>
              <a:t>شركت عملي با الف××</a:t>
            </a:r>
          </a:p>
          <a:p>
            <a:pPr algn="l"/>
            <a:endParaRPr lang="fa-IR" sz="2400"/>
          </a:p>
          <a:p>
            <a:pPr algn="l"/>
            <a:r>
              <a:rPr lang="fa-IR" sz="2400"/>
              <a:t>سود وزيان ××</a:t>
            </a:r>
          </a:p>
          <a:p>
            <a:r>
              <a:rPr lang="fa-IR" sz="2400"/>
              <a:t>2- اگر زيان باشد:</a:t>
            </a:r>
          </a:p>
          <a:p>
            <a:endParaRPr lang="en-US" sz="2400"/>
          </a:p>
        </p:txBody>
      </p:sp>
    </p:spTree>
  </p:cSld>
  <p:clrMapOvr>
    <a:masterClrMapping/>
  </p:clrMapOvr>
  <p:transition spd="slow">
    <p:comb/>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2413" y="260350"/>
            <a:ext cx="8567737" cy="1552575"/>
          </a:xfrm>
          <a:prstGeom prst="rect">
            <a:avLst/>
          </a:prstGeom>
          <a:noFill/>
          <a:ln w="9525">
            <a:noFill/>
            <a:miter lim="800000"/>
            <a:headEnd/>
            <a:tailEnd/>
          </a:ln>
          <a:effectLst/>
        </p:spPr>
        <p:txBody>
          <a:bodyPr>
            <a:spAutoFit/>
          </a:bodyPr>
          <a:lstStyle/>
          <a:p>
            <a:pPr algn="l"/>
            <a:r>
              <a:rPr lang="fa-IR" sz="2400"/>
              <a:t>سود وزيان××</a:t>
            </a:r>
          </a:p>
          <a:p>
            <a:pPr algn="l"/>
            <a:r>
              <a:rPr lang="fa-IR" sz="2400"/>
              <a:t>شركت عملي با الف××</a:t>
            </a:r>
          </a:p>
          <a:p>
            <a:r>
              <a:rPr lang="fa-IR" sz="2400"/>
              <a:t>روش سوم:دفاتر جداگانه براي ثبت عمليات در ارتباط با شركت عملي ونگهداري نمي شود،اما هر يك از شركاء ، حساب شركت</a:t>
            </a:r>
          </a:p>
        </p:txBody>
      </p:sp>
    </p:spTree>
  </p:cSld>
  <p:clrMapOvr>
    <a:masterClrMapping/>
  </p:clrMapOvr>
  <p:transition spd="slow">
    <p:comb/>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95288" y="620713"/>
            <a:ext cx="8569325" cy="457200"/>
          </a:xfrm>
          <a:prstGeom prst="rect">
            <a:avLst/>
          </a:prstGeom>
          <a:noFill/>
          <a:ln w="9525">
            <a:noFill/>
            <a:miter lim="800000"/>
            <a:headEnd/>
            <a:tailEnd/>
          </a:ln>
          <a:effectLst/>
        </p:spPr>
        <p:txBody>
          <a:bodyPr>
            <a:spAutoFit/>
          </a:bodyPr>
          <a:lstStyle/>
          <a:p>
            <a:r>
              <a:rPr lang="fa-IR" sz="2400"/>
              <a:t>عملي وحساب با ساير شركاء را دردفاتر خود نگهداري مي نمايند.</a:t>
            </a:r>
          </a:p>
        </p:txBody>
      </p:sp>
      <p:sp>
        <p:nvSpPr>
          <p:cNvPr id="51203" name="Rectangle 3"/>
          <p:cNvSpPr>
            <a:spLocks noChangeArrowheads="1"/>
          </p:cNvSpPr>
          <p:nvPr/>
        </p:nvSpPr>
        <p:spPr bwMode="auto">
          <a:xfrm>
            <a:off x="2341563" y="4724400"/>
            <a:ext cx="4572000" cy="366713"/>
          </a:xfrm>
          <a:prstGeom prst="rect">
            <a:avLst/>
          </a:prstGeom>
          <a:noFill/>
          <a:ln w="9525">
            <a:noFill/>
            <a:miter lim="800000"/>
            <a:headEnd/>
            <a:tailEnd/>
          </a:ln>
          <a:effectLst/>
        </p:spPr>
        <p:txBody>
          <a:bodyPr>
            <a:spAutoFit/>
          </a:bodyPr>
          <a:lstStyle/>
          <a:p>
            <a:endParaRPr lang="fa-IR"/>
          </a:p>
        </p:txBody>
      </p:sp>
      <p:graphicFrame>
        <p:nvGraphicFramePr>
          <p:cNvPr id="51241" name="Group 41"/>
          <p:cNvGraphicFramePr>
            <a:graphicFrameLocks noGrp="1"/>
          </p:cNvGraphicFramePr>
          <p:nvPr/>
        </p:nvGraphicFramePr>
        <p:xfrm>
          <a:off x="323850" y="3141663"/>
          <a:ext cx="8570913" cy="2413000"/>
        </p:xfrm>
        <a:graphic>
          <a:graphicData uri="http://schemas.openxmlformats.org/drawingml/2006/table">
            <a:tbl>
              <a:tblPr rtl="1"/>
              <a:tblGrid>
                <a:gridCol w="273685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2881313">
                  <a:extLst>
                    <a:ext uri="{9D8B030D-6E8A-4147-A177-3AD203B41FA5}">
                      <a16:colId xmlns:a16="http://schemas.microsoft.com/office/drawing/2014/main" val="20002"/>
                    </a:ext>
                  </a:extLst>
                </a:gridCol>
              </a:tblGrid>
              <a:tr h="51911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دفاتر الف( شريك اول)</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دفاتر ب(شريك دوم)</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99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 الف كالا از انبار خود به شركت مي آورد: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خريد××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2263" name="Group 39"/>
          <p:cNvGraphicFramePr>
            <a:graphicFrameLocks noGrp="1"/>
          </p:cNvGraphicFramePr>
          <p:nvPr/>
        </p:nvGraphicFramePr>
        <p:xfrm>
          <a:off x="0" y="2565400"/>
          <a:ext cx="8964613" cy="2063750"/>
        </p:xfrm>
        <a:graphic>
          <a:graphicData uri="http://schemas.openxmlformats.org/drawingml/2006/table">
            <a:tbl>
              <a:tblPr rtl="1"/>
              <a:tblGrid>
                <a:gridCol w="286385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gridCol w="3014663">
                  <a:extLst>
                    <a:ext uri="{9D8B030D-6E8A-4147-A177-3AD203B41FA5}">
                      <a16:colId xmlns:a16="http://schemas.microsoft.com/office/drawing/2014/main" val="20002"/>
                    </a:ext>
                  </a:extLst>
                </a:gridCol>
              </a:tblGrid>
              <a:tr h="51911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 الف هزينه هاي شركت را پرداخت مي كند</a:t>
                      </a:r>
                      <a:r>
                        <a:rPr kumimoji="0" lang="en-US" sz="24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99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 ب از انبار خود كالا به شركت مي آورد: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ب××</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خريد××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3287" name="Group 39"/>
          <p:cNvGraphicFramePr>
            <a:graphicFrameLocks noGrp="1"/>
          </p:cNvGraphicFramePr>
          <p:nvPr/>
        </p:nvGraphicFramePr>
        <p:xfrm>
          <a:off x="252413" y="2060575"/>
          <a:ext cx="8891587" cy="2517775"/>
        </p:xfrm>
        <a:graphic>
          <a:graphicData uri="http://schemas.openxmlformats.org/drawingml/2006/table">
            <a:tbl>
              <a:tblPr rtl="1"/>
              <a:tblGrid>
                <a:gridCol w="2840037">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7675">
                  <a:extLst>
                    <a:ext uri="{9D8B030D-6E8A-4147-A177-3AD203B41FA5}">
                      <a16:colId xmlns:a16="http://schemas.microsoft.com/office/drawing/2014/main" val="20002"/>
                    </a:ext>
                  </a:extLst>
                </a:gridCol>
              </a:tblGrid>
              <a:tr h="9366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 هنگامي كه ب هزينه هاي عملي را مي پردازد</a:t>
                      </a:r>
                      <a:r>
                        <a:rPr kumimoji="0" lang="en-US" sz="24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ب×× </a:t>
                      </a: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 موقعي كه الف وجوه نقد به شركت عملي واريز نمايد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4311" name="Group 39"/>
          <p:cNvGraphicFramePr>
            <a:graphicFrameLocks noGrp="1"/>
          </p:cNvGraphicFramePr>
          <p:nvPr/>
        </p:nvGraphicFramePr>
        <p:xfrm>
          <a:off x="252413" y="2133600"/>
          <a:ext cx="8891587" cy="2517775"/>
        </p:xfrm>
        <a:graphic>
          <a:graphicData uri="http://schemas.openxmlformats.org/drawingml/2006/table">
            <a:tbl>
              <a:tblPr rtl="1"/>
              <a:tblGrid>
                <a:gridCol w="2840037">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7675">
                  <a:extLst>
                    <a:ext uri="{9D8B030D-6E8A-4147-A177-3AD203B41FA5}">
                      <a16:colId xmlns:a16="http://schemas.microsoft.com/office/drawing/2014/main" val="20002"/>
                    </a:ext>
                  </a:extLst>
                </a:gridCol>
              </a:tblGrid>
              <a:tr h="9366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 ب وجوه نقد به حساب شركت عملي واريز نمايد: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ب×× </a:t>
                      </a: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7- الف صادر مي كند وب امضائ مي كند: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اسنادريافتي××</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ب××</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 </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اسنادپرداختي××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5335" name="Group 39"/>
          <p:cNvGraphicFramePr>
            <a:graphicFrameLocks noGrp="1"/>
          </p:cNvGraphicFramePr>
          <p:nvPr/>
        </p:nvGraphicFramePr>
        <p:xfrm>
          <a:off x="0" y="2636838"/>
          <a:ext cx="8894763" cy="2882900"/>
        </p:xfrm>
        <a:graphic>
          <a:graphicData uri="http://schemas.openxmlformats.org/drawingml/2006/table">
            <a:tbl>
              <a:tblPr rtl="1"/>
              <a:tblGrid>
                <a:gridCol w="2841625">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9263">
                  <a:extLst>
                    <a:ext uri="{9D8B030D-6E8A-4147-A177-3AD203B41FA5}">
                      <a16:colId xmlns:a16="http://schemas.microsoft.com/office/drawing/2014/main" val="20002"/>
                    </a:ext>
                  </a:extLst>
                </a:gridCol>
              </a:tblGrid>
              <a:tr h="9366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8- الف سفته را فروش دين مي كند: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 </a:t>
                      </a: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اسنادريافتي فروش دين شده××</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9- ب حق كمسيون را برداشت نمايد: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6336" name="Group 16"/>
          <p:cNvGraphicFramePr>
            <a:graphicFrameLocks noGrp="1"/>
          </p:cNvGraphicFramePr>
          <p:nvPr/>
        </p:nvGraphicFramePr>
        <p:xfrm>
          <a:off x="0" y="2636838"/>
          <a:ext cx="8894763" cy="2011362"/>
        </p:xfrm>
        <a:graphic>
          <a:graphicData uri="http://schemas.openxmlformats.org/drawingml/2006/table">
            <a:tbl>
              <a:tblPr rtl="1"/>
              <a:tblGrid>
                <a:gridCol w="2841625">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9263">
                  <a:extLst>
                    <a:ext uri="{9D8B030D-6E8A-4147-A177-3AD203B41FA5}">
                      <a16:colId xmlns:a16="http://schemas.microsoft.com/office/drawing/2014/main" val="20002"/>
                    </a:ext>
                  </a:extLst>
                </a:gridCol>
              </a:tblGrid>
              <a:tr h="9366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10- الف حقوق خود را دريافت نمايد: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9- موقعي كه الف كالاي شركت را مي فروشد: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وجوه نقد××</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جاري الف×× </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مشاركت مخصوص××</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7385" name="Group 41"/>
          <p:cNvGraphicFramePr>
            <a:graphicFrameLocks noGrp="1"/>
          </p:cNvGraphicFramePr>
          <p:nvPr/>
        </p:nvGraphicFramePr>
        <p:xfrm>
          <a:off x="0" y="2636838"/>
          <a:ext cx="8894763" cy="2828925"/>
        </p:xfrm>
        <a:graphic>
          <a:graphicData uri="http://schemas.openxmlformats.org/drawingml/2006/table">
            <a:tbl>
              <a:tblPr rtl="1"/>
              <a:tblGrid>
                <a:gridCol w="2841625">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9263">
                  <a:extLst>
                    <a:ext uri="{9D8B030D-6E8A-4147-A177-3AD203B41FA5}">
                      <a16:colId xmlns:a16="http://schemas.microsoft.com/office/drawing/2014/main" val="20002"/>
                    </a:ext>
                  </a:extLst>
                </a:gridCol>
              </a:tblGrid>
              <a:tr h="9366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12- الف كالاي شركت را بطور نسيه بفروشد: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حسابهاي دريافتي××</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13- موقعي كه بدهكاران از تعهد خود خودداري وسوخت شود: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حسابهاي دريافتي××</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684213" y="1919288"/>
            <a:ext cx="7704137" cy="3016250"/>
          </a:xfrm>
          <a:prstGeom prst="rect">
            <a:avLst/>
          </a:prstGeom>
          <a:noFill/>
          <a:ln w="9525">
            <a:noFill/>
            <a:miter lim="800000"/>
            <a:headEnd/>
            <a:tailEnd/>
          </a:ln>
          <a:effectLst/>
        </p:spPr>
        <p:txBody>
          <a:bodyPr anchor="ctr">
            <a:spAutoFit/>
          </a:bodyPr>
          <a:lstStyle/>
          <a:p>
            <a:pPr algn="just"/>
            <a:r>
              <a:rPr lang="fa-IR" sz="3200" u="sng">
                <a:latin typeface="Times New Roman" pitchFamily="18" charset="0"/>
              </a:rPr>
              <a:t>مثال1</a:t>
            </a:r>
            <a:r>
              <a:rPr lang="fa-IR" sz="3200">
                <a:latin typeface="Times New Roman" pitchFamily="18" charset="0"/>
              </a:rPr>
              <a:t>:آقايان الف و ب وج تشكيل يك شركت تضامني الف وشركاء را مي دهند و به امر تجارت كالا مي پردازند. سرمايه شركاء به</a:t>
            </a:r>
            <a:r>
              <a:rPr lang="en-US" sz="3200">
                <a:latin typeface="Times New Roman" pitchFamily="18" charset="0"/>
              </a:rPr>
              <a:t> </a:t>
            </a:r>
            <a:r>
              <a:rPr lang="fa-IR" sz="3200">
                <a:latin typeface="Times New Roman" pitchFamily="18" charset="0"/>
              </a:rPr>
              <a:t>ترتيب عبارت است از : الف 1000000 ريال ب 600000 ريال</a:t>
            </a:r>
            <a:r>
              <a:rPr lang="en-US" sz="3200">
                <a:latin typeface="Times New Roman" pitchFamily="18" charset="0"/>
              </a:rPr>
              <a:t> </a:t>
            </a:r>
            <a:r>
              <a:rPr lang="fa-IR" sz="3200">
                <a:latin typeface="Times New Roman" pitchFamily="18" charset="0"/>
              </a:rPr>
              <a:t>و ج 400000 ريال.وضعيت سرمايه آنها در تاريخ 29/12/81 به شرح زير مي باشد:</a:t>
            </a:r>
            <a:r>
              <a:rPr lang="en-US" sz="32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8407" name="Group 39"/>
          <p:cNvGraphicFramePr>
            <a:graphicFrameLocks noGrp="1"/>
          </p:cNvGraphicFramePr>
          <p:nvPr/>
        </p:nvGraphicFramePr>
        <p:xfrm>
          <a:off x="0" y="2636838"/>
          <a:ext cx="8894763" cy="2828925"/>
        </p:xfrm>
        <a:graphic>
          <a:graphicData uri="http://schemas.openxmlformats.org/drawingml/2006/table">
            <a:tbl>
              <a:tblPr rtl="1"/>
              <a:tblGrid>
                <a:gridCol w="2841625">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9263">
                  <a:extLst>
                    <a:ext uri="{9D8B030D-6E8A-4147-A177-3AD203B41FA5}">
                      <a16:colId xmlns:a16="http://schemas.microsoft.com/office/drawing/2014/main" val="20002"/>
                    </a:ext>
                  </a:extLst>
                </a:gridCol>
              </a:tblGrid>
              <a:tr h="9366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14- الف از شركت كالاي فروش نرفته برداشت كند: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خريد××</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15-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ب××</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سود وزيان××</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سود وزيان××</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59433" name="Group 41"/>
          <p:cNvGraphicFramePr>
            <a:graphicFrameLocks noGrp="1"/>
          </p:cNvGraphicFramePr>
          <p:nvPr/>
        </p:nvGraphicFramePr>
        <p:xfrm>
          <a:off x="0" y="2636838"/>
          <a:ext cx="8894763" cy="3341687"/>
        </p:xfrm>
        <a:graphic>
          <a:graphicData uri="http://schemas.openxmlformats.org/drawingml/2006/table">
            <a:tbl>
              <a:tblPr rtl="1"/>
              <a:tblGrid>
                <a:gridCol w="2841625">
                  <a:extLst>
                    <a:ext uri="{9D8B030D-6E8A-4147-A177-3AD203B41FA5}">
                      <a16:colId xmlns:a16="http://schemas.microsoft.com/office/drawing/2014/main" val="20000"/>
                    </a:ext>
                  </a:extLst>
                </a:gridCol>
                <a:gridCol w="3063875">
                  <a:extLst>
                    <a:ext uri="{9D8B030D-6E8A-4147-A177-3AD203B41FA5}">
                      <a16:colId xmlns:a16="http://schemas.microsoft.com/office/drawing/2014/main" val="20001"/>
                    </a:ext>
                  </a:extLst>
                </a:gridCol>
                <a:gridCol w="2989263">
                  <a:extLst>
                    <a:ext uri="{9D8B030D-6E8A-4147-A177-3AD203B41FA5}">
                      <a16:colId xmlns:a16="http://schemas.microsoft.com/office/drawing/2014/main" val="20002"/>
                    </a:ext>
                  </a:extLst>
                </a:gridCol>
              </a:tblGrid>
              <a:tr h="9366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16- شركت زيان وبه نسبت سود وزيان بين شركاءتقسيم شود: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ب××</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سود وزيان××</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سود وزيان××</a:t>
                      </a:r>
                    </a:p>
                    <a:p>
                      <a:pPr marL="0" marR="0" lvl="0" indent="0" algn="l"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مشاركت مخصوص××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17- مانده حسابهاي جاري نشان مي دهد كه چه مبلغي بين  شركاء بايد مبادله شود: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ب××</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وجوه نقد××</a:t>
                      </a:r>
                    </a:p>
                    <a:p>
                      <a:pPr marL="0" marR="0" lvl="0" indent="0" algn="l"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جاري الف××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11188" y="2205038"/>
            <a:ext cx="8039100" cy="1187450"/>
          </a:xfrm>
          <a:prstGeom prst="rect">
            <a:avLst/>
          </a:prstGeom>
          <a:noFill/>
          <a:ln w="9525">
            <a:noFill/>
            <a:miter lim="800000"/>
            <a:headEnd/>
            <a:tailEnd/>
          </a:ln>
          <a:effectLst/>
        </p:spPr>
        <p:txBody>
          <a:bodyPr wrap="none">
            <a:spAutoFit/>
          </a:bodyPr>
          <a:lstStyle/>
          <a:p>
            <a:r>
              <a:rPr lang="fa-IR" sz="2400"/>
              <a:t>روش چهارم:در اين سيستم يك شد، دفاتر جداگانه اي تهيه مي شود،تا رويدادهاي </a:t>
            </a:r>
          </a:p>
          <a:p>
            <a:r>
              <a:rPr lang="fa-IR" sz="2400"/>
              <a:t>مشاركت تجاري مخصوصي را ثبت نمايند.</a:t>
            </a:r>
          </a:p>
          <a:p>
            <a:r>
              <a:rPr lang="fa-IR" sz="2400"/>
              <a:t>عمليات حسابداري آن مشابهتي با عمليات شركت تضامني دارد.حسابهاي مهم</a:t>
            </a:r>
            <a:endParaRPr lang="en-US" sz="2400"/>
          </a:p>
        </p:txBody>
      </p:sp>
    </p:spTree>
  </p:cSld>
  <p:clrMapOvr>
    <a:masterClrMapping/>
  </p:clrMapOvr>
  <p:transition spd="slow">
    <p:comb/>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39750" y="981075"/>
            <a:ext cx="8064500" cy="3378200"/>
          </a:xfrm>
          <a:prstGeom prst="rect">
            <a:avLst/>
          </a:prstGeom>
          <a:noFill/>
          <a:ln w="9525">
            <a:noFill/>
            <a:miter lim="800000"/>
            <a:headEnd/>
            <a:tailEnd/>
          </a:ln>
          <a:effectLst/>
        </p:spPr>
        <p:txBody>
          <a:bodyPr>
            <a:spAutoFit/>
          </a:bodyPr>
          <a:lstStyle/>
          <a:p>
            <a:r>
              <a:rPr lang="fa-IR" sz="2400"/>
              <a:t>تحت عناوين زير ايجاد مي گردد.</a:t>
            </a:r>
          </a:p>
          <a:p>
            <a:r>
              <a:rPr lang="fa-IR" sz="2400"/>
              <a:t>الف: حساب بانك مشترك</a:t>
            </a:r>
          </a:p>
          <a:p>
            <a:endParaRPr lang="fa-IR" sz="2400"/>
          </a:p>
          <a:p>
            <a:endParaRPr lang="fa-IR" sz="2400"/>
          </a:p>
          <a:p>
            <a:r>
              <a:rPr lang="fa-IR" sz="2400"/>
              <a:t>ب:حساب جاري شركاء</a:t>
            </a:r>
          </a:p>
          <a:p>
            <a:r>
              <a:rPr lang="fa-IR" sz="2400"/>
              <a:t>ج:حساب مشاركت مخصوص</a:t>
            </a:r>
          </a:p>
          <a:p>
            <a:endParaRPr lang="fa-IR" sz="2400"/>
          </a:p>
          <a:p>
            <a:r>
              <a:rPr lang="fa-IR" sz="2400"/>
              <a:t>الف: حساب بانك مشترك</a:t>
            </a:r>
          </a:p>
          <a:p>
            <a:r>
              <a:rPr lang="fa-IR" sz="2400"/>
              <a:t>شركاء براي تشكيل مشاركت تجاري مخصوص سهم سرمايه خود</a:t>
            </a:r>
          </a:p>
        </p:txBody>
      </p:sp>
    </p:spTree>
  </p:cSld>
  <p:clrMapOvr>
    <a:masterClrMapping/>
  </p:clrMapOvr>
  <p:transition spd="slow">
    <p:comb/>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2133600"/>
            <a:ext cx="8713788" cy="2282825"/>
          </a:xfrm>
          <a:prstGeom prst="rect">
            <a:avLst/>
          </a:prstGeom>
          <a:noFill/>
          <a:ln w="9525">
            <a:noFill/>
            <a:miter lim="800000"/>
            <a:headEnd/>
            <a:tailEnd/>
          </a:ln>
          <a:effectLst/>
        </p:spPr>
        <p:txBody>
          <a:bodyPr>
            <a:spAutoFit/>
          </a:bodyPr>
          <a:lstStyle/>
          <a:p>
            <a:r>
              <a:rPr lang="fa-IR" sz="2400"/>
              <a:t>را مي پردازند، اين سهم سرمايه به حساب بانك مشترك واريز مي گردد. عمليات دريافت وپرداخت توسط اين بانك مي باشد.</a:t>
            </a:r>
          </a:p>
          <a:p>
            <a:r>
              <a:rPr lang="fa-IR" sz="2400"/>
              <a:t>ب:حساب جاري شركاء</a:t>
            </a:r>
          </a:p>
          <a:p>
            <a:endParaRPr lang="fa-IR" sz="2400"/>
          </a:p>
          <a:p>
            <a:endParaRPr lang="fa-IR" sz="2400"/>
          </a:p>
          <a:p>
            <a:r>
              <a:rPr lang="fa-IR" sz="2400"/>
              <a:t>حساب جاري شركاء ، حساب سرمايه شركاء نيز ناميده مي شود.</a:t>
            </a:r>
          </a:p>
        </p:txBody>
      </p:sp>
    </p:spTree>
  </p:cSld>
  <p:clrMapOvr>
    <a:masterClrMapping/>
  </p:clrMapOvr>
  <p:transition spd="slow">
    <p:comb/>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1628775"/>
            <a:ext cx="8748713" cy="3743325"/>
          </a:xfrm>
          <a:prstGeom prst="rect">
            <a:avLst/>
          </a:prstGeom>
          <a:noFill/>
          <a:ln w="9525">
            <a:noFill/>
            <a:miter lim="800000"/>
            <a:headEnd/>
            <a:tailEnd/>
          </a:ln>
          <a:effectLst/>
        </p:spPr>
        <p:txBody>
          <a:bodyPr>
            <a:spAutoFit/>
          </a:bodyPr>
          <a:lstStyle/>
          <a:p>
            <a:r>
              <a:rPr lang="fa-IR" sz="2400"/>
              <a:t>ج: مشاركت مخصوص</a:t>
            </a:r>
          </a:p>
          <a:p>
            <a:r>
              <a:rPr lang="fa-IR" sz="2400"/>
              <a:t>اين حساب عملكرد سود وزيان مشاركت را نشان مي دهد.</a:t>
            </a:r>
          </a:p>
          <a:p>
            <a:r>
              <a:rPr lang="fa-IR" sz="2400"/>
              <a:t>سند هاي روزنامه به شرح زير است:</a:t>
            </a:r>
          </a:p>
          <a:p>
            <a:r>
              <a:rPr lang="fa-IR" sz="2400"/>
              <a:t>1- سرمايه شركاء به حساب بانك واريز مي گردد: بانك مشترك××</a:t>
            </a:r>
          </a:p>
          <a:p>
            <a:endParaRPr lang="fa-IR" sz="2400"/>
          </a:p>
          <a:p>
            <a:endParaRPr lang="fa-IR" sz="2400"/>
          </a:p>
          <a:p>
            <a:pPr algn="l"/>
            <a:r>
              <a:rPr lang="fa-IR" sz="2400"/>
              <a:t>جاري شركاء××</a:t>
            </a:r>
          </a:p>
          <a:p>
            <a:r>
              <a:rPr lang="fa-IR" sz="2400"/>
              <a:t>2- كالا براي</a:t>
            </a:r>
          </a:p>
          <a:p>
            <a:endParaRPr lang="fa-IR" sz="2400"/>
          </a:p>
          <a:p>
            <a:endParaRPr lang="fa-IR" sz="2400"/>
          </a:p>
        </p:txBody>
      </p:sp>
    </p:spTree>
  </p:cSld>
  <p:clrMapOvr>
    <a:masterClrMapping/>
  </p:clrMapOvr>
  <p:transition spd="slow">
    <p:comb/>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8027988" y="476250"/>
            <a:ext cx="184150" cy="457200"/>
          </a:xfrm>
          <a:prstGeom prst="rect">
            <a:avLst/>
          </a:prstGeom>
          <a:noFill/>
          <a:ln w="9525">
            <a:noFill/>
            <a:miter lim="800000"/>
            <a:headEnd/>
            <a:tailEnd/>
          </a:ln>
          <a:effectLst/>
        </p:spPr>
        <p:txBody>
          <a:bodyPr wrap="none">
            <a:spAutoFit/>
          </a:bodyPr>
          <a:lstStyle/>
          <a:p>
            <a:endParaRPr lang="en-US" sz="2400"/>
          </a:p>
        </p:txBody>
      </p:sp>
      <p:sp>
        <p:nvSpPr>
          <p:cNvPr id="64515" name="Text Box 3"/>
          <p:cNvSpPr txBox="1">
            <a:spLocks noChangeArrowheads="1"/>
          </p:cNvSpPr>
          <p:nvPr/>
        </p:nvSpPr>
        <p:spPr bwMode="auto">
          <a:xfrm>
            <a:off x="395288" y="1989138"/>
            <a:ext cx="8337550" cy="3743325"/>
          </a:xfrm>
          <a:prstGeom prst="rect">
            <a:avLst/>
          </a:prstGeom>
          <a:noFill/>
          <a:ln w="9525">
            <a:noFill/>
            <a:miter lim="800000"/>
            <a:headEnd/>
            <a:tailEnd/>
          </a:ln>
          <a:effectLst/>
        </p:spPr>
        <p:txBody>
          <a:bodyPr>
            <a:spAutoFit/>
          </a:bodyPr>
          <a:lstStyle/>
          <a:p>
            <a:r>
              <a:rPr lang="fa-IR" sz="2400"/>
              <a:t>شركت عملي مي گردد: مشاركت مخصوص×× </a:t>
            </a:r>
          </a:p>
          <a:p>
            <a:pPr algn="l"/>
            <a:r>
              <a:rPr lang="fa-IR" sz="2400"/>
              <a:t>بانك مشترك××  </a:t>
            </a:r>
          </a:p>
          <a:p>
            <a:r>
              <a:rPr lang="fa-IR" sz="2400"/>
              <a:t> 3- كالا از سوي شركاء براي شركت آورده شود: مشاركت مخصوص×× </a:t>
            </a:r>
          </a:p>
          <a:p>
            <a:pPr algn="l"/>
            <a:r>
              <a:rPr lang="fa-IR" sz="2400"/>
              <a:t>جاري شركاء××</a:t>
            </a:r>
          </a:p>
          <a:p>
            <a:pPr algn="l"/>
            <a:endParaRPr lang="fa-IR" sz="2400"/>
          </a:p>
          <a:p>
            <a:pPr algn="l"/>
            <a:r>
              <a:rPr lang="fa-IR" sz="2400"/>
              <a:t> </a:t>
            </a:r>
          </a:p>
          <a:p>
            <a:r>
              <a:rPr lang="fa-IR" sz="2400"/>
              <a:t>4- موقعي كه كالا بطور نسيه خريداري شود: مشاركت مخصوص××</a:t>
            </a:r>
          </a:p>
          <a:p>
            <a:pPr algn="l"/>
            <a:r>
              <a:rPr lang="fa-IR" sz="2400"/>
              <a:t>حسابهي پرداختي ××</a:t>
            </a:r>
          </a:p>
          <a:p>
            <a:r>
              <a:rPr lang="fa-IR" sz="2400"/>
              <a:t>5- موقعي كه </a:t>
            </a:r>
          </a:p>
          <a:p>
            <a:endParaRPr lang="en-US" sz="2400"/>
          </a:p>
        </p:txBody>
      </p:sp>
    </p:spTree>
  </p:cSld>
  <p:clrMapOvr>
    <a:masterClrMapping/>
  </p:clrMapOvr>
  <p:transition spd="slow">
    <p:comb/>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9750" y="1700213"/>
            <a:ext cx="8135938" cy="3013075"/>
          </a:xfrm>
          <a:prstGeom prst="rect">
            <a:avLst/>
          </a:prstGeom>
          <a:noFill/>
          <a:ln w="9525">
            <a:noFill/>
            <a:miter lim="800000"/>
            <a:headEnd/>
            <a:tailEnd/>
          </a:ln>
          <a:effectLst/>
        </p:spPr>
        <p:txBody>
          <a:bodyPr>
            <a:spAutoFit/>
          </a:bodyPr>
          <a:lstStyle/>
          <a:p>
            <a:r>
              <a:rPr lang="fa-IR" sz="2400"/>
              <a:t>به بستانكاران مبالغي پرداخت گردد: حسابهاي پرداختي×× </a:t>
            </a:r>
          </a:p>
          <a:p>
            <a:pPr algn="l"/>
            <a:r>
              <a:rPr lang="fa-IR" sz="2400"/>
              <a:t>بانك مشترك××</a:t>
            </a:r>
          </a:p>
          <a:p>
            <a:r>
              <a:rPr lang="fa-IR" sz="2400"/>
              <a:t>6- موقعي كه هزينه ها بوسيله شركاء پرداخت مي گردد: مشاركت مخصوص×× </a:t>
            </a:r>
          </a:p>
          <a:p>
            <a:pPr algn="l"/>
            <a:r>
              <a:rPr lang="fa-IR" sz="2400"/>
              <a:t>جاري شركاء××</a:t>
            </a:r>
          </a:p>
          <a:p>
            <a:pPr algn="l"/>
            <a:endParaRPr lang="fa-IR" sz="2400"/>
          </a:p>
          <a:p>
            <a:pPr algn="l"/>
            <a:r>
              <a:rPr lang="fa-IR" sz="2400"/>
              <a:t> </a:t>
            </a:r>
          </a:p>
          <a:p>
            <a:r>
              <a:rPr lang="fa-IR" sz="2400"/>
              <a:t>7- موقعي كه هزينه از حساب پرداخت گردد: مشاركت مخصوص×× </a:t>
            </a:r>
          </a:p>
          <a:p>
            <a:pPr algn="l"/>
            <a:r>
              <a:rPr lang="fa-IR" sz="2400"/>
              <a:t>بانك مشترك××</a:t>
            </a:r>
            <a:endParaRPr lang="en-US" sz="2400"/>
          </a:p>
        </p:txBody>
      </p:sp>
    </p:spTree>
  </p:cSld>
  <p:clrMapOvr>
    <a:masterClrMapping/>
  </p:clrMapOvr>
  <p:transition spd="slow">
    <p:comb/>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84213" y="1989138"/>
            <a:ext cx="8035925" cy="3378200"/>
          </a:xfrm>
          <a:prstGeom prst="rect">
            <a:avLst/>
          </a:prstGeom>
          <a:noFill/>
          <a:ln w="9525">
            <a:noFill/>
            <a:miter lim="800000"/>
            <a:headEnd/>
            <a:tailEnd/>
          </a:ln>
          <a:effectLst/>
        </p:spPr>
        <p:txBody>
          <a:bodyPr>
            <a:spAutoFit/>
          </a:bodyPr>
          <a:lstStyle/>
          <a:p>
            <a:r>
              <a:rPr lang="fa-IR" sz="2400"/>
              <a:t>8- موقعي كه كالا بطور نقد به فروش برسد: بانك مشترك××</a:t>
            </a:r>
          </a:p>
          <a:p>
            <a:pPr algn="l"/>
            <a:r>
              <a:rPr lang="fa-IR" sz="2400"/>
              <a:t>مشاركت مخصوص×× </a:t>
            </a:r>
          </a:p>
          <a:p>
            <a:r>
              <a:rPr lang="fa-IR" sz="2400"/>
              <a:t>9- كالا بطور نسيه بفروش برسد: حسابهي دريافتي×× </a:t>
            </a:r>
          </a:p>
          <a:p>
            <a:pPr algn="l"/>
            <a:r>
              <a:rPr lang="fa-IR" sz="2400"/>
              <a:t> مشاركت مخصوص××</a:t>
            </a:r>
          </a:p>
          <a:p>
            <a:pPr algn="l"/>
            <a:endParaRPr lang="fa-IR" sz="2400"/>
          </a:p>
          <a:p>
            <a:pPr algn="l"/>
            <a:r>
              <a:rPr lang="fa-IR" sz="2400"/>
              <a:t> </a:t>
            </a:r>
          </a:p>
          <a:p>
            <a:r>
              <a:rPr lang="fa-IR" sz="2400"/>
              <a:t>10- موقعي كه بدهكاران وصولي داشته باشيم: بانك مشترك××</a:t>
            </a:r>
          </a:p>
          <a:p>
            <a:pPr algn="l"/>
            <a:r>
              <a:rPr lang="fa-IR" sz="2400"/>
              <a:t>حسابهي دريافتي×× </a:t>
            </a:r>
          </a:p>
          <a:p>
            <a:endParaRPr lang="en-US" sz="2400"/>
          </a:p>
        </p:txBody>
      </p:sp>
    </p:spTree>
  </p:cSld>
  <p:clrMapOvr>
    <a:masterClrMapping/>
  </p:clrMapOvr>
  <p:transition spd="slow">
    <p:comb/>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23850" y="2349500"/>
            <a:ext cx="8499475" cy="3013075"/>
          </a:xfrm>
          <a:prstGeom prst="rect">
            <a:avLst/>
          </a:prstGeom>
          <a:noFill/>
          <a:ln w="9525">
            <a:noFill/>
            <a:miter lim="800000"/>
            <a:headEnd/>
            <a:tailEnd/>
          </a:ln>
          <a:effectLst/>
        </p:spPr>
        <p:txBody>
          <a:bodyPr>
            <a:spAutoFit/>
          </a:bodyPr>
          <a:lstStyle/>
          <a:p>
            <a:r>
              <a:rPr lang="fa-IR" sz="2400"/>
              <a:t>11- موقعي كه كالا بوسيله شركاء برداشت شود: جاري شركائ××</a:t>
            </a:r>
          </a:p>
          <a:p>
            <a:pPr algn="l"/>
            <a:r>
              <a:rPr lang="fa-IR" sz="2400"/>
              <a:t>مشاركت مخصوص××</a:t>
            </a:r>
          </a:p>
          <a:p>
            <a:r>
              <a:rPr lang="fa-IR" sz="2400"/>
              <a:t>12- موقعي كه به شركاء كمسيون يا حقوق پرداخت شود: مشاركت مخصوص××</a:t>
            </a:r>
          </a:p>
          <a:p>
            <a:pPr algn="l"/>
            <a:r>
              <a:rPr lang="fa-IR" sz="2400"/>
              <a:t>جاري شركاء××</a:t>
            </a:r>
          </a:p>
          <a:p>
            <a:pPr algn="l"/>
            <a:endParaRPr lang="fa-IR" sz="2400"/>
          </a:p>
          <a:p>
            <a:pPr algn="l"/>
            <a:endParaRPr lang="fa-IR" sz="2400"/>
          </a:p>
          <a:p>
            <a:r>
              <a:rPr lang="fa-IR" sz="2400"/>
              <a:t>13- موقعي كه تخفيفات خريد دريافت شود: حسابهاي پرداختي××</a:t>
            </a:r>
          </a:p>
          <a:p>
            <a:endParaRPr lang="en-US" sz="2400"/>
          </a:p>
        </p:txBody>
      </p:sp>
    </p:spTree>
  </p:cSld>
  <p:clrMapOvr>
    <a:masterClrMapping/>
  </p:clrMapOvr>
  <p:transition spd="slow">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4979988" y="415925"/>
            <a:ext cx="3314700" cy="701675"/>
          </a:xfrm>
          <a:prstGeom prst="rect">
            <a:avLst/>
          </a:prstGeom>
          <a:noFill/>
          <a:ln w="9525">
            <a:noFill/>
            <a:miter lim="800000"/>
            <a:headEnd/>
            <a:tailEnd/>
          </a:ln>
          <a:effectLst/>
        </p:spPr>
        <p:txBody>
          <a:bodyPr wrap="none" anchor="ctr">
            <a:spAutoFit/>
          </a:bodyPr>
          <a:lstStyle/>
          <a:p>
            <a:pPr algn="ctr" rtl="0">
              <a:tabLst>
                <a:tab pos="3676650" algn="l"/>
              </a:tabLst>
            </a:pPr>
            <a:r>
              <a:rPr lang="fa-IR" sz="4000" b="1" u="sng">
                <a:solidFill>
                  <a:schemeClr val="tx2"/>
                </a:solidFill>
                <a:latin typeface="Times New Roman" pitchFamily="18" charset="0"/>
              </a:rPr>
              <a:t>حساب سرمايه الف</a:t>
            </a:r>
            <a:endParaRPr lang="en-US" sz="4000" b="1" u="sng">
              <a:solidFill>
                <a:schemeClr val="tx2"/>
              </a:solidFill>
              <a:latin typeface="Times New Roman" pitchFamily="18" charset="0"/>
            </a:endParaRPr>
          </a:p>
        </p:txBody>
      </p:sp>
      <p:sp>
        <p:nvSpPr>
          <p:cNvPr id="388099" name="Rectangle 3"/>
          <p:cNvSpPr>
            <a:spLocks noChangeArrowheads="1"/>
          </p:cNvSpPr>
          <p:nvPr/>
        </p:nvSpPr>
        <p:spPr bwMode="auto">
          <a:xfrm>
            <a:off x="539750" y="1916113"/>
            <a:ext cx="7762875" cy="396875"/>
          </a:xfrm>
          <a:prstGeom prst="rect">
            <a:avLst/>
          </a:prstGeom>
          <a:noFill/>
          <a:ln w="9525">
            <a:noFill/>
            <a:miter lim="800000"/>
            <a:headEnd/>
            <a:tailEnd/>
          </a:ln>
          <a:effectLst/>
        </p:spPr>
        <p:txBody>
          <a:bodyPr wrap="none" anchor="ctr">
            <a:spAutoFit/>
          </a:bodyPr>
          <a:lstStyle/>
          <a:p>
            <a:r>
              <a:rPr lang="fa-IR" sz="2000" b="1">
                <a:latin typeface="Times New Roman" pitchFamily="18" charset="0"/>
              </a:rPr>
              <a:t>1/3/81 برداشت      200000              1/1/81 سرمايه اوليه               1000000</a:t>
            </a:r>
            <a:r>
              <a:rPr lang="fa-IR" sz="2000">
                <a:latin typeface="Times New Roman" pitchFamily="18" charset="0"/>
              </a:rPr>
              <a:t>  </a:t>
            </a:r>
          </a:p>
        </p:txBody>
      </p:sp>
      <p:sp>
        <p:nvSpPr>
          <p:cNvPr id="388100" name="Rectangle 4"/>
          <p:cNvSpPr>
            <a:spLocks noChangeArrowheads="1"/>
          </p:cNvSpPr>
          <p:nvPr/>
        </p:nvSpPr>
        <p:spPr bwMode="auto">
          <a:xfrm>
            <a:off x="1116013" y="2708275"/>
            <a:ext cx="7121525" cy="396875"/>
          </a:xfrm>
          <a:prstGeom prst="rect">
            <a:avLst/>
          </a:prstGeom>
          <a:noFill/>
          <a:ln w="9525">
            <a:noFill/>
            <a:miter lim="800000"/>
            <a:headEnd/>
            <a:tailEnd/>
          </a:ln>
          <a:effectLst/>
        </p:spPr>
        <p:txBody>
          <a:bodyPr wrap="none" anchor="ctr">
            <a:spAutoFit/>
          </a:bodyPr>
          <a:lstStyle/>
          <a:p>
            <a:pPr rtl="0"/>
            <a:r>
              <a:rPr lang="en-US" sz="2000" b="1">
                <a:latin typeface="Times New Roman" pitchFamily="18" charset="0"/>
              </a:rPr>
              <a:t>100000        </a:t>
            </a:r>
            <a:r>
              <a:rPr lang="fa-IR" sz="2000" b="1">
                <a:latin typeface="Times New Roman" pitchFamily="18" charset="0"/>
              </a:rPr>
              <a:t>1/9/81 سرمايه گذاري مجدد</a:t>
            </a:r>
            <a:r>
              <a:rPr lang="en-US" sz="2000" b="1">
                <a:latin typeface="Times New Roman" pitchFamily="18" charset="0"/>
              </a:rPr>
              <a:t>               </a:t>
            </a:r>
            <a:r>
              <a:rPr lang="fa-IR" sz="2000" b="1">
                <a:latin typeface="Times New Roman" pitchFamily="18" charset="0"/>
              </a:rPr>
              <a:t>200000</a:t>
            </a:r>
            <a:r>
              <a:rPr lang="en-US" sz="2000" b="1">
                <a:latin typeface="Times New Roman" pitchFamily="18" charset="0"/>
              </a:rPr>
              <a:t> </a:t>
            </a:r>
            <a:r>
              <a:rPr lang="fa-IR" sz="2000" b="1">
                <a:latin typeface="Times New Roman" pitchFamily="18" charset="0"/>
              </a:rPr>
              <a:t>برداشت</a:t>
            </a:r>
            <a:r>
              <a:rPr lang="en-US" sz="2000" b="1">
                <a:latin typeface="Times New Roman" pitchFamily="18" charset="0"/>
              </a:rPr>
              <a:t> 81/7/1</a:t>
            </a:r>
            <a:r>
              <a:rPr lang="en-US" sz="2000">
                <a:latin typeface="Times New Roman" pitchFamily="18" charset="0"/>
              </a:rPr>
              <a:t> </a:t>
            </a:r>
          </a:p>
        </p:txBody>
      </p:sp>
      <p:sp>
        <p:nvSpPr>
          <p:cNvPr id="388101" name="Rectangle 5"/>
          <p:cNvSpPr>
            <a:spLocks noChangeArrowheads="1"/>
          </p:cNvSpPr>
          <p:nvPr/>
        </p:nvSpPr>
        <p:spPr bwMode="auto">
          <a:xfrm>
            <a:off x="1295400" y="3352800"/>
            <a:ext cx="3657600" cy="366713"/>
          </a:xfrm>
          <a:prstGeom prst="rect">
            <a:avLst/>
          </a:prstGeom>
          <a:noFill/>
          <a:ln w="9525">
            <a:noFill/>
            <a:miter lim="800000"/>
            <a:headEnd/>
            <a:tailEnd/>
          </a:ln>
          <a:effectLst/>
        </p:spPr>
        <p:txBody>
          <a:bodyPr anchor="ctr">
            <a:spAutoFit/>
          </a:bodyPr>
          <a:lstStyle/>
          <a:p>
            <a:pPr rtl="0"/>
            <a:r>
              <a:rPr lang="fa-IR" b="1" u="sng">
                <a:latin typeface="Times New Roman" pitchFamily="18" charset="0"/>
              </a:rPr>
              <a:t>100000</a:t>
            </a:r>
            <a:r>
              <a:rPr lang="en-US" b="1" u="sng">
                <a:latin typeface="Times New Roman" pitchFamily="18" charset="0"/>
              </a:rPr>
              <a:t>    </a:t>
            </a:r>
            <a:r>
              <a:rPr lang="fa-IR" b="1" u="sng">
                <a:latin typeface="Times New Roman" pitchFamily="18" charset="0"/>
              </a:rPr>
              <a:t>سرمايه گذاري مجدد</a:t>
            </a:r>
            <a:r>
              <a:rPr lang="en-US" b="1" u="sng">
                <a:latin typeface="Times New Roman" pitchFamily="18" charset="0"/>
              </a:rPr>
              <a:t>   81/10/1</a:t>
            </a:r>
            <a:r>
              <a:rPr lang="en-US" u="sng">
                <a:latin typeface="Times New Roman" pitchFamily="18" charset="0"/>
              </a:rPr>
              <a:t>                                                                                                      </a:t>
            </a:r>
          </a:p>
        </p:txBody>
      </p:sp>
      <p:sp>
        <p:nvSpPr>
          <p:cNvPr id="388102" name="Rectangle 6"/>
          <p:cNvSpPr>
            <a:spLocks noChangeArrowheads="1"/>
          </p:cNvSpPr>
          <p:nvPr/>
        </p:nvSpPr>
        <p:spPr bwMode="auto">
          <a:xfrm>
            <a:off x="1295400" y="3795713"/>
            <a:ext cx="6705600" cy="671512"/>
          </a:xfrm>
          <a:prstGeom prst="rect">
            <a:avLst/>
          </a:prstGeom>
          <a:noFill/>
          <a:ln w="9525">
            <a:noFill/>
            <a:miter lim="800000"/>
            <a:headEnd/>
            <a:tailEnd/>
          </a:ln>
          <a:effectLst/>
        </p:spPr>
        <p:txBody>
          <a:bodyPr anchor="ctr">
            <a:spAutoFit/>
          </a:bodyPr>
          <a:lstStyle/>
          <a:p>
            <a:r>
              <a:rPr lang="fa-IR" sz="2000" b="1">
                <a:latin typeface="Times New Roman" pitchFamily="18" charset="0"/>
              </a:rPr>
              <a:t>                  400000           </a:t>
            </a:r>
            <a:r>
              <a:rPr lang="en-US" sz="2000">
                <a:latin typeface="Times New Roman" pitchFamily="18" charset="0"/>
              </a:rPr>
              <a:t>                          </a:t>
            </a:r>
          </a:p>
          <a:p>
            <a:r>
              <a:rPr lang="fa-IR" b="1">
                <a:latin typeface="Times New Roman" pitchFamily="18" charset="0"/>
              </a:rPr>
              <a:t>	</a:t>
            </a:r>
            <a:endParaRPr lang="en-US" b="1">
              <a:latin typeface="Times New Roman" pitchFamily="18" charset="0"/>
            </a:endParaRPr>
          </a:p>
        </p:txBody>
      </p:sp>
      <p:sp>
        <p:nvSpPr>
          <p:cNvPr id="388103" name="Rectangle 7"/>
          <p:cNvSpPr>
            <a:spLocks noChangeArrowheads="1"/>
          </p:cNvSpPr>
          <p:nvPr/>
        </p:nvSpPr>
        <p:spPr bwMode="auto">
          <a:xfrm>
            <a:off x="1447800" y="3886200"/>
            <a:ext cx="1041400" cy="366713"/>
          </a:xfrm>
          <a:prstGeom prst="rect">
            <a:avLst/>
          </a:prstGeom>
          <a:noFill/>
          <a:ln w="9525">
            <a:noFill/>
            <a:miter lim="800000"/>
            <a:headEnd/>
            <a:tailEnd/>
          </a:ln>
          <a:effectLst/>
        </p:spPr>
        <p:txBody>
          <a:bodyPr wrap="none">
            <a:spAutoFit/>
          </a:bodyPr>
          <a:lstStyle/>
          <a:p>
            <a:r>
              <a:rPr lang="en-US">
                <a:latin typeface="Times New Roman" pitchFamily="18" charset="0"/>
              </a:rPr>
              <a:t> </a:t>
            </a:r>
            <a:r>
              <a:rPr lang="en-US" b="1">
                <a:latin typeface="Times New Roman" pitchFamily="18" charset="0"/>
              </a:rPr>
              <a:t>1200000</a:t>
            </a:r>
          </a:p>
        </p:txBody>
      </p:sp>
      <p:sp>
        <p:nvSpPr>
          <p:cNvPr id="388104" name="Rectangle 8"/>
          <p:cNvSpPr>
            <a:spLocks noChangeArrowheads="1"/>
          </p:cNvSpPr>
          <p:nvPr/>
        </p:nvSpPr>
        <p:spPr bwMode="auto">
          <a:xfrm>
            <a:off x="4191000" y="3810000"/>
            <a:ext cx="506413" cy="366713"/>
          </a:xfrm>
          <a:prstGeom prst="rect">
            <a:avLst/>
          </a:prstGeom>
          <a:noFill/>
          <a:ln w="9525">
            <a:noFill/>
            <a:miter lim="800000"/>
            <a:headEnd/>
            <a:tailEnd/>
          </a:ln>
          <a:effectLst/>
        </p:spPr>
        <p:txBody>
          <a:bodyPr wrap="none">
            <a:spAutoFit/>
          </a:bodyPr>
          <a:lstStyle/>
          <a:p>
            <a:r>
              <a:rPr lang="fa-IR" b="1">
                <a:latin typeface="Times New Roman" pitchFamily="18" charset="0"/>
              </a:rPr>
              <a:t>جمع</a:t>
            </a:r>
            <a:endParaRPr lang="en-US" b="1">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95288" y="2133600"/>
            <a:ext cx="8372475" cy="3013075"/>
          </a:xfrm>
          <a:prstGeom prst="rect">
            <a:avLst/>
          </a:prstGeom>
          <a:noFill/>
          <a:ln w="9525">
            <a:noFill/>
            <a:miter lim="800000"/>
            <a:headEnd/>
            <a:tailEnd/>
          </a:ln>
          <a:effectLst/>
        </p:spPr>
        <p:txBody>
          <a:bodyPr>
            <a:spAutoFit/>
          </a:bodyPr>
          <a:lstStyle/>
          <a:p>
            <a:pPr algn="l"/>
            <a:r>
              <a:rPr lang="fa-IR" sz="2400"/>
              <a:t>مشاركت مخصوص××</a:t>
            </a:r>
          </a:p>
          <a:p>
            <a:r>
              <a:rPr lang="fa-IR" sz="2400"/>
              <a:t>14- تخفيفات فروش ولا وصول گردد: مشاركت مخصوص××</a:t>
            </a:r>
          </a:p>
          <a:p>
            <a:pPr algn="l"/>
            <a:r>
              <a:rPr lang="fa-IR" sz="2400"/>
              <a:t>حسابهاي دريفتي××</a:t>
            </a:r>
          </a:p>
          <a:p>
            <a:r>
              <a:rPr lang="fa-IR" sz="2400"/>
              <a:t>15- موقعي كه بستانكاران پرداختي پرداخت:حسابهاي پرداختي/اسناد پرداختي ××</a:t>
            </a:r>
          </a:p>
          <a:p>
            <a:endParaRPr lang="fa-IR" sz="2400"/>
          </a:p>
          <a:p>
            <a:endParaRPr lang="fa-IR" sz="2400"/>
          </a:p>
          <a:p>
            <a:pPr algn="l"/>
            <a:r>
              <a:rPr lang="fa-IR" sz="2400"/>
              <a:t>بانك مشترك××</a:t>
            </a:r>
          </a:p>
          <a:p>
            <a:r>
              <a:rPr lang="fa-IR" sz="2400"/>
              <a:t>16- نتيجه حساب مشاركت مخصوص الف: سود باشد: مشاركت مخصوص××</a:t>
            </a:r>
          </a:p>
        </p:txBody>
      </p:sp>
    </p:spTree>
  </p:cSld>
  <p:clrMapOvr>
    <a:masterClrMapping/>
  </p:clrMapOvr>
  <p:transition spd="slow">
    <p:comb/>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95288" y="1628775"/>
            <a:ext cx="8243887" cy="3743325"/>
          </a:xfrm>
          <a:prstGeom prst="rect">
            <a:avLst/>
          </a:prstGeom>
          <a:noFill/>
          <a:ln w="9525">
            <a:noFill/>
            <a:miter lim="800000"/>
            <a:headEnd/>
            <a:tailEnd/>
          </a:ln>
          <a:effectLst/>
        </p:spPr>
        <p:txBody>
          <a:bodyPr>
            <a:spAutoFit/>
          </a:bodyPr>
          <a:lstStyle/>
          <a:p>
            <a:pPr algn="l"/>
            <a:r>
              <a:rPr lang="fa-IR" sz="2400"/>
              <a:t>جاري شركاء××</a:t>
            </a:r>
          </a:p>
          <a:p>
            <a:r>
              <a:rPr lang="fa-IR" sz="2400"/>
              <a:t>ب:زيان باشد:جاري شركاء××</a:t>
            </a:r>
          </a:p>
          <a:p>
            <a:pPr algn="l"/>
            <a:r>
              <a:rPr lang="fa-IR" sz="2400"/>
              <a:t>مشاركت مخصوص××</a:t>
            </a:r>
          </a:p>
          <a:p>
            <a:r>
              <a:rPr lang="fa-IR" sz="2400"/>
              <a:t>17- بستن حساب بانك مشترك: حسابجاري شركاء×× </a:t>
            </a:r>
          </a:p>
          <a:p>
            <a:endParaRPr lang="fa-IR" sz="2400"/>
          </a:p>
          <a:p>
            <a:endParaRPr lang="fa-IR" sz="2400"/>
          </a:p>
          <a:p>
            <a:pPr algn="l"/>
            <a:r>
              <a:rPr lang="fa-IR" sz="2400"/>
              <a:t>بانك مشترك××</a:t>
            </a:r>
          </a:p>
          <a:p>
            <a:r>
              <a:rPr lang="fa-IR" sz="2400"/>
              <a:t>يادداشت: ماندده حساب بانك مشترك با حسابجاري شركاء نسبت به دريافت وپرداخت آن بسته مي شود با تسويه اين حساب بطور خودكار حساب جداگانه بسته مي شود. </a:t>
            </a:r>
            <a:endParaRPr lang="en-US" sz="2400"/>
          </a:p>
        </p:txBody>
      </p:sp>
    </p:spTree>
  </p:cSld>
  <p:clrMapOvr>
    <a:masterClrMapping/>
  </p:clrMapOvr>
  <p:transition spd="slow">
    <p:comb/>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r>
              <a:rPr lang="fa-IR" b="1">
                <a:cs typeface="B Titr" pitchFamily="2" charset="-78"/>
              </a:rPr>
              <a:t>فصل ششم</a:t>
            </a:r>
            <a:endParaRPr lang="en-US" b="1">
              <a:cs typeface="B Titr" pitchFamily="2" charset="-78"/>
            </a:endParaRPr>
          </a:p>
        </p:txBody>
      </p:sp>
      <p:sp>
        <p:nvSpPr>
          <p:cNvPr id="737283" name="Rectangle 3"/>
          <p:cNvSpPr>
            <a:spLocks noGrp="1" noChangeArrowheads="1"/>
          </p:cNvSpPr>
          <p:nvPr>
            <p:ph type="body" idx="1"/>
          </p:nvPr>
        </p:nvSpPr>
        <p:spPr/>
        <p:txBody>
          <a:bodyPr/>
          <a:lstStyle/>
          <a:p>
            <a:endParaRPr lang="en-US" b="1"/>
          </a:p>
          <a:p>
            <a:r>
              <a:rPr lang="fa-IR" b="1">
                <a:cs typeface="B Titr" pitchFamily="2" charset="-78"/>
              </a:rPr>
              <a:t>حسابداری حق العمل کاری</a:t>
            </a:r>
            <a:r>
              <a:rPr lang="en-US"/>
              <a:t>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afterEffect">
                                  <p:stCondLst>
                                    <p:cond delay="0"/>
                                  </p:stCondLst>
                                  <p:childTnLst>
                                    <p:animMotion origin="layout" path="M 0 0  C 0.007 -0.01332  0.014 -0.02797  0.021 -0.04662  C 0.04 -0.09991  0.045 -0.15186  0.031 -0.15985  C 0.017 -0.16918  -0.01 -0.13188  -0.029 -0.07859  C -0.039 -0.05062  -0.045 -0.02398  -0.047 -0.004  C -0.05 0.01199  -0.051 0.02797  -0.051 0.04662  C -0.051 0.10657  -0.038 0.15586  -0.023 0.15586  C -0.008 0.15586  0.005 0.10657  0.005 0.04662  C 0.005 0.01865  0.002 -0.00799  -0.003 -0.02664  C -0.005 -0.04263  -0.01 -0.05994  -0.016 -0.07726  C -0.036 -0.13188  -0.063 -0.16918  -0.077 -0.15985  C -0.091 -0.15053  -0.086 -0.09991  -0.066 -0.04529  C -0.058 -0.01998  -0.047 0.00133  -0.036 0.01599  C -0.028 0.02931  -0.019 0.0413  -0.007 0.05328  C 0.029 0.09191  0.065 0.10923  0.075 0.09325  C 0.084 0.07726  0.064 0.0333  0.028 -0.004  C 0.013 -0.01998  -0.003 -0.03197  -0.016 -0.03996  C -0.028 -0.04796  -0.043 -0.05462  -0.059 -0.05861  C -0.103 -0.07193  -0.141 -0.06794  -0.144 -0.04662  C -0.148 -0.02664  -0.115 0  -0.071 0.01332  C -0.051 0.01865  -0.032 0.02131  -0.017 0.01998  C -0.004 0.01998  0.01 0.01732  0.025 0.01332  C 0.069 0  0.102 -0.02797  0.098 -0.04796  C 0.095 -0.06794  0.057 -0.07327  0.013 -0.05994  C -0.008 -0.05328  -0.027 -0.04396  -0.04 -0.0333  C -0.051 -0.02531  -0.062 -0.01599  -0.074 -0.004  C -0.109 0.03463  -0.13 0.07726  -0.12 0.09325  C -0.111 0.10923  -0.074 0.09191  -0.039 0.05462  C -0.022 0.03597  -0.008 0.01732  0 0  Z" pathEditMode="relative" ptsTypes="">
                                      <p:cBhvr>
                                        <p:cTn id="6" dur="2000" fill="hold"/>
                                        <p:tgtEl>
                                          <p:spTgt spid="737282"/>
                                        </p:tgtEl>
                                        <p:attrNameLst>
                                          <p:attrName>ppt_x</p:attrName>
                                          <p:attrName>ppt_y</p:attrName>
                                        </p:attrNameLst>
                                      </p:cBhvr>
                                    </p:animMotion>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73728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2" grpId="0"/>
    </p:bldLst>
  </p:timing>
</p:sld>
</file>

<file path=ppt/slides/slide28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pPr algn="r"/>
            <a:r>
              <a:rPr lang="fa-IR" sz="2900" b="1" u="sng">
                <a:cs typeface="B Titr" pitchFamily="2" charset="-78"/>
              </a:rPr>
              <a:t>مقدمه</a:t>
            </a:r>
            <a:endParaRPr lang="en-US" sz="2900" b="1" u="sng">
              <a:cs typeface="B Titr" pitchFamily="2" charset="-78"/>
            </a:endParaRPr>
          </a:p>
        </p:txBody>
      </p:sp>
      <p:sp>
        <p:nvSpPr>
          <p:cNvPr id="739331" name="Rectangle 3"/>
          <p:cNvSpPr>
            <a:spLocks noGrp="1" noChangeArrowheads="1"/>
          </p:cNvSpPr>
          <p:nvPr>
            <p:ph type="body" idx="1"/>
          </p:nvPr>
        </p:nvSpPr>
        <p:spPr/>
        <p:txBody>
          <a:bodyPr/>
          <a:lstStyle/>
          <a:p>
            <a:pPr>
              <a:lnSpc>
                <a:spcPct val="80000"/>
              </a:lnSpc>
            </a:pPr>
            <a:endParaRPr lang="fa-IR" sz="2400" b="1"/>
          </a:p>
          <a:p>
            <a:pPr>
              <a:lnSpc>
                <a:spcPct val="80000"/>
              </a:lnSpc>
            </a:pPr>
            <a:r>
              <a:rPr lang="fa-IR" sz="2400" b="1">
                <a:cs typeface="B Zar" pitchFamily="2" charset="-78"/>
              </a:rPr>
              <a:t>در عصر حاضر و جدید شرکتها و تولید کنندگان سعی و تلاش دارند که با تولید انبوه ، فروش محصولات خود را با تمام امکانات و طرق مختلف به حداکثر ممکنه برسانند . بدین ترتیب فروش محصولات یا به صورت مستقیم و یا به صورت غیر مستقیم صورت می پذیرد. تولیدکنندگان در مورد فروشهای محصولات به طور مستقیم ، فروشندگانی منصوب می کنند تا کالاها را به فروش برسانند ، که به آنان نمایندگان فروش یا بازاریاب می گویند. روش دیگر فروش محصولات این است که شرکتها یک شخص حقیقی یا حقوقی را بر اساس پرداخت حق العمل انتخاب می نمایند و کالاها را بین آنها توزیع تا به فروش برسانند. </a:t>
            </a:r>
          </a:p>
          <a:p>
            <a:pPr>
              <a:lnSpc>
                <a:spcPct val="80000"/>
              </a:lnSpc>
            </a:pPr>
            <a:r>
              <a:rPr lang="fa-IR" sz="2400" b="1">
                <a:cs typeface="B Zar" pitchFamily="2" charset="-78"/>
              </a:rPr>
              <a:t>این سیستم غیرمستقیم فروش را سیستم حق العمل کاری نامیده اند و حسابداری آنرا « حسابداری حق العمل کاری » می نامند .</a:t>
            </a:r>
            <a:endParaRPr lang="en-US" sz="2400" b="1">
              <a:cs typeface="B Zar" pitchFamily="2" charset="-78"/>
            </a:endParaRPr>
          </a:p>
        </p:txBody>
      </p:sp>
    </p:spTree>
  </p:cSld>
  <p:clrMapOvr>
    <a:masterClrMapping/>
  </p:clrMapOvr>
  <p:transition spd="slow">
    <p:comb/>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pPr algn="r"/>
            <a:r>
              <a:rPr lang="fa-IR" sz="2900" b="1" u="sng">
                <a:cs typeface="B Titr" pitchFamily="2" charset="-78"/>
              </a:rPr>
              <a:t>ضرورت و الزام حق العمل کاری</a:t>
            </a:r>
            <a:endParaRPr lang="en-US" sz="2900" b="1" u="sng">
              <a:cs typeface="B Titr" pitchFamily="2" charset="-78"/>
            </a:endParaRPr>
          </a:p>
        </p:txBody>
      </p:sp>
      <p:sp>
        <p:nvSpPr>
          <p:cNvPr id="741379" name="Rectangle 3"/>
          <p:cNvSpPr>
            <a:spLocks noGrp="1" noChangeArrowheads="1"/>
          </p:cNvSpPr>
          <p:nvPr>
            <p:ph type="body" idx="1"/>
          </p:nvPr>
        </p:nvSpPr>
        <p:spPr/>
        <p:txBody>
          <a:bodyPr/>
          <a:lstStyle/>
          <a:p>
            <a:pPr>
              <a:lnSpc>
                <a:spcPct val="80000"/>
              </a:lnSpc>
            </a:pPr>
            <a:endParaRPr lang="fa-IR" sz="2000" b="1">
              <a:cs typeface="B Zar" pitchFamily="2" charset="-78"/>
            </a:endParaRPr>
          </a:p>
          <a:p>
            <a:pPr>
              <a:lnSpc>
                <a:spcPct val="80000"/>
              </a:lnSpc>
            </a:pPr>
            <a:r>
              <a:rPr lang="fa-IR" sz="2000" b="1">
                <a:cs typeface="B Zar" pitchFamily="2" charset="-78"/>
              </a:rPr>
              <a:t>تولیدگنندگان کالا چون شرایط بازار را نمی دانند و شناختی از اوضاع و احوال منطقه ندارند ، نمایندگانی را بر اساس پرداخت حق العمل در اقصا نقاط مختلف برای فروش محصولات منصوب می نمایند. چون این اشخاص بومی و محلی می باشند. بنابراین محصولات بیشتری را می توانند به فروش برسانند.  </a:t>
            </a:r>
          </a:p>
          <a:p>
            <a:pPr>
              <a:lnSpc>
                <a:spcPct val="80000"/>
              </a:lnSpc>
            </a:pPr>
            <a:r>
              <a:rPr lang="fa-IR" sz="2000" b="1">
                <a:cs typeface="B Zar" pitchFamily="2" charset="-78"/>
              </a:rPr>
              <a:t> نمایندگان فروش می توانند محصولات جدید را در بازار با شرایط بهتر به فروش برسانند و تمایل بیشتر دارند تا با انگیزه بیشتر این کار را انجام دهند.</a:t>
            </a:r>
          </a:p>
          <a:p>
            <a:pPr>
              <a:lnSpc>
                <a:spcPct val="80000"/>
              </a:lnSpc>
            </a:pPr>
            <a:r>
              <a:rPr lang="fa-IR" sz="2000" b="1">
                <a:cs typeface="B Zar" pitchFamily="2" charset="-78"/>
              </a:rPr>
              <a:t>تولید کنندگان با هزینه هنگفتی می توانند محصولات خود را مستقیماً در بازار به فروش برسانند ، پس اقتصادی تر آن است که کالا را برای حق العمل کار ارسال نمایند.</a:t>
            </a:r>
            <a:endParaRPr lang="en-US" sz="2000" b="1">
              <a:cs typeface="B Zar" pitchFamily="2" charset="-78"/>
            </a:endParaRPr>
          </a:p>
          <a:p>
            <a:pPr>
              <a:lnSpc>
                <a:spcPct val="80000"/>
              </a:lnSpc>
            </a:pPr>
            <a:r>
              <a:rPr lang="fa-IR" sz="2000" b="1">
                <a:cs typeface="B Zar" pitchFamily="2" charset="-78"/>
              </a:rPr>
              <a:t>تولید کنندگان می توانند برای نمایندگان خود در کشورهای خارجی کالا ارسال نمایند تا آنرا به فروش برساند. این روش برایشان مقرون به صرفه است</a:t>
            </a:r>
            <a:r>
              <a:rPr lang="en-US" sz="2000" b="1">
                <a:cs typeface="B Zar" pitchFamily="2" charset="-78"/>
              </a:rPr>
              <a:t>.</a:t>
            </a:r>
            <a:r>
              <a:rPr lang="en-US" sz="2000">
                <a:cs typeface="B Zar" pitchFamily="2" charset="-78"/>
              </a:rPr>
              <a:t> </a:t>
            </a:r>
          </a:p>
        </p:txBody>
      </p:sp>
    </p:spTree>
  </p:cSld>
  <p:clrMapOvr>
    <a:masterClrMapping/>
  </p:clrMapOvr>
  <p:transition spd="slow">
    <p:comb/>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algn="r"/>
            <a:r>
              <a:rPr lang="fa-IR" sz="2900" b="1" u="sng">
                <a:cs typeface="B Zar" pitchFamily="2" charset="-78"/>
              </a:rPr>
              <a:t>تعریف</a:t>
            </a:r>
            <a:endParaRPr lang="en-US" sz="2900" b="1" u="sng">
              <a:cs typeface="B Zar" pitchFamily="2" charset="-78"/>
            </a:endParaRPr>
          </a:p>
        </p:txBody>
      </p:sp>
      <p:sp>
        <p:nvSpPr>
          <p:cNvPr id="743427" name="Rectangle 3"/>
          <p:cNvSpPr>
            <a:spLocks noGrp="1" noChangeArrowheads="1"/>
          </p:cNvSpPr>
          <p:nvPr>
            <p:ph type="body" idx="1"/>
          </p:nvPr>
        </p:nvSpPr>
        <p:spPr/>
        <p:txBody>
          <a:bodyPr/>
          <a:lstStyle/>
          <a:p>
            <a:pPr>
              <a:lnSpc>
                <a:spcPct val="90000"/>
              </a:lnSpc>
              <a:buFont typeface="Wingdings" pitchFamily="2" charset="2"/>
              <a:buNone/>
            </a:pPr>
            <a:r>
              <a:rPr lang="fa-IR" sz="2000" b="1" u="sng">
                <a:cs typeface="B Zar" pitchFamily="2" charset="-78"/>
              </a:rPr>
              <a:t> </a:t>
            </a:r>
            <a:endParaRPr lang="fa-IR" sz="2000" b="1">
              <a:cs typeface="B Zar" pitchFamily="2" charset="-78"/>
            </a:endParaRPr>
          </a:p>
          <a:p>
            <a:pPr>
              <a:lnSpc>
                <a:spcPct val="90000"/>
              </a:lnSpc>
            </a:pPr>
            <a:r>
              <a:rPr lang="fa-IR" sz="2000" b="1">
                <a:cs typeface="B Zar" pitchFamily="2" charset="-78"/>
              </a:rPr>
              <a:t>حق العمل کاری یعنی توزیع یا ارسال کالا برای نمایندگان جهت انبار کردن و فروش . شخص ارسال کننده کالا را « آمر» و اشخاص حقیقی یا حقوقی که کالاها را دریافت می کند « حق العمل کار» گویند.</a:t>
            </a:r>
          </a:p>
          <a:p>
            <a:pPr>
              <a:lnSpc>
                <a:spcPct val="90000"/>
              </a:lnSpc>
            </a:pPr>
            <a:r>
              <a:rPr lang="fa-IR" sz="2000" b="1">
                <a:cs typeface="B Zar" pitchFamily="2" charset="-78"/>
              </a:rPr>
              <a:t>حق العمل کار کالاها را طبق قرارداد می فروشد و از بابت فروش درصدی را دریافت می کند که به آن               «حق العمل » گویند.</a:t>
            </a:r>
          </a:p>
          <a:p>
            <a:pPr>
              <a:lnSpc>
                <a:spcPct val="90000"/>
              </a:lnSpc>
            </a:pPr>
            <a:r>
              <a:rPr lang="fa-IR" sz="2000" b="1">
                <a:cs typeface="B Zar" pitchFamily="2" charset="-78"/>
              </a:rPr>
              <a:t>کالاهای ارسالی نزد حق العمل کار تا مادامی که به فروش نرسد در اختیار و مالکیت آمر باقی می ماند.</a:t>
            </a:r>
            <a:r>
              <a:rPr lang="fa-IR" sz="2000">
                <a:cs typeface="B Zar" pitchFamily="2" charset="-78"/>
              </a:rPr>
              <a:t> </a:t>
            </a:r>
            <a:endParaRPr lang="en-US" sz="2000">
              <a:cs typeface="B Zar" pitchFamily="2" charset="-78"/>
            </a:endParaRPr>
          </a:p>
        </p:txBody>
      </p:sp>
    </p:spTree>
  </p:cSld>
  <p:clrMapOvr>
    <a:masterClrMapping/>
  </p:clrMapOvr>
  <p:transition spd="slow">
    <p:comb/>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pPr algn="r"/>
            <a:r>
              <a:rPr lang="fa-IR" sz="2900" b="1" u="sng">
                <a:cs typeface="B Titr" pitchFamily="2" charset="-78"/>
              </a:rPr>
              <a:t>اصطلاحات و واژه های مهم</a:t>
            </a:r>
            <a:r>
              <a:rPr lang="fa-IR" sz="3800" b="1" u="sng">
                <a:cs typeface="B Titr" pitchFamily="2" charset="-78"/>
              </a:rPr>
              <a:t> </a:t>
            </a:r>
            <a:r>
              <a:rPr lang="fa-IR" sz="3800" b="1">
                <a:cs typeface="B Titr" pitchFamily="2" charset="-78"/>
              </a:rPr>
              <a:t/>
            </a:r>
            <a:br>
              <a:rPr lang="fa-IR" sz="3800" b="1">
                <a:cs typeface="B Titr" pitchFamily="2" charset="-78"/>
              </a:rPr>
            </a:br>
            <a:endParaRPr lang="en-US" sz="3800" b="1">
              <a:cs typeface="B Titr" pitchFamily="2" charset="-78"/>
            </a:endParaRPr>
          </a:p>
        </p:txBody>
      </p:sp>
      <p:sp>
        <p:nvSpPr>
          <p:cNvPr id="745475" name="Rectangle 3"/>
          <p:cNvSpPr>
            <a:spLocks noGrp="1" noChangeArrowheads="1"/>
          </p:cNvSpPr>
          <p:nvPr>
            <p:ph type="body" idx="1"/>
          </p:nvPr>
        </p:nvSpPr>
        <p:spPr/>
        <p:txBody>
          <a:bodyPr/>
          <a:lstStyle/>
          <a:p>
            <a:r>
              <a:rPr lang="fa-IR" sz="2000" b="1">
                <a:cs typeface="B Zar" pitchFamily="2" charset="-78"/>
              </a:rPr>
              <a:t>پیش فاکتور: موقعی که آمر کالاها را برای حق العمل کار ارسال می نماید همراه ارسال این کالاها یک صورتحساب برایش ارسال می نماید که در آن مشخصات  کالا مانند کیفیت ، کمیت ، قیمت ، بسته بندی و غیره را نشان می دهد. که به آن پیش فاکتور یا سیاهه مقدماتی گویند.</a:t>
            </a:r>
            <a:r>
              <a:rPr lang="fa-IR" sz="2000">
                <a:cs typeface="B Zar" pitchFamily="2" charset="-78"/>
              </a:rPr>
              <a:t> </a:t>
            </a:r>
            <a:endParaRPr lang="en-US" sz="2000">
              <a:cs typeface="B Zar" pitchFamily="2" charset="-78"/>
            </a:endParaRPr>
          </a:p>
        </p:txBody>
      </p:sp>
    </p:spTree>
  </p:cSld>
  <p:clrMapOvr>
    <a:masterClrMapping/>
  </p:clrMapOvr>
  <p:transition spd="slow">
    <p:comb/>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pPr algn="r"/>
            <a:r>
              <a:rPr lang="fa-IR" sz="3800" b="1" u="sng">
                <a:cs typeface="B Titr" pitchFamily="2" charset="-78"/>
              </a:rPr>
              <a:t>پیش پرداخت </a:t>
            </a:r>
            <a:r>
              <a:rPr lang="fa-IR" sz="3800" b="1">
                <a:cs typeface="B Titr" pitchFamily="2" charset="-78"/>
              </a:rPr>
              <a:t/>
            </a:r>
            <a:br>
              <a:rPr lang="fa-IR" sz="3800" b="1">
                <a:cs typeface="B Titr" pitchFamily="2" charset="-78"/>
              </a:rPr>
            </a:br>
            <a:endParaRPr lang="en-US" sz="3800" b="1">
              <a:cs typeface="B Titr" pitchFamily="2" charset="-78"/>
            </a:endParaRPr>
          </a:p>
        </p:txBody>
      </p:sp>
      <p:sp>
        <p:nvSpPr>
          <p:cNvPr id="747523" name="Rectangle 3"/>
          <p:cNvSpPr>
            <a:spLocks noGrp="1" noChangeArrowheads="1"/>
          </p:cNvSpPr>
          <p:nvPr>
            <p:ph type="body" idx="1"/>
          </p:nvPr>
        </p:nvSpPr>
        <p:spPr/>
        <p:txBody>
          <a:bodyPr/>
          <a:lstStyle/>
          <a:p>
            <a:r>
              <a:rPr lang="fa-IR" sz="2000" b="1">
                <a:cs typeface="B Zar" pitchFamily="2" charset="-78"/>
              </a:rPr>
              <a:t>گاهی آمر از حق العمل کار درخواست می کند که قبل از فروش کالا مبلغی را به عنوان پیش پرداخت برای او بفرستد . حق العمل کار ممکن است یک چک یا سفته در قالب پیش پرداخت برای آمر ارسال نماید.</a:t>
            </a:r>
          </a:p>
          <a:p>
            <a:r>
              <a:rPr lang="fa-IR" sz="2000" b="1">
                <a:cs typeface="B Zar" pitchFamily="2" charset="-78"/>
              </a:rPr>
              <a:t>آمر می تواند سفته یا چک را نزد بانک یا اشخاص حقیقی یا حقوقی دیگر فروش دین نماید و وجوه آنرا دریافت کند.</a:t>
            </a:r>
          </a:p>
          <a:p>
            <a:r>
              <a:rPr lang="fa-IR" sz="2000" b="1">
                <a:cs typeface="B Zar" pitchFamily="2" charset="-78"/>
              </a:rPr>
              <a:t>رقم کارمزد مکسوره را می توان به حساب کالای امانی و یاحساب هزینه بدهکار نمود. پیش پرداخت مذکور از حساب فروشهای کالا کسر می گردد.</a:t>
            </a:r>
            <a:endParaRPr lang="en-US" sz="2000" b="1">
              <a:cs typeface="B Zar" pitchFamily="2" charset="-78"/>
            </a:endParaRPr>
          </a:p>
        </p:txBody>
      </p:sp>
    </p:spTree>
  </p:cSld>
  <p:clrMapOvr>
    <a:masterClrMapping/>
  </p:clrMapOvr>
  <p:transition spd="slow">
    <p:comb/>
  </p:transition>
</p:sld>
</file>

<file path=ppt/slides/slide28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900113" y="1268413"/>
            <a:ext cx="6911975" cy="2043112"/>
          </a:xfrm>
          <a:prstGeom prst="rect">
            <a:avLst/>
          </a:prstGeom>
          <a:noFill/>
          <a:ln w="9525">
            <a:noFill/>
            <a:miter lim="800000"/>
            <a:headEnd/>
            <a:tailEnd/>
          </a:ln>
          <a:effectLst/>
        </p:spPr>
        <p:txBody>
          <a:bodyPr>
            <a:spAutoFit/>
          </a:bodyPr>
          <a:lstStyle/>
          <a:p>
            <a:pPr>
              <a:spcBef>
                <a:spcPct val="50000"/>
              </a:spcBef>
            </a:pPr>
            <a:r>
              <a:rPr lang="fa-IR" sz="3200"/>
              <a:t>فصل هففتم </a:t>
            </a:r>
          </a:p>
          <a:p>
            <a:pPr>
              <a:spcBef>
                <a:spcPct val="50000"/>
              </a:spcBef>
            </a:pPr>
            <a:endParaRPr lang="fa-IR" sz="3200"/>
          </a:p>
          <a:p>
            <a:pPr>
              <a:spcBef>
                <a:spcPct val="50000"/>
              </a:spcBef>
            </a:pPr>
            <a:r>
              <a:rPr lang="fa-IR" sz="3200"/>
              <a:t>سيستم فروش اقساطي وااجاره خريد</a:t>
            </a:r>
            <a:endParaRPr lang="en-US" sz="3200"/>
          </a:p>
        </p:txBody>
      </p:sp>
    </p:spTree>
  </p:cSld>
  <p:clrMapOvr>
    <a:masterClrMapping/>
  </p:clrMapOvr>
  <p:transition spd="slow">
    <p:comb/>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684213" y="1700213"/>
            <a:ext cx="7991475" cy="2286000"/>
          </a:xfrm>
          <a:prstGeom prst="rect">
            <a:avLst/>
          </a:prstGeom>
          <a:noFill/>
          <a:ln w="9525">
            <a:noFill/>
            <a:miter lim="800000"/>
            <a:headEnd/>
            <a:tailEnd/>
          </a:ln>
          <a:effectLst/>
        </p:spPr>
        <p:txBody>
          <a:bodyPr>
            <a:spAutoFit/>
          </a:bodyPr>
          <a:lstStyle/>
          <a:p>
            <a:pPr>
              <a:spcBef>
                <a:spcPct val="50000"/>
              </a:spcBef>
            </a:pPr>
            <a:r>
              <a:rPr lang="fa-IR" sz="3200"/>
              <a:t>مقدمه</a:t>
            </a:r>
          </a:p>
          <a:p>
            <a:pPr>
              <a:spcBef>
                <a:spcPct val="50000"/>
              </a:spcBef>
            </a:pPr>
            <a:r>
              <a:rPr lang="fa-IR" sz="3200"/>
              <a:t>عمليات اجاره خريد واقساطي يك سيستم بازرگاني خرده فروشي است كه فروشنده توافق مي كند كالا را به خوبي به فروش برساند. از طريق سيستم اعتباري وسيله امكان پذير</a:t>
            </a:r>
            <a:endParaRPr lang="en-US" sz="3200"/>
          </a:p>
        </p:txBody>
      </p:sp>
    </p:spTree>
  </p:cSld>
  <p:clrMapOvr>
    <a:masterClrMapping/>
  </p:clrMapOvr>
  <p:transition spd="slow">
    <p:comb/>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4356100" y="-315913"/>
            <a:ext cx="3781425" cy="1311276"/>
          </a:xfrm>
          <a:prstGeom prst="rect">
            <a:avLst/>
          </a:prstGeom>
          <a:noFill/>
          <a:ln w="9525">
            <a:noFill/>
            <a:miter lim="800000"/>
            <a:headEnd/>
            <a:tailEnd/>
          </a:ln>
          <a:effectLst/>
        </p:spPr>
        <p:txBody>
          <a:bodyPr anchor="ctr">
            <a:spAutoFit/>
          </a:bodyPr>
          <a:lstStyle/>
          <a:p>
            <a:r>
              <a:rPr lang="fa-IR" sz="4000" u="sng">
                <a:latin typeface="Times New Roman" pitchFamily="18" charset="0"/>
              </a:rPr>
              <a:t>                           </a:t>
            </a:r>
            <a:r>
              <a:rPr lang="fa-IR" sz="4000" b="1" u="sng">
                <a:latin typeface="Times New Roman" pitchFamily="18" charset="0"/>
              </a:rPr>
              <a:t>حساب سرمايه ب</a:t>
            </a:r>
            <a:r>
              <a:rPr lang="en-US" sz="4000" u="sng">
                <a:latin typeface="Times New Roman" pitchFamily="18" charset="0"/>
              </a:rPr>
              <a:t> </a:t>
            </a:r>
          </a:p>
        </p:txBody>
      </p:sp>
      <p:sp>
        <p:nvSpPr>
          <p:cNvPr id="389123" name="Rectangle 3"/>
          <p:cNvSpPr>
            <a:spLocks noChangeArrowheads="1"/>
          </p:cNvSpPr>
          <p:nvPr/>
        </p:nvSpPr>
        <p:spPr bwMode="auto">
          <a:xfrm>
            <a:off x="7315200" y="1828800"/>
            <a:ext cx="882650" cy="366713"/>
          </a:xfrm>
          <a:prstGeom prst="rect">
            <a:avLst/>
          </a:prstGeom>
          <a:noFill/>
          <a:ln w="9525">
            <a:noFill/>
            <a:miter lim="800000"/>
            <a:headEnd/>
            <a:tailEnd/>
          </a:ln>
          <a:effectLst/>
        </p:spPr>
        <p:txBody>
          <a:bodyPr wrap="none" anchor="ctr">
            <a:spAutoFit/>
          </a:bodyPr>
          <a:lstStyle/>
          <a:p>
            <a:pPr algn="l" rtl="0">
              <a:tabLst>
                <a:tab pos="1371600" algn="l"/>
                <a:tab pos="2181225" algn="l"/>
                <a:tab pos="2247900" algn="l"/>
                <a:tab pos="2400300" algn="l"/>
                <a:tab pos="2743200" algn="ctr"/>
                <a:tab pos="2962275" algn="l"/>
                <a:tab pos="3124200" algn="l"/>
                <a:tab pos="5486400" algn="r"/>
              </a:tabLst>
            </a:pPr>
            <a:r>
              <a:rPr lang="en-US" b="1">
                <a:latin typeface="Times New Roman" pitchFamily="18" charset="0"/>
              </a:rPr>
              <a:t>81/10/1</a:t>
            </a:r>
          </a:p>
        </p:txBody>
      </p:sp>
      <p:sp>
        <p:nvSpPr>
          <p:cNvPr id="389124" name="Rectangle 4"/>
          <p:cNvSpPr>
            <a:spLocks noChangeArrowheads="1"/>
          </p:cNvSpPr>
          <p:nvPr/>
        </p:nvSpPr>
        <p:spPr bwMode="auto">
          <a:xfrm>
            <a:off x="6477000" y="1828800"/>
            <a:ext cx="817563" cy="366713"/>
          </a:xfrm>
          <a:prstGeom prst="rect">
            <a:avLst/>
          </a:prstGeom>
          <a:noFill/>
          <a:ln w="9525">
            <a:noFill/>
            <a:miter lim="800000"/>
            <a:headEnd/>
            <a:tailEnd/>
          </a:ln>
          <a:effectLst/>
        </p:spPr>
        <p:txBody>
          <a:bodyPr wrap="none" anchor="ctr">
            <a:spAutoFit/>
          </a:bodyPr>
          <a:lstStyle/>
          <a:p>
            <a:r>
              <a:rPr lang="fa-IR" b="1">
                <a:latin typeface="Times New Roman" pitchFamily="18" charset="0"/>
              </a:rPr>
              <a:t>برداشت</a:t>
            </a:r>
            <a:r>
              <a:rPr lang="en-US">
                <a:latin typeface="Times New Roman" pitchFamily="18" charset="0"/>
              </a:rPr>
              <a:t> </a:t>
            </a:r>
          </a:p>
        </p:txBody>
      </p:sp>
      <p:sp>
        <p:nvSpPr>
          <p:cNvPr id="389125" name="Rectangle 5"/>
          <p:cNvSpPr>
            <a:spLocks noChangeArrowheads="1"/>
          </p:cNvSpPr>
          <p:nvPr/>
        </p:nvSpPr>
        <p:spPr bwMode="auto">
          <a:xfrm>
            <a:off x="5019675" y="1828800"/>
            <a:ext cx="1012825" cy="366713"/>
          </a:xfrm>
          <a:prstGeom prst="rect">
            <a:avLst/>
          </a:prstGeom>
          <a:noFill/>
          <a:ln w="9525">
            <a:noFill/>
            <a:miter lim="800000"/>
            <a:headEnd/>
            <a:tailEnd/>
          </a:ln>
          <a:effectLst/>
        </p:spPr>
        <p:txBody>
          <a:bodyPr wrap="none" anchor="ctr">
            <a:spAutoFit/>
          </a:bodyPr>
          <a:lstStyle/>
          <a:p>
            <a:r>
              <a:rPr lang="fa-IR" b="1">
                <a:latin typeface="Times New Roman" pitchFamily="18" charset="0"/>
              </a:rPr>
              <a:t>100000</a:t>
            </a:r>
            <a:r>
              <a:rPr lang="en-US">
                <a:latin typeface="Times New Roman" pitchFamily="18" charset="0"/>
              </a:rPr>
              <a:t> </a:t>
            </a:r>
          </a:p>
        </p:txBody>
      </p:sp>
      <p:sp>
        <p:nvSpPr>
          <p:cNvPr id="389126" name="Rectangle 6"/>
          <p:cNvSpPr>
            <a:spLocks noChangeArrowheads="1"/>
          </p:cNvSpPr>
          <p:nvPr/>
        </p:nvSpPr>
        <p:spPr bwMode="auto">
          <a:xfrm>
            <a:off x="3194050" y="1828800"/>
            <a:ext cx="1009650" cy="366713"/>
          </a:xfrm>
          <a:prstGeom prst="rect">
            <a:avLst/>
          </a:prstGeom>
          <a:noFill/>
          <a:ln w="9525">
            <a:noFill/>
            <a:miter lim="800000"/>
            <a:headEnd/>
            <a:tailEnd/>
          </a:ln>
          <a:effectLst/>
        </p:spPr>
        <p:txBody>
          <a:bodyPr wrap="none" anchor="ctr">
            <a:spAutoFit/>
          </a:bodyPr>
          <a:lstStyle/>
          <a:p>
            <a:r>
              <a:rPr lang="fa-IR">
                <a:latin typeface="Times New Roman" pitchFamily="18" charset="0"/>
              </a:rPr>
              <a:t>  </a:t>
            </a:r>
            <a:r>
              <a:rPr lang="fa-IR" b="1">
                <a:latin typeface="Times New Roman" pitchFamily="18" charset="0"/>
              </a:rPr>
              <a:t>1/1/81</a:t>
            </a:r>
            <a:r>
              <a:rPr lang="en-US">
                <a:latin typeface="Times New Roman" pitchFamily="18" charset="0"/>
              </a:rPr>
              <a:t> </a:t>
            </a:r>
          </a:p>
        </p:txBody>
      </p:sp>
      <p:sp>
        <p:nvSpPr>
          <p:cNvPr id="389127" name="Rectangle 7"/>
          <p:cNvSpPr>
            <a:spLocks noChangeArrowheads="1"/>
          </p:cNvSpPr>
          <p:nvPr/>
        </p:nvSpPr>
        <p:spPr bwMode="auto">
          <a:xfrm>
            <a:off x="523875" y="1828800"/>
            <a:ext cx="2873375" cy="366713"/>
          </a:xfrm>
          <a:prstGeom prst="rect">
            <a:avLst/>
          </a:prstGeom>
          <a:noFill/>
          <a:ln w="9525">
            <a:noFill/>
            <a:miter lim="800000"/>
            <a:headEnd/>
            <a:tailEnd/>
          </a:ln>
          <a:effectLst/>
        </p:spPr>
        <p:txBody>
          <a:bodyPr wrap="none" anchor="ctr">
            <a:spAutoFit/>
          </a:bodyPr>
          <a:lstStyle/>
          <a:p>
            <a:r>
              <a:rPr lang="fa-IR" b="1">
                <a:latin typeface="Times New Roman" pitchFamily="18" charset="0"/>
              </a:rPr>
              <a:t>سرمايه اوليه              600000</a:t>
            </a:r>
            <a:r>
              <a:rPr lang="en-US">
                <a:latin typeface="Times New Roman" pitchFamily="18" charset="0"/>
              </a:rPr>
              <a:t> </a:t>
            </a:r>
          </a:p>
        </p:txBody>
      </p:sp>
      <p:sp>
        <p:nvSpPr>
          <p:cNvPr id="389128" name="Rectangle 8"/>
          <p:cNvSpPr>
            <a:spLocks noChangeArrowheads="1"/>
          </p:cNvSpPr>
          <p:nvPr/>
        </p:nvSpPr>
        <p:spPr bwMode="auto">
          <a:xfrm>
            <a:off x="2514600" y="2362200"/>
            <a:ext cx="1600200" cy="641350"/>
          </a:xfrm>
          <a:prstGeom prst="rect">
            <a:avLst/>
          </a:prstGeom>
          <a:noFill/>
          <a:ln w="9525">
            <a:noFill/>
            <a:miter lim="800000"/>
            <a:headEnd/>
            <a:tailEnd/>
          </a:ln>
          <a:effectLst/>
        </p:spPr>
        <p:txBody>
          <a:bodyPr anchor="ctr">
            <a:spAutoFit/>
          </a:bodyPr>
          <a:lstStyle/>
          <a:p>
            <a:r>
              <a:rPr lang="fa-IR" b="1">
                <a:latin typeface="Times New Roman" pitchFamily="18" charset="0"/>
              </a:rPr>
              <a:t>1/2/81</a:t>
            </a:r>
            <a:r>
              <a:rPr lang="en-US">
                <a:latin typeface="Times New Roman" pitchFamily="18" charset="0"/>
              </a:rPr>
              <a:t>    </a:t>
            </a:r>
            <a:r>
              <a:rPr lang="fa-IR">
                <a:latin typeface="Times New Roman" pitchFamily="18" charset="0"/>
              </a:rPr>
              <a:t>                                                  </a:t>
            </a:r>
            <a:r>
              <a:rPr lang="en-US">
                <a:latin typeface="Times New Roman" pitchFamily="18" charset="0"/>
              </a:rPr>
              <a:t> </a:t>
            </a:r>
          </a:p>
        </p:txBody>
      </p:sp>
      <p:sp>
        <p:nvSpPr>
          <p:cNvPr id="389129" name="Rectangle 9"/>
          <p:cNvSpPr>
            <a:spLocks noChangeArrowheads="1"/>
          </p:cNvSpPr>
          <p:nvPr/>
        </p:nvSpPr>
        <p:spPr bwMode="auto">
          <a:xfrm>
            <a:off x="371475" y="2362200"/>
            <a:ext cx="3017838" cy="366713"/>
          </a:xfrm>
          <a:prstGeom prst="rect">
            <a:avLst/>
          </a:prstGeom>
          <a:noFill/>
          <a:ln w="9525">
            <a:noFill/>
            <a:miter lim="800000"/>
            <a:headEnd/>
            <a:tailEnd/>
          </a:ln>
          <a:effectLst/>
        </p:spPr>
        <p:txBody>
          <a:bodyPr wrap="none" anchor="ctr">
            <a:spAutoFit/>
          </a:bodyPr>
          <a:lstStyle/>
          <a:p>
            <a:r>
              <a:rPr lang="fa-IR" b="1">
                <a:latin typeface="Times New Roman" pitchFamily="18" charset="0"/>
              </a:rPr>
              <a:t>سرمايه گذاري مجدد        300000</a:t>
            </a:r>
            <a:r>
              <a:rPr lang="en-US">
                <a:latin typeface="Times New Roman" pitchFamily="18" charset="0"/>
              </a:rPr>
              <a:t> </a:t>
            </a:r>
          </a:p>
        </p:txBody>
      </p:sp>
      <p:sp>
        <p:nvSpPr>
          <p:cNvPr id="389130" name="Rectangle 10"/>
          <p:cNvSpPr>
            <a:spLocks noChangeArrowheads="1"/>
          </p:cNvSpPr>
          <p:nvPr/>
        </p:nvSpPr>
        <p:spPr bwMode="auto">
          <a:xfrm>
            <a:off x="363538" y="2971800"/>
            <a:ext cx="3787775" cy="366713"/>
          </a:xfrm>
          <a:prstGeom prst="rect">
            <a:avLst/>
          </a:prstGeom>
          <a:noFill/>
          <a:ln w="9525">
            <a:noFill/>
            <a:miter lim="800000"/>
            <a:headEnd/>
            <a:tailEnd/>
          </a:ln>
          <a:effectLst/>
        </p:spPr>
        <p:txBody>
          <a:bodyPr wrap="none" anchor="ctr">
            <a:spAutoFit/>
          </a:bodyPr>
          <a:lstStyle/>
          <a:p>
            <a:r>
              <a:rPr lang="fa-IR" u="sng">
                <a:latin typeface="Times New Roman" pitchFamily="18" charset="0"/>
              </a:rPr>
              <a:t> </a:t>
            </a:r>
            <a:r>
              <a:rPr lang="fa-IR" b="1" u="sng">
                <a:latin typeface="Times New Roman" pitchFamily="18" charset="0"/>
              </a:rPr>
              <a:t>1/11/81 سرمايه گذاري مجدد      200000</a:t>
            </a:r>
            <a:r>
              <a:rPr lang="en-US" u="sng">
                <a:latin typeface="Times New Roman" pitchFamily="18" charset="0"/>
              </a:rPr>
              <a:t> </a:t>
            </a:r>
          </a:p>
        </p:txBody>
      </p:sp>
      <p:sp>
        <p:nvSpPr>
          <p:cNvPr id="389131" name="Rectangle 11"/>
          <p:cNvSpPr>
            <a:spLocks noChangeArrowheads="1"/>
          </p:cNvSpPr>
          <p:nvPr/>
        </p:nvSpPr>
        <p:spPr bwMode="auto">
          <a:xfrm>
            <a:off x="469900" y="3581400"/>
            <a:ext cx="5778500" cy="366713"/>
          </a:xfrm>
          <a:prstGeom prst="rect">
            <a:avLst/>
          </a:prstGeom>
          <a:noFill/>
          <a:ln w="9525">
            <a:noFill/>
            <a:miter lim="800000"/>
            <a:headEnd/>
            <a:tailEnd/>
          </a:ln>
          <a:effectLst/>
        </p:spPr>
        <p:txBody>
          <a:bodyPr anchor="ctr">
            <a:spAutoFit/>
          </a:bodyPr>
          <a:lstStyle/>
          <a:p>
            <a:pPr rtl="0"/>
            <a:r>
              <a:rPr lang="en-US">
                <a:latin typeface="Times New Roman" pitchFamily="18" charset="0"/>
              </a:rPr>
              <a:t> </a:t>
            </a:r>
            <a:r>
              <a:rPr lang="en-US" b="1">
                <a:latin typeface="Times New Roman" pitchFamily="18" charset="0"/>
              </a:rPr>
              <a:t>1100000                </a:t>
            </a:r>
            <a:r>
              <a:rPr lang="fa-IR" b="1">
                <a:latin typeface="Times New Roman" pitchFamily="18" charset="0"/>
              </a:rPr>
              <a:t>                </a:t>
            </a:r>
            <a:r>
              <a:rPr lang="en-US" b="1">
                <a:latin typeface="Times New Roman" pitchFamily="18" charset="0"/>
              </a:rPr>
              <a:t>         </a:t>
            </a:r>
            <a:r>
              <a:rPr lang="fa-IR" b="1">
                <a:latin typeface="Times New Roman" pitchFamily="18" charset="0"/>
              </a:rPr>
              <a:t>  </a:t>
            </a:r>
            <a:r>
              <a:rPr lang="en-US" b="1">
                <a:latin typeface="Times New Roman" pitchFamily="18" charset="0"/>
              </a:rPr>
              <a:t>              </a:t>
            </a:r>
            <a:r>
              <a:rPr lang="fa-IR" b="1">
                <a:latin typeface="Times New Roman" pitchFamily="18" charset="0"/>
              </a:rPr>
              <a:t> </a:t>
            </a:r>
            <a:r>
              <a:rPr lang="en-US" b="1">
                <a:latin typeface="Times New Roman" pitchFamily="18" charset="0"/>
              </a:rPr>
              <a:t>         </a:t>
            </a:r>
            <a:r>
              <a:rPr lang="fa-IR" b="1">
                <a:latin typeface="Times New Roman" pitchFamily="18" charset="0"/>
              </a:rPr>
              <a:t>100000</a:t>
            </a:r>
            <a:r>
              <a:rPr lang="en-US">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4866" name="Text Box 2"/>
          <p:cNvSpPr txBox="1">
            <a:spLocks noChangeArrowheads="1"/>
          </p:cNvSpPr>
          <p:nvPr/>
        </p:nvSpPr>
        <p:spPr bwMode="auto">
          <a:xfrm>
            <a:off x="971550" y="1628775"/>
            <a:ext cx="7488238" cy="4725988"/>
          </a:xfrm>
          <a:prstGeom prst="rect">
            <a:avLst/>
          </a:prstGeom>
          <a:noFill/>
          <a:ln w="9525">
            <a:noFill/>
            <a:miter lim="800000"/>
            <a:headEnd/>
            <a:tailEnd/>
          </a:ln>
          <a:effectLst/>
        </p:spPr>
        <p:txBody>
          <a:bodyPr>
            <a:spAutoFit/>
          </a:bodyPr>
          <a:lstStyle/>
          <a:p>
            <a:pPr>
              <a:spcBef>
                <a:spcPct val="50000"/>
              </a:spcBef>
            </a:pPr>
            <a:r>
              <a:rPr lang="fa-IR" sz="3200"/>
              <a:t>است. </a:t>
            </a:r>
          </a:p>
          <a:p>
            <a:pPr>
              <a:spcBef>
                <a:spcPct val="50000"/>
              </a:spcBef>
            </a:pPr>
            <a:r>
              <a:rPr lang="fa-IR" sz="3200"/>
              <a:t>دامنه توافق : </a:t>
            </a:r>
          </a:p>
          <a:p>
            <a:pPr>
              <a:spcBef>
                <a:spcPct val="50000"/>
              </a:spcBef>
            </a:pPr>
            <a:r>
              <a:rPr lang="fa-IR" sz="3200"/>
              <a:t>الف)شي در تصرف طبق شرايط معين مبلغ توافقي بپردازد.</a:t>
            </a:r>
          </a:p>
          <a:p>
            <a:pPr>
              <a:spcBef>
                <a:spcPct val="50000"/>
              </a:spcBef>
            </a:pPr>
            <a:r>
              <a:rPr lang="fa-IR" sz="3200"/>
              <a:t>ب) انتقال مالكيت در آخرين قسط به خريدار</a:t>
            </a:r>
          </a:p>
          <a:p>
            <a:pPr>
              <a:spcBef>
                <a:spcPct val="50000"/>
              </a:spcBef>
            </a:pPr>
            <a:r>
              <a:rPr lang="fa-IR" sz="3200"/>
              <a:t>ج) فسخ قرارداد قبل از انتقال مالكيت</a:t>
            </a:r>
          </a:p>
          <a:p>
            <a:pPr>
              <a:spcBef>
                <a:spcPct val="50000"/>
              </a:spcBef>
            </a:pPr>
            <a:r>
              <a:rPr lang="fa-IR" sz="3200"/>
              <a:t>معقول بودن قرارداداجاره خريدو  </a:t>
            </a:r>
            <a:endParaRPr lang="en-US" sz="3200"/>
          </a:p>
        </p:txBody>
      </p:sp>
    </p:spTree>
  </p:cSld>
  <p:clrMapOvr>
    <a:masterClrMapping/>
  </p:clrMapOvr>
  <p:transition spd="slow">
    <p:comb/>
  </p:transition>
</p:sld>
</file>

<file path=ppt/slides/slide29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6914" name="Text Box 2"/>
          <p:cNvSpPr txBox="1">
            <a:spLocks noChangeArrowheads="1"/>
          </p:cNvSpPr>
          <p:nvPr/>
        </p:nvSpPr>
        <p:spPr bwMode="auto">
          <a:xfrm>
            <a:off x="827088" y="0"/>
            <a:ext cx="7920037" cy="5702300"/>
          </a:xfrm>
          <a:prstGeom prst="rect">
            <a:avLst/>
          </a:prstGeom>
          <a:noFill/>
          <a:ln w="9525">
            <a:noFill/>
            <a:miter lim="800000"/>
            <a:headEnd/>
            <a:tailEnd/>
          </a:ln>
          <a:effectLst/>
        </p:spPr>
        <p:txBody>
          <a:bodyPr>
            <a:spAutoFit/>
          </a:bodyPr>
          <a:lstStyle/>
          <a:p>
            <a:pPr marL="342900" indent="-342900">
              <a:spcBef>
                <a:spcPct val="50000"/>
              </a:spcBef>
            </a:pPr>
            <a:r>
              <a:rPr lang="fa-IR" sz="3200"/>
              <a:t>امضاء طرفين.</a:t>
            </a:r>
          </a:p>
          <a:p>
            <a:pPr marL="342900" indent="-342900">
              <a:spcBef>
                <a:spcPct val="50000"/>
              </a:spcBef>
            </a:pPr>
            <a:r>
              <a:rPr lang="fa-IR" sz="3200"/>
              <a:t>مفاد قرارداد اجاره خريد :</a:t>
            </a:r>
          </a:p>
          <a:p>
            <a:pPr marL="342900" indent="-342900">
              <a:spcBef>
                <a:spcPct val="50000"/>
              </a:spcBef>
              <a:buFontTx/>
              <a:buAutoNum type="arabicParenR"/>
            </a:pPr>
            <a:r>
              <a:rPr lang="fa-IR" sz="3200"/>
              <a:t>قيمت اجاره خريد مورد توافق</a:t>
            </a:r>
          </a:p>
          <a:p>
            <a:pPr marL="342900" indent="-342900">
              <a:spcBef>
                <a:spcPct val="50000"/>
              </a:spcBef>
              <a:buFontTx/>
              <a:buAutoNum type="arabicParenR"/>
            </a:pPr>
            <a:r>
              <a:rPr lang="fa-IR" sz="3200"/>
              <a:t>قيمت نقدي شي</a:t>
            </a:r>
          </a:p>
          <a:p>
            <a:pPr marL="342900" indent="-342900">
              <a:spcBef>
                <a:spcPct val="50000"/>
              </a:spcBef>
              <a:buFontTx/>
              <a:buAutoNum type="arabicParenR"/>
            </a:pPr>
            <a:r>
              <a:rPr lang="fa-IR" sz="3200"/>
              <a:t>تاريخ اتمام قرارداد</a:t>
            </a:r>
          </a:p>
          <a:p>
            <a:pPr marL="342900" indent="-342900">
              <a:spcBef>
                <a:spcPct val="50000"/>
              </a:spcBef>
              <a:buFontTx/>
              <a:buAutoNum type="arabicParenR"/>
            </a:pPr>
            <a:r>
              <a:rPr lang="fa-IR" sz="3200"/>
              <a:t>تعداد اقسلطي كه خريدار بايد بپردازد.</a:t>
            </a:r>
          </a:p>
          <a:p>
            <a:pPr marL="342900" indent="-342900">
              <a:spcBef>
                <a:spcPct val="50000"/>
              </a:spcBef>
              <a:buFontTx/>
              <a:buAutoNum type="arabicParenR"/>
            </a:pPr>
            <a:r>
              <a:rPr lang="fa-IR" sz="3200"/>
              <a:t>شي موضوع قرارداد:</a:t>
            </a:r>
          </a:p>
          <a:p>
            <a:pPr marL="342900" indent="-342900">
              <a:spcBef>
                <a:spcPct val="50000"/>
              </a:spcBef>
            </a:pPr>
            <a:r>
              <a:rPr lang="fa-IR" sz="3200"/>
              <a:t>نكات قانوني</a:t>
            </a:r>
          </a:p>
        </p:txBody>
      </p:sp>
    </p:spTree>
  </p:cSld>
  <p:clrMapOvr>
    <a:masterClrMapping/>
  </p:clrMapOvr>
  <p:transition spd="slow">
    <p:comb/>
  </p:transition>
</p:sld>
</file>

<file path=ppt/slides/slide29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8962" name="Text Box 2"/>
          <p:cNvSpPr txBox="1">
            <a:spLocks noChangeArrowheads="1"/>
          </p:cNvSpPr>
          <p:nvPr/>
        </p:nvSpPr>
        <p:spPr bwMode="auto">
          <a:xfrm>
            <a:off x="1187450" y="908050"/>
            <a:ext cx="7956550" cy="3262313"/>
          </a:xfrm>
          <a:prstGeom prst="rect">
            <a:avLst/>
          </a:prstGeom>
          <a:noFill/>
          <a:ln w="9525">
            <a:noFill/>
            <a:miter lim="800000"/>
            <a:headEnd/>
            <a:tailEnd/>
          </a:ln>
          <a:effectLst/>
        </p:spPr>
        <p:txBody>
          <a:bodyPr>
            <a:spAutoFit/>
          </a:bodyPr>
          <a:lstStyle/>
          <a:p>
            <a:pPr>
              <a:spcBef>
                <a:spcPct val="50000"/>
              </a:spcBef>
            </a:pPr>
            <a:r>
              <a:rPr lang="fa-IR" sz="3200"/>
              <a:t>مهم در سيستم اجاره خريد</a:t>
            </a:r>
          </a:p>
          <a:p>
            <a:pPr>
              <a:spcBef>
                <a:spcPct val="50000"/>
              </a:spcBef>
            </a:pPr>
            <a:endParaRPr lang="fa-IR" sz="3200"/>
          </a:p>
          <a:p>
            <a:pPr>
              <a:spcBef>
                <a:spcPct val="50000"/>
              </a:spcBef>
            </a:pPr>
            <a:r>
              <a:rPr lang="fa-IR" sz="3200"/>
              <a:t>قيمت خريد اجاره اي: مبلغي كه خريدار تحت قرارداد براي كامل شدن موضوع خريد وتحصيل مالكيت بپردازد.</a:t>
            </a:r>
          </a:p>
          <a:p>
            <a:pPr>
              <a:spcBef>
                <a:spcPct val="50000"/>
              </a:spcBef>
            </a:pPr>
            <a:r>
              <a:rPr lang="fa-IR" sz="3200"/>
              <a:t>خريدار: شخصي كه مالكيت شي را طبق قرارداد منعقده</a:t>
            </a:r>
            <a:endParaRPr lang="en-US" sz="3200"/>
          </a:p>
        </p:txBody>
      </p:sp>
    </p:spTree>
  </p:cSld>
  <p:clrMapOvr>
    <a:masterClrMapping/>
  </p:clrMapOvr>
  <p:transition spd="slow">
    <p:comb/>
  </p:transition>
</p:sld>
</file>

<file path=ppt/slides/slide29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1010" name="Text Box 2"/>
          <p:cNvSpPr txBox="1">
            <a:spLocks noChangeArrowheads="1"/>
          </p:cNvSpPr>
          <p:nvPr/>
        </p:nvSpPr>
        <p:spPr bwMode="auto">
          <a:xfrm>
            <a:off x="539750" y="1196975"/>
            <a:ext cx="8101013" cy="3994150"/>
          </a:xfrm>
          <a:prstGeom prst="rect">
            <a:avLst/>
          </a:prstGeom>
          <a:noFill/>
          <a:ln w="9525">
            <a:noFill/>
            <a:miter lim="800000"/>
            <a:headEnd/>
            <a:tailEnd/>
          </a:ln>
          <a:effectLst/>
        </p:spPr>
        <p:txBody>
          <a:bodyPr>
            <a:spAutoFit/>
          </a:bodyPr>
          <a:lstStyle/>
          <a:p>
            <a:pPr>
              <a:spcBef>
                <a:spcPct val="50000"/>
              </a:spcBef>
            </a:pPr>
            <a:r>
              <a:rPr lang="fa-IR" sz="3200"/>
              <a:t>به دست خواهد آورد.</a:t>
            </a:r>
          </a:p>
          <a:p>
            <a:pPr>
              <a:spcBef>
                <a:spcPct val="50000"/>
              </a:spcBef>
            </a:pPr>
            <a:endParaRPr lang="fa-IR" sz="3200"/>
          </a:p>
          <a:p>
            <a:pPr>
              <a:spcBef>
                <a:spcPct val="50000"/>
              </a:spcBef>
            </a:pPr>
            <a:r>
              <a:rPr lang="fa-IR" sz="3200"/>
              <a:t>اجاره: مبلغي كه خريدار به طور ادواري مي پردازد.</a:t>
            </a:r>
          </a:p>
          <a:p>
            <a:pPr>
              <a:spcBef>
                <a:spcPct val="50000"/>
              </a:spcBef>
            </a:pPr>
            <a:r>
              <a:rPr lang="fa-IR" sz="3200"/>
              <a:t>مالك: شخصي كه با پرداخت آخرين قسط ، مالكيت شي به خريدارانتقال مي دهد.</a:t>
            </a:r>
          </a:p>
          <a:p>
            <a:pPr>
              <a:spcBef>
                <a:spcPct val="50000"/>
              </a:spcBef>
            </a:pPr>
            <a:r>
              <a:rPr lang="fa-IR" sz="3200"/>
              <a:t>هزينه كارمزد اجاره خريد: يا هزينه هاي</a:t>
            </a:r>
            <a:endParaRPr lang="en-US" sz="3200"/>
          </a:p>
        </p:txBody>
      </p:sp>
    </p:spTree>
  </p:cSld>
  <p:clrMapOvr>
    <a:masterClrMapping/>
  </p:clrMapOvr>
  <p:transition spd="slow">
    <p:comb/>
  </p:transition>
</p:sld>
</file>

<file path=ppt/slides/slide29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900113" y="1125538"/>
            <a:ext cx="7200900" cy="3994150"/>
          </a:xfrm>
          <a:prstGeom prst="rect">
            <a:avLst/>
          </a:prstGeom>
          <a:noFill/>
          <a:ln w="9525">
            <a:noFill/>
            <a:miter lim="800000"/>
            <a:headEnd/>
            <a:tailEnd/>
          </a:ln>
          <a:effectLst/>
        </p:spPr>
        <p:txBody>
          <a:bodyPr>
            <a:spAutoFit/>
          </a:bodyPr>
          <a:lstStyle/>
          <a:p>
            <a:pPr>
              <a:spcBef>
                <a:spcPct val="50000"/>
              </a:spcBef>
            </a:pPr>
            <a:r>
              <a:rPr lang="fa-IR" sz="3200"/>
              <a:t>قانوني نسبت به قيمت اقساطي در هر سال.</a:t>
            </a:r>
          </a:p>
          <a:p>
            <a:pPr>
              <a:spcBef>
                <a:spcPct val="50000"/>
              </a:spcBef>
            </a:pPr>
            <a:endParaRPr lang="fa-IR" sz="3200"/>
          </a:p>
          <a:p>
            <a:pPr algn="l">
              <a:spcBef>
                <a:spcPct val="50000"/>
              </a:spcBef>
            </a:pPr>
            <a:r>
              <a:rPr lang="en-US" sz="3200"/>
              <a:t>Sc=Ci.r.i/100</a:t>
            </a:r>
          </a:p>
          <a:p>
            <a:pPr>
              <a:spcBef>
                <a:spcPct val="50000"/>
              </a:spcBef>
            </a:pPr>
            <a:r>
              <a:rPr lang="fa-IR" sz="3200"/>
              <a:t>هزينه اجاره خريد خالص: تفاوت بين قيمت خالص اجاره خريد يا قيمت نقدي اشياء .</a:t>
            </a:r>
          </a:p>
          <a:p>
            <a:pPr>
              <a:spcBef>
                <a:spcPct val="50000"/>
              </a:spcBef>
            </a:pPr>
            <a:r>
              <a:rPr lang="fa-IR" sz="3200"/>
              <a:t>روش معمول : خريدار بايد</a:t>
            </a:r>
            <a:endParaRPr lang="en-US" sz="3200"/>
          </a:p>
        </p:txBody>
      </p:sp>
    </p:spTree>
  </p:cSld>
  <p:clrMapOvr>
    <a:masterClrMapping/>
  </p:clrMapOvr>
  <p:transition spd="slow">
    <p:comb/>
  </p:transition>
</p:sld>
</file>

<file path=ppt/slides/slide29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755650" y="1196975"/>
            <a:ext cx="7993063" cy="3017838"/>
          </a:xfrm>
          <a:prstGeom prst="rect">
            <a:avLst/>
          </a:prstGeom>
          <a:noFill/>
          <a:ln w="9525">
            <a:noFill/>
            <a:miter lim="800000"/>
            <a:headEnd/>
            <a:tailEnd/>
          </a:ln>
          <a:effectLst/>
        </p:spPr>
        <p:txBody>
          <a:bodyPr>
            <a:spAutoFit/>
          </a:bodyPr>
          <a:lstStyle/>
          <a:p>
            <a:pPr>
              <a:spcBef>
                <a:spcPct val="50000"/>
              </a:spcBef>
            </a:pPr>
            <a:r>
              <a:rPr lang="fa-IR" sz="3200"/>
              <a:t>هر دو قيمت را كنار يكديگر قرار دهد.</a:t>
            </a:r>
          </a:p>
          <a:p>
            <a:pPr>
              <a:spcBef>
                <a:spcPct val="50000"/>
              </a:spcBef>
            </a:pPr>
            <a:endParaRPr lang="fa-IR" sz="3200"/>
          </a:p>
          <a:p>
            <a:pPr>
              <a:spcBef>
                <a:spcPct val="50000"/>
              </a:spcBef>
            </a:pPr>
            <a:r>
              <a:rPr lang="fa-IR" sz="3200"/>
              <a:t>موقعي كه شخصي كالا را خريداري مي كند بايد قيمت آن كمتر از حالت سيستم اجاره خريد باشد.علت ان رقم اجاره خريد</a:t>
            </a:r>
            <a:endParaRPr lang="en-US"/>
          </a:p>
        </p:txBody>
      </p:sp>
    </p:spTree>
  </p:cSld>
  <p:clrMapOvr>
    <a:masterClrMapping/>
  </p:clrMapOvr>
  <p:transition spd="slow">
    <p:comb/>
  </p:transition>
</p:sld>
</file>

<file path=ppt/slides/slide29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611188" y="1125538"/>
            <a:ext cx="8208962" cy="4970462"/>
          </a:xfrm>
          <a:prstGeom prst="rect">
            <a:avLst/>
          </a:prstGeom>
          <a:noFill/>
          <a:ln w="9525">
            <a:noFill/>
            <a:miter lim="800000"/>
            <a:headEnd/>
            <a:tailEnd/>
          </a:ln>
          <a:effectLst/>
        </p:spPr>
        <p:txBody>
          <a:bodyPr>
            <a:spAutoFit/>
          </a:bodyPr>
          <a:lstStyle/>
          <a:p>
            <a:pPr>
              <a:spcBef>
                <a:spcPct val="50000"/>
              </a:spcBef>
            </a:pPr>
            <a:r>
              <a:rPr lang="fa-IR" sz="3200"/>
              <a:t>است كه شامل كارمزدهايي است .</a:t>
            </a:r>
          </a:p>
          <a:p>
            <a:pPr>
              <a:spcBef>
                <a:spcPct val="50000"/>
              </a:spcBef>
            </a:pPr>
            <a:endParaRPr lang="fa-IR" sz="3200"/>
          </a:p>
          <a:p>
            <a:pPr>
              <a:spcBef>
                <a:spcPct val="50000"/>
              </a:spcBef>
            </a:pPr>
            <a:r>
              <a:rPr lang="fa-IR" sz="3200"/>
              <a:t>محاسبه كارمزد</a:t>
            </a:r>
          </a:p>
          <a:p>
            <a:pPr>
              <a:spcBef>
                <a:spcPct val="50000"/>
              </a:spcBef>
            </a:pPr>
            <a:r>
              <a:rPr lang="fa-IR" sz="3200"/>
              <a:t>هر قسط دو جزء دارد:الف) بخش نقدي آن  ب) كارمزد</a:t>
            </a:r>
          </a:p>
          <a:p>
            <a:pPr>
              <a:spcBef>
                <a:spcPct val="50000"/>
              </a:spcBef>
            </a:pPr>
            <a:r>
              <a:rPr lang="fa-IR" sz="3200"/>
              <a:t>مشكل اصلي سيستم اجاره خريد محاسبه ادواري هر قسط</a:t>
            </a:r>
          </a:p>
          <a:p>
            <a:pPr>
              <a:spcBef>
                <a:spcPct val="50000"/>
              </a:spcBef>
            </a:pPr>
            <a:r>
              <a:rPr lang="fa-IR" sz="3200"/>
              <a:t>حالت اول: موجود بودون قيمت </a:t>
            </a:r>
            <a:endParaRPr lang="en-US" sz="3200"/>
          </a:p>
          <a:p>
            <a:pPr>
              <a:spcBef>
                <a:spcPct val="50000"/>
              </a:spcBef>
            </a:pPr>
            <a:endParaRPr lang="en-US" sz="3200"/>
          </a:p>
        </p:txBody>
      </p:sp>
    </p:spTree>
  </p:cSld>
  <p:clrMapOvr>
    <a:masterClrMapping/>
  </p:clrMapOvr>
  <p:transition spd="slow">
    <p:comb/>
  </p:transition>
</p:sld>
</file>

<file path=ppt/slides/slide29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202" name="Text Box 2"/>
          <p:cNvSpPr txBox="1">
            <a:spLocks noChangeArrowheads="1"/>
          </p:cNvSpPr>
          <p:nvPr/>
        </p:nvSpPr>
        <p:spPr bwMode="auto">
          <a:xfrm>
            <a:off x="323850" y="1196975"/>
            <a:ext cx="8426450" cy="3262313"/>
          </a:xfrm>
          <a:prstGeom prst="rect">
            <a:avLst/>
          </a:prstGeom>
          <a:noFill/>
          <a:ln w="9525">
            <a:noFill/>
            <a:miter lim="800000"/>
            <a:headEnd/>
            <a:tailEnd/>
          </a:ln>
          <a:effectLst/>
        </p:spPr>
        <p:txBody>
          <a:bodyPr>
            <a:spAutoFit/>
          </a:bodyPr>
          <a:lstStyle/>
          <a:p>
            <a:pPr>
              <a:spcBef>
                <a:spcPct val="50000"/>
              </a:spcBef>
            </a:pPr>
            <a:r>
              <a:rPr lang="fa-IR" sz="3200"/>
              <a:t>نقدي كارمزد وقسط.</a:t>
            </a:r>
          </a:p>
          <a:p>
            <a:pPr>
              <a:spcBef>
                <a:spcPct val="50000"/>
              </a:spcBef>
            </a:pPr>
            <a:endParaRPr lang="fa-IR" sz="3200"/>
          </a:p>
          <a:p>
            <a:pPr>
              <a:spcBef>
                <a:spcPct val="50000"/>
              </a:spcBef>
            </a:pPr>
            <a:r>
              <a:rPr lang="fa-IR" sz="3200"/>
              <a:t>حالت دوم : موقعي كه قيمت نقدي كالا وتعداد اقساط ومبلغ اقساط داده شود. لكن نرخ كارمزد معلوم نباشد.</a:t>
            </a:r>
          </a:p>
          <a:p>
            <a:pPr>
              <a:spcBef>
                <a:spcPct val="50000"/>
              </a:spcBef>
            </a:pPr>
            <a:r>
              <a:rPr lang="fa-IR" sz="3200"/>
              <a:t>كارمزدهاي پرداختي: تفاوت قيمت نقدي كالا</a:t>
            </a:r>
            <a:endParaRPr lang="en-US" sz="3200"/>
          </a:p>
        </p:txBody>
      </p:sp>
      <p:sp>
        <p:nvSpPr>
          <p:cNvPr id="819203" name="Text Box 3"/>
          <p:cNvSpPr txBox="1">
            <a:spLocks noChangeArrowheads="1"/>
          </p:cNvSpPr>
          <p:nvPr/>
        </p:nvSpPr>
        <p:spPr bwMode="auto">
          <a:xfrm>
            <a:off x="468313" y="1412875"/>
            <a:ext cx="8064500" cy="579438"/>
          </a:xfrm>
          <a:prstGeom prst="rect">
            <a:avLst/>
          </a:prstGeom>
          <a:noFill/>
          <a:ln w="9525">
            <a:noFill/>
            <a:miter lim="800000"/>
            <a:headEnd/>
            <a:tailEnd/>
          </a:ln>
          <a:effectLst/>
        </p:spPr>
        <p:txBody>
          <a:bodyPr>
            <a:spAutoFit/>
          </a:bodyPr>
          <a:lstStyle/>
          <a:p>
            <a:pPr>
              <a:spcBef>
                <a:spcPct val="50000"/>
              </a:spcBef>
            </a:pPr>
            <a:endParaRPr lang="en-US" sz="3200"/>
          </a:p>
        </p:txBody>
      </p:sp>
    </p:spTree>
  </p:cSld>
  <p:clrMapOvr>
    <a:masterClrMapping/>
  </p:clrMapOvr>
  <p:transition spd="slow">
    <p:comb/>
  </p:transition>
</p:sld>
</file>

<file path=ppt/slides/slide29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468313" y="1268413"/>
            <a:ext cx="8062912" cy="579437"/>
          </a:xfrm>
          <a:prstGeom prst="rect">
            <a:avLst/>
          </a:prstGeom>
          <a:noFill/>
          <a:ln w="9525">
            <a:noFill/>
            <a:miter lim="800000"/>
            <a:headEnd/>
            <a:tailEnd/>
          </a:ln>
          <a:effectLst/>
        </p:spPr>
        <p:txBody>
          <a:bodyPr>
            <a:spAutoFit/>
          </a:bodyPr>
          <a:lstStyle/>
          <a:p>
            <a:pPr>
              <a:spcBef>
                <a:spcPct val="50000"/>
              </a:spcBef>
            </a:pPr>
            <a:endParaRPr lang="en-US" sz="3200"/>
          </a:p>
        </p:txBody>
      </p:sp>
      <p:sp>
        <p:nvSpPr>
          <p:cNvPr id="821251" name="Text Box 3"/>
          <p:cNvSpPr txBox="1">
            <a:spLocks noChangeArrowheads="1"/>
          </p:cNvSpPr>
          <p:nvPr/>
        </p:nvSpPr>
        <p:spPr bwMode="auto">
          <a:xfrm>
            <a:off x="323850" y="1052513"/>
            <a:ext cx="8424863" cy="3262312"/>
          </a:xfrm>
          <a:prstGeom prst="rect">
            <a:avLst/>
          </a:prstGeom>
          <a:noFill/>
          <a:ln w="9525">
            <a:noFill/>
            <a:miter lim="800000"/>
            <a:headEnd/>
            <a:tailEnd/>
          </a:ln>
          <a:effectLst/>
        </p:spPr>
        <p:txBody>
          <a:bodyPr>
            <a:spAutoFit/>
          </a:bodyPr>
          <a:lstStyle/>
          <a:p>
            <a:pPr>
              <a:spcBef>
                <a:spcPct val="50000"/>
              </a:spcBef>
            </a:pPr>
            <a:r>
              <a:rPr lang="fa-IR" sz="3200"/>
              <a:t>وكل مبلغ پرداختي در قرارداد.</a:t>
            </a:r>
          </a:p>
          <a:p>
            <a:pPr>
              <a:spcBef>
                <a:spcPct val="50000"/>
              </a:spcBef>
            </a:pPr>
            <a:endParaRPr lang="fa-IR" sz="3200"/>
          </a:p>
          <a:p>
            <a:pPr>
              <a:spcBef>
                <a:spcPct val="50000"/>
              </a:spcBef>
            </a:pPr>
            <a:r>
              <a:rPr lang="fa-IR" sz="3200"/>
              <a:t>مبلغ كارمزد به نسبت تصفيه نشده در پايان هر دوره مالي سد سكن مي گردد. </a:t>
            </a:r>
          </a:p>
          <a:p>
            <a:pPr>
              <a:spcBef>
                <a:spcPct val="50000"/>
              </a:spcBef>
            </a:pPr>
            <a:r>
              <a:rPr lang="fa-IR" sz="3200"/>
              <a:t>حالت سوم : مفروض بودن اقساط ونرخ كارمزد . اما</a:t>
            </a:r>
            <a:endParaRPr lang="en-US" sz="3200"/>
          </a:p>
        </p:txBody>
      </p:sp>
    </p:spTree>
  </p:cSld>
  <p:clrMapOvr>
    <a:masterClrMapping/>
  </p:clrMapOvr>
  <p:transition spd="slow">
    <p:comb/>
  </p:transition>
</p:sld>
</file>

<file path=ppt/slides/slide29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23298" name="Rectangle 2"/>
          <p:cNvSpPr>
            <a:spLocks noGrp="1" noChangeArrowheads="1"/>
          </p:cNvSpPr>
          <p:nvPr>
            <p:ph type="ctrTitle"/>
          </p:nvPr>
        </p:nvSpPr>
        <p:spPr>
          <a:xfrm>
            <a:off x="539750" y="1700213"/>
            <a:ext cx="8207375" cy="1470025"/>
          </a:xfrm>
        </p:spPr>
        <p:txBody>
          <a:bodyPr/>
          <a:lstStyle/>
          <a:p>
            <a:pPr algn="r"/>
            <a:r>
              <a:rPr lang="fa-IR" sz="4200" b="1"/>
              <a:t>ارزش نقدي دارايي مشخص نباشد. اول قيمت وكارمزد را پيدا كنيم .حساب دارايي با قيمت نقدي بدهكار خواهد شد.در صورت مشخص نبودن قيمت نقدي ،كارمزد از آخرين سال</a:t>
            </a:r>
            <a:endParaRPr lang="en-US" sz="4200" b="1"/>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5148263" y="260350"/>
            <a:ext cx="2559050" cy="914400"/>
          </a:xfrm>
        </p:spPr>
        <p:txBody>
          <a:bodyPr/>
          <a:lstStyle/>
          <a:p>
            <a:pPr algn="r"/>
            <a:r>
              <a:rPr lang="fa-IR" sz="5400" b="1"/>
              <a:t>فصل اول</a:t>
            </a:r>
            <a:endParaRPr lang="en-US" sz="5400" b="1"/>
          </a:p>
        </p:txBody>
      </p:sp>
      <p:sp>
        <p:nvSpPr>
          <p:cNvPr id="442371" name="Rectangle 3"/>
          <p:cNvSpPr>
            <a:spLocks noGrp="1" noChangeArrowheads="1"/>
          </p:cNvSpPr>
          <p:nvPr>
            <p:ph type="body" idx="1"/>
          </p:nvPr>
        </p:nvSpPr>
        <p:spPr/>
        <p:txBody>
          <a:bodyPr/>
          <a:lstStyle/>
          <a:p>
            <a:pPr algn="ctr"/>
            <a:endParaRPr lang="fa-IR">
              <a:cs typeface="B Farnaz" pitchFamily="2" charset="-78"/>
            </a:endParaRPr>
          </a:p>
          <a:p>
            <a:pPr algn="ctr"/>
            <a:endParaRPr lang="fa-IR">
              <a:cs typeface="B Farnaz" pitchFamily="2" charset="-78"/>
            </a:endParaRPr>
          </a:p>
          <a:p>
            <a:pPr algn="ctr">
              <a:buFont typeface="Wingdings" pitchFamily="2" charset="2"/>
              <a:buNone/>
            </a:pPr>
            <a:r>
              <a:rPr lang="fa-IR" sz="4800" b="1">
                <a:cs typeface="B Farnaz" pitchFamily="2" charset="-78"/>
              </a:rPr>
              <a:t>شركت تضامني</a:t>
            </a:r>
            <a:endParaRPr lang="en-US" sz="4800" b="1">
              <a:cs typeface="B Farnaz" pitchFamily="2" charset="-78"/>
            </a:endParaRPr>
          </a:p>
        </p:txBody>
      </p:sp>
    </p:spTree>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5370513" y="488950"/>
            <a:ext cx="2994025" cy="701675"/>
          </a:xfrm>
          <a:prstGeom prst="rect">
            <a:avLst/>
          </a:prstGeom>
          <a:noFill/>
          <a:ln w="9525">
            <a:noFill/>
            <a:miter lim="800000"/>
            <a:headEnd/>
            <a:tailEnd/>
          </a:ln>
          <a:effectLst/>
        </p:spPr>
        <p:txBody>
          <a:bodyPr wrap="none" anchor="ctr">
            <a:spAutoFit/>
          </a:bodyPr>
          <a:lstStyle/>
          <a:p>
            <a:pPr algn="ctr" rtl="0"/>
            <a:r>
              <a:rPr lang="fa-IR" sz="4000" b="1" u="sng">
                <a:solidFill>
                  <a:schemeClr val="tx2"/>
                </a:solidFill>
                <a:latin typeface="Times New Roman" pitchFamily="18" charset="0"/>
              </a:rPr>
              <a:t>حساب سرمايه ج</a:t>
            </a:r>
            <a:endParaRPr lang="en-US" sz="4000" b="1" u="sng">
              <a:solidFill>
                <a:schemeClr val="tx2"/>
              </a:solidFill>
              <a:latin typeface="Times New Roman" pitchFamily="18" charset="0"/>
            </a:endParaRPr>
          </a:p>
        </p:txBody>
      </p:sp>
      <p:sp>
        <p:nvSpPr>
          <p:cNvPr id="390147" name="Rectangle 3"/>
          <p:cNvSpPr>
            <a:spLocks noChangeArrowheads="1"/>
          </p:cNvSpPr>
          <p:nvPr/>
        </p:nvSpPr>
        <p:spPr bwMode="auto">
          <a:xfrm>
            <a:off x="2133600" y="1905000"/>
            <a:ext cx="4741863" cy="579438"/>
          </a:xfrm>
          <a:prstGeom prst="rect">
            <a:avLst/>
          </a:prstGeom>
          <a:noFill/>
          <a:ln w="9525">
            <a:noFill/>
            <a:miter lim="800000"/>
            <a:headEnd/>
            <a:tailEnd/>
          </a:ln>
          <a:effectLst/>
        </p:spPr>
        <p:txBody>
          <a:bodyPr wrap="none" anchor="ctr">
            <a:spAutoFit/>
          </a:bodyPr>
          <a:lstStyle/>
          <a:p>
            <a:pPr algn="l" rtl="0"/>
            <a:r>
              <a:rPr lang="fa-IR" sz="3200" b="1" u="sng">
                <a:latin typeface="Times New Roman" pitchFamily="18" charset="0"/>
              </a:rPr>
              <a:t>1/1/81 سرمايه اوليه              </a:t>
            </a:r>
            <a:endParaRPr lang="en-US" sz="3200" b="1" u="sng">
              <a:latin typeface="Times New Roman" pitchFamily="18" charset="0"/>
            </a:endParaRPr>
          </a:p>
        </p:txBody>
      </p:sp>
      <p:sp>
        <p:nvSpPr>
          <p:cNvPr id="390148" name="Rectangle 4"/>
          <p:cNvSpPr>
            <a:spLocks noChangeArrowheads="1"/>
          </p:cNvSpPr>
          <p:nvPr/>
        </p:nvSpPr>
        <p:spPr bwMode="auto">
          <a:xfrm>
            <a:off x="1371600" y="2225675"/>
            <a:ext cx="1879600" cy="1066800"/>
          </a:xfrm>
          <a:prstGeom prst="rect">
            <a:avLst/>
          </a:prstGeom>
          <a:noFill/>
          <a:ln w="9525">
            <a:noFill/>
            <a:miter lim="800000"/>
            <a:headEnd/>
            <a:tailEnd/>
          </a:ln>
          <a:effectLst/>
        </p:spPr>
        <p:txBody>
          <a:bodyPr anchor="ctr">
            <a:spAutoFit/>
          </a:bodyPr>
          <a:lstStyle/>
          <a:p>
            <a:pPr algn="l" rtl="0"/>
            <a:r>
              <a:rPr lang="en-US" sz="3200">
                <a:latin typeface="Times New Roman" pitchFamily="18" charset="0"/>
              </a:rPr>
              <a:t>                               </a:t>
            </a:r>
            <a:r>
              <a:rPr lang="fa-IR" sz="3200" b="1">
                <a:latin typeface="Times New Roman" pitchFamily="18" charset="0"/>
              </a:rPr>
              <a:t>400000</a:t>
            </a:r>
            <a:r>
              <a:rPr lang="en-US" sz="3200">
                <a:latin typeface="Times New Roman" pitchFamily="18" charset="0"/>
              </a:rPr>
              <a:t>    </a:t>
            </a:r>
          </a:p>
        </p:txBody>
      </p:sp>
      <p:sp>
        <p:nvSpPr>
          <p:cNvPr id="390149" name="Rectangle 5"/>
          <p:cNvSpPr>
            <a:spLocks noChangeArrowheads="1"/>
          </p:cNvSpPr>
          <p:nvPr/>
        </p:nvSpPr>
        <p:spPr bwMode="auto">
          <a:xfrm>
            <a:off x="704850" y="1905000"/>
            <a:ext cx="1657350" cy="579438"/>
          </a:xfrm>
          <a:prstGeom prst="rect">
            <a:avLst/>
          </a:prstGeom>
          <a:noFill/>
          <a:ln w="9525">
            <a:noFill/>
            <a:miter lim="800000"/>
            <a:headEnd/>
            <a:tailEnd/>
          </a:ln>
          <a:effectLst/>
        </p:spPr>
        <p:txBody>
          <a:bodyPr wrap="none">
            <a:spAutoFit/>
          </a:bodyPr>
          <a:lstStyle/>
          <a:p>
            <a:r>
              <a:rPr lang="en-US" sz="3200" u="sng">
                <a:latin typeface="Times New Roman" pitchFamily="18" charset="0"/>
              </a:rPr>
              <a:t> </a:t>
            </a:r>
            <a:r>
              <a:rPr lang="fa-IR" sz="3200" b="1" u="sng">
                <a:latin typeface="Times New Roman" pitchFamily="18" charset="0"/>
              </a:rPr>
              <a:t>400000</a:t>
            </a:r>
            <a:endParaRPr lang="en-US" sz="3200" b="1" u="sng">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25346" name="Text Box 2"/>
          <p:cNvSpPr txBox="1">
            <a:spLocks noChangeArrowheads="1"/>
          </p:cNvSpPr>
          <p:nvPr/>
        </p:nvSpPr>
        <p:spPr bwMode="auto">
          <a:xfrm>
            <a:off x="250825" y="836613"/>
            <a:ext cx="8316913" cy="3017837"/>
          </a:xfrm>
          <a:prstGeom prst="rect">
            <a:avLst/>
          </a:prstGeom>
          <a:noFill/>
          <a:ln w="9525">
            <a:noFill/>
            <a:miter lim="800000"/>
            <a:headEnd/>
            <a:tailEnd/>
          </a:ln>
          <a:effectLst/>
        </p:spPr>
        <p:txBody>
          <a:bodyPr>
            <a:spAutoFit/>
          </a:bodyPr>
          <a:lstStyle/>
          <a:p>
            <a:pPr>
              <a:spcBef>
                <a:spcPct val="50000"/>
              </a:spcBef>
            </a:pPr>
            <a:r>
              <a:rPr lang="fa-IR" sz="3200"/>
              <a:t>محاسبه مي شود.كارمزد 10% نسبت به 100 ريال براي سال:110/10 ريالي مي گردد.</a:t>
            </a:r>
          </a:p>
          <a:p>
            <a:pPr>
              <a:spcBef>
                <a:spcPct val="50000"/>
              </a:spcBef>
            </a:pPr>
            <a:endParaRPr lang="fa-IR" sz="3200"/>
          </a:p>
          <a:p>
            <a:pPr>
              <a:spcBef>
                <a:spcPct val="50000"/>
              </a:spcBef>
            </a:pPr>
            <a:r>
              <a:rPr lang="fa-IR" sz="3200"/>
              <a:t>حالت چهارم: محاسبه قيمت نقدي هنگامي كه از جدول سالواره استفاده شود ونرخ كارمزد اقسلط مفروض</a:t>
            </a:r>
            <a:endParaRPr lang="en-US" sz="3200"/>
          </a:p>
        </p:txBody>
      </p:sp>
    </p:spTree>
  </p:cSld>
  <p:clrMapOvr>
    <a:masterClrMapping/>
  </p:clrMapOvr>
  <p:transition spd="slow">
    <p:comb/>
  </p:transition>
</p:sld>
</file>

<file path=ppt/slides/slide30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27394" name="Text Box 2"/>
          <p:cNvSpPr txBox="1">
            <a:spLocks noChangeArrowheads="1"/>
          </p:cNvSpPr>
          <p:nvPr/>
        </p:nvSpPr>
        <p:spPr bwMode="auto">
          <a:xfrm>
            <a:off x="395288" y="1268413"/>
            <a:ext cx="8497887" cy="3262312"/>
          </a:xfrm>
          <a:prstGeom prst="rect">
            <a:avLst/>
          </a:prstGeom>
          <a:noFill/>
          <a:ln w="9525">
            <a:noFill/>
            <a:miter lim="800000"/>
            <a:headEnd/>
            <a:tailEnd/>
          </a:ln>
          <a:effectLst/>
        </p:spPr>
        <p:txBody>
          <a:bodyPr>
            <a:spAutoFit/>
          </a:bodyPr>
          <a:lstStyle/>
          <a:p>
            <a:pPr>
              <a:spcBef>
                <a:spcPct val="50000"/>
              </a:spcBef>
            </a:pPr>
            <a:r>
              <a:rPr lang="fa-IR" sz="3200"/>
              <a:t>باشد. در چنين مواردي ، قيمت نقدي با ضريب مبلغ اقساط در </a:t>
            </a:r>
          </a:p>
          <a:p>
            <a:pPr>
              <a:spcBef>
                <a:spcPct val="50000"/>
              </a:spcBef>
            </a:pPr>
            <a:endParaRPr lang="fa-IR" sz="3200"/>
          </a:p>
          <a:p>
            <a:pPr>
              <a:spcBef>
                <a:spcPct val="50000"/>
              </a:spcBef>
            </a:pPr>
            <a:r>
              <a:rPr lang="fa-IR" sz="3200"/>
              <a:t>ضريب جدول وبا اضافه نمودن مبلغ پرداخت اوليه به ان حاصل مي گردد.</a:t>
            </a:r>
          </a:p>
          <a:p>
            <a:pPr>
              <a:spcBef>
                <a:spcPct val="50000"/>
              </a:spcBef>
            </a:pPr>
            <a:r>
              <a:rPr lang="fa-IR" sz="3200"/>
              <a:t>ثبت عمليات حسابداري در دفاتر خريدار </a:t>
            </a:r>
            <a:endParaRPr lang="en-US"/>
          </a:p>
        </p:txBody>
      </p:sp>
    </p:spTree>
  </p:cSld>
  <p:clrMapOvr>
    <a:masterClrMapping/>
  </p:clrMapOvr>
  <p:transition spd="slow">
    <p:comb/>
  </p:transition>
</p:sld>
</file>

<file path=ppt/slides/slide30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29442" name="Text Box 2"/>
          <p:cNvSpPr txBox="1">
            <a:spLocks noChangeArrowheads="1"/>
          </p:cNvSpPr>
          <p:nvPr/>
        </p:nvSpPr>
        <p:spPr bwMode="auto">
          <a:xfrm>
            <a:off x="250825" y="836613"/>
            <a:ext cx="8893175" cy="3749675"/>
          </a:xfrm>
          <a:prstGeom prst="rect">
            <a:avLst/>
          </a:prstGeom>
          <a:noFill/>
          <a:ln w="9525">
            <a:noFill/>
            <a:miter lim="800000"/>
            <a:headEnd/>
            <a:tailEnd/>
          </a:ln>
          <a:effectLst/>
        </p:spPr>
        <p:txBody>
          <a:bodyPr>
            <a:spAutoFit/>
          </a:bodyPr>
          <a:lstStyle/>
          <a:p>
            <a:pPr>
              <a:spcBef>
                <a:spcPct val="50000"/>
              </a:spcBef>
            </a:pPr>
            <a:r>
              <a:rPr lang="fa-IR" sz="3200"/>
              <a:t>در سيستم اجاره خريد به دو روش :</a:t>
            </a:r>
          </a:p>
          <a:p>
            <a:pPr>
              <a:spcBef>
                <a:spcPct val="50000"/>
              </a:spcBef>
            </a:pPr>
            <a:endParaRPr lang="fa-IR" sz="3200"/>
          </a:p>
          <a:p>
            <a:pPr>
              <a:spcBef>
                <a:spcPct val="50000"/>
              </a:spcBef>
            </a:pPr>
            <a:endParaRPr lang="fa-IR" sz="3200"/>
          </a:p>
          <a:p>
            <a:pPr>
              <a:spcBef>
                <a:spcPct val="50000"/>
              </a:spcBef>
            </a:pPr>
            <a:r>
              <a:rPr lang="fa-IR" sz="3200"/>
              <a:t>روش اول : حساب داراييها با قيمت نقدي موجود در هر يك از اقساط بدهكار مي شود.وقيمت نقدي اوليه پرداختي به حساب داراييها</a:t>
            </a:r>
            <a:endParaRPr lang="en-US" sz="3200"/>
          </a:p>
        </p:txBody>
      </p:sp>
    </p:spTree>
  </p:cSld>
  <p:clrMapOvr>
    <a:masterClrMapping/>
  </p:clrMapOvr>
  <p:transition spd="slow">
    <p:comb/>
  </p:transition>
</p:sld>
</file>

<file path=ppt/slides/slide30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31490" name="Text Box 2"/>
          <p:cNvSpPr txBox="1">
            <a:spLocks noChangeArrowheads="1"/>
          </p:cNvSpPr>
          <p:nvPr/>
        </p:nvSpPr>
        <p:spPr bwMode="auto">
          <a:xfrm>
            <a:off x="395288" y="1196975"/>
            <a:ext cx="8497887" cy="2774950"/>
          </a:xfrm>
          <a:prstGeom prst="rect">
            <a:avLst/>
          </a:prstGeom>
          <a:noFill/>
          <a:ln w="9525">
            <a:noFill/>
            <a:miter lim="800000"/>
            <a:headEnd/>
            <a:tailEnd/>
          </a:ln>
          <a:effectLst/>
        </p:spPr>
        <p:txBody>
          <a:bodyPr>
            <a:spAutoFit/>
          </a:bodyPr>
          <a:lstStyle/>
          <a:p>
            <a:pPr>
              <a:spcBef>
                <a:spcPct val="50000"/>
              </a:spcBef>
            </a:pPr>
            <a:r>
              <a:rPr lang="fa-IR" sz="3200"/>
              <a:t>بدهكار خواهد شد.خريدار اين واقعيت را دريافته كه هيچ مالكيت </a:t>
            </a:r>
          </a:p>
          <a:p>
            <a:pPr>
              <a:spcBef>
                <a:spcPct val="50000"/>
              </a:spcBef>
            </a:pPr>
            <a:endParaRPr lang="fa-IR" sz="3200"/>
          </a:p>
          <a:p>
            <a:pPr>
              <a:spcBef>
                <a:spcPct val="50000"/>
              </a:spcBef>
            </a:pPr>
            <a:r>
              <a:rPr lang="fa-IR" sz="3200"/>
              <a:t>قانوني نسبت به داراييها تا آخرين قسط نپردازد، نخواهدداشت.</a:t>
            </a:r>
          </a:p>
          <a:p>
            <a:pPr>
              <a:spcBef>
                <a:spcPct val="50000"/>
              </a:spcBef>
            </a:pPr>
            <a:r>
              <a:rPr lang="fa-IR" sz="3200"/>
              <a:t>بايد متذكر شويم كه خريدار حساب دارايي خريداري</a:t>
            </a:r>
            <a:endParaRPr lang="en-US" sz="3200"/>
          </a:p>
        </p:txBody>
      </p:sp>
    </p:spTree>
  </p:cSld>
  <p:clrMapOvr>
    <a:masterClrMapping/>
  </p:clrMapOvr>
  <p:transition spd="slow">
    <p:comb/>
  </p:transition>
</p:sld>
</file>

<file path=ppt/slides/slide30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33538" name="Text Box 2"/>
          <p:cNvSpPr txBox="1">
            <a:spLocks noChangeArrowheads="1"/>
          </p:cNvSpPr>
          <p:nvPr/>
        </p:nvSpPr>
        <p:spPr bwMode="auto">
          <a:xfrm>
            <a:off x="323850" y="836613"/>
            <a:ext cx="8820150" cy="2041525"/>
          </a:xfrm>
          <a:prstGeom prst="rect">
            <a:avLst/>
          </a:prstGeom>
          <a:noFill/>
          <a:ln w="9525">
            <a:noFill/>
            <a:miter lim="800000"/>
            <a:headEnd/>
            <a:tailEnd/>
          </a:ln>
          <a:effectLst/>
        </p:spPr>
        <p:txBody>
          <a:bodyPr>
            <a:spAutoFit/>
          </a:bodyPr>
          <a:lstStyle/>
          <a:p>
            <a:r>
              <a:rPr lang="fa-IR" sz="3200"/>
              <a:t>شده را با رقم نقدي بدهكار مي كند واقساط را تحت روش سرمايه گذاري به طور تدريجي پرداخت مي كند.در حقيقت قبل از آنكه </a:t>
            </a:r>
          </a:p>
          <a:p>
            <a:endParaRPr lang="fa-IR" sz="3200"/>
          </a:p>
          <a:p>
            <a:r>
              <a:rPr lang="fa-IR" sz="3200"/>
              <a:t>آخرين قسط را پرداخته باشد مالك</a:t>
            </a:r>
            <a:endParaRPr lang="en-US" sz="3200"/>
          </a:p>
        </p:txBody>
      </p:sp>
    </p:spTree>
  </p:cSld>
  <p:clrMapOvr>
    <a:masterClrMapping/>
  </p:clrMapOvr>
  <p:transition spd="slow">
    <p:comb/>
  </p:transition>
</p:sld>
</file>

<file path=ppt/slides/slide30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395288" y="333375"/>
            <a:ext cx="8281987" cy="3748088"/>
          </a:xfrm>
          <a:prstGeom prst="rect">
            <a:avLst/>
          </a:prstGeom>
          <a:noFill/>
          <a:ln w="9525">
            <a:noFill/>
            <a:miter lim="800000"/>
            <a:headEnd/>
            <a:tailEnd/>
          </a:ln>
          <a:effectLst/>
        </p:spPr>
        <p:txBody>
          <a:bodyPr>
            <a:spAutoFit/>
          </a:bodyPr>
          <a:lstStyle/>
          <a:p>
            <a:r>
              <a:rPr lang="fa-IR" sz="3200"/>
              <a:t>واقعي داراي مي باشد،در نتيجه استهلاك داراي را نسبت به كل قيمت نقدي محاسبه نمايد.</a:t>
            </a:r>
          </a:p>
          <a:p>
            <a:r>
              <a:rPr lang="fa-IR" sz="3200"/>
              <a:t>سندهاي روزنامه- دفاتر خريدار:</a:t>
            </a:r>
          </a:p>
          <a:p>
            <a:endParaRPr lang="fa-IR" sz="3200"/>
          </a:p>
          <a:p>
            <a:endParaRPr lang="en-US" sz="3200"/>
          </a:p>
          <a:p>
            <a:endParaRPr lang="en-US" sz="3200"/>
          </a:p>
          <a:p>
            <a:pPr>
              <a:spcBef>
                <a:spcPct val="50000"/>
              </a:spcBef>
            </a:pPr>
            <a:endParaRPr lang="en-US" sz="3200"/>
          </a:p>
        </p:txBody>
      </p:sp>
      <p:sp>
        <p:nvSpPr>
          <p:cNvPr id="835587" name="Line 3"/>
          <p:cNvSpPr>
            <a:spLocks noChangeShapeType="1"/>
          </p:cNvSpPr>
          <p:nvPr/>
        </p:nvSpPr>
        <p:spPr bwMode="auto">
          <a:xfrm flipH="1" flipV="1">
            <a:off x="4787900" y="5949950"/>
            <a:ext cx="71438" cy="73025"/>
          </a:xfrm>
          <a:prstGeom prst="line">
            <a:avLst/>
          </a:prstGeom>
          <a:noFill/>
          <a:ln w="9525">
            <a:solidFill>
              <a:schemeClr val="tx1"/>
            </a:solidFill>
            <a:round/>
            <a:headEnd/>
            <a:tailEnd/>
          </a:ln>
          <a:effectLst/>
        </p:spPr>
        <p:txBody>
          <a:bodyPr/>
          <a:lstStyle/>
          <a:p>
            <a:endParaRPr lang="en-US"/>
          </a:p>
        </p:txBody>
      </p:sp>
      <p:graphicFrame>
        <p:nvGraphicFramePr>
          <p:cNvPr id="835588" name="Group 4"/>
          <p:cNvGraphicFramePr>
            <a:graphicFrameLocks noGrp="1"/>
          </p:cNvGraphicFramePr>
          <p:nvPr/>
        </p:nvGraphicFramePr>
        <p:xfrm>
          <a:off x="539750" y="2708275"/>
          <a:ext cx="8280400" cy="2682875"/>
        </p:xfrm>
        <a:graphic>
          <a:graphicData uri="http://schemas.openxmlformats.org/drawingml/2006/table">
            <a:tbl>
              <a:tblPr rtl="1"/>
              <a:tblGrid>
                <a:gridCol w="1079500">
                  <a:extLst>
                    <a:ext uri="{9D8B030D-6E8A-4147-A177-3AD203B41FA5}">
                      <a16:colId xmlns:a16="http://schemas.microsoft.com/office/drawing/2014/main" val="20000"/>
                    </a:ext>
                  </a:extLst>
                </a:gridCol>
                <a:gridCol w="3903662">
                  <a:extLst>
                    <a:ext uri="{9D8B030D-6E8A-4147-A177-3AD203B41FA5}">
                      <a16:colId xmlns:a16="http://schemas.microsoft.com/office/drawing/2014/main" val="20001"/>
                    </a:ext>
                  </a:extLst>
                </a:gridCol>
                <a:gridCol w="1609725">
                  <a:extLst>
                    <a:ext uri="{9D8B030D-6E8A-4147-A177-3AD203B41FA5}">
                      <a16:colId xmlns:a16="http://schemas.microsoft.com/office/drawing/2014/main" val="20002"/>
                    </a:ext>
                  </a:extLst>
                </a:gridCol>
                <a:gridCol w="1687513">
                  <a:extLst>
                    <a:ext uri="{9D8B030D-6E8A-4147-A177-3AD203B41FA5}">
                      <a16:colId xmlns:a16="http://schemas.microsoft.com/office/drawing/2014/main" val="20003"/>
                    </a:ext>
                  </a:extLst>
                </a:gridCol>
              </a:tblGrid>
              <a:tr h="9366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رديف </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شرح</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بدهكار</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بستانكار</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1</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دارايي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     بستانكاران - فروشنده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ثبت معادل پرداخت اوليه</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36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0" i="0" u="none" strike="noStrike" cap="none" normalizeH="0" baseline="0" smtClean="0">
                          <a:ln>
                            <a:noFill/>
                          </a:ln>
                          <a:solidFill>
                            <a:schemeClr val="tx1"/>
                          </a:solidFill>
                          <a:effectLst/>
                          <a:latin typeface="Arial" charset="0"/>
                          <a:cs typeface="Arial" charset="0"/>
                        </a:rPr>
                        <a:t>***</a:t>
                      </a:r>
                      <a:endParaRPr kumimoji="0" lang="en-US" sz="3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sld>
</file>

<file path=ppt/slides/slide30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37634" name="Group 2"/>
          <p:cNvGraphicFramePr>
            <a:graphicFrameLocks noGrp="1"/>
          </p:cNvGraphicFramePr>
          <p:nvPr/>
        </p:nvGraphicFramePr>
        <p:xfrm>
          <a:off x="682625" y="765175"/>
          <a:ext cx="8461375" cy="5680075"/>
        </p:xfrm>
        <a:graphic>
          <a:graphicData uri="http://schemas.openxmlformats.org/drawingml/2006/table">
            <a:tbl>
              <a:tblPr rtl="1"/>
              <a:tblGrid>
                <a:gridCol w="665162">
                  <a:extLst>
                    <a:ext uri="{9D8B030D-6E8A-4147-A177-3AD203B41FA5}">
                      <a16:colId xmlns:a16="http://schemas.microsoft.com/office/drawing/2014/main" val="20000"/>
                    </a:ext>
                  </a:extLst>
                </a:gridCol>
                <a:gridCol w="52752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4524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بستانكاران – فروشنده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پرداخت مبلغ اوليه</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هزينه كارمزد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بستانكاران - فروشنده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سرسيد قسط</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8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بستانكاران - فروشنده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بانك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پرداخت قسط</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هزينه استهلاك دارايي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استهلاك انباشته دارايي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سود وزيان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هزينه استهلاك 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هزينه كارمزد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sld>
</file>

<file path=ppt/slides/slide30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39682" name="Text Box 2"/>
          <p:cNvSpPr txBox="1">
            <a:spLocks noChangeArrowheads="1"/>
          </p:cNvSpPr>
          <p:nvPr/>
        </p:nvSpPr>
        <p:spPr bwMode="auto">
          <a:xfrm>
            <a:off x="468313" y="836613"/>
            <a:ext cx="8424862" cy="2530475"/>
          </a:xfrm>
          <a:prstGeom prst="rect">
            <a:avLst/>
          </a:prstGeom>
          <a:noFill/>
          <a:ln w="9525">
            <a:noFill/>
            <a:miter lim="800000"/>
            <a:headEnd/>
            <a:tailEnd/>
          </a:ln>
          <a:effectLst/>
        </p:spPr>
        <p:txBody>
          <a:bodyPr>
            <a:spAutoFit/>
          </a:bodyPr>
          <a:lstStyle/>
          <a:p>
            <a:pPr>
              <a:spcBef>
                <a:spcPct val="50000"/>
              </a:spcBef>
            </a:pPr>
            <a:r>
              <a:rPr lang="fa-IR" sz="3200"/>
              <a:t>روش دوم: در اين روش ، خريدار دارايي را به معادل قيمت نقدي بدهكار مي كند وحساب بستانكاران فروشنده را بستانكار </a:t>
            </a:r>
          </a:p>
          <a:p>
            <a:pPr>
              <a:spcBef>
                <a:spcPct val="50000"/>
              </a:spcBef>
            </a:pPr>
            <a:r>
              <a:rPr lang="fa-IR" sz="3200"/>
              <a:t>خواهد كرد.</a:t>
            </a:r>
          </a:p>
          <a:p>
            <a:pPr>
              <a:spcBef>
                <a:spcPct val="50000"/>
              </a:spcBef>
            </a:pPr>
            <a:r>
              <a:rPr lang="fa-IR" sz="3200"/>
              <a:t>سندهاي روزنامه به شرح زيرمي باشد:</a:t>
            </a:r>
            <a:endParaRPr lang="en-US" sz="3200"/>
          </a:p>
        </p:txBody>
      </p:sp>
    </p:spTree>
  </p:cSld>
  <p:clrMapOvr>
    <a:masterClrMapping/>
  </p:clrMapOvr>
  <p:transition spd="slow">
    <p:comb/>
  </p:transition>
</p:sld>
</file>

<file path=ppt/slides/slide30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41730" name="Group 2"/>
          <p:cNvGraphicFramePr>
            <a:graphicFrameLocks noGrp="1"/>
          </p:cNvGraphicFramePr>
          <p:nvPr>
            <p:ph/>
          </p:nvPr>
        </p:nvGraphicFramePr>
        <p:xfrm>
          <a:off x="468313" y="0"/>
          <a:ext cx="8229600" cy="7021513"/>
        </p:xfrm>
        <a:graphic>
          <a:graphicData uri="http://schemas.openxmlformats.org/drawingml/2006/table">
            <a:tbl>
              <a:tblPr rtl="1"/>
              <a:tblGrid>
                <a:gridCol w="874713">
                  <a:extLst>
                    <a:ext uri="{9D8B030D-6E8A-4147-A177-3AD203B41FA5}">
                      <a16:colId xmlns:a16="http://schemas.microsoft.com/office/drawing/2014/main" val="20000"/>
                    </a:ext>
                  </a:extLst>
                </a:gridCol>
                <a:gridCol w="3960812">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593850">
                  <a:extLst>
                    <a:ext uri="{9D8B030D-6E8A-4147-A177-3AD203B41FA5}">
                      <a16:colId xmlns:a16="http://schemas.microsoft.com/office/drawing/2014/main" val="20003"/>
                    </a:ext>
                  </a:extLst>
                </a:gridCol>
              </a:tblGrid>
              <a:tr h="11699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رديف</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شرح</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بدهكار</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بستانكار</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99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بستانكاران- فروشنده</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15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2</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بستانكاران- فروشنده</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بانك</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99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هزينه كارمزد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بستانكاران- فروشنده</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منظور نمودن كارمزد نسبت به مانده</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99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4</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هزينه استهلاك دارايي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استهلاك انباشته دارايي</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6998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5</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سود وزيان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هزينه </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comb/>
  </p:transition>
</p:sld>
</file>

<file path=ppt/slides/slide30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43778" name="Group 2"/>
          <p:cNvGraphicFramePr>
            <a:graphicFrameLocks noGrp="1"/>
          </p:cNvGraphicFramePr>
          <p:nvPr/>
        </p:nvGraphicFramePr>
        <p:xfrm>
          <a:off x="1908175" y="476250"/>
          <a:ext cx="6096000" cy="3101975"/>
        </p:xfrm>
        <a:graphic>
          <a:graphicData uri="http://schemas.openxmlformats.org/drawingml/2006/table">
            <a:tbl>
              <a:tblPr rtl="1"/>
              <a:tblGrid>
                <a:gridCol w="766762">
                  <a:extLst>
                    <a:ext uri="{9D8B030D-6E8A-4147-A177-3AD203B41FA5}">
                      <a16:colId xmlns:a16="http://schemas.microsoft.com/office/drawing/2014/main" val="20000"/>
                    </a:ext>
                  </a:extLst>
                </a:gridCol>
                <a:gridCol w="2809875">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7207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استهلاك 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          هزينه كارمزد</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86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6</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بستانكاران – فروشنده</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بانك</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43795" name="Text Box 19"/>
          <p:cNvSpPr txBox="1">
            <a:spLocks noChangeArrowheads="1"/>
          </p:cNvSpPr>
          <p:nvPr/>
        </p:nvSpPr>
        <p:spPr bwMode="auto">
          <a:xfrm>
            <a:off x="250825" y="3644900"/>
            <a:ext cx="8893175" cy="1798638"/>
          </a:xfrm>
          <a:prstGeom prst="rect">
            <a:avLst/>
          </a:prstGeom>
          <a:noFill/>
          <a:ln w="9525">
            <a:noFill/>
            <a:miter lim="800000"/>
            <a:headEnd/>
            <a:tailEnd/>
          </a:ln>
          <a:effectLst/>
        </p:spPr>
        <p:txBody>
          <a:bodyPr>
            <a:spAutoFit/>
          </a:bodyPr>
          <a:lstStyle/>
          <a:p>
            <a:pPr>
              <a:spcBef>
                <a:spcPct val="50000"/>
              </a:spcBef>
            </a:pPr>
            <a:r>
              <a:rPr lang="fa-IR" sz="3200"/>
              <a:t>ثبت حسابداري در دفاتر فروشندگان</a:t>
            </a:r>
          </a:p>
          <a:p>
            <a:pPr>
              <a:spcBef>
                <a:spcPct val="50000"/>
              </a:spcBef>
            </a:pPr>
            <a:r>
              <a:rPr lang="fa-IR" sz="3200"/>
              <a:t>كه قبلا بيان شده مالكيت كالا از فروشنده به خريدار تحت سيستم قرارداد اجاره خريده به منتقل</a:t>
            </a:r>
            <a:endParaRPr lang="en-US" sz="3200"/>
          </a:p>
        </p:txBody>
      </p:sp>
    </p:spTree>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611188" y="2408238"/>
            <a:ext cx="7777162"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حالت اول:تقسيم سودوزيان درشركت به طورمساوي صورت پذيرد</a:t>
            </a:r>
            <a:r>
              <a:rPr lang="en-US" sz="3200">
                <a:latin typeface="Times New Roman" pitchFamily="18" charset="0"/>
              </a:rPr>
              <a:t> </a:t>
            </a:r>
            <a:r>
              <a:rPr lang="fa-IR" sz="3200">
                <a:latin typeface="Times New Roman" pitchFamily="18" charset="0"/>
              </a:rPr>
              <a:t>به فرض انكه سودخالص حاصل ازعمليات شركت2400000 ريال</a:t>
            </a:r>
            <a:r>
              <a:rPr lang="en-US" sz="3200">
                <a:latin typeface="Times New Roman" pitchFamily="18" charset="0"/>
              </a:rPr>
              <a:t> </a:t>
            </a:r>
            <a:r>
              <a:rPr lang="fa-IR" sz="3200">
                <a:latin typeface="Times New Roman" pitchFamily="18" charset="0"/>
              </a:rPr>
              <a:t>باشد نحوه ثبت دردفاتر شركت به شرح زيراست</a:t>
            </a:r>
            <a:r>
              <a:rPr lang="en-US" sz="32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611188" y="620713"/>
            <a:ext cx="8229600" cy="2224087"/>
          </a:xfrm>
        </p:spPr>
        <p:txBody>
          <a:bodyPr/>
          <a:lstStyle/>
          <a:p>
            <a:pPr algn="r"/>
            <a:r>
              <a:rPr lang="fa-IR" sz="3800" b="1"/>
              <a:t>آخرين قسط پرداخت گردد. اما عمليات واقعي ، فروشنده ، فروش خود را تحت اين سيستم مانند فروش معمولي .</a:t>
            </a:r>
            <a:br>
              <a:rPr lang="fa-IR" sz="3800" b="1"/>
            </a:br>
            <a:r>
              <a:rPr lang="fa-IR" sz="3800" b="1"/>
              <a:t>فروشندگان سندهاي زير را صادر ودر دفاتر ثبت مي كند.</a:t>
            </a:r>
            <a:br>
              <a:rPr lang="fa-IR" sz="3800" b="1"/>
            </a:br>
            <a:r>
              <a:rPr lang="fa-IR" sz="3800" b="1"/>
              <a:t/>
            </a:r>
            <a:br>
              <a:rPr lang="fa-IR" sz="3800" b="1"/>
            </a:br>
            <a:endParaRPr lang="en-US" sz="3800" b="1"/>
          </a:p>
        </p:txBody>
      </p:sp>
    </p:spTree>
  </p:cSld>
  <p:clrMapOvr>
    <a:masterClrMapping/>
  </p:clrMapOvr>
  <p:transition spd="slow">
    <p:comb/>
  </p:transition>
</p:sld>
</file>

<file path=ppt/slides/slide3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47874" name="Group 2"/>
          <p:cNvGraphicFramePr>
            <a:graphicFrameLocks noGrp="1"/>
          </p:cNvGraphicFramePr>
          <p:nvPr/>
        </p:nvGraphicFramePr>
        <p:xfrm>
          <a:off x="395288" y="476250"/>
          <a:ext cx="8351837" cy="4940300"/>
        </p:xfrm>
        <a:graphic>
          <a:graphicData uri="http://schemas.openxmlformats.org/drawingml/2006/table">
            <a:tbl>
              <a:tblPr rtl="1"/>
              <a:tblGrid>
                <a:gridCol w="1089025">
                  <a:extLst>
                    <a:ext uri="{9D8B030D-6E8A-4147-A177-3AD203B41FA5}">
                      <a16:colId xmlns:a16="http://schemas.microsoft.com/office/drawing/2014/main" val="20000"/>
                    </a:ext>
                  </a:extLst>
                </a:gridCol>
                <a:gridCol w="4454525">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tblGrid>
              <a:tr h="4381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رديف</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شرح</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بدهكار</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بستانكار</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1</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بدهكاران – خريدار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               اجاره فروش</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2</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      بدهكاران – خريدار</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3</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بدهكاران – خريدار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             در امد كارمزد</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4</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       بدهكاران – خريدار</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5</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در آمد كارمزد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           سود وزيان</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6</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اجاره فروش</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            عملكرد</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Arial" charset="0"/>
                        </a:rPr>
                        <a:t>***</a:t>
                      </a:r>
                      <a:endParaRPr kumimoji="0" lang="en-US"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47916" name="Text Box 44"/>
          <p:cNvSpPr txBox="1">
            <a:spLocks noChangeArrowheads="1"/>
          </p:cNvSpPr>
          <p:nvPr/>
        </p:nvSpPr>
        <p:spPr bwMode="auto">
          <a:xfrm>
            <a:off x="395288" y="6092825"/>
            <a:ext cx="8748712" cy="579438"/>
          </a:xfrm>
          <a:prstGeom prst="rect">
            <a:avLst/>
          </a:prstGeom>
          <a:noFill/>
          <a:ln w="9525">
            <a:noFill/>
            <a:miter lim="800000"/>
            <a:headEnd/>
            <a:tailEnd/>
          </a:ln>
          <a:effectLst/>
        </p:spPr>
        <p:txBody>
          <a:bodyPr>
            <a:spAutoFit/>
          </a:bodyPr>
          <a:lstStyle/>
          <a:p>
            <a:pPr>
              <a:spcBef>
                <a:spcPct val="50000"/>
              </a:spcBef>
            </a:pPr>
            <a:r>
              <a:rPr lang="fa-IR" sz="3200"/>
              <a:t>عدم پرداخت اقساط و</a:t>
            </a:r>
            <a:endParaRPr lang="en-US" sz="3200"/>
          </a:p>
        </p:txBody>
      </p:sp>
    </p:spTree>
  </p:cSld>
  <p:clrMapOvr>
    <a:masterClrMapping/>
  </p:clrMapOvr>
  <p:transition spd="slow">
    <p:comb/>
  </p:transition>
</p:sld>
</file>

<file path=ppt/slides/slide3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0" y="549275"/>
            <a:ext cx="8748713" cy="3262313"/>
          </a:xfrm>
          <a:prstGeom prst="rect">
            <a:avLst/>
          </a:prstGeom>
          <a:noFill/>
          <a:ln w="9525">
            <a:noFill/>
            <a:miter lim="800000"/>
            <a:headEnd/>
            <a:tailEnd/>
          </a:ln>
          <a:effectLst/>
        </p:spPr>
        <p:txBody>
          <a:bodyPr>
            <a:spAutoFit/>
          </a:bodyPr>
          <a:lstStyle/>
          <a:p>
            <a:pPr>
              <a:spcBef>
                <a:spcPct val="50000"/>
              </a:spcBef>
            </a:pPr>
            <a:r>
              <a:rPr lang="fa-IR" sz="3200"/>
              <a:t>تصاحب مجدد شي يا كالا</a:t>
            </a:r>
          </a:p>
          <a:p>
            <a:pPr>
              <a:spcBef>
                <a:spcPct val="50000"/>
              </a:spcBef>
            </a:pPr>
            <a:r>
              <a:rPr lang="fa-IR" sz="3200"/>
              <a:t>هنگامي كه مشتري در پرداخت اقساط مقصور ورزد ، فروشنده </a:t>
            </a:r>
          </a:p>
          <a:p>
            <a:pPr>
              <a:spcBef>
                <a:spcPct val="50000"/>
              </a:spcBef>
            </a:pPr>
            <a:endParaRPr lang="fa-IR" sz="3200"/>
          </a:p>
          <a:p>
            <a:pPr>
              <a:spcBef>
                <a:spcPct val="50000"/>
              </a:spcBef>
            </a:pPr>
            <a:r>
              <a:rPr lang="fa-IR" sz="3200"/>
              <a:t>حق دارد كه كالاي فروخته شده به روش اجاره خريد را مجددا پس گرفته وآن</a:t>
            </a:r>
            <a:endParaRPr lang="en-US" sz="3200"/>
          </a:p>
        </p:txBody>
      </p:sp>
    </p:spTree>
  </p:cSld>
  <p:clrMapOvr>
    <a:masterClrMapping/>
  </p:clrMapOvr>
  <p:transition spd="slow">
    <p:comb/>
  </p:transition>
</p:sld>
</file>

<file path=ppt/slides/slide3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468313" y="836613"/>
            <a:ext cx="8207375" cy="2530475"/>
          </a:xfrm>
          <a:prstGeom prst="rect">
            <a:avLst/>
          </a:prstGeom>
          <a:noFill/>
          <a:ln w="9525">
            <a:noFill/>
            <a:miter lim="800000"/>
            <a:headEnd/>
            <a:tailEnd/>
          </a:ln>
          <a:effectLst/>
        </p:spPr>
        <p:txBody>
          <a:bodyPr>
            <a:spAutoFit/>
          </a:bodyPr>
          <a:lstStyle/>
          <a:p>
            <a:pPr>
              <a:spcBef>
                <a:spcPct val="50000"/>
              </a:spcBef>
            </a:pPr>
            <a:r>
              <a:rPr lang="fa-IR" sz="3200"/>
              <a:t>را تصاحب نمايد. اساس عمليات اجاره خريد اين است كه كالا فقط با پرداخت آخرين قسط از فروشنده به خريدار منتقل مي </a:t>
            </a:r>
          </a:p>
          <a:p>
            <a:pPr>
              <a:spcBef>
                <a:spcPct val="50000"/>
              </a:spcBef>
            </a:pPr>
            <a:endParaRPr lang="fa-IR" sz="3200"/>
          </a:p>
          <a:p>
            <a:pPr>
              <a:spcBef>
                <a:spcPct val="50000"/>
              </a:spcBef>
            </a:pPr>
            <a:r>
              <a:rPr lang="fa-IR" sz="3200"/>
              <a:t>گردد. در صورت كوتاهي در پرداخت ، فروشنده اين حق</a:t>
            </a:r>
            <a:endParaRPr lang="en-US" sz="3200"/>
          </a:p>
        </p:txBody>
      </p:sp>
    </p:spTree>
  </p:cSld>
  <p:clrMapOvr>
    <a:masterClrMapping/>
  </p:clrMapOvr>
  <p:transition spd="slow">
    <p:comb/>
  </p:transition>
</p:sld>
</file>

<file path=ppt/slides/slide31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539750" y="908050"/>
            <a:ext cx="8280400" cy="2041525"/>
          </a:xfrm>
          <a:prstGeom prst="rect">
            <a:avLst/>
          </a:prstGeom>
          <a:noFill/>
          <a:ln w="9525">
            <a:noFill/>
            <a:miter lim="800000"/>
            <a:headEnd/>
            <a:tailEnd/>
          </a:ln>
          <a:effectLst/>
        </p:spPr>
        <p:txBody>
          <a:bodyPr>
            <a:spAutoFit/>
          </a:bodyPr>
          <a:lstStyle/>
          <a:p>
            <a:r>
              <a:rPr lang="fa-IR" sz="3200"/>
              <a:t>را براي خود كه اشياء فروخته شده را مجددا تصاحب كند. ديركرد اقساطي قبلي را نيز بپردازد. فروشنده يا تمام شي يا </a:t>
            </a:r>
          </a:p>
          <a:p>
            <a:endParaRPr lang="fa-IR" sz="3200"/>
          </a:p>
          <a:p>
            <a:r>
              <a:rPr lang="fa-IR" sz="3200"/>
              <a:t>فقط قسمتي از آن را تصاحب خواهد</a:t>
            </a:r>
            <a:endParaRPr lang="en-US" sz="3200"/>
          </a:p>
        </p:txBody>
      </p:sp>
    </p:spTree>
  </p:cSld>
  <p:clrMapOvr>
    <a:masterClrMapping/>
  </p:clrMapOvr>
  <p:transition spd="slow">
    <p:comb/>
  </p:transition>
</p:sld>
</file>

<file path=ppt/slides/slide31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395288" y="981075"/>
            <a:ext cx="8353425" cy="3748088"/>
          </a:xfrm>
          <a:prstGeom prst="rect">
            <a:avLst/>
          </a:prstGeom>
          <a:noFill/>
          <a:ln w="9525">
            <a:noFill/>
            <a:miter lim="800000"/>
            <a:headEnd/>
            <a:tailEnd/>
          </a:ln>
          <a:effectLst/>
        </p:spPr>
        <p:txBody>
          <a:bodyPr>
            <a:spAutoFit/>
          </a:bodyPr>
          <a:lstStyle/>
          <a:p>
            <a:r>
              <a:rPr lang="fa-IR" sz="3200"/>
              <a:t>كرد.مالكيت مجدد تمام اشياء را ” حساب تكميل مجدد به طور كامل ” نامند.</a:t>
            </a:r>
          </a:p>
          <a:p>
            <a:endParaRPr lang="fa-IR" sz="3200"/>
          </a:p>
          <a:p>
            <a:r>
              <a:rPr lang="fa-IR" sz="3200"/>
              <a:t>حساب تمليك مجدد بخشي از كالا</a:t>
            </a:r>
          </a:p>
          <a:p>
            <a:r>
              <a:rPr lang="fa-IR" sz="3200"/>
              <a:t>بعضي اوقات فروشنده در روش اجاره فروش ممكن نيست تمام اشياء</a:t>
            </a:r>
            <a:endParaRPr lang="en-US" sz="3200"/>
          </a:p>
          <a:p>
            <a:pPr>
              <a:spcBef>
                <a:spcPct val="50000"/>
              </a:spcBef>
            </a:pPr>
            <a:endParaRPr lang="en-US" sz="3200"/>
          </a:p>
        </p:txBody>
      </p:sp>
    </p:spTree>
  </p:cSld>
  <p:clrMapOvr>
    <a:masterClrMapping/>
  </p:clrMapOvr>
  <p:transition spd="slow">
    <p:comb/>
  </p:transition>
</p:sld>
</file>

<file path=ppt/slides/slide31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58114" name="Text Box 2"/>
          <p:cNvSpPr txBox="1">
            <a:spLocks noChangeArrowheads="1"/>
          </p:cNvSpPr>
          <p:nvPr/>
        </p:nvSpPr>
        <p:spPr bwMode="auto">
          <a:xfrm>
            <a:off x="468313" y="836613"/>
            <a:ext cx="8351837" cy="2041525"/>
          </a:xfrm>
          <a:prstGeom prst="rect">
            <a:avLst/>
          </a:prstGeom>
          <a:noFill/>
          <a:ln w="9525">
            <a:noFill/>
            <a:miter lim="800000"/>
            <a:headEnd/>
            <a:tailEnd/>
          </a:ln>
          <a:effectLst/>
        </p:spPr>
        <p:txBody>
          <a:bodyPr>
            <a:spAutoFit/>
          </a:bodyPr>
          <a:lstStyle/>
          <a:p>
            <a:r>
              <a:rPr lang="fa-IR" sz="3200"/>
              <a:t>يا كالا را تحت تصاحب نمايد ولي فقط بخشي از كالا را تصرف مي كند وقيمت گذاري آن بستگي به توافق طرفين</a:t>
            </a:r>
          </a:p>
          <a:p>
            <a:endParaRPr lang="fa-IR" sz="3200"/>
          </a:p>
          <a:p>
            <a:r>
              <a:rPr lang="fa-IR" sz="3200"/>
              <a:t> دارد. تمام اسناد تا زمان عدم پرداخت اقساط</a:t>
            </a:r>
            <a:endParaRPr lang="en-US" sz="3200"/>
          </a:p>
        </p:txBody>
      </p:sp>
    </p:spTree>
  </p:cSld>
  <p:clrMapOvr>
    <a:masterClrMapping/>
  </p:clrMapOvr>
  <p:transition spd="slow">
    <p:comb/>
  </p:transition>
</p:sld>
</file>

<file path=ppt/slides/slide31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0162" name="Text Box 2"/>
          <p:cNvSpPr txBox="1">
            <a:spLocks noChangeArrowheads="1"/>
          </p:cNvSpPr>
          <p:nvPr/>
        </p:nvSpPr>
        <p:spPr bwMode="auto">
          <a:xfrm>
            <a:off x="684213" y="620713"/>
            <a:ext cx="8208962" cy="3260725"/>
          </a:xfrm>
          <a:prstGeom prst="rect">
            <a:avLst/>
          </a:prstGeom>
          <a:noFill/>
          <a:ln w="9525">
            <a:noFill/>
            <a:miter lim="800000"/>
            <a:headEnd/>
            <a:tailEnd/>
          </a:ln>
          <a:effectLst/>
        </p:spPr>
        <p:txBody>
          <a:bodyPr>
            <a:spAutoFit/>
          </a:bodyPr>
          <a:lstStyle/>
          <a:p>
            <a:r>
              <a:rPr lang="fa-IR" sz="3200"/>
              <a:t>در دفاتر ثبت مي شود سپس حساب فروشنده در سيستم اجاره فروش با ارزش توافق شده يا كالا تمليك شده بدهكار مي </a:t>
            </a:r>
          </a:p>
          <a:p>
            <a:endParaRPr lang="fa-IR" sz="3200"/>
          </a:p>
          <a:p>
            <a:endParaRPr lang="fa-IR" sz="3200"/>
          </a:p>
          <a:p>
            <a:r>
              <a:rPr lang="fa-IR" sz="3200"/>
              <a:t>گردد. وحساب دارايي با همان قيمت بستانكار خواهد شد.</a:t>
            </a:r>
            <a:endParaRPr lang="en-US" sz="3200"/>
          </a:p>
          <a:p>
            <a:pPr>
              <a:spcBef>
                <a:spcPct val="50000"/>
              </a:spcBef>
            </a:pPr>
            <a:endParaRPr lang="en-US" sz="3200"/>
          </a:p>
        </p:txBody>
      </p:sp>
    </p:spTree>
  </p:cSld>
  <p:clrMapOvr>
    <a:masterClrMapping/>
  </p:clrMapOvr>
  <p:transition spd="slow">
    <p:comb/>
  </p:transition>
</p:sld>
</file>

<file path=ppt/slides/slide31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2210" name="Text Box 2"/>
          <p:cNvSpPr txBox="1">
            <a:spLocks noChangeArrowheads="1"/>
          </p:cNvSpPr>
          <p:nvPr/>
        </p:nvSpPr>
        <p:spPr bwMode="auto">
          <a:xfrm>
            <a:off x="395288" y="620713"/>
            <a:ext cx="8280400" cy="2530475"/>
          </a:xfrm>
          <a:prstGeom prst="rect">
            <a:avLst/>
          </a:prstGeom>
          <a:noFill/>
          <a:ln w="9525">
            <a:noFill/>
            <a:miter lim="800000"/>
            <a:headEnd/>
            <a:tailEnd/>
          </a:ln>
          <a:effectLst/>
        </p:spPr>
        <p:txBody>
          <a:bodyPr>
            <a:spAutoFit/>
          </a:bodyPr>
          <a:lstStyle/>
          <a:p>
            <a:pPr>
              <a:spcBef>
                <a:spcPct val="50000"/>
              </a:spcBef>
            </a:pPr>
            <a:r>
              <a:rPr lang="fa-IR" sz="3200"/>
              <a:t>هر تفاوت در حساب دارايي سود وزيان حاصله از عدم پرداخت اقساط مي باشد كه به حساب سود وزيان انتقال مي</a:t>
            </a:r>
          </a:p>
          <a:p>
            <a:pPr>
              <a:spcBef>
                <a:spcPct val="50000"/>
              </a:spcBef>
            </a:pPr>
            <a:endParaRPr lang="fa-IR" sz="3200"/>
          </a:p>
          <a:p>
            <a:pPr>
              <a:spcBef>
                <a:spcPct val="50000"/>
              </a:spcBef>
            </a:pPr>
            <a:r>
              <a:rPr lang="fa-IR" sz="3200"/>
              <a:t> يابد. حساب موجودي كالا تمليك مجدد در دفاتر فروشنده با</a:t>
            </a:r>
            <a:endParaRPr lang="en-US" sz="3200"/>
          </a:p>
        </p:txBody>
      </p:sp>
    </p:spTree>
  </p:cSld>
  <p:clrMapOvr>
    <a:masterClrMapping/>
  </p:clrMapOvr>
  <p:transition spd="slow">
    <p:comb/>
  </p:transition>
</p:sld>
</file>

<file path=ppt/slides/slide31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755650" y="765175"/>
            <a:ext cx="8064500" cy="2530475"/>
          </a:xfrm>
          <a:prstGeom prst="rect">
            <a:avLst/>
          </a:prstGeom>
          <a:noFill/>
          <a:ln w="9525">
            <a:noFill/>
            <a:miter lim="800000"/>
            <a:headEnd/>
            <a:tailEnd/>
          </a:ln>
          <a:effectLst/>
        </p:spPr>
        <p:txBody>
          <a:bodyPr>
            <a:spAutoFit/>
          </a:bodyPr>
          <a:lstStyle/>
          <a:p>
            <a:pPr>
              <a:spcBef>
                <a:spcPct val="50000"/>
              </a:spcBef>
            </a:pPr>
            <a:r>
              <a:rPr lang="fa-IR" sz="3200"/>
              <a:t>همان روش موجودي كالا تمليك كامل انجام مي گيرد.</a:t>
            </a:r>
          </a:p>
          <a:p>
            <a:pPr>
              <a:spcBef>
                <a:spcPct val="50000"/>
              </a:spcBef>
            </a:pPr>
            <a:r>
              <a:rPr lang="fa-IR" sz="3200"/>
              <a:t>خدمات بعد از فروش</a:t>
            </a:r>
          </a:p>
          <a:p>
            <a:pPr>
              <a:spcBef>
                <a:spcPct val="50000"/>
              </a:spcBef>
            </a:pPr>
            <a:r>
              <a:rPr lang="fa-IR" sz="3200"/>
              <a:t>بعضي اوقات فروشنده متعهد مي گردد كه بعد از آنكه كالا يا شي تحت طرح اجاره خريد به خريدار</a:t>
            </a:r>
            <a:endParaRPr lang="en-US" sz="3200"/>
          </a:p>
        </p:txBody>
      </p:sp>
    </p:spTree>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755650" y="1484313"/>
            <a:ext cx="7561263" cy="4473575"/>
          </a:xfrm>
          <a:prstGeom prst="rect">
            <a:avLst/>
          </a:prstGeom>
          <a:noFill/>
          <a:ln w="9525">
            <a:noFill/>
            <a:miter lim="800000"/>
            <a:headEnd/>
            <a:tailEnd/>
          </a:ln>
          <a:effectLst/>
        </p:spPr>
        <p:txBody>
          <a:bodyPr anchor="ctr">
            <a:spAutoFit/>
          </a:bodyPr>
          <a:lstStyle/>
          <a:p>
            <a:pPr algn="ctr">
              <a:tabLst>
                <a:tab pos="3771900" algn="l"/>
                <a:tab pos="4629150" algn="l"/>
                <a:tab pos="5486400" algn="r"/>
              </a:tabLst>
            </a:pPr>
            <a:r>
              <a:rPr lang="fa-IR" sz="2400" b="1">
                <a:latin typeface="Times New Roman" pitchFamily="18" charset="0"/>
              </a:rPr>
              <a:t>جواب)</a:t>
            </a:r>
            <a:endParaRPr lang="en-US" sz="2400" b="1">
              <a:latin typeface="Times New Roman" pitchFamily="18" charset="0"/>
            </a:endParaRPr>
          </a:p>
          <a:p>
            <a:pPr algn="ctr">
              <a:tabLst>
                <a:tab pos="3771900" algn="l"/>
                <a:tab pos="4629150" algn="l"/>
                <a:tab pos="5486400" algn="r"/>
              </a:tabLst>
            </a:pPr>
            <a:r>
              <a:rPr lang="fa-IR" sz="2400" b="1">
                <a:latin typeface="Times New Roman" pitchFamily="18" charset="0"/>
              </a:rPr>
              <a:t>حساب سودوزيان</a:t>
            </a:r>
            <a:r>
              <a:rPr lang="en-US" sz="2400" b="1">
                <a:latin typeface="Times New Roman" pitchFamily="18" charset="0"/>
              </a:rPr>
              <a:t>          </a:t>
            </a:r>
            <a:r>
              <a:rPr lang="fa-IR" sz="2400" b="1">
                <a:latin typeface="Times New Roman" pitchFamily="18" charset="0"/>
              </a:rPr>
              <a:t>2400000</a:t>
            </a:r>
            <a:r>
              <a:rPr lang="en-US" sz="2400" b="1">
                <a:latin typeface="Times New Roman" pitchFamily="18" charset="0"/>
              </a:rPr>
              <a:t> </a:t>
            </a:r>
          </a:p>
          <a:p>
            <a:pPr algn="ctr">
              <a:tabLst>
                <a:tab pos="3771900" algn="l"/>
                <a:tab pos="4629150" algn="l"/>
                <a:tab pos="5486400" algn="r"/>
              </a:tabLst>
            </a:pPr>
            <a:r>
              <a:rPr lang="en-US" sz="2400" b="1">
                <a:latin typeface="Times New Roman" pitchFamily="18" charset="0"/>
              </a:rPr>
              <a:t>                          </a:t>
            </a:r>
          </a:p>
          <a:p>
            <a:pPr algn="ctr">
              <a:tabLst>
                <a:tab pos="3771900" algn="l"/>
                <a:tab pos="4629150" algn="l"/>
                <a:tab pos="5486400" algn="r"/>
              </a:tabLst>
            </a:pPr>
            <a:r>
              <a:rPr lang="en-US" sz="2400" b="1">
                <a:latin typeface="Times New Roman" pitchFamily="18" charset="0"/>
              </a:rPr>
              <a:t>                   </a:t>
            </a:r>
          </a:p>
          <a:p>
            <a:pPr algn="ctr">
              <a:tabLst>
                <a:tab pos="3771900" algn="l"/>
                <a:tab pos="4629150" algn="l"/>
                <a:tab pos="5486400" algn="r"/>
              </a:tabLst>
            </a:pPr>
            <a:r>
              <a:rPr lang="en-US" sz="2400" b="1">
                <a:latin typeface="Times New Roman" pitchFamily="18" charset="0"/>
              </a:rPr>
              <a:t>                    </a:t>
            </a:r>
            <a:r>
              <a:rPr lang="fa-IR" sz="2400" b="1">
                <a:latin typeface="Times New Roman" pitchFamily="18" charset="0"/>
              </a:rPr>
              <a:t>حساب سرمايه الف</a:t>
            </a:r>
            <a:r>
              <a:rPr lang="en-US" sz="2400" b="1">
                <a:latin typeface="Times New Roman" pitchFamily="18" charset="0"/>
              </a:rPr>
              <a:t>             </a:t>
            </a:r>
            <a:r>
              <a:rPr lang="fa-IR" sz="2400" b="1">
                <a:latin typeface="Times New Roman" pitchFamily="18" charset="0"/>
              </a:rPr>
              <a:t>800000</a:t>
            </a:r>
            <a:endParaRPr lang="en-US" sz="2400" b="1">
              <a:latin typeface="Times New Roman" pitchFamily="18" charset="0"/>
            </a:endParaRPr>
          </a:p>
          <a:p>
            <a:pPr algn="ctr">
              <a:tabLst>
                <a:tab pos="3771900" algn="l"/>
                <a:tab pos="4629150" algn="l"/>
                <a:tab pos="5486400" algn="r"/>
              </a:tabLst>
            </a:pPr>
            <a:r>
              <a:rPr lang="en-US" sz="2400" b="1">
                <a:latin typeface="Times New Roman" pitchFamily="18" charset="0"/>
              </a:rPr>
              <a:t>                    </a:t>
            </a:r>
            <a:r>
              <a:rPr lang="fa-IR" sz="2400" b="1">
                <a:latin typeface="Times New Roman" pitchFamily="18" charset="0"/>
              </a:rPr>
              <a:t>حساب سرمايه ب</a:t>
            </a:r>
            <a:r>
              <a:rPr lang="en-US" sz="2400" b="1">
                <a:latin typeface="Times New Roman" pitchFamily="18" charset="0"/>
              </a:rPr>
              <a:t>               </a:t>
            </a:r>
            <a:r>
              <a:rPr lang="fa-IR" sz="2400" b="1">
                <a:latin typeface="Times New Roman" pitchFamily="18" charset="0"/>
              </a:rPr>
              <a:t>800000</a:t>
            </a:r>
            <a:endParaRPr lang="en-US" sz="2400" b="1">
              <a:latin typeface="Times New Roman" pitchFamily="18" charset="0"/>
            </a:endParaRPr>
          </a:p>
          <a:p>
            <a:pPr algn="ctr">
              <a:tabLst>
                <a:tab pos="3771900" algn="l"/>
                <a:tab pos="4629150" algn="l"/>
                <a:tab pos="5486400" algn="r"/>
              </a:tabLst>
            </a:pPr>
            <a:r>
              <a:rPr lang="en-US" sz="2400" b="1">
                <a:latin typeface="Times New Roman" pitchFamily="18" charset="0"/>
              </a:rPr>
              <a:t>                                </a:t>
            </a:r>
            <a:r>
              <a:rPr lang="fa-IR" sz="2400" b="1">
                <a:latin typeface="Times New Roman" pitchFamily="18" charset="0"/>
              </a:rPr>
              <a:t>         حساب سرمايه ج           </a:t>
            </a:r>
            <a:r>
              <a:rPr lang="en-US" sz="2400" b="1">
                <a:latin typeface="Times New Roman" pitchFamily="18" charset="0"/>
              </a:rPr>
              <a:t>                 800000 </a:t>
            </a:r>
            <a:r>
              <a:rPr lang="fa-IR" sz="2400" b="1">
                <a:latin typeface="Times New Roman" pitchFamily="18" charset="0"/>
              </a:rPr>
              <a:t>  </a:t>
            </a:r>
            <a:endParaRPr lang="en-US" sz="2400" b="1">
              <a:latin typeface="Times New Roman" pitchFamily="18" charset="0"/>
            </a:endParaRPr>
          </a:p>
          <a:p>
            <a:pPr algn="ctr">
              <a:tabLst>
                <a:tab pos="3771900" algn="l"/>
                <a:tab pos="4629150" algn="l"/>
                <a:tab pos="5486400" algn="r"/>
              </a:tabLst>
            </a:pPr>
            <a:r>
              <a:rPr lang="en-US" sz="2400" b="1">
                <a:latin typeface="Times New Roman" pitchFamily="18" charset="0"/>
              </a:rPr>
              <a:t> </a:t>
            </a:r>
          </a:p>
          <a:p>
            <a:pPr algn="ctr">
              <a:tabLst>
                <a:tab pos="3771900" algn="l"/>
                <a:tab pos="4629150" algn="l"/>
                <a:tab pos="5486400" algn="r"/>
              </a:tabLst>
            </a:pPr>
            <a:r>
              <a:rPr lang="en-US" sz="2400" b="1">
                <a:latin typeface="Times New Roman" pitchFamily="18" charset="0"/>
              </a:rPr>
              <a:t>                               </a:t>
            </a:r>
            <a:r>
              <a:rPr lang="fa-IR" sz="2400" b="1">
                <a:latin typeface="Times New Roman" pitchFamily="18" charset="0"/>
              </a:rPr>
              <a:t>تقسيم سود به نسبت مساوي بين شركاء</a:t>
            </a:r>
            <a:endParaRPr lang="en-US" sz="2400" b="1">
              <a:latin typeface="Times New Roman" pitchFamily="18" charset="0"/>
            </a:endParaRPr>
          </a:p>
          <a:p>
            <a:pPr algn="ctr">
              <a:tabLst>
                <a:tab pos="3771900" algn="l"/>
                <a:tab pos="4629150" algn="l"/>
                <a:tab pos="5486400" algn="r"/>
              </a:tabLst>
            </a:pPr>
            <a:endParaRPr lang="en-US" sz="2400" b="1">
              <a:latin typeface="Times New Roman" pitchFamily="18" charset="0"/>
            </a:endParaRPr>
          </a:p>
          <a:p>
            <a:pPr algn="ctr">
              <a:tabLst>
                <a:tab pos="3771900" algn="l"/>
                <a:tab pos="4629150" algn="l"/>
                <a:tab pos="5486400" algn="r"/>
              </a:tabLst>
            </a:pPr>
            <a:r>
              <a:rPr lang="en-US" sz="2400" b="1">
                <a:latin typeface="Times New Roman" pitchFamily="18" charset="0"/>
              </a:rPr>
              <a:t>    </a:t>
            </a:r>
            <a:r>
              <a:rPr lang="fa-IR" sz="2400" b="1">
                <a:latin typeface="Times New Roman" pitchFamily="18" charset="0"/>
              </a:rPr>
              <a:t>سهم هر يك ازشركاء                        800000=3 / 2400000 </a:t>
            </a:r>
          </a:p>
        </p:txBody>
      </p:sp>
    </p:spTree>
  </p:cSld>
  <p:clrMapOvr>
    <a:masterClrMapping/>
  </p:clrMapOvr>
  <p:transition spd="slow">
    <p:comb/>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539750" y="836613"/>
            <a:ext cx="8280400" cy="2530475"/>
          </a:xfrm>
          <a:prstGeom prst="rect">
            <a:avLst/>
          </a:prstGeom>
          <a:noFill/>
          <a:ln w="9525">
            <a:noFill/>
            <a:miter lim="800000"/>
            <a:headEnd/>
            <a:tailEnd/>
          </a:ln>
          <a:effectLst/>
        </p:spPr>
        <p:txBody>
          <a:bodyPr>
            <a:spAutoFit/>
          </a:bodyPr>
          <a:lstStyle/>
          <a:p>
            <a:pPr>
              <a:spcBef>
                <a:spcPct val="50000"/>
              </a:spcBef>
            </a:pPr>
            <a:r>
              <a:rPr lang="fa-IR" sz="3200"/>
              <a:t>انتقال يلفت در يك دوره معين تعميرات وخدمات مجاني انجام دهد. طبعا هزينه هاي خدمات برآوردي در خلال دوره به </a:t>
            </a:r>
          </a:p>
          <a:p>
            <a:pPr>
              <a:spcBef>
                <a:spcPct val="50000"/>
              </a:spcBef>
            </a:pPr>
            <a:endParaRPr lang="fa-IR" sz="3200"/>
          </a:p>
          <a:p>
            <a:pPr>
              <a:spcBef>
                <a:spcPct val="50000"/>
              </a:spcBef>
            </a:pPr>
            <a:r>
              <a:rPr lang="fa-IR" sz="3200"/>
              <a:t>قيمت فروش اضافه مي شود. مبلغ چنين خدماتي بايد جدا از</a:t>
            </a:r>
            <a:endParaRPr lang="en-US" sz="3200"/>
          </a:p>
        </p:txBody>
      </p:sp>
    </p:spTree>
  </p:cSld>
  <p:clrMapOvr>
    <a:masterClrMapping/>
  </p:clrMapOvr>
  <p:transition spd="slow">
    <p:comb/>
  </p:transition>
</p:sld>
</file>

<file path=ppt/slides/slide32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395288" y="765175"/>
            <a:ext cx="8748712" cy="3017838"/>
          </a:xfrm>
          <a:prstGeom prst="rect">
            <a:avLst/>
          </a:prstGeom>
          <a:noFill/>
          <a:ln w="9525">
            <a:noFill/>
            <a:miter lim="800000"/>
            <a:headEnd/>
            <a:tailEnd/>
          </a:ln>
          <a:effectLst/>
        </p:spPr>
        <p:txBody>
          <a:bodyPr>
            <a:spAutoFit/>
          </a:bodyPr>
          <a:lstStyle/>
          <a:p>
            <a:pPr>
              <a:spcBef>
                <a:spcPct val="50000"/>
              </a:spcBef>
            </a:pPr>
            <a:r>
              <a:rPr lang="fa-IR" sz="3200"/>
              <a:t>حساب فروش نگهداري شود .رقم برآوردي به حساب بستانكار حساب جداگانه اي كه آن را ”حساب معوق تعميرات“ مي نامند.</a:t>
            </a:r>
          </a:p>
          <a:p>
            <a:pPr>
              <a:spcBef>
                <a:spcPct val="50000"/>
              </a:spcBef>
            </a:pPr>
            <a:endParaRPr lang="en-US" sz="3200"/>
          </a:p>
          <a:p>
            <a:pPr>
              <a:spcBef>
                <a:spcPct val="50000"/>
              </a:spcBef>
            </a:pPr>
            <a:r>
              <a:rPr lang="fa-IR" sz="3200"/>
              <a:t>هزينه هاي واقعي اين خدمات به ندرت با رقم برآوردي برابر مي باشد. براي</a:t>
            </a:r>
            <a:endParaRPr lang="en-US" sz="3200"/>
          </a:p>
        </p:txBody>
      </p:sp>
    </p:spTree>
  </p:cSld>
  <p:clrMapOvr>
    <a:masterClrMapping/>
  </p:clrMapOvr>
  <p:transition spd="slow">
    <p:comb/>
  </p:transition>
</p:sld>
</file>

<file path=ppt/slides/slide32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70402" name="Text Box 2"/>
          <p:cNvSpPr txBox="1">
            <a:spLocks noChangeArrowheads="1"/>
          </p:cNvSpPr>
          <p:nvPr/>
        </p:nvSpPr>
        <p:spPr bwMode="auto">
          <a:xfrm>
            <a:off x="395288" y="981075"/>
            <a:ext cx="8353425" cy="2530475"/>
          </a:xfrm>
          <a:prstGeom prst="rect">
            <a:avLst/>
          </a:prstGeom>
          <a:noFill/>
          <a:ln w="9525">
            <a:noFill/>
            <a:miter lim="800000"/>
            <a:headEnd/>
            <a:tailEnd/>
          </a:ln>
          <a:effectLst/>
        </p:spPr>
        <p:txBody>
          <a:bodyPr>
            <a:spAutoFit/>
          </a:bodyPr>
          <a:lstStyle/>
          <a:p>
            <a:pPr>
              <a:spcBef>
                <a:spcPct val="50000"/>
              </a:spcBef>
            </a:pPr>
            <a:r>
              <a:rPr lang="fa-IR" sz="3200"/>
              <a:t>تعبير اين تعميرات آن را به بهاي تمام شده واقعي به حساب بدهكار مي كنند با برآورد كمتر ، مانده اين حساب باقي مي </a:t>
            </a:r>
          </a:p>
          <a:p>
            <a:pPr>
              <a:spcBef>
                <a:spcPct val="50000"/>
              </a:spcBef>
            </a:pPr>
            <a:endParaRPr lang="fa-IR" sz="3200"/>
          </a:p>
          <a:p>
            <a:pPr>
              <a:spcBef>
                <a:spcPct val="50000"/>
              </a:spcBef>
            </a:pPr>
            <a:r>
              <a:rPr lang="fa-IR" sz="3200"/>
              <a:t>ماند وتخمين بيشتر ، مانده اين حساب را ”بستانكار ”</a:t>
            </a:r>
            <a:endParaRPr lang="en-US" sz="3200"/>
          </a:p>
        </p:txBody>
      </p:sp>
    </p:spTree>
  </p:cSld>
  <p:clrMapOvr>
    <a:masterClrMapping/>
  </p:clrMapOvr>
  <p:transition spd="slow">
    <p:comb/>
  </p:transition>
</p:sld>
</file>

<file path=ppt/slides/slide32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684213" y="908050"/>
            <a:ext cx="8208962" cy="3260725"/>
          </a:xfrm>
          <a:prstGeom prst="rect">
            <a:avLst/>
          </a:prstGeom>
          <a:noFill/>
          <a:ln w="9525">
            <a:noFill/>
            <a:miter lim="800000"/>
            <a:headEnd/>
            <a:tailEnd/>
          </a:ln>
          <a:effectLst/>
        </p:spPr>
        <p:txBody>
          <a:bodyPr>
            <a:spAutoFit/>
          </a:bodyPr>
          <a:lstStyle/>
          <a:p>
            <a:r>
              <a:rPr lang="fa-IR" sz="3200"/>
              <a:t>مي كند.</a:t>
            </a:r>
          </a:p>
          <a:p>
            <a:r>
              <a:rPr lang="fa-IR" sz="3200"/>
              <a:t>اگر مانده آن بستانكار ،معمولا به حساب سود وزيان بسته مي </a:t>
            </a:r>
          </a:p>
          <a:p>
            <a:endParaRPr lang="fa-IR" sz="3200"/>
          </a:p>
          <a:p>
            <a:r>
              <a:rPr lang="fa-IR" sz="3200"/>
              <a:t>شود ويا به سال آينده منتقل مي گردد.آن را جبران نمايد. به علاوه موقعي كه چنين عملياتي به</a:t>
            </a:r>
            <a:endParaRPr lang="en-US" sz="3200"/>
          </a:p>
          <a:p>
            <a:pPr>
              <a:spcBef>
                <a:spcPct val="50000"/>
              </a:spcBef>
            </a:pPr>
            <a:endParaRPr lang="en-US" sz="3200"/>
          </a:p>
        </p:txBody>
      </p:sp>
    </p:spTree>
  </p:cSld>
  <p:clrMapOvr>
    <a:masterClrMapping/>
  </p:clrMapOvr>
  <p:transition spd="slow">
    <p:comb/>
  </p:transition>
</p:sld>
</file>

<file path=ppt/slides/slide32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0" y="908050"/>
            <a:ext cx="8604250" cy="2530475"/>
          </a:xfrm>
          <a:prstGeom prst="rect">
            <a:avLst/>
          </a:prstGeom>
          <a:noFill/>
          <a:ln w="9525">
            <a:noFill/>
            <a:miter lim="800000"/>
            <a:headEnd/>
            <a:tailEnd/>
          </a:ln>
          <a:effectLst/>
        </p:spPr>
        <p:txBody>
          <a:bodyPr>
            <a:spAutoFit/>
          </a:bodyPr>
          <a:lstStyle/>
          <a:p>
            <a:pPr>
              <a:spcBef>
                <a:spcPct val="50000"/>
              </a:spcBef>
            </a:pPr>
            <a:r>
              <a:rPr lang="fa-IR" sz="3200"/>
              <a:t>طور يكنواخت بيش از يك دوره مالي رخ دهد، دوره تعميرات از اواسط سال بر اساس جاري و تمام سال بعد واواسط سال سوم را</a:t>
            </a:r>
          </a:p>
          <a:p>
            <a:pPr>
              <a:spcBef>
                <a:spcPct val="50000"/>
              </a:spcBef>
            </a:pPr>
            <a:r>
              <a:rPr lang="fa-IR" sz="3200"/>
              <a:t> در بر گيرد.</a:t>
            </a:r>
          </a:p>
          <a:p>
            <a:pPr>
              <a:spcBef>
                <a:spcPct val="50000"/>
              </a:spcBef>
            </a:pPr>
            <a:r>
              <a:rPr lang="fa-IR" sz="3200"/>
              <a:t>حساب</a:t>
            </a:r>
            <a:endParaRPr lang="en-US" sz="3200"/>
          </a:p>
        </p:txBody>
      </p:sp>
    </p:spTree>
  </p:cSld>
  <p:clrMapOvr>
    <a:masterClrMapping/>
  </p:clrMapOvr>
  <p:transition spd="slow">
    <p:comb/>
  </p:transition>
</p:sld>
</file>

<file path=ppt/slides/slide32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250825" y="765175"/>
            <a:ext cx="8893175" cy="3016250"/>
          </a:xfrm>
          <a:prstGeom prst="rect">
            <a:avLst/>
          </a:prstGeom>
          <a:noFill/>
          <a:ln w="9525">
            <a:noFill/>
            <a:miter lim="800000"/>
            <a:headEnd/>
            <a:tailEnd/>
          </a:ln>
          <a:effectLst/>
        </p:spPr>
        <p:txBody>
          <a:bodyPr>
            <a:spAutoFit/>
          </a:bodyPr>
          <a:lstStyle/>
          <a:p>
            <a:r>
              <a:rPr lang="fa-IR" sz="3200"/>
              <a:t>عملكرد اجاره خريد</a:t>
            </a:r>
          </a:p>
          <a:p>
            <a:r>
              <a:rPr lang="fa-IR" sz="3200"/>
              <a:t>موقعي كه عمليات ودادوستدهاي متعددي وجود داشته باشد </a:t>
            </a:r>
          </a:p>
          <a:p>
            <a:endParaRPr lang="fa-IR" sz="3200"/>
          </a:p>
          <a:p>
            <a:r>
              <a:rPr lang="fa-IR" sz="3200"/>
              <a:t>وكالاهاي فروش رفته ارزش كمي داشته باشد، فروشنده از روش </a:t>
            </a:r>
          </a:p>
          <a:p>
            <a:endParaRPr lang="fa-IR" sz="3200"/>
          </a:p>
          <a:p>
            <a:r>
              <a:rPr lang="fa-IR" sz="3200"/>
              <a:t>ديگري براي ثبت چنين معاملاتي</a:t>
            </a:r>
            <a:endParaRPr lang="en-US" sz="3200"/>
          </a:p>
        </p:txBody>
      </p:sp>
    </p:spTree>
  </p:cSld>
  <p:clrMapOvr>
    <a:masterClrMapping/>
  </p:clrMapOvr>
  <p:transition spd="slow">
    <p:comb/>
  </p:transition>
</p:sld>
</file>

<file path=ppt/slides/slide32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539750" y="765175"/>
            <a:ext cx="8280400" cy="2528888"/>
          </a:xfrm>
          <a:prstGeom prst="rect">
            <a:avLst/>
          </a:prstGeom>
          <a:noFill/>
          <a:ln w="9525">
            <a:noFill/>
            <a:miter lim="800000"/>
            <a:headEnd/>
            <a:tailEnd/>
          </a:ln>
          <a:effectLst/>
        </p:spPr>
        <p:txBody>
          <a:bodyPr>
            <a:spAutoFit/>
          </a:bodyPr>
          <a:lstStyle/>
          <a:p>
            <a:r>
              <a:rPr lang="fa-IR" sz="3200"/>
              <a:t>يعني از طريق ثبت عمليات در دفاتر معين استفاده مي كند.</a:t>
            </a:r>
          </a:p>
          <a:p>
            <a:r>
              <a:rPr lang="fa-IR" sz="3200"/>
              <a:t>هيچ حساب خاصي براي مشتريان اجاره خريد در سند هاي دو</a:t>
            </a:r>
          </a:p>
          <a:p>
            <a:endParaRPr lang="fa-IR" sz="3200"/>
          </a:p>
          <a:p>
            <a:r>
              <a:rPr lang="fa-IR" sz="3200"/>
              <a:t> طرفه منظور نمي شود.شرح اشياء قيمت فروش  بهاي تمام شده</a:t>
            </a:r>
            <a:endParaRPr lang="en-US" sz="3200"/>
          </a:p>
        </p:txBody>
      </p:sp>
    </p:spTree>
  </p:cSld>
  <p:clrMapOvr>
    <a:masterClrMapping/>
  </p:clrMapOvr>
  <p:transition spd="slow">
    <p:comb/>
  </p:transition>
</p:sld>
</file>

<file path=ppt/slides/slide32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pPr algn="r"/>
            <a:r>
              <a:rPr lang="fa-IR" sz="2500"/>
              <a:t>يا قيمت فروش ثبت مي گردد.</a:t>
            </a:r>
            <a:br>
              <a:rPr lang="fa-IR" sz="2500"/>
            </a:br>
            <a:r>
              <a:rPr lang="fa-IR" sz="2500"/>
              <a:t>الف) به بهاي تمام شده</a:t>
            </a:r>
            <a:br>
              <a:rPr lang="fa-IR" sz="2500"/>
            </a:br>
            <a:endParaRPr lang="en-US" sz="2500"/>
          </a:p>
        </p:txBody>
      </p:sp>
      <p:graphicFrame>
        <p:nvGraphicFramePr>
          <p:cNvPr id="880643" name="Group 3"/>
          <p:cNvGraphicFramePr>
            <a:graphicFrameLocks noGrp="1"/>
          </p:cNvGraphicFramePr>
          <p:nvPr>
            <p:ph idx="1"/>
          </p:nvPr>
        </p:nvGraphicFramePr>
        <p:xfrm>
          <a:off x="323850" y="1600200"/>
          <a:ext cx="8569325" cy="3022600"/>
        </p:xfrm>
        <a:graphic>
          <a:graphicData uri="http://schemas.openxmlformats.org/drawingml/2006/table">
            <a:tbl>
              <a:tblPr rtl="1"/>
              <a:tblGrid>
                <a:gridCol w="3084512">
                  <a:extLst>
                    <a:ext uri="{9D8B030D-6E8A-4147-A177-3AD203B41FA5}">
                      <a16:colId xmlns:a16="http://schemas.microsoft.com/office/drawing/2014/main" val="20000"/>
                    </a:ext>
                  </a:extLst>
                </a:gridCol>
                <a:gridCol w="1049338">
                  <a:extLst>
                    <a:ext uri="{9D8B030D-6E8A-4147-A177-3AD203B41FA5}">
                      <a16:colId xmlns:a16="http://schemas.microsoft.com/office/drawing/2014/main" val="20001"/>
                    </a:ext>
                  </a:extLst>
                </a:gridCol>
                <a:gridCol w="1987550">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6762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رديف</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شرح</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بدهكار</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بستانكار</a:t>
                      </a:r>
                      <a:endParaRPr kumimoji="0" lang="en-US" sz="2400" b="1"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21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1- براي فروش كالاها در سيستم اجاره خريد</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عملكرد اجاره خريد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Arial" charset="0"/>
                        </a:rPr>
                        <a:t>كالاي فروش رفته اجاره خريد</a:t>
                      </a:r>
                      <a:endParaRPr kumimoji="0" lang="en-US"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sld>
</file>

<file path=ppt/slides/slide32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82690" name="Group 2"/>
          <p:cNvGraphicFramePr>
            <a:graphicFrameLocks noGrp="1"/>
          </p:cNvGraphicFramePr>
          <p:nvPr/>
        </p:nvGraphicFramePr>
        <p:xfrm>
          <a:off x="611188" y="1052513"/>
          <a:ext cx="8208962" cy="4064000"/>
        </p:xfrm>
        <a:graphic>
          <a:graphicData uri="http://schemas.openxmlformats.org/drawingml/2006/table">
            <a:tbl>
              <a:tblPr rtl="1"/>
              <a:tblGrid>
                <a:gridCol w="2952750">
                  <a:extLst>
                    <a:ext uri="{9D8B030D-6E8A-4147-A177-3AD203B41FA5}">
                      <a16:colId xmlns:a16="http://schemas.microsoft.com/office/drawing/2014/main" val="20000"/>
                    </a:ext>
                  </a:extLst>
                </a:gridCol>
                <a:gridCol w="503237">
                  <a:extLst>
                    <a:ext uri="{9D8B030D-6E8A-4147-A177-3AD203B41FA5}">
                      <a16:colId xmlns:a16="http://schemas.microsoft.com/office/drawing/2014/main" val="20001"/>
                    </a:ext>
                  </a:extLst>
                </a:gridCol>
                <a:gridCol w="2520950">
                  <a:extLst>
                    <a:ext uri="{9D8B030D-6E8A-4147-A177-3AD203B41FA5}">
                      <a16:colId xmlns:a16="http://schemas.microsoft.com/office/drawing/2014/main" val="20002"/>
                    </a:ext>
                  </a:extLst>
                </a:gridCol>
                <a:gridCol w="935038">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tblGrid>
              <a:tr h="13541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 براي دريافت اقساط</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عملكرد اجاره خريد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57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 براي بدهي اقساط ولي پرداخت نشده</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بدهي اقساط</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عملكرد اجاره خريد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41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 براي تصاحب مجدد كالا در اثر عدم پرداخت اقساط در سررسيد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4</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كالاي تمليك شده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عملكرد اجاره خريد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sld>
</file>

<file path=ppt/slides/slide32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84738" name="Group 2"/>
          <p:cNvGraphicFramePr>
            <a:graphicFrameLocks noGrp="1"/>
          </p:cNvGraphicFramePr>
          <p:nvPr/>
        </p:nvGraphicFramePr>
        <p:xfrm>
          <a:off x="395288" y="333375"/>
          <a:ext cx="8137525" cy="2032000"/>
        </p:xfrm>
        <a:graphic>
          <a:graphicData uri="http://schemas.openxmlformats.org/drawingml/2006/table">
            <a:tbl>
              <a:tblPr rtl="1"/>
              <a:tblGrid>
                <a:gridCol w="3455988">
                  <a:extLst>
                    <a:ext uri="{9D8B030D-6E8A-4147-A177-3AD203B41FA5}">
                      <a16:colId xmlns:a16="http://schemas.microsoft.com/office/drawing/2014/main" val="20000"/>
                    </a:ext>
                  </a:extLst>
                </a:gridCol>
                <a:gridCol w="576262">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008062">
                  <a:extLst>
                    <a:ext uri="{9D8B030D-6E8A-4147-A177-3AD203B41FA5}">
                      <a16:colId xmlns:a16="http://schemas.microsoft.com/office/drawing/2014/main" val="20004"/>
                    </a:ext>
                  </a:extLst>
                </a:gridCol>
              </a:tblGrid>
              <a:tr h="2032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 براي كالاي كه در اختيار مشتريان نيست به اقساط موعود نرسيده قرار مي گيرد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5</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موجودي اجاره خريد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عملكرد اجاره خريد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84752" name="Text Box 16"/>
          <p:cNvSpPr txBox="1">
            <a:spLocks noChangeArrowheads="1"/>
          </p:cNvSpPr>
          <p:nvPr/>
        </p:nvSpPr>
        <p:spPr bwMode="auto">
          <a:xfrm>
            <a:off x="468313" y="4149725"/>
            <a:ext cx="8135937" cy="519113"/>
          </a:xfrm>
          <a:prstGeom prst="rect">
            <a:avLst/>
          </a:prstGeom>
          <a:noFill/>
          <a:ln w="9525">
            <a:noFill/>
            <a:miter lim="800000"/>
            <a:headEnd/>
            <a:tailEnd/>
          </a:ln>
          <a:effectLst/>
        </p:spPr>
        <p:txBody>
          <a:bodyPr>
            <a:spAutoFit/>
          </a:bodyPr>
          <a:lstStyle/>
          <a:p>
            <a:pPr>
              <a:spcBef>
                <a:spcPct val="20000"/>
              </a:spcBef>
            </a:pPr>
            <a:r>
              <a:rPr lang="fa-IR" sz="2800"/>
              <a:t>مانده حساب عملكرد اجاره خريد حاكي از سود وزيان اجاره</a:t>
            </a:r>
            <a:endParaRPr lang="en-US" sz="2800"/>
          </a:p>
        </p:txBody>
      </p:sp>
    </p:spTree>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684213" y="2163763"/>
            <a:ext cx="7632700" cy="2528887"/>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حالت دوم:تقسيم سود وزيان در شركت به يك نسبت معيني صورت</a:t>
            </a:r>
            <a:r>
              <a:rPr lang="en-US" sz="3200">
                <a:latin typeface="Times New Roman" pitchFamily="18" charset="0"/>
              </a:rPr>
              <a:t> </a:t>
            </a:r>
            <a:r>
              <a:rPr lang="fa-IR" sz="3200">
                <a:latin typeface="Times New Roman" pitchFamily="18" charset="0"/>
              </a:rPr>
              <a:t>پذيرد فرض كنيم تسهيم سود وزيان در شركت فوق الذكر به ترتيب</a:t>
            </a:r>
            <a:r>
              <a:rPr lang="en-US" sz="3200">
                <a:latin typeface="Times New Roman" pitchFamily="18" charset="0"/>
              </a:rPr>
              <a:t> </a:t>
            </a:r>
            <a:r>
              <a:rPr lang="fa-IR" sz="3200">
                <a:latin typeface="Times New Roman" pitchFamily="18" charset="0"/>
              </a:rPr>
              <a:t>الف 2 وب 2 وج 1 باشد نحوه ثبت چنين خواهد بود</a:t>
            </a:r>
            <a:r>
              <a:rPr lang="en-US" sz="3200">
                <a:latin typeface="Times New Roman" pitchFamily="18" charset="0"/>
              </a:rPr>
              <a:t>:</a:t>
            </a:r>
          </a:p>
          <a:p>
            <a:pPr algn="just" rtl="0" eaLnBrk="0" hangingPunct="0"/>
            <a:endParaRPr lang="en-US" sz="3200"/>
          </a:p>
        </p:txBody>
      </p:sp>
    </p:spTree>
  </p:cSld>
  <p:clrMapOvr>
    <a:masterClrMapping/>
  </p:clrMapOvr>
  <p:transition spd="slow">
    <p:comb/>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539750" y="692150"/>
            <a:ext cx="8280400" cy="2530475"/>
          </a:xfrm>
          <a:prstGeom prst="rect">
            <a:avLst/>
          </a:prstGeom>
          <a:noFill/>
          <a:ln w="9525">
            <a:noFill/>
            <a:miter lim="800000"/>
            <a:headEnd/>
            <a:tailEnd/>
          </a:ln>
          <a:effectLst/>
        </p:spPr>
        <p:txBody>
          <a:bodyPr>
            <a:spAutoFit/>
          </a:bodyPr>
          <a:lstStyle/>
          <a:p>
            <a:pPr>
              <a:spcBef>
                <a:spcPct val="20000"/>
              </a:spcBef>
            </a:pPr>
            <a:r>
              <a:rPr lang="fa-IR" sz="3200"/>
              <a:t>خريد است كه به حساب سود وزيان منتقل مي گردد.</a:t>
            </a:r>
            <a:endParaRPr lang="en-US" sz="3200"/>
          </a:p>
          <a:p>
            <a:pPr>
              <a:spcBef>
                <a:spcPct val="50000"/>
              </a:spcBef>
            </a:pPr>
            <a:r>
              <a:rPr lang="fa-IR" sz="3200"/>
              <a:t>ب) به بهاي فروش</a:t>
            </a:r>
          </a:p>
          <a:p>
            <a:pPr>
              <a:spcBef>
                <a:spcPct val="50000"/>
              </a:spcBef>
            </a:pPr>
            <a:r>
              <a:rPr lang="fa-IR" sz="3200"/>
              <a:t>در اين روش مانند بهاي تمام شده است موقعي كه كالا ها به قيمت يا قيمت مقدماتي</a:t>
            </a:r>
            <a:endParaRPr lang="en-US" sz="3200"/>
          </a:p>
        </p:txBody>
      </p:sp>
    </p:spTree>
  </p:cSld>
  <p:clrMapOvr>
    <a:masterClrMapping/>
  </p:clrMapOvr>
  <p:transition spd="slow">
    <p:comb/>
  </p:transition>
</p:sld>
</file>

<file path=ppt/slides/slide33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lstStyle/>
          <a:p>
            <a:pPr algn="r"/>
            <a:r>
              <a:rPr lang="fa-IR" sz="3800" b="1">
                <a:solidFill>
                  <a:schemeClr val="tx1"/>
                </a:solidFill>
              </a:rPr>
              <a:t>فروخته شود براي پيدا كردن ومحاسبه سود واقعي سندهاي انجام مي پزيرد.بدين ترتيب مازادها نسبت به بهاي تمام شده در تاريخ </a:t>
            </a:r>
            <a:r>
              <a:rPr lang="en-US" sz="3800" b="1">
                <a:solidFill>
                  <a:schemeClr val="tx1"/>
                </a:solidFill>
              </a:rPr>
              <a:t/>
            </a:r>
            <a:br>
              <a:rPr lang="en-US" sz="3800" b="1">
                <a:solidFill>
                  <a:schemeClr val="tx1"/>
                </a:solidFill>
              </a:rPr>
            </a:br>
            <a:r>
              <a:rPr lang="fa-IR" sz="3800" b="1">
                <a:solidFill>
                  <a:schemeClr val="tx1"/>
                </a:solidFill>
              </a:rPr>
              <a:t>انجام مي پذيرد. تا سود از عمليات وداد</a:t>
            </a:r>
            <a:endParaRPr lang="en-US" sz="3800" b="1">
              <a:solidFill>
                <a:schemeClr val="tx1"/>
              </a:solidFill>
            </a:endParaRPr>
          </a:p>
        </p:txBody>
      </p:sp>
    </p:spTree>
  </p:cSld>
  <p:clrMapOvr>
    <a:masterClrMapping/>
  </p:clrMapOvr>
  <p:transition spd="slow">
    <p:comb/>
  </p:transition>
</p:sld>
</file>

<file path=ppt/slides/slide33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90882" name="Text Box 2"/>
          <p:cNvSpPr txBox="1">
            <a:spLocks noChangeArrowheads="1"/>
          </p:cNvSpPr>
          <p:nvPr/>
        </p:nvSpPr>
        <p:spPr bwMode="auto">
          <a:xfrm>
            <a:off x="684213" y="692150"/>
            <a:ext cx="8459787" cy="1066800"/>
          </a:xfrm>
          <a:prstGeom prst="rect">
            <a:avLst/>
          </a:prstGeom>
          <a:noFill/>
          <a:ln w="9525">
            <a:noFill/>
            <a:miter lim="800000"/>
            <a:headEnd/>
            <a:tailEnd/>
          </a:ln>
          <a:effectLst/>
        </p:spPr>
        <p:txBody>
          <a:bodyPr>
            <a:spAutoFit/>
          </a:bodyPr>
          <a:lstStyle/>
          <a:p>
            <a:pPr>
              <a:spcBef>
                <a:spcPct val="50000"/>
              </a:spcBef>
            </a:pPr>
            <a:r>
              <a:rPr lang="fa-IR" sz="3200"/>
              <a:t>وستد هاي اجاره فروش مشخص وتعيين گردد.</a:t>
            </a:r>
            <a:br>
              <a:rPr lang="fa-IR" sz="3200"/>
            </a:br>
            <a:endParaRPr lang="en-US" sz="3200"/>
          </a:p>
        </p:txBody>
      </p:sp>
      <p:graphicFrame>
        <p:nvGraphicFramePr>
          <p:cNvPr id="890883" name="Group 3"/>
          <p:cNvGraphicFramePr>
            <a:graphicFrameLocks noGrp="1"/>
          </p:cNvGraphicFramePr>
          <p:nvPr/>
        </p:nvGraphicFramePr>
        <p:xfrm>
          <a:off x="539750" y="1397000"/>
          <a:ext cx="8280400" cy="3055938"/>
        </p:xfrm>
        <a:graphic>
          <a:graphicData uri="http://schemas.openxmlformats.org/drawingml/2006/table">
            <a:tbl>
              <a:tblPr rtl="1"/>
              <a:tblGrid>
                <a:gridCol w="2735262">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2447925">
                  <a:extLst>
                    <a:ext uri="{9D8B030D-6E8A-4147-A177-3AD203B41FA5}">
                      <a16:colId xmlns:a16="http://schemas.microsoft.com/office/drawing/2014/main" val="20002"/>
                    </a:ext>
                  </a:extLst>
                </a:gridCol>
                <a:gridCol w="1081088">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tblGrid>
              <a:tr h="10239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رديف</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شرح</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بدهكار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بستانكار</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 اضافات در موجودي كالاي پايان دوره  اجاره خريد (قيمت سياهه نسبت به بهاي تمام شده)</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1</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ذخيره موجودي كالاي آغاز دوره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عملكرد اجاره خريد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sld>
</file>

<file path=ppt/slides/slide33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92930" name="Group 2"/>
          <p:cNvGraphicFramePr>
            <a:graphicFrameLocks noGrp="1"/>
          </p:cNvGraphicFramePr>
          <p:nvPr/>
        </p:nvGraphicFramePr>
        <p:xfrm>
          <a:off x="755650" y="404813"/>
          <a:ext cx="7848600" cy="4678362"/>
        </p:xfrm>
        <a:graphic>
          <a:graphicData uri="http://schemas.openxmlformats.org/drawingml/2006/table">
            <a:tbl>
              <a:tblPr rtl="1"/>
              <a:tblGrid>
                <a:gridCol w="3240087">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36625">
                  <a:extLst>
                    <a:ext uri="{9D8B030D-6E8A-4147-A177-3AD203B41FA5}">
                      <a16:colId xmlns:a16="http://schemas.microsoft.com/office/drawing/2014/main" val="20004"/>
                    </a:ext>
                  </a:extLst>
                </a:gridCol>
              </a:tblGrid>
              <a:tr h="18891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 اضافات در موجودي كالاي پايان دوره  اجاره خريد (قيمت سياهه نسبت به بهاي تمام شده)</a:t>
                      </a:r>
                      <a:endParaRPr kumimoji="0" lang="en-US"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2</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عملكرد اجاره خريد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ذخيره موجودي كالاي پايان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دوره</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 مازاد قيمت فروش اجاره اي نسبت به بهاي تمام شده</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3</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كالاي فروش رفته اجاره خريد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 عملكرد اجاره خريد</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latin typeface="Arial" charset="0"/>
                          <a:cs typeface="Arial" charset="0"/>
                        </a:rPr>
                        <a:t>***</a:t>
                      </a: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comb/>
  </p:transition>
</p:sld>
</file>

<file path=ppt/slides/slide33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94978" name="Text Box 2"/>
          <p:cNvSpPr txBox="1">
            <a:spLocks noChangeArrowheads="1"/>
          </p:cNvSpPr>
          <p:nvPr/>
        </p:nvSpPr>
        <p:spPr bwMode="auto">
          <a:xfrm>
            <a:off x="684213" y="549275"/>
            <a:ext cx="8064500" cy="3262313"/>
          </a:xfrm>
          <a:prstGeom prst="rect">
            <a:avLst/>
          </a:prstGeom>
          <a:noFill/>
          <a:ln w="9525">
            <a:noFill/>
            <a:miter lim="800000"/>
            <a:headEnd/>
            <a:tailEnd/>
          </a:ln>
          <a:effectLst/>
        </p:spPr>
        <p:txBody>
          <a:bodyPr>
            <a:spAutoFit/>
          </a:bodyPr>
          <a:lstStyle/>
          <a:p>
            <a:pPr>
              <a:spcBef>
                <a:spcPct val="50000"/>
              </a:spcBef>
            </a:pPr>
            <a:r>
              <a:rPr lang="fa-IR" sz="3200"/>
              <a:t>حساب سيستم بدهكاران وموجودي كالا</a:t>
            </a:r>
          </a:p>
          <a:p>
            <a:pPr>
              <a:spcBef>
                <a:spcPct val="50000"/>
              </a:spcBef>
            </a:pPr>
            <a:r>
              <a:rPr lang="fa-IR" sz="3200"/>
              <a:t>اين سيستم درست مشابه سيستم بدهكاران وموجودي كالا در </a:t>
            </a:r>
          </a:p>
          <a:p>
            <a:pPr>
              <a:spcBef>
                <a:spcPct val="50000"/>
              </a:spcBef>
            </a:pPr>
            <a:endParaRPr lang="fa-IR" sz="3200"/>
          </a:p>
          <a:p>
            <a:pPr>
              <a:spcBef>
                <a:spcPct val="50000"/>
              </a:spcBef>
            </a:pPr>
            <a:r>
              <a:rPr lang="fa-IR" sz="3200"/>
              <a:t>حساب داري شعب مي باشد.روش ديگري از محاسبه سود وزيان شركت كه محصولات</a:t>
            </a:r>
            <a:endParaRPr lang="en-US" sz="3200"/>
          </a:p>
        </p:txBody>
      </p:sp>
    </p:spTree>
  </p:cSld>
  <p:clrMapOvr>
    <a:masterClrMapping/>
  </p:clrMapOvr>
  <p:transition spd="slow">
    <p:comb/>
  </p:transition>
</p:sld>
</file>

<file path=ppt/slides/slide33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395288" y="765175"/>
            <a:ext cx="8424862" cy="5702300"/>
          </a:xfrm>
          <a:prstGeom prst="rect">
            <a:avLst/>
          </a:prstGeom>
          <a:noFill/>
          <a:ln w="9525">
            <a:noFill/>
            <a:miter lim="800000"/>
            <a:headEnd/>
            <a:tailEnd/>
          </a:ln>
          <a:effectLst/>
        </p:spPr>
        <p:txBody>
          <a:bodyPr>
            <a:spAutoFit/>
          </a:bodyPr>
          <a:lstStyle/>
          <a:p>
            <a:pPr>
              <a:spcBef>
                <a:spcPct val="50000"/>
              </a:spcBef>
            </a:pPr>
            <a:r>
              <a:rPr lang="fa-IR" sz="3200"/>
              <a:t>متعددي را با ارزشهاي جزيي مي فروشد.</a:t>
            </a:r>
          </a:p>
          <a:p>
            <a:pPr>
              <a:spcBef>
                <a:spcPct val="50000"/>
              </a:spcBef>
            </a:pPr>
            <a:r>
              <a:rPr lang="fa-IR" sz="3200"/>
              <a:t>سرفصلهاي حساب اين روش :</a:t>
            </a:r>
          </a:p>
          <a:p>
            <a:pPr>
              <a:spcBef>
                <a:spcPct val="50000"/>
              </a:spcBef>
            </a:pPr>
            <a:r>
              <a:rPr lang="fa-IR" sz="3200"/>
              <a:t>حساب موجودي اجاره خريد</a:t>
            </a:r>
          </a:p>
          <a:p>
            <a:pPr>
              <a:spcBef>
                <a:spcPct val="50000"/>
              </a:spcBef>
            </a:pPr>
            <a:r>
              <a:rPr lang="fa-IR" sz="3200"/>
              <a:t>حساب بدهكاران اجاره خريد</a:t>
            </a:r>
          </a:p>
          <a:p>
            <a:pPr>
              <a:spcBef>
                <a:spcPct val="50000"/>
              </a:spcBef>
            </a:pPr>
            <a:r>
              <a:rPr lang="fa-IR" sz="3200"/>
              <a:t>حساب تعديلات اجاره خريد</a:t>
            </a:r>
          </a:p>
          <a:p>
            <a:pPr>
              <a:spcBef>
                <a:spcPct val="50000"/>
              </a:spcBef>
            </a:pPr>
            <a:r>
              <a:rPr lang="fa-IR" sz="3200"/>
              <a:t>روش اقساطي </a:t>
            </a:r>
          </a:p>
          <a:p>
            <a:pPr>
              <a:spcBef>
                <a:spcPct val="50000"/>
              </a:spcBef>
            </a:pPr>
            <a:r>
              <a:rPr lang="fa-IR" sz="3200"/>
              <a:t>در روش اقساطي فروش فوري</a:t>
            </a:r>
            <a:endParaRPr lang="en-US" sz="3200"/>
          </a:p>
          <a:p>
            <a:pPr>
              <a:spcBef>
                <a:spcPct val="50000"/>
              </a:spcBef>
            </a:pPr>
            <a:endParaRPr lang="en-US" sz="3200"/>
          </a:p>
        </p:txBody>
      </p:sp>
    </p:spTree>
  </p:cSld>
  <p:clrMapOvr>
    <a:masterClrMapping/>
  </p:clrMapOvr>
  <p:transition spd="slow">
    <p:comb/>
  </p:transition>
</p:sld>
</file>

<file path=ppt/slides/slide33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468313" y="908050"/>
            <a:ext cx="8424862" cy="2530475"/>
          </a:xfrm>
          <a:prstGeom prst="rect">
            <a:avLst/>
          </a:prstGeom>
          <a:noFill/>
          <a:ln w="9525">
            <a:noFill/>
            <a:miter lim="800000"/>
            <a:headEnd/>
            <a:tailEnd/>
          </a:ln>
          <a:effectLst/>
        </p:spPr>
        <p:txBody>
          <a:bodyPr>
            <a:spAutoFit/>
          </a:bodyPr>
          <a:lstStyle/>
          <a:p>
            <a:pPr>
              <a:spcBef>
                <a:spcPct val="50000"/>
              </a:spcBef>
            </a:pPr>
            <a:r>
              <a:rPr lang="fa-IR" sz="3200"/>
              <a:t>است  يعني قيمت آن به جاي اينكه يكجا پرداخت گردد.در طي وصول مي گردد. در اين روش مالكيت فورا به خريدار انتقال </a:t>
            </a:r>
          </a:p>
          <a:p>
            <a:pPr>
              <a:spcBef>
                <a:spcPct val="50000"/>
              </a:spcBef>
            </a:pPr>
            <a:endParaRPr lang="fa-IR" sz="3200"/>
          </a:p>
          <a:p>
            <a:pPr>
              <a:spcBef>
                <a:spcPct val="50000"/>
              </a:spcBef>
            </a:pPr>
            <a:r>
              <a:rPr lang="fa-IR" sz="3200"/>
              <a:t>مي يابد وفروشنده را از دست مي دهد. </a:t>
            </a:r>
            <a:endParaRPr lang="en-US" sz="3200"/>
          </a:p>
        </p:txBody>
      </p:sp>
    </p:spTree>
  </p:cSld>
  <p:clrMapOvr>
    <a:masterClrMapping/>
  </p:clrMapOvr>
  <p:transition spd="slow">
    <p:comb/>
  </p:transition>
</p:sld>
</file>

<file path=ppt/slides/slide33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01122" name="Text Box 2"/>
          <p:cNvSpPr txBox="1">
            <a:spLocks noChangeArrowheads="1"/>
          </p:cNvSpPr>
          <p:nvPr/>
        </p:nvSpPr>
        <p:spPr bwMode="auto">
          <a:xfrm>
            <a:off x="0" y="765175"/>
            <a:ext cx="8820150" cy="3262313"/>
          </a:xfrm>
          <a:prstGeom prst="rect">
            <a:avLst/>
          </a:prstGeom>
          <a:noFill/>
          <a:ln w="9525">
            <a:noFill/>
            <a:miter lim="800000"/>
            <a:headEnd/>
            <a:tailEnd/>
          </a:ln>
          <a:effectLst/>
        </p:spPr>
        <p:txBody>
          <a:bodyPr>
            <a:spAutoFit/>
          </a:bodyPr>
          <a:lstStyle/>
          <a:p>
            <a:pPr>
              <a:spcBef>
                <a:spcPct val="50000"/>
              </a:spcBef>
            </a:pPr>
            <a:r>
              <a:rPr lang="fa-IR" sz="3200"/>
              <a:t>اگر خريدار در پرداخت اقساط خود قصور ورزيد فروشنده نمي تواند تصاحب نمايد اما مي تواند مانده بدهي خود را تعقيب نمايد.</a:t>
            </a:r>
          </a:p>
          <a:p>
            <a:pPr>
              <a:spcBef>
                <a:spcPct val="50000"/>
              </a:spcBef>
            </a:pPr>
            <a:endParaRPr lang="fa-IR" sz="3200"/>
          </a:p>
          <a:p>
            <a:pPr>
              <a:spcBef>
                <a:spcPct val="50000"/>
              </a:spcBef>
            </a:pPr>
            <a:r>
              <a:rPr lang="fa-IR" sz="3200"/>
              <a:t>روش اجاره  خريد وروش اقساطي</a:t>
            </a:r>
          </a:p>
          <a:p>
            <a:pPr>
              <a:spcBef>
                <a:spcPct val="50000"/>
              </a:spcBef>
            </a:pPr>
            <a:r>
              <a:rPr lang="fa-IR" sz="3200"/>
              <a:t>در دفاتر خريدار به شرح زير ثبت</a:t>
            </a:r>
            <a:endParaRPr lang="en-US" sz="3200"/>
          </a:p>
        </p:txBody>
      </p:sp>
    </p:spTree>
  </p:cSld>
  <p:clrMapOvr>
    <a:masterClrMapping/>
  </p:clrMapOvr>
  <p:transition spd="slow">
    <p:comb/>
  </p:transition>
</p:sld>
</file>

<file path=ppt/slides/slide33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903170" name="Group 2"/>
          <p:cNvGraphicFramePr>
            <a:graphicFrameLocks noGrp="1"/>
          </p:cNvGraphicFramePr>
          <p:nvPr/>
        </p:nvGraphicFramePr>
        <p:xfrm>
          <a:off x="323850" y="1397000"/>
          <a:ext cx="8424863" cy="4173538"/>
        </p:xfrm>
        <a:graphic>
          <a:graphicData uri="http://schemas.openxmlformats.org/drawingml/2006/table">
            <a:tbl>
              <a:tblPr rtl="1"/>
              <a:tblGrid>
                <a:gridCol w="1006475">
                  <a:extLst>
                    <a:ext uri="{9D8B030D-6E8A-4147-A177-3AD203B41FA5}">
                      <a16:colId xmlns:a16="http://schemas.microsoft.com/office/drawing/2014/main" val="20000"/>
                    </a:ext>
                  </a:extLst>
                </a:gridCol>
                <a:gridCol w="2522538">
                  <a:extLst>
                    <a:ext uri="{9D8B030D-6E8A-4147-A177-3AD203B41FA5}">
                      <a16:colId xmlns:a16="http://schemas.microsoft.com/office/drawing/2014/main" val="20001"/>
                    </a:ext>
                  </a:extLst>
                </a:gridCol>
                <a:gridCol w="935037">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2735263">
                  <a:extLst>
                    <a:ext uri="{9D8B030D-6E8A-4147-A177-3AD203B41FA5}">
                      <a16:colId xmlns:a16="http://schemas.microsoft.com/office/drawing/2014/main" val="20004"/>
                    </a:ext>
                  </a:extLst>
                </a:gridCol>
              </a:tblGrid>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رديف</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شرح</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بدهكار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پيش پرداخت كارمزد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بستانكاران - فروشنده</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 خريد كالا تحت روش خريد اقساطي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بستانكاران – فروشنده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بانك</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 پيش قسط اوليه به فروشنده پرداخت گردد.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هزينه كارمزد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پيش پرداخت كارمزد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 محاسبه هزينه كارمزد سال جاري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sld>
</file>

<file path=ppt/slides/slide33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905218" name="Group 2"/>
          <p:cNvGraphicFramePr>
            <a:graphicFrameLocks noGrp="1"/>
          </p:cNvGraphicFramePr>
          <p:nvPr/>
        </p:nvGraphicFramePr>
        <p:xfrm>
          <a:off x="323850" y="1196975"/>
          <a:ext cx="8424863" cy="4738688"/>
        </p:xfrm>
        <a:graphic>
          <a:graphicData uri="http://schemas.openxmlformats.org/drawingml/2006/table">
            <a:tbl>
              <a:tblPr rtl="1"/>
              <a:tblGrid>
                <a:gridCol w="1006475">
                  <a:extLst>
                    <a:ext uri="{9D8B030D-6E8A-4147-A177-3AD203B41FA5}">
                      <a16:colId xmlns:a16="http://schemas.microsoft.com/office/drawing/2014/main" val="20000"/>
                    </a:ext>
                  </a:extLst>
                </a:gridCol>
                <a:gridCol w="2522538">
                  <a:extLst>
                    <a:ext uri="{9D8B030D-6E8A-4147-A177-3AD203B41FA5}">
                      <a16:colId xmlns:a16="http://schemas.microsoft.com/office/drawing/2014/main" val="20001"/>
                    </a:ext>
                  </a:extLst>
                </a:gridCol>
                <a:gridCol w="935037">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2735263">
                  <a:extLst>
                    <a:ext uri="{9D8B030D-6E8A-4147-A177-3AD203B41FA5}">
                      <a16:colId xmlns:a16="http://schemas.microsoft.com/office/drawing/2014/main" val="20004"/>
                    </a:ext>
                  </a:extLst>
                </a:gridCol>
              </a:tblGrid>
              <a:tr h="12160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بستانكاران – فروشنده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بانك</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 پرداخت قسط</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هزينه استهلاك 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استهلاك انباشته</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 محاسبه استهلاك سال جاري در دارايهاي استهلاك پذير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سود وزيان</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هزينه استهلاك دارايي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هزينه كارمزد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 بستن حساب هزينه ها</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سندهاي 3-4-5- 6 در سالهاي بعد تا آخرين قسط پرداخت مي گردد.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755650" y="1841500"/>
            <a:ext cx="7632700" cy="3508375"/>
          </a:xfrm>
          <a:prstGeom prst="rect">
            <a:avLst/>
          </a:prstGeom>
          <a:noFill/>
          <a:ln w="9525">
            <a:noFill/>
            <a:miter lim="800000"/>
            <a:headEnd/>
            <a:tailEnd/>
          </a:ln>
          <a:effectLst/>
        </p:spPr>
        <p:txBody>
          <a:bodyPr anchor="ctr">
            <a:spAutoFit/>
          </a:bodyPr>
          <a:lstStyle/>
          <a:p>
            <a:pPr algn="ctr"/>
            <a:r>
              <a:rPr lang="fa-IR" sz="2800" b="1">
                <a:latin typeface="Times New Roman" pitchFamily="18" charset="0"/>
              </a:rPr>
              <a:t>جواب)</a:t>
            </a:r>
            <a:endParaRPr lang="en-US" sz="2800">
              <a:latin typeface="Times New Roman" pitchFamily="18" charset="0"/>
            </a:endParaRPr>
          </a:p>
          <a:p>
            <a:pPr algn="ctr"/>
            <a:r>
              <a:rPr lang="fa-IR" sz="2800" b="1">
                <a:latin typeface="Times New Roman" pitchFamily="18" charset="0"/>
              </a:rPr>
              <a:t>حساب سود و زيان</a:t>
            </a:r>
            <a:r>
              <a:rPr lang="en-US" sz="2800" b="1">
                <a:latin typeface="Times New Roman" pitchFamily="18" charset="0"/>
              </a:rPr>
              <a:t>              </a:t>
            </a:r>
            <a:r>
              <a:rPr lang="fa-IR" sz="2800" b="1">
                <a:latin typeface="Times New Roman" pitchFamily="18" charset="0"/>
              </a:rPr>
              <a:t>2400000</a:t>
            </a:r>
            <a:r>
              <a:rPr lang="en-US" sz="2800" b="1">
                <a:latin typeface="Times New Roman" pitchFamily="18" charset="0"/>
              </a:rPr>
              <a:t> </a:t>
            </a:r>
            <a:endParaRPr lang="en-US" sz="2800">
              <a:latin typeface="Times New Roman" pitchFamily="18" charset="0"/>
            </a:endParaRPr>
          </a:p>
          <a:p>
            <a:pPr algn="ctr"/>
            <a:r>
              <a:rPr lang="en-US" sz="2800" b="1">
                <a:latin typeface="Times New Roman" pitchFamily="18" charset="0"/>
              </a:rPr>
              <a:t>                    </a:t>
            </a:r>
            <a:endParaRPr lang="en-US" sz="2800">
              <a:latin typeface="Times New Roman" pitchFamily="18" charset="0"/>
            </a:endParaRPr>
          </a:p>
          <a:p>
            <a:pPr algn="ctr"/>
            <a:r>
              <a:rPr lang="fa-IR" sz="2800" b="1">
                <a:latin typeface="Times New Roman" pitchFamily="18" charset="0"/>
              </a:rPr>
              <a:t>         </a:t>
            </a:r>
            <a:r>
              <a:rPr lang="en-US" sz="2800" b="1">
                <a:latin typeface="Times New Roman" pitchFamily="18" charset="0"/>
              </a:rPr>
              <a:t>                       </a:t>
            </a:r>
            <a:r>
              <a:rPr lang="fa-IR" sz="2800" b="1">
                <a:latin typeface="Times New Roman" pitchFamily="18" charset="0"/>
              </a:rPr>
              <a:t>حساب سرمايه الف</a:t>
            </a:r>
            <a:r>
              <a:rPr lang="en-US" sz="2800" b="1">
                <a:latin typeface="Times New Roman" pitchFamily="18" charset="0"/>
              </a:rPr>
              <a:t>            </a:t>
            </a:r>
            <a:r>
              <a:rPr lang="fa-IR" sz="2800" b="1">
                <a:latin typeface="Times New Roman" pitchFamily="18" charset="0"/>
              </a:rPr>
              <a:t>960000</a:t>
            </a:r>
            <a:r>
              <a:rPr lang="en-US" sz="2800" b="1">
                <a:latin typeface="Times New Roman" pitchFamily="18" charset="0"/>
              </a:rPr>
              <a:t>                           </a:t>
            </a:r>
            <a:endParaRPr lang="en-US" sz="2800">
              <a:latin typeface="Times New Roman" pitchFamily="18" charset="0"/>
            </a:endParaRPr>
          </a:p>
          <a:p>
            <a:pPr algn="ctr"/>
            <a:r>
              <a:rPr lang="en-US" sz="2800" b="1">
                <a:latin typeface="Times New Roman" pitchFamily="18" charset="0"/>
              </a:rPr>
              <a:t> </a:t>
            </a:r>
            <a:r>
              <a:rPr lang="fa-IR" sz="2800" b="1">
                <a:latin typeface="Times New Roman" pitchFamily="18" charset="0"/>
              </a:rPr>
              <a:t>حساب سرمايه ب</a:t>
            </a:r>
            <a:r>
              <a:rPr lang="en-US" sz="2800" b="1">
                <a:latin typeface="Times New Roman" pitchFamily="18" charset="0"/>
              </a:rPr>
              <a:t>                </a:t>
            </a:r>
            <a:r>
              <a:rPr lang="fa-IR" sz="2800" b="1">
                <a:latin typeface="Times New Roman" pitchFamily="18" charset="0"/>
              </a:rPr>
              <a:t>960000</a:t>
            </a:r>
            <a:r>
              <a:rPr lang="en-US" sz="2800" b="1">
                <a:latin typeface="Times New Roman" pitchFamily="18" charset="0"/>
              </a:rPr>
              <a:t>   </a:t>
            </a:r>
            <a:endParaRPr lang="fa-IR" sz="2800" b="1">
              <a:latin typeface="Times New Roman" pitchFamily="18" charset="0"/>
            </a:endParaRPr>
          </a:p>
          <a:p>
            <a:pPr algn="ctr"/>
            <a:r>
              <a:rPr lang="en-US" sz="2800" b="1">
                <a:latin typeface="Times New Roman" pitchFamily="18" charset="0"/>
              </a:rPr>
              <a:t>   </a:t>
            </a:r>
            <a:endParaRPr lang="en-US" sz="2800">
              <a:latin typeface="Times New Roman" pitchFamily="18" charset="0"/>
            </a:endParaRPr>
          </a:p>
          <a:p>
            <a:pPr algn="ctr"/>
            <a:r>
              <a:rPr lang="fa-IR" sz="2800" b="1">
                <a:latin typeface="Times New Roman" pitchFamily="18" charset="0"/>
              </a:rPr>
              <a:t>                          حساب سرمايه ج                480000</a:t>
            </a:r>
            <a:r>
              <a:rPr lang="fa-IR">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07266" name="Text Box 2"/>
          <p:cNvSpPr txBox="1">
            <a:spLocks noChangeArrowheads="1"/>
          </p:cNvSpPr>
          <p:nvPr/>
        </p:nvSpPr>
        <p:spPr bwMode="auto">
          <a:xfrm>
            <a:off x="3276600" y="549275"/>
            <a:ext cx="5329238" cy="579438"/>
          </a:xfrm>
          <a:prstGeom prst="rect">
            <a:avLst/>
          </a:prstGeom>
          <a:noFill/>
          <a:ln w="9525">
            <a:noFill/>
            <a:miter lim="800000"/>
            <a:headEnd/>
            <a:tailEnd/>
          </a:ln>
          <a:effectLst/>
        </p:spPr>
        <p:txBody>
          <a:bodyPr>
            <a:spAutoFit/>
          </a:bodyPr>
          <a:lstStyle/>
          <a:p>
            <a:pPr>
              <a:spcBef>
                <a:spcPct val="50000"/>
              </a:spcBef>
            </a:pPr>
            <a:r>
              <a:rPr lang="fa-IR" sz="3200"/>
              <a:t>زير  در دفاترفروشنده ثبت مي گردد:</a:t>
            </a:r>
            <a:endParaRPr lang="en-US" sz="3200"/>
          </a:p>
        </p:txBody>
      </p:sp>
      <p:graphicFrame>
        <p:nvGraphicFramePr>
          <p:cNvPr id="907267" name="Group 3"/>
          <p:cNvGraphicFramePr>
            <a:graphicFrameLocks noGrp="1"/>
          </p:cNvGraphicFramePr>
          <p:nvPr/>
        </p:nvGraphicFramePr>
        <p:xfrm>
          <a:off x="323850" y="1500188"/>
          <a:ext cx="8424863" cy="3467100"/>
        </p:xfrm>
        <a:graphic>
          <a:graphicData uri="http://schemas.openxmlformats.org/drawingml/2006/table">
            <a:tbl>
              <a:tblPr rtl="1"/>
              <a:tblGrid>
                <a:gridCol w="1006475">
                  <a:extLst>
                    <a:ext uri="{9D8B030D-6E8A-4147-A177-3AD203B41FA5}">
                      <a16:colId xmlns:a16="http://schemas.microsoft.com/office/drawing/2014/main" val="20000"/>
                    </a:ext>
                  </a:extLst>
                </a:gridCol>
                <a:gridCol w="2522538">
                  <a:extLst>
                    <a:ext uri="{9D8B030D-6E8A-4147-A177-3AD203B41FA5}">
                      <a16:colId xmlns:a16="http://schemas.microsoft.com/office/drawing/2014/main" val="20001"/>
                    </a:ext>
                  </a:extLst>
                </a:gridCol>
                <a:gridCol w="935037">
                  <a:extLst>
                    <a:ext uri="{9D8B030D-6E8A-4147-A177-3AD203B41FA5}">
                      <a16:colId xmlns:a16="http://schemas.microsoft.com/office/drawing/2014/main" val="20002"/>
                    </a:ext>
                  </a:extLst>
                </a:gridCol>
                <a:gridCol w="1225550">
                  <a:extLst>
                    <a:ext uri="{9D8B030D-6E8A-4147-A177-3AD203B41FA5}">
                      <a16:colId xmlns:a16="http://schemas.microsoft.com/office/drawing/2014/main" val="20003"/>
                    </a:ext>
                  </a:extLst>
                </a:gridCol>
                <a:gridCol w="2735263">
                  <a:extLst>
                    <a:ext uri="{9D8B030D-6E8A-4147-A177-3AD203B41FA5}">
                      <a16:colId xmlns:a16="http://schemas.microsoft.com/office/drawing/2014/main" val="20004"/>
                    </a:ext>
                  </a:extLst>
                </a:gridCol>
              </a:tblGrid>
              <a:tr h="12160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رديف</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شرح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بدهكار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بستانكار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بدهكاران-خريدار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فروش اقساطي</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كارمزد معوق</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1- فروش كالا تحت روش اقساطي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بانك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بدهكاران-خريدار</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2- دريافت پيش قسط اوليه از خريدار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slow">
    <p:comb/>
  </p:transition>
</p:sld>
</file>

<file path=ppt/slides/slide34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909314" name="Group 2"/>
          <p:cNvGraphicFramePr>
            <a:graphicFrameLocks noGrp="1"/>
          </p:cNvGraphicFramePr>
          <p:nvPr/>
        </p:nvGraphicFramePr>
        <p:xfrm>
          <a:off x="468313" y="260350"/>
          <a:ext cx="8424862" cy="5924550"/>
        </p:xfrm>
        <a:graphic>
          <a:graphicData uri="http://schemas.openxmlformats.org/drawingml/2006/table">
            <a:tbl>
              <a:tblPr rtl="1"/>
              <a:tblGrid>
                <a:gridCol w="1006475">
                  <a:extLst>
                    <a:ext uri="{9D8B030D-6E8A-4147-A177-3AD203B41FA5}">
                      <a16:colId xmlns:a16="http://schemas.microsoft.com/office/drawing/2014/main" val="20000"/>
                    </a:ext>
                  </a:extLst>
                </a:gridCol>
                <a:gridCol w="2522537">
                  <a:extLst>
                    <a:ext uri="{9D8B030D-6E8A-4147-A177-3AD203B41FA5}">
                      <a16:colId xmlns:a16="http://schemas.microsoft.com/office/drawing/2014/main" val="20001"/>
                    </a:ext>
                  </a:extLst>
                </a:gridCol>
                <a:gridCol w="935038">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2592387">
                  <a:extLst>
                    <a:ext uri="{9D8B030D-6E8A-4147-A177-3AD203B41FA5}">
                      <a16:colId xmlns:a16="http://schemas.microsoft.com/office/drawing/2014/main" val="20004"/>
                    </a:ext>
                  </a:extLst>
                </a:gridCol>
              </a:tblGrid>
              <a:tr h="10810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كارمزد معوق</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در آمد كارمزد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3- دريافت كارمزد سال جاري</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بانك</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بدهكاران - خريدار</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4- دريافت قسط</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96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در آمد كارمزد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سود وزيان</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5- بستن حساب در آمد كارمزد</a:t>
                      </a: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فروش</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عملكرد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6- بستن حساب فروش</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60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سندهاي 3- 4- 5- 6- در سالهاي بعد تكرار مي گردد.</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comb/>
  </p:transition>
</p:sld>
</file>

<file path=ppt/slides/slide34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pPr algn="r"/>
            <a:r>
              <a:rPr lang="fa-IR" sz="2900" b="1" u="sng">
                <a:cs typeface="B Titr" pitchFamily="2" charset="-78"/>
              </a:rPr>
              <a:t>حساب فروش</a:t>
            </a:r>
            <a:endParaRPr lang="en-US" sz="2900" b="1" u="sng">
              <a:cs typeface="B Titr" pitchFamily="2" charset="-78"/>
            </a:endParaRPr>
          </a:p>
        </p:txBody>
      </p:sp>
      <p:sp>
        <p:nvSpPr>
          <p:cNvPr id="749571" name="Rectangle 3"/>
          <p:cNvSpPr>
            <a:spLocks noGrp="1" noChangeArrowheads="1"/>
          </p:cNvSpPr>
          <p:nvPr>
            <p:ph type="body" idx="1"/>
          </p:nvPr>
        </p:nvSpPr>
        <p:spPr/>
        <p:txBody>
          <a:bodyPr/>
          <a:lstStyle/>
          <a:p>
            <a:pPr>
              <a:lnSpc>
                <a:spcPct val="80000"/>
              </a:lnSpc>
            </a:pPr>
            <a:endParaRPr lang="fa-IR" sz="2400" b="1">
              <a:cs typeface="B Zar" pitchFamily="2" charset="-78"/>
            </a:endParaRPr>
          </a:p>
          <a:p>
            <a:pPr>
              <a:lnSpc>
                <a:spcPct val="80000"/>
              </a:lnSpc>
              <a:buFont typeface="Wingdings" pitchFamily="2" charset="2"/>
              <a:buNone/>
            </a:pPr>
            <a:r>
              <a:rPr lang="fa-IR" sz="2400" b="1">
                <a:cs typeface="B Zar" pitchFamily="2" charset="-78"/>
              </a:rPr>
              <a:t>  </a:t>
            </a:r>
          </a:p>
          <a:p>
            <a:pPr>
              <a:lnSpc>
                <a:spcPct val="80000"/>
              </a:lnSpc>
            </a:pPr>
            <a:r>
              <a:rPr lang="fa-IR" sz="2400" b="1">
                <a:cs typeface="B Zar" pitchFamily="2" charset="-78"/>
              </a:rPr>
              <a:t>در فواصل معین یا موقعی که کالاهای امانی بوسیله حق العمل کار فروخته شد، حق العمل کار یک صورتحساب برای آمر ارسال می کندکه به آن صورتحساب فروش گویند دراین صورتحساب ، مبالغ دریافتی حاصل ازفروش ،      هزینه های انجام شده توسط حق العمل کار،کمیسیون فروش ، پیش پرداختها و مانده حسابی که آمر باید در سررسید دریافت کند و میزان موجودی کالای فروش نرفته ، نشان داده خواهد شد. آمر ازروی </a:t>
            </a:r>
            <a:endParaRPr lang="en-US" sz="2400" b="1">
              <a:cs typeface="B Zar" pitchFamily="2" charset="-78"/>
            </a:endParaRPr>
          </a:p>
          <a:p>
            <a:pPr>
              <a:lnSpc>
                <a:spcPct val="80000"/>
              </a:lnSpc>
            </a:pPr>
            <a:r>
              <a:rPr lang="fa-IR" sz="2400" b="1">
                <a:cs typeface="B Zar" pitchFamily="2" charset="-78"/>
              </a:rPr>
              <a:t>آمر ازروی این صورتحساب فروش ، سندهای روزنامه در ارتباط باکالای امانی صادر و ثبت و نگهداری می کند. اوهمچنین می تواند سود و زیان ناشی از معملات را معین نماید</a:t>
            </a:r>
            <a:r>
              <a:rPr lang="en-US" sz="2400" b="1">
                <a:cs typeface="B Zar" pitchFamily="2" charset="-78"/>
              </a:rPr>
              <a:t>.</a:t>
            </a:r>
            <a:r>
              <a:rPr lang="en-US" sz="2400">
                <a:cs typeface="B Zar" pitchFamily="2" charset="-78"/>
              </a:rPr>
              <a:t> </a:t>
            </a:r>
          </a:p>
        </p:txBody>
      </p:sp>
    </p:spTree>
  </p:cSld>
  <p:clrMapOvr>
    <a:masterClrMapping/>
  </p:clrMapOvr>
  <p:transition spd="slow">
    <p:comb/>
  </p:transition>
</p:sld>
</file>

<file path=ppt/slides/slide34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p:txBody>
          <a:bodyPr/>
          <a:lstStyle/>
          <a:p>
            <a:pPr algn="r"/>
            <a:r>
              <a:rPr lang="fa-IR" sz="2900" b="1" u="sng">
                <a:cs typeface="B Titr" pitchFamily="2" charset="-78"/>
              </a:rPr>
              <a:t>کمیسیون </a:t>
            </a:r>
            <a:r>
              <a:rPr lang="fa-IR" sz="3800" b="1">
                <a:cs typeface="B Titr" pitchFamily="2" charset="-78"/>
              </a:rPr>
              <a:t/>
            </a:r>
            <a:br>
              <a:rPr lang="fa-IR" sz="3800" b="1">
                <a:cs typeface="B Titr" pitchFamily="2" charset="-78"/>
              </a:rPr>
            </a:br>
            <a:endParaRPr lang="en-US" sz="3800" b="1">
              <a:cs typeface="B Titr" pitchFamily="2" charset="-78"/>
            </a:endParaRPr>
          </a:p>
        </p:txBody>
      </p:sp>
      <p:sp>
        <p:nvSpPr>
          <p:cNvPr id="751619" name="Rectangle 3"/>
          <p:cNvSpPr>
            <a:spLocks noGrp="1" noChangeArrowheads="1"/>
          </p:cNvSpPr>
          <p:nvPr>
            <p:ph type="body" idx="1"/>
          </p:nvPr>
        </p:nvSpPr>
        <p:spPr/>
        <p:txBody>
          <a:bodyPr/>
          <a:lstStyle/>
          <a:p>
            <a:r>
              <a:rPr lang="fa-IR" sz="2000" b="1">
                <a:cs typeface="B Zar" pitchFamily="2" charset="-78"/>
              </a:rPr>
              <a:t>آمر حق العمل فرد حق العمل کار را نسبت به فروش پرداخت می کند حق العمل را نسبت به درصد ثابتی از فروش طبق شرایط و قرارداد منعقده پرداخت می کند. این حق العملها ممکن است ساده یا عادی ، خاص یا پوششی و یا اعتباری باشد .</a:t>
            </a:r>
          </a:p>
          <a:p>
            <a:r>
              <a:rPr lang="fa-IR" sz="2000" b="1">
                <a:cs typeface="B Zar" pitchFamily="2" charset="-78"/>
              </a:rPr>
              <a:t>حق العملهای عادی یا ساده در هر مرحله از انجام فروش بوسیله آمر پرداخت می گردد و معمولاً نسبت به فروش انجام می گیرد ، انگیزه بیشتری را برای افزایش فروش در بردارد . حق العمل خاص یا پوششی موقعی پرداخت  می گردد که رقم قابل ملاحظه ای فروش صورت گرفته باشد.</a:t>
            </a:r>
            <a:endParaRPr lang="en-US" sz="2000" b="1">
              <a:cs typeface="B Zar" pitchFamily="2" charset="-78"/>
            </a:endParaRPr>
          </a:p>
        </p:txBody>
      </p:sp>
    </p:spTree>
  </p:cSld>
  <p:clrMapOvr>
    <a:masterClrMapping/>
  </p:clrMapOvr>
  <p:transition spd="slow">
    <p:comb/>
  </p:transition>
</p:sld>
</file>

<file path=ppt/slides/slide34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pPr algn="r"/>
            <a:r>
              <a:rPr lang="fa-IR" sz="2900" b="1" u="sng">
                <a:cs typeface="B Titr" pitchFamily="2" charset="-78"/>
              </a:rPr>
              <a:t>اعتباری یا نسیه</a:t>
            </a:r>
            <a:endParaRPr lang="en-US" sz="2900" b="1" u="sng">
              <a:cs typeface="B Titr" pitchFamily="2" charset="-78"/>
            </a:endParaRPr>
          </a:p>
        </p:txBody>
      </p:sp>
      <p:sp>
        <p:nvSpPr>
          <p:cNvPr id="753667" name="Rectangle 3"/>
          <p:cNvSpPr>
            <a:spLocks noGrp="1" noChangeArrowheads="1"/>
          </p:cNvSpPr>
          <p:nvPr>
            <p:ph type="body" idx="1"/>
          </p:nvPr>
        </p:nvSpPr>
        <p:spPr/>
        <p:txBody>
          <a:bodyPr/>
          <a:lstStyle/>
          <a:p>
            <a:pPr>
              <a:lnSpc>
                <a:spcPct val="90000"/>
              </a:lnSpc>
            </a:pPr>
            <a:endParaRPr lang="en-US" sz="2000" b="1">
              <a:cs typeface="B Zar" pitchFamily="2" charset="-78"/>
            </a:endParaRPr>
          </a:p>
          <a:p>
            <a:pPr>
              <a:lnSpc>
                <a:spcPct val="90000"/>
              </a:lnSpc>
            </a:pPr>
            <a:r>
              <a:rPr lang="en-US" sz="2000" b="1">
                <a:cs typeface="B Zar" pitchFamily="2" charset="-78"/>
              </a:rPr>
              <a:t> </a:t>
            </a:r>
            <a:r>
              <a:rPr lang="fa-IR" sz="2000" b="1">
                <a:cs typeface="B Zar" pitchFamily="2" charset="-78"/>
              </a:rPr>
              <a:t>حق العمل کار انتظار ندارد که کالاها را بصورت اعتباری یا نسیه به فروش برساند ، اگر آمر اجازه فروش نسیه را داده باشد ، هرگونه زیان و ضرری که ناشی از مطالبات سوخت شده یا مشکوک الوصول حاصل شود ، هزینه ها باید از سوی آمر جبران شود. برای اجتناب از چنین هزینه هایی حق کمیسیون فوق العاده ای به حق العمل کار به نام حق تضمین پرداخت خواهد شد که او مسئولیت جبران چنین هزینه هایی را بنماید. در چنین مواردی آمر فروش ناخالص را دریافت می کند که ممکن است پوششی یا غیر پوششی باشد. این حق العمل روی کل فروش محاسبه</a:t>
            </a:r>
            <a:r>
              <a:rPr lang="en-US" sz="2000" b="1">
                <a:cs typeface="B Zar" pitchFamily="2" charset="-78"/>
              </a:rPr>
              <a:t>  </a:t>
            </a:r>
            <a:r>
              <a:rPr lang="fa-IR" sz="2000" b="1">
                <a:cs typeface="B Zar" pitchFamily="2" charset="-78"/>
              </a:rPr>
              <a:t>می گردد</a:t>
            </a:r>
            <a:r>
              <a:rPr lang="en-US" sz="2000" b="1">
                <a:cs typeface="B Zar" pitchFamily="2" charset="-78"/>
              </a:rPr>
              <a:t>.</a:t>
            </a:r>
            <a:r>
              <a:rPr lang="en-US" sz="2000">
                <a:cs typeface="B Zar" pitchFamily="2" charset="-78"/>
              </a:rPr>
              <a:t> </a:t>
            </a:r>
          </a:p>
        </p:txBody>
      </p:sp>
    </p:spTree>
  </p:cSld>
  <p:clrMapOvr>
    <a:masterClrMapping/>
  </p:clrMapOvr>
  <p:transition spd="slow">
    <p:comb/>
  </p:transition>
</p:sld>
</file>

<file path=ppt/slides/slide34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p:txBody>
          <a:bodyPr/>
          <a:lstStyle/>
          <a:p>
            <a:r>
              <a:rPr lang="fa-IR" sz="1900" b="1" u="sng">
                <a:cs typeface="B Titr" pitchFamily="2" charset="-78"/>
              </a:rPr>
              <a:t>الف ) ثبت حسابداری برای عملیات حق العمل کاری به</a:t>
            </a:r>
            <a:r>
              <a:rPr lang="en-US" sz="1900" b="1" u="sng">
                <a:cs typeface="B Titr" pitchFamily="2" charset="-78"/>
              </a:rPr>
              <a:t> </a:t>
            </a:r>
            <a:r>
              <a:rPr lang="fa-IR" sz="1900" b="1" u="sng">
                <a:cs typeface="B Titr" pitchFamily="2" charset="-78"/>
              </a:rPr>
              <a:t>روش بهای تمام شده در دفاتر آمر</a:t>
            </a:r>
            <a:r>
              <a:rPr lang="fa-IR" sz="1900" b="1">
                <a:cs typeface="B Titr" pitchFamily="2" charset="-78"/>
              </a:rPr>
              <a:t/>
            </a:r>
            <a:br>
              <a:rPr lang="fa-IR" sz="1900" b="1">
                <a:cs typeface="B Titr" pitchFamily="2" charset="-78"/>
              </a:rPr>
            </a:br>
            <a:endParaRPr lang="en-US" sz="1900" b="1">
              <a:cs typeface="B Titr" pitchFamily="2" charset="-78"/>
            </a:endParaRPr>
          </a:p>
        </p:txBody>
      </p:sp>
      <p:sp>
        <p:nvSpPr>
          <p:cNvPr id="755715" name="Rectangle 3"/>
          <p:cNvSpPr>
            <a:spLocks noGrp="1" noChangeArrowheads="1"/>
          </p:cNvSpPr>
          <p:nvPr>
            <p:ph type="body" idx="1"/>
          </p:nvPr>
        </p:nvSpPr>
        <p:spPr/>
        <p:txBody>
          <a:bodyPr/>
          <a:lstStyle/>
          <a:p>
            <a:r>
              <a:rPr lang="fa-IR" sz="2000" b="1">
                <a:cs typeface="B Zar" pitchFamily="2" charset="-78"/>
              </a:rPr>
              <a:t>آمر در این رابطه دو چیز را می خواهد بداند که عبارتند از : </a:t>
            </a:r>
          </a:p>
          <a:p>
            <a:r>
              <a:rPr lang="fa-IR" sz="2000" b="1">
                <a:cs typeface="B Zar" pitchFamily="2" charset="-78"/>
              </a:rPr>
              <a:t>مشخص و معین بودن سود یا زیان حاصله از عملیات حق العمل کاری که بوسیله حق العمل کار انجام می شود.</a:t>
            </a:r>
          </a:p>
          <a:p>
            <a:r>
              <a:rPr lang="fa-IR" sz="2000" b="1">
                <a:cs typeface="B Zar" pitchFamily="2" charset="-78"/>
              </a:rPr>
              <a:t>تسویه حساب با حق العمل کار یعنی رقمی که باید به عنوان بدهی به آمر بپردازد.</a:t>
            </a:r>
            <a:endParaRPr lang="en-US" sz="2000" b="1">
              <a:cs typeface="B Zar" pitchFamily="2" charset="-78"/>
            </a:endParaRPr>
          </a:p>
        </p:txBody>
      </p:sp>
    </p:spTree>
  </p:cSld>
  <p:clrMapOvr>
    <a:masterClrMapping/>
  </p:clrMapOvr>
  <p:transition spd="slow">
    <p:comb/>
  </p:transition>
</p:sld>
</file>

<file path=ppt/slides/slide34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lstStyle/>
          <a:p>
            <a:r>
              <a:rPr lang="fa-IR" sz="1900" b="1" u="sng">
                <a:cs typeface="B Titr" pitchFamily="2" charset="-78"/>
              </a:rPr>
              <a:t>ارزش کالای فروش نرفته (به بهای فروش ) یا موجودی کالای پایان دوره کالای امانی نزد حق العمل کار</a:t>
            </a:r>
            <a:r>
              <a:rPr lang="fa-IR" sz="1900" b="1">
                <a:cs typeface="B Titr" pitchFamily="2" charset="-78"/>
              </a:rPr>
              <a:t/>
            </a:r>
            <a:br>
              <a:rPr lang="fa-IR" sz="1900" b="1">
                <a:cs typeface="B Titr" pitchFamily="2" charset="-78"/>
              </a:rPr>
            </a:br>
            <a:endParaRPr lang="en-US" sz="1900" b="1">
              <a:cs typeface="B Titr" pitchFamily="2" charset="-78"/>
            </a:endParaRPr>
          </a:p>
        </p:txBody>
      </p:sp>
      <p:sp>
        <p:nvSpPr>
          <p:cNvPr id="757763" name="Rectangle 3"/>
          <p:cNvSpPr>
            <a:spLocks noGrp="1" noChangeArrowheads="1"/>
          </p:cNvSpPr>
          <p:nvPr>
            <p:ph type="body" idx="1"/>
          </p:nvPr>
        </p:nvSpPr>
        <p:spPr/>
        <p:txBody>
          <a:bodyPr/>
          <a:lstStyle/>
          <a:p>
            <a:pPr>
              <a:lnSpc>
                <a:spcPct val="90000"/>
              </a:lnSpc>
            </a:pPr>
            <a:r>
              <a:rPr lang="fa-IR" sz="2000" b="1">
                <a:cs typeface="B Zar" pitchFamily="2" charset="-78"/>
              </a:rPr>
              <a:t>اگر تمام کالاهای ارسالی از سوی آمر بوسیله حق العمل کار تا پایان دوره مالی بفروش نرسد ، کالای فروش نرفته به حساب آمر منظور می شود. کالای فروش نرفته در اختیار حق العمل کار باید به بهای تمام شده یا قیمت بازار ، هر کدام که کمتر باشد، ارزش گذاری  گردد .</a:t>
            </a:r>
          </a:p>
          <a:p>
            <a:pPr>
              <a:lnSpc>
                <a:spcPct val="90000"/>
              </a:lnSpc>
            </a:pPr>
            <a:r>
              <a:rPr lang="fa-IR" sz="2000" b="1">
                <a:cs typeface="B Zar" pitchFamily="2" charset="-78"/>
              </a:rPr>
              <a:t>بهای تمام شده شامل کلیه هزینه های غیرتکراری متحمل شده بوسیله آمر و حق العمل کار می باشدونحوه محاسبه آنها به شرح ذیر می باشد:</a:t>
            </a:r>
          </a:p>
          <a:p>
            <a:pPr>
              <a:lnSpc>
                <a:spcPct val="90000"/>
              </a:lnSpc>
            </a:pPr>
            <a:r>
              <a:rPr lang="fa-IR" sz="2000" b="1">
                <a:cs typeface="B Zar" pitchFamily="2" charset="-78"/>
              </a:rPr>
              <a:t>الف: به تناسب تعداد فروش نرفته از بهای تمام شده </a:t>
            </a:r>
          </a:p>
          <a:p>
            <a:pPr>
              <a:lnSpc>
                <a:spcPct val="90000"/>
              </a:lnSpc>
            </a:pPr>
            <a:r>
              <a:rPr lang="fa-IR" sz="2000" b="1">
                <a:cs typeface="B Zar" pitchFamily="2" charset="-78"/>
              </a:rPr>
              <a:t>ب: به تناسب هزینه های انجام شده بوسیله آمر و حق العمل کار وارد انبار حق العمل کار می گردد.</a:t>
            </a:r>
          </a:p>
          <a:p>
            <a:pPr>
              <a:lnSpc>
                <a:spcPct val="90000"/>
              </a:lnSpc>
            </a:pPr>
            <a:r>
              <a:rPr lang="fa-IR" sz="2000" b="1">
                <a:cs typeface="B Zar" pitchFamily="2" charset="-78"/>
              </a:rPr>
              <a:t>موجودی کالای پایان دوره نزد حق العمل کار = بهای تمام شده آن + تناسبی از هزینه های غیر تکراری</a:t>
            </a:r>
            <a:endParaRPr lang="en-US" sz="2000" b="1">
              <a:cs typeface="B Zar" pitchFamily="2" charset="-78"/>
            </a:endParaRPr>
          </a:p>
        </p:txBody>
      </p:sp>
    </p:spTree>
  </p:cSld>
  <p:clrMapOvr>
    <a:masterClrMapping/>
  </p:clrMapOvr>
  <p:transition spd="slow">
    <p:comb/>
  </p:transition>
</p:sld>
</file>

<file path=ppt/slides/slide34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endParaRPr lang="en-US"/>
          </a:p>
        </p:txBody>
      </p:sp>
      <p:sp>
        <p:nvSpPr>
          <p:cNvPr id="759811" name="Rectangle 3"/>
          <p:cNvSpPr>
            <a:spLocks noGrp="1" noChangeArrowheads="1"/>
          </p:cNvSpPr>
          <p:nvPr>
            <p:ph type="body" idx="1"/>
          </p:nvPr>
        </p:nvSpPr>
        <p:spPr/>
        <p:txBody>
          <a:bodyPr/>
          <a:lstStyle/>
          <a:p>
            <a:pPr>
              <a:lnSpc>
                <a:spcPct val="80000"/>
              </a:lnSpc>
            </a:pPr>
            <a:r>
              <a:rPr lang="fa-IR" sz="2400" b="1">
                <a:cs typeface="B Zar" pitchFamily="2" charset="-78"/>
              </a:rPr>
              <a:t>مثال 1-6- آقای الف در تهران 100 دستگاه دوچرخه که بهای تمام شده آن 9000 ریال است برای حق العمل کار خود در آبادان براساس قرارداد حق العمل کاری ارسال می کند .آقای الف مبلغ 13000ریال هزینه حمل و 3000ریال هزینه بارگیری و 4000 ریال بیمه آنرا پرداخت نمود.</a:t>
            </a:r>
          </a:p>
          <a:p>
            <a:pPr>
              <a:lnSpc>
                <a:spcPct val="80000"/>
              </a:lnSpc>
            </a:pPr>
            <a:r>
              <a:rPr lang="fa-IR" sz="2400" b="1">
                <a:cs typeface="B Zar" pitchFamily="2" charset="-78"/>
              </a:rPr>
              <a:t>حق العمل کار آقای ب مبلغ 1000 ریال بابت بارگیری و هزینه تخلیه به مبلغ 500 ریال آنها را پرداخت نمود . دوچرخه ها در انبار نگهداری می شود و ماهیانه 1000 ریال اجاره انبار را می پردازد . در پایان دوره مالی 20 دستگاه دوچرخه فروش نرفته است . قیمت فروش دوچرخه در آبادان  000/10 ریال می باشد.</a:t>
            </a:r>
          </a:p>
          <a:p>
            <a:pPr>
              <a:lnSpc>
                <a:spcPct val="80000"/>
              </a:lnSpc>
            </a:pPr>
            <a:r>
              <a:rPr lang="fa-IR" sz="2400" b="1">
                <a:cs typeface="B Zar" pitchFamily="2" charset="-78"/>
              </a:rPr>
              <a:t>مطلوب است : محاسبه قیمت موجودی کالای پایان دوره نزد حق العمل کار.</a:t>
            </a:r>
            <a:endParaRPr lang="en-US" sz="2400" b="1">
              <a:cs typeface="B Zar" pitchFamily="2" charset="-78"/>
            </a:endParaRPr>
          </a:p>
        </p:txBody>
      </p:sp>
    </p:spTree>
  </p:cSld>
  <p:clrMapOvr>
    <a:masterClrMapping/>
  </p:clrMapOvr>
  <p:transition spd="slow">
    <p:comb/>
  </p:transition>
</p:sld>
</file>

<file path=ppt/slides/slide34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p:txBody>
          <a:bodyPr/>
          <a:lstStyle/>
          <a:p>
            <a:endParaRPr lang="en-US"/>
          </a:p>
        </p:txBody>
      </p:sp>
      <p:sp>
        <p:nvSpPr>
          <p:cNvPr id="761859" name="Rectangle 3"/>
          <p:cNvSpPr>
            <a:spLocks noGrp="1" noChangeArrowheads="1"/>
          </p:cNvSpPr>
          <p:nvPr>
            <p:ph type="body" idx="1"/>
          </p:nvPr>
        </p:nvSpPr>
        <p:spPr/>
        <p:txBody>
          <a:bodyPr/>
          <a:lstStyle/>
          <a:p>
            <a:pPr>
              <a:lnSpc>
                <a:spcPct val="80000"/>
              </a:lnSpc>
            </a:pPr>
            <a:r>
              <a:rPr lang="fa-IR" sz="2000" b="1">
                <a:cs typeface="B Zar" pitchFamily="2" charset="-78"/>
              </a:rPr>
              <a:t>مثال 2-6- آقای کاشانی کالاهایی را به ارزش 000/25 ریال برای حق العمل کار خود ،نظری ، در اصفهان فرستاد. او بابت حمل ، بیمه و سایر هزینه های دیگر 1500 ریال پرداخت نمود ، حق العمل کار یک سفته 90 روزه به ارزش 000/20 ریال برای آمر صادر نمود . آمر سفته دریافتی را نزد بانک با پرداخت کارمزد 150 ریال نقد نمود ، آقای نظری صورتحسابی برای آقای کاشانی ارسال کرد که کلیه کالاهای امانی به ارزش  35000 ریال فروخته شده . او بابت کالاها 700 ریال پرداخت و حق العمل کاری معادل 20% روی فروش از آن کسر و ما بقی را طی یک چک بانکی برای آمر فرستاد .</a:t>
            </a:r>
            <a:endParaRPr lang="en-US" sz="2000" b="1">
              <a:cs typeface="B Zar" pitchFamily="2" charset="-78"/>
            </a:endParaRPr>
          </a:p>
          <a:p>
            <a:pPr>
              <a:lnSpc>
                <a:spcPct val="80000"/>
              </a:lnSpc>
            </a:pPr>
            <a:r>
              <a:rPr lang="fa-IR" sz="2000" b="1">
                <a:cs typeface="B Zar" pitchFamily="2" charset="-78"/>
              </a:rPr>
              <a:t>مطلوب است : سندهای روزنامه و دفتر کل در دفاتر آمر و حق العمل کار</a:t>
            </a:r>
            <a:r>
              <a:rPr lang="en-US" sz="2000" b="1">
                <a:cs typeface="B Zar" pitchFamily="2" charset="-78"/>
              </a:rPr>
              <a:t>.</a:t>
            </a:r>
            <a:r>
              <a:rPr lang="en-US" sz="2000">
                <a:cs typeface="B Zar" pitchFamily="2" charset="-78"/>
              </a:rPr>
              <a:t> </a:t>
            </a:r>
          </a:p>
        </p:txBody>
      </p:sp>
    </p:spTree>
  </p:cSld>
  <p:clrMapOvr>
    <a:masterClrMapping/>
  </p:clrMapOvr>
  <p:transition spd="slow">
    <p:comb/>
  </p:transition>
</p:sld>
</file>

<file path=ppt/slides/slide34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r>
              <a:rPr lang="fa-IR" sz="1900" b="1" u="sng">
                <a:cs typeface="B Titr" pitchFamily="2" charset="-78"/>
              </a:rPr>
              <a:t>ب) ثبت حسابداری برای عملیات حق العمل کاری (کالای امانی) به روش سیاهه</a:t>
            </a:r>
            <a:endParaRPr lang="en-US" sz="1900" b="1" u="sng">
              <a:cs typeface="B Titr" pitchFamily="2" charset="-78"/>
            </a:endParaRPr>
          </a:p>
        </p:txBody>
      </p:sp>
      <p:sp>
        <p:nvSpPr>
          <p:cNvPr id="763907" name="Rectangle 3"/>
          <p:cNvSpPr>
            <a:spLocks noGrp="1" noChangeArrowheads="1"/>
          </p:cNvSpPr>
          <p:nvPr>
            <p:ph type="body" idx="1"/>
          </p:nvPr>
        </p:nvSpPr>
        <p:spPr/>
        <p:txBody>
          <a:bodyPr/>
          <a:lstStyle/>
          <a:p>
            <a:pPr>
              <a:lnSpc>
                <a:spcPct val="90000"/>
              </a:lnSpc>
            </a:pPr>
            <a:endParaRPr lang="fa-IR" sz="2000" b="1">
              <a:cs typeface="B Zar" pitchFamily="2" charset="-78"/>
            </a:endParaRPr>
          </a:p>
          <a:p>
            <a:pPr>
              <a:lnSpc>
                <a:spcPct val="90000"/>
              </a:lnSpc>
            </a:pPr>
            <a:r>
              <a:rPr lang="fa-IR" sz="2000" b="1">
                <a:cs typeface="B Zar" pitchFamily="2" charset="-78"/>
              </a:rPr>
              <a:t>آمر به عوض ارسال کالابه حق العمل کار با بهای تمام شده ممکن است آن را به بیشتر از بهای تمام شده سیاهه و ارسال نماید که این قیمت را سیاهه یا قیمت فروش نامیده اند. قیمت اضافی یا مازاد نسبت به بهای تمام شده معمولاً برای اقدام زیر باید محاسبه شود:</a:t>
            </a:r>
          </a:p>
          <a:p>
            <a:pPr>
              <a:lnSpc>
                <a:spcPct val="90000"/>
              </a:lnSpc>
            </a:pPr>
            <a:r>
              <a:rPr lang="fa-IR" sz="2000" b="1">
                <a:cs typeface="B Zar" pitchFamily="2" charset="-78"/>
              </a:rPr>
              <a:t>موجودی کالای امانی آغاز دوره </a:t>
            </a:r>
          </a:p>
          <a:p>
            <a:pPr>
              <a:lnSpc>
                <a:spcPct val="90000"/>
              </a:lnSpc>
            </a:pPr>
            <a:r>
              <a:rPr lang="fa-IR" sz="2000" b="1">
                <a:cs typeface="B Zar" pitchFamily="2" charset="-78"/>
              </a:rPr>
              <a:t>کالای ارسالی برای حق العمل کار</a:t>
            </a:r>
          </a:p>
          <a:p>
            <a:pPr>
              <a:lnSpc>
                <a:spcPct val="90000"/>
              </a:lnSpc>
            </a:pPr>
            <a:r>
              <a:rPr lang="fa-IR" sz="2000" b="1">
                <a:cs typeface="B Zar" pitchFamily="2" charset="-78"/>
              </a:rPr>
              <a:t>کالای برگشتی به آمر توسط حق العمل کار</a:t>
            </a:r>
          </a:p>
          <a:p>
            <a:pPr>
              <a:lnSpc>
                <a:spcPct val="90000"/>
              </a:lnSpc>
            </a:pPr>
            <a:r>
              <a:rPr lang="fa-IR" sz="2000" b="1">
                <a:cs typeface="B Zar" pitchFamily="2" charset="-78"/>
              </a:rPr>
              <a:t>موجودی کالای امانی پایان دوره</a:t>
            </a:r>
            <a:r>
              <a:rPr lang="fa-IR" sz="2000">
                <a:cs typeface="B Zar" pitchFamily="2" charset="-78"/>
              </a:rPr>
              <a:t> </a:t>
            </a:r>
            <a:endParaRPr lang="en-US" sz="2000">
              <a:cs typeface="B Zar" pitchFamily="2" charset="-78"/>
            </a:endParaRPr>
          </a:p>
        </p:txBody>
      </p:sp>
    </p:spTree>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611188" y="1341438"/>
            <a:ext cx="7848600" cy="4478337"/>
          </a:xfrm>
          <a:prstGeom prst="rect">
            <a:avLst/>
          </a:prstGeom>
          <a:noFill/>
          <a:ln w="9525">
            <a:noFill/>
            <a:miter lim="800000"/>
            <a:headEnd/>
            <a:tailEnd/>
          </a:ln>
          <a:effectLst/>
        </p:spPr>
        <p:txBody>
          <a:bodyPr anchor="ctr">
            <a:spAutoFit/>
          </a:bodyPr>
          <a:lstStyle/>
          <a:p>
            <a:pPr indent="457200" algn="ctr"/>
            <a:r>
              <a:rPr lang="fa-IR" sz="3200" b="1">
                <a:latin typeface="Times New Roman" pitchFamily="18" charset="0"/>
              </a:rPr>
              <a:t>جواب)</a:t>
            </a:r>
            <a:endParaRPr lang="en-US" sz="3200">
              <a:latin typeface="Times New Roman" pitchFamily="18" charset="0"/>
            </a:endParaRPr>
          </a:p>
          <a:p>
            <a:pPr indent="457200" algn="ctr"/>
            <a:r>
              <a:rPr lang="en-US" sz="3200" b="1">
                <a:latin typeface="Times New Roman" pitchFamily="18" charset="0"/>
              </a:rPr>
              <a:t>                                                          </a:t>
            </a:r>
            <a:r>
              <a:rPr lang="fa-IR" sz="3200" b="1">
                <a:latin typeface="Times New Roman" pitchFamily="18" charset="0"/>
              </a:rPr>
              <a:t>5=1+2+2</a:t>
            </a:r>
            <a:endParaRPr lang="en-US" sz="3200">
              <a:latin typeface="Times New Roman" pitchFamily="18" charset="0"/>
            </a:endParaRPr>
          </a:p>
          <a:p>
            <a:pPr indent="457200" algn="ctr"/>
            <a:r>
              <a:rPr lang="fa-IR" sz="3200" b="1">
                <a:latin typeface="Times New Roman" pitchFamily="18" charset="0"/>
              </a:rPr>
              <a:t>سهم الف</a:t>
            </a:r>
            <a:r>
              <a:rPr lang="en-US" sz="3200" b="1">
                <a:latin typeface="Times New Roman" pitchFamily="18" charset="0"/>
              </a:rPr>
              <a:t>                           </a:t>
            </a:r>
            <a:r>
              <a:rPr lang="fa-IR" sz="3200" b="1">
                <a:latin typeface="Times New Roman" pitchFamily="18" charset="0"/>
              </a:rPr>
              <a:t>960000=5/2*2400000</a:t>
            </a:r>
            <a:endParaRPr lang="en-US" sz="3200">
              <a:latin typeface="Times New Roman" pitchFamily="18" charset="0"/>
            </a:endParaRPr>
          </a:p>
          <a:p>
            <a:pPr indent="457200" algn="ctr"/>
            <a:r>
              <a:rPr lang="fa-IR" sz="3200" b="1">
                <a:latin typeface="Times New Roman" pitchFamily="18" charset="0"/>
              </a:rPr>
              <a:t>سهم ب</a:t>
            </a:r>
            <a:r>
              <a:rPr lang="en-US" sz="3200" b="1">
                <a:latin typeface="Times New Roman" pitchFamily="18" charset="0"/>
              </a:rPr>
              <a:t>                             </a:t>
            </a:r>
            <a:r>
              <a:rPr lang="fa-IR" sz="3200" b="1">
                <a:latin typeface="Times New Roman" pitchFamily="18" charset="0"/>
              </a:rPr>
              <a:t>960000=5/2*2400000</a:t>
            </a:r>
            <a:endParaRPr lang="en-US" sz="3200">
              <a:latin typeface="Times New Roman" pitchFamily="18" charset="0"/>
            </a:endParaRPr>
          </a:p>
          <a:p>
            <a:pPr indent="457200" algn="ctr"/>
            <a:r>
              <a:rPr lang="fa-IR" sz="3200" b="1">
                <a:latin typeface="Times New Roman" pitchFamily="18" charset="0"/>
              </a:rPr>
              <a:t>سهم ج</a:t>
            </a:r>
            <a:r>
              <a:rPr lang="en-US" sz="3200" b="1">
                <a:latin typeface="Times New Roman" pitchFamily="18" charset="0"/>
              </a:rPr>
              <a:t>                             </a:t>
            </a:r>
            <a:r>
              <a:rPr lang="fa-IR" sz="3200" b="1">
                <a:latin typeface="Times New Roman" pitchFamily="18" charset="0"/>
              </a:rPr>
              <a:t>480000=5/1*2400000</a:t>
            </a:r>
            <a:endParaRPr lang="en-US" sz="3200" b="1">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p:txBody>
          <a:bodyPr/>
          <a:lstStyle/>
          <a:p>
            <a:endParaRPr lang="en-US"/>
          </a:p>
        </p:txBody>
      </p:sp>
      <p:sp>
        <p:nvSpPr>
          <p:cNvPr id="765955" name="Rectangle 3"/>
          <p:cNvSpPr>
            <a:spLocks noGrp="1" noChangeArrowheads="1"/>
          </p:cNvSpPr>
          <p:nvPr>
            <p:ph type="body" idx="1"/>
          </p:nvPr>
        </p:nvSpPr>
        <p:spPr/>
        <p:txBody>
          <a:bodyPr/>
          <a:lstStyle/>
          <a:p>
            <a:pPr>
              <a:lnSpc>
                <a:spcPct val="80000"/>
              </a:lnSpc>
            </a:pPr>
            <a:r>
              <a:rPr lang="fa-IR" sz="2000" b="1">
                <a:cs typeface="B Zar" pitchFamily="2" charset="-78"/>
              </a:rPr>
              <a:t>مثال 3-6- آقای جلالی 100 دستگاه اتومبیل اسباب بازی به طور امانی برای حق العمل کار خود آقای طاهری در هرمزگان ارسال نمود. بهای تمام شده یک اتومبیل اسباب بازی 000/15 ریال می باشد و قیمت سیاهه 000/20 ریال است. آقای جلالی 000/6 ریال بابت هزینه حمل و 000/2 ریال بابت بیمه آنها می پردازد.</a:t>
            </a:r>
          </a:p>
          <a:p>
            <a:pPr>
              <a:lnSpc>
                <a:spcPct val="80000"/>
              </a:lnSpc>
            </a:pPr>
            <a:r>
              <a:rPr lang="fa-IR" sz="2000" b="1">
                <a:cs typeface="B Zar" pitchFamily="2" charset="-78"/>
              </a:rPr>
              <a:t>آقای طاهری یک چک به آقای جلالی به مبلغ 000/000/1 ریال بابت پیش پرداخت ارسال نمود . ضمناً صورتحساب فروشی برای آمر فرستاد که نشان می داد 80 اتومبیل اسباب بازی به ارزش 000/22 ریال فروخته شده است.</a:t>
            </a:r>
          </a:p>
          <a:p>
            <a:pPr>
              <a:lnSpc>
                <a:spcPct val="80000"/>
              </a:lnSpc>
            </a:pPr>
            <a:r>
              <a:rPr lang="fa-IR" sz="2000" b="1">
                <a:cs typeface="B Zar" pitchFamily="2" charset="-78"/>
              </a:rPr>
              <a:t>هزینه هایی که آقای طاهری پرداخته :500/2 هزینه باربری ، 500/7 هزینه تخلیه و بارگیری 000/50 ریال هزینه اجاره انبار ، 000/30 ریال هزینه آگهی .آقای طاهری حق العمل 5% نسبت به فروش دریافت می کند.</a:t>
            </a:r>
            <a:endParaRPr lang="en-US" sz="2000" b="1">
              <a:cs typeface="B Zar" pitchFamily="2" charset="-78"/>
            </a:endParaRPr>
          </a:p>
          <a:p>
            <a:pPr>
              <a:lnSpc>
                <a:spcPct val="80000"/>
              </a:lnSpc>
            </a:pPr>
            <a:r>
              <a:rPr lang="fa-IR" sz="2000" b="1">
                <a:cs typeface="B Zar" pitchFamily="2" charset="-78"/>
              </a:rPr>
              <a:t>مطلوب است : ثبت عملیات فوق در دفاتر آقای جلالی و آقای طاهری</a:t>
            </a:r>
            <a:r>
              <a:rPr lang="en-US" sz="2000" b="1">
                <a:cs typeface="B Zar" pitchFamily="2" charset="-78"/>
              </a:rPr>
              <a:t> .</a:t>
            </a:r>
            <a:r>
              <a:rPr lang="en-US" sz="2000">
                <a:cs typeface="B Zar" pitchFamily="2" charset="-78"/>
              </a:rPr>
              <a:t> </a:t>
            </a:r>
          </a:p>
        </p:txBody>
      </p:sp>
    </p:spTree>
  </p:cSld>
  <p:clrMapOvr>
    <a:masterClrMapping/>
  </p:clrMapOvr>
  <p:transition spd="slow">
    <p:comb/>
  </p:transition>
</p:sld>
</file>

<file path=ppt/slides/slide35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fa-IR" sz="2900" b="1" u="sng">
                <a:cs typeface="B Titr" pitchFamily="2" charset="-78"/>
              </a:rPr>
              <a:t>محاسبه موجودی کالای امانی پایان دوره :</a:t>
            </a:r>
            <a:r>
              <a:rPr lang="fa-IR" sz="2900" b="1">
                <a:cs typeface="B Titr" pitchFamily="2" charset="-78"/>
              </a:rPr>
              <a:t/>
            </a:r>
            <a:br>
              <a:rPr lang="fa-IR" sz="2900" b="1">
                <a:cs typeface="B Titr" pitchFamily="2" charset="-78"/>
              </a:rPr>
            </a:br>
            <a:endParaRPr lang="en-US" sz="2900" b="1">
              <a:cs typeface="B Titr" pitchFamily="2" charset="-78"/>
            </a:endParaRPr>
          </a:p>
        </p:txBody>
      </p:sp>
      <p:sp>
        <p:nvSpPr>
          <p:cNvPr id="768003" name="Rectangle 3"/>
          <p:cNvSpPr>
            <a:spLocks noGrp="1" noChangeArrowheads="1"/>
          </p:cNvSpPr>
          <p:nvPr>
            <p:ph type="body" idx="1"/>
          </p:nvPr>
        </p:nvSpPr>
        <p:spPr/>
        <p:txBody>
          <a:bodyPr/>
          <a:lstStyle/>
          <a:p>
            <a:pPr>
              <a:lnSpc>
                <a:spcPct val="80000"/>
              </a:lnSpc>
            </a:pPr>
            <a:r>
              <a:rPr lang="fa-IR" sz="2000" b="1">
                <a:cs typeface="B Zar" pitchFamily="2" charset="-78"/>
              </a:rPr>
              <a:t>بهای تمام شده 20 اتومبیل اسباب بازی به ارزش هر کدام 000/20 ریال      000/400</a:t>
            </a:r>
          </a:p>
          <a:p>
            <a:pPr>
              <a:lnSpc>
                <a:spcPct val="80000"/>
              </a:lnSpc>
            </a:pPr>
            <a:r>
              <a:rPr lang="fa-IR" sz="2000" b="1">
                <a:cs typeface="B Zar" pitchFamily="2" charset="-78"/>
              </a:rPr>
              <a:t>اضافه می شود: تناسبی از هزینه های غیر تکراری:</a:t>
            </a:r>
          </a:p>
          <a:p>
            <a:pPr>
              <a:lnSpc>
                <a:spcPct val="80000"/>
              </a:lnSpc>
            </a:pPr>
            <a:r>
              <a:rPr lang="fa-IR" sz="2000" b="1">
                <a:cs typeface="B Zar" pitchFamily="2" charset="-78"/>
              </a:rPr>
              <a:t>حمل توسط آمر                                                000/6</a:t>
            </a:r>
          </a:p>
          <a:p>
            <a:pPr>
              <a:lnSpc>
                <a:spcPct val="80000"/>
              </a:lnSpc>
            </a:pPr>
            <a:r>
              <a:rPr lang="fa-IR" sz="2000" b="1">
                <a:cs typeface="B Zar" pitchFamily="2" charset="-78"/>
              </a:rPr>
              <a:t>بیمه توسط آمر                                               000/2</a:t>
            </a:r>
          </a:p>
          <a:p>
            <a:pPr>
              <a:lnSpc>
                <a:spcPct val="80000"/>
              </a:lnSpc>
            </a:pPr>
            <a:r>
              <a:rPr lang="fa-IR" sz="2000" b="1">
                <a:cs typeface="B Zar" pitchFamily="2" charset="-78"/>
              </a:rPr>
              <a:t>هزینه باربری توسط حق العمل کار                  500/2</a:t>
            </a:r>
          </a:p>
          <a:p>
            <a:pPr>
              <a:lnSpc>
                <a:spcPct val="80000"/>
              </a:lnSpc>
            </a:pPr>
            <a:r>
              <a:rPr lang="fa-IR" sz="2000" b="1">
                <a:cs typeface="B Zar" pitchFamily="2" charset="-78"/>
              </a:rPr>
              <a:t>هزینه باربری توسط حق العمل کار               500/7</a:t>
            </a:r>
          </a:p>
          <a:p>
            <a:pPr>
              <a:lnSpc>
                <a:spcPct val="80000"/>
              </a:lnSpc>
            </a:pPr>
            <a:r>
              <a:rPr lang="fa-IR" sz="2000" b="1">
                <a:cs typeface="B Zar" pitchFamily="2" charset="-78"/>
              </a:rPr>
              <a:t>جمع هزینه                                                      000/18</a:t>
            </a:r>
          </a:p>
          <a:p>
            <a:pPr>
              <a:lnSpc>
                <a:spcPct val="80000"/>
              </a:lnSpc>
            </a:pPr>
            <a:r>
              <a:rPr lang="fa-IR" sz="2000" b="1">
                <a:cs typeface="B Zar" pitchFamily="2" charset="-78"/>
              </a:rPr>
              <a:t>برای 20 اتومبیل اسباب بازی                                             </a:t>
            </a:r>
            <a:r>
              <a:rPr lang="fa-IR" sz="2000" b="1" u="sng">
                <a:cs typeface="B Zar" pitchFamily="2" charset="-78"/>
              </a:rPr>
              <a:t>20* 000/18</a:t>
            </a:r>
            <a:r>
              <a:rPr lang="en-US" sz="2000" b="1">
                <a:cs typeface="B Zar" pitchFamily="2" charset="-78"/>
              </a:rPr>
              <a:t>   </a:t>
            </a:r>
            <a:r>
              <a:rPr lang="fa-IR" sz="2000" b="1">
                <a:cs typeface="B Zar" pitchFamily="2" charset="-78"/>
              </a:rPr>
              <a:t>3600</a:t>
            </a:r>
            <a:r>
              <a:rPr lang="en-US" sz="2000" b="1">
                <a:cs typeface="B Zar" pitchFamily="2" charset="-78"/>
              </a:rPr>
              <a:t>          </a:t>
            </a:r>
          </a:p>
          <a:p>
            <a:pPr>
              <a:lnSpc>
                <a:spcPct val="80000"/>
              </a:lnSpc>
            </a:pPr>
            <a:r>
              <a:rPr lang="fa-IR" sz="2000" b="1">
                <a:cs typeface="B Zar" pitchFamily="2" charset="-78"/>
              </a:rPr>
              <a:t>موجودی کالای پایان دوره</a:t>
            </a:r>
            <a:r>
              <a:rPr lang="en-US" sz="2000" b="1">
                <a:cs typeface="B Zar" pitchFamily="2" charset="-78"/>
              </a:rPr>
              <a:t>                                        </a:t>
            </a:r>
            <a:r>
              <a:rPr lang="fa-IR" sz="2000" b="1">
                <a:cs typeface="B Zar" pitchFamily="2" charset="-78"/>
              </a:rPr>
              <a:t>600/403</a:t>
            </a:r>
            <a:r>
              <a:rPr lang="en-US" sz="2000">
                <a:cs typeface="B Zar" pitchFamily="2" charset="-78"/>
              </a:rPr>
              <a:t> </a:t>
            </a:r>
          </a:p>
        </p:txBody>
      </p:sp>
    </p:spTree>
  </p:cSld>
  <p:clrMapOvr>
    <a:masterClrMapping/>
  </p:clrMapOvr>
  <p:transition spd="slow">
    <p:comb/>
  </p:transition>
</p:sld>
</file>

<file path=ppt/slides/slide35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r>
              <a:rPr lang="fa-IR" sz="2900" b="1" u="sng">
                <a:cs typeface="B Titr" pitchFamily="2" charset="-78"/>
              </a:rPr>
              <a:t>حسابداری خسارت و ضایعات حاصله از کالای امانی </a:t>
            </a:r>
            <a:r>
              <a:rPr lang="fa-IR" sz="2900" b="1">
                <a:cs typeface="B Titr" pitchFamily="2" charset="-78"/>
              </a:rPr>
              <a:t/>
            </a:r>
            <a:br>
              <a:rPr lang="fa-IR" sz="2900" b="1">
                <a:cs typeface="B Titr" pitchFamily="2" charset="-78"/>
              </a:rPr>
            </a:br>
            <a:endParaRPr lang="en-US" sz="2900" b="1">
              <a:cs typeface="B Titr" pitchFamily="2" charset="-78"/>
            </a:endParaRPr>
          </a:p>
        </p:txBody>
      </p:sp>
      <p:sp>
        <p:nvSpPr>
          <p:cNvPr id="770051" name="Rectangle 3"/>
          <p:cNvSpPr>
            <a:spLocks noGrp="1" noChangeArrowheads="1"/>
          </p:cNvSpPr>
          <p:nvPr>
            <p:ph type="body" idx="1"/>
          </p:nvPr>
        </p:nvSpPr>
        <p:spPr/>
        <p:txBody>
          <a:bodyPr/>
          <a:lstStyle/>
          <a:p>
            <a:r>
              <a:rPr lang="fa-IR" sz="2000" b="1">
                <a:cs typeface="B Zar" pitchFamily="2" charset="-78"/>
              </a:rPr>
              <a:t>زمانی که آمر کالاهائی را برای حق العمل کار خود ارسال می کند ممکن است در خلال عملیات خسارات و یا ضایعاتی نسبت به کالاهای ارسالی بوجود آید. و چنین خساراتی در روی حسابهای آمر تأثیر می گذارد و هیچ تاثیری بر روی حسابهای حق العمل کار ندارد، بدین ترتیب آمر لازم است سندهائی صادر نماید تا بتواند این زیانها را تعدیل کند.</a:t>
            </a:r>
          </a:p>
          <a:p>
            <a:r>
              <a:rPr lang="fa-IR" sz="2000" b="1">
                <a:cs typeface="B Zar" pitchFamily="2" charset="-78"/>
              </a:rPr>
              <a:t>این ضایعات و خسارات دو نوع می باشند:</a:t>
            </a:r>
          </a:p>
          <a:p>
            <a:r>
              <a:rPr lang="fa-IR" sz="2000" b="1">
                <a:cs typeface="B Zar" pitchFamily="2" charset="-78"/>
              </a:rPr>
              <a:t>ضایعات و خسارات عادی </a:t>
            </a:r>
            <a:endParaRPr lang="en-US" sz="2000" b="1">
              <a:cs typeface="B Zar" pitchFamily="2" charset="-78"/>
            </a:endParaRPr>
          </a:p>
          <a:p>
            <a:r>
              <a:rPr lang="fa-IR" sz="2000" b="1">
                <a:cs typeface="B Zar" pitchFamily="2" charset="-78"/>
              </a:rPr>
              <a:t>ضایعات و خسارات غیر عادی</a:t>
            </a:r>
            <a:r>
              <a:rPr lang="en-US" sz="2000" b="1">
                <a:cs typeface="B Zar" pitchFamily="2" charset="-78"/>
              </a:rPr>
              <a:t>   </a:t>
            </a:r>
            <a:r>
              <a:rPr lang="fa-IR" sz="2000" b="1">
                <a:cs typeface="B Zar" pitchFamily="2" charset="-78"/>
              </a:rPr>
              <a:t>یا فوق العاده</a:t>
            </a:r>
            <a:r>
              <a:rPr lang="en-US" sz="2000">
                <a:cs typeface="B Zar" pitchFamily="2" charset="-78"/>
              </a:rPr>
              <a:t> </a:t>
            </a:r>
          </a:p>
        </p:txBody>
      </p:sp>
    </p:spTree>
  </p:cSld>
  <p:clrMapOvr>
    <a:masterClrMapping/>
  </p:clrMapOvr>
  <p:transition spd="slow">
    <p:comb/>
  </p:transition>
</p:sld>
</file>

<file path=ppt/slides/slide35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p:txBody>
          <a:bodyPr/>
          <a:lstStyle/>
          <a:p>
            <a:r>
              <a:rPr lang="fa-IR" sz="2900" b="1" u="sng">
                <a:cs typeface="B Titr" pitchFamily="2" charset="-78"/>
              </a:rPr>
              <a:t>.ضایعات و خسارات عادی </a:t>
            </a:r>
            <a:r>
              <a:rPr lang="fa-IR" sz="2900" b="1">
                <a:cs typeface="B Titr" pitchFamily="2" charset="-78"/>
              </a:rPr>
              <a:t/>
            </a:r>
            <a:br>
              <a:rPr lang="fa-IR" sz="2900" b="1">
                <a:cs typeface="B Titr" pitchFamily="2" charset="-78"/>
              </a:rPr>
            </a:br>
            <a:endParaRPr lang="en-US" sz="2900" b="1">
              <a:cs typeface="B Titr" pitchFamily="2" charset="-78"/>
            </a:endParaRPr>
          </a:p>
        </p:txBody>
      </p:sp>
      <p:sp>
        <p:nvSpPr>
          <p:cNvPr id="772099" name="Rectangle 3"/>
          <p:cNvSpPr>
            <a:spLocks noGrp="1" noChangeArrowheads="1"/>
          </p:cNvSpPr>
          <p:nvPr>
            <p:ph type="body" idx="1"/>
          </p:nvPr>
        </p:nvSpPr>
        <p:spPr/>
        <p:txBody>
          <a:bodyPr/>
          <a:lstStyle/>
          <a:p>
            <a:r>
              <a:rPr lang="fa-IR" sz="2000" b="1">
                <a:cs typeface="B Zar" pitchFamily="2" charset="-78"/>
              </a:rPr>
              <a:t>گاهی کالاها بطور عادی دچار خسارت خواهند شد اما در بعضی از موارد این نوع خسارات اجتناب   نا پذیرند، مانند ضایعات و خسارات حاصله از تبخیر، کسری ، شکستگی ، کاهش و افت وزن این ضایعات را ضایعات عادی و معمولی نامند و بخشی از بهای تمام شده کالا را تشکیل می دهد. بدین ترتیب تعداد کالای خسارت دیده ازکل واحدهاکسرمی شود.موقع محاسبه بهای تمام شده کالاهای فروش نرفته این هزینه های عادی و معمولی را باید مدخلیت داد .</a:t>
            </a:r>
          </a:p>
          <a:p>
            <a:r>
              <a:rPr lang="fa-IR" sz="2000" b="1">
                <a:cs typeface="B Zar" pitchFamily="2" charset="-78"/>
              </a:rPr>
              <a:t>یعنی بهای تمام شده کالای فروش نرفته به طور متناسب در اثر این نوع خسارت و ضایعات حادث شده افزایش می یابد.</a:t>
            </a:r>
            <a:endParaRPr lang="en-US" sz="2000" b="1">
              <a:cs typeface="B Zar" pitchFamily="2" charset="-78"/>
            </a:endParaRPr>
          </a:p>
        </p:txBody>
      </p:sp>
    </p:spTree>
  </p:cSld>
  <p:clrMapOvr>
    <a:masterClrMapping/>
  </p:clrMapOvr>
  <p:transition spd="slow">
    <p:comb/>
  </p:transition>
</p:sld>
</file>

<file path=ppt/slides/slide354.xml><?xml version="1.0" encoding="utf-8"?>
<p:sld xmlns:a="http://schemas.openxmlformats.org/drawingml/2006/main" xmlns:r="http://schemas.openxmlformats.org/officeDocument/2006/relationships" xmlns:p="http://schemas.openxmlformats.org/presentationml/2006/main" showMasterSp="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lstStyle/>
          <a:p>
            <a:endParaRPr lang="en-US"/>
          </a:p>
        </p:txBody>
      </p:sp>
      <p:sp>
        <p:nvSpPr>
          <p:cNvPr id="774147" name="Rectangle 3"/>
          <p:cNvSpPr>
            <a:spLocks noGrp="1" noChangeArrowheads="1"/>
          </p:cNvSpPr>
          <p:nvPr>
            <p:ph type="body" sz="half" idx="1"/>
          </p:nvPr>
        </p:nvSpPr>
        <p:spPr>
          <a:xfrm>
            <a:off x="0" y="1981200"/>
            <a:ext cx="8820150" cy="4114800"/>
          </a:xfrm>
        </p:spPr>
        <p:txBody>
          <a:bodyPr/>
          <a:lstStyle/>
          <a:p>
            <a:r>
              <a:rPr lang="fa-IR" sz="1400" b="1"/>
              <a:t>زمانی که خسارات و ضایعات عادی و معمولی وجود دارد، موجودی کالای امانی پایان دوره به شرح زیر محاسبه می گردد.</a:t>
            </a:r>
          </a:p>
          <a:p>
            <a:r>
              <a:rPr lang="fa-IR" sz="1400" b="1"/>
              <a:t>                                                         </a:t>
            </a:r>
          </a:p>
          <a:p>
            <a:r>
              <a:rPr lang="fa-IR" sz="1400" b="1"/>
              <a:t>ارزش موجودی کالای فروش نرفته </a:t>
            </a:r>
            <a:r>
              <a:rPr lang="en-US" sz="1400" b="1"/>
              <a:t>                                                                    </a:t>
            </a:r>
            <a:r>
              <a:rPr lang="fa-IR" sz="1400" b="1"/>
              <a:t> </a:t>
            </a:r>
            <a:r>
              <a:rPr lang="en-US" sz="1400" b="1"/>
              <a:t>         </a:t>
            </a:r>
            <a:r>
              <a:rPr lang="fa-IR" sz="1400" b="1"/>
              <a:t>تعداد موجودی کالای فروش نرفته </a:t>
            </a:r>
          </a:p>
          <a:p>
            <a:r>
              <a:rPr lang="fa-IR" sz="1400" b="1"/>
              <a:t>و یا می توان به طریقه زیر محاسبه کرد:</a:t>
            </a:r>
          </a:p>
          <a:p>
            <a:r>
              <a:rPr lang="fa-IR" sz="1400" b="1"/>
              <a:t>                                                                   </a:t>
            </a:r>
          </a:p>
          <a:p>
            <a:r>
              <a:rPr lang="fa-IR" sz="1400" b="1"/>
              <a:t>ارزش موجودی کالای فروش نرفته </a:t>
            </a:r>
            <a:r>
              <a:rPr lang="en-US" sz="1400" b="1"/>
              <a:t>                                                                        </a:t>
            </a:r>
            <a:r>
              <a:rPr lang="fa-IR" sz="1400" b="1"/>
              <a:t>    تعداد موجودی کالای امانی پایان دوره </a:t>
            </a:r>
          </a:p>
          <a:p>
            <a:r>
              <a:rPr lang="fa-IR" sz="1400" b="1"/>
              <a:t>برای خسارات و ضایعات عادی و معمولی سندی صادر نمی شود و از بابت آن ثبتی در دفاتر صورت نمی گیرد.</a:t>
            </a:r>
            <a:endParaRPr lang="en-US" sz="1400" b="1"/>
          </a:p>
        </p:txBody>
      </p:sp>
      <p:graphicFrame>
        <p:nvGraphicFramePr>
          <p:cNvPr id="774148" name="Object 4"/>
          <p:cNvGraphicFramePr>
            <a:graphicFrameLocks noGrp="1" noChangeAspect="1"/>
          </p:cNvGraphicFramePr>
          <p:nvPr>
            <p:ph sz="quarter" idx="2"/>
          </p:nvPr>
        </p:nvGraphicFramePr>
        <p:xfrm>
          <a:off x="2562225" y="2149475"/>
          <a:ext cx="3603625" cy="460375"/>
        </p:xfrm>
        <a:graphic>
          <a:graphicData uri="http://schemas.openxmlformats.org/presentationml/2006/ole">
            <mc:AlternateContent xmlns:mc="http://schemas.openxmlformats.org/markup-compatibility/2006">
              <mc:Choice xmlns:v="urn:schemas-microsoft-com:vml" Requires="v">
                <p:oleObj spid="_x0000_s774162" name="Equation" r:id="rId5" imgW="4114800" imgH="469800" progId="Equation.3">
                  <p:embed/>
                </p:oleObj>
              </mc:Choice>
              <mc:Fallback>
                <p:oleObj name="Equation" r:id="rId5" imgW="4114800" imgH="469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225" y="2149475"/>
                        <a:ext cx="360362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4149" name="Object 5"/>
          <p:cNvGraphicFramePr>
            <a:graphicFrameLocks noGrp="1" noChangeAspect="1"/>
          </p:cNvGraphicFramePr>
          <p:nvPr>
            <p:ph sz="quarter" idx="3"/>
          </p:nvPr>
        </p:nvGraphicFramePr>
        <p:xfrm>
          <a:off x="2906713" y="2846388"/>
          <a:ext cx="2862262" cy="465137"/>
        </p:xfrm>
        <a:graphic>
          <a:graphicData uri="http://schemas.openxmlformats.org/presentationml/2006/ole">
            <mc:AlternateContent xmlns:mc="http://schemas.openxmlformats.org/markup-compatibility/2006">
              <mc:Choice xmlns:v="urn:schemas-microsoft-com:vml" Requires="v">
                <p:oleObj spid="_x0000_s774163" name="Equation" r:id="rId7" imgW="3225600" imgH="469800" progId="Equation.3">
                  <p:embed/>
                </p:oleObj>
              </mc:Choice>
              <mc:Fallback>
                <p:oleObj name="Equation" r:id="rId7" imgW="3225600" imgH="469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6713" y="2846388"/>
                        <a:ext cx="2862262"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omb/>
  </p:transition>
</p:sld>
</file>

<file path=ppt/slides/slide35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p:txBody>
          <a:bodyPr/>
          <a:lstStyle/>
          <a:p>
            <a:endParaRPr lang="en-US"/>
          </a:p>
        </p:txBody>
      </p:sp>
      <p:sp>
        <p:nvSpPr>
          <p:cNvPr id="776195" name="Rectangle 3"/>
          <p:cNvSpPr>
            <a:spLocks noGrp="1" noChangeArrowheads="1"/>
          </p:cNvSpPr>
          <p:nvPr>
            <p:ph type="body" idx="1"/>
          </p:nvPr>
        </p:nvSpPr>
        <p:spPr/>
        <p:txBody>
          <a:bodyPr/>
          <a:lstStyle/>
          <a:p>
            <a:r>
              <a:rPr lang="fa-IR" sz="2000" b="1">
                <a:cs typeface="B Zar" pitchFamily="2" charset="-78"/>
              </a:rPr>
              <a:t>مثال  4-6- آمری کالائی به وزن 500 کیلوگرم به ارزش هر کیلوگرم 200 ریال را برای حق العمل کار خود ارسال می کند. وی بابت هزینه حمل و بیمه 000/40 ریال پرداخت می کند . حق العمل کار 300 کیلوگرم آن را از قرار هر کیلوگرم 350 ریال فروخت و مبلغ 000/10 ریال بابت هزینه تخلیه و بارگیری آن و مبلغ 000/20 بابت اجاره انبار و 000/10 ریال به عنوان هزینه های فروش و آگهی  پرداخت نمود . ضایعات عادی و معمولی در اثر کسری 50 کیلوگرم است .</a:t>
            </a:r>
          </a:p>
          <a:p>
            <a:r>
              <a:rPr lang="fa-IR" sz="2000" b="1">
                <a:cs typeface="B Zar" pitchFamily="2" charset="-78"/>
              </a:rPr>
              <a:t>مطلوب است محاسبه موجودی کالای فروش نرفته که در دفاتر آمر باید ثبت گردد.</a:t>
            </a:r>
            <a:r>
              <a:rPr lang="fa-IR" sz="2000">
                <a:cs typeface="B Zar" pitchFamily="2" charset="-78"/>
              </a:rPr>
              <a:t> </a:t>
            </a:r>
            <a:endParaRPr lang="en-US" sz="2000">
              <a:cs typeface="B Zar" pitchFamily="2" charset="-78"/>
            </a:endParaRPr>
          </a:p>
        </p:txBody>
      </p:sp>
    </p:spTree>
  </p:cSld>
  <p:clrMapOvr>
    <a:masterClrMapping/>
  </p:clrMapOvr>
  <p:transition spd="slow">
    <p:comb/>
  </p:transition>
</p:sld>
</file>

<file path=ppt/slides/slide35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p:txBody>
          <a:bodyPr/>
          <a:lstStyle/>
          <a:p>
            <a:endParaRPr lang="en-US"/>
          </a:p>
        </p:txBody>
      </p:sp>
      <p:sp>
        <p:nvSpPr>
          <p:cNvPr id="778243" name="Rectangle 3"/>
          <p:cNvSpPr>
            <a:spLocks noGrp="1" noChangeArrowheads="1"/>
          </p:cNvSpPr>
          <p:nvPr>
            <p:ph type="body" idx="1"/>
          </p:nvPr>
        </p:nvSpPr>
        <p:spPr/>
        <p:txBody>
          <a:bodyPr/>
          <a:lstStyle/>
          <a:p>
            <a:pPr>
              <a:lnSpc>
                <a:spcPct val="80000"/>
              </a:lnSpc>
            </a:pPr>
            <a:r>
              <a:rPr lang="fa-IR" sz="1600" b="1" u="sng">
                <a:cs typeface="B Zar" pitchFamily="2" charset="-78"/>
              </a:rPr>
              <a:t>ارزش موجودی کالای فروش نرفته :</a:t>
            </a:r>
            <a:endParaRPr lang="fa-IR" sz="1600" b="1">
              <a:cs typeface="B Zar" pitchFamily="2" charset="-78"/>
            </a:endParaRPr>
          </a:p>
          <a:p>
            <a:pPr>
              <a:lnSpc>
                <a:spcPct val="80000"/>
              </a:lnSpc>
            </a:pPr>
            <a:r>
              <a:rPr lang="fa-IR" sz="1600" b="1">
                <a:cs typeface="B Zar" pitchFamily="2" charset="-78"/>
              </a:rPr>
              <a:t>بهای تمام شده 500 کیلوگرم از قرار هر کیلو گرم 200 ریال                                                              000/100</a:t>
            </a:r>
          </a:p>
          <a:p>
            <a:pPr>
              <a:lnSpc>
                <a:spcPct val="80000"/>
              </a:lnSpc>
            </a:pPr>
            <a:r>
              <a:rPr lang="fa-IR" sz="1600" b="1">
                <a:cs typeface="B Zar" pitchFamily="2" charset="-78"/>
              </a:rPr>
              <a:t>اضافه می شود: هزینه های غیر تکراری :</a:t>
            </a:r>
          </a:p>
          <a:p>
            <a:pPr>
              <a:lnSpc>
                <a:spcPct val="80000"/>
              </a:lnSpc>
            </a:pPr>
            <a:r>
              <a:rPr lang="fa-IR" sz="1600" b="1">
                <a:cs typeface="B Zar" pitchFamily="2" charset="-78"/>
              </a:rPr>
              <a:t>هزینه حمل و بیمه                           000/40</a:t>
            </a:r>
          </a:p>
          <a:p>
            <a:pPr>
              <a:lnSpc>
                <a:spcPct val="80000"/>
              </a:lnSpc>
            </a:pPr>
            <a:r>
              <a:rPr lang="fa-IR" sz="1600" b="1">
                <a:cs typeface="B Zar" pitchFamily="2" charset="-78"/>
              </a:rPr>
              <a:t>هزینه تخلیه و بارگیری                000/10</a:t>
            </a:r>
          </a:p>
          <a:p>
            <a:pPr>
              <a:lnSpc>
                <a:spcPct val="80000"/>
              </a:lnSpc>
            </a:pPr>
            <a:r>
              <a:rPr lang="fa-IR" sz="1600" b="1">
                <a:cs typeface="B Zar" pitchFamily="2" charset="-78"/>
              </a:rPr>
              <a:t>جمع کل هزینه ها                                                                       000/50</a:t>
            </a:r>
          </a:p>
          <a:p>
            <a:pPr>
              <a:lnSpc>
                <a:spcPct val="80000"/>
              </a:lnSpc>
            </a:pPr>
            <a:r>
              <a:rPr lang="fa-IR" sz="1600" b="1">
                <a:cs typeface="B Zar" pitchFamily="2" charset="-78"/>
              </a:rPr>
              <a:t>                                                                                                   000/150</a:t>
            </a:r>
          </a:p>
          <a:p>
            <a:pPr>
              <a:lnSpc>
                <a:spcPct val="80000"/>
              </a:lnSpc>
            </a:pPr>
            <a:r>
              <a:rPr lang="fa-IR" sz="1600" b="1">
                <a:cs typeface="B Zar" pitchFamily="2" charset="-78"/>
              </a:rPr>
              <a:t>مقدار واقعی آماده برای فروش : 450 = (کیلوگرم ضایعات 50 – 500 کیلوگرم )</a:t>
            </a:r>
          </a:p>
          <a:p>
            <a:pPr>
              <a:lnSpc>
                <a:spcPct val="80000"/>
              </a:lnSpc>
            </a:pPr>
            <a:r>
              <a:rPr lang="fa-IR" sz="1600" b="1">
                <a:cs typeface="B Zar" pitchFamily="2" charset="-78"/>
              </a:rPr>
              <a:t>                                                                  جمع ارزشی کالای ارسال شده </a:t>
            </a:r>
          </a:p>
          <a:p>
            <a:pPr>
              <a:lnSpc>
                <a:spcPct val="80000"/>
              </a:lnSpc>
            </a:pPr>
            <a:r>
              <a:rPr lang="fa-IR" sz="1600" b="1">
                <a:cs typeface="B Zar" pitchFamily="2" charset="-78"/>
              </a:rPr>
              <a:t>ارزش موجودی کالای فروش نرفته                                                                      تعداد موجودی کالای امانی پایان دوره</a:t>
            </a:r>
          </a:p>
          <a:p>
            <a:pPr>
              <a:lnSpc>
                <a:spcPct val="80000"/>
              </a:lnSpc>
            </a:pPr>
            <a:r>
              <a:rPr lang="fa-IR" sz="1600" b="1">
                <a:cs typeface="B Zar" pitchFamily="2" charset="-78"/>
              </a:rPr>
              <a:t>                                                  تعدادی کالای دریافتی سالم توسط حق العمل کار</a:t>
            </a:r>
          </a:p>
          <a:p>
            <a:pPr>
              <a:lnSpc>
                <a:spcPct val="80000"/>
              </a:lnSpc>
            </a:pPr>
            <a:r>
              <a:rPr lang="fa-IR" sz="1600" b="1">
                <a:cs typeface="B Zar" pitchFamily="2" charset="-78"/>
              </a:rPr>
              <a:t>               </a:t>
            </a:r>
          </a:p>
          <a:p>
            <a:pPr>
              <a:lnSpc>
                <a:spcPct val="80000"/>
              </a:lnSpc>
            </a:pPr>
            <a:r>
              <a:rPr lang="fa-IR" sz="1600" b="1">
                <a:cs typeface="B Zar" pitchFamily="2" charset="-78"/>
              </a:rPr>
              <a:t>ارزش موجودی کالای فروش نرفته                                  150 = 000/50           </a:t>
            </a:r>
          </a:p>
          <a:p>
            <a:pPr>
              <a:lnSpc>
                <a:spcPct val="80000"/>
              </a:lnSpc>
            </a:pPr>
            <a:r>
              <a:rPr lang="fa-IR" sz="1600" b="1">
                <a:cs typeface="B Zar" pitchFamily="2" charset="-78"/>
              </a:rPr>
              <a:t>حساب موجودی کالای امانی پایان دوره 000/50             تعداد کالاهای فروش نرفته         150= 300- 450</a:t>
            </a:r>
          </a:p>
          <a:p>
            <a:pPr>
              <a:lnSpc>
                <a:spcPct val="80000"/>
              </a:lnSpc>
            </a:pPr>
            <a:r>
              <a:rPr lang="fa-IR" sz="1600" b="1">
                <a:cs typeface="B Zar" pitchFamily="2" charset="-78"/>
              </a:rPr>
              <a:t>حساب کالای امانی                   000/50</a:t>
            </a:r>
            <a:endParaRPr lang="en-US" sz="1600" b="1">
              <a:cs typeface="B Zar" pitchFamily="2" charset="-78"/>
            </a:endParaRPr>
          </a:p>
        </p:txBody>
      </p:sp>
      <p:sp>
        <p:nvSpPr>
          <p:cNvPr id="778244" name="Line 4"/>
          <p:cNvSpPr>
            <a:spLocks noChangeShapeType="1"/>
          </p:cNvSpPr>
          <p:nvPr/>
        </p:nvSpPr>
        <p:spPr bwMode="auto">
          <a:xfrm flipH="1">
            <a:off x="2843213" y="4581525"/>
            <a:ext cx="2736850"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sld>
</file>

<file path=ppt/slides/slide35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0290" name="Rectangle 2"/>
          <p:cNvSpPr>
            <a:spLocks noGrp="1" noChangeArrowheads="1"/>
          </p:cNvSpPr>
          <p:nvPr>
            <p:ph type="title"/>
          </p:nvPr>
        </p:nvSpPr>
        <p:spPr/>
        <p:txBody>
          <a:bodyPr/>
          <a:lstStyle/>
          <a:p>
            <a:r>
              <a:rPr lang="fa-IR" sz="2900" b="1" u="sng">
                <a:cs typeface="B Titr" pitchFamily="2" charset="-78"/>
              </a:rPr>
              <a:t>. ضایعات و خسارات غیر عادی یا فوق العاده</a:t>
            </a:r>
            <a:endParaRPr lang="en-US" sz="2900" b="1" u="sng">
              <a:cs typeface="B Titr" pitchFamily="2" charset="-78"/>
            </a:endParaRPr>
          </a:p>
        </p:txBody>
      </p:sp>
      <p:sp>
        <p:nvSpPr>
          <p:cNvPr id="780291" name="Rectangle 3"/>
          <p:cNvSpPr>
            <a:spLocks noGrp="1" noChangeArrowheads="1"/>
          </p:cNvSpPr>
          <p:nvPr>
            <p:ph type="body" idx="1"/>
          </p:nvPr>
        </p:nvSpPr>
        <p:spPr/>
        <p:txBody>
          <a:bodyPr/>
          <a:lstStyle/>
          <a:p>
            <a:pPr>
              <a:lnSpc>
                <a:spcPct val="80000"/>
              </a:lnSpc>
            </a:pPr>
            <a:endParaRPr lang="fa-IR" sz="2000" b="1">
              <a:cs typeface="B Zar" pitchFamily="2" charset="-78"/>
            </a:endParaRPr>
          </a:p>
          <a:p>
            <a:pPr>
              <a:lnSpc>
                <a:spcPct val="80000"/>
              </a:lnSpc>
            </a:pPr>
            <a:r>
              <a:rPr lang="fa-IR" sz="2000" b="1">
                <a:cs typeface="B Zar" pitchFamily="2" charset="-78"/>
              </a:rPr>
              <a:t>زمانی که ضایعات یا خسارات به کالاها ناشی از حوادث و بلایای طبیعی و یا دور از انتظار باشد ، چنین خساراتی را معمولاً خسارات غیر عادی یا فوق العاده گویند مانند زیان حاصله از آتش سوزی ، سیلاب ، زلزله ، جنگ و غیره .</a:t>
            </a:r>
          </a:p>
          <a:p>
            <a:pPr>
              <a:lnSpc>
                <a:spcPct val="80000"/>
              </a:lnSpc>
            </a:pPr>
            <a:r>
              <a:rPr lang="fa-IR" sz="2000" b="1">
                <a:cs typeface="B Zar" pitchFamily="2" charset="-78"/>
              </a:rPr>
              <a:t>این هزینه ضایعات در محاسبه موجودی کالای فروش نرفته محاسبه می شود و به حساب کالای امانی بستانکار و به حساب زیان های غیر مترقبه بدهکار خواهد شد . آنگاه مانده این هزینه ها به حساب سود و زیان انتقال می یابد.</a:t>
            </a:r>
            <a:endParaRPr lang="en-US" sz="2000" b="1">
              <a:cs typeface="B Zar" pitchFamily="2" charset="-78"/>
            </a:endParaRPr>
          </a:p>
          <a:p>
            <a:pPr>
              <a:lnSpc>
                <a:spcPct val="80000"/>
              </a:lnSpc>
            </a:pPr>
            <a:r>
              <a:rPr lang="fa-IR" sz="2000" b="1">
                <a:cs typeface="B Zar" pitchFamily="2" charset="-78"/>
              </a:rPr>
              <a:t>بعضی از تجار برای جبران خسارات ناشی از این حوادث سیاست بیمه ای را برای کالای ارسالی انتخاب می کنند و بیمه در قبال این حوادث جبران خسارت می نماید</a:t>
            </a:r>
            <a:r>
              <a:rPr lang="en-US" sz="2000" b="1">
                <a:cs typeface="B Zar" pitchFamily="2" charset="-78"/>
              </a:rPr>
              <a:t>.</a:t>
            </a:r>
            <a:r>
              <a:rPr lang="en-US" sz="2000">
                <a:cs typeface="B Zar" pitchFamily="2" charset="-78"/>
              </a:rPr>
              <a:t> </a:t>
            </a:r>
          </a:p>
        </p:txBody>
      </p:sp>
    </p:spTree>
  </p:cSld>
  <p:clrMapOvr>
    <a:masterClrMapping/>
  </p:clrMapOvr>
  <p:transition spd="slow">
    <p:comb/>
  </p:transition>
</p:sld>
</file>

<file path=ppt/slides/slide35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2338" name="Rectangle 2"/>
          <p:cNvSpPr>
            <a:spLocks noGrp="1" noChangeArrowheads="1"/>
          </p:cNvSpPr>
          <p:nvPr>
            <p:ph type="title"/>
          </p:nvPr>
        </p:nvSpPr>
        <p:spPr/>
        <p:txBody>
          <a:bodyPr/>
          <a:lstStyle/>
          <a:p>
            <a:endParaRPr lang="en-US"/>
          </a:p>
        </p:txBody>
      </p:sp>
      <p:sp>
        <p:nvSpPr>
          <p:cNvPr id="782339" name="Rectangle 3"/>
          <p:cNvSpPr>
            <a:spLocks noGrp="1" noChangeArrowheads="1"/>
          </p:cNvSpPr>
          <p:nvPr>
            <p:ph type="body" idx="1"/>
          </p:nvPr>
        </p:nvSpPr>
        <p:spPr/>
        <p:txBody>
          <a:bodyPr/>
          <a:lstStyle/>
          <a:p>
            <a:pPr>
              <a:lnSpc>
                <a:spcPct val="90000"/>
              </a:lnSpc>
            </a:pPr>
            <a:r>
              <a:rPr lang="fa-IR" sz="2000" b="1">
                <a:cs typeface="B Zar" pitchFamily="2" charset="-78"/>
              </a:rPr>
              <a:t>مثال 5-6- کالای ارسالی بر اساس قرار داد حق العمل کاری برای حق العمل کار 1000 کیلوگرم از قرار هر کیلوگرم 100 ریال می باشد . هزینه های پرداخت شده به وسیله آمر عبارتست از هزینه حمل 000/5 ریال و بیمه 000/3 ریال و 200 کیلوگرم از کالاها در راه در اثر تصادف دچار حادثه شد و خسارت دید. از شرکت بیمه 000/15 ریال ادعای خسارت شد. حق العمل کار 700 کیلوگرم آن را از قرار هر کیلوگرمی 200 ریال فروخت و هزینه تخلیه 000/2 ریال ، اجاره انبار 000/5 ریال و هزینه فروش 000/3 پرداخت نمود .</a:t>
            </a:r>
          </a:p>
          <a:p>
            <a:pPr>
              <a:lnSpc>
                <a:spcPct val="90000"/>
              </a:lnSpc>
            </a:pPr>
            <a:r>
              <a:rPr lang="fa-IR" sz="2000" b="1">
                <a:cs typeface="B Zar" pitchFamily="2" charset="-78"/>
              </a:rPr>
              <a:t>مطلوب است : ثبت سندهای روزنامه در ارتباط با موجودی کالای فروش نرفته و در راه در دفاتر آمر</a:t>
            </a:r>
            <a:endParaRPr lang="en-US" sz="2000" b="1">
              <a:cs typeface="B Zar" pitchFamily="2" charset="-78"/>
            </a:endParaRPr>
          </a:p>
        </p:txBody>
      </p:sp>
    </p:spTree>
  </p:cSld>
  <p:clrMapOvr>
    <a:masterClrMapping/>
  </p:clrMapOvr>
  <p:transition spd="slow">
    <p:comb/>
  </p:transition>
</p:sld>
</file>

<file path=ppt/slides/slide35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p:txBody>
          <a:bodyPr/>
          <a:lstStyle/>
          <a:p>
            <a:r>
              <a:rPr lang="fa-IR" sz="2900" b="1" u="sng">
                <a:cs typeface="B Titr" pitchFamily="2" charset="-78"/>
              </a:rPr>
              <a:t>ارزش موجودی کالای امانی پایان دوره :</a:t>
            </a:r>
            <a:r>
              <a:rPr lang="fa-IR" sz="2900" b="1">
                <a:cs typeface="B Titr" pitchFamily="2" charset="-78"/>
              </a:rPr>
              <a:t/>
            </a:r>
            <a:br>
              <a:rPr lang="fa-IR" sz="2900" b="1">
                <a:cs typeface="B Titr" pitchFamily="2" charset="-78"/>
              </a:rPr>
            </a:br>
            <a:endParaRPr lang="en-US" sz="2900" b="1">
              <a:cs typeface="B Titr" pitchFamily="2" charset="-78"/>
            </a:endParaRPr>
          </a:p>
        </p:txBody>
      </p:sp>
      <p:sp>
        <p:nvSpPr>
          <p:cNvPr id="784387" name="Rectangle 3"/>
          <p:cNvSpPr>
            <a:spLocks noGrp="1" noChangeArrowheads="1"/>
          </p:cNvSpPr>
          <p:nvPr>
            <p:ph type="body" idx="1"/>
          </p:nvPr>
        </p:nvSpPr>
        <p:spPr/>
        <p:txBody>
          <a:bodyPr/>
          <a:lstStyle/>
          <a:p>
            <a:pPr>
              <a:lnSpc>
                <a:spcPct val="80000"/>
              </a:lnSpc>
            </a:pPr>
            <a:r>
              <a:rPr lang="fa-IR" sz="2000" b="1">
                <a:cs typeface="B Zar" pitchFamily="2" charset="-78"/>
              </a:rPr>
              <a:t>بهای 100 کیلوگرم از قرار هر کیلوگرم 100 ریال                                                      000/100</a:t>
            </a:r>
          </a:p>
          <a:p>
            <a:pPr>
              <a:lnSpc>
                <a:spcPct val="80000"/>
              </a:lnSpc>
            </a:pPr>
            <a:r>
              <a:rPr lang="fa-IR" sz="2000" b="1">
                <a:cs typeface="B Zar" pitchFamily="2" charset="-78"/>
              </a:rPr>
              <a:t>اضافه می شود: هزینه های غیر تکراری قبل از خسارت</a:t>
            </a:r>
          </a:p>
          <a:p>
            <a:pPr>
              <a:lnSpc>
                <a:spcPct val="80000"/>
              </a:lnSpc>
            </a:pPr>
            <a:r>
              <a:rPr lang="fa-IR" sz="2000" b="1">
                <a:cs typeface="B Zar" pitchFamily="2" charset="-78"/>
              </a:rPr>
              <a:t>حمل                            000/5</a:t>
            </a:r>
          </a:p>
          <a:p>
            <a:pPr>
              <a:lnSpc>
                <a:spcPct val="80000"/>
              </a:lnSpc>
            </a:pPr>
            <a:r>
              <a:rPr lang="fa-IR" sz="2000" b="1">
                <a:cs typeface="B Zar" pitchFamily="2" charset="-78"/>
              </a:rPr>
              <a:t>بیمه                           000/3</a:t>
            </a:r>
          </a:p>
          <a:p>
            <a:pPr>
              <a:lnSpc>
                <a:spcPct val="80000"/>
              </a:lnSpc>
            </a:pPr>
            <a:r>
              <a:rPr lang="fa-IR" sz="2000" b="1">
                <a:cs typeface="B Zar" pitchFamily="2" charset="-78"/>
              </a:rPr>
              <a:t>جمع هزینه ها                                                                                000/8</a:t>
            </a:r>
          </a:p>
          <a:p>
            <a:pPr>
              <a:lnSpc>
                <a:spcPct val="80000"/>
              </a:lnSpc>
            </a:pPr>
            <a:r>
              <a:rPr lang="fa-IR" sz="2000" b="1">
                <a:cs typeface="B Zar" pitchFamily="2" charset="-78"/>
              </a:rPr>
              <a:t>جمع بهای تمام شده 1000 کیلوگرم                                                000/108</a:t>
            </a:r>
          </a:p>
          <a:p>
            <a:pPr>
              <a:lnSpc>
                <a:spcPct val="80000"/>
              </a:lnSpc>
            </a:pPr>
            <a:r>
              <a:rPr lang="fa-IR" sz="2000" b="1">
                <a:cs typeface="B Zar" pitchFamily="2" charset="-78"/>
              </a:rPr>
              <a:t>کسر می گردد: رقمی که در ارتباط با 200 کیلوگرم مفقود شده است                     </a:t>
            </a:r>
            <a:r>
              <a:rPr lang="fa-IR" sz="2000" b="1" u="sng">
                <a:cs typeface="B Zar" pitchFamily="2" charset="-78"/>
              </a:rPr>
              <a:t>(600/21)</a:t>
            </a:r>
            <a:r>
              <a:rPr lang="fa-IR" sz="2000" b="1">
                <a:cs typeface="B Zar" pitchFamily="2" charset="-78"/>
              </a:rPr>
              <a:t> = ـــــــــ   000/108</a:t>
            </a:r>
          </a:p>
          <a:p>
            <a:pPr>
              <a:lnSpc>
                <a:spcPct val="80000"/>
              </a:lnSpc>
            </a:pPr>
            <a:r>
              <a:rPr lang="fa-IR" sz="2000" b="1">
                <a:cs typeface="B Zar" pitchFamily="2" charset="-78"/>
              </a:rPr>
              <a:t>اضافه می شود : هزینه های غیر تکراری بعد از خسارت (هزینه تخلیه ):                000/2</a:t>
            </a:r>
          </a:p>
          <a:p>
            <a:pPr>
              <a:lnSpc>
                <a:spcPct val="80000"/>
              </a:lnSpc>
            </a:pPr>
            <a:r>
              <a:rPr lang="fa-IR" sz="2000" b="1">
                <a:cs typeface="B Zar" pitchFamily="2" charset="-78"/>
              </a:rPr>
              <a:t>بهای تمام شده 800 کیلوگرم                                                                                       400/88</a:t>
            </a:r>
          </a:p>
          <a:p>
            <a:pPr>
              <a:lnSpc>
                <a:spcPct val="80000"/>
              </a:lnSpc>
            </a:pPr>
            <a:r>
              <a:rPr lang="fa-IR" sz="2000" b="1">
                <a:cs typeface="B Zar" pitchFamily="2" charset="-78"/>
              </a:rPr>
              <a:t>کالای فروش نرفته                                                 100= (200 + 700) – 100</a:t>
            </a:r>
          </a:p>
          <a:p>
            <a:pPr>
              <a:lnSpc>
                <a:spcPct val="80000"/>
              </a:lnSpc>
            </a:pPr>
            <a:r>
              <a:rPr lang="fa-IR" sz="2000" b="1">
                <a:cs typeface="B Zar" pitchFamily="2" charset="-78"/>
              </a:rPr>
              <a:t>بهای تمام شده کالای فروش نرفته                          100   400/88            050/11 ریال</a:t>
            </a:r>
            <a:r>
              <a:rPr lang="fa-IR" sz="2000">
                <a:cs typeface="B Zar" pitchFamily="2" charset="-78"/>
              </a:rPr>
              <a:t> </a:t>
            </a:r>
            <a:endParaRPr lang="en-US" sz="2000">
              <a:cs typeface="B Zar" pitchFamily="2" charset="-78"/>
            </a:endParaRPr>
          </a:p>
        </p:txBody>
      </p:sp>
    </p:spTree>
  </p:cSld>
  <p:clrMapOvr>
    <a:masterClrMapping/>
  </p:clrMapOvr>
  <p:transition spd="slow">
    <p:comb/>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684213" y="2195513"/>
            <a:ext cx="7704137" cy="2528887"/>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حالت اول :تسهيم سود وزيان در شركت به نسبت مساوي صورت مي پذيرد</a:t>
            </a:r>
            <a:r>
              <a:rPr lang="en-US" sz="3200">
                <a:latin typeface="Times New Roman" pitchFamily="18" charset="0"/>
              </a:rPr>
              <a:t>.</a:t>
            </a:r>
          </a:p>
          <a:p>
            <a:pPr algn="just"/>
            <a:r>
              <a:rPr lang="fa-IR" sz="3200">
                <a:latin typeface="Times New Roman" pitchFamily="18" charset="0"/>
              </a:rPr>
              <a:t>حالت دوم :تسهيم سود وزيان به يك نسبت معين صورت مي پذيرد.</a:t>
            </a:r>
            <a:r>
              <a:rPr lang="en-US" sz="3200">
                <a:latin typeface="Times New Roman" pitchFamily="18" charset="0"/>
              </a:rPr>
              <a:t> </a:t>
            </a:r>
          </a:p>
        </p:txBody>
      </p:sp>
      <p:sp>
        <p:nvSpPr>
          <p:cNvPr id="396291" name="Rectangle 3"/>
          <p:cNvSpPr>
            <a:spLocks noChangeArrowheads="1"/>
          </p:cNvSpPr>
          <p:nvPr/>
        </p:nvSpPr>
        <p:spPr bwMode="auto">
          <a:xfrm>
            <a:off x="4551363" y="469900"/>
            <a:ext cx="3394075" cy="641350"/>
          </a:xfrm>
          <a:prstGeom prst="rect">
            <a:avLst/>
          </a:prstGeom>
          <a:noFill/>
          <a:ln w="12700" cap="sq">
            <a:noFill/>
            <a:miter lim="800000"/>
            <a:headEnd type="none" w="sm" len="sm"/>
            <a:tailEnd type="none" w="sm" len="sm"/>
          </a:ln>
          <a:effectLst/>
        </p:spPr>
        <p:txBody>
          <a:bodyPr wrap="none">
            <a:spAutoFit/>
          </a:bodyPr>
          <a:lstStyle/>
          <a:p>
            <a:r>
              <a:rPr lang="en-US" sz="3600">
                <a:solidFill>
                  <a:schemeClr val="tx2"/>
                </a:solidFill>
              </a:rPr>
              <a:t> </a:t>
            </a:r>
            <a:r>
              <a:rPr lang="fa-IR" sz="3600" b="1">
                <a:solidFill>
                  <a:schemeClr val="tx2"/>
                </a:solidFill>
              </a:rPr>
              <a:t>تسهيم سود و زيان</a:t>
            </a:r>
            <a:r>
              <a:rPr lang="en-US" sz="3600" b="1">
                <a:solidFill>
                  <a:schemeClr val="tx2"/>
                </a:solidFill>
              </a:rPr>
              <a:t>:</a:t>
            </a:r>
            <a:r>
              <a:rPr lang="en-US" sz="3600">
                <a:solidFill>
                  <a:schemeClr val="tx2"/>
                </a:solidFill>
              </a:rPr>
              <a:t> </a:t>
            </a:r>
          </a:p>
        </p:txBody>
      </p:sp>
    </p:spTree>
  </p:cSld>
  <p:clrMapOvr>
    <a:masterClrMapping/>
  </p:clrMapOvr>
  <p:transition spd="slow">
    <p:comb/>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pPr algn="r"/>
            <a:r>
              <a:rPr lang="fa-IR" sz="2900" b="1" u="sng">
                <a:cs typeface="B Titr" pitchFamily="2" charset="-78"/>
              </a:rPr>
              <a:t>روش ستونی ( آماری )</a:t>
            </a:r>
            <a:r>
              <a:rPr lang="fa-IR" sz="2900" b="1">
                <a:cs typeface="B Titr" pitchFamily="2" charset="-78"/>
              </a:rPr>
              <a:t/>
            </a:r>
            <a:br>
              <a:rPr lang="fa-IR" sz="2900" b="1">
                <a:cs typeface="B Titr" pitchFamily="2" charset="-78"/>
              </a:rPr>
            </a:br>
            <a:endParaRPr lang="en-US" sz="2900" b="1">
              <a:cs typeface="B Titr" pitchFamily="2" charset="-78"/>
            </a:endParaRPr>
          </a:p>
        </p:txBody>
      </p:sp>
      <p:sp>
        <p:nvSpPr>
          <p:cNvPr id="786435" name="Rectangle 3"/>
          <p:cNvSpPr>
            <a:spLocks noGrp="1" noChangeArrowheads="1"/>
          </p:cNvSpPr>
          <p:nvPr>
            <p:ph type="body" idx="1"/>
          </p:nvPr>
        </p:nvSpPr>
        <p:spPr/>
        <p:txBody>
          <a:bodyPr/>
          <a:lstStyle/>
          <a:p>
            <a:pPr>
              <a:lnSpc>
                <a:spcPct val="90000"/>
              </a:lnSpc>
            </a:pPr>
            <a:r>
              <a:rPr lang="fa-IR" sz="2000" b="1">
                <a:cs typeface="B Zar" pitchFamily="2" charset="-78"/>
              </a:rPr>
              <a:t>روش ستونی انتظامی یک ترکیبی از روش بهای تمام شده و روش سیاهه است . تحت این روش ؛ دو ستون در هر طرف حساب کالای امانی وجود دارد.</a:t>
            </a:r>
          </a:p>
          <a:p>
            <a:pPr>
              <a:lnSpc>
                <a:spcPct val="90000"/>
              </a:lnSpc>
            </a:pPr>
            <a:r>
              <a:rPr lang="fa-IR" sz="2000" b="1">
                <a:cs typeface="B Zar" pitchFamily="2" charset="-78"/>
              </a:rPr>
              <a:t>این دو ستون برای ثبت بهای تمام شده و سیاهه برای کالای ارسالی و موجودی های کالای آغاز دوره و پایان دوره است. ستون فوق العاده و اضافی برای قیمت سیاهه در نظر گرفته می شود که معروف به ستون انتظامی است.</a:t>
            </a:r>
          </a:p>
          <a:p>
            <a:pPr>
              <a:lnSpc>
                <a:spcPct val="90000"/>
              </a:lnSpc>
            </a:pPr>
            <a:r>
              <a:rPr lang="fa-IR" sz="2000" b="1">
                <a:cs typeface="B Zar" pitchFamily="2" charset="-78"/>
              </a:rPr>
              <a:t>از نظر حسابداری این ستون مهم نمی باشد و فقط برای این تهیه می شود که سود هر فقره را نشان دهد در صورتیکه حساب کالای امانی به قیمت سیاهه ثبت شود.</a:t>
            </a:r>
            <a:endParaRPr lang="en-US" sz="2000" b="1">
              <a:cs typeface="B Zar" pitchFamily="2" charset="-78"/>
            </a:endParaRPr>
          </a:p>
        </p:txBody>
      </p:sp>
    </p:spTree>
  </p:cSld>
  <p:clrMapOvr>
    <a:masterClrMapping/>
  </p:clrMapOvr>
  <p:transition spd="slow">
    <p:comb/>
  </p:transition>
</p:sld>
</file>

<file path=ppt/slides/slide36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p:txBody>
          <a:bodyPr/>
          <a:lstStyle/>
          <a:p>
            <a:endParaRPr lang="en-US"/>
          </a:p>
        </p:txBody>
      </p:sp>
      <p:sp>
        <p:nvSpPr>
          <p:cNvPr id="788483" name="Rectangle 3"/>
          <p:cNvSpPr>
            <a:spLocks noGrp="1" noChangeArrowheads="1"/>
          </p:cNvSpPr>
          <p:nvPr>
            <p:ph type="body" idx="1"/>
          </p:nvPr>
        </p:nvSpPr>
        <p:spPr/>
        <p:txBody>
          <a:bodyPr/>
          <a:lstStyle/>
          <a:p>
            <a:pPr>
              <a:lnSpc>
                <a:spcPct val="80000"/>
              </a:lnSpc>
            </a:pPr>
            <a:r>
              <a:rPr lang="fa-IR" sz="2400" b="1">
                <a:cs typeface="B Zar" pitchFamily="2" charset="-78"/>
              </a:rPr>
              <a:t>مثال 6-6- آقای الف 500 عروسک برای حق العمل کار خود آقای ب ارسال می کند و صورتحسابی برای او ارسال میکند که نشان می دهد قیمت هر عروسک 400 ریال است در صورتیکه بهای تمام شده آن 350 ریال می باشد.</a:t>
            </a:r>
          </a:p>
          <a:p>
            <a:pPr>
              <a:lnSpc>
                <a:spcPct val="80000"/>
              </a:lnSpc>
            </a:pPr>
            <a:r>
              <a:rPr lang="fa-IR" sz="2400" b="1">
                <a:cs typeface="B Zar" pitchFamily="2" charset="-78"/>
              </a:rPr>
              <a:t>آقای الف 7500 ریال هزینه حمل و بیمه برای آن پرداخت می کند . در راه 50 عروسک مفقود شد و آقای ب 90% بهای تمام شده عروسکها را از شرکت بیمه خسارت دریافت کرد. آقای ب 400 عروسک را با قیمت سیاهه فروخت و 3000 ریال هزینه های فروش آنرا پرداخت نمود او پس از کسر 20% حق العمل روی فروش بقیه صورتحساب را پرداخت نمود .</a:t>
            </a:r>
          </a:p>
          <a:p>
            <a:pPr>
              <a:lnSpc>
                <a:spcPct val="80000"/>
              </a:lnSpc>
            </a:pPr>
            <a:r>
              <a:rPr lang="fa-IR" sz="2400" b="1">
                <a:cs typeface="B Zar" pitchFamily="2" charset="-78"/>
              </a:rPr>
              <a:t>مطلوب است : تهیه حساب کالای امانی ، حساب موجودی کالای امانی پایان دوره ، حساب کالای خسارت دیده در دفاتر آمر به روش ستون انتظامی.</a:t>
            </a:r>
            <a:endParaRPr lang="en-US" sz="2400" b="1">
              <a:cs typeface="B Zar" pitchFamily="2" charset="-78"/>
            </a:endParaRPr>
          </a:p>
        </p:txBody>
      </p:sp>
    </p:spTree>
  </p:cSld>
  <p:clrMapOvr>
    <a:masterClrMapping/>
  </p:clrMapOvr>
  <p:transition spd="slow">
    <p:comb/>
  </p:transition>
</p:sld>
</file>

<file path=ppt/slides/slide36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endParaRPr lang="en-US"/>
          </a:p>
        </p:txBody>
      </p:sp>
      <p:sp>
        <p:nvSpPr>
          <p:cNvPr id="790531" name="Rectangle 3"/>
          <p:cNvSpPr>
            <a:spLocks noGrp="1" noChangeArrowheads="1"/>
          </p:cNvSpPr>
          <p:nvPr>
            <p:ph type="body" idx="1"/>
          </p:nvPr>
        </p:nvSpPr>
        <p:spPr/>
        <p:txBody>
          <a:bodyPr/>
          <a:lstStyle/>
          <a:p>
            <a:pPr>
              <a:lnSpc>
                <a:spcPct val="80000"/>
              </a:lnSpc>
            </a:pPr>
            <a:r>
              <a:rPr lang="fa-IR" sz="1400" b="1" u="sng">
                <a:cs typeface="B Zar" pitchFamily="2" charset="-78"/>
              </a:rPr>
              <a:t>ارزش موجودی کالای  پایان دوره ی و زیان حاصله از کالای خسارت دیده </a:t>
            </a:r>
            <a:r>
              <a:rPr lang="fa-IR" sz="1400" b="1">
                <a:cs typeface="B Zar" pitchFamily="2" charset="-78"/>
              </a:rPr>
              <a:t>             </a:t>
            </a:r>
            <a:r>
              <a:rPr lang="fa-IR" sz="1400" b="1" u="sng">
                <a:cs typeface="B Zar" pitchFamily="2" charset="-78"/>
              </a:rPr>
              <a:t>قیمت سیاهه</a:t>
            </a:r>
            <a:r>
              <a:rPr lang="fa-IR" sz="1400" b="1">
                <a:cs typeface="B Zar" pitchFamily="2" charset="-78"/>
              </a:rPr>
              <a:t>                   </a:t>
            </a:r>
            <a:r>
              <a:rPr lang="fa-IR" sz="1400" b="1" u="sng">
                <a:cs typeface="B Zar" pitchFamily="2" charset="-78"/>
              </a:rPr>
              <a:t>بهای تمام شده</a:t>
            </a:r>
            <a:r>
              <a:rPr lang="fa-IR" sz="1400" b="1">
                <a:cs typeface="B Zar" pitchFamily="2" charset="-78"/>
              </a:rPr>
              <a:t> </a:t>
            </a:r>
          </a:p>
          <a:p>
            <a:pPr>
              <a:lnSpc>
                <a:spcPct val="80000"/>
              </a:lnSpc>
            </a:pPr>
            <a:r>
              <a:rPr lang="fa-IR" sz="1400" b="1">
                <a:cs typeface="B Zar" pitchFamily="2" charset="-78"/>
              </a:rPr>
              <a:t>500 عروسک از قرار هر عروسک 400 ریال                                                                000/20                           ---</a:t>
            </a:r>
          </a:p>
          <a:p>
            <a:pPr>
              <a:lnSpc>
                <a:spcPct val="80000"/>
              </a:lnSpc>
            </a:pPr>
            <a:r>
              <a:rPr lang="fa-IR" sz="1400" b="1">
                <a:cs typeface="B Zar" pitchFamily="2" charset="-78"/>
              </a:rPr>
              <a:t>500 عروسک از قرار هر عروسک  350 ریال                                                            </a:t>
            </a:r>
            <a:r>
              <a:rPr lang="en-US" sz="1400" b="1">
                <a:cs typeface="B Zar" pitchFamily="2" charset="-78"/>
              </a:rPr>
              <a:t>   </a:t>
            </a:r>
            <a:r>
              <a:rPr lang="fa-IR" sz="1400" b="1">
                <a:cs typeface="B Zar" pitchFamily="2" charset="-78"/>
              </a:rPr>
              <a:t> ---                          000/175  </a:t>
            </a:r>
          </a:p>
          <a:p>
            <a:pPr>
              <a:lnSpc>
                <a:spcPct val="80000"/>
              </a:lnSpc>
            </a:pPr>
            <a:r>
              <a:rPr lang="fa-IR" sz="1400" b="1">
                <a:cs typeface="B Zar" pitchFamily="2" charset="-78"/>
              </a:rPr>
              <a:t>اضافه می شود: هزینه های غیر تکراری                                                                  </a:t>
            </a:r>
            <a:r>
              <a:rPr lang="en-US" sz="1400" b="1">
                <a:cs typeface="B Zar" pitchFamily="2" charset="-78"/>
              </a:rPr>
              <a:t>   </a:t>
            </a:r>
            <a:r>
              <a:rPr lang="fa-IR" sz="1400" b="1">
                <a:cs typeface="B Zar" pitchFamily="2" charset="-78"/>
              </a:rPr>
              <a:t> 500/7                             500/7</a:t>
            </a:r>
          </a:p>
          <a:p>
            <a:pPr>
              <a:lnSpc>
                <a:spcPct val="80000"/>
              </a:lnSpc>
            </a:pPr>
            <a:r>
              <a:rPr lang="fa-IR" sz="1400" b="1">
                <a:cs typeface="B Zar" pitchFamily="2" charset="-78"/>
              </a:rPr>
              <a:t>قیمت 500 عروسک                                                                                                   500/207                         500/207</a:t>
            </a:r>
          </a:p>
          <a:p>
            <a:pPr>
              <a:lnSpc>
                <a:spcPct val="80000"/>
              </a:lnSpc>
            </a:pPr>
            <a:r>
              <a:rPr lang="fa-IR" sz="1400" b="1">
                <a:cs typeface="B Zar" pitchFamily="2" charset="-78"/>
              </a:rPr>
              <a:t>قیمت کالا ( عروسکهای خسارت دیده )</a:t>
            </a:r>
          </a:p>
          <a:p>
            <a:pPr>
              <a:lnSpc>
                <a:spcPct val="80000"/>
              </a:lnSpc>
            </a:pPr>
            <a:r>
              <a:rPr lang="fa-IR" sz="1400" b="1">
                <a:cs typeface="B Zar" pitchFamily="2" charset="-78"/>
              </a:rPr>
              <a:t>500/207=  ــــــــ     500/207                        کالای خسارت دیده                        750/20                           250/18                                                        </a:t>
            </a:r>
          </a:p>
          <a:p>
            <a:pPr>
              <a:lnSpc>
                <a:spcPct val="80000"/>
              </a:lnSpc>
            </a:pPr>
            <a:r>
              <a:rPr lang="fa-IR" sz="1400" b="1">
                <a:cs typeface="B Zar" pitchFamily="2" charset="-78"/>
              </a:rPr>
              <a:t>250/18 =  ـــــــــــ    500/182                  موجودی کالای پایان دوره               750/20                         </a:t>
            </a:r>
            <a:r>
              <a:rPr lang="en-US" sz="1400" b="1">
                <a:cs typeface="B Zar" pitchFamily="2" charset="-78"/>
              </a:rPr>
              <a:t>  </a:t>
            </a:r>
            <a:r>
              <a:rPr lang="fa-IR" sz="1400" b="1">
                <a:cs typeface="B Zar" pitchFamily="2" charset="-78"/>
              </a:rPr>
              <a:t>250/18</a:t>
            </a:r>
          </a:p>
          <a:p>
            <a:pPr>
              <a:lnSpc>
                <a:spcPct val="80000"/>
              </a:lnSpc>
            </a:pPr>
            <a:r>
              <a:rPr lang="fa-IR" sz="1400" b="1">
                <a:cs typeface="B Zar" pitchFamily="2" charset="-78"/>
              </a:rPr>
              <a:t>                                                </a:t>
            </a:r>
            <a:endParaRPr lang="en-US" sz="1400" b="1">
              <a:cs typeface="B Zar" pitchFamily="2" charset="-78"/>
            </a:endParaRPr>
          </a:p>
          <a:p>
            <a:pPr>
              <a:lnSpc>
                <a:spcPct val="80000"/>
              </a:lnSpc>
            </a:pPr>
            <a:r>
              <a:rPr lang="en-US" sz="1400" b="1">
                <a:cs typeface="B Zar" pitchFamily="2" charset="-78"/>
              </a:rPr>
              <a:t>                                       </a:t>
            </a:r>
            <a:r>
              <a:rPr lang="fa-IR" sz="1400" b="1">
                <a:cs typeface="B Zar" pitchFamily="2" charset="-78"/>
              </a:rPr>
              <a:t>50 = ( 50 + 400</a:t>
            </a:r>
            <a:r>
              <a:rPr lang="en-US" sz="1400" b="1">
                <a:cs typeface="B Zar" pitchFamily="2" charset="-78"/>
              </a:rPr>
              <a:t>(</a:t>
            </a:r>
            <a:r>
              <a:rPr lang="fa-IR" sz="1400" b="1">
                <a:cs typeface="B Zar" pitchFamily="2" charset="-78"/>
              </a:rPr>
              <a:t>500 = تعداد موجودی کالای فروش نرفته</a:t>
            </a:r>
            <a:r>
              <a:rPr lang="en-US" sz="1400">
                <a:cs typeface="B Zar" pitchFamily="2" charset="-78"/>
              </a:rPr>
              <a:t> </a:t>
            </a:r>
          </a:p>
        </p:txBody>
      </p:sp>
    </p:spTree>
  </p:cSld>
  <p:clrMapOvr>
    <a:masterClrMapping/>
  </p:clrMapOvr>
  <p:transition spd="slow">
    <p:comb/>
  </p:transition>
</p:sld>
</file>

<file path=ppt/slides/slide36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pPr algn="r"/>
            <a:r>
              <a:rPr lang="fa-IR" sz="2900" b="1" u="sng">
                <a:cs typeface="B Titr" pitchFamily="2" charset="-78"/>
              </a:rPr>
              <a:t>برگشت کالا از حق العمل کار به آمر</a:t>
            </a:r>
            <a:r>
              <a:rPr lang="fa-IR" sz="2900" b="1">
                <a:cs typeface="B Titr" pitchFamily="2" charset="-78"/>
              </a:rPr>
              <a:t/>
            </a:r>
            <a:br>
              <a:rPr lang="fa-IR" sz="2900" b="1">
                <a:cs typeface="B Titr" pitchFamily="2" charset="-78"/>
              </a:rPr>
            </a:br>
            <a:endParaRPr lang="en-US" sz="2900" b="1">
              <a:cs typeface="B Titr" pitchFamily="2" charset="-78"/>
            </a:endParaRPr>
          </a:p>
        </p:txBody>
      </p:sp>
      <p:sp>
        <p:nvSpPr>
          <p:cNvPr id="792579" name="Rectangle 3"/>
          <p:cNvSpPr>
            <a:spLocks noGrp="1" noChangeArrowheads="1"/>
          </p:cNvSpPr>
          <p:nvPr>
            <p:ph type="body" idx="1"/>
          </p:nvPr>
        </p:nvSpPr>
        <p:spPr/>
        <p:txBody>
          <a:bodyPr/>
          <a:lstStyle/>
          <a:p>
            <a:pPr>
              <a:lnSpc>
                <a:spcPct val="80000"/>
              </a:lnSpc>
            </a:pPr>
            <a:r>
              <a:rPr lang="fa-IR" sz="2000" b="1">
                <a:cs typeface="B Zar" pitchFamily="2" charset="-78"/>
              </a:rPr>
              <a:t>اگر تمام و یا قسمتی از کالاهای ارسالی به حق العمل کار به آمر عودت و برگشت داده  شود ، باید به حساب بهای تمام شده در دفاتر آمر ثبت گردد و تمام هزینه های انجام شده از قبیل هزینه حمل و بیمه ، تخلیه و بارگیری و بسته بندی باید به عنوان هزینه های از دست رفته تلقی گردد. </a:t>
            </a:r>
          </a:p>
          <a:p>
            <a:pPr>
              <a:lnSpc>
                <a:spcPct val="80000"/>
              </a:lnSpc>
            </a:pPr>
            <a:r>
              <a:rPr lang="fa-IR" sz="2000" b="1">
                <a:cs typeface="B Zar" pitchFamily="2" charset="-78"/>
              </a:rPr>
              <a:t>در این صورت در دفاتر آمر چنین سندی صادر می گردد.</a:t>
            </a:r>
          </a:p>
          <a:p>
            <a:pPr>
              <a:lnSpc>
                <a:spcPct val="80000"/>
              </a:lnSpc>
            </a:pPr>
            <a:r>
              <a:rPr lang="fa-IR" sz="2000" b="1">
                <a:cs typeface="B Zar" pitchFamily="2" charset="-78"/>
              </a:rPr>
              <a:t>                                                     حساب کالای ارسالی                             ***</a:t>
            </a:r>
          </a:p>
          <a:p>
            <a:pPr>
              <a:lnSpc>
                <a:spcPct val="80000"/>
              </a:lnSpc>
            </a:pPr>
            <a:r>
              <a:rPr lang="fa-IR" sz="2000" b="1">
                <a:cs typeface="B Zar" pitchFamily="2" charset="-78"/>
              </a:rPr>
              <a:t>                                                                     حساب کالای امانی                        ***     </a:t>
            </a:r>
          </a:p>
          <a:p>
            <a:pPr>
              <a:lnSpc>
                <a:spcPct val="80000"/>
              </a:lnSpc>
            </a:pPr>
            <a:r>
              <a:rPr lang="fa-IR" sz="2000" b="1">
                <a:cs typeface="B Zar" pitchFamily="2" charset="-78"/>
              </a:rPr>
              <a:t>                   برگشت به بهای تمام شده ( کالای ارسالی )</a:t>
            </a:r>
            <a:endParaRPr lang="en-US" sz="2000" b="1">
              <a:cs typeface="B Zar" pitchFamily="2" charset="-78"/>
            </a:endParaRPr>
          </a:p>
        </p:txBody>
      </p:sp>
    </p:spTree>
  </p:cSld>
  <p:clrMapOvr>
    <a:masterClrMapping/>
  </p:clrMapOvr>
  <p:transition spd="slow">
    <p:comb/>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lstStyle/>
          <a:p>
            <a:r>
              <a:rPr lang="fa-IR" sz="2900" b="1" u="sng">
                <a:cs typeface="B Titr" pitchFamily="2" charset="-78"/>
              </a:rPr>
              <a:t>حسابداری کالای امانی به صورت سیستم دایمی</a:t>
            </a:r>
            <a:endParaRPr lang="en-US" sz="2900" b="1" u="sng">
              <a:cs typeface="B Titr" pitchFamily="2" charset="-78"/>
            </a:endParaRPr>
          </a:p>
        </p:txBody>
      </p:sp>
      <p:sp>
        <p:nvSpPr>
          <p:cNvPr id="794627" name="Rectangle 3"/>
          <p:cNvSpPr>
            <a:spLocks noGrp="1" noChangeArrowheads="1"/>
          </p:cNvSpPr>
          <p:nvPr>
            <p:ph type="body" idx="1"/>
          </p:nvPr>
        </p:nvSpPr>
        <p:spPr/>
        <p:txBody>
          <a:bodyPr/>
          <a:lstStyle/>
          <a:p>
            <a:endParaRPr lang="fa-IR" sz="2000" b="1">
              <a:cs typeface="B Zar" pitchFamily="2" charset="-78"/>
            </a:endParaRPr>
          </a:p>
          <a:p>
            <a:r>
              <a:rPr lang="fa-IR" sz="2000" b="1">
                <a:cs typeface="B Zar" pitchFamily="2" charset="-78"/>
              </a:rPr>
              <a:t>در این روش هنگام ارسال کالا برای حق العمل کار سندهای زیر صادر می گردد:</a:t>
            </a:r>
            <a:endParaRPr lang="en-US" sz="2000" b="1">
              <a:cs typeface="B Zar" pitchFamily="2" charset="-78"/>
            </a:endParaRPr>
          </a:p>
        </p:txBody>
      </p:sp>
    </p:spTree>
  </p:cSld>
  <p:clrMapOvr>
    <a:masterClrMapping/>
  </p:clrMapOvr>
  <p:transition spd="slow">
    <p:comb/>
  </p:transition>
</p:sld>
</file>

<file path=ppt/slides/slide36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lstStyle/>
          <a:p>
            <a:endParaRPr lang="en-US"/>
          </a:p>
        </p:txBody>
      </p:sp>
      <p:sp>
        <p:nvSpPr>
          <p:cNvPr id="796675" name="Rectangle 3"/>
          <p:cNvSpPr>
            <a:spLocks noGrp="1" noChangeArrowheads="1"/>
          </p:cNvSpPr>
          <p:nvPr>
            <p:ph type="body" idx="1"/>
          </p:nvPr>
        </p:nvSpPr>
        <p:spPr/>
        <p:txBody>
          <a:bodyPr/>
          <a:lstStyle/>
          <a:p>
            <a:pPr>
              <a:lnSpc>
                <a:spcPct val="80000"/>
              </a:lnSpc>
            </a:pPr>
            <a:r>
              <a:rPr lang="fa-IR" sz="2000" b="1">
                <a:cs typeface="B Zar" pitchFamily="2" charset="-78"/>
              </a:rPr>
              <a:t>مثال 7-6- آقای محسنی 100 دستگاه نجاری به ارزش 000/500 ریال برای حق العمل کار خود آقای افشار به بهای تمام شده به اضافه 20% سیاهه نمود آمر 000/50 ریال هزینه حمل پرداخت نمود آقای افشار هزینه هایی به مبلغ 5000 ریال هزینه های راه آهن ، 500 ریال هزینه باربری تا انبار خود را پرداخت و کالاهای ارسالی را دریافت نمود. او یک صورتحساب فروش برای آمر فرستاد که در آن :</a:t>
            </a:r>
          </a:p>
          <a:p>
            <a:pPr>
              <a:lnSpc>
                <a:spcPct val="80000"/>
              </a:lnSpc>
            </a:pPr>
            <a:r>
              <a:rPr lang="fa-IR" sz="2000" b="1">
                <a:cs typeface="B Zar" pitchFamily="2" charset="-78"/>
              </a:rPr>
              <a:t>20 دستگاه بخاری را به مبلغ  000/120 ریال نقد فروخت .</a:t>
            </a:r>
          </a:p>
          <a:p>
            <a:pPr>
              <a:lnSpc>
                <a:spcPct val="80000"/>
              </a:lnSpc>
            </a:pPr>
            <a:r>
              <a:rPr lang="fa-IR" sz="2000" b="1">
                <a:cs typeface="B Zar" pitchFamily="2" charset="-78"/>
              </a:rPr>
              <a:t>50 دستگاه بخاری را هرکدام 6500 ریال بطور نسیه فروخته است .</a:t>
            </a:r>
          </a:p>
          <a:p>
            <a:pPr>
              <a:lnSpc>
                <a:spcPct val="80000"/>
              </a:lnSpc>
            </a:pPr>
            <a:r>
              <a:rPr lang="fa-IR" sz="2000" b="1">
                <a:cs typeface="B Zar" pitchFamily="2" charset="-78"/>
              </a:rPr>
              <a:t>10 دستگاه بخاری برای خودش به ارزش هرکدام 6100 ریال منظور نمود.</a:t>
            </a:r>
          </a:p>
          <a:p>
            <a:pPr>
              <a:lnSpc>
                <a:spcPct val="80000"/>
              </a:lnSpc>
            </a:pPr>
            <a:r>
              <a:rPr lang="fa-IR" sz="2000" b="1">
                <a:cs typeface="B Zar" pitchFamily="2" charset="-78"/>
              </a:rPr>
              <a:t>حق العمل کار پس از کسر 5% حق العمل روی صورتحساب فروش و 15% برای مازاد فروش بیش از قیمت سیاهه ، حق العمل دریافت خواهد کرد .</a:t>
            </a:r>
            <a:endParaRPr lang="en-US" sz="2000" b="1">
              <a:cs typeface="B Zar" pitchFamily="2" charset="-78"/>
            </a:endParaRPr>
          </a:p>
          <a:p>
            <a:pPr>
              <a:lnSpc>
                <a:spcPct val="80000"/>
              </a:lnSpc>
            </a:pPr>
            <a:r>
              <a:rPr lang="fa-IR" sz="2000" b="1">
                <a:cs typeface="B Zar" pitchFamily="2" charset="-78"/>
              </a:rPr>
              <a:t>مطلوب است ثبت عملیات در دفاتر آمر</a:t>
            </a:r>
            <a:r>
              <a:rPr lang="en-US" sz="2000" b="1">
                <a:cs typeface="B Zar" pitchFamily="2" charset="-78"/>
              </a:rPr>
              <a:t>.</a:t>
            </a:r>
            <a:r>
              <a:rPr lang="en-US" sz="2000">
                <a:cs typeface="B Zar" pitchFamily="2" charset="-78"/>
              </a:rPr>
              <a:t> </a:t>
            </a:r>
          </a:p>
        </p:txBody>
      </p:sp>
    </p:spTree>
  </p:cSld>
  <p:clrMapOvr>
    <a:masterClrMapping/>
  </p:clrMapOvr>
  <p:transition spd="slow">
    <p:comb/>
  </p:transition>
</p:sld>
</file>

<file path=ppt/slides/slide36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p:txBody>
          <a:bodyPr/>
          <a:lstStyle/>
          <a:p>
            <a:r>
              <a:rPr lang="fa-IR" sz="2900" b="1" u="sng">
                <a:cs typeface="B Titr" pitchFamily="2" charset="-78"/>
              </a:rPr>
              <a:t>محاسبه ارزش موجودی کالای امانی پایان دوره</a:t>
            </a:r>
            <a:endParaRPr lang="en-US" sz="2900" b="1" u="sng">
              <a:cs typeface="B Titr" pitchFamily="2" charset="-78"/>
            </a:endParaRPr>
          </a:p>
        </p:txBody>
      </p:sp>
      <p:sp>
        <p:nvSpPr>
          <p:cNvPr id="798723" name="Rectangle 3"/>
          <p:cNvSpPr>
            <a:spLocks noGrp="1" noChangeArrowheads="1"/>
          </p:cNvSpPr>
          <p:nvPr>
            <p:ph type="body" idx="1"/>
          </p:nvPr>
        </p:nvSpPr>
        <p:spPr/>
        <p:txBody>
          <a:bodyPr/>
          <a:lstStyle/>
          <a:p>
            <a:pPr algn="r">
              <a:lnSpc>
                <a:spcPct val="80000"/>
              </a:lnSpc>
            </a:pPr>
            <a:endParaRPr lang="fa-IR" sz="1400" b="1" dirty="0">
              <a:cs typeface="B Zar" pitchFamily="2" charset="-78"/>
            </a:endParaRPr>
          </a:p>
          <a:p>
            <a:pPr algn="r">
              <a:lnSpc>
                <a:spcPct val="80000"/>
              </a:lnSpc>
            </a:pPr>
            <a:r>
              <a:rPr lang="fa-IR" sz="1400" b="1" dirty="0">
                <a:cs typeface="B Zar" pitchFamily="2" charset="-78"/>
              </a:rPr>
              <a:t>بهای 20 دستگاه به ارزش هر یک 6000 ریال                                                              000/120</a:t>
            </a:r>
          </a:p>
          <a:p>
            <a:pPr algn="r">
              <a:lnSpc>
                <a:spcPct val="80000"/>
              </a:lnSpc>
            </a:pPr>
            <a:r>
              <a:rPr lang="fa-IR" sz="1400" b="1" dirty="0">
                <a:cs typeface="B Zar" pitchFamily="2" charset="-78"/>
              </a:rPr>
              <a:t>اضافه می شود : تناسبی از هزینه ها</a:t>
            </a:r>
          </a:p>
          <a:p>
            <a:pPr algn="r">
              <a:lnSpc>
                <a:spcPct val="80000"/>
              </a:lnSpc>
            </a:pPr>
            <a:r>
              <a:rPr lang="fa-IR" sz="1400" b="1" dirty="0">
                <a:cs typeface="B Zar" pitchFamily="2" charset="-78"/>
              </a:rPr>
              <a:t>هزینه های آمر                               50000 *                                                       000/10</a:t>
            </a:r>
          </a:p>
          <a:p>
            <a:pPr algn="r">
              <a:lnSpc>
                <a:spcPct val="80000"/>
              </a:lnSpc>
            </a:pPr>
            <a:r>
              <a:rPr lang="fa-IR" sz="1400" b="1" dirty="0">
                <a:cs typeface="B Zar" pitchFamily="2" charset="-78"/>
              </a:rPr>
              <a:t>هزینه های حق العمل کار           000/55 *                                                     100/1</a:t>
            </a:r>
          </a:p>
          <a:p>
            <a:pPr algn="r">
              <a:lnSpc>
                <a:spcPct val="80000"/>
              </a:lnSpc>
            </a:pPr>
            <a:r>
              <a:rPr lang="fa-IR" sz="1400" b="1" dirty="0">
                <a:cs typeface="B Zar" pitchFamily="2" charset="-78"/>
              </a:rPr>
              <a:t>جمع ارزش موجودی کالای امانی پایان دوره                                                100/131</a:t>
            </a:r>
            <a:endParaRPr lang="fa-IR" sz="1400" b="1" u="sng" dirty="0">
              <a:cs typeface="B Zar" pitchFamily="2" charset="-78"/>
            </a:endParaRPr>
          </a:p>
          <a:p>
            <a:pPr algn="r">
              <a:lnSpc>
                <a:spcPct val="80000"/>
              </a:lnSpc>
            </a:pPr>
            <a:r>
              <a:rPr lang="fa-IR" sz="1400" b="1" u="sng" dirty="0">
                <a:cs typeface="B Zar" pitchFamily="2" charset="-78"/>
              </a:rPr>
              <a:t>محاسبه حق العمل </a:t>
            </a:r>
            <a:endParaRPr lang="fa-IR" sz="1400" b="1" dirty="0">
              <a:cs typeface="B Zar" pitchFamily="2" charset="-78"/>
            </a:endParaRPr>
          </a:p>
          <a:p>
            <a:pPr algn="r">
              <a:lnSpc>
                <a:spcPct val="80000"/>
              </a:lnSpc>
            </a:pPr>
            <a:r>
              <a:rPr lang="fa-IR" sz="1400" b="1" dirty="0">
                <a:cs typeface="B Zar" pitchFamily="2" charset="-78"/>
              </a:rPr>
              <a:t>فروش  80 دستگاه بخاری</a:t>
            </a:r>
          </a:p>
          <a:p>
            <a:pPr algn="r">
              <a:lnSpc>
                <a:spcPct val="80000"/>
              </a:lnSpc>
            </a:pPr>
            <a:r>
              <a:rPr lang="fa-IR" sz="1400" b="1" dirty="0">
                <a:cs typeface="B Zar" pitchFamily="2" charset="-78"/>
              </a:rPr>
              <a:t>نقدی                                                                                   000/120</a:t>
            </a:r>
          </a:p>
          <a:p>
            <a:pPr algn="r">
              <a:lnSpc>
                <a:spcPct val="80000"/>
              </a:lnSpc>
            </a:pPr>
            <a:r>
              <a:rPr lang="fa-IR" sz="1400" b="1" dirty="0">
                <a:cs typeface="B Zar" pitchFamily="2" charset="-78"/>
              </a:rPr>
              <a:t>نسیه             50 * 6500                                                       000/325</a:t>
            </a:r>
          </a:p>
          <a:p>
            <a:pPr algn="r">
              <a:lnSpc>
                <a:spcPct val="80000"/>
              </a:lnSpc>
            </a:pPr>
            <a:r>
              <a:rPr lang="fa-IR" sz="1400" b="1" dirty="0">
                <a:cs typeface="B Zar" pitchFamily="2" charset="-78"/>
              </a:rPr>
              <a:t>فروش          10 * 6100                                                       000/61</a:t>
            </a:r>
          </a:p>
          <a:p>
            <a:pPr algn="r">
              <a:lnSpc>
                <a:spcPct val="80000"/>
              </a:lnSpc>
            </a:pPr>
            <a:r>
              <a:rPr lang="fa-IR" sz="1400" b="1" dirty="0">
                <a:cs typeface="B Zar" pitchFamily="2" charset="-78"/>
              </a:rPr>
              <a:t>جمع فروش                                                                         000/506</a:t>
            </a:r>
          </a:p>
          <a:p>
            <a:pPr algn="r">
              <a:lnSpc>
                <a:spcPct val="80000"/>
              </a:lnSpc>
            </a:pPr>
            <a:r>
              <a:rPr lang="fa-IR" sz="1400" b="1" dirty="0">
                <a:cs typeface="B Zar" pitchFamily="2" charset="-78"/>
              </a:rPr>
              <a:t>صورتحساب 80 دستگاه هر کدام  6000 ریال                        000/480   </a:t>
            </a:r>
          </a:p>
          <a:p>
            <a:pPr algn="r">
              <a:lnSpc>
                <a:spcPct val="80000"/>
              </a:lnSpc>
            </a:pPr>
            <a:r>
              <a:rPr lang="fa-IR" sz="1400" b="1" dirty="0">
                <a:cs typeface="B Zar" pitchFamily="2" charset="-78"/>
              </a:rPr>
              <a:t>ریال 3900 = 15% * 000/26                                                  000/26</a:t>
            </a:r>
          </a:p>
          <a:p>
            <a:pPr algn="r">
              <a:lnSpc>
                <a:spcPct val="80000"/>
              </a:lnSpc>
            </a:pPr>
            <a:r>
              <a:rPr lang="fa-IR" sz="1400" b="1" dirty="0">
                <a:cs typeface="B Zar" pitchFamily="2" charset="-78"/>
              </a:rPr>
              <a:t>   </a:t>
            </a:r>
            <a:endParaRPr lang="en-US" sz="1400" b="1" dirty="0">
              <a:cs typeface="B Zar" pitchFamily="2" charset="-78"/>
            </a:endParaRPr>
          </a:p>
          <a:p>
            <a:pPr algn="r">
              <a:lnSpc>
                <a:spcPct val="80000"/>
              </a:lnSpc>
            </a:pPr>
            <a:r>
              <a:rPr lang="en-US" sz="1400" b="1" dirty="0">
                <a:cs typeface="B Zar" pitchFamily="2" charset="-78"/>
              </a:rPr>
              <a:t>                            </a:t>
            </a:r>
            <a:r>
              <a:rPr lang="fa-IR" sz="1400" b="1" dirty="0">
                <a:cs typeface="B Zar" pitchFamily="2" charset="-78"/>
              </a:rPr>
              <a:t>27900 = 3900+ 000/24</a:t>
            </a:r>
            <a:r>
              <a:rPr lang="en-US" sz="1400" b="1" dirty="0">
                <a:cs typeface="B Zar" pitchFamily="2" charset="-78"/>
              </a:rPr>
              <a:t>                                             </a:t>
            </a:r>
            <a:r>
              <a:rPr lang="fa-IR" sz="1400" b="1" dirty="0">
                <a:cs typeface="B Zar" pitchFamily="2" charset="-78"/>
              </a:rPr>
              <a:t>000/24 = 5% * 000/480</a:t>
            </a:r>
            <a:r>
              <a:rPr lang="en-US" sz="1400" dirty="0">
                <a:cs typeface="B Zar" pitchFamily="2" charset="-78"/>
              </a:rPr>
              <a:t> </a:t>
            </a:r>
          </a:p>
        </p:txBody>
      </p:sp>
    </p:spTree>
  </p:cSld>
  <p:clrMapOvr>
    <a:masterClrMapping/>
  </p:clrMapOvr>
  <p:transition spd="slow">
    <p:comb/>
  </p:transition>
</p:sld>
</file>

<file path=ppt/slides/slide36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lstStyle/>
          <a:p>
            <a:endParaRPr lang="en-US"/>
          </a:p>
        </p:txBody>
      </p:sp>
      <p:sp>
        <p:nvSpPr>
          <p:cNvPr id="911363" name="Rectangle 3"/>
          <p:cNvSpPr>
            <a:spLocks noGrp="1" noChangeArrowheads="1"/>
          </p:cNvSpPr>
          <p:nvPr>
            <p:ph type="body" idx="1"/>
          </p:nvPr>
        </p:nvSpPr>
        <p:spPr/>
        <p:txBody>
          <a:bodyPr/>
          <a:lstStyle/>
          <a:p>
            <a:pPr algn="ctr"/>
            <a:r>
              <a:rPr lang="fa-IR" sz="20800">
                <a:cs typeface="B Titr" pitchFamily="2" charset="-78"/>
              </a:rPr>
              <a:t>پايان </a:t>
            </a:r>
            <a:endParaRPr lang="en-US" sz="20800">
              <a:cs typeface="B Titr" pitchFamily="2" charset="-7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911363">
                                            <p:txEl>
                                              <p:pRg st="0" end="0"/>
                                            </p:txEl>
                                          </p:spTgt>
                                        </p:tgtEl>
                                        <p:attrNameLst>
                                          <p:attrName>style.visibility</p:attrName>
                                        </p:attrNameLst>
                                      </p:cBhvr>
                                      <p:to>
                                        <p:strVal val="visible"/>
                                      </p:to>
                                    </p:set>
                                    <p:anim to="" calcmode="lin" valueType="num">
                                      <p:cBhvr>
                                        <p:cTn id="7" dur="1" fill="hold"/>
                                        <p:tgtEl>
                                          <p:spTgt spid="911363">
                                            <p:txEl>
                                              <p:pRg st="0" end="0"/>
                                            </p:txEl>
                                          </p:spTgt>
                                        </p:tgtEl>
                                        <p:attrNameLst>
                                          <p:attrName/>
                                        </p:attrNameLst>
                                      </p:cBhvr>
                                    </p:anim>
                                  </p:childTnLst>
                                </p:cTn>
                              </p:par>
                            </p:childTnLst>
                          </p:cTn>
                        </p:par>
                        <p:par>
                          <p:cTn id="8" fill="hold">
                            <p:stCondLst>
                              <p:cond delay="0"/>
                            </p:stCondLst>
                            <p:childTnLst>
                              <p:par>
                                <p:cTn id="9" presetID="6" presetClass="emph" presetSubtype="0" fill="hold" nodeType="afterEffect">
                                  <p:stCondLst>
                                    <p:cond delay="0"/>
                                  </p:stCondLst>
                                  <p:childTnLst>
                                    <p:animScale>
                                      <p:cBhvr>
                                        <p:cTn id="10" dur="2000" fill="hold"/>
                                        <p:tgtEl>
                                          <p:spTgt spid="911363">
                                            <p:txEl>
                                              <p:pRg st="0" end="0"/>
                                            </p:txEl>
                                          </p:spTgt>
                                        </p:tgtEl>
                                      </p:cBhvr>
                                      <p:by x="150000" y="150000"/>
                                    </p:animScale>
                                  </p:childTnLst>
                                </p:cTn>
                              </p:par>
                            </p:childTnLst>
                          </p:cTn>
                        </p:par>
                        <p:par>
                          <p:cTn id="11" fill="hold">
                            <p:stCondLst>
                              <p:cond delay="2000"/>
                            </p:stCondLst>
                            <p:childTnLst>
                              <p:par>
                                <p:cTn id="12" presetID="3" presetClass="exit" presetSubtype="10" fill="hold" nodeType="afterEffect">
                                  <p:stCondLst>
                                    <p:cond delay="1000"/>
                                  </p:stCondLst>
                                  <p:childTnLst>
                                    <p:animEffect transition="out" filter="blinds(horizontal)">
                                      <p:cBhvr>
                                        <p:cTn id="13" dur="500"/>
                                        <p:tgtEl>
                                          <p:spTgt spid="911363">
                                            <p:txEl>
                                              <p:pRg st="0" end="0"/>
                                            </p:txEl>
                                          </p:spTgt>
                                        </p:tgtEl>
                                      </p:cBhvr>
                                    </p:animEffect>
                                    <p:set>
                                      <p:cBhvr>
                                        <p:cTn id="14" dur="1" fill="hold">
                                          <p:stCondLst>
                                            <p:cond delay="499"/>
                                          </p:stCondLst>
                                        </p:cTn>
                                        <p:tgtEl>
                                          <p:spTgt spid="91136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684213" y="2305050"/>
            <a:ext cx="7704137" cy="3016250"/>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تقسيم سود و زيان درشركت به نسبت سرمايه صورت پذيرد تعيين</a:t>
            </a:r>
            <a:r>
              <a:rPr lang="en-US" sz="3200">
                <a:latin typeface="Times New Roman" pitchFamily="18" charset="0"/>
              </a:rPr>
              <a:t> </a:t>
            </a:r>
            <a:r>
              <a:rPr lang="fa-IR" sz="3200">
                <a:latin typeface="Times New Roman" pitchFamily="18" charset="0"/>
              </a:rPr>
              <a:t>ميزان سرمايه براي تسهيم سود و زيان سه حالت دارد</a:t>
            </a:r>
            <a:r>
              <a:rPr lang="en-US" sz="3200">
                <a:latin typeface="Times New Roman" pitchFamily="18" charset="0"/>
              </a:rPr>
              <a:t> .</a:t>
            </a:r>
          </a:p>
          <a:p>
            <a:pPr algn="just"/>
            <a:r>
              <a:rPr lang="fa-IR" sz="3200">
                <a:latin typeface="Times New Roman" pitchFamily="18" charset="0"/>
              </a:rPr>
              <a:t>1.به نسبت سرمايه اوليه شركاء</a:t>
            </a:r>
            <a:endParaRPr lang="en-US" sz="3200">
              <a:latin typeface="Times New Roman" pitchFamily="18" charset="0"/>
            </a:endParaRPr>
          </a:p>
          <a:p>
            <a:pPr algn="just"/>
            <a:r>
              <a:rPr lang="fa-IR" sz="3200">
                <a:latin typeface="Times New Roman" pitchFamily="18" charset="0"/>
              </a:rPr>
              <a:t>2.به نسبت پايان دوره مالي</a:t>
            </a:r>
            <a:r>
              <a:rPr lang="en-US" sz="3200">
                <a:latin typeface="Times New Roman" pitchFamily="18" charset="0"/>
              </a:rPr>
              <a:t> </a:t>
            </a:r>
          </a:p>
          <a:p>
            <a:pPr algn="just"/>
            <a:r>
              <a:rPr lang="fa-IR" sz="3200">
                <a:latin typeface="Times New Roman" pitchFamily="18" charset="0"/>
              </a:rPr>
              <a:t>3.به نسبت ميانگين سرمايه ها</a:t>
            </a:r>
            <a:r>
              <a:rPr lang="en-US" sz="3200">
                <a:latin typeface="Times New Roman" pitchFamily="18" charset="0"/>
              </a:rPr>
              <a:t> </a:t>
            </a:r>
          </a:p>
        </p:txBody>
      </p:sp>
      <p:sp>
        <p:nvSpPr>
          <p:cNvPr id="397315" name="Rectangle 3"/>
          <p:cNvSpPr>
            <a:spLocks noChangeArrowheads="1"/>
          </p:cNvSpPr>
          <p:nvPr/>
        </p:nvSpPr>
        <p:spPr bwMode="auto">
          <a:xfrm>
            <a:off x="3203575" y="469900"/>
            <a:ext cx="4795838"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حالت سوم تسهيم سود و زيان</a:t>
            </a:r>
            <a:r>
              <a:rPr lang="en-US" sz="36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684213" y="2428875"/>
            <a:ext cx="7632700" cy="2528888"/>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اگر سرمايه شركاء نامساوي باشد وتقسيم سود و زيان بين انها به طور مساوي صورت گيرد در صورت تساوي ساير شرايط  حق شريكي كه سرمايه زيادتري دارد از بين مي رود براي رفع اين مشكل به سرمايه شركاء سود تضمين شده داده مي شود.</a:t>
            </a:r>
          </a:p>
        </p:txBody>
      </p:sp>
      <p:sp>
        <p:nvSpPr>
          <p:cNvPr id="398339" name="Rectangle 3"/>
          <p:cNvSpPr>
            <a:spLocks noChangeArrowheads="1"/>
          </p:cNvSpPr>
          <p:nvPr/>
        </p:nvSpPr>
        <p:spPr bwMode="auto">
          <a:xfrm>
            <a:off x="3919538" y="469900"/>
            <a:ext cx="4078287"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سود تضمين شده سرمايه:</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539750" y="1779588"/>
            <a:ext cx="7920038" cy="3292475"/>
          </a:xfrm>
          <a:prstGeom prst="rect">
            <a:avLst/>
          </a:prstGeom>
          <a:noFill/>
          <a:ln w="9525">
            <a:noFill/>
            <a:miter lim="800000"/>
            <a:headEnd/>
            <a:tailEnd/>
          </a:ln>
          <a:effectLst/>
        </p:spPr>
        <p:txBody>
          <a:bodyPr anchor="ctr">
            <a:spAutoFit/>
          </a:bodyPr>
          <a:lstStyle/>
          <a:p>
            <a:pPr algn="just"/>
            <a:r>
              <a:rPr lang="fa-IR" sz="3000">
                <a:latin typeface="Times New Roman" pitchFamily="18" charset="0"/>
              </a:rPr>
              <a:t>مثال2:در شركت تضامني احمد وشركاء سود و زيان به نسبت احمد 5/2 ومحمود 5/2 و حامد 5/1 انجام مي گيرد.سرمايه شركاء به ترتيب 1000000 ريال و 800000 ريال و700000 ريال مي باشد .</a:t>
            </a:r>
            <a:endParaRPr lang="en-US" sz="3000">
              <a:latin typeface="Times New Roman" pitchFamily="18" charset="0"/>
            </a:endParaRPr>
          </a:p>
          <a:p>
            <a:pPr algn="just"/>
            <a:r>
              <a:rPr lang="fa-IR" sz="3000">
                <a:latin typeface="Times New Roman" pitchFamily="18" charset="0"/>
              </a:rPr>
              <a:t>درسال7</a:t>
            </a:r>
            <a:r>
              <a:rPr lang="en-US" sz="3000">
                <a:latin typeface="Times New Roman" pitchFamily="18" charset="0"/>
              </a:rPr>
              <a:t>x</a:t>
            </a:r>
            <a:r>
              <a:rPr lang="fa-IR" sz="3000">
                <a:latin typeface="Times New Roman" pitchFamily="18" charset="0"/>
              </a:rPr>
              <a:t>13 سود خالص 2000000 ريال مي باشد.به سرمايه شركاء12% سود تضمين شدهداذه مي شود مطلوب است تقسيم سودوزيان شركت:</a:t>
            </a: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3522" name="Rectangle 2"/>
          <p:cNvSpPr>
            <a:spLocks noChangeArrowheads="1"/>
          </p:cNvSpPr>
          <p:nvPr/>
        </p:nvSpPr>
        <p:spPr bwMode="auto">
          <a:xfrm>
            <a:off x="539750" y="2092325"/>
            <a:ext cx="7920038" cy="2316163"/>
          </a:xfrm>
          <a:prstGeom prst="rect">
            <a:avLst/>
          </a:prstGeom>
          <a:noFill/>
          <a:ln w="9525">
            <a:noFill/>
            <a:miter lim="800000"/>
            <a:headEnd/>
            <a:tailEnd/>
          </a:ln>
          <a:effectLst/>
        </p:spPr>
        <p:txBody>
          <a:bodyPr anchor="ctr">
            <a:spAutoFit/>
          </a:bodyPr>
          <a:lstStyle/>
          <a:p>
            <a:pPr algn="just"/>
            <a:r>
              <a:rPr lang="en-US">
                <a:latin typeface="Times New Roman" pitchFamily="18" charset="0"/>
              </a:rPr>
              <a:t> </a:t>
            </a:r>
            <a:endParaRPr lang="en-US" sz="3200" b="1">
              <a:latin typeface="Blackadder ITC" pitchFamily="82" charset="0"/>
              <a:cs typeface="Arabic Transparent" pitchFamily="2" charset="-78"/>
            </a:endParaRPr>
          </a:p>
          <a:p>
            <a:pPr algn="just"/>
            <a:r>
              <a:rPr lang="fa-IR" sz="3200">
                <a:latin typeface="Blackadder ITC" pitchFamily="82" charset="0"/>
                <a:cs typeface="Arabic Transparent" pitchFamily="2" charset="-78"/>
              </a:rPr>
              <a:t>تاجر شخصي است كه مالكيت و اداره يك موسسه انفرادي را</a:t>
            </a:r>
            <a:r>
              <a:rPr lang="en-US" sz="3200">
                <a:latin typeface="Blackadder ITC" pitchFamily="82" charset="0"/>
                <a:cs typeface="Arabic Transparent" pitchFamily="2" charset="-78"/>
              </a:rPr>
              <a:t> </a:t>
            </a:r>
            <a:r>
              <a:rPr lang="fa-IR" sz="3200">
                <a:latin typeface="Blackadder ITC" pitchFamily="82" charset="0"/>
                <a:cs typeface="Arabic Transparent" pitchFamily="2" charset="-78"/>
              </a:rPr>
              <a:t>به عهده داردوسازمان تشكيلاتي عمليات وي ساده ترين شكل</a:t>
            </a:r>
            <a:r>
              <a:rPr lang="en-US" sz="3200">
                <a:latin typeface="Blackadder ITC" pitchFamily="82" charset="0"/>
                <a:cs typeface="Arabic Transparent" pitchFamily="2" charset="-78"/>
              </a:rPr>
              <a:t> </a:t>
            </a:r>
            <a:r>
              <a:rPr lang="fa-IR" sz="3200">
                <a:latin typeface="Blackadder ITC" pitchFamily="82" charset="0"/>
                <a:cs typeface="Arabic Transparent" pitchFamily="2" charset="-78"/>
              </a:rPr>
              <a:t>را دارد وقتي عمليات تجارتي او گسترش مي يابد به سرمايه</a:t>
            </a:r>
            <a:r>
              <a:rPr lang="en-US" sz="3200">
                <a:latin typeface="Blackadder ITC" pitchFamily="82" charset="0"/>
                <a:cs typeface="Arabic Transparent" pitchFamily="2" charset="-78"/>
              </a:rPr>
              <a:t> </a:t>
            </a:r>
            <a:r>
              <a:rPr lang="fa-IR" sz="3200">
                <a:latin typeface="Blackadder ITC" pitchFamily="82" charset="0"/>
                <a:cs typeface="Arabic Transparent" pitchFamily="2" charset="-78"/>
              </a:rPr>
              <a:t>بيشتري نياز خواهد داشت</a:t>
            </a:r>
            <a:r>
              <a:rPr lang="en-US" sz="3200">
                <a:latin typeface="Blackadder ITC" pitchFamily="82" charset="0"/>
                <a:cs typeface="Arabic Transparent" pitchFamily="2" charset="-78"/>
              </a:rPr>
              <a:t>.</a:t>
            </a:r>
          </a:p>
        </p:txBody>
      </p:sp>
      <p:sp>
        <p:nvSpPr>
          <p:cNvPr id="363534" name="Rectangle 14"/>
          <p:cNvSpPr>
            <a:spLocks noChangeArrowheads="1"/>
          </p:cNvSpPr>
          <p:nvPr/>
        </p:nvSpPr>
        <p:spPr bwMode="auto">
          <a:xfrm>
            <a:off x="4211638" y="260350"/>
            <a:ext cx="3354387" cy="1006475"/>
          </a:xfrm>
          <a:prstGeom prst="rect">
            <a:avLst/>
          </a:prstGeom>
          <a:noFill/>
          <a:ln w="12700" cap="sq">
            <a:noFill/>
            <a:miter lim="800000"/>
            <a:headEnd type="none" w="sm" len="sm"/>
            <a:tailEnd type="none" w="sm" len="sm"/>
          </a:ln>
          <a:effectLst/>
        </p:spPr>
        <p:txBody>
          <a:bodyPr>
            <a:spAutoFit/>
          </a:bodyPr>
          <a:lstStyle/>
          <a:p>
            <a:r>
              <a:rPr lang="fa-IR" sz="6000" b="1">
                <a:solidFill>
                  <a:schemeClr val="tx2"/>
                </a:solidFill>
              </a:rPr>
              <a:t>مقدمه</a:t>
            </a:r>
            <a:r>
              <a:rPr lang="en-US" sz="6000" b="1">
                <a:solidFill>
                  <a:schemeClr val="tx2"/>
                </a:solidFill>
              </a:rPr>
              <a:t> :</a:t>
            </a:r>
          </a:p>
        </p:txBody>
      </p:sp>
    </p:spTree>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611188" y="1677988"/>
            <a:ext cx="7848600" cy="3503612"/>
          </a:xfrm>
          <a:prstGeom prst="rect">
            <a:avLst/>
          </a:prstGeom>
          <a:noFill/>
          <a:ln w="9525">
            <a:noFill/>
            <a:miter lim="800000"/>
            <a:headEnd/>
            <a:tailEnd/>
          </a:ln>
          <a:effectLst/>
        </p:spPr>
        <p:txBody>
          <a:bodyPr anchor="ctr">
            <a:spAutoFit/>
          </a:bodyPr>
          <a:lstStyle/>
          <a:p>
            <a:pPr algn="ctr"/>
            <a:r>
              <a:rPr lang="fa-IR" sz="3200" b="1">
                <a:latin typeface="Times New Roman" pitchFamily="18" charset="0"/>
              </a:rPr>
              <a:t>جواب)</a:t>
            </a:r>
            <a:endParaRPr lang="en-US" sz="3200">
              <a:latin typeface="Times New Roman" pitchFamily="18" charset="0"/>
            </a:endParaRPr>
          </a:p>
          <a:p>
            <a:pPr algn="ctr"/>
            <a:r>
              <a:rPr lang="fa-IR" sz="3200" b="1">
                <a:latin typeface="Times New Roman" pitchFamily="18" charset="0"/>
              </a:rPr>
              <a:t>سود تضمين شده سهم احمد         120000=12%*1000000</a:t>
            </a:r>
            <a:endParaRPr lang="en-US" sz="3200">
              <a:latin typeface="Times New Roman" pitchFamily="18" charset="0"/>
            </a:endParaRPr>
          </a:p>
          <a:p>
            <a:pPr algn="ctr"/>
            <a:r>
              <a:rPr lang="fa-IR" sz="3200" b="1">
                <a:latin typeface="Times New Roman" pitchFamily="18" charset="0"/>
              </a:rPr>
              <a:t>سود تضمين شده سهم محمود          96000=12%*800000</a:t>
            </a:r>
            <a:endParaRPr lang="en-US" sz="3200">
              <a:latin typeface="Times New Roman" pitchFamily="18" charset="0"/>
            </a:endParaRPr>
          </a:p>
          <a:p>
            <a:pPr algn="ctr"/>
            <a:r>
              <a:rPr lang="fa-IR" sz="3200" b="1">
                <a:latin typeface="Times New Roman" pitchFamily="18" charset="0"/>
              </a:rPr>
              <a:t>سود تضمين شده سهم حامد            84000=12%*700000</a:t>
            </a:r>
          </a:p>
        </p:txBody>
      </p:sp>
    </p:spTree>
  </p:cSld>
  <p:clrMapOvr>
    <a:masterClrMapping/>
  </p:clrMapOvr>
  <p:transition spd="slow">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611188" y="1628775"/>
            <a:ext cx="7777162" cy="4206875"/>
          </a:xfrm>
          <a:prstGeom prst="rect">
            <a:avLst/>
          </a:prstGeom>
          <a:noFill/>
          <a:ln w="9525">
            <a:noFill/>
            <a:miter lim="800000"/>
            <a:headEnd/>
            <a:tailEnd/>
          </a:ln>
          <a:effectLst/>
        </p:spPr>
        <p:txBody>
          <a:bodyPr anchor="ctr">
            <a:spAutoFit/>
          </a:bodyPr>
          <a:lstStyle/>
          <a:p>
            <a:pPr algn="ctr"/>
            <a:r>
              <a:rPr lang="fa-IR" sz="3000" b="1">
                <a:latin typeface="Times New Roman" pitchFamily="18" charset="0"/>
              </a:rPr>
              <a:t>سود تضمين شده شركاء  300000=84000+96000+120000بقيه سود                             2100000=300000-2400000</a:t>
            </a:r>
            <a:endParaRPr lang="en-US" sz="3000">
              <a:latin typeface="Times New Roman" pitchFamily="18" charset="0"/>
            </a:endParaRPr>
          </a:p>
          <a:p>
            <a:pPr algn="ctr"/>
            <a:r>
              <a:rPr lang="fa-IR" sz="3000" b="1">
                <a:latin typeface="Times New Roman" pitchFamily="18" charset="0"/>
              </a:rPr>
              <a:t>سود سهم احمد                              840000=5/2*2100000</a:t>
            </a:r>
            <a:endParaRPr lang="en-US" sz="3000">
              <a:latin typeface="Times New Roman" pitchFamily="18" charset="0"/>
            </a:endParaRPr>
          </a:p>
          <a:p>
            <a:pPr algn="ctr"/>
            <a:r>
              <a:rPr lang="fa-IR" sz="3000" b="1">
                <a:latin typeface="Times New Roman" pitchFamily="18" charset="0"/>
              </a:rPr>
              <a:t>سود سهم محمود                            840000=5/2*2100000    </a:t>
            </a:r>
            <a:endParaRPr lang="en-US" sz="3000">
              <a:latin typeface="Times New Roman" pitchFamily="18" charset="0"/>
            </a:endParaRPr>
          </a:p>
          <a:p>
            <a:pPr algn="ctr"/>
            <a:r>
              <a:rPr lang="fa-IR" sz="3000" b="1">
                <a:latin typeface="Times New Roman" pitchFamily="18" charset="0"/>
              </a:rPr>
              <a:t>سود سهم حامد                              420000=5/1*2100000</a:t>
            </a:r>
            <a:r>
              <a:rPr lang="fa-IR" sz="30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4114800" y="928688"/>
            <a:ext cx="3124200" cy="1066800"/>
          </a:xfrm>
          <a:prstGeom prst="rect">
            <a:avLst/>
          </a:prstGeom>
          <a:noFill/>
          <a:ln w="9525">
            <a:noFill/>
            <a:miter lim="800000"/>
            <a:headEnd/>
            <a:tailEnd/>
          </a:ln>
          <a:effectLst/>
        </p:spPr>
        <p:txBody>
          <a:bodyPr anchor="ctr">
            <a:spAutoFit/>
          </a:bodyPr>
          <a:lstStyle/>
          <a:p>
            <a:pPr indent="457200" algn="ctr"/>
            <a:endParaRPr lang="fa-IR" sz="3200" b="1">
              <a:latin typeface="Times New Roman" pitchFamily="18" charset="0"/>
            </a:endParaRPr>
          </a:p>
          <a:p>
            <a:pPr indent="457200" algn="ctr"/>
            <a:r>
              <a:rPr lang="fa-IR" sz="3200" b="1">
                <a:latin typeface="Times New Roman" pitchFamily="18" charset="0"/>
              </a:rPr>
              <a:t>        تقسيم سود</a:t>
            </a:r>
            <a:r>
              <a:rPr lang="en-US" sz="3200">
                <a:latin typeface="Times New Roman" pitchFamily="18" charset="0"/>
              </a:rPr>
              <a:t> </a:t>
            </a:r>
          </a:p>
        </p:txBody>
      </p:sp>
      <p:sp>
        <p:nvSpPr>
          <p:cNvPr id="402435" name="Rectangle 3"/>
          <p:cNvSpPr>
            <a:spLocks noChangeArrowheads="1"/>
          </p:cNvSpPr>
          <p:nvPr/>
        </p:nvSpPr>
        <p:spPr bwMode="auto">
          <a:xfrm>
            <a:off x="1519238" y="2362200"/>
            <a:ext cx="5953125" cy="3140075"/>
          </a:xfrm>
          <a:prstGeom prst="rect">
            <a:avLst/>
          </a:prstGeom>
          <a:noFill/>
          <a:ln w="9525">
            <a:noFill/>
            <a:miter lim="800000"/>
            <a:headEnd/>
            <a:tailEnd/>
          </a:ln>
          <a:effectLst/>
        </p:spPr>
        <p:txBody>
          <a:bodyPr wrap="none" anchor="ctr">
            <a:spAutoFit/>
          </a:bodyPr>
          <a:lstStyle/>
          <a:p>
            <a:pPr algn="ctr"/>
            <a:r>
              <a:rPr lang="fa-IR" sz="2000" b="1">
                <a:latin typeface="Times New Roman" pitchFamily="18" charset="0"/>
              </a:rPr>
              <a:t>سود تضمين شده شركاء                سود خالص          2400000</a:t>
            </a:r>
            <a:endParaRPr lang="en-US" sz="2000">
              <a:latin typeface="Times New Roman" pitchFamily="18" charset="0"/>
            </a:endParaRPr>
          </a:p>
          <a:p>
            <a:pPr algn="ctr"/>
            <a:r>
              <a:rPr lang="fa-IR" sz="2000" b="1">
                <a:latin typeface="Times New Roman" pitchFamily="18" charset="0"/>
              </a:rPr>
              <a:t>احمد                120000</a:t>
            </a:r>
            <a:endParaRPr lang="en-US" sz="2000">
              <a:latin typeface="Times New Roman" pitchFamily="18" charset="0"/>
            </a:endParaRPr>
          </a:p>
          <a:p>
            <a:pPr algn="ctr"/>
            <a:r>
              <a:rPr lang="fa-IR" sz="2000" b="1">
                <a:latin typeface="Times New Roman" pitchFamily="18" charset="0"/>
              </a:rPr>
              <a:t>محمود               96000</a:t>
            </a:r>
            <a:endParaRPr lang="en-US" sz="2000">
              <a:latin typeface="Times New Roman" pitchFamily="18" charset="0"/>
            </a:endParaRPr>
          </a:p>
          <a:p>
            <a:pPr algn="ctr"/>
            <a:r>
              <a:rPr lang="fa-IR" sz="2000" b="1">
                <a:latin typeface="Times New Roman" pitchFamily="18" charset="0"/>
              </a:rPr>
              <a:t>حامد                  </a:t>
            </a:r>
            <a:r>
              <a:rPr lang="fa-IR" sz="2000" b="1" u="sng">
                <a:latin typeface="Times New Roman" pitchFamily="18" charset="0"/>
              </a:rPr>
              <a:t>84000</a:t>
            </a:r>
            <a:endParaRPr lang="en-US" sz="2000">
              <a:latin typeface="Times New Roman" pitchFamily="18" charset="0"/>
            </a:endParaRPr>
          </a:p>
          <a:p>
            <a:pPr algn="ctr"/>
            <a:r>
              <a:rPr lang="fa-IR" sz="2000" b="1">
                <a:latin typeface="Times New Roman" pitchFamily="18" charset="0"/>
              </a:rPr>
              <a:t>جمع                            300000</a:t>
            </a:r>
            <a:endParaRPr lang="en-US" sz="2000">
              <a:latin typeface="Times New Roman" pitchFamily="18" charset="0"/>
            </a:endParaRPr>
          </a:p>
          <a:p>
            <a:pPr algn="ctr"/>
            <a:r>
              <a:rPr lang="fa-IR" sz="2000" b="1">
                <a:latin typeface="Times New Roman" pitchFamily="18" charset="0"/>
              </a:rPr>
              <a:t>سهم سود شركاء</a:t>
            </a:r>
            <a:endParaRPr lang="en-US" sz="2000">
              <a:latin typeface="Times New Roman" pitchFamily="18" charset="0"/>
            </a:endParaRPr>
          </a:p>
          <a:p>
            <a:pPr algn="ctr"/>
            <a:r>
              <a:rPr lang="fa-IR" sz="2000" b="1">
                <a:latin typeface="Times New Roman" pitchFamily="18" charset="0"/>
              </a:rPr>
              <a:t>احمد                  84000</a:t>
            </a:r>
            <a:endParaRPr lang="en-US" sz="2000">
              <a:latin typeface="Times New Roman" pitchFamily="18" charset="0"/>
            </a:endParaRPr>
          </a:p>
          <a:p>
            <a:pPr algn="ctr"/>
            <a:r>
              <a:rPr lang="fa-IR" sz="2000" b="1">
                <a:latin typeface="Times New Roman" pitchFamily="18" charset="0"/>
              </a:rPr>
              <a:t>محمود                84000</a:t>
            </a:r>
            <a:endParaRPr lang="en-US" sz="2000">
              <a:latin typeface="Times New Roman" pitchFamily="18" charset="0"/>
            </a:endParaRPr>
          </a:p>
          <a:p>
            <a:pPr algn="ctr"/>
            <a:r>
              <a:rPr lang="fa-IR" sz="2000" b="1">
                <a:latin typeface="Times New Roman" pitchFamily="18" charset="0"/>
              </a:rPr>
              <a:t>حامد                 </a:t>
            </a:r>
            <a:r>
              <a:rPr lang="fa-IR" sz="2000" b="1" u="sng">
                <a:latin typeface="Times New Roman" pitchFamily="18" charset="0"/>
              </a:rPr>
              <a:t>420000</a:t>
            </a:r>
            <a:endParaRPr lang="fa-IR" sz="2000" b="1">
              <a:latin typeface="Times New Roman" pitchFamily="18" charset="0"/>
            </a:endParaRPr>
          </a:p>
          <a:p>
            <a:pPr algn="ctr"/>
            <a:r>
              <a:rPr lang="fa-IR" sz="2000" b="1" u="sng">
                <a:latin typeface="Times New Roman" pitchFamily="18" charset="0"/>
              </a:rPr>
              <a:t>جمع                       2100000</a:t>
            </a:r>
            <a:r>
              <a:rPr lang="en-US" sz="2000" u="sng">
                <a:latin typeface="Times New Roman" pitchFamily="18" charset="0"/>
              </a:rPr>
              <a:t> </a:t>
            </a:r>
          </a:p>
        </p:txBody>
      </p:sp>
      <p:sp>
        <p:nvSpPr>
          <p:cNvPr id="402436" name="Rectangle 4"/>
          <p:cNvSpPr>
            <a:spLocks noChangeArrowheads="1"/>
          </p:cNvSpPr>
          <p:nvPr/>
        </p:nvSpPr>
        <p:spPr bwMode="auto">
          <a:xfrm>
            <a:off x="611188" y="5516563"/>
            <a:ext cx="5410200" cy="396875"/>
          </a:xfrm>
          <a:prstGeom prst="rect">
            <a:avLst/>
          </a:prstGeom>
          <a:noFill/>
          <a:ln w="9525">
            <a:noFill/>
            <a:miter lim="800000"/>
            <a:headEnd/>
            <a:tailEnd/>
          </a:ln>
          <a:effectLst/>
        </p:spPr>
        <p:txBody>
          <a:bodyPr anchor="ctr">
            <a:spAutoFit/>
          </a:bodyPr>
          <a:lstStyle/>
          <a:p>
            <a:r>
              <a:rPr lang="fa-IR" sz="2000" b="1">
                <a:latin typeface="Times New Roman" pitchFamily="18" charset="0"/>
              </a:rPr>
              <a:t>توازن                      2400000</a:t>
            </a:r>
          </a:p>
        </p:txBody>
      </p:sp>
      <p:sp>
        <p:nvSpPr>
          <p:cNvPr id="402437" name="Rectangle 5"/>
          <p:cNvSpPr>
            <a:spLocks noChangeArrowheads="1"/>
          </p:cNvSpPr>
          <p:nvPr/>
        </p:nvSpPr>
        <p:spPr bwMode="auto">
          <a:xfrm>
            <a:off x="1131888" y="5638800"/>
            <a:ext cx="1184275" cy="396875"/>
          </a:xfrm>
          <a:prstGeom prst="rect">
            <a:avLst/>
          </a:prstGeom>
          <a:noFill/>
          <a:ln w="9525">
            <a:noFill/>
            <a:miter lim="800000"/>
            <a:headEnd/>
            <a:tailEnd/>
          </a:ln>
          <a:effectLst/>
        </p:spPr>
        <p:txBody>
          <a:bodyPr wrap="none">
            <a:spAutoFit/>
          </a:bodyPr>
          <a:lstStyle/>
          <a:p>
            <a:r>
              <a:rPr lang="fa-IR" sz="2000" b="1">
                <a:latin typeface="Times New Roman" pitchFamily="18" charset="0"/>
              </a:rPr>
              <a:t>2400000</a:t>
            </a:r>
            <a:endParaRPr lang="en-US" sz="2000" b="1">
              <a:latin typeface="Times New Roman" pitchFamily="18" charset="0"/>
            </a:endParaRPr>
          </a:p>
        </p:txBody>
      </p:sp>
      <p:sp>
        <p:nvSpPr>
          <p:cNvPr id="402438" name="Rectangle 6"/>
          <p:cNvSpPr>
            <a:spLocks noChangeArrowheads="1"/>
          </p:cNvSpPr>
          <p:nvPr/>
        </p:nvSpPr>
        <p:spPr bwMode="auto">
          <a:xfrm>
            <a:off x="7280275" y="1455738"/>
            <a:ext cx="1068388" cy="579437"/>
          </a:xfrm>
          <a:prstGeom prst="rect">
            <a:avLst/>
          </a:prstGeom>
          <a:noFill/>
          <a:ln w="12700" cap="sq">
            <a:noFill/>
            <a:miter lim="800000"/>
            <a:headEnd type="none" w="sm" len="sm"/>
            <a:tailEnd type="none" w="sm" len="sm"/>
          </a:ln>
          <a:effectLst/>
        </p:spPr>
        <p:txBody>
          <a:bodyPr wrap="none">
            <a:spAutoFit/>
          </a:bodyPr>
          <a:lstStyle/>
          <a:p>
            <a:r>
              <a:rPr lang="fa-IR" sz="3200" b="1"/>
              <a:t>جواب)</a:t>
            </a:r>
            <a:endParaRPr lang="en-US" sz="3200" b="1"/>
          </a:p>
        </p:txBody>
      </p:sp>
    </p:spTree>
  </p:cSld>
  <p:clrMapOvr>
    <a:masterClrMapping/>
  </p:clrMapOvr>
  <p:transition spd="slow">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611188" y="1281113"/>
            <a:ext cx="7832725" cy="4664075"/>
          </a:xfrm>
          <a:prstGeom prst="rect">
            <a:avLst/>
          </a:prstGeom>
          <a:noFill/>
          <a:ln w="9525">
            <a:noFill/>
            <a:miter lim="800000"/>
            <a:headEnd/>
            <a:tailEnd/>
          </a:ln>
          <a:effectLst/>
        </p:spPr>
        <p:txBody>
          <a:bodyPr anchor="ctr">
            <a:spAutoFit/>
          </a:bodyPr>
          <a:lstStyle/>
          <a:p>
            <a:pPr algn="ctr"/>
            <a:r>
              <a:rPr lang="fa-IR" sz="3000" b="1">
                <a:latin typeface="Times New Roman" pitchFamily="18" charset="0"/>
              </a:rPr>
              <a:t>حساب سود وزيان                             2400000</a:t>
            </a:r>
            <a:endParaRPr lang="en-US" sz="3000">
              <a:latin typeface="Times New Roman" pitchFamily="18" charset="0"/>
            </a:endParaRPr>
          </a:p>
          <a:p>
            <a:pPr algn="ctr"/>
            <a:r>
              <a:rPr lang="fa-IR" sz="3000" b="1">
                <a:latin typeface="Times New Roman" pitchFamily="18" charset="0"/>
              </a:rPr>
              <a:t>                       سرمايه احمد                960000</a:t>
            </a:r>
            <a:endParaRPr lang="en-US" sz="3000">
              <a:latin typeface="Times New Roman" pitchFamily="18" charset="0"/>
            </a:endParaRPr>
          </a:p>
          <a:p>
            <a:pPr algn="ctr"/>
            <a:r>
              <a:rPr lang="fa-IR" sz="3000" b="1">
                <a:latin typeface="Times New Roman" pitchFamily="18" charset="0"/>
              </a:rPr>
              <a:t>                       سرمايه محمود               936000 </a:t>
            </a:r>
            <a:endParaRPr lang="en-US" sz="3000">
              <a:latin typeface="Times New Roman" pitchFamily="18" charset="0"/>
            </a:endParaRPr>
          </a:p>
          <a:p>
            <a:pPr algn="ctr"/>
            <a:r>
              <a:rPr lang="fa-IR" sz="3000" b="1">
                <a:latin typeface="Times New Roman" pitchFamily="18" charset="0"/>
              </a:rPr>
              <a:t>            سرمايه حامد                            504000</a:t>
            </a:r>
            <a:endParaRPr lang="en-US" sz="3000">
              <a:latin typeface="Times New Roman" pitchFamily="18" charset="0"/>
            </a:endParaRPr>
          </a:p>
          <a:p>
            <a:pPr algn="ctr"/>
            <a:r>
              <a:rPr lang="fa-IR" sz="3000" b="1">
                <a:latin typeface="Times New Roman" pitchFamily="18" charset="0"/>
              </a:rPr>
              <a:t>                                             960000=840000+120000     </a:t>
            </a:r>
            <a:endParaRPr lang="en-US" sz="3000">
              <a:latin typeface="Times New Roman" pitchFamily="18" charset="0"/>
            </a:endParaRPr>
          </a:p>
          <a:p>
            <a:pPr algn="ctr"/>
            <a:r>
              <a:rPr lang="fa-IR" sz="3000" b="1">
                <a:latin typeface="Times New Roman" pitchFamily="18" charset="0"/>
              </a:rPr>
              <a:t>                                               936000=840000+96000</a:t>
            </a:r>
            <a:endParaRPr lang="en-US" sz="3000">
              <a:latin typeface="Times New Roman" pitchFamily="18" charset="0"/>
            </a:endParaRPr>
          </a:p>
          <a:p>
            <a:pPr algn="ctr"/>
            <a:r>
              <a:rPr lang="fa-IR" sz="3000" b="1">
                <a:latin typeface="Times New Roman" pitchFamily="18" charset="0"/>
              </a:rPr>
              <a:t>                                               504000=420000+84000</a:t>
            </a:r>
          </a:p>
        </p:txBody>
      </p:sp>
      <p:sp>
        <p:nvSpPr>
          <p:cNvPr id="403459" name="Rectangle 3"/>
          <p:cNvSpPr>
            <a:spLocks noChangeArrowheads="1"/>
          </p:cNvSpPr>
          <p:nvPr/>
        </p:nvSpPr>
        <p:spPr bwMode="auto">
          <a:xfrm>
            <a:off x="6230938" y="300038"/>
            <a:ext cx="1398587" cy="762000"/>
          </a:xfrm>
          <a:prstGeom prst="rect">
            <a:avLst/>
          </a:prstGeom>
          <a:noFill/>
          <a:ln w="12700" cap="sq">
            <a:noFill/>
            <a:miter lim="800000"/>
            <a:headEnd type="none" w="sm" len="sm"/>
            <a:tailEnd type="none" w="sm" len="sm"/>
          </a:ln>
          <a:effectLst/>
        </p:spPr>
        <p:txBody>
          <a:bodyPr wrap="none">
            <a:spAutoFit/>
          </a:bodyPr>
          <a:lstStyle/>
          <a:p>
            <a:r>
              <a:rPr lang="fa-IR" sz="4400" b="1">
                <a:solidFill>
                  <a:schemeClr val="tx2"/>
                </a:solidFill>
              </a:rPr>
              <a:t>جواب)</a:t>
            </a:r>
            <a:endParaRPr lang="en-US" sz="44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611188" y="2406650"/>
            <a:ext cx="7848600"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براي تقسيم سود خالص بين شركاء ابتدا پاداش را ازسود </a:t>
            </a:r>
            <a:endParaRPr lang="en-US" sz="3200">
              <a:latin typeface="Times New Roman" pitchFamily="18" charset="0"/>
            </a:endParaRPr>
          </a:p>
          <a:p>
            <a:pPr algn="just"/>
            <a:r>
              <a:rPr lang="fa-IR" sz="3200">
                <a:latin typeface="Times New Roman" pitchFamily="18" charset="0"/>
              </a:rPr>
              <a:t>خالص كسر ميكنيم و اگر سود تضمين شده داشته باشيم بعد </a:t>
            </a:r>
            <a:endParaRPr lang="en-US" sz="3200">
              <a:latin typeface="Times New Roman" pitchFamily="18" charset="0"/>
            </a:endParaRPr>
          </a:p>
          <a:p>
            <a:pPr algn="just"/>
            <a:r>
              <a:rPr lang="fa-IR" sz="3200">
                <a:latin typeface="Times New Roman" pitchFamily="18" charset="0"/>
              </a:rPr>
              <a:t>از پاداش سود تضمين شده را از سود خالص كسر ميكنيم وما بقي بين شركاء تقسيم مي شود</a:t>
            </a:r>
            <a:r>
              <a:rPr lang="en-US" sz="3200">
                <a:latin typeface="Times New Roman" pitchFamily="18" charset="0"/>
              </a:rPr>
              <a:t> ./</a:t>
            </a:r>
          </a:p>
        </p:txBody>
      </p:sp>
      <p:sp>
        <p:nvSpPr>
          <p:cNvPr id="404483" name="Rectangle 3"/>
          <p:cNvSpPr>
            <a:spLocks noChangeArrowheads="1"/>
          </p:cNvSpPr>
          <p:nvPr/>
        </p:nvSpPr>
        <p:spPr bwMode="auto">
          <a:xfrm>
            <a:off x="5532438" y="371475"/>
            <a:ext cx="2459037" cy="762000"/>
          </a:xfrm>
          <a:prstGeom prst="rect">
            <a:avLst/>
          </a:prstGeom>
          <a:noFill/>
          <a:ln w="12700" cap="sq">
            <a:noFill/>
            <a:miter lim="800000"/>
            <a:headEnd type="none" w="sm" len="sm"/>
            <a:tailEnd type="none" w="sm" len="sm"/>
          </a:ln>
          <a:effectLst/>
        </p:spPr>
        <p:txBody>
          <a:bodyPr wrap="none">
            <a:spAutoFit/>
          </a:bodyPr>
          <a:lstStyle/>
          <a:p>
            <a:r>
              <a:rPr lang="fa-IR" sz="4400" b="1">
                <a:solidFill>
                  <a:schemeClr val="tx2"/>
                </a:solidFill>
              </a:rPr>
              <a:t>سود خالص:</a:t>
            </a:r>
            <a:endParaRPr lang="en-US" sz="44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539750" y="1917700"/>
            <a:ext cx="7920038" cy="3016250"/>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مثال3: فرض كنيم در شركت تضامني الف وشركاء كه سود و زيان را به نسبت 3 و2 تقسيم مي كنند سود خالص سال1372 مبلغ 3500000 ريال مي باشداقاي ب مديرشركت است مقررشده كه 20% سودخالص رابعنوان پاداش به نامبرده پرداخت نمايد:</a:t>
            </a:r>
          </a:p>
          <a:p>
            <a:pPr algn="just"/>
            <a:endParaRPr lang="fa-IR" sz="3200">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6530" name="Rectangle 2"/>
          <p:cNvSpPr>
            <a:spLocks noChangeArrowheads="1"/>
          </p:cNvSpPr>
          <p:nvPr/>
        </p:nvSpPr>
        <p:spPr bwMode="auto">
          <a:xfrm>
            <a:off x="539750" y="2071688"/>
            <a:ext cx="7920038" cy="3081337"/>
          </a:xfrm>
          <a:prstGeom prst="rect">
            <a:avLst/>
          </a:prstGeom>
          <a:noFill/>
          <a:ln w="9525">
            <a:noFill/>
            <a:miter lim="800000"/>
            <a:headEnd/>
            <a:tailEnd/>
          </a:ln>
          <a:effectLst/>
        </p:spPr>
        <p:txBody>
          <a:bodyPr anchor="ctr">
            <a:spAutoFit/>
          </a:bodyPr>
          <a:lstStyle/>
          <a:p>
            <a:pPr algn="ctr"/>
            <a:r>
              <a:rPr lang="fa-IR" sz="2800" b="1">
                <a:latin typeface="Times New Roman" pitchFamily="18" charset="0"/>
              </a:rPr>
              <a:t>پاداش اقاي ب                      700000=20%*3500000</a:t>
            </a:r>
            <a:endParaRPr lang="en-US" sz="2800">
              <a:latin typeface="Times New Roman" pitchFamily="18" charset="0"/>
            </a:endParaRPr>
          </a:p>
          <a:p>
            <a:pPr algn="ctr"/>
            <a:r>
              <a:rPr lang="fa-IR" sz="2800" b="1">
                <a:latin typeface="Times New Roman" pitchFamily="18" charset="0"/>
              </a:rPr>
              <a:t> </a:t>
            </a:r>
            <a:endParaRPr lang="en-US" sz="2800">
              <a:latin typeface="Times New Roman" pitchFamily="18" charset="0"/>
            </a:endParaRPr>
          </a:p>
          <a:p>
            <a:pPr algn="ctr"/>
            <a:r>
              <a:rPr lang="fa-IR" sz="2800" b="1">
                <a:latin typeface="Times New Roman" pitchFamily="18" charset="0"/>
              </a:rPr>
              <a:t>                                 2800000=700000 - 3500000  </a:t>
            </a:r>
            <a:endParaRPr lang="en-US" sz="2800">
              <a:latin typeface="Times New Roman" pitchFamily="18" charset="0"/>
            </a:endParaRPr>
          </a:p>
          <a:p>
            <a:pPr algn="ctr"/>
            <a:r>
              <a:rPr lang="fa-IR" sz="2800" b="1">
                <a:latin typeface="Times New Roman" pitchFamily="18" charset="0"/>
              </a:rPr>
              <a:t>                                                                  5=2+3</a:t>
            </a:r>
            <a:endParaRPr lang="en-US" sz="2800">
              <a:latin typeface="Times New Roman" pitchFamily="18" charset="0"/>
            </a:endParaRPr>
          </a:p>
          <a:p>
            <a:pPr algn="ctr"/>
            <a:r>
              <a:rPr lang="fa-IR" sz="2800" b="1">
                <a:latin typeface="Times New Roman" pitchFamily="18" charset="0"/>
              </a:rPr>
              <a:t>سودسهم الف                       1680000=5/3*2800000</a:t>
            </a:r>
            <a:endParaRPr lang="en-US" sz="2800">
              <a:latin typeface="Times New Roman" pitchFamily="18" charset="0"/>
            </a:endParaRPr>
          </a:p>
          <a:p>
            <a:pPr algn="ctr"/>
            <a:r>
              <a:rPr lang="fa-IR" sz="2800" b="1">
                <a:latin typeface="Times New Roman" pitchFamily="18" charset="0"/>
              </a:rPr>
              <a:t>سودسهم ب                        1120000=5/2*2800000</a:t>
            </a:r>
          </a:p>
        </p:txBody>
      </p:sp>
      <p:sp>
        <p:nvSpPr>
          <p:cNvPr id="406531" name="Rectangle 3"/>
          <p:cNvSpPr>
            <a:spLocks noChangeArrowheads="1"/>
          </p:cNvSpPr>
          <p:nvPr/>
        </p:nvSpPr>
        <p:spPr bwMode="auto">
          <a:xfrm>
            <a:off x="827088" y="260350"/>
            <a:ext cx="7164387" cy="946150"/>
          </a:xfrm>
          <a:prstGeom prst="rect">
            <a:avLst/>
          </a:prstGeom>
          <a:noFill/>
          <a:ln w="12700" cap="sq">
            <a:noFill/>
            <a:miter lim="800000"/>
            <a:headEnd type="none" w="sm" len="sm"/>
            <a:tailEnd type="none" w="sm" len="sm"/>
          </a:ln>
          <a:effectLst/>
        </p:spPr>
        <p:txBody>
          <a:bodyPr>
            <a:spAutoFit/>
          </a:bodyPr>
          <a:lstStyle/>
          <a:p>
            <a:r>
              <a:rPr lang="fa-IR" sz="2800" b="1">
                <a:solidFill>
                  <a:schemeClr val="tx2"/>
                </a:solidFill>
              </a:rPr>
              <a:t>جواب)</a:t>
            </a:r>
            <a:endParaRPr lang="en-US" sz="2800">
              <a:solidFill>
                <a:schemeClr val="tx2"/>
              </a:solidFill>
            </a:endParaRPr>
          </a:p>
          <a:p>
            <a:r>
              <a:rPr lang="fa-IR" sz="2800" b="1">
                <a:solidFill>
                  <a:schemeClr val="tx2"/>
                </a:solidFill>
              </a:rPr>
              <a:t> 1. اگرپاداش هزينه عملياتي محسوب نشود:</a:t>
            </a:r>
            <a:endParaRPr lang="en-US" sz="2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1258888" y="1341438"/>
            <a:ext cx="6710362" cy="4789487"/>
          </a:xfrm>
          <a:prstGeom prst="rect">
            <a:avLst/>
          </a:prstGeom>
          <a:noFill/>
          <a:ln w="9525">
            <a:noFill/>
            <a:miter lim="800000"/>
            <a:headEnd/>
            <a:tailEnd/>
          </a:ln>
          <a:effectLst/>
        </p:spPr>
        <p:txBody>
          <a:bodyPr anchor="ctr">
            <a:spAutoFit/>
          </a:bodyPr>
          <a:lstStyle/>
          <a:p>
            <a:pPr algn="ctr"/>
            <a:r>
              <a:rPr lang="fa-IR" sz="2800" b="1">
                <a:latin typeface="Times New Roman" pitchFamily="18" charset="0"/>
              </a:rPr>
              <a:t>جواب)</a:t>
            </a:r>
            <a:endParaRPr lang="en-US" sz="2800">
              <a:latin typeface="Times New Roman" pitchFamily="18" charset="0"/>
            </a:endParaRPr>
          </a:p>
          <a:p>
            <a:pPr algn="ctr"/>
            <a:r>
              <a:rPr lang="fa-IR" sz="2800" b="1">
                <a:latin typeface="Times New Roman" pitchFamily="18" charset="0"/>
              </a:rPr>
              <a:t>نحوه ثبت تقسيم سود درشركت به اين ترتيب خواهد بود:</a:t>
            </a:r>
            <a:endParaRPr lang="en-US" sz="2800">
              <a:latin typeface="Times New Roman" pitchFamily="18" charset="0"/>
            </a:endParaRPr>
          </a:p>
          <a:p>
            <a:pPr algn="ctr"/>
            <a:r>
              <a:rPr lang="fa-IR" sz="2800" b="1">
                <a:latin typeface="Times New Roman" pitchFamily="18" charset="0"/>
              </a:rPr>
              <a:t>حساب سود وزيان                  3500000</a:t>
            </a:r>
            <a:endParaRPr lang="en-US" sz="2800">
              <a:latin typeface="Times New Roman" pitchFamily="18" charset="0"/>
            </a:endParaRPr>
          </a:p>
          <a:p>
            <a:pPr algn="ctr"/>
            <a:r>
              <a:rPr lang="fa-IR" sz="2800" b="1">
                <a:latin typeface="Times New Roman" pitchFamily="18" charset="0"/>
              </a:rPr>
              <a:t>                      حساب سرمايه الف           1680000</a:t>
            </a:r>
            <a:endParaRPr lang="en-US" sz="2800">
              <a:latin typeface="Times New Roman" pitchFamily="18" charset="0"/>
            </a:endParaRPr>
          </a:p>
          <a:p>
            <a:pPr algn="ctr"/>
            <a:r>
              <a:rPr lang="fa-IR" sz="2800" b="1">
                <a:latin typeface="Times New Roman" pitchFamily="18" charset="0"/>
              </a:rPr>
              <a:t>                     حساب سرمايه ب               1820000</a:t>
            </a:r>
            <a:endParaRPr lang="en-US" sz="2800">
              <a:latin typeface="Times New Roman" pitchFamily="18" charset="0"/>
            </a:endParaRPr>
          </a:p>
          <a:p>
            <a:pPr algn="ctr"/>
            <a:r>
              <a:rPr lang="fa-IR" sz="2800" b="1">
                <a:latin typeface="Times New Roman" pitchFamily="18" charset="0"/>
              </a:rPr>
              <a:t>                          تقسيم سود وزيان شركت</a:t>
            </a:r>
            <a:r>
              <a:rPr lang="fa-IR" sz="2800">
                <a:latin typeface="Times New Roman" pitchFamily="18" charset="0"/>
              </a:rPr>
              <a:t> </a:t>
            </a:r>
          </a:p>
          <a:p>
            <a:pPr algn="ctr"/>
            <a:r>
              <a:rPr lang="fa-IR" sz="2800" b="1">
                <a:latin typeface="Times New Roman" pitchFamily="18" charset="0"/>
              </a:rPr>
              <a:t>سهم ب              1820000=(پاداش)700000+1120000</a:t>
            </a:r>
            <a:r>
              <a:rPr lang="en-US" sz="2800">
                <a:latin typeface="Times New Roman" pitchFamily="18" charset="0"/>
              </a:rPr>
              <a:t> </a:t>
            </a:r>
            <a:endParaRPr lang="fa-IR" sz="2800">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539750" y="1341438"/>
            <a:ext cx="7808913" cy="4965700"/>
          </a:xfrm>
          <a:prstGeom prst="rect">
            <a:avLst/>
          </a:prstGeom>
          <a:noFill/>
          <a:ln w="9525">
            <a:noFill/>
            <a:miter lim="800000"/>
            <a:headEnd/>
            <a:tailEnd/>
          </a:ln>
          <a:effectLst/>
        </p:spPr>
        <p:txBody>
          <a:bodyPr anchor="ctr">
            <a:spAutoFit/>
          </a:bodyPr>
          <a:lstStyle/>
          <a:p>
            <a:pPr indent="457200" algn="ctr"/>
            <a:r>
              <a:rPr lang="fa-IR" sz="3200" b="1">
                <a:latin typeface="Times New Roman" pitchFamily="18" charset="0"/>
              </a:rPr>
              <a:t>جواب)</a:t>
            </a:r>
            <a:endParaRPr lang="en-US" sz="3200" b="1">
              <a:latin typeface="Times New Roman" pitchFamily="18" charset="0"/>
            </a:endParaRPr>
          </a:p>
          <a:p>
            <a:pPr indent="457200" algn="ctr"/>
            <a:r>
              <a:rPr lang="fa-IR" sz="3200" b="1">
                <a:latin typeface="Times New Roman" pitchFamily="18" charset="0"/>
              </a:rPr>
              <a:t>2. اگرپاداش هزينه عملياتي محسوب شود:</a:t>
            </a:r>
            <a:endParaRPr lang="en-US" sz="3200" b="1">
              <a:latin typeface="Times New Roman" pitchFamily="18" charset="0"/>
            </a:endParaRPr>
          </a:p>
          <a:p>
            <a:pPr indent="457200" algn="ctr"/>
            <a:r>
              <a:rPr lang="fa-IR" sz="3200" b="1">
                <a:latin typeface="Times New Roman" pitchFamily="18" charset="0"/>
              </a:rPr>
              <a:t>سودخالص پس ازكسرپاداش     2916667=583333-3500000</a:t>
            </a:r>
            <a:endParaRPr lang="en-US" sz="3200" b="1">
              <a:latin typeface="Times New Roman" pitchFamily="18" charset="0"/>
            </a:endParaRPr>
          </a:p>
          <a:p>
            <a:pPr indent="457200" algn="ctr"/>
            <a:r>
              <a:rPr lang="fa-IR" sz="3200" b="1">
                <a:latin typeface="Times New Roman" pitchFamily="18" charset="0"/>
              </a:rPr>
              <a:t>پاداش ب هزينه عملياتي است بنابراين:</a:t>
            </a:r>
            <a:endParaRPr lang="en-US" sz="3200" b="1">
              <a:latin typeface="Times New Roman" pitchFamily="18" charset="0"/>
            </a:endParaRPr>
          </a:p>
          <a:p>
            <a:pPr indent="457200" algn="ctr"/>
            <a:r>
              <a:rPr lang="fa-IR" sz="3200" b="1">
                <a:latin typeface="Times New Roman" pitchFamily="18" charset="0"/>
              </a:rPr>
              <a:t>29/12/71   حساب هزينه پاداش                    583333</a:t>
            </a:r>
            <a:endParaRPr lang="en-US" sz="3200" b="1">
              <a:latin typeface="Times New Roman" pitchFamily="18" charset="0"/>
            </a:endParaRPr>
          </a:p>
          <a:p>
            <a:pPr indent="457200" algn="ctr"/>
            <a:r>
              <a:rPr lang="fa-IR" sz="3200" b="1">
                <a:latin typeface="Times New Roman" pitchFamily="18" charset="0"/>
              </a:rPr>
              <a:t>                            پاداش پرداختي                  583333</a:t>
            </a:r>
            <a:endParaRPr lang="en-US" sz="3200" b="1">
              <a:latin typeface="Times New Roman" pitchFamily="18" charset="0"/>
            </a:endParaRPr>
          </a:p>
          <a:p>
            <a:pPr indent="457200" algn="ctr" rtl="0" eaLnBrk="0" hangingPunct="0"/>
            <a:endParaRPr lang="en-US" sz="3200" b="1"/>
          </a:p>
        </p:txBody>
      </p:sp>
    </p:spTree>
  </p:cSld>
  <p:clrMapOvr>
    <a:masterClrMapping/>
  </p:clrMapOvr>
  <p:transition spd="slow">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366713" y="1674813"/>
            <a:ext cx="8237537" cy="3508375"/>
          </a:xfrm>
          <a:prstGeom prst="rect">
            <a:avLst/>
          </a:prstGeom>
          <a:noFill/>
          <a:ln w="9525">
            <a:noFill/>
            <a:miter lim="800000"/>
            <a:headEnd/>
            <a:tailEnd/>
          </a:ln>
          <a:effectLst/>
        </p:spPr>
        <p:txBody>
          <a:bodyPr anchor="ctr">
            <a:spAutoFit/>
          </a:bodyPr>
          <a:lstStyle/>
          <a:p>
            <a:pPr algn="ctr"/>
            <a:r>
              <a:rPr lang="fa-IR" sz="2800" b="1">
                <a:latin typeface="Times New Roman" pitchFamily="18" charset="0"/>
              </a:rPr>
              <a:t>جواب)</a:t>
            </a:r>
            <a:endParaRPr lang="en-US" sz="2800">
              <a:latin typeface="Times New Roman" pitchFamily="18" charset="0"/>
            </a:endParaRPr>
          </a:p>
          <a:p>
            <a:pPr algn="ctr"/>
            <a:r>
              <a:rPr lang="fa-IR" sz="2800" b="1">
                <a:latin typeface="Times New Roman" pitchFamily="18" charset="0"/>
              </a:rPr>
              <a:t>سهم الف                          1750000=5/3*2916667</a:t>
            </a:r>
            <a:endParaRPr lang="en-US" sz="2800">
              <a:latin typeface="Times New Roman" pitchFamily="18" charset="0"/>
            </a:endParaRPr>
          </a:p>
          <a:p>
            <a:pPr algn="ctr"/>
            <a:r>
              <a:rPr lang="fa-IR" sz="2800" b="1">
                <a:latin typeface="Times New Roman" pitchFamily="18" charset="0"/>
              </a:rPr>
              <a:t>سهم ب                              116667=5/2*2916667</a:t>
            </a:r>
            <a:endParaRPr lang="en-US" sz="2800">
              <a:latin typeface="Times New Roman" pitchFamily="18" charset="0"/>
            </a:endParaRPr>
          </a:p>
          <a:p>
            <a:pPr algn="ctr"/>
            <a:r>
              <a:rPr lang="fa-IR" sz="2800" b="1">
                <a:latin typeface="Times New Roman" pitchFamily="18" charset="0"/>
              </a:rPr>
              <a:t>حساب سود و زيان            2916667</a:t>
            </a:r>
            <a:endParaRPr lang="en-US" sz="2800">
              <a:latin typeface="Times New Roman" pitchFamily="18" charset="0"/>
            </a:endParaRPr>
          </a:p>
          <a:p>
            <a:pPr algn="ctr"/>
            <a:r>
              <a:rPr lang="fa-IR" sz="2800" b="1">
                <a:latin typeface="Times New Roman" pitchFamily="18" charset="0"/>
              </a:rPr>
              <a:t>                        حساب سرمايه الف            1750000  </a:t>
            </a:r>
            <a:endParaRPr lang="en-US" sz="2800">
              <a:latin typeface="Times New Roman" pitchFamily="18" charset="0"/>
            </a:endParaRPr>
          </a:p>
          <a:p>
            <a:pPr algn="ctr"/>
            <a:r>
              <a:rPr lang="fa-IR" sz="2800" b="1">
                <a:latin typeface="Times New Roman" pitchFamily="18" charset="0"/>
              </a:rPr>
              <a:t> </a:t>
            </a:r>
            <a:endParaRPr lang="en-US" sz="2800">
              <a:latin typeface="Times New Roman" pitchFamily="18" charset="0"/>
            </a:endParaRPr>
          </a:p>
          <a:p>
            <a:pPr algn="ctr"/>
            <a:r>
              <a:rPr lang="fa-IR" sz="2800" b="1">
                <a:latin typeface="Times New Roman" pitchFamily="18" charset="0"/>
              </a:rPr>
              <a:t>                        حساب سرمايه ب              1166667</a:t>
            </a:r>
            <a:endParaRPr lang="en-US" sz="2800">
              <a:latin typeface="Times New Roman" pitchFamily="18" charset="0"/>
            </a:endParaRPr>
          </a:p>
          <a:p>
            <a:pPr algn="ctr"/>
            <a:r>
              <a:rPr lang="fa-IR" sz="2800" b="1">
                <a:latin typeface="Times New Roman" pitchFamily="18" charset="0"/>
              </a:rPr>
              <a:t>                       تسهيم سود وزيان</a:t>
            </a:r>
            <a:r>
              <a:rPr lang="en-US" sz="28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1371600" y="1582738"/>
            <a:ext cx="6583363" cy="3016250"/>
          </a:xfrm>
          <a:prstGeom prst="rect">
            <a:avLst/>
          </a:prstGeom>
          <a:noFill/>
          <a:ln w="9525">
            <a:noFill/>
            <a:miter lim="800000"/>
            <a:headEnd/>
            <a:tailEnd/>
          </a:ln>
          <a:effectLst/>
        </p:spPr>
        <p:txBody>
          <a:bodyPr anchor="ctr">
            <a:spAutoFit/>
          </a:bodyPr>
          <a:lstStyle/>
          <a:p>
            <a:pPr algn="just"/>
            <a:endParaRPr lang="en-US" sz="3200">
              <a:solidFill>
                <a:srgbClr val="FFFF99"/>
              </a:solidFill>
              <a:latin typeface="Times New Roman" pitchFamily="18" charset="0"/>
            </a:endParaRPr>
          </a:p>
          <a:p>
            <a:pPr algn="just"/>
            <a:r>
              <a:rPr lang="fa-IR" sz="3200">
                <a:latin typeface="Times New Roman" pitchFamily="18" charset="0"/>
              </a:rPr>
              <a:t>شركت تضامني شركتي است كه تحت اسم مخصوص براي امور</a:t>
            </a:r>
            <a:r>
              <a:rPr lang="en-US" sz="3200">
                <a:latin typeface="Times New Roman" pitchFamily="18" charset="0"/>
              </a:rPr>
              <a:t> </a:t>
            </a:r>
            <a:r>
              <a:rPr lang="fa-IR" sz="3200">
                <a:latin typeface="Times New Roman" pitchFamily="18" charset="0"/>
              </a:rPr>
              <a:t>تجاري بين دويا چند نفربا مسئوليت تضامني تشكيل مي شود</a:t>
            </a:r>
            <a:r>
              <a:rPr lang="en-US" sz="3200">
                <a:latin typeface="Times New Roman" pitchFamily="18" charset="0"/>
              </a:rPr>
              <a:t>. </a:t>
            </a:r>
          </a:p>
          <a:p>
            <a:pPr algn="just"/>
            <a:r>
              <a:rPr lang="fa-IR" sz="3200">
                <a:latin typeface="Times New Roman" pitchFamily="18" charset="0"/>
              </a:rPr>
              <a:t>دراسم شركت تضامني بايد عبارت شركت تضامني ولااقل يك</a:t>
            </a:r>
            <a:r>
              <a:rPr lang="en-US" sz="3200">
                <a:latin typeface="Times New Roman" pitchFamily="18" charset="0"/>
              </a:rPr>
              <a:t> </a:t>
            </a:r>
            <a:r>
              <a:rPr lang="fa-IR" sz="3200">
                <a:latin typeface="Times New Roman" pitchFamily="18" charset="0"/>
              </a:rPr>
              <a:t>نفرازشركا ذكر شود</a:t>
            </a:r>
            <a:r>
              <a:rPr lang="en-US" sz="3200">
                <a:latin typeface="Times New Roman" pitchFamily="18" charset="0"/>
              </a:rPr>
              <a:t> .</a:t>
            </a:r>
            <a:endParaRPr lang="en-US">
              <a:latin typeface="Times New Roman" pitchFamily="18" charset="0"/>
            </a:endParaRPr>
          </a:p>
        </p:txBody>
      </p:sp>
      <p:sp>
        <p:nvSpPr>
          <p:cNvPr id="364547" name="Rectangle 3"/>
          <p:cNvSpPr>
            <a:spLocks noChangeArrowheads="1"/>
          </p:cNvSpPr>
          <p:nvPr/>
        </p:nvSpPr>
        <p:spPr bwMode="auto">
          <a:xfrm>
            <a:off x="4643438" y="333375"/>
            <a:ext cx="3249612" cy="762000"/>
          </a:xfrm>
          <a:prstGeom prst="rect">
            <a:avLst/>
          </a:prstGeom>
          <a:noFill/>
          <a:ln w="12700" cap="sq">
            <a:noFill/>
            <a:miter lim="800000"/>
            <a:headEnd type="none" w="sm" len="sm"/>
            <a:tailEnd type="none" w="sm" len="sm"/>
          </a:ln>
          <a:effectLst/>
        </p:spPr>
        <p:txBody>
          <a:bodyPr wrap="none">
            <a:spAutoFit/>
          </a:bodyPr>
          <a:lstStyle/>
          <a:p>
            <a:r>
              <a:rPr lang="fa-IR" sz="4400" b="1">
                <a:solidFill>
                  <a:schemeClr val="tx2"/>
                </a:solidFill>
              </a:rPr>
              <a:t>شركت تضامني :</a:t>
            </a:r>
            <a:endParaRPr lang="en-US" sz="44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0626" name="Rectangle 2"/>
          <p:cNvSpPr>
            <a:spLocks noChangeArrowheads="1"/>
          </p:cNvSpPr>
          <p:nvPr/>
        </p:nvSpPr>
        <p:spPr bwMode="auto">
          <a:xfrm>
            <a:off x="611188" y="2165350"/>
            <a:ext cx="7848600" cy="2528888"/>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قبل از تقسيم سود براي شركائي كه داراي مشاغل موظف در شركت مي باشند بايد حقوقي در نظر گرفته شود . ميزان  حقوق بايد متناسب با فعاليت هاي انجام شده و تقريبا مشابه با ساير مؤسسات باشد.</a:t>
            </a:r>
          </a:p>
        </p:txBody>
      </p:sp>
      <p:sp>
        <p:nvSpPr>
          <p:cNvPr id="410627" name="Rectangle 3"/>
          <p:cNvSpPr>
            <a:spLocks noChangeArrowheads="1"/>
          </p:cNvSpPr>
          <p:nvPr/>
        </p:nvSpPr>
        <p:spPr bwMode="auto">
          <a:xfrm>
            <a:off x="5151438" y="349250"/>
            <a:ext cx="2535237" cy="701675"/>
          </a:xfrm>
          <a:prstGeom prst="rect">
            <a:avLst/>
          </a:prstGeom>
          <a:noFill/>
          <a:ln w="12700" cap="sq">
            <a:noFill/>
            <a:miter lim="800000"/>
            <a:headEnd type="none" w="sm" len="sm"/>
            <a:tailEnd type="none" w="sm" len="sm"/>
          </a:ln>
          <a:effectLst/>
        </p:spPr>
        <p:txBody>
          <a:bodyPr wrap="none">
            <a:spAutoFit/>
          </a:bodyPr>
          <a:lstStyle/>
          <a:p>
            <a:r>
              <a:rPr lang="fa-IR" sz="4000" b="1">
                <a:solidFill>
                  <a:schemeClr val="tx2"/>
                </a:solidFill>
              </a:rPr>
              <a:t>حقوق شركاء:</a:t>
            </a:r>
            <a:endParaRPr lang="en-US" sz="40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539750" y="1919288"/>
            <a:ext cx="7920038" cy="3016250"/>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مثال 4:احمدو محمود دريك شركت تضامني شريكند وسود </a:t>
            </a:r>
            <a:endParaRPr lang="en-US" sz="3200">
              <a:latin typeface="Times New Roman" pitchFamily="18" charset="0"/>
            </a:endParaRPr>
          </a:p>
          <a:p>
            <a:pPr algn="just"/>
            <a:r>
              <a:rPr lang="fa-IR" sz="3200">
                <a:latin typeface="Times New Roman" pitchFamily="18" charset="0"/>
              </a:rPr>
              <a:t>وزيان رابه نسبت مساوي تقسيم مي كنند .محمود به عنوان </a:t>
            </a:r>
            <a:endParaRPr lang="en-US" sz="3200">
              <a:latin typeface="Times New Roman" pitchFamily="18" charset="0"/>
            </a:endParaRPr>
          </a:p>
          <a:p>
            <a:pPr algn="just"/>
            <a:r>
              <a:rPr lang="fa-IR" sz="3200">
                <a:latin typeface="Times New Roman" pitchFamily="18" charset="0"/>
              </a:rPr>
              <a:t>مدير فروش انجام وظيفه مي نمايد و هرماهه معادل 300000 ريال حقوق دريافت مي نمايد.سرمايه شركاء احمدومحمود به ترتيب6000000 ريال و4000000 ريال ميباشد.سودخالص شركت1000000 ريال ميباشد.</a:t>
            </a:r>
            <a:r>
              <a:rPr lang="en-US" sz="32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2674" name="Rectangle 2"/>
          <p:cNvSpPr>
            <a:spLocks noChangeArrowheads="1"/>
          </p:cNvSpPr>
          <p:nvPr/>
        </p:nvSpPr>
        <p:spPr bwMode="auto">
          <a:xfrm>
            <a:off x="922338" y="2133600"/>
            <a:ext cx="7375525" cy="2528888"/>
          </a:xfrm>
          <a:prstGeom prst="rect">
            <a:avLst/>
          </a:prstGeom>
          <a:noFill/>
          <a:ln w="9525">
            <a:noFill/>
            <a:miter lim="800000"/>
            <a:headEnd/>
            <a:tailEnd/>
          </a:ln>
          <a:effectLst/>
        </p:spPr>
        <p:txBody>
          <a:bodyPr wrap="none" anchor="ctr">
            <a:spAutoFit/>
          </a:bodyPr>
          <a:lstStyle/>
          <a:p>
            <a:pPr algn="ctr"/>
            <a:r>
              <a:rPr lang="fa-IR" sz="3200" b="1">
                <a:latin typeface="Times New Roman" pitchFamily="18" charset="0"/>
              </a:rPr>
              <a:t>جواب)</a:t>
            </a:r>
            <a:endParaRPr lang="en-US" sz="3200">
              <a:latin typeface="Times New Roman" pitchFamily="18" charset="0"/>
            </a:endParaRPr>
          </a:p>
          <a:p>
            <a:pPr algn="ctr"/>
            <a:r>
              <a:rPr lang="fa-IR" sz="3200" b="1">
                <a:latin typeface="Times New Roman" pitchFamily="18" charset="0"/>
              </a:rPr>
              <a:t>نحوه تقسيم سودوزيان در اين شركت عبارت است از:</a:t>
            </a:r>
            <a:endParaRPr lang="en-US" sz="3200">
              <a:latin typeface="Times New Roman" pitchFamily="18" charset="0"/>
            </a:endParaRPr>
          </a:p>
          <a:p>
            <a:pPr algn="ctr"/>
            <a:r>
              <a:rPr lang="fa-IR" sz="3200" b="1">
                <a:latin typeface="Times New Roman" pitchFamily="18" charset="0"/>
              </a:rPr>
              <a:t>حساب هزينه حقوق              300000</a:t>
            </a:r>
            <a:endParaRPr lang="en-US" sz="3200">
              <a:latin typeface="Times New Roman" pitchFamily="18" charset="0"/>
            </a:endParaRPr>
          </a:p>
          <a:p>
            <a:pPr algn="ctr"/>
            <a:r>
              <a:rPr lang="fa-IR" sz="3200" b="1">
                <a:latin typeface="Times New Roman" pitchFamily="18" charset="0"/>
              </a:rPr>
              <a:t>                   حساب جاري محمود         300000</a:t>
            </a:r>
            <a:endParaRPr lang="en-US" sz="3200">
              <a:latin typeface="Times New Roman" pitchFamily="18" charset="0"/>
            </a:endParaRPr>
          </a:p>
          <a:p>
            <a:pPr algn="ctr"/>
            <a:r>
              <a:rPr lang="fa-IR" sz="3200" b="1">
                <a:latin typeface="Times New Roman" pitchFamily="18" charset="0"/>
              </a:rPr>
              <a:t>ثبت حقوق اقاي محمود و واريز به حساب جاري</a:t>
            </a:r>
            <a:r>
              <a:rPr lang="en-US" sz="32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468313" y="1412875"/>
            <a:ext cx="8135937" cy="4478338"/>
          </a:xfrm>
          <a:prstGeom prst="rect">
            <a:avLst/>
          </a:prstGeom>
          <a:noFill/>
          <a:ln w="9525">
            <a:noFill/>
            <a:miter lim="800000"/>
            <a:headEnd/>
            <a:tailEnd/>
          </a:ln>
          <a:effectLst/>
        </p:spPr>
        <p:txBody>
          <a:bodyPr anchor="ctr">
            <a:spAutoFit/>
          </a:bodyPr>
          <a:lstStyle/>
          <a:p>
            <a:pPr algn="ctr"/>
            <a:r>
              <a:rPr lang="fa-IR" sz="3200" b="1">
                <a:latin typeface="Times New Roman" pitchFamily="18" charset="0"/>
              </a:rPr>
              <a:t>جواب)</a:t>
            </a:r>
            <a:endParaRPr lang="en-US" sz="3200">
              <a:latin typeface="Times New Roman" pitchFamily="18" charset="0"/>
            </a:endParaRPr>
          </a:p>
          <a:p>
            <a:pPr algn="ctr"/>
            <a:r>
              <a:rPr lang="fa-IR" sz="3200" b="1">
                <a:latin typeface="Times New Roman" pitchFamily="18" charset="0"/>
              </a:rPr>
              <a:t>براي تقسيم سود و زيان در پايان سال اين سند صادر ميشود:</a:t>
            </a:r>
            <a:endParaRPr lang="en-US" sz="3200">
              <a:latin typeface="Times New Roman" pitchFamily="18" charset="0"/>
            </a:endParaRPr>
          </a:p>
          <a:p>
            <a:pPr algn="ctr"/>
            <a:r>
              <a:rPr lang="fa-IR" sz="3200" b="1">
                <a:latin typeface="Times New Roman" pitchFamily="18" charset="0"/>
              </a:rPr>
              <a:t>                                             500000=2 / 1000000</a:t>
            </a:r>
            <a:endParaRPr lang="en-US" sz="3200">
              <a:latin typeface="Times New Roman" pitchFamily="18" charset="0"/>
            </a:endParaRPr>
          </a:p>
          <a:p>
            <a:pPr algn="ctr"/>
            <a:r>
              <a:rPr lang="fa-IR" sz="3200" b="1">
                <a:latin typeface="Times New Roman" pitchFamily="18" charset="0"/>
              </a:rPr>
              <a:t>حساب سود وزيان          1000000                                           </a:t>
            </a:r>
            <a:endParaRPr lang="en-US" sz="3200">
              <a:latin typeface="Times New Roman" pitchFamily="18" charset="0"/>
            </a:endParaRPr>
          </a:p>
          <a:p>
            <a:pPr algn="ctr"/>
            <a:r>
              <a:rPr lang="fa-IR" sz="3200" b="1">
                <a:latin typeface="Times New Roman" pitchFamily="18" charset="0"/>
              </a:rPr>
              <a:t>             حساب جاري احمد         500000</a:t>
            </a:r>
            <a:endParaRPr lang="en-US" sz="3200">
              <a:latin typeface="Times New Roman" pitchFamily="18" charset="0"/>
            </a:endParaRPr>
          </a:p>
          <a:p>
            <a:pPr algn="ctr"/>
            <a:r>
              <a:rPr lang="fa-IR" sz="3200" b="1">
                <a:latin typeface="Times New Roman" pitchFamily="18" charset="0"/>
              </a:rPr>
              <a:t>             حساب جاري محمود       500000</a:t>
            </a:r>
            <a:endParaRPr lang="en-US" sz="3200">
              <a:latin typeface="Times New Roman" pitchFamily="18" charset="0"/>
            </a:endParaRPr>
          </a:p>
          <a:p>
            <a:pPr algn="ctr"/>
            <a:r>
              <a:rPr lang="fa-IR" sz="3200" b="1">
                <a:latin typeface="Times New Roman" pitchFamily="18" charset="0"/>
              </a:rPr>
              <a:t>                ثبت سند تقسيم سود محمود</a:t>
            </a:r>
            <a:r>
              <a:rPr lang="fa-IR" sz="24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539750" y="1989138"/>
            <a:ext cx="8020050"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وقتي شر كت نياز به افزايش سرمايه يا تكنيك جديد داشته </a:t>
            </a:r>
            <a:endParaRPr lang="en-US" sz="3200">
              <a:latin typeface="Times New Roman" pitchFamily="18" charset="0"/>
            </a:endParaRPr>
          </a:p>
          <a:p>
            <a:pPr algn="just"/>
            <a:r>
              <a:rPr lang="fa-IR" sz="3200">
                <a:latin typeface="Times New Roman" pitchFamily="18" charset="0"/>
              </a:rPr>
              <a:t>باشد شركاء جديدي وارد شركت مي كند شر يك جديد ضامن </a:t>
            </a:r>
            <a:endParaRPr lang="en-US" sz="3200">
              <a:latin typeface="Times New Roman" pitchFamily="18" charset="0"/>
            </a:endParaRPr>
          </a:p>
          <a:p>
            <a:pPr algn="just"/>
            <a:r>
              <a:rPr lang="fa-IR" sz="3200">
                <a:latin typeface="Times New Roman" pitchFamily="18" charset="0"/>
              </a:rPr>
              <a:t>بدهي هاي شركت قبل از ورودش نمي باشد.</a:t>
            </a:r>
          </a:p>
        </p:txBody>
      </p:sp>
      <p:sp>
        <p:nvSpPr>
          <p:cNvPr id="414723" name="Rectangle 3"/>
          <p:cNvSpPr>
            <a:spLocks noChangeArrowheads="1"/>
          </p:cNvSpPr>
          <p:nvPr/>
        </p:nvSpPr>
        <p:spPr bwMode="auto">
          <a:xfrm>
            <a:off x="2397125" y="327025"/>
            <a:ext cx="5680075"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ورود شريك جديد به شركت تضامني:</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1042988" y="2039938"/>
            <a:ext cx="7200900" cy="3503612"/>
          </a:xfrm>
          <a:prstGeom prst="rect">
            <a:avLst/>
          </a:prstGeom>
          <a:noFill/>
          <a:ln w="9525">
            <a:noFill/>
            <a:miter lim="800000"/>
            <a:headEnd/>
            <a:tailEnd/>
          </a:ln>
          <a:effectLst/>
        </p:spPr>
        <p:txBody>
          <a:bodyPr anchor="ctr">
            <a:spAutoFit/>
          </a:bodyPr>
          <a:lstStyle/>
          <a:p>
            <a:pPr algn="ctr"/>
            <a:endParaRPr lang="en-US" sz="3200">
              <a:latin typeface="Times New Roman" pitchFamily="18" charset="0"/>
            </a:endParaRPr>
          </a:p>
          <a:p>
            <a:pPr algn="ctr"/>
            <a:r>
              <a:rPr lang="fa-IR" sz="3200" b="1">
                <a:latin typeface="Times New Roman" pitchFamily="18" charset="0"/>
              </a:rPr>
              <a:t>1. تعديل درنسبتهاي تقسيم سود وزيان </a:t>
            </a:r>
            <a:endParaRPr lang="en-US" sz="3200">
              <a:latin typeface="Times New Roman" pitchFamily="18" charset="0"/>
            </a:endParaRPr>
          </a:p>
          <a:p>
            <a:pPr algn="ctr"/>
            <a:r>
              <a:rPr lang="fa-IR" sz="3200" b="1">
                <a:latin typeface="Times New Roman" pitchFamily="18" charset="0"/>
              </a:rPr>
              <a:t>2.تجديدارزيابي دارائيها وبدهي ها</a:t>
            </a:r>
            <a:endParaRPr lang="en-US" sz="3200">
              <a:latin typeface="Times New Roman" pitchFamily="18" charset="0"/>
            </a:endParaRPr>
          </a:p>
          <a:p>
            <a:pPr algn="ctr"/>
            <a:r>
              <a:rPr lang="fa-IR" sz="3200" b="1">
                <a:latin typeface="Times New Roman" pitchFamily="18" charset="0"/>
              </a:rPr>
              <a:t>3. تعديل حساب سرقفلي</a:t>
            </a:r>
            <a:endParaRPr lang="en-US" sz="3200">
              <a:latin typeface="Times New Roman" pitchFamily="18" charset="0"/>
            </a:endParaRPr>
          </a:p>
          <a:p>
            <a:pPr algn="ctr"/>
            <a:r>
              <a:rPr lang="fa-IR" sz="3200" b="1">
                <a:latin typeface="Times New Roman" pitchFamily="18" charset="0"/>
              </a:rPr>
              <a:t>4. تعديل سود انباشته </a:t>
            </a:r>
            <a:endParaRPr lang="en-US" sz="3200">
              <a:latin typeface="Times New Roman" pitchFamily="18" charset="0"/>
            </a:endParaRPr>
          </a:p>
          <a:p>
            <a:pPr algn="ctr"/>
            <a:r>
              <a:rPr lang="fa-IR" sz="3200" b="1">
                <a:latin typeface="Times New Roman" pitchFamily="18" charset="0"/>
              </a:rPr>
              <a:t>5. تعديل حساب سرمايه</a:t>
            </a:r>
            <a:endParaRPr lang="en-US" sz="3200">
              <a:latin typeface="Times New Roman" pitchFamily="18" charset="0"/>
            </a:endParaRPr>
          </a:p>
          <a:p>
            <a:pPr algn="ctr" eaLnBrk="0" hangingPunct="0"/>
            <a:r>
              <a:rPr lang="fa-IR" sz="3200">
                <a:latin typeface="Times New Roman" pitchFamily="18" charset="0"/>
              </a:rPr>
              <a:t>      </a:t>
            </a:r>
          </a:p>
        </p:txBody>
      </p:sp>
      <p:sp>
        <p:nvSpPr>
          <p:cNvPr id="415747" name="Rectangle 3"/>
          <p:cNvSpPr>
            <a:spLocks noChangeArrowheads="1"/>
          </p:cNvSpPr>
          <p:nvPr/>
        </p:nvSpPr>
        <p:spPr bwMode="auto">
          <a:xfrm>
            <a:off x="2655888" y="568325"/>
            <a:ext cx="5338762" cy="519113"/>
          </a:xfrm>
          <a:prstGeom prst="rect">
            <a:avLst/>
          </a:prstGeom>
          <a:noFill/>
          <a:ln w="12700" cap="sq">
            <a:noFill/>
            <a:miter lim="800000"/>
            <a:headEnd type="none" w="sm" len="sm"/>
            <a:tailEnd type="none" w="sm" len="sm"/>
          </a:ln>
          <a:effectLst/>
        </p:spPr>
        <p:txBody>
          <a:bodyPr wrap="none">
            <a:spAutoFit/>
          </a:bodyPr>
          <a:lstStyle/>
          <a:p>
            <a:r>
              <a:rPr lang="fa-IR" sz="2800" b="1">
                <a:solidFill>
                  <a:schemeClr val="tx2"/>
                </a:solidFill>
              </a:rPr>
              <a:t>رويه حسا بداري خاص پذيرش شريك جديد :</a:t>
            </a:r>
            <a:endParaRPr lang="en-US" sz="2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611188" y="2133600"/>
            <a:ext cx="7848600" cy="1919288"/>
          </a:xfrm>
          <a:prstGeom prst="rect">
            <a:avLst/>
          </a:prstGeom>
          <a:noFill/>
          <a:ln w="9525">
            <a:noFill/>
            <a:miter lim="800000"/>
            <a:headEnd/>
            <a:tailEnd/>
          </a:ln>
          <a:effectLst/>
        </p:spPr>
        <p:txBody>
          <a:bodyPr anchor="ctr">
            <a:spAutoFit/>
          </a:bodyPr>
          <a:lstStyle/>
          <a:p>
            <a:pPr algn="just"/>
            <a:r>
              <a:rPr lang="fa-IR" sz="2400">
                <a:latin typeface="Times New Roman" pitchFamily="18" charset="0"/>
              </a:rPr>
              <a:t>        </a:t>
            </a:r>
            <a:endParaRPr lang="en-US" sz="3200">
              <a:latin typeface="Times New Roman" pitchFamily="18" charset="0"/>
            </a:endParaRPr>
          </a:p>
          <a:p>
            <a:pPr algn="just"/>
            <a:r>
              <a:rPr lang="fa-IR" sz="3200">
                <a:latin typeface="Times New Roman" pitchFamily="18" charset="0"/>
              </a:rPr>
              <a:t>نسبت سود وزياني كه بين شركاي قديمي وجديد تقسيم مي </a:t>
            </a:r>
            <a:endParaRPr lang="en-US" sz="3200">
              <a:latin typeface="Times New Roman" pitchFamily="18" charset="0"/>
            </a:endParaRPr>
          </a:p>
          <a:p>
            <a:pPr algn="just"/>
            <a:r>
              <a:rPr lang="fa-IR" sz="3200">
                <a:latin typeface="Times New Roman" pitchFamily="18" charset="0"/>
              </a:rPr>
              <a:t>شود را " نسبت جديد تسهيم سود وزيان " مينامند كه بعد از </a:t>
            </a:r>
            <a:endParaRPr lang="en-US" sz="3200">
              <a:latin typeface="Times New Roman" pitchFamily="18" charset="0"/>
            </a:endParaRPr>
          </a:p>
          <a:p>
            <a:pPr algn="just"/>
            <a:r>
              <a:rPr lang="fa-IR" sz="3200">
                <a:latin typeface="Times New Roman" pitchFamily="18" charset="0"/>
              </a:rPr>
              <a:t>ورود شريك جديد بوجود مي ايد.</a:t>
            </a:r>
          </a:p>
        </p:txBody>
      </p:sp>
      <p:sp>
        <p:nvSpPr>
          <p:cNvPr id="416771" name="Rectangle 3"/>
          <p:cNvSpPr>
            <a:spLocks noChangeArrowheads="1"/>
          </p:cNvSpPr>
          <p:nvPr/>
        </p:nvSpPr>
        <p:spPr bwMode="auto">
          <a:xfrm>
            <a:off x="2887663" y="447675"/>
            <a:ext cx="5006975" cy="579438"/>
          </a:xfrm>
          <a:prstGeom prst="rect">
            <a:avLst/>
          </a:prstGeom>
          <a:noFill/>
          <a:ln w="12700" cap="sq">
            <a:noFill/>
            <a:miter lim="800000"/>
            <a:headEnd type="none" w="sm" len="sm"/>
            <a:tailEnd type="none" w="sm" len="sm"/>
          </a:ln>
          <a:effectLst/>
        </p:spPr>
        <p:txBody>
          <a:bodyPr wrap="none">
            <a:spAutoFit/>
          </a:bodyPr>
          <a:lstStyle/>
          <a:p>
            <a:r>
              <a:rPr lang="fa-IR" sz="3200" b="1">
                <a:solidFill>
                  <a:schemeClr val="tx2"/>
                </a:solidFill>
              </a:rPr>
              <a:t>تعديل درنسبتهاي تقسيم سود وزيان:</a:t>
            </a:r>
            <a:endParaRPr lang="en-US" sz="32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611188" y="2349500"/>
            <a:ext cx="7848600"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الف) وقتي دارائي ها وبدهي هاي شركت تجديد ارزيابي شدند ارزش جديد دردفا ترانعكاس يابد.</a:t>
            </a:r>
            <a:endParaRPr lang="en-US" sz="3200">
              <a:latin typeface="Times New Roman" pitchFamily="18" charset="0"/>
            </a:endParaRPr>
          </a:p>
          <a:p>
            <a:pPr algn="just"/>
            <a:r>
              <a:rPr lang="fa-IR" sz="3200">
                <a:latin typeface="Times New Roman" pitchFamily="18" charset="0"/>
              </a:rPr>
              <a:t>ب) وقتي دارائي ها وبدهي هاي شركت تجديد ارزيابي شدند ارزش جديد دردفاتر انعكاس نيابد.</a:t>
            </a:r>
          </a:p>
        </p:txBody>
      </p:sp>
      <p:sp>
        <p:nvSpPr>
          <p:cNvPr id="417795" name="Rectangle 3"/>
          <p:cNvSpPr>
            <a:spLocks noChangeArrowheads="1"/>
          </p:cNvSpPr>
          <p:nvPr/>
        </p:nvSpPr>
        <p:spPr bwMode="auto">
          <a:xfrm>
            <a:off x="650875" y="568325"/>
            <a:ext cx="7308850" cy="519113"/>
          </a:xfrm>
          <a:prstGeom prst="rect">
            <a:avLst/>
          </a:prstGeom>
          <a:noFill/>
          <a:ln w="12700" cap="sq">
            <a:noFill/>
            <a:miter lim="800000"/>
            <a:headEnd type="none" w="sm" len="sm"/>
            <a:tailEnd type="none" w="sm" len="sm"/>
          </a:ln>
          <a:effectLst/>
        </p:spPr>
        <p:txBody>
          <a:bodyPr wrap="none">
            <a:spAutoFit/>
          </a:bodyPr>
          <a:lstStyle/>
          <a:p>
            <a:r>
              <a:rPr lang="fa-IR" sz="2800" b="1">
                <a:solidFill>
                  <a:schemeClr val="tx2"/>
                </a:solidFill>
              </a:rPr>
              <a:t>تجديد ارزيابي دارائي ها وبدهي ها به دو روش انجام ميگيرد:</a:t>
            </a:r>
            <a:endParaRPr lang="en-US" sz="2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684213" y="2406650"/>
            <a:ext cx="7775575"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سرقفلي ممكن است شاخصي از تجارت باشد كه شركتها را قادر ميسازد تا سود مازادي نسبت به بازده سرمايه گذاري بطور نرمال كسب نمايند. مازاد سود يعني سود اضافي كه بيشتر از سود معمولي باشد.</a:t>
            </a:r>
          </a:p>
        </p:txBody>
      </p:sp>
      <p:sp>
        <p:nvSpPr>
          <p:cNvPr id="418819" name="Rectangle 3"/>
          <p:cNvSpPr>
            <a:spLocks noChangeArrowheads="1"/>
          </p:cNvSpPr>
          <p:nvPr/>
        </p:nvSpPr>
        <p:spPr bwMode="auto">
          <a:xfrm>
            <a:off x="5065713" y="420688"/>
            <a:ext cx="2820987" cy="701675"/>
          </a:xfrm>
          <a:prstGeom prst="rect">
            <a:avLst/>
          </a:prstGeom>
          <a:noFill/>
          <a:ln w="12700" cap="sq">
            <a:noFill/>
            <a:miter lim="800000"/>
            <a:headEnd type="none" w="sm" len="sm"/>
            <a:tailEnd type="none" w="sm" len="sm"/>
          </a:ln>
          <a:effectLst/>
        </p:spPr>
        <p:txBody>
          <a:bodyPr wrap="none">
            <a:spAutoFit/>
          </a:bodyPr>
          <a:lstStyle/>
          <a:p>
            <a:r>
              <a:rPr lang="fa-IR" sz="4000" b="1">
                <a:solidFill>
                  <a:schemeClr val="tx2"/>
                </a:solidFill>
              </a:rPr>
              <a:t>تعريف سرقفلي:</a:t>
            </a:r>
            <a:endParaRPr lang="en-US" sz="40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827088" y="1630363"/>
            <a:ext cx="7489825" cy="3503612"/>
          </a:xfrm>
          <a:prstGeom prst="rect">
            <a:avLst/>
          </a:prstGeom>
          <a:noFill/>
          <a:ln w="9525">
            <a:noFill/>
            <a:miter lim="800000"/>
            <a:headEnd/>
            <a:tailEnd/>
          </a:ln>
          <a:effectLst/>
        </p:spPr>
        <p:txBody>
          <a:bodyPr anchor="ctr">
            <a:spAutoFit/>
          </a:bodyPr>
          <a:lstStyle/>
          <a:p>
            <a:pPr indent="457200" algn="just"/>
            <a:endParaRPr lang="en-US" sz="3200">
              <a:latin typeface="Times New Roman" pitchFamily="18" charset="0"/>
            </a:endParaRPr>
          </a:p>
          <a:p>
            <a:pPr indent="457200" algn="just"/>
            <a:r>
              <a:rPr lang="fa-IR" sz="3200">
                <a:latin typeface="Times New Roman" pitchFamily="18" charset="0"/>
              </a:rPr>
              <a:t>الف) حسن شهر ت مالكين شركت</a:t>
            </a:r>
            <a:endParaRPr lang="en-US" sz="3200">
              <a:latin typeface="Times New Roman" pitchFamily="18" charset="0"/>
            </a:endParaRPr>
          </a:p>
          <a:p>
            <a:pPr indent="457200" algn="just"/>
            <a:r>
              <a:rPr lang="fa-IR" sz="3200">
                <a:latin typeface="Times New Roman" pitchFamily="18" charset="0"/>
              </a:rPr>
              <a:t>ب) معروفيت محصو لات</a:t>
            </a:r>
            <a:endParaRPr lang="en-US" sz="3200">
              <a:latin typeface="Times New Roman" pitchFamily="18" charset="0"/>
            </a:endParaRPr>
          </a:p>
          <a:p>
            <a:pPr indent="457200" algn="just"/>
            <a:r>
              <a:rPr lang="fa-IR" sz="3200">
                <a:latin typeface="Times New Roman" pitchFamily="18" charset="0"/>
              </a:rPr>
              <a:t>ج) اثربخشي اگهي و تبليغات</a:t>
            </a:r>
            <a:endParaRPr lang="en-US" sz="3200">
              <a:latin typeface="Times New Roman" pitchFamily="18" charset="0"/>
            </a:endParaRPr>
          </a:p>
          <a:p>
            <a:pPr indent="457200" algn="just"/>
            <a:r>
              <a:rPr lang="fa-IR" sz="3200">
                <a:latin typeface="Times New Roman" pitchFamily="18" charset="0"/>
              </a:rPr>
              <a:t>د) موقعيت وجا ومكان مناسب</a:t>
            </a:r>
            <a:endParaRPr lang="en-US" sz="3200">
              <a:latin typeface="Times New Roman" pitchFamily="18" charset="0"/>
            </a:endParaRPr>
          </a:p>
          <a:p>
            <a:pPr indent="457200" algn="just"/>
            <a:r>
              <a:rPr lang="fa-IR" sz="3200">
                <a:latin typeface="Times New Roman" pitchFamily="18" charset="0"/>
              </a:rPr>
              <a:t>ه) انحصاري بودن محصولات </a:t>
            </a:r>
            <a:endParaRPr lang="en-US" sz="3200">
              <a:latin typeface="Times New Roman" pitchFamily="18" charset="0"/>
            </a:endParaRPr>
          </a:p>
          <a:p>
            <a:pPr indent="457200" algn="just"/>
            <a:r>
              <a:rPr lang="fa-IR" sz="3200">
                <a:latin typeface="Times New Roman" pitchFamily="18" charset="0"/>
              </a:rPr>
              <a:t>و) در دسترس نبودن محصولات مشابه</a:t>
            </a:r>
          </a:p>
        </p:txBody>
      </p:sp>
      <p:sp>
        <p:nvSpPr>
          <p:cNvPr id="419843" name="Rectangle 3"/>
          <p:cNvSpPr>
            <a:spLocks noChangeArrowheads="1"/>
          </p:cNvSpPr>
          <p:nvPr/>
        </p:nvSpPr>
        <p:spPr bwMode="auto">
          <a:xfrm>
            <a:off x="2058988" y="447675"/>
            <a:ext cx="5749925" cy="579438"/>
          </a:xfrm>
          <a:prstGeom prst="rect">
            <a:avLst/>
          </a:prstGeom>
          <a:noFill/>
          <a:ln w="12700" cap="sq">
            <a:noFill/>
            <a:miter lim="800000"/>
            <a:headEnd type="none" w="sm" len="sm"/>
            <a:tailEnd type="none" w="sm" len="sm"/>
          </a:ln>
          <a:effectLst/>
        </p:spPr>
        <p:txBody>
          <a:bodyPr wrap="none">
            <a:spAutoFit/>
          </a:bodyPr>
          <a:lstStyle/>
          <a:p>
            <a:r>
              <a:rPr lang="fa-IR" sz="3200" b="1">
                <a:solidFill>
                  <a:schemeClr val="tx2"/>
                </a:solidFill>
              </a:rPr>
              <a:t>سرقفلي اساساً به موارد زير بستگي دارد:</a:t>
            </a:r>
            <a:endParaRPr lang="en-US" sz="32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539750" y="2344738"/>
            <a:ext cx="7848600"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شركت تضامني اگر دارايي كافي براي تآديه تمام قروض نداشته</a:t>
            </a:r>
            <a:r>
              <a:rPr lang="en-US" sz="3200">
                <a:latin typeface="Times New Roman" pitchFamily="18" charset="0"/>
              </a:rPr>
              <a:t> </a:t>
            </a:r>
            <a:r>
              <a:rPr lang="fa-IR" sz="3200">
                <a:latin typeface="Times New Roman" pitchFamily="18" charset="0"/>
              </a:rPr>
              <a:t>باشد هريك ازشركاء شركت</a:t>
            </a:r>
            <a:r>
              <a:rPr lang="en-US" sz="3200">
                <a:latin typeface="Times New Roman" pitchFamily="18" charset="0"/>
              </a:rPr>
              <a:t>  </a:t>
            </a:r>
            <a:r>
              <a:rPr lang="fa-IR" sz="3200">
                <a:latin typeface="Times New Roman" pitchFamily="18" charset="0"/>
              </a:rPr>
              <a:t>مسئول پرداخت تما م قروض شركت</a:t>
            </a:r>
            <a:r>
              <a:rPr lang="en-US" sz="3200">
                <a:latin typeface="Times New Roman" pitchFamily="18" charset="0"/>
              </a:rPr>
              <a:t> </a:t>
            </a:r>
            <a:r>
              <a:rPr lang="fa-IR" sz="3200">
                <a:latin typeface="Times New Roman" pitchFamily="18" charset="0"/>
              </a:rPr>
              <a:t>مي باشند هرقراري بين شركا برخلاف اين باشد درمقابل اشخاص</a:t>
            </a:r>
            <a:r>
              <a:rPr lang="en-US" sz="3200">
                <a:latin typeface="Times New Roman" pitchFamily="18" charset="0"/>
              </a:rPr>
              <a:t> </a:t>
            </a:r>
            <a:r>
              <a:rPr lang="fa-IR" sz="3200">
                <a:latin typeface="Times New Roman" pitchFamily="18" charset="0"/>
              </a:rPr>
              <a:t>ثالث بي اثر است</a:t>
            </a:r>
            <a:r>
              <a:rPr lang="en-US" sz="3200">
                <a:latin typeface="Times New Roman" pitchFamily="18" charset="0"/>
              </a:rPr>
              <a:t>.</a:t>
            </a:r>
          </a:p>
        </p:txBody>
      </p:sp>
    </p:spTree>
  </p:cSld>
  <p:clrMapOvr>
    <a:masterClrMapping/>
  </p:clrMapOvr>
  <p:transition spd="slow">
    <p:comb/>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611188" y="2649538"/>
            <a:ext cx="7777162" cy="1554162"/>
          </a:xfrm>
          <a:prstGeom prst="rect">
            <a:avLst/>
          </a:prstGeom>
          <a:noFill/>
          <a:ln w="9525">
            <a:noFill/>
            <a:miter lim="800000"/>
            <a:headEnd/>
            <a:tailEnd/>
          </a:ln>
          <a:effectLst/>
        </p:spPr>
        <p:txBody>
          <a:bodyPr anchor="ctr">
            <a:spAutoFit/>
          </a:bodyPr>
          <a:lstStyle/>
          <a:p>
            <a:pPr indent="457200" algn="just"/>
            <a:r>
              <a:rPr lang="fa-IR" sz="3200">
                <a:latin typeface="Times New Roman" pitchFamily="18" charset="0"/>
              </a:rPr>
              <a:t>1. روش ميانگين سود: ارزش سرقفلي بر پايه ميانگين سود كه مربوط به چند سال گذشته است در تعداد سالهاي توافق شده ضرب ميشود.</a:t>
            </a:r>
          </a:p>
        </p:txBody>
      </p:sp>
      <p:sp>
        <p:nvSpPr>
          <p:cNvPr id="420867" name="Rectangle 3"/>
          <p:cNvSpPr>
            <a:spLocks noChangeArrowheads="1"/>
          </p:cNvSpPr>
          <p:nvPr/>
        </p:nvSpPr>
        <p:spPr bwMode="auto">
          <a:xfrm>
            <a:off x="2971800" y="469900"/>
            <a:ext cx="4965700"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روشهاي ارزش گذاري سرقفلي:</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1890" name="Rectangle 2"/>
          <p:cNvSpPr>
            <a:spLocks noChangeArrowheads="1"/>
          </p:cNvSpPr>
          <p:nvPr/>
        </p:nvSpPr>
        <p:spPr bwMode="auto">
          <a:xfrm>
            <a:off x="395288" y="1555750"/>
            <a:ext cx="8208962" cy="3749675"/>
          </a:xfrm>
          <a:prstGeom prst="rect">
            <a:avLst/>
          </a:prstGeom>
          <a:noFill/>
          <a:ln w="9525">
            <a:noFill/>
            <a:miter lim="800000"/>
            <a:headEnd/>
            <a:tailEnd/>
          </a:ln>
          <a:effectLst/>
        </p:spPr>
        <p:txBody>
          <a:bodyPr anchor="ctr">
            <a:spAutoFit/>
          </a:bodyPr>
          <a:lstStyle/>
          <a:p>
            <a:pPr indent="457200" algn="ctr"/>
            <a:endParaRPr lang="en-US" sz="3000">
              <a:latin typeface="Times New Roman" pitchFamily="18" charset="0"/>
            </a:endParaRPr>
          </a:p>
          <a:p>
            <a:pPr indent="457200" algn="ctr"/>
            <a:r>
              <a:rPr lang="fa-IR" sz="3000">
                <a:latin typeface="Times New Roman" pitchFamily="18" charset="0"/>
              </a:rPr>
              <a:t>مثال5:شركتي در4 سال گذشته سودومنافع زيرراكسب نموده:</a:t>
            </a:r>
            <a:endParaRPr lang="en-US" sz="3000">
              <a:latin typeface="Times New Roman" pitchFamily="18" charset="0"/>
            </a:endParaRPr>
          </a:p>
          <a:p>
            <a:pPr indent="457200" algn="ctr"/>
            <a:r>
              <a:rPr lang="fa-IR" sz="3000">
                <a:latin typeface="Times New Roman" pitchFamily="18" charset="0"/>
              </a:rPr>
              <a:t>1381)    200000 ريال               1383)    170000</a:t>
            </a:r>
            <a:endParaRPr lang="en-US" sz="3000">
              <a:latin typeface="Times New Roman" pitchFamily="18" charset="0"/>
            </a:endParaRPr>
          </a:p>
          <a:p>
            <a:pPr indent="457200" algn="ctr"/>
            <a:r>
              <a:rPr lang="fa-IR" sz="3000">
                <a:latin typeface="Times New Roman" pitchFamily="18" charset="0"/>
              </a:rPr>
              <a:t>1382)    150000ريال                1384)    180000 </a:t>
            </a:r>
            <a:endParaRPr lang="en-US" sz="3000">
              <a:latin typeface="Times New Roman" pitchFamily="18" charset="0"/>
            </a:endParaRPr>
          </a:p>
          <a:p>
            <a:pPr indent="457200" algn="ctr"/>
            <a:r>
              <a:rPr lang="fa-IR" sz="3000">
                <a:latin typeface="Times New Roman" pitchFamily="18" charset="0"/>
              </a:rPr>
              <a:t>با توافق شركاءسرقفلي دوبرابرميانگين سود 4 سال اخيرمي </a:t>
            </a:r>
            <a:endParaRPr lang="en-US" sz="3000">
              <a:latin typeface="Times New Roman" pitchFamily="18" charset="0"/>
            </a:endParaRPr>
          </a:p>
          <a:p>
            <a:pPr indent="457200" algn="ctr"/>
            <a:r>
              <a:rPr lang="fa-IR" sz="3000">
                <a:latin typeface="Times New Roman" pitchFamily="18" charset="0"/>
              </a:rPr>
              <a:t>باشد.</a:t>
            </a:r>
            <a:endParaRPr lang="en-US" sz="3000">
              <a:latin typeface="Times New Roman" pitchFamily="18" charset="0"/>
            </a:endParaRPr>
          </a:p>
          <a:p>
            <a:pPr indent="457200" algn="ctr"/>
            <a:r>
              <a:rPr lang="fa-IR" sz="3000">
                <a:latin typeface="Times New Roman" pitchFamily="18" charset="0"/>
              </a:rPr>
              <a:t>جواب)</a:t>
            </a:r>
            <a:endParaRPr lang="en-US" sz="3000">
              <a:latin typeface="Times New Roman" pitchFamily="18" charset="0"/>
            </a:endParaRPr>
          </a:p>
          <a:p>
            <a:pPr indent="457200" algn="ctr"/>
            <a:r>
              <a:rPr lang="fa-IR" sz="3000">
                <a:latin typeface="Times New Roman" pitchFamily="18" charset="0"/>
              </a:rPr>
              <a:t> 175000=4 / 180000+170000+150000+200000</a:t>
            </a:r>
          </a:p>
        </p:txBody>
      </p:sp>
      <p:sp>
        <p:nvSpPr>
          <p:cNvPr id="421891" name="Rectangle 3"/>
          <p:cNvSpPr>
            <a:spLocks noChangeArrowheads="1"/>
          </p:cNvSpPr>
          <p:nvPr/>
        </p:nvSpPr>
        <p:spPr bwMode="auto">
          <a:xfrm>
            <a:off x="4378325" y="420688"/>
            <a:ext cx="3548063" cy="701675"/>
          </a:xfrm>
          <a:prstGeom prst="rect">
            <a:avLst/>
          </a:prstGeom>
          <a:noFill/>
          <a:ln w="12700" cap="sq">
            <a:noFill/>
            <a:miter lim="800000"/>
            <a:headEnd type="none" w="sm" len="sm"/>
            <a:tailEnd type="none" w="sm" len="sm"/>
          </a:ln>
          <a:effectLst/>
        </p:spPr>
        <p:txBody>
          <a:bodyPr wrap="none">
            <a:spAutoFit/>
          </a:bodyPr>
          <a:lstStyle/>
          <a:p>
            <a:r>
              <a:rPr lang="fa-IR" sz="4000" b="1">
                <a:solidFill>
                  <a:schemeClr val="tx2"/>
                </a:solidFill>
              </a:rPr>
              <a:t>روش ميانگين سود:</a:t>
            </a:r>
            <a:endParaRPr lang="en-US" sz="40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2914" name="Rectangle 2"/>
          <p:cNvSpPr>
            <a:spLocks noChangeArrowheads="1"/>
          </p:cNvSpPr>
          <p:nvPr/>
        </p:nvSpPr>
        <p:spPr bwMode="auto">
          <a:xfrm>
            <a:off x="539750" y="2163763"/>
            <a:ext cx="7993063" cy="2528887"/>
          </a:xfrm>
          <a:prstGeom prst="rect">
            <a:avLst/>
          </a:prstGeom>
          <a:noFill/>
          <a:ln w="9525">
            <a:noFill/>
            <a:miter lim="800000"/>
            <a:headEnd/>
            <a:tailEnd/>
          </a:ln>
          <a:effectLst/>
        </p:spPr>
        <p:txBody>
          <a:bodyPr anchor="ctr">
            <a:spAutoFit/>
          </a:bodyPr>
          <a:lstStyle/>
          <a:p>
            <a:pPr indent="457200" algn="just"/>
            <a:r>
              <a:rPr lang="fa-IR" sz="3200">
                <a:latin typeface="Times New Roman" pitchFamily="18" charset="0"/>
              </a:rPr>
              <a:t>2. روش مازاد سود : دراين روش مازاد سود بعنوان مبنائي براي محاسبه سرقفلي بكار مي رود. ما زاد سود عبارت است از ما به التفاوت  بين ميانگين  سود ساليانه و بازده عادي سرمايه كه در شركت هاي مشابه سرمايه گذاري شده است.</a:t>
            </a:r>
          </a:p>
        </p:txBody>
      </p:sp>
    </p:spTree>
  </p:cSld>
  <p:clrMapOvr>
    <a:masterClrMapping/>
  </p:clrMapOvr>
  <p:transition spd="slow">
    <p:comb/>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539750" y="1676400"/>
            <a:ext cx="7993063" cy="3503613"/>
          </a:xfrm>
          <a:prstGeom prst="rect">
            <a:avLst/>
          </a:prstGeom>
          <a:noFill/>
          <a:ln w="9525">
            <a:noFill/>
            <a:miter lim="800000"/>
            <a:headEnd/>
            <a:tailEnd/>
          </a:ln>
          <a:effectLst/>
        </p:spPr>
        <p:txBody>
          <a:bodyPr anchor="ctr">
            <a:spAutoFit/>
          </a:bodyPr>
          <a:lstStyle/>
          <a:p>
            <a:pPr indent="457200" algn="just"/>
            <a:r>
              <a:rPr lang="fa-IR" sz="3200">
                <a:latin typeface="Times New Roman" pitchFamily="18" charset="0"/>
              </a:rPr>
              <a:t>مثال6: اگرمتوسط سود ساليانه يك شركت 400000ريال باشد ودر شركت مشابه ديگري مبلغ 3000000ريال سرمايه گذاري شده باشدوساليانه بازدهي معادل 8% داشته باشد سر قفلي سه برابر ما زاد سود در نظر گرفته مي شود .</a:t>
            </a:r>
            <a:endParaRPr lang="en-US" sz="3200">
              <a:latin typeface="Times New Roman" pitchFamily="18" charset="0"/>
            </a:endParaRPr>
          </a:p>
          <a:p>
            <a:pPr indent="457200" algn="just"/>
            <a:r>
              <a:rPr lang="fa-IR" sz="3200">
                <a:latin typeface="Times New Roman" pitchFamily="18" charset="0"/>
              </a:rPr>
              <a:t>مازاد سود عبارت است از :</a:t>
            </a:r>
            <a:endParaRPr lang="en-US" sz="3200">
              <a:latin typeface="Times New Roman" pitchFamily="18" charset="0"/>
            </a:endParaRPr>
          </a:p>
          <a:p>
            <a:pPr indent="457200" algn="just" rtl="0" eaLnBrk="0" hangingPunct="0"/>
            <a:endParaRPr lang="en-US" sz="3200"/>
          </a:p>
        </p:txBody>
      </p:sp>
    </p:spTree>
  </p:cSld>
  <p:clrMapOvr>
    <a:masterClrMapping/>
  </p:clrMapOvr>
  <p:transition spd="slow">
    <p:comb/>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684213" y="2016125"/>
            <a:ext cx="7559675" cy="3016250"/>
          </a:xfrm>
          <a:prstGeom prst="rect">
            <a:avLst/>
          </a:prstGeom>
          <a:noFill/>
          <a:ln w="9525">
            <a:noFill/>
            <a:miter lim="800000"/>
            <a:headEnd/>
            <a:tailEnd/>
          </a:ln>
          <a:effectLst/>
        </p:spPr>
        <p:txBody>
          <a:bodyPr anchor="ctr">
            <a:spAutoFit/>
          </a:bodyPr>
          <a:lstStyle/>
          <a:p>
            <a:pPr indent="457200" algn="ctr"/>
            <a:r>
              <a:rPr lang="fa-IR" sz="3200" b="1">
                <a:latin typeface="Times New Roman" pitchFamily="18" charset="0"/>
              </a:rPr>
              <a:t>جواب)</a:t>
            </a:r>
            <a:endParaRPr lang="en-US" sz="3200">
              <a:latin typeface="Times New Roman" pitchFamily="18" charset="0"/>
            </a:endParaRPr>
          </a:p>
          <a:p>
            <a:pPr indent="457200" algn="ctr"/>
            <a:r>
              <a:rPr lang="fa-IR" sz="3200" b="1">
                <a:latin typeface="Times New Roman" pitchFamily="18" charset="0"/>
              </a:rPr>
              <a:t>بازده ساليانه شركت مشابه        240000=8%*3000000</a:t>
            </a:r>
            <a:endParaRPr lang="en-US" sz="3200">
              <a:latin typeface="Times New Roman" pitchFamily="18" charset="0"/>
            </a:endParaRPr>
          </a:p>
          <a:p>
            <a:pPr indent="457200" algn="ctr"/>
            <a:r>
              <a:rPr lang="fa-IR" sz="3200" b="1">
                <a:latin typeface="Times New Roman" pitchFamily="18" charset="0"/>
              </a:rPr>
              <a:t>  160000=240000-400000=ما زاد سود</a:t>
            </a:r>
            <a:endParaRPr lang="en-US" sz="3200">
              <a:latin typeface="Times New Roman" pitchFamily="18" charset="0"/>
            </a:endParaRPr>
          </a:p>
          <a:p>
            <a:pPr indent="457200" algn="ctr"/>
            <a:r>
              <a:rPr lang="fa-IR" sz="3200" b="1">
                <a:latin typeface="Times New Roman" pitchFamily="18" charset="0"/>
              </a:rPr>
              <a:t>                                                480000=3*160000</a:t>
            </a:r>
            <a:r>
              <a:rPr lang="en-US" sz="32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827088" y="2165350"/>
            <a:ext cx="7345362" cy="2528888"/>
          </a:xfrm>
          <a:prstGeom prst="rect">
            <a:avLst/>
          </a:prstGeom>
          <a:noFill/>
          <a:ln w="9525">
            <a:noFill/>
            <a:miter lim="800000"/>
            <a:headEnd/>
            <a:tailEnd/>
          </a:ln>
          <a:effectLst/>
        </p:spPr>
        <p:txBody>
          <a:bodyPr anchor="ctr">
            <a:spAutoFit/>
          </a:bodyPr>
          <a:lstStyle/>
          <a:p>
            <a:pPr indent="457200" algn="just"/>
            <a:r>
              <a:rPr lang="fa-IR" sz="3200">
                <a:latin typeface="Times New Roman" pitchFamily="18" charset="0"/>
              </a:rPr>
              <a:t>3. روش بازده سرمايه گذاري: ميا نگين سود بر اساس نرخ بازده نرمال مبلغ سرمايه گذاري شده قرار مي گيرد.</a:t>
            </a:r>
          </a:p>
          <a:p>
            <a:pPr indent="457200" algn="just"/>
            <a:r>
              <a:rPr lang="fa-IR" sz="3200">
                <a:latin typeface="Times New Roman" pitchFamily="18" charset="0"/>
              </a:rPr>
              <a:t>مازاد سود نسبت به داراييهاي خالص شركت سرقفلي ميباشد.</a:t>
            </a:r>
            <a:endParaRPr lang="en-US" sz="3200">
              <a:latin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611188" y="1670050"/>
            <a:ext cx="7848600" cy="3990975"/>
          </a:xfrm>
          <a:prstGeom prst="rect">
            <a:avLst/>
          </a:prstGeom>
          <a:noFill/>
          <a:ln w="9525">
            <a:noFill/>
            <a:miter lim="800000"/>
            <a:headEnd/>
            <a:tailEnd/>
          </a:ln>
          <a:effectLst/>
        </p:spPr>
        <p:txBody>
          <a:bodyPr anchor="ctr">
            <a:spAutoFit/>
          </a:bodyPr>
          <a:lstStyle/>
          <a:p>
            <a:pPr algn="ctr"/>
            <a:endParaRPr lang="en-US" sz="3200">
              <a:latin typeface="Times New Roman" pitchFamily="18" charset="0"/>
            </a:endParaRPr>
          </a:p>
          <a:p>
            <a:pPr algn="just"/>
            <a:r>
              <a:rPr lang="fa-IR" sz="3200">
                <a:latin typeface="Times New Roman" pitchFamily="18" charset="0"/>
              </a:rPr>
              <a:t>مثال 7: ميانگين سود شركت الف 90000ريال است،سرمايه شركت 600000ريال وبازده مورد انتظار رقم سرمايه گذاري 10%است. سر قفلي عبارت است از:</a:t>
            </a:r>
          </a:p>
          <a:p>
            <a:pPr algn="just"/>
            <a:endParaRPr lang="en-US" sz="3200">
              <a:latin typeface="Times New Roman" pitchFamily="18" charset="0"/>
            </a:endParaRPr>
          </a:p>
          <a:p>
            <a:pPr algn="ctr"/>
            <a:r>
              <a:rPr lang="fa-IR" sz="3200" b="1">
                <a:latin typeface="Times New Roman" pitchFamily="18" charset="0"/>
              </a:rPr>
              <a:t> 600000- 10 / 100*90000=سر قفلي                                300000=600000- 900000 =سر قفلي</a:t>
            </a:r>
            <a:endParaRPr lang="en-US" sz="3200">
              <a:latin typeface="Times New Roman" pitchFamily="18" charset="0"/>
            </a:endParaRPr>
          </a:p>
          <a:p>
            <a:pPr algn="ctr" rtl="0" eaLnBrk="0" hangingPunct="0"/>
            <a:endParaRPr lang="en-US" sz="3200"/>
          </a:p>
        </p:txBody>
      </p:sp>
      <p:sp>
        <p:nvSpPr>
          <p:cNvPr id="427011" name="Rectangle 3"/>
          <p:cNvSpPr>
            <a:spLocks noChangeArrowheads="1"/>
          </p:cNvSpPr>
          <p:nvPr/>
        </p:nvSpPr>
        <p:spPr bwMode="auto">
          <a:xfrm>
            <a:off x="3671888" y="469900"/>
            <a:ext cx="4281487"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روش بازده سرمايه گذاري:</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374650" y="1628775"/>
            <a:ext cx="8315325" cy="3990975"/>
          </a:xfrm>
          <a:prstGeom prst="rect">
            <a:avLst/>
          </a:prstGeom>
          <a:noFill/>
          <a:ln w="9525">
            <a:noFill/>
            <a:miter lim="800000"/>
            <a:headEnd/>
            <a:tailEnd/>
          </a:ln>
          <a:effectLst/>
        </p:spPr>
        <p:txBody>
          <a:bodyPr wrap="none" anchor="ctr">
            <a:spAutoFit/>
          </a:bodyPr>
          <a:lstStyle/>
          <a:p>
            <a:pPr algn="just"/>
            <a:r>
              <a:rPr lang="fa-IR" sz="3200">
                <a:latin typeface="Times New Roman" pitchFamily="18" charset="0"/>
              </a:rPr>
              <a:t>موضوع سر قفلي در شركتهاي تضامني در موارد زير مطرح </a:t>
            </a:r>
            <a:endParaRPr lang="en-US" sz="3200">
              <a:latin typeface="Times New Roman" pitchFamily="18" charset="0"/>
            </a:endParaRPr>
          </a:p>
          <a:p>
            <a:pPr algn="just"/>
            <a:r>
              <a:rPr lang="fa-IR" sz="3200">
                <a:latin typeface="Times New Roman" pitchFamily="18" charset="0"/>
              </a:rPr>
              <a:t>ميگردد:</a:t>
            </a:r>
            <a:endParaRPr lang="en-US" sz="3200">
              <a:latin typeface="Times New Roman" pitchFamily="18" charset="0"/>
            </a:endParaRPr>
          </a:p>
          <a:p>
            <a:pPr algn="just"/>
            <a:r>
              <a:rPr lang="fa-IR" sz="3200">
                <a:latin typeface="Times New Roman" pitchFamily="18" charset="0"/>
              </a:rPr>
              <a:t>1. تغيير درنسبت تسهيم سود وزيان </a:t>
            </a:r>
            <a:endParaRPr lang="en-US" sz="3200">
              <a:latin typeface="Times New Roman" pitchFamily="18" charset="0"/>
            </a:endParaRPr>
          </a:p>
          <a:p>
            <a:pPr algn="just"/>
            <a:r>
              <a:rPr lang="fa-IR" sz="3200">
                <a:latin typeface="Times New Roman" pitchFamily="18" charset="0"/>
              </a:rPr>
              <a:t>2. موقع ورود شريك جديد</a:t>
            </a:r>
            <a:endParaRPr lang="en-US" sz="3200">
              <a:latin typeface="Times New Roman" pitchFamily="18" charset="0"/>
            </a:endParaRPr>
          </a:p>
          <a:p>
            <a:pPr algn="just"/>
            <a:r>
              <a:rPr lang="fa-IR" sz="3200">
                <a:latin typeface="Times New Roman" pitchFamily="18" charset="0"/>
              </a:rPr>
              <a:t>3. موقع كناره گيري يا فوت شريك</a:t>
            </a:r>
            <a:endParaRPr lang="en-US" sz="3200">
              <a:latin typeface="Times New Roman" pitchFamily="18" charset="0"/>
            </a:endParaRPr>
          </a:p>
          <a:p>
            <a:pPr algn="just"/>
            <a:r>
              <a:rPr lang="fa-IR" sz="3200">
                <a:latin typeface="Times New Roman" pitchFamily="18" charset="0"/>
              </a:rPr>
              <a:t>4. موقع تركيب شركتها </a:t>
            </a:r>
            <a:endParaRPr lang="en-US" sz="3200">
              <a:latin typeface="Times New Roman" pitchFamily="18" charset="0"/>
            </a:endParaRPr>
          </a:p>
          <a:p>
            <a:pPr algn="just"/>
            <a:r>
              <a:rPr lang="fa-IR" sz="3200">
                <a:latin typeface="Times New Roman" pitchFamily="18" charset="0"/>
              </a:rPr>
              <a:t>5. موقع انحلال شركتها</a:t>
            </a:r>
            <a:endParaRPr lang="en-US" sz="3200">
              <a:latin typeface="Times New Roman" pitchFamily="18" charset="0"/>
            </a:endParaRPr>
          </a:p>
          <a:p>
            <a:pPr algn="just"/>
            <a:r>
              <a:rPr lang="fa-IR" sz="3200">
                <a:latin typeface="Times New Roman" pitchFamily="18" charset="0"/>
              </a:rPr>
              <a:t>6. موقع فروش شركتها</a:t>
            </a:r>
          </a:p>
        </p:txBody>
      </p:sp>
    </p:spTree>
  </p:cSld>
  <p:clrMapOvr>
    <a:masterClrMapping/>
  </p:clrMapOvr>
  <p:transition spd="slow">
    <p:comb/>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29058" name="Rectangle 2"/>
          <p:cNvSpPr>
            <a:spLocks noChangeArrowheads="1"/>
          </p:cNvSpPr>
          <p:nvPr/>
        </p:nvSpPr>
        <p:spPr bwMode="auto">
          <a:xfrm>
            <a:off x="611188" y="2406650"/>
            <a:ext cx="7777162" cy="204152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وقتي شركاي قديمي نسبت تقسيم سود وزيان را تغيير دهند عده اي متضررميشوند وعده اي متنفع ميشوند. شريكي كه سود ميبرد بايد زيان شريك متضرر را جبران كند.</a:t>
            </a:r>
          </a:p>
        </p:txBody>
      </p:sp>
      <p:sp>
        <p:nvSpPr>
          <p:cNvPr id="429059" name="Rectangle 3"/>
          <p:cNvSpPr>
            <a:spLocks noChangeArrowheads="1"/>
          </p:cNvSpPr>
          <p:nvPr/>
        </p:nvSpPr>
        <p:spPr bwMode="auto">
          <a:xfrm>
            <a:off x="2794000" y="469900"/>
            <a:ext cx="5180013" cy="641350"/>
          </a:xfrm>
          <a:prstGeom prst="rect">
            <a:avLst/>
          </a:prstGeom>
          <a:noFill/>
          <a:ln w="12700" cap="sq">
            <a:noFill/>
            <a:miter lim="800000"/>
            <a:headEnd type="none" w="sm" len="sm"/>
            <a:tailEnd type="none" w="sm" len="sm"/>
          </a:ln>
          <a:effectLst/>
        </p:spPr>
        <p:txBody>
          <a:bodyPr wrap="none">
            <a:spAutoFit/>
          </a:bodyPr>
          <a:lstStyle/>
          <a:p>
            <a:r>
              <a:rPr lang="fa-IR" sz="3600" b="1">
                <a:solidFill>
                  <a:schemeClr val="tx2"/>
                </a:solidFill>
              </a:rPr>
              <a:t>تغيير درنسبت تسهيم سود وزيان:</a:t>
            </a:r>
            <a:endParaRPr lang="en-US" sz="36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539750" y="1125538"/>
            <a:ext cx="7848600" cy="4478337"/>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اين روش سه حالت دارد:</a:t>
            </a:r>
            <a:endParaRPr lang="en-US" sz="3200">
              <a:latin typeface="Times New Roman" pitchFamily="18" charset="0"/>
            </a:endParaRPr>
          </a:p>
          <a:p>
            <a:pPr algn="just"/>
            <a:r>
              <a:rPr lang="fa-IR" sz="3200">
                <a:latin typeface="Times New Roman" pitchFamily="18" charset="0"/>
              </a:rPr>
              <a:t>1. مبلغ سرقفلي توسط شريك جديد وشركاي قديمي پردا خت مي گردد وهيچ سندي صادر نمي شود</a:t>
            </a:r>
            <a:endParaRPr lang="en-US" sz="3200">
              <a:latin typeface="Times New Roman" pitchFamily="18" charset="0"/>
            </a:endParaRPr>
          </a:p>
          <a:p>
            <a:pPr algn="just"/>
            <a:r>
              <a:rPr lang="fa-IR" sz="3200">
                <a:latin typeface="Times New Roman" pitchFamily="18" charset="0"/>
              </a:rPr>
              <a:t>2. وجوه نقد شريك جديد به نسبت سهم از خود گذشتگي شركاي قديم منظور ميشود وبعنوان سرمايه درگردش درشركت مي ماند.</a:t>
            </a:r>
            <a:endParaRPr lang="en-US" sz="3200">
              <a:latin typeface="Times New Roman" pitchFamily="18" charset="0"/>
            </a:endParaRPr>
          </a:p>
          <a:p>
            <a:pPr algn="just"/>
            <a:r>
              <a:rPr lang="fa-IR" sz="3200">
                <a:latin typeface="Times New Roman" pitchFamily="18" charset="0"/>
              </a:rPr>
              <a:t>3. وجوه نقد شركاي جديد به حساب سرمايه شركاي قديم بستانكار وتوسط انها برداشت مي شود.</a:t>
            </a:r>
          </a:p>
        </p:txBody>
      </p:sp>
      <p:sp>
        <p:nvSpPr>
          <p:cNvPr id="430083" name="Rectangle 3"/>
          <p:cNvSpPr>
            <a:spLocks noChangeArrowheads="1"/>
          </p:cNvSpPr>
          <p:nvPr/>
        </p:nvSpPr>
        <p:spPr bwMode="auto">
          <a:xfrm>
            <a:off x="1608138" y="496888"/>
            <a:ext cx="6265862" cy="519112"/>
          </a:xfrm>
          <a:prstGeom prst="rect">
            <a:avLst/>
          </a:prstGeom>
          <a:noFill/>
          <a:ln w="12700" cap="sq">
            <a:noFill/>
            <a:miter lim="800000"/>
            <a:headEnd type="none" w="sm" len="sm"/>
            <a:tailEnd type="none" w="sm" len="sm"/>
          </a:ln>
          <a:effectLst/>
        </p:spPr>
        <p:txBody>
          <a:bodyPr wrap="none">
            <a:spAutoFit/>
          </a:bodyPr>
          <a:lstStyle/>
          <a:p>
            <a:r>
              <a:rPr lang="fa-IR" sz="2800" b="1">
                <a:solidFill>
                  <a:schemeClr val="tx2"/>
                </a:solidFill>
              </a:rPr>
              <a:t>نحوه ثبت حسابداري حساب سرقفلي به روش جايزه:</a:t>
            </a:r>
            <a:endParaRPr lang="en-US" sz="2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611188" y="2392363"/>
            <a:ext cx="7777162"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شركت تضامني مشابه موسسات انفرادي است بجزانكه در مالكيت</a:t>
            </a:r>
            <a:r>
              <a:rPr lang="en-US" sz="3200">
                <a:latin typeface="Times New Roman" pitchFamily="18" charset="0"/>
              </a:rPr>
              <a:t> </a:t>
            </a:r>
            <a:r>
              <a:rPr lang="fa-IR" sz="3200">
                <a:latin typeface="Times New Roman" pitchFamily="18" charset="0"/>
              </a:rPr>
              <a:t>هاي انفرادي فقط شخص مالك است كه موسسه را اداره مينمايد درحالي كه درشركتهاي تضامني دو يا چند نفردرمالكيت ان سهيم مي</a:t>
            </a:r>
            <a:r>
              <a:rPr lang="en-US" sz="3200">
                <a:latin typeface="Times New Roman" pitchFamily="18" charset="0"/>
              </a:rPr>
              <a:t> </a:t>
            </a:r>
            <a:r>
              <a:rPr lang="fa-IR" sz="3200">
                <a:latin typeface="Times New Roman" pitchFamily="18" charset="0"/>
              </a:rPr>
              <a:t>باشند.</a:t>
            </a:r>
            <a:r>
              <a:rPr lang="en-US" sz="3200">
                <a:latin typeface="Times New Roman" pitchFamily="18" charset="0"/>
              </a:rPr>
              <a:t> </a:t>
            </a:r>
          </a:p>
        </p:txBody>
      </p:sp>
    </p:spTree>
  </p:cSld>
  <p:clrMapOvr>
    <a:masterClrMapping/>
  </p:clrMapOvr>
  <p:transition spd="slow">
    <p:comb/>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684213" y="2406650"/>
            <a:ext cx="7704137" cy="204152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با موافقت شركاي قديمي شريك جديد بدون پرداخت سرقفلي وارد شركت شده وسرقفلي به حساب سرمايه شركاي قديم  به نسبت سود وزيان تعديل مي شود.</a:t>
            </a:r>
            <a:endParaRPr lang="en-US" sz="3200">
              <a:latin typeface="Times New Roman" pitchFamily="18" charset="0"/>
            </a:endParaRPr>
          </a:p>
          <a:p>
            <a:pPr algn="just" rtl="0" eaLnBrk="0" hangingPunct="0"/>
            <a:endParaRPr lang="en-US" sz="3200"/>
          </a:p>
        </p:txBody>
      </p:sp>
      <p:sp>
        <p:nvSpPr>
          <p:cNvPr id="431107" name="Rectangle 3"/>
          <p:cNvSpPr>
            <a:spLocks noChangeArrowheads="1"/>
          </p:cNvSpPr>
          <p:nvPr/>
        </p:nvSpPr>
        <p:spPr bwMode="auto">
          <a:xfrm>
            <a:off x="2006600" y="496888"/>
            <a:ext cx="5949950" cy="519112"/>
          </a:xfrm>
          <a:prstGeom prst="rect">
            <a:avLst/>
          </a:prstGeom>
          <a:noFill/>
          <a:ln w="12700" cap="sq">
            <a:noFill/>
            <a:miter lim="800000"/>
            <a:headEnd type="none" w="sm" len="sm"/>
            <a:tailEnd type="none" w="sm" len="sm"/>
          </a:ln>
          <a:effectLst/>
        </p:spPr>
        <p:txBody>
          <a:bodyPr wrap="none">
            <a:spAutoFit/>
          </a:bodyPr>
          <a:lstStyle/>
          <a:p>
            <a:r>
              <a:rPr lang="fa-IR" sz="2800" b="1">
                <a:solidFill>
                  <a:schemeClr val="tx2"/>
                </a:solidFill>
              </a:rPr>
              <a:t>نحوه ثبت حساب سرقفلي به روش تجديد ارزيابي:</a:t>
            </a:r>
            <a:endParaRPr lang="en-US" sz="2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2130" name="Rectangle 2"/>
          <p:cNvSpPr>
            <a:spLocks noChangeArrowheads="1"/>
          </p:cNvSpPr>
          <p:nvPr/>
        </p:nvSpPr>
        <p:spPr bwMode="auto">
          <a:xfrm>
            <a:off x="611188" y="1628775"/>
            <a:ext cx="7777162" cy="2528888"/>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شريك جديد بدون پرداخت سرقفلي وارد شركت شده وسرقفلي به حساب شركاي قديمي بستانكار ميشود وبعد از ورود شريك جديد به نسبت سود وزيان بين شركاي قديمي وشريك جديد سرشكن مي شود.</a:t>
            </a:r>
          </a:p>
        </p:txBody>
      </p:sp>
      <p:sp>
        <p:nvSpPr>
          <p:cNvPr id="432131" name="Rectangle 3"/>
          <p:cNvSpPr>
            <a:spLocks noChangeArrowheads="1"/>
          </p:cNvSpPr>
          <p:nvPr/>
        </p:nvSpPr>
        <p:spPr bwMode="auto">
          <a:xfrm>
            <a:off x="896938" y="568325"/>
            <a:ext cx="7040562" cy="519113"/>
          </a:xfrm>
          <a:prstGeom prst="rect">
            <a:avLst/>
          </a:prstGeom>
          <a:noFill/>
          <a:ln w="12700" cap="sq">
            <a:noFill/>
            <a:miter lim="800000"/>
            <a:headEnd type="none" w="sm" len="sm"/>
            <a:tailEnd type="none" w="sm" len="sm"/>
          </a:ln>
          <a:effectLst/>
        </p:spPr>
        <p:txBody>
          <a:bodyPr wrap="none">
            <a:spAutoFit/>
          </a:bodyPr>
          <a:lstStyle/>
          <a:p>
            <a:r>
              <a:rPr lang="fa-IR" sz="2800" b="1">
                <a:solidFill>
                  <a:schemeClr val="tx2"/>
                </a:solidFill>
              </a:rPr>
              <a:t>نحوه ثبت حساب سرقفلي به روش انتظامي تجديد ارزيابي :</a:t>
            </a:r>
            <a:endParaRPr lang="en-US" sz="28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3154" name="Rectangle 2"/>
          <p:cNvSpPr>
            <a:spLocks noChangeArrowheads="1"/>
          </p:cNvSpPr>
          <p:nvPr/>
        </p:nvSpPr>
        <p:spPr bwMode="auto">
          <a:xfrm>
            <a:off x="611188" y="1628775"/>
            <a:ext cx="7848600" cy="3990975"/>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1. سرقفلي نقدا اورده مي شود ولي در دفاتر ثبت        نمي شود.</a:t>
            </a:r>
            <a:endParaRPr lang="en-US" sz="3200">
              <a:latin typeface="Times New Roman" pitchFamily="18" charset="0"/>
            </a:endParaRPr>
          </a:p>
          <a:p>
            <a:pPr algn="just"/>
            <a:r>
              <a:rPr lang="fa-IR" sz="3200">
                <a:latin typeface="Times New Roman" pitchFamily="18" charset="0"/>
              </a:rPr>
              <a:t>2. سرقفلي نقدا دريافت و در شركت باقي مي ماند.</a:t>
            </a:r>
            <a:endParaRPr lang="en-US" sz="3200">
              <a:latin typeface="Times New Roman" pitchFamily="18" charset="0"/>
            </a:endParaRPr>
          </a:p>
          <a:p>
            <a:pPr algn="just"/>
            <a:r>
              <a:rPr lang="fa-IR" sz="3200">
                <a:latin typeface="Times New Roman" pitchFamily="18" charset="0"/>
              </a:rPr>
              <a:t>3. سرقفلي به حساب شركت واريز ولي شركاي قديمي انرا برداشت مي كنند.</a:t>
            </a:r>
            <a:endParaRPr lang="en-US" sz="3200">
              <a:latin typeface="Times New Roman" pitchFamily="18" charset="0"/>
            </a:endParaRPr>
          </a:p>
          <a:p>
            <a:pPr algn="just"/>
            <a:r>
              <a:rPr lang="fa-IR" sz="3200">
                <a:latin typeface="Times New Roman" pitchFamily="18" charset="0"/>
              </a:rPr>
              <a:t>4. مبلغ سرقفلي با تمام ارزش ثبت مي شود.</a:t>
            </a:r>
            <a:endParaRPr lang="en-US" sz="3200">
              <a:latin typeface="Times New Roman" pitchFamily="18" charset="0"/>
            </a:endParaRPr>
          </a:p>
          <a:p>
            <a:pPr algn="just"/>
            <a:r>
              <a:rPr lang="fa-IR" sz="3200">
                <a:latin typeface="Times New Roman" pitchFamily="18" charset="0"/>
              </a:rPr>
              <a:t>5. وقتي سرقفلي قبلا در دفاتر منظور شده با شد.</a:t>
            </a:r>
            <a:endParaRPr lang="en-US" sz="3200">
              <a:latin typeface="Times New Roman" pitchFamily="18" charset="0"/>
            </a:endParaRPr>
          </a:p>
          <a:p>
            <a:pPr algn="just" rtl="0" eaLnBrk="0" hangingPunct="0"/>
            <a:endParaRPr lang="en-US" sz="3200"/>
          </a:p>
        </p:txBody>
      </p:sp>
      <p:sp>
        <p:nvSpPr>
          <p:cNvPr id="433155" name="Rectangle 3"/>
          <p:cNvSpPr>
            <a:spLocks noChangeArrowheads="1"/>
          </p:cNvSpPr>
          <p:nvPr/>
        </p:nvSpPr>
        <p:spPr bwMode="auto">
          <a:xfrm>
            <a:off x="2609850" y="519113"/>
            <a:ext cx="5322888" cy="579437"/>
          </a:xfrm>
          <a:prstGeom prst="rect">
            <a:avLst/>
          </a:prstGeom>
          <a:noFill/>
          <a:ln w="12700" cap="sq">
            <a:noFill/>
            <a:miter lim="800000"/>
            <a:headEnd type="none" w="sm" len="sm"/>
            <a:tailEnd type="none" w="sm" len="sm"/>
          </a:ln>
          <a:effectLst/>
        </p:spPr>
        <p:txBody>
          <a:bodyPr wrap="none">
            <a:spAutoFit/>
          </a:bodyPr>
          <a:lstStyle/>
          <a:p>
            <a:r>
              <a:rPr lang="fa-IR" sz="3200" b="1">
                <a:solidFill>
                  <a:schemeClr val="tx2"/>
                </a:solidFill>
              </a:rPr>
              <a:t>روشهاي ثبت سرقفلي در دفاتر شركت:</a:t>
            </a:r>
            <a:endParaRPr lang="en-US" sz="32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611188" y="1844675"/>
            <a:ext cx="7777162" cy="2528888"/>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شركتها مقداري از سود را بعنوان سود تقسيم نشده نگهداري مي كنند كه متعلق به شركاي قديمي مي باشد كه هنگام ورود شريك جديد اين سود بين شركاي قديم تسهيم و به حساب سرمايه انها منتقل مي شود.</a:t>
            </a:r>
          </a:p>
        </p:txBody>
      </p:sp>
      <p:sp>
        <p:nvSpPr>
          <p:cNvPr id="434179" name="Rectangle 3"/>
          <p:cNvSpPr>
            <a:spLocks noChangeArrowheads="1"/>
          </p:cNvSpPr>
          <p:nvPr/>
        </p:nvSpPr>
        <p:spPr bwMode="auto">
          <a:xfrm>
            <a:off x="3743325" y="592138"/>
            <a:ext cx="4206875" cy="579437"/>
          </a:xfrm>
          <a:prstGeom prst="rect">
            <a:avLst/>
          </a:prstGeom>
          <a:noFill/>
          <a:ln w="12700" cap="sq">
            <a:noFill/>
            <a:miter lim="800000"/>
            <a:headEnd type="none" w="sm" len="sm"/>
            <a:tailEnd type="none" w="sm" len="sm"/>
          </a:ln>
          <a:effectLst/>
        </p:spPr>
        <p:txBody>
          <a:bodyPr wrap="none">
            <a:spAutoFit/>
          </a:bodyPr>
          <a:lstStyle/>
          <a:p>
            <a:r>
              <a:rPr lang="fa-IR" sz="3200" b="1">
                <a:solidFill>
                  <a:schemeClr val="tx2"/>
                </a:solidFill>
              </a:rPr>
              <a:t>تعديل سود وزيان تقسيم نشده:</a:t>
            </a:r>
            <a:endParaRPr lang="en-US" sz="32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539750" y="1431925"/>
            <a:ext cx="7920038" cy="3990975"/>
          </a:xfrm>
          <a:prstGeom prst="rect">
            <a:avLst/>
          </a:prstGeom>
          <a:noFill/>
          <a:ln w="9525">
            <a:noFill/>
            <a:miter lim="800000"/>
            <a:headEnd/>
            <a:tailEnd/>
          </a:ln>
          <a:effectLst/>
        </p:spPr>
        <p:txBody>
          <a:bodyPr anchor="ctr">
            <a:spAutoFit/>
          </a:bodyPr>
          <a:lstStyle/>
          <a:p>
            <a:pPr algn="just"/>
            <a:endParaRPr lang="en-US" sz="3200">
              <a:latin typeface="Times New Roman" pitchFamily="18" charset="0"/>
            </a:endParaRPr>
          </a:p>
          <a:p>
            <a:pPr algn="just"/>
            <a:r>
              <a:rPr lang="fa-IR" sz="3200">
                <a:latin typeface="Times New Roman" pitchFamily="18" charset="0"/>
              </a:rPr>
              <a:t>1. مبلغ سرمايه شركاء بر اساس حصه سرمايه شركاي جديد محاسبه مي شود.</a:t>
            </a:r>
            <a:endParaRPr lang="en-US" sz="3200">
              <a:latin typeface="Times New Roman" pitchFamily="18" charset="0"/>
            </a:endParaRPr>
          </a:p>
          <a:p>
            <a:pPr algn="just"/>
            <a:r>
              <a:rPr lang="fa-IR" sz="3200">
                <a:latin typeface="Times New Roman" pitchFamily="18" charset="0"/>
              </a:rPr>
              <a:t> 2. مبلغ سرمايه شركاء براسا س سرمايه شركاي قديمي محاسبه مي شود.</a:t>
            </a:r>
            <a:endParaRPr lang="en-US" sz="3200">
              <a:latin typeface="Times New Roman" pitchFamily="18" charset="0"/>
            </a:endParaRPr>
          </a:p>
          <a:p>
            <a:pPr algn="just"/>
            <a:r>
              <a:rPr lang="fa-IR" sz="3200">
                <a:latin typeface="Times New Roman" pitchFamily="18" charset="0"/>
              </a:rPr>
              <a:t>3. حساب سرمايه تمام شركاء براسا س نسبت جديد تقسيم سود و زيان تعديل مي گردد.</a:t>
            </a:r>
            <a:endParaRPr lang="en-US" sz="3200">
              <a:latin typeface="Times New Roman" pitchFamily="18" charset="0"/>
            </a:endParaRPr>
          </a:p>
          <a:p>
            <a:pPr algn="just" rtl="0" eaLnBrk="0" hangingPunct="0"/>
            <a:endParaRPr lang="en-US" sz="3200"/>
          </a:p>
        </p:txBody>
      </p:sp>
      <p:sp>
        <p:nvSpPr>
          <p:cNvPr id="435203" name="Rectangle 3"/>
          <p:cNvSpPr>
            <a:spLocks noChangeArrowheads="1"/>
          </p:cNvSpPr>
          <p:nvPr/>
        </p:nvSpPr>
        <p:spPr bwMode="auto">
          <a:xfrm>
            <a:off x="1443038" y="519113"/>
            <a:ext cx="6505575" cy="579437"/>
          </a:xfrm>
          <a:prstGeom prst="rect">
            <a:avLst/>
          </a:prstGeom>
          <a:noFill/>
          <a:ln w="12700" cap="sq">
            <a:noFill/>
            <a:miter lim="800000"/>
            <a:headEnd type="none" w="sm" len="sm"/>
            <a:tailEnd type="none" w="sm" len="sm"/>
          </a:ln>
          <a:effectLst/>
        </p:spPr>
        <p:txBody>
          <a:bodyPr wrap="none">
            <a:spAutoFit/>
          </a:bodyPr>
          <a:lstStyle/>
          <a:p>
            <a:r>
              <a:rPr lang="fa-IR" sz="3200" b="1">
                <a:solidFill>
                  <a:schemeClr val="tx2"/>
                </a:solidFill>
              </a:rPr>
              <a:t>تغييرات مجدد در حساب سرمايه سه حالت دارد:</a:t>
            </a:r>
            <a:endParaRPr lang="en-US" sz="3200" b="1">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4434" name="Oval 2"/>
          <p:cNvSpPr>
            <a:spLocks noChangeArrowheads="1"/>
          </p:cNvSpPr>
          <p:nvPr/>
        </p:nvSpPr>
        <p:spPr bwMode="auto">
          <a:xfrm>
            <a:off x="1979613" y="782638"/>
            <a:ext cx="4705350" cy="1241425"/>
          </a:xfrm>
          <a:prstGeom prst="ellipse">
            <a:avLst/>
          </a:prstGeom>
          <a:solidFill>
            <a:schemeClr val="accent1"/>
          </a:solidFill>
          <a:ln w="9525">
            <a:solidFill>
              <a:schemeClr val="tx1"/>
            </a:solidFill>
            <a:round/>
            <a:headEnd/>
            <a:tailEnd/>
          </a:ln>
          <a:effectLst/>
        </p:spPr>
        <p:txBody>
          <a:bodyPr wrap="none" anchor="ctr"/>
          <a:lstStyle/>
          <a:p>
            <a:pPr algn="ctr" rtl="0"/>
            <a:r>
              <a:rPr lang="fa-IR" sz="4000" b="1">
                <a:solidFill>
                  <a:schemeClr val="tx2"/>
                </a:solidFill>
              </a:rPr>
              <a:t>فصل دوم</a:t>
            </a:r>
            <a:endParaRPr lang="en-US" sz="4000" b="1">
              <a:solidFill>
                <a:schemeClr val="tx2"/>
              </a:solidFill>
            </a:endParaRPr>
          </a:p>
        </p:txBody>
      </p:sp>
      <p:sp>
        <p:nvSpPr>
          <p:cNvPr id="274435" name="Rectangle 3"/>
          <p:cNvSpPr>
            <a:spLocks noChangeArrowheads="1"/>
          </p:cNvSpPr>
          <p:nvPr/>
        </p:nvSpPr>
        <p:spPr bwMode="auto">
          <a:xfrm>
            <a:off x="1211263" y="3159125"/>
            <a:ext cx="6337300" cy="178276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rtl="0"/>
            <a:r>
              <a:rPr lang="fa-IR" sz="2400">
                <a:solidFill>
                  <a:schemeClr val="tx2"/>
                </a:solidFill>
              </a:rPr>
              <a:t>کناره گیری یا فوت وخروج شریک</a:t>
            </a:r>
          </a:p>
          <a:p>
            <a:pPr algn="ctr" rtl="0"/>
            <a:r>
              <a:rPr lang="fa-IR" sz="2400">
                <a:solidFill>
                  <a:schemeClr val="tx2"/>
                </a:solidFill>
              </a:rPr>
              <a:t> در شرکتهای تضامنی</a:t>
            </a:r>
          </a:p>
          <a:p>
            <a:pPr algn="ctr" rtl="0"/>
            <a:endParaRPr lang="fa-IR" sz="2400">
              <a:solidFill>
                <a:schemeClr val="tx2"/>
              </a:solidFill>
            </a:endParaRPr>
          </a:p>
          <a:p>
            <a:pPr algn="ctr" rtl="0"/>
            <a:r>
              <a:rPr lang="fa-IR" sz="2400">
                <a:solidFill>
                  <a:schemeClr val="tx2"/>
                </a:solidFill>
              </a:rPr>
              <a:t>حسابداری پیشرفته 1</a:t>
            </a:r>
          </a:p>
          <a:p>
            <a:pPr algn="ctr" rtl="0"/>
            <a:endParaRPr lang="en-US" sz="2400">
              <a:solidFill>
                <a:schemeClr val="tx2"/>
              </a:solidFill>
            </a:endParaRPr>
          </a:p>
        </p:txBody>
      </p:sp>
    </p:spTree>
  </p:cSld>
  <p:clrMapOvr>
    <a:masterClrMapping/>
  </p:clrMapOvr>
  <p:transition spd="slow">
    <p:comb/>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11188" y="1557338"/>
            <a:ext cx="7905750" cy="3705225"/>
          </a:xfrm>
        </p:spPr>
        <p:txBody>
          <a:bodyPr/>
          <a:lstStyle/>
          <a:p>
            <a:pPr algn="r">
              <a:lnSpc>
                <a:spcPct val="140000"/>
              </a:lnSpc>
            </a:pPr>
            <a:r>
              <a:rPr lang="fa-IR" sz="2800" b="1">
                <a:solidFill>
                  <a:schemeClr val="tx1"/>
                </a:solidFill>
                <a:effectLst>
                  <a:outerShdw blurRad="38100" dist="38100" dir="2700000" algn="tl">
                    <a:srgbClr val="C0C0C0"/>
                  </a:outerShdw>
                </a:effectLst>
              </a:rPr>
              <a:t>مقدمه:</a:t>
            </a:r>
            <a:r>
              <a:rPr lang="fa-IR" sz="2800">
                <a:solidFill>
                  <a:schemeClr val="tx1"/>
                </a:solidFill>
              </a:rPr>
              <a:t> </a:t>
            </a:r>
            <a:br>
              <a:rPr lang="fa-IR" sz="2800">
                <a:solidFill>
                  <a:schemeClr val="tx1"/>
                </a:solidFill>
              </a:rPr>
            </a:br>
            <a:r>
              <a:rPr lang="fa-IR" sz="2800" b="1">
                <a:solidFill>
                  <a:schemeClr val="tx1"/>
                </a:solidFill>
              </a:rPr>
              <a:t>کناره گیری شریک بدان معنی است که وی علاقه خود را نسبت به حضور در شرکت ازدست داده که این امرمنجر به انحلال شرکت تضامنی ویا تجدید نظر در اساسنانه ویا در شرکتنامه خواهد شد .</a:t>
            </a:r>
            <a:br>
              <a:rPr lang="fa-IR" sz="2800" b="1">
                <a:solidFill>
                  <a:schemeClr val="tx1"/>
                </a:solidFill>
              </a:rPr>
            </a:br>
            <a:r>
              <a:rPr lang="fa-IR" sz="2800" b="1">
                <a:solidFill>
                  <a:schemeClr val="tx1"/>
                </a:solidFill>
              </a:rPr>
              <a:t/>
            </a:r>
            <a:br>
              <a:rPr lang="fa-IR" sz="2800" b="1">
                <a:solidFill>
                  <a:schemeClr val="tx1"/>
                </a:solidFill>
              </a:rPr>
            </a:br>
            <a:endParaRPr lang="en-US" sz="28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68313" y="1628775"/>
            <a:ext cx="7977187" cy="4064000"/>
          </a:xfrm>
        </p:spPr>
        <p:txBody>
          <a:bodyPr/>
          <a:lstStyle/>
          <a:p>
            <a:pPr algn="r">
              <a:lnSpc>
                <a:spcPct val="200000"/>
              </a:lnSpc>
            </a:pPr>
            <a:r>
              <a:rPr lang="fa-IR" sz="2400" b="1">
                <a:solidFill>
                  <a:schemeClr val="tx1"/>
                </a:solidFill>
              </a:rPr>
              <a:t>یک شریک به طرق زیر می تواند از شرکت خارج شود :</a:t>
            </a:r>
            <a:br>
              <a:rPr lang="fa-IR" sz="2400" b="1">
                <a:solidFill>
                  <a:schemeClr val="tx1"/>
                </a:solidFill>
              </a:rPr>
            </a:br>
            <a:r>
              <a:rPr lang="fa-IR" sz="2400" b="1">
                <a:solidFill>
                  <a:schemeClr val="tx1"/>
                </a:solidFill>
              </a:rPr>
              <a:t> 1- با تراضی تمام شرکا</a:t>
            </a:r>
            <a:br>
              <a:rPr lang="fa-IR" sz="2400" b="1">
                <a:solidFill>
                  <a:schemeClr val="tx1"/>
                </a:solidFill>
              </a:rPr>
            </a:br>
            <a:r>
              <a:rPr lang="fa-IR" sz="2400" b="1">
                <a:solidFill>
                  <a:schemeClr val="tx1"/>
                </a:solidFill>
              </a:rPr>
              <a:t>2- با توافق نامه قبلی </a:t>
            </a:r>
            <a:br>
              <a:rPr lang="fa-IR" sz="2400" b="1">
                <a:solidFill>
                  <a:schemeClr val="tx1"/>
                </a:solidFill>
              </a:rPr>
            </a:br>
            <a:r>
              <a:rPr lang="fa-IR" sz="2400" b="1">
                <a:solidFill>
                  <a:schemeClr val="tx1"/>
                </a:solidFill>
              </a:rPr>
              <a:t>3- با اعلام اخطار کناره گیری ویا خروج از شرکت به سایر شرکا به شرطی که اختیار این کار را داشته باشد</a:t>
            </a:r>
            <a:endParaRPr lang="en-US" sz="24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731838" y="188913"/>
            <a:ext cx="7777162" cy="6534150"/>
          </a:xfrm>
        </p:spPr>
        <p:txBody>
          <a:bodyPr/>
          <a:lstStyle/>
          <a:p>
            <a:pPr algn="r">
              <a:lnSpc>
                <a:spcPct val="150000"/>
              </a:lnSpc>
            </a:pPr>
            <a:r>
              <a:rPr lang="fa-IR" b="1">
                <a:solidFill>
                  <a:schemeClr val="tx1"/>
                </a:solidFill>
              </a:rPr>
              <a:t>تعدیلاتی که موقع کناره گیری ویا خروج شریک لازم است :</a:t>
            </a:r>
            <a:r>
              <a:rPr lang="fa-IR">
                <a:solidFill>
                  <a:schemeClr val="tx1"/>
                </a:solidFill>
              </a:rPr>
              <a:t/>
            </a:r>
            <a:br>
              <a:rPr lang="fa-IR">
                <a:solidFill>
                  <a:schemeClr val="tx1"/>
                </a:solidFill>
              </a:rPr>
            </a:br>
            <a:r>
              <a:rPr lang="fa-IR" sz="3800" b="1">
                <a:solidFill>
                  <a:schemeClr val="tx1"/>
                </a:solidFill>
              </a:rPr>
              <a:t>1- </a:t>
            </a:r>
            <a:r>
              <a:rPr lang="fa-IR" sz="3600" b="1">
                <a:solidFill>
                  <a:schemeClr val="tx1"/>
                </a:solidFill>
              </a:rPr>
              <a:t>تعدیل سود وزیان تقسیم نشده یا انباشته</a:t>
            </a:r>
            <a:r>
              <a:rPr lang="fa-IR" sz="3800" b="1">
                <a:solidFill>
                  <a:schemeClr val="tx1"/>
                </a:solidFill>
              </a:rPr>
              <a:t/>
            </a:r>
            <a:br>
              <a:rPr lang="fa-IR" sz="3800" b="1">
                <a:solidFill>
                  <a:schemeClr val="tx1"/>
                </a:solidFill>
              </a:rPr>
            </a:br>
            <a:r>
              <a:rPr lang="fa-IR" sz="3800" b="1">
                <a:solidFill>
                  <a:schemeClr val="tx1"/>
                </a:solidFill>
              </a:rPr>
              <a:t>2- تجدید ارزیابی در داراییها وبدهیها </a:t>
            </a:r>
            <a:br>
              <a:rPr lang="fa-IR" sz="3800" b="1">
                <a:solidFill>
                  <a:schemeClr val="tx1"/>
                </a:solidFill>
              </a:rPr>
            </a:br>
            <a:endParaRPr lang="en-US" sz="36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731838" y="188913"/>
            <a:ext cx="7777162" cy="6534150"/>
          </a:xfrm>
        </p:spPr>
        <p:txBody>
          <a:bodyPr/>
          <a:lstStyle/>
          <a:p>
            <a:pPr algn="r">
              <a:lnSpc>
                <a:spcPct val="150000"/>
              </a:lnSpc>
            </a:pPr>
            <a:r>
              <a:rPr lang="fa-IR" sz="3800" b="1">
                <a:solidFill>
                  <a:schemeClr val="tx1"/>
                </a:solidFill>
              </a:rPr>
              <a:t/>
            </a:r>
            <a:br>
              <a:rPr lang="fa-IR" sz="3800" b="1">
                <a:solidFill>
                  <a:schemeClr val="tx1"/>
                </a:solidFill>
              </a:rPr>
            </a:br>
            <a:r>
              <a:rPr lang="fa-IR" sz="3800" b="1">
                <a:solidFill>
                  <a:schemeClr val="tx1"/>
                </a:solidFill>
              </a:rPr>
              <a:t>3- تعدیل سرقفلی شرکت </a:t>
            </a:r>
            <a:br>
              <a:rPr lang="fa-IR" sz="3800" b="1">
                <a:solidFill>
                  <a:schemeClr val="tx1"/>
                </a:solidFill>
              </a:rPr>
            </a:br>
            <a:r>
              <a:rPr lang="fa-IR" sz="3800" b="1">
                <a:solidFill>
                  <a:schemeClr val="tx1"/>
                </a:solidFill>
              </a:rPr>
              <a:t>4- محاسبه نسبت تقسیم سود وزیان جدید</a:t>
            </a:r>
            <a:br>
              <a:rPr lang="fa-IR" sz="3800" b="1">
                <a:solidFill>
                  <a:schemeClr val="tx1"/>
                </a:solidFill>
              </a:rPr>
            </a:br>
            <a:r>
              <a:rPr lang="fa-IR" sz="3800" b="1">
                <a:solidFill>
                  <a:schemeClr val="tx1"/>
                </a:solidFill>
              </a:rPr>
              <a:t>5- </a:t>
            </a:r>
            <a:r>
              <a:rPr lang="fa-IR" sz="3600" b="1">
                <a:solidFill>
                  <a:schemeClr val="tx1"/>
                </a:solidFill>
              </a:rPr>
              <a:t>محاسبه مبلغی که باید به شریک خارج شونده پرداخت گردد ونحوه شرایط پرداخت</a:t>
            </a:r>
            <a:endParaRPr lang="en-US" sz="3600" b="1">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7618" name="Rectangle 2"/>
          <p:cNvSpPr>
            <a:spLocks noChangeArrowheads="1"/>
          </p:cNvSpPr>
          <p:nvPr/>
        </p:nvSpPr>
        <p:spPr bwMode="auto">
          <a:xfrm>
            <a:off x="395288" y="1341438"/>
            <a:ext cx="7920037" cy="4838700"/>
          </a:xfrm>
          <a:prstGeom prst="rect">
            <a:avLst/>
          </a:prstGeom>
          <a:noFill/>
          <a:ln w="9525">
            <a:noFill/>
            <a:miter lim="800000"/>
            <a:headEnd/>
            <a:tailEnd/>
          </a:ln>
          <a:effectLst/>
        </p:spPr>
        <p:txBody>
          <a:bodyPr anchor="ctr">
            <a:spAutoFit/>
          </a:bodyPr>
          <a:lstStyle/>
          <a:p>
            <a:pPr algn="just"/>
            <a:r>
              <a:rPr lang="fa-IR" sz="2400">
                <a:latin typeface="Times New Roman" pitchFamily="18" charset="0"/>
              </a:rPr>
              <a:t>درشركت تضامني شركا به صورت مختلف ظاهرمي شوند كه</a:t>
            </a:r>
            <a:r>
              <a:rPr lang="en-US" sz="2400">
                <a:latin typeface="Times New Roman" pitchFamily="18" charset="0"/>
              </a:rPr>
              <a:t> </a:t>
            </a:r>
            <a:r>
              <a:rPr lang="fa-IR" sz="2400">
                <a:latin typeface="Times New Roman" pitchFamily="18" charset="0"/>
              </a:rPr>
              <a:t>عبارتنداز:</a:t>
            </a:r>
          </a:p>
          <a:p>
            <a:pPr algn="just"/>
            <a:endParaRPr lang="en-US" sz="2400">
              <a:latin typeface="Times New Roman" pitchFamily="18" charset="0"/>
            </a:endParaRPr>
          </a:p>
          <a:p>
            <a:pPr algn="just"/>
            <a:r>
              <a:rPr lang="fa-IR" sz="2400">
                <a:latin typeface="Times New Roman" pitchFamily="18" charset="0"/>
              </a:rPr>
              <a:t>1. شريك فعال</a:t>
            </a:r>
          </a:p>
          <a:p>
            <a:pPr algn="just"/>
            <a:r>
              <a:rPr lang="en-US" sz="2400">
                <a:latin typeface="Times New Roman" pitchFamily="18" charset="0"/>
              </a:rPr>
              <a:t> </a:t>
            </a:r>
          </a:p>
          <a:p>
            <a:pPr algn="just"/>
            <a:r>
              <a:rPr lang="fa-IR" sz="2400">
                <a:latin typeface="Times New Roman" pitchFamily="18" charset="0"/>
              </a:rPr>
              <a:t>2. شريك غيرفعال</a:t>
            </a:r>
            <a:endParaRPr lang="en-US" sz="2400">
              <a:latin typeface="Times New Roman" pitchFamily="18" charset="0"/>
            </a:endParaRPr>
          </a:p>
          <a:p>
            <a:pPr algn="just"/>
            <a:r>
              <a:rPr lang="en-US" sz="2400">
                <a:latin typeface="Times New Roman" pitchFamily="18" charset="0"/>
              </a:rPr>
              <a:t> </a:t>
            </a:r>
          </a:p>
          <a:p>
            <a:pPr algn="just"/>
            <a:r>
              <a:rPr lang="fa-IR" sz="2400">
                <a:latin typeface="Times New Roman" pitchFamily="18" charset="0"/>
              </a:rPr>
              <a:t>3. شريك اسمي يا ظاهري</a:t>
            </a:r>
            <a:endParaRPr lang="en-US" sz="2400">
              <a:latin typeface="Times New Roman" pitchFamily="18" charset="0"/>
            </a:endParaRPr>
          </a:p>
          <a:p>
            <a:pPr algn="just"/>
            <a:r>
              <a:rPr lang="en-US" sz="2400">
                <a:latin typeface="Times New Roman" pitchFamily="18" charset="0"/>
              </a:rPr>
              <a:t> </a:t>
            </a:r>
          </a:p>
          <a:p>
            <a:pPr algn="just"/>
            <a:r>
              <a:rPr lang="fa-IR" sz="2400">
                <a:latin typeface="Times New Roman" pitchFamily="18" charset="0"/>
              </a:rPr>
              <a:t>4. شريكي كه فقط دستور مهاجرت دارند</a:t>
            </a:r>
          </a:p>
          <a:p>
            <a:pPr algn="just"/>
            <a:endParaRPr lang="en-US" sz="2400">
              <a:latin typeface="Times New Roman" pitchFamily="18" charset="0"/>
            </a:endParaRPr>
          </a:p>
          <a:p>
            <a:pPr algn="just"/>
            <a:r>
              <a:rPr lang="fa-IR" sz="2400">
                <a:latin typeface="Times New Roman" pitchFamily="18" charset="0"/>
              </a:rPr>
              <a:t>5. شريك فرعي</a:t>
            </a:r>
            <a:endParaRPr lang="en-US" sz="2400">
              <a:latin typeface="Times New Roman" pitchFamily="18" charset="0"/>
            </a:endParaRPr>
          </a:p>
          <a:p>
            <a:pPr algn="just"/>
            <a:r>
              <a:rPr lang="en-US" sz="2400">
                <a:latin typeface="Times New Roman" pitchFamily="18" charset="0"/>
              </a:rPr>
              <a:t>  </a:t>
            </a:r>
            <a:endParaRPr lang="fa-IR" sz="2400">
              <a:latin typeface="Times New Roman" pitchFamily="18" charset="0"/>
            </a:endParaRPr>
          </a:p>
          <a:p>
            <a:pPr algn="just"/>
            <a:r>
              <a:rPr lang="fa-IR" sz="2400">
                <a:latin typeface="Times New Roman" pitchFamily="18" charset="0"/>
              </a:rPr>
              <a:t>6. شريك لفظي يا حرفي</a:t>
            </a:r>
            <a:r>
              <a:rPr lang="en-US" sz="2400">
                <a:latin typeface="Times New Roman" pitchFamily="18" charset="0"/>
              </a:rPr>
              <a:t> </a:t>
            </a:r>
          </a:p>
        </p:txBody>
      </p:sp>
      <p:sp>
        <p:nvSpPr>
          <p:cNvPr id="367619" name="Rectangle 3"/>
          <p:cNvSpPr>
            <a:spLocks noChangeArrowheads="1"/>
          </p:cNvSpPr>
          <p:nvPr/>
        </p:nvSpPr>
        <p:spPr bwMode="auto">
          <a:xfrm>
            <a:off x="5364163" y="333375"/>
            <a:ext cx="2649537" cy="762000"/>
          </a:xfrm>
          <a:prstGeom prst="rect">
            <a:avLst/>
          </a:prstGeom>
          <a:noFill/>
          <a:ln w="12700" cap="sq">
            <a:noFill/>
            <a:miter lim="800000"/>
            <a:headEnd type="none" w="sm" len="sm"/>
            <a:tailEnd type="none" w="sm" len="sm"/>
          </a:ln>
          <a:effectLst/>
        </p:spPr>
        <p:txBody>
          <a:bodyPr wrap="none">
            <a:spAutoFit/>
          </a:bodyPr>
          <a:lstStyle/>
          <a:p>
            <a:r>
              <a:rPr lang="fa-IR" sz="4400" b="1">
                <a:solidFill>
                  <a:schemeClr val="tx2"/>
                </a:solidFill>
              </a:rPr>
              <a:t>انواع شركاء</a:t>
            </a:r>
            <a:r>
              <a:rPr lang="en-US" sz="44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347663" y="188913"/>
            <a:ext cx="8642350" cy="6534150"/>
          </a:xfrm>
        </p:spPr>
        <p:txBody>
          <a:bodyPr/>
          <a:lstStyle/>
          <a:p>
            <a:pPr algn="r">
              <a:lnSpc>
                <a:spcPct val="150000"/>
              </a:lnSpc>
            </a:pPr>
            <a:r>
              <a:rPr lang="fa-IR" b="1">
                <a:solidFill>
                  <a:schemeClr val="tx1"/>
                </a:solidFill>
              </a:rPr>
              <a:t>تعدیل درباره اندوخته ها وسود تقسیم نشده:</a:t>
            </a:r>
            <a:r>
              <a:rPr lang="fa-IR" sz="2100">
                <a:solidFill>
                  <a:schemeClr val="tx1"/>
                </a:solidFill>
              </a:rPr>
              <a:t/>
            </a:r>
            <a:br>
              <a:rPr lang="fa-IR" sz="2100">
                <a:solidFill>
                  <a:schemeClr val="tx1"/>
                </a:solidFill>
              </a:rPr>
            </a:br>
            <a:r>
              <a:rPr lang="fa-IR" sz="4200">
                <a:solidFill>
                  <a:schemeClr val="tx1"/>
                </a:solidFill>
              </a:rPr>
              <a:t>لازم است تمام سود توزیع نشده یا اندوخته ها بین تمام شرکا به نسبت تقسیم سود زیان قبلی تقسیم گردد،ثبت آن در دفتر روزنامه چنین است.</a:t>
            </a:r>
            <a:r>
              <a:rPr lang="fa-IR" sz="3800">
                <a:solidFill>
                  <a:schemeClr val="tx1"/>
                </a:solidFill>
              </a:rPr>
              <a:t/>
            </a:r>
            <a:br>
              <a:rPr lang="fa-IR" sz="3800">
                <a:solidFill>
                  <a:schemeClr val="tx1"/>
                </a:solidFill>
              </a:rPr>
            </a:br>
            <a:r>
              <a:rPr lang="fa-IR" sz="2100">
                <a:solidFill>
                  <a:schemeClr val="tx1"/>
                </a:solidFill>
              </a:rPr>
              <a:t>حساب اندوخته عمومی یا سود تقسیم نشده   ***  حساب سرمایه شرکا ****</a:t>
            </a:r>
            <a:r>
              <a:rPr lang="fa-IR" sz="3800">
                <a:solidFill>
                  <a:schemeClr val="tx1"/>
                </a:solidFill>
              </a:rPr>
              <a:t> </a:t>
            </a:r>
            <a:br>
              <a:rPr lang="fa-IR" sz="3800">
                <a:solidFill>
                  <a:schemeClr val="tx1"/>
                </a:solidFill>
              </a:rPr>
            </a:br>
            <a:endParaRPr lang="en-US" sz="21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95288" y="2060575"/>
            <a:ext cx="8193087" cy="2913063"/>
          </a:xfrm>
        </p:spPr>
        <p:txBody>
          <a:bodyPr/>
          <a:lstStyle/>
          <a:p>
            <a:pPr algn="r"/>
            <a:r>
              <a:rPr lang="ar-SA" sz="2500">
                <a:solidFill>
                  <a:schemeClr val="tx1"/>
                </a:solidFill>
              </a:rPr>
              <a:t>مثال 1-2- الف وب در یک شرکت تضامنی که تناسب تقسیم سود وزیان بین آنها 5/3 و5/2 می باشد شریک</a:t>
            </a:r>
            <a:r>
              <a:rPr lang="fa-IR" sz="2500">
                <a:solidFill>
                  <a:schemeClr val="tx1"/>
                </a:solidFill>
              </a:rPr>
              <a:t> ا</a:t>
            </a:r>
            <a:r>
              <a:rPr lang="ar-SA" sz="2500">
                <a:solidFill>
                  <a:schemeClr val="tx1"/>
                </a:solidFill>
              </a:rPr>
              <a:t>ند ترازنامه آنها در تاریخ 1/1/1* به شرح زیر می باشد:</a:t>
            </a:r>
            <a:r>
              <a:rPr lang="en-US" sz="1300">
                <a:solidFill>
                  <a:schemeClr val="tx1"/>
                </a:solidFill>
              </a:rPr>
              <a:t> </a:t>
            </a:r>
            <a:r>
              <a:rPr lang="fa-IR" sz="1300">
                <a:solidFill>
                  <a:schemeClr val="tx1"/>
                </a:solidFill>
              </a:rPr>
              <a:t/>
            </a:r>
            <a:br>
              <a:rPr lang="fa-IR" sz="1300">
                <a:solidFill>
                  <a:schemeClr val="tx1"/>
                </a:solidFill>
              </a:rPr>
            </a:br>
            <a:endParaRPr lang="en-US" sz="130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1020763" y="296863"/>
            <a:ext cx="7632700" cy="3663950"/>
          </a:xfrm>
        </p:spPr>
        <p:txBody>
          <a:bodyPr/>
          <a:lstStyle/>
          <a:p>
            <a:pPr algn="r"/>
            <a:endParaRPr lang="en-US" sz="1500"/>
          </a:p>
        </p:txBody>
      </p:sp>
      <p:graphicFrame>
        <p:nvGraphicFramePr>
          <p:cNvPr id="281603" name="Group 3"/>
          <p:cNvGraphicFramePr>
            <a:graphicFrameLocks noGrp="1"/>
          </p:cNvGraphicFramePr>
          <p:nvPr/>
        </p:nvGraphicFramePr>
        <p:xfrm>
          <a:off x="1403350" y="512763"/>
          <a:ext cx="6840538" cy="5735638"/>
        </p:xfrm>
        <a:graphic>
          <a:graphicData uri="http://schemas.openxmlformats.org/drawingml/2006/table">
            <a:tbl>
              <a:tblPr/>
              <a:tblGrid>
                <a:gridCol w="3417888">
                  <a:extLst>
                    <a:ext uri="{9D8B030D-6E8A-4147-A177-3AD203B41FA5}">
                      <a16:colId xmlns:a16="http://schemas.microsoft.com/office/drawing/2014/main" val="20000"/>
                    </a:ext>
                  </a:extLst>
                </a:gridCol>
                <a:gridCol w="3422650">
                  <a:extLst>
                    <a:ext uri="{9D8B030D-6E8A-4147-A177-3AD203B41FA5}">
                      <a16:colId xmlns:a16="http://schemas.microsoft.com/office/drawing/2014/main" val="20001"/>
                    </a:ext>
                  </a:extLst>
                </a:gridCol>
              </a:tblGrid>
              <a:tr h="573563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سرمایه الف             </a:t>
                      </a:r>
                      <a:r>
                        <a:rPr kumimoji="0" lang="ar-SA" sz="24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200000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 سرمایه ب                150000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جمع سرمایه شرکا               350000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Arial" charset="0"/>
                        </a:rPr>
                        <a:t>اندوخته عمومی                  150000  بستانکاران                      75000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latin typeface="Arial" charset="0"/>
                          <a:cs typeface="Arial" charset="0"/>
                        </a:rPr>
                        <a:t>جمع</a:t>
                      </a:r>
                      <a:r>
                        <a:rPr kumimoji="0" lang="fa-IR" sz="2400" b="0" i="0" u="none" strike="noStrike" cap="none" normalizeH="0" baseline="0" smtClean="0">
                          <a:ln>
                            <a:noFill/>
                          </a:ln>
                          <a:solidFill>
                            <a:schemeClr val="tx1"/>
                          </a:solidFill>
                          <a:effectLst/>
                          <a:latin typeface="Arial" charset="0"/>
                          <a:cs typeface="Arial" charset="0"/>
                        </a:rPr>
                        <a:t>                              575000</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latin typeface="Arial" charset="0"/>
                          <a:cs typeface="Arial" charset="0"/>
                        </a:rPr>
                        <a:t>ماشین الات</a:t>
                      </a:r>
                      <a:r>
                        <a:rPr kumimoji="0" lang="fa-IR" sz="2400" b="0" i="0" u="none" strike="noStrike" cap="none" normalizeH="0" baseline="0" smtClean="0">
                          <a:ln>
                            <a:noFill/>
                          </a:ln>
                          <a:solidFill>
                            <a:schemeClr val="tx1"/>
                          </a:solidFill>
                          <a:effectLst/>
                          <a:latin typeface="Arial" charset="0"/>
                          <a:cs typeface="Arial" charset="0"/>
                        </a:rPr>
                        <a:t>                 </a:t>
                      </a:r>
                      <a:r>
                        <a:rPr kumimoji="0" lang="ar-SA" sz="2400" b="0" i="0" u="none" strike="noStrike" cap="none" normalizeH="0" baseline="0" smtClean="0">
                          <a:ln>
                            <a:noFill/>
                          </a:ln>
                          <a:solidFill>
                            <a:schemeClr val="tx1"/>
                          </a:solidFill>
                          <a:effectLst/>
                          <a:latin typeface="Arial" charset="0"/>
                          <a:cs typeface="Arial" charset="0"/>
                        </a:rPr>
                        <a:t> </a:t>
                      </a:r>
                      <a:r>
                        <a:rPr kumimoji="0" lang="fa-IR" sz="2400" b="0" i="0" u="none" strike="noStrike" cap="none" normalizeH="0" baseline="0" smtClean="0">
                          <a:ln>
                            <a:noFill/>
                          </a:ln>
                          <a:solidFill>
                            <a:schemeClr val="tx1"/>
                          </a:solidFill>
                          <a:effectLst/>
                          <a:latin typeface="Arial" charset="0"/>
                          <a:cs typeface="Arial" charset="0"/>
                        </a:rPr>
                        <a:t>195000 م</a:t>
                      </a:r>
                      <a:r>
                        <a:rPr kumimoji="0" lang="ar-SA" sz="2400" b="0" i="0" u="none" strike="noStrike" cap="none" normalizeH="0" baseline="0" smtClean="0">
                          <a:ln>
                            <a:noFill/>
                          </a:ln>
                          <a:solidFill>
                            <a:schemeClr val="tx1"/>
                          </a:solidFill>
                          <a:effectLst/>
                          <a:latin typeface="Arial" charset="0"/>
                          <a:cs typeface="Arial" charset="0"/>
                        </a:rPr>
                        <a:t>وجودی کال</a:t>
                      </a:r>
                      <a:r>
                        <a:rPr kumimoji="0" lang="fa-IR" sz="2400" b="0" i="0" u="none" strike="noStrike" cap="none" normalizeH="0" baseline="0" smtClean="0">
                          <a:ln>
                            <a:noFill/>
                          </a:ln>
                          <a:solidFill>
                            <a:schemeClr val="tx1"/>
                          </a:solidFill>
                          <a:effectLst/>
                          <a:latin typeface="Arial" charset="0"/>
                          <a:cs typeface="Arial" charset="0"/>
                        </a:rPr>
                        <a:t>ا                 160000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latin typeface="Arial" charset="0"/>
                          <a:cs typeface="Arial" charset="0"/>
                        </a:rPr>
                        <a:t>بده کاران</a:t>
                      </a:r>
                      <a:r>
                        <a:rPr kumimoji="0" lang="fa-IR" sz="2400" b="0" i="0" u="none" strike="noStrike" cap="none" normalizeH="0" baseline="0" smtClean="0">
                          <a:ln>
                            <a:noFill/>
                          </a:ln>
                          <a:solidFill>
                            <a:schemeClr val="tx1"/>
                          </a:solidFill>
                          <a:effectLst/>
                          <a:latin typeface="Arial" charset="0"/>
                          <a:cs typeface="Arial" charset="0"/>
                        </a:rPr>
                        <a:t>                     150000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latin typeface="Arial" charset="0"/>
                          <a:cs typeface="Arial" charset="0"/>
                        </a:rPr>
                        <a:t>بانک </a:t>
                      </a:r>
                      <a:r>
                        <a:rPr kumimoji="0" lang="fa-IR" sz="2400" b="0" i="0" u="none" strike="noStrike" cap="none" normalizeH="0" baseline="0" smtClean="0">
                          <a:ln>
                            <a:noFill/>
                          </a:ln>
                          <a:solidFill>
                            <a:schemeClr val="tx1"/>
                          </a:solidFill>
                          <a:effectLst/>
                          <a:latin typeface="Arial" charset="0"/>
                          <a:cs typeface="Arial" charset="0"/>
                        </a:rPr>
                        <a:t>                          60000  ص</a:t>
                      </a:r>
                      <a:r>
                        <a:rPr kumimoji="0" lang="ar-SA" sz="2400" b="0" i="0" u="none" strike="noStrike" cap="none" normalizeH="0" baseline="0" smtClean="0">
                          <a:ln>
                            <a:noFill/>
                          </a:ln>
                          <a:solidFill>
                            <a:schemeClr val="tx1"/>
                          </a:solidFill>
                          <a:effectLst/>
                          <a:latin typeface="Arial" charset="0"/>
                          <a:cs typeface="Arial" charset="0"/>
                        </a:rPr>
                        <a:t>ندوق</a:t>
                      </a:r>
                      <a:r>
                        <a:rPr kumimoji="0" lang="fa-IR" sz="2400" b="0" i="0" u="none" strike="noStrike" cap="none" normalizeH="0" baseline="0" smtClean="0">
                          <a:ln>
                            <a:noFill/>
                          </a:ln>
                          <a:solidFill>
                            <a:schemeClr val="tx1"/>
                          </a:solidFill>
                          <a:effectLst/>
                          <a:latin typeface="Arial" charset="0"/>
                          <a:cs typeface="Arial" charset="0"/>
                        </a:rPr>
                        <a:t>                        10000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latin typeface="Arial" charset="0"/>
                          <a:cs typeface="Arial" charset="0"/>
                        </a:rPr>
                        <a:t>جمع</a:t>
                      </a:r>
                      <a:r>
                        <a:rPr kumimoji="0" lang="fa-IR" sz="2400" b="0" i="0" u="none" strike="noStrike" cap="none" normalizeH="0" baseline="0" smtClean="0">
                          <a:ln>
                            <a:noFill/>
                          </a:ln>
                          <a:solidFill>
                            <a:schemeClr val="tx1"/>
                          </a:solidFill>
                          <a:effectLst/>
                          <a:latin typeface="Arial" charset="0"/>
                          <a:cs typeface="Arial" charset="0"/>
                        </a:rPr>
                        <a:t>                           575000    </a:t>
                      </a:r>
                      <a:endParaRPr kumimoji="0" lang="en-US"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922338" y="188913"/>
            <a:ext cx="7632700" cy="6534150"/>
          </a:xfrm>
          <a:prstGeom prst="rect">
            <a:avLst/>
          </a:prstGeom>
          <a:noFill/>
          <a:ln w="9525">
            <a:noFill/>
            <a:miter lim="800000"/>
            <a:headEnd/>
            <a:tailEnd/>
          </a:ln>
          <a:effectLst/>
        </p:spPr>
        <p:txBody>
          <a:bodyPr anchor="ctr"/>
          <a:lstStyle/>
          <a:p>
            <a:r>
              <a:rPr lang="fa-IR" sz="4200" b="1"/>
              <a:t>ب تصمیم میگیرد که به علت بیماری از شرکت خارج گردد شرکا تجدید ارزیابی را مطرح می کنند :</a:t>
            </a:r>
            <a:r>
              <a:rPr lang="fa-IR" sz="4200"/>
              <a:t/>
            </a:r>
            <a:br>
              <a:rPr lang="fa-IR" sz="4200"/>
            </a:br>
            <a:r>
              <a:rPr lang="fa-IR" sz="4200"/>
              <a:t>1- سرقفلی شرکت 150000 ریال ارزیابی می گردد</a:t>
            </a:r>
            <a:br>
              <a:rPr lang="fa-IR" sz="4200"/>
            </a:br>
            <a:endParaRPr lang="en-US" sz="4200"/>
          </a:p>
        </p:txBody>
      </p:sp>
    </p:spTree>
  </p:cSld>
  <p:clrMapOvr>
    <a:masterClrMapping/>
  </p:clrMapOvr>
  <p:transition spd="slow">
    <p:comb/>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922338" y="188913"/>
            <a:ext cx="7632700" cy="6534150"/>
          </a:xfrm>
          <a:prstGeom prst="rect">
            <a:avLst/>
          </a:prstGeom>
          <a:noFill/>
          <a:ln w="9525">
            <a:noFill/>
            <a:miter lim="800000"/>
            <a:headEnd/>
            <a:tailEnd/>
          </a:ln>
          <a:effectLst/>
        </p:spPr>
        <p:txBody>
          <a:bodyPr anchor="ctr"/>
          <a:lstStyle/>
          <a:p>
            <a:r>
              <a:rPr lang="fa-IR" sz="4200"/>
              <a:t/>
            </a:r>
            <a:br>
              <a:rPr lang="fa-IR" sz="4200"/>
            </a:br>
            <a:r>
              <a:rPr lang="fa-IR" sz="4200"/>
              <a:t>2- استهلاک ماشین آلات 7.5% است وموجودی کالا 15% کاهش می یابد</a:t>
            </a:r>
            <a:br>
              <a:rPr lang="fa-IR" sz="4200"/>
            </a:br>
            <a:r>
              <a:rPr lang="fa-IR" sz="4200"/>
              <a:t>3- برای بدهکاران 5% ذخیره م .م درنظر گرفته می شود وبرای بستانکاران 2.5% ذخیره منظور می گردد</a:t>
            </a:r>
            <a:br>
              <a:rPr lang="fa-IR" sz="4200"/>
            </a:br>
            <a:r>
              <a:rPr lang="fa-IR" sz="4200"/>
              <a:t>مطلوب است :ثبت عملیات فوق در دفتر روزنامه</a:t>
            </a:r>
            <a:endParaRPr lang="en-US" sz="4200"/>
          </a:p>
        </p:txBody>
      </p:sp>
    </p:spTree>
  </p:cSld>
  <p:clrMapOvr>
    <a:masterClrMapping/>
  </p:clrMapOvr>
  <p:transition spd="slow">
    <p:comb/>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84674" name="Group 2"/>
          <p:cNvGraphicFramePr>
            <a:graphicFrameLocks noGrp="1"/>
          </p:cNvGraphicFramePr>
          <p:nvPr/>
        </p:nvGraphicFramePr>
        <p:xfrm>
          <a:off x="0" y="404813"/>
          <a:ext cx="8990013" cy="2986088"/>
        </p:xfrm>
        <a:graphic>
          <a:graphicData uri="http://schemas.openxmlformats.org/drawingml/2006/table">
            <a:tbl>
              <a:tblPr/>
              <a:tblGrid>
                <a:gridCol w="3333750">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165225">
                  <a:extLst>
                    <a:ext uri="{9D8B030D-6E8A-4147-A177-3AD203B41FA5}">
                      <a16:colId xmlns:a16="http://schemas.microsoft.com/office/drawing/2014/main" val="20002"/>
                    </a:ext>
                  </a:extLst>
                </a:gridCol>
                <a:gridCol w="2444750">
                  <a:extLst>
                    <a:ext uri="{9D8B030D-6E8A-4147-A177-3AD203B41FA5}">
                      <a16:colId xmlns:a16="http://schemas.microsoft.com/office/drawing/2014/main" val="20003"/>
                    </a:ext>
                  </a:extLst>
                </a:gridCol>
                <a:gridCol w="884238">
                  <a:extLst>
                    <a:ext uri="{9D8B030D-6E8A-4147-A177-3AD203B41FA5}">
                      <a16:colId xmlns:a16="http://schemas.microsoft.com/office/drawing/2014/main" val="20004"/>
                    </a:ext>
                  </a:extLst>
                </a:gridCol>
              </a:tblGrid>
              <a:tr h="817563">
                <a:tc row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الف</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90000 =5/3* 150000 </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60000=5/2*150000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بستانکار</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بدهکار</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شرح</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ردیف</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8525">
                <a:tc vMerge="1">
                  <a:txBody>
                    <a:bodyPr/>
                    <a:lstStyle/>
                    <a:p>
                      <a:endParaRPr lang="en-US"/>
                    </a:p>
                  </a:txBody>
                  <a:tcPr/>
                </a:tc>
                <a:tc>
                  <a:txBody>
                    <a:bodyPr/>
                    <a:lstStyle/>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90000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60000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150000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سرقفلی</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سرمایه الف</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سرمایه ب</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4693" name="Rectangle 21"/>
          <p:cNvSpPr>
            <a:spLocks noChangeArrowheads="1"/>
          </p:cNvSpPr>
          <p:nvPr/>
        </p:nvSpPr>
        <p:spPr bwMode="auto">
          <a:xfrm>
            <a:off x="0" y="6513513"/>
            <a:ext cx="9144000" cy="0"/>
          </a:xfrm>
          <a:prstGeom prst="rect">
            <a:avLst/>
          </a:prstGeom>
          <a:noFill/>
          <a:ln w="9525">
            <a:noFill/>
            <a:miter lim="800000"/>
            <a:headEnd/>
            <a:tailEnd/>
          </a:ln>
          <a:effectLst/>
        </p:spPr>
        <p:txBody>
          <a:bodyPr wrap="none" anchor="ctr">
            <a:spAutoFit/>
          </a:bodyPr>
          <a:lstStyle/>
          <a:p>
            <a:pPr algn="l" rtl="0"/>
            <a:endParaRPr lang="en-US"/>
          </a:p>
        </p:txBody>
      </p:sp>
    </p:spTree>
  </p:cSld>
  <p:clrMapOvr>
    <a:masterClrMapping/>
  </p:clrMapOvr>
  <p:transition spd="slow">
    <p:comb/>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85698" name="Group 2"/>
          <p:cNvGraphicFramePr>
            <a:graphicFrameLocks noGrp="1"/>
          </p:cNvGraphicFramePr>
          <p:nvPr/>
        </p:nvGraphicFramePr>
        <p:xfrm>
          <a:off x="0" y="404813"/>
          <a:ext cx="8990013" cy="5294313"/>
        </p:xfrm>
        <a:graphic>
          <a:graphicData uri="http://schemas.openxmlformats.org/drawingml/2006/table">
            <a:tbl>
              <a:tblPr/>
              <a:tblGrid>
                <a:gridCol w="3333750">
                  <a:extLst>
                    <a:ext uri="{9D8B030D-6E8A-4147-A177-3AD203B41FA5}">
                      <a16:colId xmlns:a16="http://schemas.microsoft.com/office/drawing/2014/main" val="20000"/>
                    </a:ext>
                  </a:extLst>
                </a:gridCol>
                <a:gridCol w="1162050">
                  <a:extLst>
                    <a:ext uri="{9D8B030D-6E8A-4147-A177-3AD203B41FA5}">
                      <a16:colId xmlns:a16="http://schemas.microsoft.com/office/drawing/2014/main" val="20001"/>
                    </a:ext>
                  </a:extLst>
                </a:gridCol>
                <a:gridCol w="1165225">
                  <a:extLst>
                    <a:ext uri="{9D8B030D-6E8A-4147-A177-3AD203B41FA5}">
                      <a16:colId xmlns:a16="http://schemas.microsoft.com/office/drawing/2014/main" val="20002"/>
                    </a:ext>
                  </a:extLst>
                </a:gridCol>
                <a:gridCol w="2444750">
                  <a:extLst>
                    <a:ext uri="{9D8B030D-6E8A-4147-A177-3AD203B41FA5}">
                      <a16:colId xmlns:a16="http://schemas.microsoft.com/office/drawing/2014/main" val="20003"/>
                    </a:ext>
                  </a:extLst>
                </a:gridCol>
                <a:gridCol w="884238">
                  <a:extLst>
                    <a:ext uri="{9D8B030D-6E8A-4147-A177-3AD203B41FA5}">
                      <a16:colId xmlns:a16="http://schemas.microsoft.com/office/drawing/2014/main" val="20004"/>
                    </a:ext>
                  </a:extLst>
                </a:gridCol>
              </a:tblGrid>
              <a:tr h="3656013">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300" b="1" i="0" u="none" strike="noStrike" cap="none" normalizeH="0" baseline="0" smtClean="0">
                          <a:ln>
                            <a:noFill/>
                          </a:ln>
                          <a:solidFill>
                            <a:schemeClr val="tx1"/>
                          </a:solidFill>
                          <a:effectLst/>
                          <a:latin typeface="Times New Roman" pitchFamily="18" charset="0"/>
                          <a:cs typeface="Times New Roman" pitchFamily="18" charset="0"/>
                        </a:rPr>
                        <a:t>استهلاک</a:t>
                      </a:r>
                      <a:r>
                        <a:rPr kumimoji="0" lang="fa-IR" sz="1300" b="1" i="0" u="none" strike="noStrike" cap="none" normalizeH="0" baseline="0" smtClean="0">
                          <a:ln>
                            <a:noFill/>
                          </a:ln>
                          <a:solidFill>
                            <a:schemeClr val="tx1"/>
                          </a:solidFill>
                          <a:effectLst/>
                          <a:latin typeface="Times New Roman" pitchFamily="18" charset="0"/>
                          <a:cs typeface="Times New Roman" pitchFamily="18" charset="0"/>
                        </a:rPr>
                        <a:t>     14625= 7.5%*195000</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300" b="1" i="0" u="none" strike="noStrike" cap="none" normalizeH="0" baseline="0" smtClean="0">
                          <a:ln>
                            <a:noFill/>
                          </a:ln>
                          <a:solidFill>
                            <a:schemeClr val="tx1"/>
                          </a:solidFill>
                          <a:effectLst/>
                          <a:latin typeface="Times New Roman" pitchFamily="18" charset="0"/>
                          <a:cs typeface="Times New Roman" pitchFamily="18" charset="0"/>
                        </a:rPr>
                        <a:t>کاهش </a:t>
                      </a:r>
                      <a:r>
                        <a:rPr kumimoji="0" lang="fa-IR" sz="1300" b="1" i="0" u="none" strike="noStrike" cap="none" normalizeH="0" baseline="0" smtClean="0">
                          <a:ln>
                            <a:noFill/>
                          </a:ln>
                          <a:solidFill>
                            <a:schemeClr val="tx1"/>
                          </a:solidFill>
                          <a:effectLst/>
                          <a:latin typeface="Times New Roman" pitchFamily="18" charset="0"/>
                          <a:cs typeface="Times New Roman" pitchFamily="18" charset="0"/>
                        </a:rPr>
                        <a:t>م</a:t>
                      </a:r>
                      <a:r>
                        <a:rPr kumimoji="0" lang="ar-SA" sz="1300" b="1" i="0" u="none" strike="noStrike" cap="none" normalizeH="0" baseline="0" smtClean="0">
                          <a:ln>
                            <a:noFill/>
                          </a:ln>
                          <a:solidFill>
                            <a:schemeClr val="tx1"/>
                          </a:solidFill>
                          <a:effectLst/>
                          <a:latin typeface="Times New Roman" pitchFamily="18" charset="0"/>
                          <a:cs typeface="Times New Roman" pitchFamily="18" charset="0"/>
                        </a:rPr>
                        <a:t>وجودی24000</a:t>
                      </a:r>
                      <a:r>
                        <a:rPr kumimoji="0" lang="fa-IR" sz="13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300" b="1" i="0" u="none" strike="noStrike" cap="none" normalizeH="0" baseline="0" smtClean="0">
                          <a:ln>
                            <a:noFill/>
                          </a:ln>
                          <a:solidFill>
                            <a:schemeClr val="tx1"/>
                          </a:solidFill>
                          <a:effectLst/>
                          <a:latin typeface="Times New Roman" pitchFamily="18" charset="0"/>
                          <a:cs typeface="Times New Roman" pitchFamily="18" charset="0"/>
                        </a:rPr>
                        <a:t>=15%*16000</a:t>
                      </a:r>
                      <a:endParaRPr kumimoji="0" lang="en-US" sz="13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300" b="1" i="0" u="none" strike="noStrike" cap="none" normalizeH="0" baseline="0" smtClean="0">
                          <a:ln>
                            <a:noFill/>
                          </a:ln>
                          <a:solidFill>
                            <a:schemeClr val="tx1"/>
                          </a:solidFill>
                          <a:effectLst/>
                          <a:latin typeface="Times New Roman" pitchFamily="18" charset="0"/>
                          <a:cs typeface="Times New Roman" pitchFamily="18" charset="0"/>
                        </a:rPr>
                        <a:t>ذخیره م .م</a:t>
                      </a:r>
                      <a:r>
                        <a:rPr kumimoji="0" lang="fa-IR" sz="1300" b="1" i="0" u="none" strike="noStrike" cap="none" normalizeH="0" baseline="0" smtClean="0">
                          <a:ln>
                            <a:noFill/>
                          </a:ln>
                          <a:solidFill>
                            <a:schemeClr val="tx1"/>
                          </a:solidFill>
                          <a:effectLst/>
                          <a:latin typeface="Times New Roman" pitchFamily="18" charset="0"/>
                          <a:cs typeface="Times New Roman" pitchFamily="18" charset="0"/>
                        </a:rPr>
                        <a:t>      7500 = 5 %*150000</a:t>
                      </a:r>
                      <a:endParaRPr kumimoji="0" lang="fa-IR" sz="13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14625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24000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7500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46125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تجدید ارزیابی </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استهلاک ماشین آلات</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موجودی کالا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ذخیره م .م </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3830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fa-IR" sz="1400" b="1" i="0" u="none" strike="noStrike" cap="none" normalizeH="0" baseline="0" smtClean="0">
                          <a:ln>
                            <a:noFill/>
                          </a:ln>
                          <a:solidFill>
                            <a:schemeClr val="tx1"/>
                          </a:solidFill>
                          <a:effectLst/>
                          <a:latin typeface="Times New Roman" pitchFamily="18" charset="0"/>
                          <a:cs typeface="Times New Roman" pitchFamily="18" charset="0"/>
                        </a:rPr>
                        <a:t>75000  = 2.5%*75000  </a:t>
                      </a:r>
                      <a:endParaRPr kumimoji="0" lang="fa-IR" sz="14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1875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1875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ذخیره بستانکاران</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تجدید ارزیابی</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5718" name="Rectangle 22"/>
          <p:cNvSpPr>
            <a:spLocks noChangeArrowheads="1"/>
          </p:cNvSpPr>
          <p:nvPr/>
        </p:nvSpPr>
        <p:spPr bwMode="auto">
          <a:xfrm>
            <a:off x="0" y="6513513"/>
            <a:ext cx="9144000" cy="0"/>
          </a:xfrm>
          <a:prstGeom prst="rect">
            <a:avLst/>
          </a:prstGeom>
          <a:noFill/>
          <a:ln w="9525">
            <a:noFill/>
            <a:miter lim="800000"/>
            <a:headEnd/>
            <a:tailEnd/>
          </a:ln>
          <a:effectLst/>
        </p:spPr>
        <p:txBody>
          <a:bodyPr wrap="none" anchor="ctr">
            <a:spAutoFit/>
          </a:bodyPr>
          <a:lstStyle/>
          <a:p>
            <a:pPr algn="l" rtl="0"/>
            <a:endParaRPr lang="en-US"/>
          </a:p>
        </p:txBody>
      </p:sp>
    </p:spTree>
  </p:cSld>
  <p:clrMapOvr>
    <a:masterClrMapping/>
  </p:clrMapOvr>
  <p:transition spd="slow">
    <p:comb/>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0" y="6513513"/>
            <a:ext cx="9144000" cy="0"/>
          </a:xfrm>
          <a:prstGeom prst="rect">
            <a:avLst/>
          </a:prstGeom>
          <a:noFill/>
          <a:ln w="9525">
            <a:noFill/>
            <a:miter lim="800000"/>
            <a:headEnd/>
            <a:tailEnd/>
          </a:ln>
          <a:effectLst/>
        </p:spPr>
        <p:txBody>
          <a:bodyPr wrap="none" anchor="ctr">
            <a:spAutoFit/>
          </a:bodyPr>
          <a:lstStyle/>
          <a:p>
            <a:pPr algn="l" rtl="0"/>
            <a:endParaRPr lang="en-US"/>
          </a:p>
        </p:txBody>
      </p:sp>
      <p:graphicFrame>
        <p:nvGraphicFramePr>
          <p:cNvPr id="286723" name="Group 3"/>
          <p:cNvGraphicFramePr>
            <a:graphicFrameLocks noGrp="1"/>
          </p:cNvGraphicFramePr>
          <p:nvPr/>
        </p:nvGraphicFramePr>
        <p:xfrm>
          <a:off x="539750" y="728663"/>
          <a:ext cx="8064500" cy="2459038"/>
        </p:xfrm>
        <a:graphic>
          <a:graphicData uri="http://schemas.openxmlformats.org/drawingml/2006/table">
            <a:tbl>
              <a:tblPr/>
              <a:tblGrid>
                <a:gridCol w="299085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46163">
                  <a:extLst>
                    <a:ext uri="{9D8B030D-6E8A-4147-A177-3AD203B41FA5}">
                      <a16:colId xmlns:a16="http://schemas.microsoft.com/office/drawing/2014/main" val="20002"/>
                    </a:ext>
                  </a:extLst>
                </a:gridCol>
                <a:gridCol w="2192337">
                  <a:extLst>
                    <a:ext uri="{9D8B030D-6E8A-4147-A177-3AD203B41FA5}">
                      <a16:colId xmlns:a16="http://schemas.microsoft.com/office/drawing/2014/main" val="20003"/>
                    </a:ext>
                  </a:extLst>
                </a:gridCol>
                <a:gridCol w="793750">
                  <a:extLst>
                    <a:ext uri="{9D8B030D-6E8A-4147-A177-3AD203B41FA5}">
                      <a16:colId xmlns:a16="http://schemas.microsoft.com/office/drawing/2014/main" val="20004"/>
                    </a:ext>
                  </a:extLst>
                </a:gridCol>
              </a:tblGrid>
              <a:tr h="2459038">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سهم الف از اندوخته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9000</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=5/3*150000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سهم ب از اندوخته 60000=5/2*150000</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90000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60000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150000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اندوخته عمومی</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سرمایه الف</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سرمایه ب</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6513513"/>
            <a:ext cx="9144000" cy="0"/>
          </a:xfrm>
          <a:prstGeom prst="rect">
            <a:avLst/>
          </a:prstGeom>
          <a:noFill/>
          <a:ln w="9525">
            <a:noFill/>
            <a:miter lim="800000"/>
            <a:headEnd/>
            <a:tailEnd/>
          </a:ln>
          <a:effectLst/>
        </p:spPr>
        <p:txBody>
          <a:bodyPr wrap="none" anchor="ctr">
            <a:spAutoFit/>
          </a:bodyPr>
          <a:lstStyle/>
          <a:p>
            <a:pPr algn="l" rtl="0"/>
            <a:endParaRPr lang="en-US"/>
          </a:p>
        </p:txBody>
      </p:sp>
      <p:graphicFrame>
        <p:nvGraphicFramePr>
          <p:cNvPr id="287747" name="Group 3"/>
          <p:cNvGraphicFramePr>
            <a:graphicFrameLocks noGrp="1"/>
          </p:cNvGraphicFramePr>
          <p:nvPr/>
        </p:nvGraphicFramePr>
        <p:xfrm>
          <a:off x="539750" y="728663"/>
          <a:ext cx="8064500" cy="5318126"/>
        </p:xfrm>
        <a:graphic>
          <a:graphicData uri="http://schemas.openxmlformats.org/drawingml/2006/table">
            <a:tbl>
              <a:tblPr/>
              <a:tblGrid>
                <a:gridCol w="1773238">
                  <a:extLst>
                    <a:ext uri="{9D8B030D-6E8A-4147-A177-3AD203B41FA5}">
                      <a16:colId xmlns:a16="http://schemas.microsoft.com/office/drawing/2014/main" val="20000"/>
                    </a:ext>
                  </a:extLst>
                </a:gridCol>
                <a:gridCol w="1217612">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1046163">
                  <a:extLst>
                    <a:ext uri="{9D8B030D-6E8A-4147-A177-3AD203B41FA5}">
                      <a16:colId xmlns:a16="http://schemas.microsoft.com/office/drawing/2014/main" val="20003"/>
                    </a:ext>
                  </a:extLst>
                </a:gridCol>
                <a:gridCol w="2192337">
                  <a:extLst>
                    <a:ext uri="{9D8B030D-6E8A-4147-A177-3AD203B41FA5}">
                      <a16:colId xmlns:a16="http://schemas.microsoft.com/office/drawing/2014/main" val="20004"/>
                    </a:ext>
                  </a:extLst>
                </a:gridCol>
                <a:gridCol w="793750">
                  <a:extLst>
                    <a:ext uri="{9D8B030D-6E8A-4147-A177-3AD203B41FA5}">
                      <a16:colId xmlns:a16="http://schemas.microsoft.com/office/drawing/2014/main" val="20005"/>
                    </a:ext>
                  </a:extLst>
                </a:gridCol>
              </a:tblGrid>
              <a:tr h="793750">
                <a:tc gridSpan="2">
                  <a:txBody>
                    <a:bodyPr/>
                    <a:lstStyle/>
                    <a:p>
                      <a:pPr marL="0" marR="0" lvl="0" indent="0" algn="ct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تجدید ارزیابی</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5">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44250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26550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17700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سرمایه الف</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سرمایه ب</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تجدید ارزیابی</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5338">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3) 1875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2) 46125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9057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5)44250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79375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46125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46125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893763">
                <a:tc grid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الف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26550=5/3*44250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17700=5/2*44250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250950">
                <a:tc grid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latin typeface="Arial"/>
                          <a:cs typeface="Times New Roman" pitchFamily="18" charset="0"/>
                        </a:rPr>
                        <a:t> </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Arial" charset="0"/>
                        </a:rPr>
                        <a:t>25230</a:t>
                      </a: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252300</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سرمایه ب</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حساب وام ب</a:t>
                      </a:r>
                      <a:endParaRPr kumimoji="0" lang="ar-SA"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spd="slow">
    <p:comb/>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88770" name="Group 2"/>
          <p:cNvGraphicFramePr>
            <a:graphicFrameLocks noGrp="1"/>
          </p:cNvGraphicFramePr>
          <p:nvPr/>
        </p:nvGraphicFramePr>
        <p:xfrm>
          <a:off x="444500" y="836613"/>
          <a:ext cx="8159750" cy="7778750"/>
        </p:xfrm>
        <a:graphic>
          <a:graphicData uri="http://schemas.openxmlformats.org/drawingml/2006/table">
            <a:tbl>
              <a:tblPr/>
              <a:tblGrid>
                <a:gridCol w="3395663">
                  <a:extLst>
                    <a:ext uri="{9D8B030D-6E8A-4147-A177-3AD203B41FA5}">
                      <a16:colId xmlns:a16="http://schemas.microsoft.com/office/drawing/2014/main" val="20000"/>
                    </a:ext>
                  </a:extLst>
                </a:gridCol>
                <a:gridCol w="4764087">
                  <a:extLst>
                    <a:ext uri="{9D8B030D-6E8A-4147-A177-3AD203B41FA5}">
                      <a16:colId xmlns:a16="http://schemas.microsoft.com/office/drawing/2014/main" val="20001"/>
                    </a:ext>
                  </a:extLst>
                </a:gridCol>
              </a:tblGrid>
              <a:tr h="777875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سرمایه الف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353450 </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بدهی ها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وام ب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252300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بستانکاران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75000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ذخیره م .م (1875)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73125</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endParaRPr kumimoji="0" lang="fa-IR"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جمع بدهی ها وسرمایه</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678875</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داراییهای بلند مدت</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داراییهای نامحسوس</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سرقفلی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150000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ماشین الات 195000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استهلاک انباشته (14625)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180375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جمع داراییهای بلد مدت</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330375 </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داراییهای جاری</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موجودی کالا</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136000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بدهکاران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150000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ذخیره م .م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(7500)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142500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بانک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60000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صندوق </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100000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جمع داراییهای جاری</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348500 </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tab pos="2820988" algn="r"/>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600" b="1" i="0" u="none" strike="noStrike" cap="none" normalizeH="0" baseline="0" smtClean="0">
                          <a:ln>
                            <a:noFill/>
                          </a:ln>
                          <a:solidFill>
                            <a:schemeClr val="tx1"/>
                          </a:solidFill>
                          <a:effectLst/>
                          <a:latin typeface="Times New Roman" pitchFamily="18" charset="0"/>
                          <a:cs typeface="Times New Roman" pitchFamily="18" charset="0"/>
                        </a:rPr>
                        <a:t>جمع داراییها</a:t>
                      </a: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678875 </a:t>
                      </a:r>
                      <a:endParaRPr kumimoji="0" lang="fa-IR"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88778" name="Rectangle 10"/>
          <p:cNvSpPr>
            <a:spLocks noChangeArrowheads="1"/>
          </p:cNvSpPr>
          <p:nvPr/>
        </p:nvSpPr>
        <p:spPr bwMode="auto">
          <a:xfrm>
            <a:off x="3727450" y="325438"/>
            <a:ext cx="1579563" cy="387350"/>
          </a:xfrm>
          <a:prstGeom prst="rect">
            <a:avLst/>
          </a:prstGeom>
          <a:noFill/>
          <a:ln w="9525">
            <a:noFill/>
            <a:miter lim="800000"/>
            <a:headEnd/>
            <a:tailEnd/>
          </a:ln>
          <a:effectLst/>
        </p:spPr>
        <p:txBody>
          <a:bodyPr wrap="none" anchor="ctr">
            <a:spAutoFit/>
          </a:bodyPr>
          <a:lstStyle/>
          <a:p>
            <a:pPr algn="ctr"/>
            <a:r>
              <a:rPr lang="ar-SA" sz="1400" b="1">
                <a:cs typeface="Times New Roman" pitchFamily="18" charset="0"/>
              </a:rPr>
              <a:t>ترازنامه</a:t>
            </a:r>
            <a:endParaRPr lang="en-US" sz="1400" b="1"/>
          </a:p>
          <a:p>
            <a:pPr algn="ctr" eaLnBrk="0" hangingPunct="0"/>
            <a:r>
              <a:rPr lang="ar-SA" sz="1400" b="1">
                <a:cs typeface="Times New Roman" pitchFamily="18" charset="0"/>
              </a:rPr>
              <a:t>به تاریخ 1/1/1*</a:t>
            </a:r>
            <a:endParaRPr lang="ar-SA" sz="1400" b="1"/>
          </a:p>
        </p:txBody>
      </p:sp>
      <p:sp>
        <p:nvSpPr>
          <p:cNvPr id="288779" name="Line 11"/>
          <p:cNvSpPr>
            <a:spLocks noChangeShapeType="1"/>
          </p:cNvSpPr>
          <p:nvPr/>
        </p:nvSpPr>
        <p:spPr bwMode="auto">
          <a:xfrm>
            <a:off x="2363788" y="1593850"/>
            <a:ext cx="576262" cy="0"/>
          </a:xfrm>
          <a:prstGeom prst="line">
            <a:avLst/>
          </a:prstGeom>
          <a:noFill/>
          <a:ln w="9525">
            <a:solidFill>
              <a:schemeClr val="tx1"/>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684213" y="2651125"/>
            <a:ext cx="7632700" cy="1554163"/>
          </a:xfrm>
          <a:prstGeom prst="rect">
            <a:avLst/>
          </a:prstGeom>
          <a:noFill/>
          <a:ln w="9525">
            <a:noFill/>
            <a:miter lim="800000"/>
            <a:headEnd/>
            <a:tailEnd/>
          </a:ln>
          <a:effectLst/>
        </p:spPr>
        <p:txBody>
          <a:bodyPr anchor="ctr">
            <a:spAutoFit/>
          </a:bodyPr>
          <a:lstStyle/>
          <a:p>
            <a:pPr algn="just"/>
            <a:r>
              <a:rPr lang="fa-IR" sz="3200">
                <a:latin typeface="Times New Roman" pitchFamily="18" charset="0"/>
              </a:rPr>
              <a:t>در شركت تضامني شركائي هستند كه به طور فعال در هدايت امور</a:t>
            </a:r>
            <a:r>
              <a:rPr lang="en-US" sz="3200">
                <a:latin typeface="Times New Roman" pitchFamily="18" charset="0"/>
              </a:rPr>
              <a:t> </a:t>
            </a:r>
            <a:r>
              <a:rPr lang="fa-IR" sz="3200">
                <a:latin typeface="Times New Roman" pitchFamily="18" charset="0"/>
              </a:rPr>
              <a:t>تجارت مشاركت دارند كه در اين صورت به انها شريك فعال يا</a:t>
            </a:r>
            <a:r>
              <a:rPr lang="en-US" sz="3200">
                <a:latin typeface="Times New Roman" pitchFamily="18" charset="0"/>
              </a:rPr>
              <a:t> </a:t>
            </a:r>
            <a:r>
              <a:rPr lang="fa-IR" sz="3200">
                <a:latin typeface="Times New Roman" pitchFamily="18" charset="0"/>
              </a:rPr>
              <a:t>واقعي مي گويند</a:t>
            </a:r>
            <a:r>
              <a:rPr lang="en-US" sz="3200">
                <a:latin typeface="Times New Roman" pitchFamily="18" charset="0"/>
              </a:rPr>
              <a:t>. </a:t>
            </a:r>
          </a:p>
        </p:txBody>
      </p:sp>
      <p:sp>
        <p:nvSpPr>
          <p:cNvPr id="368643" name="Rectangle 3"/>
          <p:cNvSpPr>
            <a:spLocks noChangeArrowheads="1"/>
          </p:cNvSpPr>
          <p:nvPr/>
        </p:nvSpPr>
        <p:spPr bwMode="auto">
          <a:xfrm>
            <a:off x="5508625" y="333375"/>
            <a:ext cx="2316163" cy="762000"/>
          </a:xfrm>
          <a:prstGeom prst="rect">
            <a:avLst/>
          </a:prstGeom>
          <a:noFill/>
          <a:ln w="12700" cap="sq">
            <a:noFill/>
            <a:miter lim="800000"/>
            <a:headEnd type="none" w="sm" len="sm"/>
            <a:tailEnd type="none" w="sm" len="sm"/>
          </a:ln>
          <a:effectLst/>
        </p:spPr>
        <p:txBody>
          <a:bodyPr wrap="none">
            <a:spAutoFit/>
          </a:bodyPr>
          <a:lstStyle/>
          <a:p>
            <a:r>
              <a:rPr lang="fa-IR" sz="4400" b="1">
                <a:solidFill>
                  <a:schemeClr val="tx2"/>
                </a:solidFill>
              </a:rPr>
              <a:t>شريك فعال</a:t>
            </a:r>
            <a:r>
              <a:rPr lang="en-US" sz="4400" b="1">
                <a:solidFill>
                  <a:schemeClr val="tx2"/>
                </a:solidFill>
              </a:rPr>
              <a:t>:</a:t>
            </a:r>
          </a:p>
        </p:txBody>
      </p:sp>
    </p:spTree>
  </p:cSld>
  <p:clrMapOvr>
    <a:masterClrMapping/>
  </p:clrMapOvr>
  <p:transition spd="slow">
    <p:comb/>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731838" y="188913"/>
            <a:ext cx="7918450" cy="6426200"/>
          </a:xfrm>
        </p:spPr>
        <p:txBody>
          <a:bodyPr/>
          <a:lstStyle/>
          <a:p>
            <a:r>
              <a:rPr lang="fa-IR" sz="3800" b="1">
                <a:solidFill>
                  <a:schemeClr val="tx1"/>
                </a:solidFill>
              </a:rPr>
              <a:t>مثال 2-2-احمد و رضا و جواد در یک شرکت تضامنی شریکند تناسب تقسیم سود و زیان انها در شرکت به تر تیب 2/1و3/1و6/1 می باشد ترازنامه شرکت در تاریخ 29/12/2* به شرح زیر می باشد.</a:t>
            </a:r>
            <a:r>
              <a:rPr lang="fa-IR">
                <a:solidFill>
                  <a:schemeClr val="tx1"/>
                </a:solidFill>
              </a:rPr>
              <a:t>                                    </a:t>
            </a:r>
            <a:endParaRPr lang="en-US">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90818" name="Group 2"/>
          <p:cNvGraphicFramePr>
            <a:graphicFrameLocks noGrp="1"/>
          </p:cNvGraphicFramePr>
          <p:nvPr/>
        </p:nvGraphicFramePr>
        <p:xfrm>
          <a:off x="827088" y="2025650"/>
          <a:ext cx="7585075" cy="5092700"/>
        </p:xfrm>
        <a:graphic>
          <a:graphicData uri="http://schemas.openxmlformats.org/drawingml/2006/table">
            <a:tbl>
              <a:tblPr/>
              <a:tblGrid>
                <a:gridCol w="4149725">
                  <a:extLst>
                    <a:ext uri="{9D8B030D-6E8A-4147-A177-3AD203B41FA5}">
                      <a16:colId xmlns:a16="http://schemas.microsoft.com/office/drawing/2014/main" val="20000"/>
                    </a:ext>
                  </a:extLst>
                </a:gridCol>
                <a:gridCol w="3435350">
                  <a:extLst>
                    <a:ext uri="{9D8B030D-6E8A-4147-A177-3AD203B41FA5}">
                      <a16:colId xmlns:a16="http://schemas.microsoft.com/office/drawing/2014/main" val="20001"/>
                    </a:ext>
                  </a:extLst>
                </a:gridCol>
              </a:tblGrid>
              <a:tr h="50927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بستانکاران تجاری             190000  اسناد پرداختنی                  50000  اندوخته عمومی                 120000 </a:t>
                      </a:r>
                      <a:r>
                        <a:rPr kumimoji="0" lang="fa-IR" sz="1800" b="1" i="0" u="none" strike="noStrike" cap="none" normalizeH="0" baseline="0" smtClean="0">
                          <a:ln>
                            <a:noFill/>
                          </a:ln>
                          <a:solidFill>
                            <a:schemeClr val="tx1"/>
                          </a:solidFill>
                          <a:effectLst/>
                          <a:latin typeface="Arial" charset="0"/>
                          <a:cs typeface="Arial" charset="0"/>
                        </a:rPr>
                        <a:t>سرمایه شرکا</a:t>
                      </a:r>
                      <a:r>
                        <a:rPr kumimoji="0" lang="fa-IR" sz="1800" b="0"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احمد                         400000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رضا                         300000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جواد                         250000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ج</a:t>
                      </a:r>
                      <a:r>
                        <a:rPr kumimoji="0" lang="ar-SA" sz="1800" b="0" i="0" u="none" strike="noStrike" cap="none" normalizeH="0" baseline="0" smtClean="0">
                          <a:ln>
                            <a:noFill/>
                          </a:ln>
                          <a:solidFill>
                            <a:schemeClr val="tx1"/>
                          </a:solidFill>
                          <a:effectLst/>
                          <a:latin typeface="Arial" charset="0"/>
                          <a:cs typeface="Arial" charset="0"/>
                        </a:rPr>
                        <a:t>مع سرمایه شرکا</a:t>
                      </a:r>
                      <a:r>
                        <a:rPr kumimoji="0" lang="fa-IR" sz="1800" b="0" i="0" u="none" strike="noStrike" cap="none" normalizeH="0" baseline="0" smtClean="0">
                          <a:ln>
                            <a:noFill/>
                          </a:ln>
                          <a:solidFill>
                            <a:schemeClr val="tx1"/>
                          </a:solidFill>
                          <a:effectLst/>
                          <a:latin typeface="Arial" charset="0"/>
                          <a:cs typeface="Arial" charset="0"/>
                        </a:rPr>
                        <a:t>           950000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800" b="0" i="0" u="none" strike="noStrike" cap="none" normalizeH="0" baseline="0" smtClean="0">
                          <a:ln>
                            <a:noFill/>
                          </a:ln>
                          <a:solidFill>
                            <a:schemeClr val="tx1"/>
                          </a:solidFill>
                          <a:effectLst/>
                          <a:latin typeface="Arial" charset="0"/>
                          <a:cs typeface="Arial" charset="0"/>
                        </a:rPr>
                        <a:t> </a:t>
                      </a:r>
                      <a:r>
                        <a:rPr kumimoji="0" lang="fa-IR" sz="1800" b="0" i="0" u="none" strike="noStrike" cap="none" normalizeH="0" baseline="0" smtClean="0">
                          <a:ln>
                            <a:noFill/>
                          </a:ln>
                          <a:solidFill>
                            <a:schemeClr val="tx1"/>
                          </a:solidFill>
                          <a:effectLst/>
                          <a:latin typeface="Arial" charset="0"/>
                          <a:cs typeface="Arial" charset="0"/>
                        </a:rPr>
                        <a:t>جمع بدهیها وسرمایه</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1310000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نقد                              25000 </a:t>
                      </a:r>
                      <a:r>
                        <a:rPr kumimoji="0" lang="ar-SA" sz="1800" b="0" i="0" u="none" strike="noStrike" cap="none" normalizeH="0" baseline="0" smtClean="0">
                          <a:ln>
                            <a:noFill/>
                          </a:ln>
                          <a:solidFill>
                            <a:schemeClr val="tx1"/>
                          </a:solidFill>
                          <a:effectLst/>
                          <a:latin typeface="Arial" charset="0"/>
                          <a:cs typeface="Arial" charset="0"/>
                        </a:rPr>
                        <a:t>بده کاران</a:t>
                      </a:r>
                      <a:r>
                        <a:rPr kumimoji="0" lang="fa-IR" sz="1800" b="0" i="0" u="none" strike="noStrike" cap="none" normalizeH="0" baseline="0" smtClean="0">
                          <a:ln>
                            <a:noFill/>
                          </a:ln>
                          <a:solidFill>
                            <a:schemeClr val="tx1"/>
                          </a:solidFill>
                          <a:effectLst/>
                          <a:latin typeface="Arial" charset="0"/>
                          <a:cs typeface="Arial" charset="0"/>
                        </a:rPr>
                        <a:t>              160000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ذخیره م .م             (5000 )                                                                                155000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 موجودی کالا             250000</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وسائط نقلیه                80000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ماشین آلات                 35000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Arial" charset="0"/>
                        </a:rPr>
                        <a:t>ساختمان                    450000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1800" b="0" i="0" u="none" strike="noStrike" cap="none" normalizeH="0" baseline="0" smtClean="0">
                          <a:ln>
                            <a:noFill/>
                          </a:ln>
                          <a:solidFill>
                            <a:schemeClr val="tx1"/>
                          </a:solidFill>
                          <a:effectLst/>
                          <a:latin typeface="Arial" charset="0"/>
                          <a:cs typeface="Arial" charset="0"/>
                        </a:rPr>
                        <a:t>جمع</a:t>
                      </a:r>
                      <a:r>
                        <a:rPr kumimoji="0" lang="fa-IR" sz="1800" b="0" i="0" u="none" strike="noStrike" cap="none" normalizeH="0" baseline="0" smtClean="0">
                          <a:ln>
                            <a:noFill/>
                          </a:ln>
                          <a:solidFill>
                            <a:schemeClr val="tx1"/>
                          </a:solidFill>
                          <a:effectLst/>
                          <a:latin typeface="Arial" charset="0"/>
                          <a:cs typeface="Arial" charset="0"/>
                        </a:rPr>
                        <a:t> داراییها               1310000     </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90827" name="Group 11"/>
          <p:cNvGraphicFramePr>
            <a:graphicFrameLocks noGrp="1"/>
          </p:cNvGraphicFramePr>
          <p:nvPr/>
        </p:nvGraphicFramePr>
        <p:xfrm>
          <a:off x="1693863" y="692150"/>
          <a:ext cx="6502400" cy="2495550"/>
        </p:xfrm>
        <a:graphic>
          <a:graphicData uri="http://schemas.openxmlformats.org/drawingml/2006/table">
            <a:tbl>
              <a:tblPr/>
              <a:tblGrid>
                <a:gridCol w="6502400">
                  <a:extLst>
                    <a:ext uri="{9D8B030D-6E8A-4147-A177-3AD203B41FA5}">
                      <a16:colId xmlns:a16="http://schemas.microsoft.com/office/drawing/2014/main" val="20000"/>
                    </a:ext>
                  </a:extLst>
                </a:gridCol>
              </a:tblGrid>
              <a:tr h="24955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1" i="0" u="none" strike="noStrike" cap="none" normalizeH="0" baseline="0" smtClean="0">
                          <a:ln>
                            <a:noFill/>
                          </a:ln>
                          <a:solidFill>
                            <a:schemeClr val="tx1"/>
                          </a:solidFill>
                          <a:effectLst/>
                          <a:latin typeface="Times New Roman" pitchFamily="18" charset="0"/>
                          <a:cs typeface="Arial" charset="0"/>
                        </a:rPr>
                        <a:t>شرکت تضامنی احمد وشرکا</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1" i="0" u="none" strike="noStrike" cap="none" normalizeH="0" baseline="0" smtClean="0">
                          <a:ln>
                            <a:noFill/>
                          </a:ln>
                          <a:solidFill>
                            <a:schemeClr val="tx1"/>
                          </a:solidFill>
                          <a:effectLst/>
                          <a:latin typeface="Times New Roman" pitchFamily="18" charset="0"/>
                          <a:cs typeface="Arial" charset="0"/>
                        </a:rPr>
                        <a:t>ترازنامه </a:t>
                      </a:r>
                    </a:p>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1" i="0" u="none" strike="noStrike" cap="none" normalizeH="0" baseline="0" smtClean="0">
                          <a:ln>
                            <a:noFill/>
                          </a:ln>
                          <a:solidFill>
                            <a:schemeClr val="tx1"/>
                          </a:solidFill>
                          <a:effectLst/>
                          <a:latin typeface="Times New Roman" pitchFamily="18" charset="0"/>
                          <a:cs typeface="Arial" charset="0"/>
                        </a:rPr>
                        <a:t>به تاریخ 29/12/2*</a:t>
                      </a:r>
                      <a:endParaRPr kumimoji="0" lang="en-US" sz="2800" b="1" i="0" u="none" strike="noStrike" cap="none" normalizeH="0" baseline="0" smtClean="0">
                        <a:ln>
                          <a:noFill/>
                        </a:ln>
                        <a:solidFill>
                          <a:schemeClr val="tx1"/>
                        </a:solidFill>
                        <a:effectLst/>
                        <a:latin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91842" name="Group 2"/>
          <p:cNvGraphicFramePr>
            <a:graphicFrameLocks noGrp="1"/>
          </p:cNvGraphicFramePr>
          <p:nvPr/>
        </p:nvGraphicFramePr>
        <p:xfrm>
          <a:off x="827088" y="242888"/>
          <a:ext cx="7585075" cy="8496300"/>
        </p:xfrm>
        <a:graphic>
          <a:graphicData uri="http://schemas.openxmlformats.org/drawingml/2006/table">
            <a:tbl>
              <a:tblPr/>
              <a:tblGrid>
                <a:gridCol w="7585075">
                  <a:extLst>
                    <a:ext uri="{9D8B030D-6E8A-4147-A177-3AD203B41FA5}">
                      <a16:colId xmlns:a16="http://schemas.microsoft.com/office/drawing/2014/main" val="20000"/>
                    </a:ext>
                  </a:extLst>
                </a:gridCol>
              </a:tblGrid>
              <a:tr h="84963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600" b="1" i="0" u="none" strike="noStrike" cap="none" normalizeH="0" baseline="0" smtClean="0">
                          <a:ln>
                            <a:noFill/>
                          </a:ln>
                          <a:solidFill>
                            <a:schemeClr val="tx1"/>
                          </a:solidFill>
                          <a:effectLst/>
                          <a:latin typeface="Times New Roman" pitchFamily="18" charset="0"/>
                          <a:cs typeface="Arial" charset="0"/>
                        </a:rPr>
                        <a:t>رضا در آن تاریخ با شرایط زیر کناره گیری  می کند.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Times New Roman" pitchFamily="18" charset="0"/>
                          <a:cs typeface="Arial" charset="0"/>
                        </a:rPr>
                        <a:t>1</a:t>
                      </a:r>
                      <a:r>
                        <a:rPr kumimoji="0" lang="fa-IR" sz="3200" b="1" i="0" u="none" strike="noStrike" cap="none" normalizeH="0" baseline="0" smtClean="0">
                          <a:ln>
                            <a:noFill/>
                          </a:ln>
                          <a:solidFill>
                            <a:schemeClr val="tx1"/>
                          </a:solidFill>
                          <a:effectLst/>
                          <a:latin typeface="Times New Roman" pitchFamily="18" charset="0"/>
                          <a:cs typeface="Arial" charset="0"/>
                        </a:rPr>
                        <a:t>. سر قفلی شرکت 180000 ریال ارزش دارد.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200" b="1" i="0" u="none" strike="noStrike" cap="none" normalizeH="0" baseline="0" smtClean="0">
                          <a:ln>
                            <a:noFill/>
                          </a:ln>
                          <a:solidFill>
                            <a:schemeClr val="tx1"/>
                          </a:solidFill>
                          <a:effectLst/>
                          <a:latin typeface="Times New Roman" pitchFamily="18" charset="0"/>
                          <a:cs typeface="Arial" charset="0"/>
                        </a:rPr>
                        <a:t>2. برای ما شین الات 10% وبرای وسائل نقلیه 15%استهلاک در نظر گرفته شود.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3200" b="1" i="0" u="none" strike="noStrike" cap="none" normalizeH="0" baseline="0" smtClean="0">
                        <a:ln>
                          <a:noFill/>
                        </a:ln>
                        <a:solidFill>
                          <a:schemeClr val="tx1"/>
                        </a:solidFill>
                        <a:effectLst/>
                        <a:latin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92866" name="Group 2"/>
          <p:cNvGraphicFramePr>
            <a:graphicFrameLocks noGrp="1"/>
          </p:cNvGraphicFramePr>
          <p:nvPr/>
        </p:nvGraphicFramePr>
        <p:xfrm>
          <a:off x="827088" y="242888"/>
          <a:ext cx="7585075" cy="8496300"/>
        </p:xfrm>
        <a:graphic>
          <a:graphicData uri="http://schemas.openxmlformats.org/drawingml/2006/table">
            <a:tbl>
              <a:tblPr/>
              <a:tblGrid>
                <a:gridCol w="7585075">
                  <a:extLst>
                    <a:ext uri="{9D8B030D-6E8A-4147-A177-3AD203B41FA5}">
                      <a16:colId xmlns:a16="http://schemas.microsoft.com/office/drawing/2014/main" val="20000"/>
                    </a:ext>
                  </a:extLst>
                </a:gridCol>
              </a:tblGrid>
              <a:tr h="84963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32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200" b="1" i="0" u="none" strike="noStrike" cap="none" normalizeH="0" baseline="0" smtClean="0">
                          <a:ln>
                            <a:noFill/>
                          </a:ln>
                          <a:solidFill>
                            <a:schemeClr val="tx1"/>
                          </a:solidFill>
                          <a:effectLst/>
                          <a:latin typeface="Times New Roman" pitchFamily="18" charset="0"/>
                          <a:cs typeface="Arial" charset="0"/>
                        </a:rPr>
                        <a:t>3. مانده ذخیره م .م معادل 19500 ریال افزایش یابد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200" b="1" i="0" u="none" strike="noStrike" cap="none" normalizeH="0" baseline="0" smtClean="0">
                          <a:ln>
                            <a:noFill/>
                          </a:ln>
                          <a:solidFill>
                            <a:schemeClr val="tx1"/>
                          </a:solidFill>
                          <a:effectLst/>
                          <a:latin typeface="Times New Roman" pitchFamily="18" charset="0"/>
                          <a:cs typeface="Arial" charset="0"/>
                        </a:rPr>
                        <a:t>4. ذخیره مزایای باز خریدی کارکنان 4500 ریال به حساب منظور شود.</a:t>
                      </a:r>
                      <a:endParaRPr kumimoji="0" lang="en-US" sz="3200" b="1" i="0" u="none" strike="noStrike" cap="none" normalizeH="0" baseline="0" smtClean="0">
                        <a:ln>
                          <a:noFill/>
                        </a:ln>
                        <a:solidFill>
                          <a:schemeClr val="tx1"/>
                        </a:solidFill>
                        <a:effectLst/>
                        <a:latin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93896" name="Group 8"/>
          <p:cNvGraphicFramePr>
            <a:graphicFrameLocks noGrp="1"/>
          </p:cNvGraphicFramePr>
          <p:nvPr/>
        </p:nvGraphicFramePr>
        <p:xfrm>
          <a:off x="827088" y="242888"/>
          <a:ext cx="7585075" cy="8496300"/>
        </p:xfrm>
        <a:graphic>
          <a:graphicData uri="http://schemas.openxmlformats.org/drawingml/2006/table">
            <a:tbl>
              <a:tblPr/>
              <a:tblGrid>
                <a:gridCol w="7585075">
                  <a:extLst>
                    <a:ext uri="{9D8B030D-6E8A-4147-A177-3AD203B41FA5}">
                      <a16:colId xmlns:a16="http://schemas.microsoft.com/office/drawing/2014/main" val="20000"/>
                    </a:ext>
                  </a:extLst>
                </a:gridCol>
              </a:tblGrid>
              <a:tr h="84963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1" i="0" u="none" strike="noStrike" cap="none" normalizeH="0" baseline="0" smtClean="0">
                          <a:ln>
                            <a:noFill/>
                          </a:ln>
                          <a:solidFill>
                            <a:schemeClr val="tx1"/>
                          </a:solidFill>
                          <a:effectLst/>
                          <a:latin typeface="Times New Roman" pitchFamily="18" charset="0"/>
                          <a:cs typeface="Arial" charset="0"/>
                        </a:rPr>
                        <a:t>5</a:t>
                      </a:r>
                      <a:r>
                        <a:rPr kumimoji="0" lang="fa-IR" sz="3200" b="1" i="0" u="none" strike="noStrike" cap="none" normalizeH="0" baseline="0" smtClean="0">
                          <a:ln>
                            <a:noFill/>
                          </a:ln>
                          <a:solidFill>
                            <a:schemeClr val="tx1"/>
                          </a:solidFill>
                          <a:effectLst/>
                          <a:latin typeface="Times New Roman" pitchFamily="18" charset="0"/>
                          <a:cs typeface="Arial" charset="0"/>
                        </a:rPr>
                        <a:t>. توافق شود که نسبت تقسیم سود وزیان احمد وجواد 5/3و5/2 باشد.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3200" b="1" i="0" u="none" strike="noStrike" cap="none" normalizeH="0" baseline="0" smtClean="0">
                          <a:ln>
                            <a:noFill/>
                          </a:ln>
                          <a:solidFill>
                            <a:schemeClr val="tx1"/>
                          </a:solidFill>
                          <a:effectLst/>
                          <a:latin typeface="Times New Roman" pitchFamily="18" charset="0"/>
                          <a:cs typeface="Arial" charset="0"/>
                        </a:rPr>
                        <a:t>6. ساختمان 10% افزایش یابد وموجودی کالا 20% بالا رود.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3200" b="1" i="0" u="none" strike="noStrike" cap="none" normalizeH="0" baseline="0" smtClean="0">
                        <a:ln>
                          <a:noFill/>
                        </a:ln>
                        <a:solidFill>
                          <a:schemeClr val="tx1"/>
                        </a:solidFill>
                        <a:effectLst/>
                        <a:latin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94914" name="Group 2"/>
          <p:cNvGraphicFramePr>
            <a:graphicFrameLocks noGrp="1"/>
          </p:cNvGraphicFramePr>
          <p:nvPr/>
        </p:nvGraphicFramePr>
        <p:xfrm>
          <a:off x="827088" y="242888"/>
          <a:ext cx="7585075" cy="8496300"/>
        </p:xfrm>
        <a:graphic>
          <a:graphicData uri="http://schemas.openxmlformats.org/drawingml/2006/table">
            <a:tbl>
              <a:tblPr/>
              <a:tblGrid>
                <a:gridCol w="7585075">
                  <a:extLst>
                    <a:ext uri="{9D8B030D-6E8A-4147-A177-3AD203B41FA5}">
                      <a16:colId xmlns:a16="http://schemas.microsoft.com/office/drawing/2014/main" val="20000"/>
                    </a:ext>
                  </a:extLst>
                </a:gridCol>
              </a:tblGrid>
              <a:tr h="84963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4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32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3200" b="1" i="0" u="none" strike="noStrike" cap="none" normalizeH="0" baseline="0" smtClean="0">
                        <a:ln>
                          <a:noFill/>
                        </a:ln>
                        <a:solidFill>
                          <a:schemeClr val="tx1"/>
                        </a:solidFill>
                        <a:effectLst/>
                        <a:latin typeface="Times New Roman" pitchFamily="18"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1" i="0" u="sng" strike="noStrike" cap="none" normalizeH="0" baseline="0" smtClean="0">
                          <a:ln>
                            <a:noFill/>
                          </a:ln>
                          <a:solidFill>
                            <a:schemeClr val="tx1"/>
                          </a:solidFill>
                          <a:effectLst/>
                          <a:latin typeface="Arial" charset="0"/>
                          <a:cs typeface="Arial" charset="0"/>
                        </a:rPr>
                        <a:t>مطلوب است</a:t>
                      </a:r>
                      <a:r>
                        <a:rPr kumimoji="0" lang="fa-IR" sz="2800" b="1" i="0" u="none" strike="noStrike" cap="none" normalizeH="0" baseline="0" smtClean="0">
                          <a:ln>
                            <a:noFill/>
                          </a:ln>
                          <a:solidFill>
                            <a:schemeClr val="tx1"/>
                          </a:solidFill>
                          <a:effectLst/>
                          <a:latin typeface="Arial" charset="0"/>
                          <a:cs typeface="Arial" charset="0"/>
                        </a:rPr>
                        <a:t> :ثبت عملیات در دفتر روزنامه ،حساب انتظامی تجدید ارزیابی ، حساب سرمایه شرکا وترازنامه شرکت جدید با این فرض که کلیه داراییها وبدهیه به رقم اولیه در دفتر ظاهر گردد</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p:comb/>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5938" name="Line 2"/>
          <p:cNvSpPr>
            <a:spLocks noChangeShapeType="1"/>
          </p:cNvSpPr>
          <p:nvPr/>
        </p:nvSpPr>
        <p:spPr bwMode="auto">
          <a:xfrm>
            <a:off x="5295900" y="1308100"/>
            <a:ext cx="0" cy="0"/>
          </a:xfrm>
          <a:prstGeom prst="line">
            <a:avLst/>
          </a:prstGeom>
          <a:noFill/>
          <a:ln w="12700" cap="rnd">
            <a:solidFill>
              <a:srgbClr val="000000"/>
            </a:solidFill>
            <a:round/>
            <a:headEnd/>
            <a:tailEnd/>
          </a:ln>
          <a:effectLst/>
        </p:spPr>
        <p:txBody>
          <a:bodyPr/>
          <a:lstStyle/>
          <a:p>
            <a:endParaRPr lang="en-US"/>
          </a:p>
        </p:txBody>
      </p:sp>
      <p:sp>
        <p:nvSpPr>
          <p:cNvPr id="295939" name="Rectangle 3"/>
          <p:cNvSpPr>
            <a:spLocks noChangeArrowheads="1"/>
          </p:cNvSpPr>
          <p:nvPr/>
        </p:nvSpPr>
        <p:spPr bwMode="auto">
          <a:xfrm>
            <a:off x="0" y="6899275"/>
            <a:ext cx="9144000" cy="0"/>
          </a:xfrm>
          <a:prstGeom prst="rect">
            <a:avLst/>
          </a:prstGeom>
          <a:noFill/>
          <a:ln w="9525">
            <a:noFill/>
            <a:miter lim="800000"/>
            <a:headEnd/>
            <a:tailEnd/>
          </a:ln>
          <a:effectLst/>
        </p:spPr>
        <p:txBody>
          <a:bodyPr wrap="none" anchor="ctr">
            <a:spAutoFit/>
          </a:bodyPr>
          <a:lstStyle/>
          <a:p>
            <a:pPr algn="l" rtl="0"/>
            <a:endParaRPr lang="en-US"/>
          </a:p>
        </p:txBody>
      </p:sp>
      <p:sp>
        <p:nvSpPr>
          <p:cNvPr id="295940" name="Line 4"/>
          <p:cNvSpPr>
            <a:spLocks noChangeShapeType="1"/>
          </p:cNvSpPr>
          <p:nvPr/>
        </p:nvSpPr>
        <p:spPr bwMode="auto">
          <a:xfrm>
            <a:off x="5295900" y="1852613"/>
            <a:ext cx="0" cy="0"/>
          </a:xfrm>
          <a:prstGeom prst="line">
            <a:avLst/>
          </a:prstGeom>
          <a:noFill/>
          <a:ln w="12700" cap="rnd">
            <a:solidFill>
              <a:srgbClr val="000000"/>
            </a:solidFill>
            <a:round/>
            <a:headEnd/>
            <a:tailEnd/>
          </a:ln>
          <a:effectLst/>
        </p:spPr>
        <p:txBody>
          <a:bodyPr/>
          <a:lstStyle/>
          <a:p>
            <a:endParaRPr lang="en-US"/>
          </a:p>
        </p:txBody>
      </p:sp>
      <p:graphicFrame>
        <p:nvGraphicFramePr>
          <p:cNvPr id="295941" name="Group 5"/>
          <p:cNvGraphicFramePr>
            <a:graphicFrameLocks noGrp="1"/>
          </p:cNvGraphicFramePr>
          <p:nvPr/>
        </p:nvGraphicFramePr>
        <p:xfrm>
          <a:off x="0" y="512763"/>
          <a:ext cx="8916988" cy="5095876"/>
        </p:xfrm>
        <a:graphic>
          <a:graphicData uri="http://schemas.openxmlformats.org/drawingml/2006/table">
            <a:tbl>
              <a:tblPr rtl="1"/>
              <a:tblGrid>
                <a:gridCol w="5715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950912">
                  <a:extLst>
                    <a:ext uri="{9D8B030D-6E8A-4147-A177-3AD203B41FA5}">
                      <a16:colId xmlns:a16="http://schemas.microsoft.com/office/drawing/2014/main" val="20002"/>
                    </a:ext>
                  </a:extLst>
                </a:gridCol>
                <a:gridCol w="877888">
                  <a:extLst>
                    <a:ext uri="{9D8B030D-6E8A-4147-A177-3AD203B41FA5}">
                      <a16:colId xmlns:a16="http://schemas.microsoft.com/office/drawing/2014/main" val="20003"/>
                    </a:ext>
                  </a:extLst>
                </a:gridCol>
                <a:gridCol w="950912">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877888">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53022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ردیف</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شرح</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بدهکار</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بستانکار</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4">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90000=2/1*180000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رضا</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60000=3/1*180000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جواد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30000=6/1*180000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000"/>
                  </a:ext>
                </a:extLst>
              </a:tr>
              <a:tr h="152082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سرقفلی</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سرمایه احمد</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سرمایه رضا</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سرمایه جواد</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18000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90000</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60000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30000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1522413">
                <a:tc row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سرمایه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سرمایه جواد</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رضا</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12000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28000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40000</a:t>
                      </a: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نام شرکا</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احمد</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جواد</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ازخود گذشتگی</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30/3=10/1=2/1-5/3</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30 /7=6/1-5/2</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قدیم</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2/1</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جدید</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5/3</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2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10=7+3</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اندوخته رضا</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40000=3/1*120000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12000=10/3*40000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جواد </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28000=10/7*40000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295974" name="Rectangle 38"/>
          <p:cNvSpPr>
            <a:spLocks noChangeArrowheads="1"/>
          </p:cNvSpPr>
          <p:nvPr/>
        </p:nvSpPr>
        <p:spPr bwMode="auto">
          <a:xfrm>
            <a:off x="0" y="6242050"/>
            <a:ext cx="9144000" cy="0"/>
          </a:xfrm>
          <a:prstGeom prst="rect">
            <a:avLst/>
          </a:prstGeom>
          <a:noFill/>
          <a:ln w="9525">
            <a:noFill/>
            <a:miter lim="800000"/>
            <a:headEnd/>
            <a:tailEnd/>
          </a:ln>
          <a:effectLst/>
        </p:spPr>
        <p:txBody>
          <a:bodyPr wrap="none" anchor="ctr">
            <a:spAutoFit/>
          </a:bodyPr>
          <a:lstStyle/>
          <a:p>
            <a:pPr algn="l" rtl="0"/>
            <a:endParaRPr lang="en-US"/>
          </a:p>
        </p:txBody>
      </p:sp>
    </p:spTree>
  </p:cSld>
  <p:clrMapOvr>
    <a:masterClrMapping/>
  </p:clrMapOvr>
  <p:transition spd="slow">
    <p:comb/>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62" name="Line 2"/>
          <p:cNvSpPr>
            <a:spLocks noChangeShapeType="1"/>
          </p:cNvSpPr>
          <p:nvPr/>
        </p:nvSpPr>
        <p:spPr bwMode="auto">
          <a:xfrm>
            <a:off x="5295900" y="1308100"/>
            <a:ext cx="0" cy="0"/>
          </a:xfrm>
          <a:prstGeom prst="line">
            <a:avLst/>
          </a:prstGeom>
          <a:noFill/>
          <a:ln w="12700" cap="rnd">
            <a:solidFill>
              <a:srgbClr val="000000"/>
            </a:solidFill>
            <a:round/>
            <a:headEnd/>
            <a:tailEnd/>
          </a:ln>
          <a:effectLst/>
        </p:spPr>
        <p:txBody>
          <a:bodyPr/>
          <a:lstStyle/>
          <a:p>
            <a:endParaRPr lang="en-US"/>
          </a:p>
        </p:txBody>
      </p:sp>
      <p:sp>
        <p:nvSpPr>
          <p:cNvPr id="296963" name="Rectangle 3"/>
          <p:cNvSpPr>
            <a:spLocks noChangeArrowheads="1"/>
          </p:cNvSpPr>
          <p:nvPr/>
        </p:nvSpPr>
        <p:spPr bwMode="auto">
          <a:xfrm>
            <a:off x="0" y="6899275"/>
            <a:ext cx="9144000" cy="0"/>
          </a:xfrm>
          <a:prstGeom prst="rect">
            <a:avLst/>
          </a:prstGeom>
          <a:noFill/>
          <a:ln w="9525">
            <a:noFill/>
            <a:miter lim="800000"/>
            <a:headEnd/>
            <a:tailEnd/>
          </a:ln>
          <a:effectLst/>
        </p:spPr>
        <p:txBody>
          <a:bodyPr wrap="none" anchor="ctr">
            <a:spAutoFit/>
          </a:bodyPr>
          <a:lstStyle/>
          <a:p>
            <a:pPr algn="l" rtl="0"/>
            <a:endParaRPr lang="en-US"/>
          </a:p>
        </p:txBody>
      </p:sp>
      <p:sp>
        <p:nvSpPr>
          <p:cNvPr id="296964" name="Line 4"/>
          <p:cNvSpPr>
            <a:spLocks noChangeShapeType="1"/>
          </p:cNvSpPr>
          <p:nvPr/>
        </p:nvSpPr>
        <p:spPr bwMode="auto">
          <a:xfrm>
            <a:off x="5295900" y="1852613"/>
            <a:ext cx="0" cy="0"/>
          </a:xfrm>
          <a:prstGeom prst="line">
            <a:avLst/>
          </a:prstGeom>
          <a:noFill/>
          <a:ln w="12700" cap="rnd">
            <a:solidFill>
              <a:srgbClr val="000000"/>
            </a:solidFill>
            <a:round/>
            <a:headEnd/>
            <a:tailEnd/>
          </a:ln>
          <a:effectLst/>
        </p:spPr>
        <p:txBody>
          <a:bodyPr/>
          <a:lstStyle/>
          <a:p>
            <a:endParaRPr lang="en-US"/>
          </a:p>
        </p:txBody>
      </p:sp>
      <p:graphicFrame>
        <p:nvGraphicFramePr>
          <p:cNvPr id="296965" name="Group 5"/>
          <p:cNvGraphicFramePr>
            <a:graphicFrameLocks noGrp="1"/>
          </p:cNvGraphicFramePr>
          <p:nvPr/>
        </p:nvGraphicFramePr>
        <p:xfrm>
          <a:off x="0" y="512763"/>
          <a:ext cx="8916988" cy="3041650"/>
        </p:xfrm>
        <a:graphic>
          <a:graphicData uri="http://schemas.openxmlformats.org/drawingml/2006/table">
            <a:tbl>
              <a:tblPr rtl="1"/>
              <a:tblGrid>
                <a:gridCol w="5715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950912">
                  <a:extLst>
                    <a:ext uri="{9D8B030D-6E8A-4147-A177-3AD203B41FA5}">
                      <a16:colId xmlns:a16="http://schemas.microsoft.com/office/drawing/2014/main" val="20002"/>
                    </a:ext>
                  </a:extLst>
                </a:gridCol>
                <a:gridCol w="877888">
                  <a:extLst>
                    <a:ext uri="{9D8B030D-6E8A-4147-A177-3AD203B41FA5}">
                      <a16:colId xmlns:a16="http://schemas.microsoft.com/office/drawing/2014/main" val="20003"/>
                    </a:ext>
                  </a:extLst>
                </a:gridCol>
                <a:gridCol w="4572000">
                  <a:extLst>
                    <a:ext uri="{9D8B030D-6E8A-4147-A177-3AD203B41FA5}">
                      <a16:colId xmlns:a16="http://schemas.microsoft.com/office/drawing/2014/main" val="20004"/>
                    </a:ext>
                  </a:extLst>
                </a:gridCol>
              </a:tblGrid>
              <a:tr h="185102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یادداشت تجدید ارزیابی</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استهلاک ماشین آلات </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استهلاک وسائل نقلیه</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ذخیره م .م </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ذخیره مزایای کارکنان</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71000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35000</a:t>
                      </a: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12000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19500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استهلاک ماشین آلات</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35000=10%*350000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استهلاک وسائل نقلیه</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12000=15%*80000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062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ساختمان </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موجودی کالا</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یادداشت تجدید ارزیابی</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45000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50000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95000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موجودی کالا</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50000=20%*250000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افزایش ساختمان</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45000=10%*450000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6985" name="Rectangle 25"/>
          <p:cNvSpPr>
            <a:spLocks noChangeArrowheads="1"/>
          </p:cNvSpPr>
          <p:nvPr/>
        </p:nvSpPr>
        <p:spPr bwMode="auto">
          <a:xfrm>
            <a:off x="0" y="6242050"/>
            <a:ext cx="9144000" cy="0"/>
          </a:xfrm>
          <a:prstGeom prst="rect">
            <a:avLst/>
          </a:prstGeom>
          <a:noFill/>
          <a:ln w="9525">
            <a:noFill/>
            <a:miter lim="800000"/>
            <a:headEnd/>
            <a:tailEnd/>
          </a:ln>
          <a:effectLst/>
        </p:spPr>
        <p:txBody>
          <a:bodyPr wrap="none" anchor="ctr">
            <a:spAutoFit/>
          </a:bodyPr>
          <a:lstStyle/>
          <a:p>
            <a:pPr algn="l" rtl="0"/>
            <a:endParaRPr lang="en-US"/>
          </a:p>
        </p:txBody>
      </p:sp>
    </p:spTree>
  </p:cSld>
  <p:clrMapOvr>
    <a:masterClrMapping/>
  </p:clrMapOvr>
  <p:transition spd="slow">
    <p:comb/>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7986" name="Line 2"/>
          <p:cNvSpPr>
            <a:spLocks noChangeShapeType="1"/>
          </p:cNvSpPr>
          <p:nvPr/>
        </p:nvSpPr>
        <p:spPr bwMode="auto">
          <a:xfrm>
            <a:off x="5295900" y="1308100"/>
            <a:ext cx="0" cy="0"/>
          </a:xfrm>
          <a:prstGeom prst="line">
            <a:avLst/>
          </a:prstGeom>
          <a:noFill/>
          <a:ln w="12700" cap="rnd">
            <a:solidFill>
              <a:srgbClr val="000000"/>
            </a:solidFill>
            <a:round/>
            <a:headEnd/>
            <a:tailEnd/>
          </a:ln>
          <a:effectLst/>
        </p:spPr>
        <p:txBody>
          <a:bodyPr/>
          <a:lstStyle/>
          <a:p>
            <a:endParaRPr lang="en-US"/>
          </a:p>
        </p:txBody>
      </p:sp>
      <p:sp>
        <p:nvSpPr>
          <p:cNvPr id="297987" name="Rectangle 3"/>
          <p:cNvSpPr>
            <a:spLocks noChangeArrowheads="1"/>
          </p:cNvSpPr>
          <p:nvPr/>
        </p:nvSpPr>
        <p:spPr bwMode="auto">
          <a:xfrm>
            <a:off x="0" y="6899275"/>
            <a:ext cx="9144000" cy="0"/>
          </a:xfrm>
          <a:prstGeom prst="rect">
            <a:avLst/>
          </a:prstGeom>
          <a:noFill/>
          <a:ln w="9525">
            <a:noFill/>
            <a:miter lim="800000"/>
            <a:headEnd/>
            <a:tailEnd/>
          </a:ln>
          <a:effectLst/>
        </p:spPr>
        <p:txBody>
          <a:bodyPr wrap="none" anchor="ctr">
            <a:spAutoFit/>
          </a:bodyPr>
          <a:lstStyle/>
          <a:p>
            <a:pPr algn="l" rtl="0"/>
            <a:endParaRPr lang="en-US"/>
          </a:p>
        </p:txBody>
      </p:sp>
      <p:sp>
        <p:nvSpPr>
          <p:cNvPr id="297988" name="Line 4"/>
          <p:cNvSpPr>
            <a:spLocks noChangeShapeType="1"/>
          </p:cNvSpPr>
          <p:nvPr/>
        </p:nvSpPr>
        <p:spPr bwMode="auto">
          <a:xfrm>
            <a:off x="5295900" y="1852613"/>
            <a:ext cx="0" cy="0"/>
          </a:xfrm>
          <a:prstGeom prst="line">
            <a:avLst/>
          </a:prstGeom>
          <a:noFill/>
          <a:ln w="12700" cap="rnd">
            <a:solidFill>
              <a:srgbClr val="000000"/>
            </a:solidFill>
            <a:round/>
            <a:headEnd/>
            <a:tailEnd/>
          </a:ln>
          <a:effectLst/>
        </p:spPr>
        <p:txBody>
          <a:bodyPr/>
          <a:lstStyle/>
          <a:p>
            <a:endParaRPr lang="en-US"/>
          </a:p>
        </p:txBody>
      </p:sp>
      <p:graphicFrame>
        <p:nvGraphicFramePr>
          <p:cNvPr id="297989" name="Group 5"/>
          <p:cNvGraphicFramePr>
            <a:graphicFrameLocks noGrp="1"/>
          </p:cNvGraphicFramePr>
          <p:nvPr/>
        </p:nvGraphicFramePr>
        <p:xfrm>
          <a:off x="0" y="512763"/>
          <a:ext cx="8916988" cy="7416800"/>
        </p:xfrm>
        <a:graphic>
          <a:graphicData uri="http://schemas.openxmlformats.org/drawingml/2006/table">
            <a:tbl>
              <a:tblPr rtl="1"/>
              <a:tblGrid>
                <a:gridCol w="5715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950912">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4476750">
                  <a:extLst>
                    <a:ext uri="{9D8B030D-6E8A-4147-A177-3AD203B41FA5}">
                      <a16:colId xmlns:a16="http://schemas.microsoft.com/office/drawing/2014/main" val="20004"/>
                    </a:ext>
                  </a:extLst>
                </a:gridCol>
              </a:tblGrid>
              <a:tr h="243840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یادداشت تجدید ارزیابی</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رضا</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جواد</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24000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12000</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8000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احمد </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12000=2/1*24000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رضا</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8000=3/1*24000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جواد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4000=6/1*24000                    </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895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استهلاک ماشین آلات </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استهلاک وسائل نقلیه</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ذخیره م .م </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ذخیره مزایای کارکنان</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یادداشت تجدید ارزیابی </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35000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12000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19500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4500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71000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4945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یادداشت تجدید ارزیابی</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ساختمان</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موجودی کالا </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95000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45000</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50000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98014" name="Rectangle 30"/>
          <p:cNvSpPr>
            <a:spLocks noChangeArrowheads="1"/>
          </p:cNvSpPr>
          <p:nvPr/>
        </p:nvSpPr>
        <p:spPr bwMode="auto">
          <a:xfrm>
            <a:off x="0" y="6242050"/>
            <a:ext cx="9144000" cy="0"/>
          </a:xfrm>
          <a:prstGeom prst="rect">
            <a:avLst/>
          </a:prstGeom>
          <a:noFill/>
          <a:ln w="9525">
            <a:noFill/>
            <a:miter lim="800000"/>
            <a:headEnd/>
            <a:tailEnd/>
          </a:ln>
          <a:effectLst/>
        </p:spPr>
        <p:txBody>
          <a:bodyPr wrap="none" anchor="ctr">
            <a:spAutoFit/>
          </a:bodyPr>
          <a:lstStyle/>
          <a:p>
            <a:pPr algn="l" rtl="0"/>
            <a:endParaRPr lang="en-US"/>
          </a:p>
        </p:txBody>
      </p:sp>
      <p:graphicFrame>
        <p:nvGraphicFramePr>
          <p:cNvPr id="298015" name="Group 31"/>
          <p:cNvGraphicFramePr>
            <a:graphicFrameLocks noGrp="1"/>
          </p:cNvGraphicFramePr>
          <p:nvPr/>
        </p:nvGraphicFramePr>
        <p:xfrm>
          <a:off x="0" y="2349500"/>
          <a:ext cx="4476750" cy="4608513"/>
        </p:xfrm>
        <a:graphic>
          <a:graphicData uri="http://schemas.openxmlformats.org/drawingml/2006/table">
            <a:tbl>
              <a:tblPr rtl="1"/>
              <a:tblGrid>
                <a:gridCol w="2255837">
                  <a:extLst>
                    <a:ext uri="{9D8B030D-6E8A-4147-A177-3AD203B41FA5}">
                      <a16:colId xmlns:a16="http://schemas.microsoft.com/office/drawing/2014/main" val="20000"/>
                    </a:ext>
                  </a:extLst>
                </a:gridCol>
                <a:gridCol w="2220913">
                  <a:extLst>
                    <a:ext uri="{9D8B030D-6E8A-4147-A177-3AD203B41FA5}">
                      <a16:colId xmlns:a16="http://schemas.microsoft.com/office/drawing/2014/main" val="20001"/>
                    </a:ext>
                  </a:extLst>
                </a:gridCol>
              </a:tblGrid>
              <a:tr h="784225">
                <a:tc gridSpan="2">
                  <a:txBody>
                    <a:bodyPr/>
                    <a:lstStyle/>
                    <a:p>
                      <a:pPr marL="0" marR="0" lvl="0" indent="0" algn="ct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تجدید ارزیابی</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27635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3)          71000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5)          24000 </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4)      95000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5300">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95000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7)         95000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95000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6)      71000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8)      24000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2638">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95000   </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95000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omb/>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9010" name="Line 2"/>
          <p:cNvSpPr>
            <a:spLocks noChangeShapeType="1"/>
          </p:cNvSpPr>
          <p:nvPr/>
        </p:nvSpPr>
        <p:spPr bwMode="auto">
          <a:xfrm>
            <a:off x="5295900" y="1308100"/>
            <a:ext cx="0" cy="0"/>
          </a:xfrm>
          <a:prstGeom prst="line">
            <a:avLst/>
          </a:prstGeom>
          <a:noFill/>
          <a:ln w="12700" cap="rnd">
            <a:solidFill>
              <a:srgbClr val="000000"/>
            </a:solidFill>
            <a:round/>
            <a:headEnd/>
            <a:tailEnd/>
          </a:ln>
          <a:effectLst/>
        </p:spPr>
        <p:txBody>
          <a:bodyPr/>
          <a:lstStyle/>
          <a:p>
            <a:endParaRPr lang="en-US"/>
          </a:p>
        </p:txBody>
      </p:sp>
      <p:sp>
        <p:nvSpPr>
          <p:cNvPr id="299011" name="Rectangle 3"/>
          <p:cNvSpPr>
            <a:spLocks noChangeArrowheads="1"/>
          </p:cNvSpPr>
          <p:nvPr/>
        </p:nvSpPr>
        <p:spPr bwMode="auto">
          <a:xfrm>
            <a:off x="0" y="6899275"/>
            <a:ext cx="9144000" cy="0"/>
          </a:xfrm>
          <a:prstGeom prst="rect">
            <a:avLst/>
          </a:prstGeom>
          <a:noFill/>
          <a:ln w="9525">
            <a:noFill/>
            <a:miter lim="800000"/>
            <a:headEnd/>
            <a:tailEnd/>
          </a:ln>
          <a:effectLst/>
        </p:spPr>
        <p:txBody>
          <a:bodyPr wrap="none" anchor="ctr">
            <a:spAutoFit/>
          </a:bodyPr>
          <a:lstStyle/>
          <a:p>
            <a:pPr algn="l" rtl="0"/>
            <a:endParaRPr lang="en-US"/>
          </a:p>
        </p:txBody>
      </p:sp>
      <p:sp>
        <p:nvSpPr>
          <p:cNvPr id="299012" name="Line 4"/>
          <p:cNvSpPr>
            <a:spLocks noChangeShapeType="1"/>
          </p:cNvSpPr>
          <p:nvPr/>
        </p:nvSpPr>
        <p:spPr bwMode="auto">
          <a:xfrm>
            <a:off x="5295900" y="1852613"/>
            <a:ext cx="0" cy="0"/>
          </a:xfrm>
          <a:prstGeom prst="line">
            <a:avLst/>
          </a:prstGeom>
          <a:noFill/>
          <a:ln w="12700" cap="rnd">
            <a:solidFill>
              <a:srgbClr val="000000"/>
            </a:solidFill>
            <a:round/>
            <a:headEnd/>
            <a:tailEnd/>
          </a:ln>
          <a:effectLst/>
        </p:spPr>
        <p:txBody>
          <a:bodyPr/>
          <a:lstStyle/>
          <a:p>
            <a:endParaRPr lang="en-US"/>
          </a:p>
        </p:txBody>
      </p:sp>
      <p:graphicFrame>
        <p:nvGraphicFramePr>
          <p:cNvPr id="299013" name="Group 5"/>
          <p:cNvGraphicFramePr>
            <a:graphicFrameLocks noGrp="1"/>
          </p:cNvGraphicFramePr>
          <p:nvPr/>
        </p:nvGraphicFramePr>
        <p:xfrm>
          <a:off x="0" y="512763"/>
          <a:ext cx="8916988" cy="5530850"/>
        </p:xfrm>
        <a:graphic>
          <a:graphicData uri="http://schemas.openxmlformats.org/drawingml/2006/table">
            <a:tbl>
              <a:tblPr rtl="1"/>
              <a:tblGrid>
                <a:gridCol w="5715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1060450">
                  <a:extLst>
                    <a:ext uri="{9D8B030D-6E8A-4147-A177-3AD203B41FA5}">
                      <a16:colId xmlns:a16="http://schemas.microsoft.com/office/drawing/2014/main" val="20002"/>
                    </a:ext>
                  </a:extLst>
                </a:gridCol>
                <a:gridCol w="1055687">
                  <a:extLst>
                    <a:ext uri="{9D8B030D-6E8A-4147-A177-3AD203B41FA5}">
                      <a16:colId xmlns:a16="http://schemas.microsoft.com/office/drawing/2014/main" val="20003"/>
                    </a:ext>
                  </a:extLst>
                </a:gridCol>
                <a:gridCol w="4284663">
                  <a:extLst>
                    <a:ext uri="{9D8B030D-6E8A-4147-A177-3AD203B41FA5}">
                      <a16:colId xmlns:a16="http://schemas.microsoft.com/office/drawing/2014/main" val="20004"/>
                    </a:ext>
                  </a:extLst>
                </a:gridCol>
              </a:tblGrid>
              <a:tr h="276542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جواد</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یادداشت تجدید ارزیابی</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14400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9600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24000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14400=5/3*24000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جواد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9600=5/2*24000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65425">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احمد</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سرمایه جواد</a:t>
                      </a: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حساب سرقفلی</a:t>
                      </a:r>
                      <a:endParaRPr kumimoji="0" lang="ar-SA"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108000</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72000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fa-IR"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180000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احمد از سرقفلی</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108000=5/3*180000 </a:t>
                      </a:r>
                    </a:p>
                    <a:p>
                      <a:pPr marL="0" marR="0" lvl="0" indent="0" algn="r" defTabSz="914400" rtl="1" eaLnBrk="0" fontAlgn="base" latinLnBrk="0" hangingPunct="0">
                        <a:lnSpc>
                          <a:spcPct val="100000"/>
                        </a:lnSpc>
                        <a:spcBef>
                          <a:spcPct val="0"/>
                        </a:spcBef>
                        <a:spcAft>
                          <a:spcPct val="0"/>
                        </a:spcAft>
                        <a:buClr>
                          <a:schemeClr val="hlink"/>
                        </a:buClr>
                        <a:buSzPct val="80000"/>
                        <a:buFont typeface="Wingdings" pitchFamily="2" charset="2"/>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سهم جواد از سرقفلی</a:t>
                      </a:r>
                      <a:r>
                        <a:rPr kumimoji="0" lang="fa-IR" sz="1400" b="0" i="0" u="none" strike="noStrike" cap="none" normalizeH="0" baseline="0" smtClean="0">
                          <a:ln>
                            <a:noFill/>
                          </a:ln>
                          <a:solidFill>
                            <a:schemeClr val="tx1"/>
                          </a:solidFill>
                          <a:effectLst/>
                          <a:latin typeface="Times New Roman" pitchFamily="18" charset="0"/>
                          <a:cs typeface="Times New Roman" pitchFamily="18" charset="0"/>
                        </a:rPr>
                        <a:t>                          72000=5/2*180000</a:t>
                      </a:r>
                      <a:endParaRPr kumimoji="0" lang="fa-I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9033" name="Rectangle 25"/>
          <p:cNvSpPr>
            <a:spLocks noChangeArrowheads="1"/>
          </p:cNvSpPr>
          <p:nvPr/>
        </p:nvSpPr>
        <p:spPr bwMode="auto">
          <a:xfrm>
            <a:off x="0" y="6242050"/>
            <a:ext cx="9144000" cy="0"/>
          </a:xfrm>
          <a:prstGeom prst="rect">
            <a:avLst/>
          </a:prstGeom>
          <a:noFill/>
          <a:ln w="9525">
            <a:noFill/>
            <a:miter lim="800000"/>
            <a:headEnd/>
            <a:tailEnd/>
          </a:ln>
          <a:effectLst/>
        </p:spPr>
        <p:txBody>
          <a:bodyPr wrap="none" anchor="ctr">
            <a:spAutoFit/>
          </a:bodyPr>
          <a:lstStyle/>
          <a:p>
            <a:pPr algn="l" rtl="0"/>
            <a:endParaRPr lang="en-US"/>
          </a:p>
        </p:txBody>
      </p: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556</TotalTime>
  <Words>16178</Words>
  <Application>Microsoft Office PowerPoint</Application>
  <PresentationFormat>On-screen Show (4:3)</PresentationFormat>
  <Paragraphs>3772</Paragraphs>
  <Slides>367</Slides>
  <Notes>366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367</vt:i4>
      </vt:variant>
    </vt:vector>
  </HeadingPairs>
  <TitlesOfParts>
    <vt:vector size="379" baseType="lpstr">
      <vt:lpstr>Arabic Transparent</vt:lpstr>
      <vt:lpstr>Arial</vt:lpstr>
      <vt:lpstr>Arial Black</vt:lpstr>
      <vt:lpstr>B Farnaz</vt:lpstr>
      <vt:lpstr>B Titr</vt:lpstr>
      <vt:lpstr>B Zar</vt:lpstr>
      <vt:lpstr>Blackadder ITC</vt:lpstr>
      <vt:lpstr>Tahoma</vt:lpstr>
      <vt:lpstr>Times New Roman</vt:lpstr>
      <vt:lpstr>Wingdings</vt:lpstr>
      <vt:lpstr>Radial</vt:lpstr>
      <vt:lpstr>Equation</vt:lpstr>
      <vt:lpstr>PowerPoint Presentation</vt:lpstr>
      <vt:lpstr>PowerPoint Presentation</vt:lpstr>
      <vt:lpstr>فصل اول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مقدمه:  کناره گیری شریک بدان معنی است که وی علاقه خود را نسبت به حضور در شرکت ازدست داده که این امرمنجر به انحلال شرکت تضامنی ویا تجدید نظر در اساسنانه ویا در شرکتنامه خواهد شد .  </vt:lpstr>
      <vt:lpstr>یک شریک به طرق زیر می تواند از شرکت خارج شود :  1- با تراضی تمام شرکا 2- با توافق نامه قبلی  3- با اعلام اخطار کناره گیری ویا خروج از شرکت به سایر شرکا به شرطی که اختیار این کار را داشته باشد</vt:lpstr>
      <vt:lpstr>تعدیلاتی که موقع کناره گیری ویا خروج شریک لازم است : 1- تعدیل سود وزیان تقسیم نشده یا انباشته 2- تجدید ارزیابی در داراییها وبدهیها  </vt:lpstr>
      <vt:lpstr> 3- تعدیل سرقفلی شرکت  4- محاسبه نسبت تقسیم سود وزیان جدید 5- محاسبه مبلغی که باید به شریک خارج شونده پرداخت گردد ونحوه شرایط پرداخت</vt:lpstr>
      <vt:lpstr>تعدیل درباره اندوخته ها وسود تقسیم نشده: لازم است تمام سود توزیع نشده یا اندوخته ها بین تمام شرکا به نسبت تقسیم سود زیان قبلی تقسیم گردد،ثبت آن در دفتر روزنامه چنین است. حساب اندوخته عمومی یا سود تقسیم نشده   ***  حساب سرمایه شرکا ****  </vt:lpstr>
      <vt:lpstr>مثال 1-2- الف وب در یک شرکت تضامنی که تناسب تقسیم سود وزیان بین آنها 5/3 و5/2 می باشد شریک اند ترازنامه آنها در تاریخ 1/1/1* به شرح زیر می باشد: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2-2-احمد و رضا و جواد در یک شرکت تضامنی شریکند تناسب تقسیم سود و زیان انها در شرکت به تر تیب 2/1و3/1و6/1 می باشد ترازنامه شرکت در تاریخ 29/12/2* به شرح زیر می باشد.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تعدیلات سرقفلی ارزش سرقفلی ممکن است برطبق مفاد شرکتنامه ویا اساسنامه شرکتهای تضامنی انجام پذیرد. در این حالت هم مانند روش ورود شریک جدید با یکی از روشهای زیر صورت می پذیرد.</vt:lpstr>
      <vt:lpstr>PowerPoint Presentation</vt:lpstr>
      <vt:lpstr>PowerPoint Presentation</vt:lpstr>
      <vt:lpstr>ب) موقعی که سرقفلی در دفاتر از قبل وجود داشته باشد:</vt:lpstr>
      <vt:lpstr>مثال 3-2-الف وب وج شرکای یک شرکت تضامنی می باشند که سرمایه انها به ترتیب 100000و80000و60000 ریال می باشد نسبت تقسیم سود وزیان انها به تر تیب 3 و 2 و1 می باشد در تاریخ 29/12/1* شریک ب از شرکت کناره گیر ی می کند برای این مقصود سر قفلی شرکت 180000 ریال ارزش دارد. </vt:lpstr>
      <vt:lpstr> مطلوبست ثبت سند های مربوط به موارد زیر و هم چنین تعیین رقمی که باید به شریک ب  پرداخت شود 1.کل سر قفلی در دفتر ثبت و باقی بماند 2.کل سر قفلی در دفتر ثبت ولی به وسیله شرکای باقیمانده برداشت شود </vt:lpstr>
      <vt:lpstr> 3.فقط سهم سر قفلی ب در دفتر منظور گر دد اما بعدا از دفتر حذ ف شود 4.ب سهم سر قفلی خود را بگیرد بدون انکه حساب سر قفلی منظور گر دد</vt:lpstr>
      <vt:lpstr>PowerPoint Presentation</vt:lpstr>
      <vt:lpstr>PowerPoint Presentation</vt:lpstr>
      <vt:lpstr>محا سبه نسبت تقسیم سود وزیان جدید : </vt:lpstr>
      <vt:lpstr>مثال 5-2-الف و ب وج در یک شرکت تضامنی که سود و زیان را به نسبت  5و3و2 تقسیم می کنند شریکنند نسبت جدید را در شرایط زیر محا سبه کنید: 1.الف کناره گیری می کند و ب و ج به عنوان شرکای شرکت تضا منی ادامه فعالیت را به عهده می گیرنند </vt:lpstr>
      <vt:lpstr> 2. ب کناره گیری می کند  و الف وج ادامه فعالیت را به عهده می گیر نند 3.ج کناره گیری می کند  و الف و ب فعالیت را ادامه می دهند.</vt:lpstr>
      <vt:lpstr>چنانچه هیچ توافق نامه ای بین شرکا درباره نسبت جدید تقسیم سود وزیان نباشد شرکا با همان نسبت یعنی درست با همان نسبتی که شرکا قبل از کناره گیری شریک سود و زیان را تقسیم می کر دند.                                                                   </vt:lpstr>
      <vt:lpstr>PowerPoint Presentation</vt:lpstr>
      <vt:lpstr>مثال 6-2-در یک شرکت تضامنی نسبت تقسیم سود وزیان احمد و محمو د و حامد به ترتیب 2و3و1 می باشد احد از شرکت خارج می شود و محمود و حامد سهم احمد را به نسبت 3و2 خریداری می کنند نسبت تقسیم سود و زیان جدید جقدر است ؟                        </vt:lpstr>
      <vt:lpstr>                       </vt:lpstr>
      <vt:lpstr>PowerPoint Presentation</vt:lpstr>
      <vt:lpstr>مثال 7-2-حسن وحسین و محسن  در یک شرکت بازرگا نی شریکنند نسبت تقسیم سود و زیان به تر تیب 2و2و1 میبا شد حسن سهم خود را در شرکت را به مبلغ 60000 ریال می فروشد که حسین ومحسن به تر تیب با پر داخت 48000و12000 ریال به وی ان را خریداری می کننند مطلوبست تعیین نسبت تقسیم سود وزیان جدید</vt:lpstr>
      <vt:lpstr>5=1+2+2 سهم حسن                            5/2=5/2*1 سهم حسین                           5/2=5/2*1 سهم محسن                          5/1=5/1*1 حسین ومحسن سهم حسن را به نسبت 48000و12000 ریال خریداری می کننند که نسبت انها به ترتیب 4=12000/48000و1=12000/12000 می باشد                                             5=1+4 نسبت حسین                   5/4=5/4*1 نسبت محسن                  5/1=5/1*1  </vt:lpstr>
      <vt:lpstr> سهم جدید حسین    25/18=5/2+25/8=5/2+5/2*5/4  سهم جدید محسن                        25/7=5/1+25/2=5/1+5/2*5/1 </vt:lpstr>
      <vt:lpstr>محاسبه مبلغی که باید به شریک خارج شونده پرداخت کردبر اساس ارقام زیر محاسبه می گر دد : الف) رقم مانده سرمایه او در اخرین ترازنامه ب) تناسبی از سود وزیان تجدید ارزیابی ج) سهمی از حساب سر قفلی د)سود تضمین شده سرمایه تا تاریخ  کناره گیری </vt:lpstr>
      <vt:lpstr> ه)حقوق ودستمزد شریک خارج شونده اگر قابل پرداخت باشد و)حصه ای از سود و زیان گذشته شرکت ز) سهمی از سود تا تاریخ کناره گیری او ح)برداشتهای وی از رقم قابل پرداخت باید کسر گردد   </vt:lpstr>
      <vt:lpstr>ورود شریک جدید وخروج شریک قدیم:                                          موقعی که یک شریک از شرکت خارج شده یا کناره گیری می کند نیاز مالی شرکت به وجوه نقد زیاد می شوداز اینرو گاه شرکای ادامه دهنده احساس کمبود شریک خارج شونده را می کنند و به جای او یک شریک جدید وارد می نمایند.</vt:lpstr>
      <vt:lpstr> با رقمی که شریک جدید به عنوان سهم سر قفلی می پردازد می توان مبلغ پرداختی به شریک خارج شونده را تامین نمود اما ورود و خروج شریک به طور همزمان نیاز به اصول حسابداری ندارد.                   </vt:lpstr>
      <vt:lpstr>PowerPoint Presentation</vt:lpstr>
      <vt:lpstr>PowerPoint Presentation</vt:lpstr>
      <vt:lpstr>سایر اطلاعات به شرح زیر در دست است: 1. سرقفلی به رقم 400000 ریال افزایش یابد. </vt:lpstr>
      <vt:lpstr> 2. ب وج سرمایه کافی به شرکت می آورند تا بتوانند سهم الف را که از شرکت خارج می شود، بپردازند .از این رو 147000 ریال به عنوان سرمایه در گردش تعیین می گردد به طریقی که سرمایه شرکای حجدید به تناسب تقسیم سود آن را تامین نمایند.  </vt:lpstr>
      <vt:lpstr> 3. شریک جدید می خواهد که سرقفلی به عنوان دارایی باقی بماند. 4. الف وسایط نقلیه را به ارزش دفتری بر می دارد.5. ارزش زمین وساختمان به رقم 165600 ریال افزایش یابد. شرکا سرمایه را در تاریخ 10/1/2* به شرکت می آورند. مطلوب است : تهیه حساب بانک و حسابهای شرکا همراه با ثبت عملیات در دفتر روزنامه ضمنا ترازنامه شرکت جدید را تهیه نمایید. </vt:lpstr>
      <vt:lpstr>PowerPoint Presentation</vt:lpstr>
      <vt:lpstr>PowerPoint Presentation</vt:lpstr>
      <vt:lpstr>حساب سرمایه شرکا</vt:lpstr>
      <vt:lpstr>حساب سرمایه شرکا</vt:lpstr>
      <vt:lpstr>218267=14700+483000+186000+966600+400000=داراییهای جدید  1888600=294000- 2182600=جمع سرمایه شرکا=خالص داراییها نسبت تقسیم سود وزیان جدید بین شرکا      3/2=ب             3/1= ج   </vt:lpstr>
      <vt:lpstr>    سهم سرمایه جدید ج               629533=3/1* 1888600 سهم سرمایه جدید ب               1259067 =3/2*1888600  ارزش سرمایه جدید ب                    1259067</vt:lpstr>
      <vt:lpstr> ارزش سرمایه جدید ج                                                         9629533   ارزش سرمایه ب بعد از تعدیلات    1092800 وجوه نقدی که باید وارد شرکت نماید:166267   </vt:lpstr>
      <vt:lpstr>PowerPoint Presentation</vt:lpstr>
      <vt:lpstr>شرکت تضامنی ب وشرکا صورت وضعیت مالی به تاریخ 10/1/2* </vt:lpstr>
      <vt:lpstr>فوت شریک در جریان فوت شریک قائم مقام متوفی می تواند حق حقوق شریک فوت شده را دریافت نماید و رقم پرداختی به او به شرح زیر تعیین می شود: </vt:lpstr>
      <vt:lpstr>-مانده حساب سرمایه شریک فوت شده بر اساس اخرین ترازنامه شرکت  -سود تضمین شده سرمایه تا تاریخ فوت پرداخت می گر دد -سهمی از سر قفلی شرکت به وی پرداخت می شود  </vt:lpstr>
      <vt:lpstr> -سهمی از تجدید ارزیابی داراییها و بدهیها به وی پرداخت می شود  -بخشی ازاندوخته عمومی وسود شرکت از تاریخ اخرین ترازنامه تا تاریخ فوت به وی تعلق می گیرد  -سهمی از بیمه عمر شرکا که به وی مربوط می شود -حقوق و دستمزدی که به او تا تاریخ فوت تعلق می گیرد</vt:lpstr>
      <vt:lpstr>بیمه نامه عمر مشترک  این بیمه نامه را می توان برای هر یک از شرکا و یا تمام شرکا اخذ کرد حساب بیمه نامه عمر مشترک را می توان در یکی از حالات زیر تهیه نمود :  </vt:lpstr>
      <vt:lpstr>   روش اول : در این روش حساب بیمه عمر مشترک نگه داری نمی گردد</vt:lpstr>
      <vt:lpstr>سندهای روز نامه بیمه عمر مشترک  چنین است:</vt:lpstr>
      <vt:lpstr>روش دوم : در این روش ارزش باز خریدی بیمه در هر سال به حساب منظور می گردد حق بیمه های پرداختی به عنوان یک دارایی تلقی می گردد و حساب بیمه عمر مشترک بدهکار می شود. </vt:lpstr>
      <vt:lpstr> سند های روزنامه ان چنین است : </vt:lpstr>
      <vt:lpstr>روش سوم : در این روش حساب بیمه عمر مشترک و همچنین حساب اندوخته بیمه عمر به ارزش بازخریدی نگه داری می شود سندهای روز نامه ان چنین است: </vt:lpstr>
      <vt:lpstr>روش سوم : در این روش حساب بیمه عمر مشترک و همچنین حساب اندوخته بیمه عمر به ارزش بازخریدی نگه داری می شود سندهای روز نامه ان چنین است: </vt:lpstr>
      <vt:lpstr>مثال 14-2-الف وب در یک شرکت تضامنی که نسبت تقسیم سود وزیان انها 5و3 می باشد شریکند شرکت یک بیمه نامه عمر مشترک به مبلغ 400000 ریال از اول سال به مدت 20 سال با پرداخت حق بیمه 22000 ریال سالانه با شرکت دانا منعقد می نماید ارزش باز خریدی در سالهای زیر به صورت ذیل تعیین شده است :       </vt:lpstr>
      <vt:lpstr> سال 1*           --------- سال 2*           5000 ریال سال 3*         12000 ریال  سال 4*         20500 ریال  در تاریخ 25/5/4* ب فوت می کند و غرامت در تاریخ 25/5/4* از شرکت بیمه دریافت می گردد  مطلو بست نشان عملیات در دفتر با هر یک از روشها       </vt:lpstr>
      <vt:lpstr>روش اول:   حساب حق بیمه پرداختنی</vt:lpstr>
      <vt:lpstr>PowerPoint Presentation</vt:lpstr>
      <vt:lpstr>روش دوم حساب بیمه عمر مشترک</vt:lpstr>
      <vt:lpstr>روش دوم حساب بیمه عمر مشترک</vt:lpstr>
      <vt:lpstr>PowerPoint Presentation</vt:lpstr>
      <vt:lpstr>روش سوم حساب بیمه عمر مشترک</vt:lpstr>
      <vt:lpstr>PowerPoint Presentation</vt:lpstr>
      <vt:lpstr>PowerPoint Presentation</vt:lpstr>
      <vt:lpstr>حساب  اندوخته بیمه عمر مشترک</vt:lpstr>
      <vt:lpstr>حساب  اندوخته بیمه عمر مشترک</vt:lpstr>
      <vt:lpstr>  حسابداري پيشرفته (1) انحلال شركتهاي تضامني ،تركيب فروش وتبديل آنها به شركتهاي سهامي </vt:lpstr>
      <vt:lpstr>PowerPoint Presentation</vt:lpstr>
      <vt:lpstr>تصفيه امور شركت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تدريجي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تقسيم وجوه نقد در تصفيه تدريجي (روش مازاد سرمايه)</vt:lpstr>
      <vt:lpstr>PowerPoint Presentation</vt:lpstr>
      <vt:lpstr>شركت تضامني اردشير و شركاء تراز نامه به تاريخ1/2/5x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تقسيم وجوه نقد به روش تدريجي بين شركاء براساس تقسيم سود و زيان شركاء (روش حداكثر زيان ممكن)</vt:lpstr>
      <vt:lpstr>PowerPoint Presentation</vt:lpstr>
      <vt:lpstr>انحلال شركت در اثر ورشكستگي تمام شركاء</vt:lpstr>
      <vt:lpstr>PowerPoint Presentation</vt:lpstr>
      <vt:lpstr>PowerPoint Presentation</vt:lpstr>
      <vt:lpstr>PowerPoint Presentation</vt:lpstr>
      <vt:lpstr>در صورتي كه داراييهاي خصوصي ب فقط كفاف 1400 ريال را دارد كه به شركت ميپردازد . مطلوبست:نحوه ثبت عمليات در دفتر و بستن حساب شركت.</vt:lpstr>
      <vt:lpstr>PowerPoint Presentation</vt:lpstr>
      <vt:lpstr>PowerPoint Presentation</vt:lpstr>
      <vt:lpstr>تركيب شركتها</vt:lpstr>
      <vt:lpstr>دلايل تركيب</vt:lpstr>
      <vt:lpstr>PowerPoint Presentation</vt:lpstr>
      <vt:lpstr>بستن دفاتر شركتهاي تركيبي</vt:lpstr>
      <vt:lpstr>PowerPoint Presentation</vt:lpstr>
      <vt:lpstr>PowerPoint Presentation</vt:lpstr>
      <vt:lpstr>تبديل شركت تضامني به شركت سهامي</vt:lpstr>
      <vt:lpstr>مثال11-3 ترازنامه شركت تضامني خورشيدي و شركاءبه شرح زير در دست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ششم</vt:lpstr>
      <vt:lpstr>مقدمه</vt:lpstr>
      <vt:lpstr>ضرورت و الزام حق العمل کاری</vt:lpstr>
      <vt:lpstr>تعریف</vt:lpstr>
      <vt:lpstr>اصطلاحات و واژه های مهم  </vt:lpstr>
      <vt:lpstr>پیش پرداخت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ارزش نقدي دارايي مشخص نباشد. اول قيمت وكارمزد را پيدا كنيم .حساب دارايي با قيمت نقدي بدهكار خواهد شد.در صورت مشخص نبودن قيمت نقدي ،كارمزد از آخرين سال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آخرين قسط پرداخت گردد. اما عمليات واقعي ، فروشنده ، فروش خود را تحت اين سيستم مانند فروش معمولي . فروشندگان سندهاي زير را صادر ودر دفاتر ثبت مي كند.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يا قيمت فروش ثبت مي گردد. الف) به بهاي تمام شده </vt:lpstr>
      <vt:lpstr>PowerPoint Presentation</vt:lpstr>
      <vt:lpstr>PowerPoint Presentation</vt:lpstr>
      <vt:lpstr>PowerPoint Presentation</vt:lpstr>
      <vt:lpstr>فروخته شود براي پيدا كردن ومحاسبه سود واقعي سندهاي انجام مي پزيرد.بدين ترتيب مازادها نسبت به بهاي تمام شده در تاريخ  انجام مي پذيرد. تا سود از عمليات وداد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حساب فروش</vt:lpstr>
      <vt:lpstr>کمیسیون  </vt:lpstr>
      <vt:lpstr>اعتباری یا نسیه</vt:lpstr>
      <vt:lpstr>الف ) ثبت حسابداری برای عملیات حق العمل کاری به روش بهای تمام شده در دفاتر آمر </vt:lpstr>
      <vt:lpstr>ارزش کالای فروش نرفته (به بهای فروش ) یا موجودی کالای پایان دوره کالای امانی نزد حق العمل کار </vt:lpstr>
      <vt:lpstr>PowerPoint Presentation</vt:lpstr>
      <vt:lpstr>PowerPoint Presentation</vt:lpstr>
      <vt:lpstr>ب) ثبت حسابداری برای عملیات حق العمل کاری (کالای امانی) به روش سیاهه</vt:lpstr>
      <vt:lpstr>PowerPoint Presentation</vt:lpstr>
      <vt:lpstr>محاسبه موجودی کالای امانی پایان دوره : </vt:lpstr>
      <vt:lpstr>حسابداری خسارت و ضایعات حاصله از کالای امانی  </vt:lpstr>
      <vt:lpstr>.ضایعات و خسارات عادی  </vt:lpstr>
      <vt:lpstr>PowerPoint Presentation</vt:lpstr>
      <vt:lpstr>PowerPoint Presentation</vt:lpstr>
      <vt:lpstr>PowerPoint Presentation</vt:lpstr>
      <vt:lpstr>. ضایعات و خسارات غیر عادی یا فوق العاده</vt:lpstr>
      <vt:lpstr>PowerPoint Presentation</vt:lpstr>
      <vt:lpstr>ارزش موجودی کالای امانی پایان دوره : </vt:lpstr>
      <vt:lpstr>روش ستونی ( آماری ) </vt:lpstr>
      <vt:lpstr>PowerPoint Presentation</vt:lpstr>
      <vt:lpstr>PowerPoint Presentation</vt:lpstr>
      <vt:lpstr>برگشت کالا از حق العمل کار به آمر </vt:lpstr>
      <vt:lpstr>حسابداری کالای امانی به صورت سیستم دایمی</vt:lpstr>
      <vt:lpstr>PowerPoint Presentation</vt:lpstr>
      <vt:lpstr>محاسبه ارزش موجودی کالای امانی پایان دوره</vt:lpstr>
      <vt:lpstr>PowerPoint Presentation</vt:lpstr>
    </vt:vector>
  </TitlesOfParts>
  <Company>Win2Farsi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Shiva</cp:lastModifiedBy>
  <cp:revision>65</cp:revision>
  <dcterms:created xsi:type="dcterms:W3CDTF">2006-06-25T01:24:19Z</dcterms:created>
  <dcterms:modified xsi:type="dcterms:W3CDTF">2023-05-13T19:24:47Z</dcterms:modified>
</cp:coreProperties>
</file>