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572" r:id="rId2"/>
    <p:sldId id="565" r:id="rId3"/>
    <p:sldId id="566" r:id="rId4"/>
    <p:sldId id="567" r:id="rId5"/>
    <p:sldId id="568" r:id="rId6"/>
    <p:sldId id="569" r:id="rId7"/>
    <p:sldId id="570" r:id="rId8"/>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571" r:id="rId52"/>
    <p:sldId id="300" r:id="rId53"/>
    <p:sldId id="301" r:id="rId54"/>
    <p:sldId id="302" r:id="rId55"/>
    <p:sldId id="303" r:id="rId56"/>
    <p:sldId id="304" r:id="rId57"/>
    <p:sldId id="305"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19" r:id="rId72"/>
    <p:sldId id="320" r:id="rId73"/>
    <p:sldId id="321" r:id="rId74"/>
    <p:sldId id="322" r:id="rId75"/>
    <p:sldId id="323" r:id="rId76"/>
    <p:sldId id="324" r:id="rId77"/>
    <p:sldId id="325" r:id="rId78"/>
    <p:sldId id="326" r:id="rId79"/>
    <p:sldId id="327" r:id="rId80"/>
    <p:sldId id="328" r:id="rId81"/>
    <p:sldId id="329" r:id="rId82"/>
    <p:sldId id="330" r:id="rId83"/>
    <p:sldId id="331" r:id="rId84"/>
    <p:sldId id="332" r:id="rId85"/>
    <p:sldId id="333" r:id="rId86"/>
    <p:sldId id="334" r:id="rId87"/>
    <p:sldId id="335" r:id="rId88"/>
    <p:sldId id="336" r:id="rId89"/>
    <p:sldId id="337" r:id="rId90"/>
    <p:sldId id="338" r:id="rId91"/>
    <p:sldId id="339" r:id="rId92"/>
    <p:sldId id="340" r:id="rId93"/>
    <p:sldId id="341" r:id="rId94"/>
    <p:sldId id="342" r:id="rId95"/>
    <p:sldId id="343" r:id="rId96"/>
    <p:sldId id="344" r:id="rId97"/>
    <p:sldId id="345" r:id="rId98"/>
    <p:sldId id="346" r:id="rId99"/>
    <p:sldId id="347" r:id="rId100"/>
    <p:sldId id="348" r:id="rId101"/>
    <p:sldId id="349" r:id="rId102"/>
    <p:sldId id="350" r:id="rId103"/>
    <p:sldId id="351" r:id="rId104"/>
    <p:sldId id="352" r:id="rId105"/>
    <p:sldId id="353" r:id="rId106"/>
    <p:sldId id="354" r:id="rId107"/>
    <p:sldId id="355" r:id="rId108"/>
    <p:sldId id="356" r:id="rId109"/>
    <p:sldId id="357" r:id="rId110"/>
    <p:sldId id="358" r:id="rId111"/>
    <p:sldId id="359" r:id="rId112"/>
    <p:sldId id="360" r:id="rId113"/>
    <p:sldId id="361" r:id="rId114"/>
    <p:sldId id="362" r:id="rId115"/>
    <p:sldId id="363" r:id="rId116"/>
    <p:sldId id="364" r:id="rId117"/>
    <p:sldId id="365" r:id="rId118"/>
    <p:sldId id="366" r:id="rId119"/>
    <p:sldId id="367" r:id="rId120"/>
    <p:sldId id="368" r:id="rId121"/>
    <p:sldId id="369" r:id="rId122"/>
    <p:sldId id="370" r:id="rId123"/>
    <p:sldId id="371" r:id="rId124"/>
    <p:sldId id="372" r:id="rId125"/>
    <p:sldId id="373" r:id="rId126"/>
    <p:sldId id="374" r:id="rId127"/>
    <p:sldId id="375" r:id="rId128"/>
    <p:sldId id="376" r:id="rId129"/>
    <p:sldId id="377" r:id="rId130"/>
    <p:sldId id="378" r:id="rId131"/>
    <p:sldId id="379" r:id="rId132"/>
    <p:sldId id="380" r:id="rId133"/>
    <p:sldId id="381" r:id="rId134"/>
    <p:sldId id="382" r:id="rId135"/>
    <p:sldId id="383" r:id="rId136"/>
    <p:sldId id="384" r:id="rId137"/>
    <p:sldId id="385" r:id="rId138"/>
    <p:sldId id="386" r:id="rId139"/>
    <p:sldId id="387" r:id="rId140"/>
    <p:sldId id="388" r:id="rId141"/>
    <p:sldId id="389" r:id="rId142"/>
    <p:sldId id="390" r:id="rId143"/>
    <p:sldId id="391" r:id="rId144"/>
    <p:sldId id="392" r:id="rId145"/>
    <p:sldId id="393" r:id="rId146"/>
    <p:sldId id="394" r:id="rId147"/>
    <p:sldId id="395" r:id="rId148"/>
    <p:sldId id="396" r:id="rId149"/>
    <p:sldId id="397" r:id="rId150"/>
    <p:sldId id="398" r:id="rId151"/>
    <p:sldId id="399" r:id="rId152"/>
    <p:sldId id="400" r:id="rId153"/>
    <p:sldId id="401" r:id="rId154"/>
    <p:sldId id="402" r:id="rId155"/>
    <p:sldId id="403" r:id="rId156"/>
    <p:sldId id="404" r:id="rId157"/>
    <p:sldId id="405" r:id="rId158"/>
    <p:sldId id="406" r:id="rId159"/>
    <p:sldId id="407" r:id="rId160"/>
    <p:sldId id="408" r:id="rId161"/>
    <p:sldId id="409" r:id="rId162"/>
    <p:sldId id="410" r:id="rId163"/>
    <p:sldId id="411" r:id="rId164"/>
    <p:sldId id="412" r:id="rId165"/>
    <p:sldId id="413" r:id="rId166"/>
    <p:sldId id="414" r:id="rId167"/>
    <p:sldId id="415" r:id="rId168"/>
    <p:sldId id="416" r:id="rId169"/>
    <p:sldId id="417" r:id="rId170"/>
    <p:sldId id="418" r:id="rId171"/>
    <p:sldId id="419" r:id="rId172"/>
    <p:sldId id="420" r:id="rId173"/>
    <p:sldId id="421" r:id="rId174"/>
    <p:sldId id="422" r:id="rId175"/>
    <p:sldId id="423" r:id="rId176"/>
    <p:sldId id="424" r:id="rId177"/>
    <p:sldId id="425" r:id="rId178"/>
    <p:sldId id="426" r:id="rId179"/>
    <p:sldId id="427" r:id="rId180"/>
    <p:sldId id="428" r:id="rId181"/>
    <p:sldId id="429" r:id="rId182"/>
    <p:sldId id="430" r:id="rId183"/>
    <p:sldId id="431" r:id="rId184"/>
    <p:sldId id="432" r:id="rId185"/>
    <p:sldId id="433" r:id="rId186"/>
    <p:sldId id="434" r:id="rId187"/>
    <p:sldId id="435" r:id="rId188"/>
    <p:sldId id="436" r:id="rId189"/>
    <p:sldId id="437" r:id="rId190"/>
    <p:sldId id="438" r:id="rId191"/>
    <p:sldId id="439" r:id="rId192"/>
    <p:sldId id="440" r:id="rId193"/>
    <p:sldId id="441" r:id="rId194"/>
    <p:sldId id="442" r:id="rId195"/>
    <p:sldId id="443" r:id="rId196"/>
    <p:sldId id="444" r:id="rId197"/>
    <p:sldId id="445" r:id="rId198"/>
    <p:sldId id="446" r:id="rId199"/>
    <p:sldId id="447" r:id="rId200"/>
    <p:sldId id="448" r:id="rId201"/>
    <p:sldId id="449" r:id="rId202"/>
    <p:sldId id="450" r:id="rId203"/>
    <p:sldId id="451" r:id="rId204"/>
    <p:sldId id="452" r:id="rId205"/>
    <p:sldId id="453" r:id="rId206"/>
    <p:sldId id="454" r:id="rId207"/>
    <p:sldId id="455" r:id="rId208"/>
    <p:sldId id="456" r:id="rId209"/>
    <p:sldId id="457" r:id="rId210"/>
    <p:sldId id="458" r:id="rId211"/>
    <p:sldId id="459" r:id="rId212"/>
    <p:sldId id="460" r:id="rId213"/>
    <p:sldId id="461" r:id="rId214"/>
    <p:sldId id="462" r:id="rId215"/>
    <p:sldId id="463" r:id="rId216"/>
    <p:sldId id="464" r:id="rId217"/>
    <p:sldId id="465" r:id="rId218"/>
    <p:sldId id="466" r:id="rId219"/>
    <p:sldId id="467" r:id="rId220"/>
    <p:sldId id="468" r:id="rId221"/>
    <p:sldId id="469" r:id="rId222"/>
    <p:sldId id="470" r:id="rId223"/>
    <p:sldId id="471" r:id="rId224"/>
    <p:sldId id="472" r:id="rId225"/>
    <p:sldId id="473" r:id="rId226"/>
    <p:sldId id="474" r:id="rId227"/>
    <p:sldId id="475" r:id="rId228"/>
    <p:sldId id="476" r:id="rId229"/>
    <p:sldId id="477" r:id="rId230"/>
    <p:sldId id="478" r:id="rId231"/>
    <p:sldId id="479" r:id="rId232"/>
    <p:sldId id="480" r:id="rId233"/>
    <p:sldId id="481" r:id="rId234"/>
    <p:sldId id="482" r:id="rId235"/>
    <p:sldId id="483" r:id="rId236"/>
    <p:sldId id="484" r:id="rId237"/>
    <p:sldId id="485" r:id="rId238"/>
    <p:sldId id="486" r:id="rId239"/>
    <p:sldId id="487" r:id="rId240"/>
    <p:sldId id="488" r:id="rId241"/>
    <p:sldId id="489" r:id="rId242"/>
    <p:sldId id="490" r:id="rId243"/>
    <p:sldId id="491" r:id="rId244"/>
    <p:sldId id="492" r:id="rId245"/>
    <p:sldId id="493" r:id="rId246"/>
    <p:sldId id="494" r:id="rId247"/>
    <p:sldId id="495" r:id="rId248"/>
    <p:sldId id="496" r:id="rId249"/>
    <p:sldId id="497" r:id="rId250"/>
    <p:sldId id="498" r:id="rId251"/>
    <p:sldId id="499" r:id="rId252"/>
    <p:sldId id="500" r:id="rId253"/>
    <p:sldId id="501" r:id="rId254"/>
    <p:sldId id="502" r:id="rId255"/>
    <p:sldId id="503" r:id="rId256"/>
    <p:sldId id="504" r:id="rId257"/>
    <p:sldId id="505" r:id="rId258"/>
    <p:sldId id="506" r:id="rId259"/>
    <p:sldId id="507" r:id="rId260"/>
    <p:sldId id="508" r:id="rId261"/>
    <p:sldId id="509" r:id="rId262"/>
    <p:sldId id="510" r:id="rId263"/>
    <p:sldId id="511" r:id="rId264"/>
    <p:sldId id="512" r:id="rId265"/>
    <p:sldId id="513" r:id="rId266"/>
    <p:sldId id="514" r:id="rId267"/>
    <p:sldId id="515" r:id="rId268"/>
    <p:sldId id="516" r:id="rId269"/>
    <p:sldId id="517" r:id="rId270"/>
    <p:sldId id="518" r:id="rId271"/>
    <p:sldId id="519" r:id="rId272"/>
    <p:sldId id="520" r:id="rId273"/>
    <p:sldId id="521" r:id="rId274"/>
    <p:sldId id="522" r:id="rId275"/>
    <p:sldId id="523" r:id="rId276"/>
    <p:sldId id="524" r:id="rId277"/>
    <p:sldId id="525" r:id="rId278"/>
    <p:sldId id="526" r:id="rId279"/>
    <p:sldId id="527" r:id="rId280"/>
    <p:sldId id="528" r:id="rId281"/>
    <p:sldId id="529" r:id="rId282"/>
    <p:sldId id="530" r:id="rId283"/>
    <p:sldId id="531" r:id="rId284"/>
    <p:sldId id="532" r:id="rId285"/>
    <p:sldId id="533" r:id="rId286"/>
    <p:sldId id="534" r:id="rId287"/>
    <p:sldId id="535" r:id="rId288"/>
    <p:sldId id="536" r:id="rId289"/>
    <p:sldId id="537" r:id="rId290"/>
    <p:sldId id="538" r:id="rId291"/>
    <p:sldId id="539" r:id="rId292"/>
    <p:sldId id="540" r:id="rId293"/>
    <p:sldId id="541" r:id="rId294"/>
    <p:sldId id="542" r:id="rId295"/>
    <p:sldId id="543" r:id="rId296"/>
    <p:sldId id="544" r:id="rId297"/>
    <p:sldId id="545" r:id="rId298"/>
    <p:sldId id="546" r:id="rId299"/>
    <p:sldId id="547" r:id="rId300"/>
    <p:sldId id="548" r:id="rId301"/>
    <p:sldId id="549" r:id="rId302"/>
    <p:sldId id="550" r:id="rId303"/>
    <p:sldId id="551" r:id="rId304"/>
    <p:sldId id="552" r:id="rId305"/>
    <p:sldId id="553" r:id="rId306"/>
    <p:sldId id="554" r:id="rId307"/>
    <p:sldId id="555" r:id="rId308"/>
    <p:sldId id="556" r:id="rId309"/>
    <p:sldId id="557" r:id="rId310"/>
    <p:sldId id="558" r:id="rId311"/>
    <p:sldId id="559" r:id="rId312"/>
    <p:sldId id="560" r:id="rId313"/>
    <p:sldId id="561" r:id="rId314"/>
    <p:sldId id="562" r:id="rId315"/>
    <p:sldId id="563" r:id="rId31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panose="020B0604030504040204" pitchFamily="34" charset="0"/>
        <a:ea typeface="+mn-ea"/>
        <a:cs typeface="Nazanin" panose="00000400000000000000" pitchFamily="2" charset="-78"/>
      </a:defRPr>
    </a:lvl1pPr>
    <a:lvl2pPr marL="457200" algn="r" rtl="1" fontAlgn="base">
      <a:spcBef>
        <a:spcPct val="0"/>
      </a:spcBef>
      <a:spcAft>
        <a:spcPct val="0"/>
      </a:spcAft>
      <a:defRPr kern="1200">
        <a:solidFill>
          <a:schemeClr val="tx1"/>
        </a:solidFill>
        <a:latin typeface="Tahoma" panose="020B0604030504040204" pitchFamily="34" charset="0"/>
        <a:ea typeface="+mn-ea"/>
        <a:cs typeface="Nazanin" panose="00000400000000000000" pitchFamily="2" charset="-78"/>
      </a:defRPr>
    </a:lvl2pPr>
    <a:lvl3pPr marL="914400" algn="r" rtl="1" fontAlgn="base">
      <a:spcBef>
        <a:spcPct val="0"/>
      </a:spcBef>
      <a:spcAft>
        <a:spcPct val="0"/>
      </a:spcAft>
      <a:defRPr kern="1200">
        <a:solidFill>
          <a:schemeClr val="tx1"/>
        </a:solidFill>
        <a:latin typeface="Tahoma" panose="020B0604030504040204" pitchFamily="34" charset="0"/>
        <a:ea typeface="+mn-ea"/>
        <a:cs typeface="Nazanin" panose="00000400000000000000" pitchFamily="2" charset="-78"/>
      </a:defRPr>
    </a:lvl3pPr>
    <a:lvl4pPr marL="1371600" algn="r" rtl="1" fontAlgn="base">
      <a:spcBef>
        <a:spcPct val="0"/>
      </a:spcBef>
      <a:spcAft>
        <a:spcPct val="0"/>
      </a:spcAft>
      <a:defRPr kern="1200">
        <a:solidFill>
          <a:schemeClr val="tx1"/>
        </a:solidFill>
        <a:latin typeface="Tahoma" panose="020B0604030504040204" pitchFamily="34" charset="0"/>
        <a:ea typeface="+mn-ea"/>
        <a:cs typeface="Nazanin" panose="00000400000000000000" pitchFamily="2" charset="-78"/>
      </a:defRPr>
    </a:lvl4pPr>
    <a:lvl5pPr marL="1828800" algn="r" rtl="1" fontAlgn="base">
      <a:spcBef>
        <a:spcPct val="0"/>
      </a:spcBef>
      <a:spcAft>
        <a:spcPct val="0"/>
      </a:spcAft>
      <a:defRPr kern="1200">
        <a:solidFill>
          <a:schemeClr val="tx1"/>
        </a:solidFill>
        <a:latin typeface="Tahoma" panose="020B0604030504040204" pitchFamily="34" charset="0"/>
        <a:ea typeface="+mn-ea"/>
        <a:cs typeface="Nazanin" panose="00000400000000000000" pitchFamily="2" charset="-78"/>
      </a:defRPr>
    </a:lvl5pPr>
    <a:lvl6pPr marL="2286000" algn="r" defTabSz="914400" rtl="1" eaLnBrk="1" latinLnBrk="0" hangingPunct="1">
      <a:defRPr kern="1200">
        <a:solidFill>
          <a:schemeClr val="tx1"/>
        </a:solidFill>
        <a:latin typeface="Tahoma" panose="020B0604030504040204" pitchFamily="34" charset="0"/>
        <a:ea typeface="+mn-ea"/>
        <a:cs typeface="Nazanin" panose="00000400000000000000" pitchFamily="2" charset="-78"/>
      </a:defRPr>
    </a:lvl6pPr>
    <a:lvl7pPr marL="2743200" algn="r" defTabSz="914400" rtl="1" eaLnBrk="1" latinLnBrk="0" hangingPunct="1">
      <a:defRPr kern="1200">
        <a:solidFill>
          <a:schemeClr val="tx1"/>
        </a:solidFill>
        <a:latin typeface="Tahoma" panose="020B0604030504040204" pitchFamily="34" charset="0"/>
        <a:ea typeface="+mn-ea"/>
        <a:cs typeface="Nazanin" panose="00000400000000000000" pitchFamily="2" charset="-78"/>
      </a:defRPr>
    </a:lvl7pPr>
    <a:lvl8pPr marL="3200400" algn="r" defTabSz="914400" rtl="1" eaLnBrk="1" latinLnBrk="0" hangingPunct="1">
      <a:defRPr kern="1200">
        <a:solidFill>
          <a:schemeClr val="tx1"/>
        </a:solidFill>
        <a:latin typeface="Tahoma" panose="020B0604030504040204" pitchFamily="34" charset="0"/>
        <a:ea typeface="+mn-ea"/>
        <a:cs typeface="Nazanin" panose="00000400000000000000" pitchFamily="2" charset="-78"/>
      </a:defRPr>
    </a:lvl8pPr>
    <a:lvl9pPr marL="3657600" algn="r" defTabSz="914400" rtl="1" eaLnBrk="1" latinLnBrk="0" hangingPunct="1">
      <a:defRPr kern="1200">
        <a:solidFill>
          <a:schemeClr val="tx1"/>
        </a:solidFill>
        <a:latin typeface="Tahoma" panose="020B0604030504040204" pitchFamily="34" charset="0"/>
        <a:ea typeface="+mn-ea"/>
        <a:cs typeface="Nazanin" panose="00000400000000000000"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85" autoAdjust="0"/>
    <p:restoredTop sz="94728" autoAdjust="0"/>
  </p:normalViewPr>
  <p:slideViewPr>
    <p:cSldViewPr>
      <p:cViewPr varScale="1">
        <p:scale>
          <a:sx n="69" d="100"/>
          <a:sy n="69" d="100"/>
        </p:scale>
        <p:origin x="65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presProps" Target="presProps.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viewProps" Target="viewProp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theme" Target="theme/theme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tableStyles" Target="tableStyles.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0034"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smtClean="0"/>
              <a:t>Click to edit Master title style</a:t>
            </a:r>
          </a:p>
        </p:txBody>
      </p:sp>
      <p:sp>
        <p:nvSpPr>
          <p:cNvPr id="300035"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300036"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300037" name="Rectangle 5"/>
          <p:cNvSpPr>
            <a:spLocks noGrp="1" noChangeArrowheads="1"/>
          </p:cNvSpPr>
          <p:nvPr>
            <p:ph type="ftr" sz="quarter" idx="3"/>
          </p:nvPr>
        </p:nvSpPr>
        <p:spPr/>
        <p:txBody>
          <a:bodyPr/>
          <a:lstStyle>
            <a:lvl1pPr>
              <a:defRPr/>
            </a:lvl1pPr>
          </a:lstStyle>
          <a:p>
            <a:endParaRPr lang="en-US"/>
          </a:p>
        </p:txBody>
      </p:sp>
      <p:sp>
        <p:nvSpPr>
          <p:cNvPr id="300038" name="Rectangle 6"/>
          <p:cNvSpPr>
            <a:spLocks noGrp="1" noChangeArrowheads="1"/>
          </p:cNvSpPr>
          <p:nvPr>
            <p:ph type="sldNum" sz="quarter" idx="4"/>
          </p:nvPr>
        </p:nvSpPr>
        <p:spPr/>
        <p:txBody>
          <a:bodyPr/>
          <a:lstStyle>
            <a:lvl1pPr>
              <a:defRPr/>
            </a:lvl1pPr>
          </a:lstStyle>
          <a:p>
            <a:fld id="{850D1136-7B63-4D9B-9C2E-7FBAD17FD4DC}" type="slidenum">
              <a:rPr lang="ar-SA"/>
              <a:pPr/>
              <a:t>‹#›</a:t>
            </a:fld>
            <a:endParaRPr lang="en-US"/>
          </a:p>
        </p:txBody>
      </p:sp>
      <p:sp>
        <p:nvSpPr>
          <p:cNvPr id="300039" name="Rectangle 7"/>
          <p:cNvSpPr>
            <a:spLocks noGrp="1" noChangeArrowheads="1"/>
          </p:cNvSpPr>
          <p:nvPr>
            <p:ph type="dt" sz="quarter" idx="2"/>
          </p:nvPr>
        </p:nvSpPr>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2130D21-C6A7-4068-940E-6BFCCB20624A}" type="slidenum">
              <a:rPr lang="ar-SA"/>
              <a:pPr/>
              <a:t>‹#›</a:t>
            </a:fld>
            <a:endParaRPr lang="en-US"/>
          </a:p>
        </p:txBody>
      </p:sp>
    </p:spTree>
    <p:extLst>
      <p:ext uri="{BB962C8B-B14F-4D97-AF65-F5344CB8AC3E}">
        <p14:creationId xmlns:p14="http://schemas.microsoft.com/office/powerpoint/2010/main" val="557813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E96EAC-8A81-420C-AC67-FEDC29C0CB2E}" type="slidenum">
              <a:rPr lang="ar-SA"/>
              <a:pPr/>
              <a:t>‹#›</a:t>
            </a:fld>
            <a:endParaRPr lang="en-US"/>
          </a:p>
        </p:txBody>
      </p:sp>
    </p:spTree>
    <p:extLst>
      <p:ext uri="{BB962C8B-B14F-4D97-AF65-F5344CB8AC3E}">
        <p14:creationId xmlns:p14="http://schemas.microsoft.com/office/powerpoint/2010/main" val="533428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C249CC81-0D5E-45EC-B523-E6877CF80A8D}" type="slidenum">
              <a:rPr lang="en-US"/>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6908085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5B9EDDA-9C7C-4E63-A4C0-AD033DCB3D54}" type="slidenum">
              <a:rPr lang="ar-SA"/>
              <a:pPr/>
              <a:t>‹#›</a:t>
            </a:fld>
            <a:endParaRPr lang="en-US"/>
          </a:p>
        </p:txBody>
      </p:sp>
    </p:spTree>
    <p:extLst>
      <p:ext uri="{BB962C8B-B14F-4D97-AF65-F5344CB8AC3E}">
        <p14:creationId xmlns:p14="http://schemas.microsoft.com/office/powerpoint/2010/main" val="1898887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05BBCF-779E-493B-BD3F-2FF78C20D1B0}" type="slidenum">
              <a:rPr lang="ar-SA"/>
              <a:pPr/>
              <a:t>‹#›</a:t>
            </a:fld>
            <a:endParaRPr lang="en-US"/>
          </a:p>
        </p:txBody>
      </p:sp>
    </p:spTree>
    <p:extLst>
      <p:ext uri="{BB962C8B-B14F-4D97-AF65-F5344CB8AC3E}">
        <p14:creationId xmlns:p14="http://schemas.microsoft.com/office/powerpoint/2010/main" val="107654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EDB80E5-43BD-4F2D-B7D9-358782E9C83F}" type="slidenum">
              <a:rPr lang="ar-SA"/>
              <a:pPr/>
              <a:t>‹#›</a:t>
            </a:fld>
            <a:endParaRPr lang="en-US"/>
          </a:p>
        </p:txBody>
      </p:sp>
    </p:spTree>
    <p:extLst>
      <p:ext uri="{BB962C8B-B14F-4D97-AF65-F5344CB8AC3E}">
        <p14:creationId xmlns:p14="http://schemas.microsoft.com/office/powerpoint/2010/main" val="127530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85BEB9C-25BA-4745-BFFC-F74E6833412B}" type="slidenum">
              <a:rPr lang="ar-SA"/>
              <a:pPr/>
              <a:t>‹#›</a:t>
            </a:fld>
            <a:endParaRPr lang="en-US"/>
          </a:p>
        </p:txBody>
      </p:sp>
    </p:spTree>
    <p:extLst>
      <p:ext uri="{BB962C8B-B14F-4D97-AF65-F5344CB8AC3E}">
        <p14:creationId xmlns:p14="http://schemas.microsoft.com/office/powerpoint/2010/main" val="171909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62BF3B6-E713-4203-B7AC-C5F1698F8CD0}" type="slidenum">
              <a:rPr lang="ar-SA"/>
              <a:pPr/>
              <a:t>‹#›</a:t>
            </a:fld>
            <a:endParaRPr lang="en-US"/>
          </a:p>
        </p:txBody>
      </p:sp>
    </p:spTree>
    <p:extLst>
      <p:ext uri="{BB962C8B-B14F-4D97-AF65-F5344CB8AC3E}">
        <p14:creationId xmlns:p14="http://schemas.microsoft.com/office/powerpoint/2010/main" val="403835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EA0E347-808A-4AC8-969E-01F87977EA54}" type="slidenum">
              <a:rPr lang="ar-SA"/>
              <a:pPr/>
              <a:t>‹#›</a:t>
            </a:fld>
            <a:endParaRPr lang="en-US"/>
          </a:p>
        </p:txBody>
      </p:sp>
    </p:spTree>
    <p:extLst>
      <p:ext uri="{BB962C8B-B14F-4D97-AF65-F5344CB8AC3E}">
        <p14:creationId xmlns:p14="http://schemas.microsoft.com/office/powerpoint/2010/main" val="2439878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11A305-C432-4DBB-949A-FD3C44D67175}" type="slidenum">
              <a:rPr lang="ar-SA"/>
              <a:pPr/>
              <a:t>‹#›</a:t>
            </a:fld>
            <a:endParaRPr lang="en-US"/>
          </a:p>
        </p:txBody>
      </p:sp>
    </p:spTree>
    <p:extLst>
      <p:ext uri="{BB962C8B-B14F-4D97-AF65-F5344CB8AC3E}">
        <p14:creationId xmlns:p14="http://schemas.microsoft.com/office/powerpoint/2010/main" val="67776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183653D-8E94-4E3C-AF1B-6C0C42CEE950}" type="slidenum">
              <a:rPr lang="ar-SA"/>
              <a:pPr/>
              <a:t>‹#›</a:t>
            </a:fld>
            <a:endParaRPr lang="en-US"/>
          </a:p>
        </p:txBody>
      </p:sp>
    </p:spTree>
    <p:extLst>
      <p:ext uri="{BB962C8B-B14F-4D97-AF65-F5344CB8AC3E}">
        <p14:creationId xmlns:p14="http://schemas.microsoft.com/office/powerpoint/2010/main" val="144753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9011"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901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400">
                <a:effectLst>
                  <a:outerShdw blurRad="38100" dist="38100" dir="2700000" algn="tl">
                    <a:srgbClr val="000000"/>
                  </a:outerShdw>
                </a:effectLst>
                <a:latin typeface="Arial" panose="020B0604020202020204" pitchFamily="34" charset="0"/>
                <a:cs typeface="+mn-cs"/>
              </a:defRPr>
            </a:lvl1pPr>
          </a:lstStyle>
          <a:p>
            <a:endParaRPr lang="en-US"/>
          </a:p>
        </p:txBody>
      </p:sp>
      <p:sp>
        <p:nvSpPr>
          <p:cNvPr id="29901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400">
                <a:effectLst>
                  <a:outerShdw blurRad="38100" dist="38100" dir="2700000" algn="tl">
                    <a:srgbClr val="000000"/>
                  </a:outerShdw>
                </a:effectLst>
                <a:latin typeface="Arial" panose="020B0604020202020204" pitchFamily="34" charset="0"/>
                <a:cs typeface="+mn-cs"/>
              </a:defRPr>
            </a:lvl1pPr>
          </a:lstStyle>
          <a:p>
            <a:endParaRPr lang="en-US"/>
          </a:p>
        </p:txBody>
      </p:sp>
      <p:sp>
        <p:nvSpPr>
          <p:cNvPr id="29901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400">
                <a:effectLst>
                  <a:outerShdw blurRad="38100" dist="38100" dir="2700000" algn="tl">
                    <a:srgbClr val="000000"/>
                  </a:outerShdw>
                </a:effectLst>
                <a:latin typeface="Arial" panose="020B0604020202020204" pitchFamily="34" charset="0"/>
                <a:cs typeface="+mn-cs"/>
              </a:defRPr>
            </a:lvl1pPr>
          </a:lstStyle>
          <a:p>
            <a:fld id="{BE5A76A6-0CB1-47FC-9546-9C5049BA543F}" type="slidenum">
              <a:rPr lang="ar-SA"/>
              <a:pPr/>
              <a:t>‹#›</a:t>
            </a:fld>
            <a:endParaRPr lang="en-US"/>
          </a:p>
        </p:txBody>
      </p:sp>
      <p:sp>
        <p:nvSpPr>
          <p:cNvPr id="7" name="Rectangle 6"/>
          <p:cNvSpPr/>
          <p:nvPr userDrawn="1"/>
        </p:nvSpPr>
        <p:spPr>
          <a:xfrm>
            <a:off x="-216568" y="-48126"/>
            <a:ext cx="5373437"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rtl="1"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l" rtl="1"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r" rtl="1" fontAlgn="base">
        <a:spcBef>
          <a:spcPct val="20000"/>
        </a:spcBef>
        <a:spcAft>
          <a:spcPct val="0"/>
        </a:spcAft>
        <a:buClr>
          <a:schemeClr val="hlink"/>
        </a:buClr>
        <a:buSzPct val="120000"/>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Font typeface="Tahoma" panose="020B0604030504040204" pitchFamily="34" charset="0"/>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r" rtl="1" fontAlgn="base">
        <a:spcBef>
          <a:spcPct val="20000"/>
        </a:spcBef>
        <a:spcAft>
          <a:spcPct val="0"/>
        </a:spcAft>
        <a:buClr>
          <a:schemeClr val="hlink"/>
        </a:buClr>
        <a:buSzPct val="120000"/>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r" rtl="1" fontAlgn="base">
        <a:spcBef>
          <a:spcPct val="20000"/>
        </a:spcBef>
        <a:spcAft>
          <a:spcPct val="0"/>
        </a:spcAft>
        <a:buFont typeface="Tahoma" panose="020B0604030504040204" pitchFamily="34" charset="0"/>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r" rtl="1" fontAlgn="base">
        <a:spcBef>
          <a:spcPct val="20000"/>
        </a:spcBef>
        <a:spcAft>
          <a:spcPct val="0"/>
        </a:spcAft>
        <a:buClr>
          <a:schemeClr val="hlink"/>
        </a:buClr>
        <a:buSzPct val="80000"/>
        <a:buFont typeface="Wingdings" panose="05000000000000000000" pitchFamily="2" charset="2"/>
        <a:buChar char="v"/>
        <a:defRPr sz="2000" kern="1200">
          <a:solidFill>
            <a:schemeClr val="tx1"/>
          </a:solidFill>
          <a:effectLst>
            <a:outerShdw blurRad="38100" dist="38100" dir="2700000" algn="tl">
              <a:srgbClr val="000000"/>
            </a:outerShdw>
          </a:effectLst>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838629" y="639910"/>
            <a:ext cx="7329829" cy="5751784"/>
          </a:xfrm>
          <a:prstGeom prst="rect">
            <a:avLst/>
          </a:prstGeom>
          <a:noFill/>
          <a:ln w="9525">
            <a:noFill/>
            <a:miter lim="800000"/>
            <a:headEnd/>
            <a:tailEnd/>
          </a:ln>
        </p:spPr>
      </p:pic>
    </p:spTree>
    <p:extLst>
      <p:ext uri="{BB962C8B-B14F-4D97-AF65-F5344CB8AC3E}">
        <p14:creationId xmlns:p14="http://schemas.microsoft.com/office/powerpoint/2010/main" val="420761727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1557338"/>
            <a:ext cx="8229600" cy="4568825"/>
          </a:xfrm>
        </p:spPr>
        <p:txBody>
          <a:bodyPr/>
          <a:lstStyle/>
          <a:p>
            <a:pPr>
              <a:buFontTx/>
              <a:buNone/>
            </a:pPr>
            <a:r>
              <a:rPr lang="fa-IR"/>
              <a:t>و در این راستا غالب شرکتها راه دیگری را برگزیده اند که ترکیب با سایر شرکتهاست تا ازاین راه بتوانند یک واحد عملیاتی جدیدی در سطح گسترده تری ایجاد نمایند.</a:t>
            </a:r>
            <a:r>
              <a:rPr lang="en-US"/>
              <a:t> </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1" name="Rectangle 3"/>
          <p:cNvSpPr>
            <a:spLocks noGrp="1" noChangeArrowheads="1"/>
          </p:cNvSpPr>
          <p:nvPr>
            <p:ph type="body" idx="1"/>
          </p:nvPr>
        </p:nvSpPr>
        <p:spPr/>
        <p:txBody>
          <a:bodyPr/>
          <a:lstStyle/>
          <a:p>
            <a:pPr>
              <a:buFontTx/>
              <a:buNone/>
            </a:pPr>
            <a:r>
              <a:rPr lang="fa-IR"/>
              <a:t>تفاوت بين بهاي تمام شده سرمايه گذاري و ارزش دفتري حقوق صاحبان سهام:</a:t>
            </a:r>
          </a:p>
          <a:p>
            <a:pPr>
              <a:buFontTx/>
              <a:buNone/>
            </a:pPr>
            <a:r>
              <a:rPr lang="fa-IR"/>
              <a:t>موقعي كه يك شركت سهام عادي داراي حق راي شركت ديگري را خريداري مي‌كند ممكن است قيمت خريد جدا از ارزش دفتري دارائيها و بدهيهاي شركت سرمايه پذير باشد.</a:t>
            </a:r>
            <a:r>
              <a:rPr lang="en-US"/>
              <a:t> </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5" name="Rectangle 3"/>
          <p:cNvSpPr>
            <a:spLocks noGrp="1" noChangeArrowheads="1"/>
          </p:cNvSpPr>
          <p:nvPr>
            <p:ph type="body" idx="1"/>
          </p:nvPr>
        </p:nvSpPr>
        <p:spPr/>
        <p:txBody>
          <a:bodyPr/>
          <a:lstStyle/>
          <a:p>
            <a:pPr>
              <a:buFontTx/>
              <a:buNone/>
            </a:pPr>
            <a:r>
              <a:rPr lang="fa-IR"/>
              <a:t>در نتيجه يك تفاوت ارزشي بين بهاي تمام شده سرمايه گذاري و ارزش دفتري حقوق صاحبان سهام شركت سرمايه پذير ايجاد مي‌گردد. اين تفاوت ارزشي مابه التفاوت مي‌نامند.</a:t>
            </a:r>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9" name="Rectangle 3"/>
          <p:cNvSpPr>
            <a:spLocks noGrp="1" noChangeArrowheads="1"/>
          </p:cNvSpPr>
          <p:nvPr>
            <p:ph type="body" idx="1"/>
          </p:nvPr>
        </p:nvSpPr>
        <p:spPr/>
        <p:txBody>
          <a:bodyPr/>
          <a:lstStyle/>
          <a:p>
            <a:pPr>
              <a:buFontTx/>
              <a:buNone/>
            </a:pPr>
            <a:r>
              <a:rPr lang="fa-IR"/>
              <a:t>مابه التفاوت به دلايل متفاوتي بوجود مي‌آيد.</a:t>
            </a:r>
          </a:p>
          <a:p>
            <a:pPr>
              <a:buFontTx/>
              <a:buNone/>
            </a:pPr>
            <a:r>
              <a:rPr lang="fa-IR"/>
              <a:t>الف- ارزش دارائيهاي ثبت شده شركت سرمايه پذير بيشتر از ارزش دفتري باشد.</a:t>
            </a:r>
          </a:p>
          <a:p>
            <a:pPr>
              <a:buFontTx/>
              <a:buNone/>
            </a:pPr>
            <a:r>
              <a:rPr lang="fa-IR"/>
              <a:t>ب- سرقفلي ثبت نشده در رابطه با قدرت كسب سود مازاد شركت سرمايه پذير وجود داتشه باشد.</a:t>
            </a:r>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3" name="Rectangle 3"/>
          <p:cNvSpPr>
            <a:spLocks noGrp="1" noChangeArrowheads="1"/>
          </p:cNvSpPr>
          <p:nvPr>
            <p:ph type="body" idx="1"/>
          </p:nvPr>
        </p:nvSpPr>
        <p:spPr/>
        <p:txBody>
          <a:bodyPr/>
          <a:lstStyle/>
          <a:p>
            <a:pPr>
              <a:buFontTx/>
              <a:buNone/>
            </a:pPr>
            <a:r>
              <a:rPr lang="fa-IR"/>
              <a:t>با استفاده از روش ارزش ويژه ما به التفاوت بايد به تناسب مدت عمر مفيد دارائيهاي مشهود شركت سرمايه پذير مستهلك گردد براساس نشريه شماره </a:t>
            </a:r>
            <a:r>
              <a:rPr lang="en-US"/>
              <a:t>APB17 </a:t>
            </a:r>
            <a:r>
              <a:rPr lang="fa-IR"/>
              <a:t>دوره عمر مفيد اين دارائيها نبايد بيش از 40 سال باشد.</a:t>
            </a:r>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7" name="Rectangle 3"/>
          <p:cNvSpPr>
            <a:spLocks noGrp="1" noChangeArrowheads="1"/>
          </p:cNvSpPr>
          <p:nvPr>
            <p:ph type="body" idx="1"/>
          </p:nvPr>
        </p:nvSpPr>
        <p:spPr/>
        <p:txBody>
          <a:bodyPr/>
          <a:lstStyle/>
          <a:p>
            <a:pPr>
              <a:buFontTx/>
              <a:buNone/>
            </a:pPr>
            <a:r>
              <a:rPr lang="fa-IR"/>
              <a:t>بدليل اينكه عمر مفدي زمين نامحدود است قسمتي از اين ما به التفاوت در رابطه با حساب زمين مستهلك نمي‌گردد. بلكه فقط در رابطه با تجهيزات و با سرقفلي نسبت به باقيماندة عمر مفيد با روش خط مستقيم مستهلك مي‌گردد</a:t>
            </a:r>
            <a:r>
              <a:rPr lang="en-US"/>
              <a:t> </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1" name="Rectangle 3"/>
          <p:cNvSpPr>
            <a:spLocks noGrp="1" noChangeArrowheads="1"/>
          </p:cNvSpPr>
          <p:nvPr>
            <p:ph type="body" idx="1"/>
          </p:nvPr>
        </p:nvSpPr>
        <p:spPr/>
        <p:txBody>
          <a:bodyPr/>
          <a:lstStyle/>
          <a:p>
            <a:pPr>
              <a:buFontTx/>
              <a:buNone/>
            </a:pPr>
            <a:r>
              <a:rPr lang="fa-IR"/>
              <a:t>نحوه ثبت استهلاك ما به التفاوت به شرح زير مي‌باشد.</a:t>
            </a:r>
          </a:p>
          <a:p>
            <a:pPr>
              <a:buFontTx/>
              <a:buNone/>
            </a:pPr>
            <a:r>
              <a:rPr lang="fa-IR"/>
              <a:t>	درآمد حاصله از سرمايه گذاري</a:t>
            </a:r>
          </a:p>
          <a:p>
            <a:pPr>
              <a:buFontTx/>
              <a:buNone/>
            </a:pPr>
            <a:r>
              <a:rPr lang="fa-IR"/>
              <a:t>		سرمايه گذاري در سهام شركت نور</a:t>
            </a:r>
            <a:r>
              <a:rPr lang="en-US"/>
              <a:t>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5" name="Rectangle 3"/>
          <p:cNvSpPr>
            <a:spLocks noGrp="1" noChangeArrowheads="1"/>
          </p:cNvSpPr>
          <p:nvPr>
            <p:ph type="body" idx="1"/>
          </p:nvPr>
        </p:nvSpPr>
        <p:spPr/>
        <p:txBody>
          <a:bodyPr/>
          <a:lstStyle/>
          <a:p>
            <a:pPr>
              <a:buFontTx/>
              <a:buNone/>
            </a:pPr>
            <a:r>
              <a:rPr lang="fa-IR"/>
              <a:t>فرض كيند مبلغ ما به التفاوت 40000 ريا ل كه 14000 مربوط به تجهيزات و 20000 در رابطه با سرقفي باشد و نيز عمر مفيد 7 و 5 سال باشد.</a:t>
            </a:r>
          </a:p>
          <a:p>
            <a:pPr>
              <a:buFontTx/>
              <a:buNone/>
            </a:pPr>
            <a:r>
              <a:rPr lang="fa-IR"/>
              <a:t>	درآمد حاصله 6000</a:t>
            </a:r>
          </a:p>
          <a:p>
            <a:pPr>
              <a:buFontTx/>
              <a:buNone/>
            </a:pPr>
            <a:r>
              <a:rPr lang="fa-IR"/>
              <a:t>		حساب سرمايه گذاري 6000</a:t>
            </a:r>
            <a:r>
              <a:rPr lang="en-US"/>
              <a:t> </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9" name="Rectangle 3"/>
          <p:cNvSpPr>
            <a:spLocks noGrp="1" noChangeArrowheads="1"/>
          </p:cNvSpPr>
          <p:nvPr>
            <p:ph type="body" idx="1"/>
          </p:nvPr>
        </p:nvSpPr>
        <p:spPr/>
        <p:txBody>
          <a:bodyPr/>
          <a:lstStyle/>
          <a:p>
            <a:pPr>
              <a:lnSpc>
                <a:spcPct val="90000"/>
              </a:lnSpc>
              <a:buFontTx/>
              <a:buNone/>
            </a:pPr>
            <a:r>
              <a:rPr lang="fa-IR" sz="2400"/>
              <a:t>حساب سرمايه گذاري در سهام</a:t>
            </a:r>
          </a:p>
          <a:p>
            <a:pPr>
              <a:lnSpc>
                <a:spcPct val="90000"/>
              </a:lnSpc>
              <a:buFontTx/>
              <a:buNone/>
            </a:pPr>
            <a:r>
              <a:rPr lang="fa-IR" sz="2400"/>
              <a:t>1/1/ 		200000		29/12/ 		8000</a:t>
            </a:r>
          </a:p>
          <a:p>
            <a:pPr>
              <a:lnSpc>
                <a:spcPct val="90000"/>
              </a:lnSpc>
              <a:buFontTx/>
              <a:buNone/>
            </a:pPr>
            <a:r>
              <a:rPr lang="fa-IR" sz="2400"/>
              <a:t>29/12/		32000		29/12/		6000</a:t>
            </a:r>
          </a:p>
          <a:p>
            <a:pPr>
              <a:lnSpc>
                <a:spcPct val="90000"/>
              </a:lnSpc>
              <a:buFontTx/>
              <a:buNone/>
            </a:pPr>
            <a:r>
              <a:rPr lang="fa-IR" sz="2400"/>
              <a:t>		232000				14000	</a:t>
            </a:r>
          </a:p>
          <a:p>
            <a:pPr>
              <a:lnSpc>
                <a:spcPct val="90000"/>
              </a:lnSpc>
              <a:buFontTx/>
              <a:buNone/>
            </a:pPr>
            <a:r>
              <a:rPr lang="fa-IR" sz="2400"/>
              <a:t>			مانده در 29/12		232000</a:t>
            </a:r>
          </a:p>
          <a:p>
            <a:pPr>
              <a:lnSpc>
                <a:spcPct val="90000"/>
              </a:lnSpc>
              <a:buFontTx/>
              <a:buNone/>
            </a:pPr>
            <a:r>
              <a:rPr lang="fa-IR" sz="2400"/>
              <a:t>		232000				232000</a:t>
            </a:r>
            <a:endParaRPr lang="en-US" sz="240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p:txBody>
          <a:bodyPr/>
          <a:lstStyle/>
          <a:p>
            <a:pPr>
              <a:buFontTx/>
              <a:buNone/>
            </a:pPr>
            <a:r>
              <a:rPr lang="fa-IR"/>
              <a:t>تلفيق شركتهاي اصلي و فرعي به روش ارزش ويژه با 100% مالكيت</a:t>
            </a:r>
          </a:p>
          <a:p>
            <a:pPr>
              <a:buFontTx/>
              <a:buNone/>
            </a:pPr>
            <a:r>
              <a:rPr lang="fa-IR"/>
              <a:t>براي تهيه ترازنامه تلفيقي فرآيند تلفيقي از داده‌هاي ثبت شده در دفاتر شركت كننده آغاز مي‌شود.</a:t>
            </a:r>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p:txBody>
          <a:bodyPr/>
          <a:lstStyle/>
          <a:p>
            <a:pPr>
              <a:buFontTx/>
              <a:buNone/>
            </a:pPr>
            <a:r>
              <a:rPr lang="fa-IR"/>
              <a:t>مانده كليه حسابها در كاربرگ سه قسمتي قرار مي‌گيرد سپس سندهايي براي حذف اثرات مالكيت و داد و ستدهاي في مابين آنها صادر مي‌گردد.</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1557338"/>
            <a:ext cx="8229600" cy="4568825"/>
          </a:xfrm>
        </p:spPr>
        <p:txBody>
          <a:bodyPr/>
          <a:lstStyle/>
          <a:p>
            <a:pPr>
              <a:buFontTx/>
              <a:buNone/>
            </a:pPr>
            <a:r>
              <a:rPr lang="fa-IR"/>
              <a:t>با ادغام این شرکتها، شرکتهای جدیدی وبا سرمایه بسیار انبوهی ایجاد شده که توجه همگان را بخود معطوف داشته اند بنابراین یک ترکیب تجاری موقعی رخ می دهد که دو یا چند شرکت در شرایط عادی برای کنترل بهم ملحق شوند.</a:t>
            </a:r>
            <a:endParaRPr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p:txBody>
          <a:bodyPr/>
          <a:lstStyle/>
          <a:p>
            <a:pPr>
              <a:buFontTx/>
              <a:buNone/>
            </a:pPr>
            <a:r>
              <a:rPr lang="fa-IR"/>
              <a:t>حذف اثرات سرمايه گذاري آغاز دوره به شرح زير مي‌باشد.</a:t>
            </a:r>
          </a:p>
          <a:p>
            <a:pPr>
              <a:buFontTx/>
              <a:buNone/>
            </a:pPr>
            <a:r>
              <a:rPr lang="fa-IR"/>
              <a:t>	سهام عادي – شركت سامان ××</a:t>
            </a:r>
          </a:p>
          <a:p>
            <a:pPr>
              <a:buFontTx/>
              <a:buNone/>
            </a:pPr>
            <a:r>
              <a:rPr lang="fa-IR"/>
              <a:t>	سود انباشته آغاز دوره	     ××</a:t>
            </a:r>
          </a:p>
          <a:p>
            <a:pPr>
              <a:buFontTx/>
              <a:buNone/>
            </a:pPr>
            <a:r>
              <a:rPr lang="fa-IR"/>
              <a:t>			سرمايه گذاري در سهام سامان ××</a:t>
            </a:r>
            <a:r>
              <a:rPr lang="en-US"/>
              <a:t> </a:t>
            </a:r>
            <a:endParaRPr lang="fa-IR"/>
          </a:p>
          <a:p>
            <a:pPr>
              <a:buFontTx/>
              <a:buNone/>
            </a:pPr>
            <a:r>
              <a:rPr lang="fa-IR"/>
              <a:t>تلفيق شركتهاي اصلي و فرعي با روش ارزش ويژه – در سال سوم و بعد از آن</a:t>
            </a:r>
          </a:p>
          <a:p>
            <a:pPr>
              <a:buFontTx/>
              <a:buNone/>
            </a:pPr>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p:txBody>
          <a:bodyPr/>
          <a:lstStyle/>
          <a:p>
            <a:pPr>
              <a:buFontTx/>
              <a:buNone/>
            </a:pPr>
            <a:r>
              <a:rPr lang="fa-IR"/>
              <a:t>مقررات و رويه‌هاي تلفيقي در پايان دوره مالي سال دوم و در دوره‌هاي بعد از آن مشابه با مقررات و رويه‌هاي پايان اولين سال تلفيق است.</a:t>
            </a:r>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p:txBody>
          <a:bodyPr/>
          <a:lstStyle/>
          <a:p>
            <a:pPr>
              <a:lnSpc>
                <a:spcPct val="90000"/>
              </a:lnSpc>
              <a:buFontTx/>
              <a:buNone/>
            </a:pPr>
            <a:r>
              <a:rPr lang="fa-IR"/>
              <a:t>سندهاي حذفي و كاربرگ تلفيقي شبيه همان سندهاي پايان دوره مالي اول است.</a:t>
            </a:r>
          </a:p>
          <a:p>
            <a:pPr>
              <a:lnSpc>
                <a:spcPct val="90000"/>
              </a:lnSpc>
              <a:buFontTx/>
              <a:buNone/>
            </a:pPr>
            <a:endParaRPr lang="fa-IR"/>
          </a:p>
          <a:p>
            <a:pPr>
              <a:lnSpc>
                <a:spcPct val="90000"/>
              </a:lnSpc>
              <a:buFontTx/>
              <a:buNone/>
            </a:pPr>
            <a:r>
              <a:rPr lang="fa-IR"/>
              <a:t>سند حذفي ناشي از درآمد حاصله از شركت فر عي به شرح زير مي‌باشد.</a:t>
            </a:r>
          </a:p>
          <a:p>
            <a:pPr>
              <a:lnSpc>
                <a:spcPct val="90000"/>
              </a:lnSpc>
              <a:buFontTx/>
              <a:buNone/>
            </a:pPr>
            <a:r>
              <a:rPr lang="fa-IR"/>
              <a:t>درآمد حاصله از سرمايه گذاري ××</a:t>
            </a:r>
          </a:p>
          <a:p>
            <a:pPr>
              <a:lnSpc>
                <a:spcPct val="90000"/>
              </a:lnSpc>
              <a:buFontTx/>
              <a:buNone/>
            </a:pPr>
            <a:r>
              <a:rPr lang="fa-IR"/>
              <a:t>			ود سهام نقدي ××</a:t>
            </a:r>
          </a:p>
          <a:p>
            <a:pPr>
              <a:lnSpc>
                <a:spcPct val="90000"/>
              </a:lnSpc>
              <a:buFontTx/>
              <a:buNone/>
            </a:pPr>
            <a:r>
              <a:rPr lang="fa-IR"/>
              <a:t>		حساب سرمايه گذاري ××</a:t>
            </a:r>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p:txBody>
          <a:bodyPr/>
          <a:lstStyle/>
          <a:p>
            <a:pPr>
              <a:buFontTx/>
              <a:buNone/>
            </a:pPr>
            <a:r>
              <a:rPr lang="fa-IR"/>
              <a:t>كنترل مالكيت و سهام خريداري شده به ارزش دفتري</a:t>
            </a:r>
            <a:r>
              <a:rPr lang="en-US"/>
              <a:t> </a:t>
            </a:r>
            <a:endParaRPr lang="fa-IR"/>
          </a:p>
          <a:p>
            <a:pPr>
              <a:buFontTx/>
              <a:buNone/>
            </a:pPr>
            <a:r>
              <a:rPr lang="fa-IR"/>
              <a:t>براي كنترل شركتهاي فرعي نياز به خريد كل سهام آنها نمي ابد زيرا خريد كل سهام شركتهاي فرعي ديگر گرالن تمام مي‌شود بدين جهت امروز بسياري از تركيبات تجاري كمتر از 100% سهام عادي صورت مي‌پذيرد.</a:t>
            </a:r>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7" name="Rectangle 3"/>
          <p:cNvSpPr>
            <a:spLocks noGrp="1" noChangeArrowheads="1"/>
          </p:cNvSpPr>
          <p:nvPr>
            <p:ph type="body" idx="1"/>
          </p:nvPr>
        </p:nvSpPr>
        <p:spPr/>
        <p:txBody>
          <a:bodyPr/>
          <a:lstStyle/>
          <a:p>
            <a:pPr>
              <a:buFontTx/>
              <a:buNone/>
            </a:pPr>
            <a:r>
              <a:rPr lang="fa-IR"/>
              <a:t>بنابراين براي تهيه صورتهاي مالي تلفيقي بايد سهم صاحبان را تعيين و در ترازنامه تلفيقي انعكاس داد.</a:t>
            </a:r>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1" name="Rectangle 3"/>
          <p:cNvSpPr>
            <a:spLocks noGrp="1" noChangeArrowheads="1"/>
          </p:cNvSpPr>
          <p:nvPr>
            <p:ph type="body" idx="1"/>
          </p:nvPr>
        </p:nvSpPr>
        <p:spPr/>
        <p:txBody>
          <a:bodyPr/>
          <a:lstStyle/>
          <a:p>
            <a:pPr>
              <a:buFontTx/>
              <a:buNone/>
            </a:pPr>
            <a:r>
              <a:rPr lang="fa-IR"/>
              <a:t>كنترل مالكيت خريداري شده به بيش از ارزش دفتري</a:t>
            </a:r>
          </a:p>
          <a:p>
            <a:pPr>
              <a:buFontTx/>
              <a:buNone/>
            </a:pPr>
            <a:r>
              <a:rPr lang="fa-IR"/>
              <a:t>در بسياري از موارد سرمايه گذاري در شركتها به مبلغي بيش از ارزش دفتري خريداري مي‌شود اين مازاد قيمت خريد نسبت به ارزش دفتري دارائيهاي خالص خريداري شده بايد بين دارائيها و بدهيها سرشكن مي‌گردد.</a:t>
            </a:r>
            <a:endParaRPr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p:txBody>
          <a:bodyPr/>
          <a:lstStyle/>
          <a:p>
            <a:pPr>
              <a:buFontTx/>
              <a:buNone/>
            </a:pPr>
            <a:r>
              <a:rPr lang="fa-IR"/>
              <a:t>موقعي كه روش ارزش ويژه به كار گرفته مي‌شود مبلغ ما به التفاوت بايد بين مانده دارائيها و بدهيهايي تحصيل شده سرشكن گردد.</a:t>
            </a:r>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9" name="Rectangle 3"/>
          <p:cNvSpPr>
            <a:spLocks noGrp="1" noChangeArrowheads="1"/>
          </p:cNvSpPr>
          <p:nvPr>
            <p:ph type="body" idx="1"/>
          </p:nvPr>
        </p:nvSpPr>
        <p:spPr/>
        <p:txBody>
          <a:bodyPr/>
          <a:lstStyle/>
          <a:p>
            <a:pPr>
              <a:buFontTx/>
              <a:buNone/>
            </a:pPr>
            <a:r>
              <a:rPr lang="fa-IR"/>
              <a:t>تلفيق صورتهاي مالي شركتهاي اصلي و فرعي كه در خلال دوره مالي تحصيل شود.</a:t>
            </a:r>
          </a:p>
          <a:p>
            <a:pPr>
              <a:buFontTx/>
              <a:buNone/>
            </a:pPr>
            <a:r>
              <a:rPr lang="fa-IR"/>
              <a:t>موقعي كه يك شركت سهام عادي داراي حق راي شركت ديگري را خريداري مي‌كند شركت فرعي بعنوان يك قسمت از شخصيت واحد تركيبي از زماني كه سهام آن تحصيل شده قرار مي‌گيرد.</a:t>
            </a:r>
            <a:endParaRPr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3" name="Rectangle 3"/>
          <p:cNvSpPr>
            <a:spLocks noGrp="1" noChangeArrowheads="1"/>
          </p:cNvSpPr>
          <p:nvPr>
            <p:ph type="body" idx="1"/>
          </p:nvPr>
        </p:nvSpPr>
        <p:spPr/>
        <p:txBody>
          <a:bodyPr/>
          <a:lstStyle/>
          <a:p>
            <a:pPr>
              <a:buFontTx/>
              <a:buNone/>
            </a:pPr>
            <a:r>
              <a:rPr lang="fa-IR"/>
              <a:t>بنابراين موقعي كه سهام عادي يك شركت فرعي در خلال يك دوره مالي به جز در آغاز و يا پايان دوره مالي خريداري شود.</a:t>
            </a:r>
            <a:r>
              <a:rPr lang="en-US"/>
              <a:t>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p:txBody>
          <a:bodyPr/>
          <a:lstStyle/>
          <a:p>
            <a:pPr>
              <a:buFontTx/>
              <a:buNone/>
            </a:pPr>
            <a:r>
              <a:rPr lang="fa-IR"/>
              <a:t>عمليات شركت فرعي به تناسب مدتي از سال كه سهام آن بوسيله شركت اصلي خريداري شده باشد در صورتهاي مالي تلفيقي قرار مي‌گيرد.</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p:txBody>
          <a:bodyPr/>
          <a:lstStyle/>
          <a:p>
            <a:pPr>
              <a:buFontTx/>
              <a:buNone/>
            </a:pPr>
            <a:r>
              <a:rPr lang="fa-IR"/>
              <a:t>در چند دهه گذشته بسیاری از شرکتها گسترش وتوسعه ی شرکتهای خود را از طریق ترکیب واحدهای تجاری آسانتر تشخیص داده اند ترکیب واحدهای تجاری ممکن است به صورت یکی از اشکال قانونی زیر انجام پذیرد.</a:t>
            </a:r>
            <a:endParaRPr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1" name="Rectangle 3"/>
          <p:cNvSpPr>
            <a:spLocks noGrp="1" noChangeArrowheads="1"/>
          </p:cNvSpPr>
          <p:nvPr>
            <p:ph type="body" idx="1"/>
          </p:nvPr>
        </p:nvSpPr>
        <p:spPr/>
        <p:txBody>
          <a:bodyPr/>
          <a:lstStyle/>
          <a:p>
            <a:pPr>
              <a:buFontTx/>
              <a:buNone/>
            </a:pPr>
            <a:r>
              <a:rPr lang="fa-IR"/>
              <a:t>تصفيه عمليات شركت فرعي كه در حلال دوره مالي خريداري شده است يكي از اين دو روش مي‌باشد.</a:t>
            </a:r>
          </a:p>
          <a:p>
            <a:pPr>
              <a:buFontTx/>
              <a:buNone/>
            </a:pPr>
            <a:r>
              <a:rPr lang="fa-IR"/>
              <a:t>1) عمليات شركت فرعي درست مثل اينكه سهام آن در آغاز و پايان دوره مالي خريداري شده باشد.</a:t>
            </a:r>
            <a:r>
              <a:rPr lang="en-US"/>
              <a:t> </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p:txBody>
          <a:bodyPr/>
          <a:lstStyle/>
          <a:p>
            <a:pPr marL="609600" indent="-609600">
              <a:buFontTx/>
              <a:buNone/>
            </a:pPr>
            <a:r>
              <a:rPr lang="fa-IR"/>
              <a:t>2)در صورت سود و زيان تلفيقي فقط آن قسمت از درآمدها و هزينه‌هاي شركت فرعي كه مربوط به بعد از زمان تحصيل سهام عادي باشد قرار مي‌گيرد.</a:t>
            </a:r>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9" name="Rectangle 3"/>
          <p:cNvSpPr>
            <a:spLocks noGrp="1" noChangeArrowheads="1"/>
          </p:cNvSpPr>
          <p:nvPr>
            <p:ph type="body" idx="1"/>
          </p:nvPr>
        </p:nvSpPr>
        <p:spPr/>
        <p:txBody>
          <a:bodyPr/>
          <a:lstStyle/>
          <a:p>
            <a:pPr>
              <a:buFontTx/>
              <a:buNone/>
            </a:pPr>
            <a:r>
              <a:rPr lang="fa-IR"/>
              <a:t>فصل چهارم</a:t>
            </a:r>
            <a:endParaRPr lang="en-US"/>
          </a:p>
          <a:p>
            <a:pPr>
              <a:buFontTx/>
              <a:buNone/>
            </a:pPr>
            <a:r>
              <a:rPr lang="fa-IR"/>
              <a:t>خريد وفروش كالا بين شركتها با روش ارزش ويژه</a:t>
            </a:r>
            <a:r>
              <a:rPr lang="en-US"/>
              <a:t> </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3" name="Rectangle 3"/>
          <p:cNvSpPr>
            <a:spLocks noGrp="1" noChangeArrowheads="1"/>
          </p:cNvSpPr>
          <p:nvPr>
            <p:ph type="body" idx="1"/>
          </p:nvPr>
        </p:nvSpPr>
        <p:spPr/>
        <p:txBody>
          <a:bodyPr/>
          <a:lstStyle/>
          <a:p>
            <a:pPr>
              <a:buFontTx/>
              <a:buNone/>
            </a:pPr>
            <a:r>
              <a:rPr lang="fa-IR"/>
              <a:t>دادو ستد كالا بين شركتها معمولترين و عاديترين شكل مبادلات بين شركتها مي‌باشد ماهيتاٌ حذف داد و ستد كالا بين شركتهاي وابسته – هيچ تفاوتي با حذف ساير انواع داد و ستدها بين شركتها ندارد.</a:t>
            </a:r>
            <a:endParaRPr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p:txBody>
          <a:bodyPr/>
          <a:lstStyle/>
          <a:p>
            <a:pPr>
              <a:buFontTx/>
              <a:buNone/>
            </a:pPr>
            <a:r>
              <a:rPr lang="fa-IR"/>
              <a:t>فرايند دفتر داري براي دادوستد كالا بين شركتها ممكن است از اشكال ديگر مبادله قدري پيچيده‌تر باشد. شكلهاي مختلفي در دادو ستد كالا ممكن است بين شركت فر عي و شركت فرعي ديگر باشد.</a:t>
            </a:r>
            <a:endParaRPr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1" name="Rectangle 3"/>
          <p:cNvSpPr>
            <a:spLocks noGrp="1" noChangeArrowheads="1"/>
          </p:cNvSpPr>
          <p:nvPr>
            <p:ph type="body" idx="1"/>
          </p:nvPr>
        </p:nvSpPr>
        <p:spPr/>
        <p:txBody>
          <a:bodyPr/>
          <a:lstStyle/>
          <a:p>
            <a:pPr>
              <a:buFontTx/>
              <a:buNone/>
            </a:pPr>
            <a:r>
              <a:rPr lang="fa-IR"/>
              <a:t>2- انتقال كالا از شركت اصلي به شركتهاي فرعي انجام پذيرد.</a:t>
            </a:r>
          </a:p>
          <a:p>
            <a:pPr>
              <a:buFontTx/>
              <a:buNone/>
            </a:pPr>
            <a:r>
              <a:rPr lang="fa-IR"/>
              <a:t>3-  انتقال كالا از شركت فرعي به شركت اصلي صورت پذيرد.</a:t>
            </a:r>
          </a:p>
          <a:p>
            <a:pPr>
              <a:buFontTx/>
              <a:buNone/>
            </a:pPr>
            <a:r>
              <a:rPr lang="fa-IR"/>
              <a:t>باقي مانده كالايي از دادوستد كالا بين شركتها ناشي مي‌شود ممكن است چندين دوره مالي در شركت خريدار باقي بماند.</a:t>
            </a:r>
            <a:endParaRPr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5" name="Rectangle 3"/>
          <p:cNvSpPr>
            <a:spLocks noGrp="1" noChangeArrowheads="1"/>
          </p:cNvSpPr>
          <p:nvPr>
            <p:ph type="body" idx="1"/>
          </p:nvPr>
        </p:nvSpPr>
        <p:spPr/>
        <p:txBody>
          <a:bodyPr/>
          <a:lstStyle/>
          <a:p>
            <a:pPr>
              <a:buFontTx/>
              <a:buNone/>
            </a:pPr>
            <a:r>
              <a:rPr lang="fa-IR"/>
              <a:t>قاعده كلي:</a:t>
            </a:r>
          </a:p>
          <a:p>
            <a:pPr>
              <a:buFontTx/>
              <a:buNone/>
            </a:pPr>
            <a:r>
              <a:rPr lang="fa-IR"/>
              <a:t>سندهاي حذفي در كاربرگ تلفيقي براي تهيه صورتهاي مالي تركيبي بايد تمام اثرات دادو ستد كالا بين شركتها را حذف نمايد. موقعي كه خريد و فروش بين شركتها انجام مي‌پذيرد سندهاي حذفي بايد تمام</a:t>
            </a:r>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9" name="Rectangle 3"/>
          <p:cNvSpPr>
            <a:spLocks noGrp="1" noChangeArrowheads="1"/>
          </p:cNvSpPr>
          <p:nvPr>
            <p:ph type="body" idx="1"/>
          </p:nvPr>
        </p:nvSpPr>
        <p:spPr/>
        <p:txBody>
          <a:bodyPr/>
          <a:lstStyle/>
          <a:p>
            <a:pPr>
              <a:buFontTx/>
              <a:buNone/>
            </a:pPr>
            <a:r>
              <a:rPr lang="fa-IR"/>
              <a:t>درآمد و هزينه‌هاي مرتبط با اين انتقالات را به حالت اول برگرداند سندهاي حذفي ما را مطمئن مي‌سازد كه براي شخصيت واحدهاي تركيبي فقط بهاي تمام شده تاريخي موجودي كالا در ترازنامه تلفيقي منظور مي‌گردد.</a:t>
            </a:r>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p:txBody>
          <a:bodyPr/>
          <a:lstStyle/>
          <a:p>
            <a:pPr>
              <a:buFontTx/>
              <a:buNone/>
            </a:pPr>
            <a:r>
              <a:rPr lang="fa-IR"/>
              <a:t>خريد و فروش كالا بين شركتها به بهاي تمام شده:</a:t>
            </a:r>
          </a:p>
          <a:p>
            <a:pPr>
              <a:buFontTx/>
              <a:buNone/>
            </a:pPr>
            <a:r>
              <a:rPr lang="fa-IR"/>
              <a:t>گاهي كالاها بين شركتها به بهاي تمام شده براي فروشنده و يا ارزش جاري فروخته مي‌شود موقعي كه خريد و فروش كالا شامل هيچ سود و زياني نباشد.</a:t>
            </a:r>
            <a:endParaRPr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p:txBody>
          <a:bodyPr/>
          <a:lstStyle/>
          <a:p>
            <a:pPr>
              <a:buFontTx/>
              <a:buNone/>
            </a:pPr>
            <a:r>
              <a:rPr lang="fa-IR"/>
              <a:t>مبلغ موجودي كالا كه از اين داد و ستد كالا بين شركتها در ترازنامه تلفيقي باقي مانده است به همان بهاي تمام شده منظور مي‌گردد و هيچ سند تعديلي براي تركيب لازم نخواهد بود اگر اين موجودي كالا طي همان دوره به شركتهاي خارج از گروه فروخته شود.</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p:txBody>
          <a:bodyPr/>
          <a:lstStyle/>
          <a:p>
            <a:pPr marL="609600" indent="-609600">
              <a:buFontTx/>
              <a:buNone/>
            </a:pPr>
            <a:r>
              <a:rPr lang="fa-IR"/>
              <a:t>1-جذب : یک نوع ترکیب تجاری است که فقط یکی از شرکتها باقی می ماند و سایر شخصیت ها ماهیت خود را ازدست می دهند، داراییها و بدهیهای شرکت جذب شده فقط به شرکت جذب کننده انتقال می یابد.</a:t>
            </a:r>
            <a:endParaRPr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1" name="Rectangle 3"/>
          <p:cNvSpPr>
            <a:spLocks noGrp="1" noChangeArrowheads="1"/>
          </p:cNvSpPr>
          <p:nvPr>
            <p:ph type="body" idx="1"/>
          </p:nvPr>
        </p:nvSpPr>
        <p:spPr/>
        <p:txBody>
          <a:bodyPr/>
          <a:lstStyle/>
          <a:p>
            <a:pPr>
              <a:buFontTx/>
              <a:buNone/>
            </a:pPr>
            <a:r>
              <a:rPr lang="fa-IR"/>
              <a:t>بهاي تمام شده كالاي فروش رفته به همان مبلغ بهاي تمام شده موجودي كالا در ترازنامه تلفيقي تسهيم مي‌گردد حتي اگر فروش كالا بين شركتهاي داخل گروه شامل سود و زياني نباشد يك سند حذفي براي برگرداندن درآمد فروش</a:t>
            </a:r>
            <a:endParaRPr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p:txBody>
          <a:bodyPr/>
          <a:lstStyle/>
          <a:p>
            <a:pPr>
              <a:buFontTx/>
              <a:buNone/>
            </a:pPr>
            <a:r>
              <a:rPr lang="fa-IR"/>
              <a:t>و بهاي تمام شده كالاي فروش رفته كالاي مبادله شده بين شركتها لازم است اين سند حذفي در صورت سود و زيان تلفيقي تإثير نمي‌گذارد زيرا كالا به بهاي تمام شده مبادله گرديده و هر دو حساب درآمد و فروش و بهاي تمام شده كالاي فروش رفته را به يك مبلغ كاهش مي‌دهد.</a:t>
            </a:r>
            <a:endParaRPr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p:txBody>
          <a:bodyPr/>
          <a:lstStyle/>
          <a:p>
            <a:pPr>
              <a:buFontTx/>
              <a:buNone/>
            </a:pPr>
            <a:r>
              <a:rPr lang="fa-IR"/>
              <a:t>خريد و فروش كالا بين شركتها با سود يا زيان</a:t>
            </a:r>
          </a:p>
          <a:p>
            <a:pPr>
              <a:buFontTx/>
              <a:buNone/>
            </a:pPr>
            <a:r>
              <a:rPr lang="fa-IR"/>
              <a:t>شركتها شيوه‌هاي مختلفي را براي نقل و انتقال كالا بين شركتها به كار مي‌گيرند و در بعضي از شركتها قيمت فروش به شركتهاي وابسته همان قيمتي است كه كالا به ساير مشتريان فروخته مي‌شود.</a:t>
            </a:r>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p:txBody>
          <a:bodyPr/>
          <a:lstStyle/>
          <a:p>
            <a:pPr>
              <a:buFontTx/>
              <a:buNone/>
            </a:pPr>
            <a:r>
              <a:rPr lang="fa-IR"/>
              <a:t>تهيه صورتهاي مالي تلفيقي دو جنبه براي تهيه سندهاي حذفي در دوره مبادله كالا در كاربرگ تلفيقي وجود دارد.</a:t>
            </a:r>
          </a:p>
          <a:p>
            <a:pPr lvl="2">
              <a:buFontTx/>
              <a:buNone/>
            </a:pPr>
            <a:r>
              <a:rPr lang="fa-IR"/>
              <a:t>1-حذف اثرات فروش كالا بين شركتها در صورت سود و زيان تلفيقي در دوره‌اي كه اين فروش رخ داده است از جمله حذف درآمد فروش و بهاي تمام شده كالاي فروش رفته.</a:t>
            </a:r>
            <a:endParaRPr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7" name="Rectangle 3"/>
          <p:cNvSpPr>
            <a:spLocks noGrp="1" noChangeArrowheads="1"/>
          </p:cNvSpPr>
          <p:nvPr>
            <p:ph type="body" idx="1"/>
          </p:nvPr>
        </p:nvSpPr>
        <p:spPr/>
        <p:txBody>
          <a:bodyPr/>
          <a:lstStyle/>
          <a:p>
            <a:pPr marL="2209800" lvl="4" indent="-381000">
              <a:buFont typeface="Wingdings" panose="05000000000000000000" pitchFamily="2" charset="2"/>
              <a:buNone/>
            </a:pPr>
            <a:r>
              <a:rPr lang="fa-IR"/>
              <a:t>2-حذف سود و زيان از موجودي كالا در ترازنامه تلفيقي تا مادامي كه اين موجودي به شركتهاي خارج از گروه فروخته نشده باشد.</a:t>
            </a:r>
          </a:p>
          <a:p>
            <a:pPr marL="1371600" lvl="2" indent="-457200">
              <a:buFontTx/>
              <a:buNone/>
            </a:pPr>
            <a:r>
              <a:rPr lang="fa-IR"/>
              <a:t>موجودي كالا در ترازنامه تلفيقي بايد به بهاي تمام شده گزارش گردد.</a:t>
            </a:r>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p:txBody>
          <a:bodyPr/>
          <a:lstStyle/>
          <a:p>
            <a:pPr>
              <a:buFontTx/>
              <a:buNone/>
            </a:pPr>
            <a:r>
              <a:rPr lang="fa-IR"/>
              <a:t>اثرات نوع سيتسم كنترل موجودي كالا</a:t>
            </a:r>
          </a:p>
          <a:p>
            <a:pPr>
              <a:buFontTx/>
              <a:buNone/>
            </a:pPr>
            <a:r>
              <a:rPr lang="fa-IR"/>
              <a:t>بيشتر شركتها از سيستم كنترل موجودي كالاي ادواري و يا دائمي استفاده مي‌كنند تا اثر موجودي كالا و بهاي تمام شده كالاي فروش رفته را نگهداري نمايند تحت سيستم كنترل موجودي كالاي دادي، حساب خريد كالا به حساب موجودي كالا.</a:t>
            </a:r>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p:txBody>
          <a:bodyPr/>
          <a:lstStyle/>
          <a:p>
            <a:pPr>
              <a:buFontTx/>
              <a:buNone/>
            </a:pPr>
            <a:r>
              <a:rPr lang="fa-IR"/>
              <a:t>بدهكار مي‌گردد و در هنگام فروش حساب بهاي تمام شده كالاي فروش رفته بدهكار و حساب موجودي كالا بستانكار مي‌گردد. اما موقعي كه شركت از سيستم كنترل موجودي كالاي ادوارياستفاده مي‌كند خريدها به حسلب خريد بدهكار مي‌گردند.</a:t>
            </a:r>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p:txBody>
          <a:bodyPr/>
          <a:lstStyle/>
          <a:p>
            <a:pPr>
              <a:buFontTx/>
              <a:buNone/>
            </a:pPr>
            <a:r>
              <a:rPr lang="fa-IR"/>
              <a:t>و هيچ سندي تحت عنوان بهاي تمام شده كالاي فروش رفته تا پايان دوره مالي صادر نمي‌گردد انتخاب بين سيستم كنترل موجودي كالاي ادواري و يا دائمي ناشي از نحوه حسابداري در شركتهاي مختلف است.</a:t>
            </a:r>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p:txBody>
          <a:bodyPr/>
          <a:lstStyle/>
          <a:p>
            <a:pPr>
              <a:buFontTx/>
              <a:buNone/>
            </a:pPr>
            <a:r>
              <a:rPr lang="fa-IR"/>
              <a:t>فروش كالا از شركت اصلي به شركت فرعي – در سيستم كنترل موجودي كالاي دائمي: براي مقاصد تلفيق، سود ثبت شده فروش كالاي بين شركتها در دوره‌اي كه اين كالا به شركتهاي خارج از گروه فروخته شده است شناسايي مي‌گردد.</a:t>
            </a:r>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7" name="Rectangle 3"/>
          <p:cNvSpPr>
            <a:spLocks noGrp="1" noChangeArrowheads="1"/>
          </p:cNvSpPr>
          <p:nvPr>
            <p:ph type="body" idx="1"/>
          </p:nvPr>
        </p:nvSpPr>
        <p:spPr/>
        <p:txBody>
          <a:bodyPr/>
          <a:lstStyle/>
          <a:p>
            <a:pPr>
              <a:buFontTx/>
              <a:buNone/>
            </a:pPr>
            <a:r>
              <a:rPr lang="fa-IR"/>
              <a:t>تمام منافع شركت بايد تا مقطع فروش اين كالا به شركتهاي خارج از گروه معوق بماند. صورت سود و زيان تلفيقي نيز بايد براساس درآمد تحقق يافته مبادلات كالا بين شركتها تنظم شود به واسطه اينكه تمام سود ناشي از</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p:txBody>
          <a:bodyPr/>
          <a:lstStyle/>
          <a:p>
            <a:pPr marL="609600" indent="-609600">
              <a:buFontTx/>
              <a:buNone/>
            </a:pPr>
            <a:r>
              <a:rPr lang="fa-IR"/>
              <a:t>2-ادغام : ترکیب تجاری است که هر دو یا چند شرکت ترکیبی منحل شده و داراییها و بدهیهای هر دو یا چند شرکت به یک شرکت جدیدالتأسیس انتقال می یابد عملیات جداگانه قبلی شرکتهای منحل شده به صورت یک شخصیت قانونی تداوم خواهد یافت.</a:t>
            </a:r>
            <a:endParaRPr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1" name="Rectangle 3"/>
          <p:cNvSpPr>
            <a:spLocks noGrp="1" noChangeArrowheads="1"/>
          </p:cNvSpPr>
          <p:nvPr>
            <p:ph type="body" idx="1"/>
          </p:nvPr>
        </p:nvSpPr>
        <p:spPr/>
        <p:txBody>
          <a:bodyPr/>
          <a:lstStyle/>
          <a:p>
            <a:pPr>
              <a:buFontTx/>
              <a:buNone/>
            </a:pPr>
            <a:r>
              <a:rPr lang="fa-IR"/>
              <a:t>فروش كالاي شركت اصلي به شركت فرعي د ر دفاتر ثبت شده است، بايد در صورت سود و زيان تلفيقي تمام ادعاي حقوق صاحبان سهام شركت اصلي تا منبع سود تحقق نيافته از اين موجودي كالا كاهش يابد.</a:t>
            </a:r>
            <a:endParaRPr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5" name="Rectangle 3"/>
          <p:cNvSpPr>
            <a:spLocks noGrp="1" noChangeArrowheads="1"/>
          </p:cNvSpPr>
          <p:nvPr>
            <p:ph type="body" idx="1"/>
          </p:nvPr>
        </p:nvSpPr>
        <p:spPr/>
        <p:txBody>
          <a:bodyPr/>
          <a:lstStyle/>
          <a:p>
            <a:pPr>
              <a:buFontTx/>
              <a:buNone/>
            </a:pPr>
            <a:r>
              <a:rPr lang="fa-IR"/>
              <a:t>موقعي كه شركتي يك قلم كالا به شركتهاي وابسته مي‌فروشد يكي از سه وضعيت زير بوجود مي‌آيد:</a:t>
            </a:r>
          </a:p>
          <a:p>
            <a:pPr>
              <a:buFontTx/>
              <a:buNone/>
            </a:pPr>
            <a:r>
              <a:rPr lang="fa-IR"/>
              <a:t>1-آن قلم كالا در همان دوره به يكي از شركتهاي خارج از گروه فروخته مي‌شود.</a:t>
            </a:r>
          </a:p>
          <a:p>
            <a:pPr>
              <a:buFontTx/>
              <a:buNone/>
            </a:pPr>
            <a:r>
              <a:rPr lang="fa-IR"/>
              <a:t> 2-آن قلم كالا در دوره مالي بعد به يكي از شركتهاي خارج از گروه فروخته مي‌شود.</a:t>
            </a:r>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9" name="Rectangle 3"/>
          <p:cNvSpPr>
            <a:spLocks noGrp="1" noChangeArrowheads="1"/>
          </p:cNvSpPr>
          <p:nvPr>
            <p:ph type="body" idx="1"/>
          </p:nvPr>
        </p:nvSpPr>
        <p:spPr/>
        <p:txBody>
          <a:bodyPr/>
          <a:lstStyle/>
          <a:p>
            <a:pPr marL="609600" indent="-609600">
              <a:buFontTx/>
              <a:buNone/>
            </a:pPr>
            <a:r>
              <a:rPr lang="fa-IR"/>
              <a:t>3-آن قلم كالا براي دو و يا چند دوره مالي در شركت خريدار باقي مي‌ماند:</a:t>
            </a:r>
            <a:endParaRPr lang="en-US"/>
          </a:p>
          <a:p>
            <a:pPr marL="609600" indent="-609600">
              <a:buFontTx/>
              <a:buNone/>
            </a:pPr>
            <a:r>
              <a:rPr lang="en-US"/>
              <a:t>Ex</a:t>
            </a:r>
            <a:r>
              <a:rPr lang="fa-IR"/>
              <a:t>: فرض مي‌كنيم شركت الف: 80 سهام عادي داراي حق راي شركت ب را در تاريخ 29/12/</a:t>
            </a:r>
            <a:r>
              <a:rPr lang="en-US"/>
              <a:t>x</a:t>
            </a:r>
            <a:r>
              <a:rPr lang="fa-IR"/>
              <a:t> به ارزش دفتري 240000 ريال خريداري كرده است در تاريخ 1/2/82 </a:t>
            </a:r>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p:txBody>
          <a:bodyPr/>
          <a:lstStyle/>
          <a:p>
            <a:pPr>
              <a:lnSpc>
                <a:spcPct val="90000"/>
              </a:lnSpc>
              <a:buFontTx/>
              <a:buNone/>
            </a:pPr>
            <a:r>
              <a:rPr lang="fa-IR"/>
              <a:t>شركت الف مبلغ 7000 ريال كالا خريداري مي‌كند و در تاريخ 1/3/82 همين كالا را به مبلغ 10000 ريال به شركت ب مي‌فروشد.</a:t>
            </a:r>
          </a:p>
          <a:p>
            <a:pPr>
              <a:lnSpc>
                <a:spcPct val="90000"/>
              </a:lnSpc>
              <a:buFontTx/>
              <a:buNone/>
            </a:pPr>
            <a:r>
              <a:rPr lang="fa-IR"/>
              <a:t>شركت در دفاتر خود چنين ثبت مي‌كند.</a:t>
            </a:r>
          </a:p>
          <a:p>
            <a:pPr>
              <a:lnSpc>
                <a:spcPct val="90000"/>
              </a:lnSpc>
              <a:buFontTx/>
              <a:buNone/>
            </a:pPr>
            <a:r>
              <a:rPr lang="fa-IR"/>
              <a:t>1/2/82 ح موجودي كالا 7000</a:t>
            </a:r>
          </a:p>
          <a:p>
            <a:pPr>
              <a:lnSpc>
                <a:spcPct val="90000"/>
              </a:lnSpc>
              <a:buFontTx/>
              <a:buNone/>
            </a:pPr>
            <a:r>
              <a:rPr lang="fa-IR"/>
              <a:t>			ح صندوق 7000</a:t>
            </a:r>
          </a:p>
          <a:p>
            <a:pPr>
              <a:lnSpc>
                <a:spcPct val="90000"/>
              </a:lnSpc>
              <a:buFontTx/>
              <a:buNone/>
            </a:pPr>
            <a:r>
              <a:rPr lang="fa-IR"/>
              <a:t>10/3/82 فروش كالا به شركت ب بطور نقد 10000</a:t>
            </a:r>
          </a:p>
          <a:p>
            <a:pPr>
              <a:lnSpc>
                <a:spcPct val="90000"/>
              </a:lnSpc>
              <a:buFontTx/>
              <a:buNone/>
            </a:pPr>
            <a:r>
              <a:rPr lang="fa-IR"/>
              <a:t>			ح فروش 10000</a:t>
            </a:r>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747" name="Rectangle 3"/>
          <p:cNvSpPr>
            <a:spLocks noGrp="1" noChangeArrowheads="1"/>
          </p:cNvSpPr>
          <p:nvPr>
            <p:ph type="body" idx="1"/>
          </p:nvPr>
        </p:nvSpPr>
        <p:spPr/>
        <p:txBody>
          <a:bodyPr/>
          <a:lstStyle/>
          <a:p>
            <a:pPr>
              <a:buFontTx/>
              <a:buNone/>
            </a:pPr>
            <a:r>
              <a:rPr lang="fa-IR"/>
              <a:t>1/3/82 شركت ب در دفاتر خود چنين ثبت مي‌كند.</a:t>
            </a:r>
          </a:p>
          <a:p>
            <a:pPr>
              <a:buFontTx/>
              <a:buNone/>
            </a:pPr>
            <a:r>
              <a:rPr lang="fa-IR"/>
              <a:t>بهاي تمام شده كالاي فروش رفته 7000</a:t>
            </a:r>
          </a:p>
          <a:p>
            <a:pPr>
              <a:buFontTx/>
              <a:buNone/>
            </a:pPr>
            <a:r>
              <a:rPr lang="fa-IR"/>
              <a:t>		حساب موجودي كالا 7000</a:t>
            </a:r>
          </a:p>
          <a:p>
            <a:pPr>
              <a:buFontTx/>
              <a:buNone/>
            </a:pPr>
            <a:r>
              <a:rPr lang="fa-IR"/>
              <a:t>1/3/82 خريد كالا به صورت نقد</a:t>
            </a:r>
          </a:p>
          <a:p>
            <a:pPr>
              <a:buFontTx/>
              <a:buNone/>
            </a:pPr>
            <a:r>
              <a:rPr lang="fa-IR"/>
              <a:t>حساب موجودي كالا   10000</a:t>
            </a:r>
          </a:p>
          <a:p>
            <a:pPr>
              <a:buFontTx/>
              <a:buNone/>
            </a:pPr>
            <a:r>
              <a:rPr lang="fa-IR"/>
              <a:t>		حساب صندوق 10000</a:t>
            </a:r>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1" name="Rectangle 3"/>
          <p:cNvSpPr>
            <a:spLocks noGrp="1" noChangeArrowheads="1"/>
          </p:cNvSpPr>
          <p:nvPr>
            <p:ph type="body" idx="1"/>
          </p:nvPr>
        </p:nvSpPr>
        <p:spPr/>
        <p:txBody>
          <a:bodyPr/>
          <a:lstStyle/>
          <a:p>
            <a:pPr>
              <a:buFontTx/>
              <a:buNone/>
            </a:pPr>
            <a:r>
              <a:rPr lang="fa-IR"/>
              <a:t>فروش آن كالا در همان دوره مالي 1382 به يكي از شركتهاي خارج از گروه صورت مي‌گيرد. فرض مي‌كنيم شركت ب آن را در تاريخ 5/11/82 به مبلغ 15000 ريال به شركت خارج از گروه مي‌فروشد.</a:t>
            </a:r>
            <a:endParaRPr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795" name="Rectangle 3"/>
          <p:cNvSpPr>
            <a:spLocks noGrp="1" noChangeArrowheads="1"/>
          </p:cNvSpPr>
          <p:nvPr>
            <p:ph type="body" idx="1"/>
          </p:nvPr>
        </p:nvSpPr>
        <p:spPr/>
        <p:txBody>
          <a:bodyPr/>
          <a:lstStyle/>
          <a:p>
            <a:pPr>
              <a:buFontTx/>
              <a:buNone/>
            </a:pPr>
            <a:r>
              <a:rPr lang="fa-IR"/>
              <a:t>شركت ب فروش كالا را در دفاتر خود چنين ثبت مي‌كند.</a:t>
            </a:r>
          </a:p>
          <a:p>
            <a:pPr>
              <a:buFontTx/>
              <a:buNone/>
            </a:pPr>
            <a:r>
              <a:rPr lang="fa-IR"/>
              <a:t>5/11/82 صندوق 15000</a:t>
            </a:r>
          </a:p>
          <a:p>
            <a:pPr>
              <a:buFontTx/>
              <a:buNone/>
            </a:pPr>
            <a:r>
              <a:rPr lang="fa-IR"/>
              <a:t>		فروش 15000</a:t>
            </a:r>
          </a:p>
          <a:p>
            <a:pPr>
              <a:buFontTx/>
              <a:buNone/>
            </a:pPr>
            <a:r>
              <a:rPr lang="fa-IR"/>
              <a:t>ثبت فروش كالا به شركت خارج از گروه</a:t>
            </a:r>
          </a:p>
          <a:p>
            <a:pPr>
              <a:buFontTx/>
              <a:buNone/>
            </a:pPr>
            <a:r>
              <a:rPr lang="fa-IR"/>
              <a:t>5/11/82 بهاي تمام شده كالاي فروش رفته 10000</a:t>
            </a:r>
          </a:p>
          <a:p>
            <a:pPr>
              <a:buFontTx/>
              <a:buNone/>
            </a:pPr>
            <a:r>
              <a:rPr lang="fa-IR"/>
              <a:t>		حساب موجودي كالا 10000</a:t>
            </a:r>
            <a:endParaRPr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9" name="Rectangle 3"/>
          <p:cNvSpPr>
            <a:spLocks noGrp="1" noChangeArrowheads="1"/>
          </p:cNvSpPr>
          <p:nvPr>
            <p:ph type="body" idx="1"/>
          </p:nvPr>
        </p:nvSpPr>
        <p:spPr/>
        <p:txBody>
          <a:bodyPr/>
          <a:lstStyle/>
          <a:p>
            <a:pPr>
              <a:buFontTx/>
              <a:buNone/>
            </a:pPr>
            <a:r>
              <a:rPr lang="fa-IR"/>
              <a:t>مبلغ فروش بين شركتها بايد از هر دو حساب فروش و بهاي تمام شده كالاي فروش رفته حذف گردد.</a:t>
            </a:r>
          </a:p>
          <a:p>
            <a:pPr>
              <a:buFontTx/>
              <a:buNone/>
            </a:pPr>
            <a:r>
              <a:rPr lang="fa-IR"/>
              <a:t>29/12/82 فروش 10000</a:t>
            </a:r>
          </a:p>
          <a:p>
            <a:pPr>
              <a:buFontTx/>
              <a:buNone/>
            </a:pPr>
            <a:r>
              <a:rPr lang="fa-IR"/>
              <a:t>		بهاي تمام شده كالاي فروش رفته 10000</a:t>
            </a:r>
          </a:p>
          <a:p>
            <a:pPr>
              <a:buFontTx/>
              <a:buNone/>
            </a:pPr>
            <a:r>
              <a:rPr lang="fa-IR"/>
              <a:t>ياد آور مي‌شويم كه اين سند در صورت سود و زيان تلفيقي اثري ندارد.</a:t>
            </a:r>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3" name="Rectangle 3"/>
          <p:cNvSpPr>
            <a:spLocks noGrp="1" noChangeArrowheads="1"/>
          </p:cNvSpPr>
          <p:nvPr>
            <p:ph type="body" idx="1"/>
          </p:nvPr>
        </p:nvSpPr>
        <p:spPr/>
        <p:txBody>
          <a:bodyPr/>
          <a:lstStyle/>
          <a:p>
            <a:pPr>
              <a:buFontTx/>
              <a:buNone/>
            </a:pPr>
            <a:r>
              <a:rPr lang="fa-IR"/>
              <a:t>زيرا فروش و بهيا تمام شده كالاي فروش رفته به يك مبلغ كاهش يافته است هيچ سند حذفي از بابت سود بين شركتها نياز نمي‌باشد زيرا تمام منافع بين شركتها از طريق فروش مجدد اين كالا به شركت خارج از گروه تحقق يافته است.</a:t>
            </a:r>
            <a:endParaRPr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7" name="Rectangle 3"/>
          <p:cNvSpPr>
            <a:spLocks noGrp="1" noChangeArrowheads="1"/>
          </p:cNvSpPr>
          <p:nvPr>
            <p:ph type="body" idx="1"/>
          </p:nvPr>
        </p:nvSpPr>
        <p:spPr/>
        <p:txBody>
          <a:bodyPr/>
          <a:lstStyle/>
          <a:p>
            <a:pPr>
              <a:buFontTx/>
              <a:buNone/>
            </a:pPr>
            <a:r>
              <a:rPr lang="fa-IR"/>
              <a:t>مثال: شركت طوفان 80% سهام عادي داراي حق راي شركت بوران را خريداري مي‌كند. اين سرمايه گذاري به ارزش دفتري در 31/4/84 انجام مي‌دهد خلاصه ترازآزمايشي هر دو شركت در 29/12/78 بع شرح زير مي‌باشد.</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lstStyle/>
          <a:p>
            <a:pPr marL="609600" indent="-609600">
              <a:buFontTx/>
              <a:buNone/>
            </a:pPr>
            <a:r>
              <a:rPr lang="fa-IR"/>
              <a:t>3-تحصیل سهام : این عمل موقعی اتفاق می افتد که یک شرکت بتواند سهام دارای حق رای شرکت دیگری را تحصیل کرده، و بدین ترتیب کنترل آنها را در دست گیرد هر دو شرکت به عملیات جداگانه قبلی خود ادامه می دهند لکن با هم مرتبط هستند.</a:t>
            </a:r>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1" name="Rectangle 3"/>
          <p:cNvSpPr>
            <a:spLocks noGrp="1" noChangeArrowheads="1"/>
          </p:cNvSpPr>
          <p:nvPr>
            <p:ph type="body" idx="1"/>
          </p:nvPr>
        </p:nvSpPr>
        <p:spPr/>
        <p:txBody>
          <a:bodyPr/>
          <a:lstStyle/>
          <a:p>
            <a:pPr>
              <a:lnSpc>
                <a:spcPct val="80000"/>
              </a:lnSpc>
              <a:buFontTx/>
              <a:buNone/>
            </a:pPr>
            <a:r>
              <a:rPr lang="fa-IR" sz="2000"/>
              <a:t>شرت طوفان ارقام به ريال				شركت بوران</a:t>
            </a:r>
          </a:p>
          <a:p>
            <a:pPr>
              <a:lnSpc>
                <a:spcPct val="80000"/>
              </a:lnSpc>
              <a:buFontTx/>
              <a:buNone/>
            </a:pPr>
            <a:r>
              <a:rPr lang="fa-IR" sz="2000"/>
              <a:t>		بد				بس		بد		بس	</a:t>
            </a:r>
          </a:p>
          <a:p>
            <a:pPr>
              <a:lnSpc>
                <a:spcPct val="80000"/>
              </a:lnSpc>
              <a:buFontTx/>
              <a:buNone/>
            </a:pPr>
            <a:r>
              <a:rPr lang="fa-IR" sz="2000"/>
              <a:t>صندوق و حسابهاي دريافتني		145000		90000</a:t>
            </a:r>
          </a:p>
          <a:p>
            <a:pPr>
              <a:lnSpc>
                <a:spcPct val="80000"/>
              </a:lnSpc>
              <a:buFontTx/>
              <a:buNone/>
            </a:pPr>
            <a:r>
              <a:rPr lang="fa-IR" sz="2000"/>
              <a:t>موجودي كالا				220000		110000</a:t>
            </a:r>
          </a:p>
          <a:p>
            <a:pPr>
              <a:lnSpc>
                <a:spcPct val="80000"/>
              </a:lnSpc>
              <a:buFontTx/>
              <a:buNone/>
            </a:pPr>
            <a:r>
              <a:rPr lang="fa-IR" sz="2000"/>
              <a:t>ساختمان و تجهيزات خالص			270000		180000</a:t>
            </a:r>
          </a:p>
          <a:p>
            <a:pPr>
              <a:lnSpc>
                <a:spcPct val="80000"/>
              </a:lnSpc>
              <a:buFontTx/>
              <a:buNone/>
            </a:pPr>
            <a:r>
              <a:rPr lang="fa-IR" sz="2000"/>
              <a:t>سرمايه گذاري در بوران			280000		--	</a:t>
            </a:r>
          </a:p>
          <a:p>
            <a:pPr>
              <a:lnSpc>
                <a:spcPct val="80000"/>
              </a:lnSpc>
              <a:buFontTx/>
              <a:buNone/>
            </a:pPr>
            <a:r>
              <a:rPr lang="fa-IR" sz="2000"/>
              <a:t>بهاي تمام شده كالاي فروش رفته		175000		140000</a:t>
            </a:r>
            <a:endParaRPr lang="en-US" sz="200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5" name="Rectangle 3"/>
          <p:cNvSpPr>
            <a:spLocks noGrp="1" noChangeArrowheads="1"/>
          </p:cNvSpPr>
          <p:nvPr>
            <p:ph type="body" idx="1"/>
          </p:nvPr>
        </p:nvSpPr>
        <p:spPr/>
        <p:txBody>
          <a:bodyPr/>
          <a:lstStyle/>
          <a:p>
            <a:pPr>
              <a:lnSpc>
                <a:spcPct val="80000"/>
              </a:lnSpc>
              <a:buFontTx/>
              <a:buNone/>
            </a:pPr>
            <a:r>
              <a:rPr lang="fa-IR" sz="1800"/>
              <a:t>شركت طوفان 				شركت بوران</a:t>
            </a:r>
          </a:p>
          <a:p>
            <a:pPr>
              <a:lnSpc>
                <a:spcPct val="80000"/>
              </a:lnSpc>
              <a:buFontTx/>
              <a:buNone/>
            </a:pPr>
            <a:r>
              <a:rPr lang="fa-IR" sz="1800"/>
              <a:t>				  بد		بس			 بد		بس</a:t>
            </a:r>
          </a:p>
          <a:p>
            <a:pPr>
              <a:lnSpc>
                <a:spcPct val="80000"/>
              </a:lnSpc>
              <a:buFontTx/>
              <a:buNone/>
            </a:pPr>
            <a:r>
              <a:rPr lang="fa-IR" sz="1800"/>
              <a:t>هزينه استهلاكات		30000					20000</a:t>
            </a:r>
          </a:p>
          <a:p>
            <a:pPr>
              <a:lnSpc>
                <a:spcPct val="80000"/>
              </a:lnSpc>
              <a:buFontTx/>
              <a:buNone/>
            </a:pPr>
            <a:r>
              <a:rPr lang="fa-IR" sz="1800"/>
              <a:t>بدهيهاي جاري				150000					30000	</a:t>
            </a:r>
          </a:p>
          <a:p>
            <a:pPr>
              <a:lnSpc>
                <a:spcPct val="80000"/>
              </a:lnSpc>
              <a:buFontTx/>
              <a:buNone/>
            </a:pPr>
            <a:r>
              <a:rPr lang="fa-IR" sz="1800"/>
              <a:t>سهام عادي					200000					90000</a:t>
            </a:r>
          </a:p>
          <a:p>
            <a:pPr>
              <a:lnSpc>
                <a:spcPct val="80000"/>
              </a:lnSpc>
              <a:buFontTx/>
              <a:buNone/>
            </a:pPr>
            <a:r>
              <a:rPr lang="fa-IR" sz="1800"/>
              <a:t>سود انباشته					488000					220000</a:t>
            </a:r>
          </a:p>
          <a:p>
            <a:pPr>
              <a:lnSpc>
                <a:spcPct val="80000"/>
              </a:lnSpc>
              <a:buFontTx/>
              <a:buNone/>
            </a:pPr>
            <a:r>
              <a:rPr lang="fa-IR" sz="1800"/>
              <a:t>فروش 					250000					200000</a:t>
            </a:r>
          </a:p>
          <a:p>
            <a:pPr>
              <a:lnSpc>
                <a:spcPct val="80000"/>
              </a:lnSpc>
              <a:buFontTx/>
              <a:buNone/>
            </a:pPr>
            <a:r>
              <a:rPr lang="fa-IR" sz="1800"/>
              <a:t>درآمد حاصل از سرمايه گذاري		32000	</a:t>
            </a:r>
          </a:p>
          <a:p>
            <a:pPr>
              <a:lnSpc>
                <a:spcPct val="80000"/>
              </a:lnSpc>
              <a:buFontTx/>
              <a:buNone/>
            </a:pPr>
            <a:r>
              <a:rPr lang="fa-IR" sz="1800"/>
              <a:t>جمع			1120000		1120000			540000		540000</a:t>
            </a:r>
            <a:endParaRPr lang="en-US" sz="180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p:txBody>
          <a:bodyPr/>
          <a:lstStyle/>
          <a:p>
            <a:pPr>
              <a:buFontTx/>
              <a:buNone/>
            </a:pPr>
            <a:r>
              <a:rPr lang="fa-IR"/>
              <a:t>در تاريخ  1/1/58 موجودي كالاي پايان دوره شركت طوفان شامل 60000 ريال كالاي خريداري شده از شركت بوران بود كه شركت بوران آن را به مبلغ 40000 ريال توليد كرده است. در سال 1358 شرت بوران مبلغ 100000 ريال كالاي</a:t>
            </a:r>
            <a:endParaRPr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3" name="Rectangle 3"/>
          <p:cNvSpPr>
            <a:spLocks noGrp="1" noChangeArrowheads="1"/>
          </p:cNvSpPr>
          <p:nvPr>
            <p:ph type="body" idx="1"/>
          </p:nvPr>
        </p:nvSpPr>
        <p:spPr/>
        <p:txBody>
          <a:bodyPr/>
          <a:lstStyle/>
          <a:p>
            <a:pPr>
              <a:buFontTx/>
              <a:buNone/>
            </a:pPr>
            <a:r>
              <a:rPr lang="fa-IR"/>
              <a:t>اضافي توليد نمود كه آنها را  به شركت طوفان به مبلغ 150000 ريال فروخت تا تاريخ 29/12/58 شركت طوفان تمام كالاي خريداري شده از شركت بوران را به جز مبلغ 45000 ريال از آن كه در موجودي كالاي پايان دوره شركت مذكور و منظور شده است فروخت</a:t>
            </a:r>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p:txBody>
          <a:bodyPr/>
          <a:lstStyle/>
          <a:p>
            <a:pPr>
              <a:buFontTx/>
              <a:buNone/>
            </a:pPr>
            <a:r>
              <a:rPr lang="fa-IR"/>
              <a:t>مطلوبست:</a:t>
            </a:r>
          </a:p>
          <a:p>
            <a:pPr>
              <a:buFontTx/>
              <a:buNone/>
            </a:pPr>
            <a:r>
              <a:rPr lang="fa-IR"/>
              <a:t>1-تهيه سندهاي حذفي براي كاربرگ تلفيقي سال 1358</a:t>
            </a:r>
          </a:p>
          <a:p>
            <a:pPr>
              <a:buFontTx/>
              <a:buNone/>
            </a:pPr>
            <a:r>
              <a:rPr lang="fa-IR"/>
              <a:t>2-محاسبه درآمد ويژه تلفيقي سال 1358</a:t>
            </a:r>
          </a:p>
          <a:p>
            <a:pPr>
              <a:buFontTx/>
              <a:buNone/>
            </a:pPr>
            <a:r>
              <a:rPr lang="fa-IR"/>
              <a:t>3-محاسبه مانده‌اي كه به حقوق صاحبان سهام اقليت در ترازنامه تلفيقي در تاريخ 29/12/58 تعلق مي‌گيرد.</a:t>
            </a:r>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1" name="Rectangle 3"/>
          <p:cNvSpPr>
            <a:spLocks noGrp="1" noChangeArrowheads="1"/>
          </p:cNvSpPr>
          <p:nvPr>
            <p:ph type="body" idx="1"/>
          </p:nvPr>
        </p:nvSpPr>
        <p:spPr/>
        <p:txBody>
          <a:bodyPr/>
          <a:lstStyle/>
          <a:p>
            <a:pPr>
              <a:buFontTx/>
              <a:buNone/>
            </a:pPr>
            <a:r>
              <a:rPr lang="fa-IR" sz="2800"/>
              <a:t>ثبتهاي حذفي:</a:t>
            </a:r>
          </a:p>
          <a:p>
            <a:pPr>
              <a:buFontTx/>
              <a:buNone/>
            </a:pPr>
            <a:r>
              <a:rPr lang="fa-IR" sz="2800"/>
              <a:t>حذف درآمد حاصل از سرمايه گذاري</a:t>
            </a:r>
          </a:p>
          <a:p>
            <a:pPr>
              <a:buFontTx/>
              <a:buNone/>
            </a:pPr>
            <a:r>
              <a:rPr lang="fa-IR" sz="2800"/>
              <a:t>درآمد حاصل از سرمايه گذاري 	32000</a:t>
            </a:r>
          </a:p>
          <a:p>
            <a:pPr>
              <a:buFontTx/>
              <a:buNone/>
            </a:pPr>
            <a:r>
              <a:rPr lang="fa-IR" sz="2800"/>
              <a:t>			سرمايه گذاري در بوران	32000</a:t>
            </a:r>
          </a:p>
          <a:p>
            <a:pPr>
              <a:buFontTx/>
              <a:buNone/>
            </a:pPr>
            <a:r>
              <a:rPr lang="fa-IR" sz="2800"/>
              <a:t>ثبت شناسايي سود تحقق يافته</a:t>
            </a:r>
          </a:p>
          <a:p>
            <a:pPr>
              <a:buFontTx/>
              <a:buNone/>
            </a:pPr>
            <a:r>
              <a:rPr lang="fa-IR" sz="2800"/>
              <a:t>سود انباشته اول دوره 16000</a:t>
            </a:r>
          </a:p>
          <a:p>
            <a:pPr>
              <a:buFontTx/>
              <a:buNone/>
            </a:pPr>
            <a:r>
              <a:rPr lang="fa-IR" sz="2800"/>
              <a:t>حقوق صاحبان اقليت 4000</a:t>
            </a:r>
          </a:p>
          <a:p>
            <a:pPr>
              <a:buFontTx/>
              <a:buNone/>
            </a:pPr>
            <a:r>
              <a:rPr lang="fa-IR" sz="2800"/>
              <a:t>		قيمت تمام شده كالاي فروش رفته 20000</a:t>
            </a:r>
            <a:endParaRPr lang="en-US" sz="280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p:txBody>
          <a:bodyPr/>
          <a:lstStyle/>
          <a:p>
            <a:pPr>
              <a:buFontTx/>
              <a:buNone/>
            </a:pPr>
            <a:r>
              <a:rPr lang="fa-IR"/>
              <a:t>تسهيم درآمد ويژه تحقق نيافته به سهامداران اقليت</a:t>
            </a:r>
          </a:p>
          <a:p>
            <a:pPr>
              <a:buFontTx/>
              <a:buNone/>
            </a:pPr>
            <a:r>
              <a:rPr lang="fa-IR"/>
              <a:t>	سهم اقليت از سود 9000</a:t>
            </a:r>
          </a:p>
          <a:p>
            <a:pPr>
              <a:buFontTx/>
              <a:buNone/>
            </a:pPr>
            <a:r>
              <a:rPr lang="fa-IR"/>
              <a:t>		حقوق صاحبان اقليت 9000</a:t>
            </a:r>
          </a:p>
          <a:p>
            <a:pPr>
              <a:buFontTx/>
              <a:buNone/>
            </a:pPr>
            <a:r>
              <a:rPr lang="fa-IR"/>
              <a:t>حذف داد و ستد في مابين</a:t>
            </a:r>
          </a:p>
          <a:p>
            <a:pPr>
              <a:buFontTx/>
              <a:buNone/>
            </a:pPr>
            <a:r>
              <a:rPr lang="fa-IR"/>
              <a:t>	فروش 	150000</a:t>
            </a:r>
          </a:p>
          <a:p>
            <a:pPr>
              <a:buFontTx/>
              <a:buNone/>
            </a:pPr>
            <a:r>
              <a:rPr lang="fa-IR"/>
              <a:t>		بهاي تمام شده كالاي فروش رفته 135000</a:t>
            </a:r>
          </a:p>
          <a:p>
            <a:pPr>
              <a:buFontTx/>
              <a:buNone/>
            </a:pPr>
            <a:r>
              <a:rPr lang="fa-IR"/>
              <a:t>		موجودي كالا			15000</a:t>
            </a:r>
            <a:endParaRPr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p:txBody>
          <a:bodyPr/>
          <a:lstStyle/>
          <a:p>
            <a:pPr>
              <a:buFontTx/>
              <a:buNone/>
            </a:pPr>
            <a:r>
              <a:rPr lang="fa-IR" sz="2800"/>
              <a:t>حذف اثرات سرمايه گذاري</a:t>
            </a:r>
          </a:p>
          <a:p>
            <a:pPr>
              <a:buFontTx/>
              <a:buNone/>
            </a:pPr>
            <a:r>
              <a:rPr lang="fa-IR" sz="2800"/>
              <a:t>	سهام عادي		 90000</a:t>
            </a:r>
          </a:p>
          <a:p>
            <a:pPr>
              <a:buFontTx/>
              <a:buNone/>
            </a:pPr>
            <a:r>
              <a:rPr lang="fa-IR" sz="2800"/>
              <a:t>	سود انباشته اول دوره  220000</a:t>
            </a:r>
          </a:p>
          <a:p>
            <a:pPr>
              <a:buFontTx/>
              <a:buNone/>
            </a:pPr>
            <a:r>
              <a:rPr lang="fa-IR" sz="2800"/>
              <a:t>					حقوق اقليت 		62000</a:t>
            </a:r>
          </a:p>
          <a:p>
            <a:pPr>
              <a:buFontTx/>
              <a:buNone/>
            </a:pPr>
            <a:r>
              <a:rPr lang="fa-IR" sz="2800"/>
              <a:t>				سرمايه گذاري در بوران	248000</a:t>
            </a:r>
          </a:p>
          <a:p>
            <a:pPr>
              <a:buFontTx/>
              <a:buNone/>
            </a:pPr>
            <a:r>
              <a:rPr lang="fa-IR" sz="2800"/>
              <a:t>						30000 = 		×	45000</a:t>
            </a:r>
          </a:p>
          <a:p>
            <a:pPr>
              <a:buFontTx/>
              <a:buNone/>
            </a:pPr>
            <a:r>
              <a:rPr lang="fa-IR" sz="2800"/>
              <a:t>سود محقق نيافته امسال  150000 = 30000 – 45000</a:t>
            </a:r>
            <a:endParaRPr lang="en-US" sz="280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179388" y="1600200"/>
            <a:ext cx="8785225" cy="4525963"/>
          </a:xfrm>
        </p:spPr>
        <p:txBody>
          <a:bodyPr/>
          <a:lstStyle/>
          <a:p>
            <a:pPr>
              <a:lnSpc>
                <a:spcPct val="80000"/>
              </a:lnSpc>
              <a:buFontTx/>
              <a:buNone/>
            </a:pPr>
            <a:r>
              <a:rPr lang="fa-IR" sz="1400"/>
              <a:t>شرح 			شركت طوفان		شركت بوران		بد		بس 	تركيبي</a:t>
            </a:r>
          </a:p>
          <a:p>
            <a:pPr>
              <a:lnSpc>
                <a:spcPct val="80000"/>
              </a:lnSpc>
              <a:buFontTx/>
              <a:buNone/>
            </a:pPr>
            <a:r>
              <a:rPr lang="fa-IR" sz="1400"/>
              <a:t>فروش			250000			200000		      (150000)		-	300000</a:t>
            </a:r>
          </a:p>
          <a:p>
            <a:pPr>
              <a:lnSpc>
                <a:spcPct val="80000"/>
              </a:lnSpc>
              <a:buFontTx/>
              <a:buNone/>
            </a:pPr>
            <a:r>
              <a:rPr lang="fa-IR" sz="1400"/>
              <a:t>درآمد حاصل از سرمايه گذاري	32000			-	                32000		-	-	</a:t>
            </a:r>
          </a:p>
          <a:p>
            <a:pPr>
              <a:lnSpc>
                <a:spcPct val="80000"/>
              </a:lnSpc>
              <a:buFontTx/>
              <a:buNone/>
            </a:pPr>
            <a:r>
              <a:rPr lang="fa-IR" sz="1400"/>
              <a:t>قيمت تمام شده كالاي فروش رفته 	(175000)			(140000)			-		135000	160000</a:t>
            </a:r>
          </a:p>
          <a:p>
            <a:pPr>
              <a:lnSpc>
                <a:spcPct val="80000"/>
              </a:lnSpc>
              <a:buFontTx/>
              <a:buNone/>
            </a:pPr>
            <a:r>
              <a:rPr lang="fa-IR" sz="1400"/>
              <a:t>											20000</a:t>
            </a:r>
          </a:p>
          <a:p>
            <a:pPr>
              <a:lnSpc>
                <a:spcPct val="80000"/>
              </a:lnSpc>
              <a:buFontTx/>
              <a:buNone/>
            </a:pPr>
            <a:r>
              <a:rPr lang="fa-IR" sz="1400"/>
              <a:t>هزينه استهلاك		(30000)			(20000)			-		-	(50000)</a:t>
            </a:r>
            <a:endParaRPr lang="en-US" sz="140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7" name="Rectangle 3"/>
          <p:cNvSpPr>
            <a:spLocks noGrp="1" noChangeArrowheads="1"/>
          </p:cNvSpPr>
          <p:nvPr>
            <p:ph type="body" idx="1"/>
          </p:nvPr>
        </p:nvSpPr>
        <p:spPr>
          <a:xfrm>
            <a:off x="179388" y="1600200"/>
            <a:ext cx="8964612" cy="4525963"/>
          </a:xfrm>
        </p:spPr>
        <p:txBody>
          <a:bodyPr/>
          <a:lstStyle/>
          <a:p>
            <a:pPr>
              <a:lnSpc>
                <a:spcPct val="90000"/>
              </a:lnSpc>
              <a:buFontTx/>
              <a:buNone/>
            </a:pPr>
            <a:r>
              <a:rPr lang="fa-IR" sz="1400"/>
              <a:t>شرح			شركت طوفان		بوران		بد	بس		تركيبي</a:t>
            </a:r>
          </a:p>
          <a:p>
            <a:pPr>
              <a:lnSpc>
                <a:spcPct val="90000"/>
              </a:lnSpc>
              <a:buFontTx/>
              <a:buNone/>
            </a:pPr>
            <a:r>
              <a:rPr lang="fa-IR" sz="1400"/>
              <a:t>سهم اقليت از سود	  -			-		9000	-		(9000)</a:t>
            </a:r>
          </a:p>
          <a:p>
            <a:pPr>
              <a:lnSpc>
                <a:spcPct val="90000"/>
              </a:lnSpc>
              <a:buFontTx/>
              <a:buNone/>
            </a:pPr>
            <a:r>
              <a:rPr lang="fa-IR" sz="1400"/>
              <a:t>سود ويژه دوره مالي	77000			40000					81000</a:t>
            </a:r>
          </a:p>
          <a:p>
            <a:pPr>
              <a:lnSpc>
                <a:spcPct val="90000"/>
              </a:lnSpc>
              <a:buFontTx/>
              <a:buNone/>
            </a:pPr>
            <a:r>
              <a:rPr lang="fa-IR" sz="1400"/>
              <a:t>سود انباشته آغاز دوره	488000			220000		220000			472000</a:t>
            </a:r>
          </a:p>
          <a:p>
            <a:pPr>
              <a:lnSpc>
                <a:spcPct val="90000"/>
              </a:lnSpc>
              <a:buFontTx/>
              <a:buNone/>
            </a:pPr>
            <a:r>
              <a:rPr lang="fa-IR" sz="1400"/>
              <a:t>سود انباشته پايان دوره	565000			260000					553000</a:t>
            </a:r>
          </a:p>
          <a:p>
            <a:pPr>
              <a:lnSpc>
                <a:spcPct val="90000"/>
              </a:lnSpc>
              <a:buFontTx/>
              <a:buNone/>
            </a:pPr>
            <a:r>
              <a:rPr lang="fa-IR" sz="1400"/>
              <a:t>سرمايه سهام عادي	200000			90000		90000			200000</a:t>
            </a:r>
            <a:endParaRPr lang="en-US"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p:txBody>
          <a:bodyPr/>
          <a:lstStyle/>
          <a:p>
            <a:pPr>
              <a:buFontTx/>
              <a:buNone/>
            </a:pPr>
            <a:r>
              <a:rPr lang="fa-IR"/>
              <a:t>سرمایه گذاری در سایر شرکتها خرید سهام سایر شرکتها به منظور جلوگیری از وجوه را که شرکت و یا به منظور اعمال مدیریت و یا کنترل آنها شرکت خریدار شرکت سرمایه گذار یا «اصلی» می نامند.</a:t>
            </a:r>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1" name="Rectangle 3"/>
          <p:cNvSpPr>
            <a:spLocks noGrp="1" noChangeArrowheads="1"/>
          </p:cNvSpPr>
          <p:nvPr>
            <p:ph type="body" idx="1"/>
          </p:nvPr>
        </p:nvSpPr>
        <p:spPr>
          <a:xfrm>
            <a:off x="179388" y="1600200"/>
            <a:ext cx="8785225" cy="4525963"/>
          </a:xfrm>
        </p:spPr>
        <p:txBody>
          <a:bodyPr/>
          <a:lstStyle/>
          <a:p>
            <a:pPr>
              <a:lnSpc>
                <a:spcPct val="90000"/>
              </a:lnSpc>
              <a:buFontTx/>
              <a:buNone/>
            </a:pPr>
            <a:r>
              <a:rPr lang="fa-IR" sz="1800"/>
              <a:t>شرح 			طوفان 		بوران		بد		بس		تركيبي</a:t>
            </a:r>
          </a:p>
          <a:p>
            <a:pPr>
              <a:lnSpc>
                <a:spcPct val="90000"/>
              </a:lnSpc>
              <a:buFontTx/>
              <a:buNone/>
            </a:pPr>
            <a:r>
              <a:rPr lang="fa-IR" sz="1800"/>
              <a:t>بدهيهاي جاري		150000		30000		-		-		180000</a:t>
            </a:r>
          </a:p>
          <a:p>
            <a:pPr>
              <a:lnSpc>
                <a:spcPct val="90000"/>
              </a:lnSpc>
              <a:buFontTx/>
              <a:buNone/>
            </a:pPr>
            <a:r>
              <a:rPr lang="fa-IR" sz="1800"/>
              <a:t>حقوق صاحبان اقليت	-		-		4000		9000		67000</a:t>
            </a:r>
          </a:p>
          <a:p>
            <a:pPr>
              <a:lnSpc>
                <a:spcPct val="90000"/>
              </a:lnSpc>
              <a:buFontTx/>
              <a:buNone/>
            </a:pPr>
            <a:r>
              <a:rPr lang="fa-IR" sz="1800"/>
              <a:t>									62000</a:t>
            </a:r>
          </a:p>
          <a:p>
            <a:pPr>
              <a:lnSpc>
                <a:spcPct val="90000"/>
              </a:lnSpc>
              <a:buFontTx/>
              <a:buNone/>
            </a:pPr>
            <a:r>
              <a:rPr lang="fa-IR" sz="1800"/>
              <a:t>جمع			915000		380000						1000000</a:t>
            </a:r>
          </a:p>
          <a:p>
            <a:pPr>
              <a:lnSpc>
                <a:spcPct val="90000"/>
              </a:lnSpc>
              <a:buFontTx/>
              <a:buNone/>
            </a:pPr>
            <a:r>
              <a:rPr lang="fa-IR" sz="1800"/>
              <a:t>صندوق و حسابهاي دريافتني 	145000		9000		-		-		235000</a:t>
            </a:r>
            <a:endParaRPr lang="en-US" sz="180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5" name="Rectangle 3"/>
          <p:cNvSpPr>
            <a:spLocks noGrp="1" noChangeArrowheads="1"/>
          </p:cNvSpPr>
          <p:nvPr>
            <p:ph type="body" idx="1"/>
          </p:nvPr>
        </p:nvSpPr>
        <p:spPr/>
        <p:txBody>
          <a:bodyPr/>
          <a:lstStyle/>
          <a:p>
            <a:pPr>
              <a:lnSpc>
                <a:spcPct val="90000"/>
              </a:lnSpc>
              <a:buFontTx/>
              <a:buNone/>
            </a:pPr>
            <a:r>
              <a:rPr lang="fa-IR" sz="1800"/>
              <a:t>شرح 			طوفان 		بوران			بد	بس		تركيبي</a:t>
            </a:r>
          </a:p>
          <a:p>
            <a:pPr>
              <a:lnSpc>
                <a:spcPct val="90000"/>
              </a:lnSpc>
              <a:buFontTx/>
              <a:buNone/>
            </a:pPr>
            <a:r>
              <a:rPr lang="fa-IR" sz="1800"/>
              <a:t>موجودي كالا		220000		110000			-	15000		315000</a:t>
            </a:r>
          </a:p>
          <a:p>
            <a:pPr>
              <a:lnSpc>
                <a:spcPct val="90000"/>
              </a:lnSpc>
              <a:buFontTx/>
              <a:buNone/>
            </a:pPr>
            <a:r>
              <a:rPr lang="fa-IR" sz="1800"/>
              <a:t>ساختمان و تجهيزات خالص	27000		180000			-	-		450000</a:t>
            </a:r>
          </a:p>
          <a:p>
            <a:pPr>
              <a:lnSpc>
                <a:spcPct val="90000"/>
              </a:lnSpc>
              <a:buFontTx/>
              <a:buNone/>
            </a:pPr>
            <a:r>
              <a:rPr lang="fa-IR" sz="1800"/>
              <a:t>سرمايه گذاري در بوران	280000						32000</a:t>
            </a:r>
          </a:p>
          <a:p>
            <a:pPr>
              <a:lnSpc>
                <a:spcPct val="90000"/>
              </a:lnSpc>
              <a:buFontTx/>
              <a:buNone/>
            </a:pPr>
            <a:r>
              <a:rPr lang="fa-IR" sz="1800"/>
              <a:t>									248000</a:t>
            </a:r>
          </a:p>
          <a:p>
            <a:pPr>
              <a:lnSpc>
                <a:spcPct val="90000"/>
              </a:lnSpc>
              <a:buFontTx/>
              <a:buNone/>
            </a:pPr>
            <a:r>
              <a:rPr lang="fa-IR" sz="1800"/>
              <a:t>جمع			915000		380000			521000	521000		1000000</a:t>
            </a:r>
            <a:endParaRPr lang="en-US" sz="180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9" name="Rectangle 3"/>
          <p:cNvSpPr>
            <a:spLocks noGrp="1" noChangeArrowheads="1"/>
          </p:cNvSpPr>
          <p:nvPr>
            <p:ph type="body" idx="1"/>
          </p:nvPr>
        </p:nvSpPr>
        <p:spPr/>
        <p:txBody>
          <a:bodyPr/>
          <a:lstStyle/>
          <a:p>
            <a:pPr>
              <a:buFontTx/>
              <a:buNone/>
            </a:pPr>
            <a:r>
              <a:rPr lang="fa-IR"/>
              <a:t>نكته : انتخاب روش تخصيص (متناسب يا صددرصد) بر سود خالص تلفيقي هر يك از دوره‌هاي مالي اثر مي‌گذارد اما در بلند مدت صرف نظر از روش انتخابي سود خالص تلفيقي يكسان خواهد بود.</a:t>
            </a:r>
            <a:endParaRPr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3" name="Rectangle 3"/>
          <p:cNvSpPr>
            <a:spLocks noGrp="1" noChangeArrowheads="1"/>
          </p:cNvSpPr>
          <p:nvPr>
            <p:ph type="body" idx="1"/>
          </p:nvPr>
        </p:nvSpPr>
        <p:spPr/>
        <p:txBody>
          <a:bodyPr/>
          <a:lstStyle/>
          <a:p>
            <a:pPr>
              <a:buFontTx/>
              <a:buNone/>
            </a:pPr>
            <a:r>
              <a:rPr lang="fa-IR"/>
              <a:t>از لحاظ نظري، روش تخصيص متناسب مرجع است كه در آن سود حذف شده تحقق نيافته به نسبت بين سهامداران اكثريت و سهامداران اقليت تسهيم مي‌گردد.</a:t>
            </a:r>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0227" name="Rectangle 3"/>
          <p:cNvSpPr>
            <a:spLocks noGrp="1" noChangeArrowheads="1"/>
          </p:cNvSpPr>
          <p:nvPr>
            <p:ph type="body" idx="1"/>
          </p:nvPr>
        </p:nvSpPr>
        <p:spPr/>
        <p:txBody>
          <a:bodyPr/>
          <a:lstStyle/>
          <a:p>
            <a:pPr>
              <a:buFontTx/>
              <a:buNone/>
            </a:pPr>
            <a:r>
              <a:rPr lang="fa-IR"/>
              <a:t>تركيب سود و زيان با داد و ستد كالاي بين شركتها در سيستم كنترل موجودي كالاي ادواري موقعي كه يك شركت وابسته كالايي را در سيستم كنترل موجودي كالاي ادواري به شركت ديگر بفروشد فقط بهاي تمام شده كالاي فروش رفته در بخش صورت سود و زيان آن متفاوت است.</a:t>
            </a:r>
            <a:r>
              <a:rPr lang="en-US"/>
              <a:t> </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1251" name="Rectangle 3"/>
          <p:cNvSpPr>
            <a:spLocks noGrp="1" noChangeArrowheads="1"/>
          </p:cNvSpPr>
          <p:nvPr>
            <p:ph type="body" idx="1"/>
          </p:nvPr>
        </p:nvSpPr>
        <p:spPr/>
        <p:txBody>
          <a:bodyPr/>
          <a:lstStyle/>
          <a:p>
            <a:pPr>
              <a:buFontTx/>
              <a:buNone/>
            </a:pPr>
            <a:r>
              <a:rPr lang="en-US"/>
              <a:t>Lx</a:t>
            </a:r>
            <a:r>
              <a:rPr lang="fa-IR"/>
              <a:t>: فرض مي كنيم كه شركت الف مبلغ 7000 ريال كالا از يك شركت خارج از گروه خريداري كرده و آن را به مبلغ 10000 ريال به شركت ب بفروشد سپس شركت ب آن را به مبلغ 15000 ريال به يكي از شركتهاي خارج </a:t>
            </a:r>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2275" name="Rectangle 3"/>
          <p:cNvSpPr>
            <a:spLocks noGrp="1" noChangeArrowheads="1"/>
          </p:cNvSpPr>
          <p:nvPr>
            <p:ph type="body" idx="1"/>
          </p:nvPr>
        </p:nvSpPr>
        <p:spPr/>
        <p:txBody>
          <a:bodyPr/>
          <a:lstStyle/>
          <a:p>
            <a:pPr>
              <a:buFontTx/>
              <a:buNone/>
            </a:pPr>
            <a:r>
              <a:rPr lang="fa-IR" sz="2800"/>
              <a:t>از گروه بفروشد. شركت الف عمليات فوق را در دفاتر خود به شرح زير ثبت مي‌كند:</a:t>
            </a:r>
          </a:p>
          <a:p>
            <a:pPr>
              <a:buFontTx/>
              <a:buNone/>
            </a:pPr>
            <a:r>
              <a:rPr lang="fa-IR" sz="2800"/>
              <a:t>1) ثبت خريد كالا				1/2/81</a:t>
            </a:r>
          </a:p>
          <a:p>
            <a:pPr>
              <a:buFontTx/>
              <a:buNone/>
            </a:pPr>
            <a:r>
              <a:rPr lang="fa-IR" sz="2800"/>
              <a:t>	حساب خريد كالا	7000</a:t>
            </a:r>
          </a:p>
          <a:p>
            <a:pPr>
              <a:buFontTx/>
              <a:buNone/>
            </a:pPr>
            <a:r>
              <a:rPr lang="fa-IR" sz="2800"/>
              <a:t>		صندوق		7000</a:t>
            </a:r>
          </a:p>
          <a:p>
            <a:pPr>
              <a:buFontTx/>
              <a:buNone/>
            </a:pPr>
            <a:r>
              <a:rPr lang="fa-IR" sz="2800"/>
              <a:t>2) 1/3/82 ثبت فروش كالا	</a:t>
            </a:r>
          </a:p>
          <a:p>
            <a:pPr>
              <a:buFontTx/>
              <a:buNone/>
            </a:pPr>
            <a:r>
              <a:rPr lang="fa-IR" sz="2800"/>
              <a:t>	حساب صندوق 10000</a:t>
            </a:r>
          </a:p>
          <a:p>
            <a:pPr>
              <a:buFontTx/>
              <a:buNone/>
            </a:pPr>
            <a:r>
              <a:rPr lang="fa-IR" sz="2800"/>
              <a:t>	حساب فروش	10000</a:t>
            </a:r>
            <a:endParaRPr lang="en-US" sz="280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3299" name="Rectangle 3"/>
          <p:cNvSpPr>
            <a:spLocks noGrp="1" noChangeArrowheads="1"/>
          </p:cNvSpPr>
          <p:nvPr>
            <p:ph type="body" idx="1"/>
          </p:nvPr>
        </p:nvSpPr>
        <p:spPr/>
        <p:txBody>
          <a:bodyPr/>
          <a:lstStyle/>
          <a:p>
            <a:pPr>
              <a:buFontTx/>
              <a:buNone/>
            </a:pPr>
            <a:r>
              <a:rPr lang="fa-IR"/>
              <a:t>شركت ب در دفاتر خود چنين ثبت مي‌كند.</a:t>
            </a:r>
          </a:p>
          <a:p>
            <a:pPr>
              <a:buFontTx/>
              <a:buNone/>
            </a:pPr>
            <a:r>
              <a:rPr lang="fa-IR"/>
              <a:t>ثبت خريد كالا از شركت الف</a:t>
            </a:r>
          </a:p>
          <a:p>
            <a:pPr>
              <a:buFontTx/>
              <a:buNone/>
            </a:pPr>
            <a:r>
              <a:rPr lang="fa-IR"/>
              <a:t>	حساب خريد	10000	</a:t>
            </a:r>
          </a:p>
          <a:p>
            <a:pPr>
              <a:buFontTx/>
              <a:buNone/>
            </a:pPr>
            <a:r>
              <a:rPr lang="fa-IR"/>
              <a:t>		حساب صندوق 10000</a:t>
            </a:r>
          </a:p>
          <a:p>
            <a:pPr>
              <a:buFontTx/>
              <a:buNone/>
            </a:pPr>
            <a:r>
              <a:rPr lang="fa-IR"/>
              <a:t>ثبت فروش كالا	</a:t>
            </a:r>
          </a:p>
          <a:p>
            <a:pPr>
              <a:buFontTx/>
              <a:buNone/>
            </a:pPr>
            <a:r>
              <a:rPr lang="fa-IR"/>
              <a:t>	حساب صندوق	15000</a:t>
            </a:r>
          </a:p>
          <a:p>
            <a:pPr>
              <a:buFontTx/>
              <a:buNone/>
            </a:pPr>
            <a:r>
              <a:rPr lang="fa-IR"/>
              <a:t>		حساب فروش كالا 15000</a:t>
            </a:r>
            <a:r>
              <a:rPr lang="en-US"/>
              <a:t> </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23" name="Rectangle 3"/>
          <p:cNvSpPr>
            <a:spLocks noGrp="1" noChangeArrowheads="1"/>
          </p:cNvSpPr>
          <p:nvPr>
            <p:ph type="body" idx="1"/>
          </p:nvPr>
        </p:nvSpPr>
        <p:spPr/>
        <p:txBody>
          <a:bodyPr/>
          <a:lstStyle/>
          <a:p>
            <a:pPr>
              <a:buFontTx/>
              <a:buNone/>
            </a:pPr>
            <a:r>
              <a:rPr lang="fa-IR"/>
              <a:t>فصل پنجم</a:t>
            </a:r>
          </a:p>
          <a:p>
            <a:pPr>
              <a:buFontTx/>
              <a:buNone/>
            </a:pPr>
            <a:r>
              <a:rPr lang="fa-IR"/>
              <a:t>خريد و فروش دارائيهاي غير جاري بين شركتها</a:t>
            </a:r>
          </a:p>
          <a:p>
            <a:pPr>
              <a:buFontTx/>
              <a:buNone/>
            </a:pPr>
            <a:r>
              <a:rPr lang="fa-IR"/>
              <a:t>شرتك اصلي با شركتهاي فرعي خود دائما در گير خريد و فروشهاي مختلفي مي‌باشد بطور مثال شركتهاي توليدي و صنعتي غالباٌ شركتهاي فرعي دارند كه مواد و يا اجزاي محصولات شركت اصلي را توليد مي‌كنند.</a:t>
            </a:r>
            <a:endParaRPr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p:txBody>
          <a:bodyPr/>
          <a:lstStyle/>
          <a:p>
            <a:pPr>
              <a:buFontTx/>
              <a:buNone/>
            </a:pPr>
            <a:r>
              <a:rPr lang="fa-IR"/>
              <a:t>اساس اوليه تهيه صورتهاي مالي تلفيقي اين است كه عملكرد فعاليتهاي شركتهاي تركيبي مانند يك موسسه انفرادي گزارش مي‌گردد بنابراين شخصيت واحدهاي تلفيقي بايد اثرات چنين خريد و فروشهاي بين شركتها را از صورتهاي مالي تلفيقي خود خارج نمايند.</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p:txBody>
          <a:bodyPr/>
          <a:lstStyle/>
          <a:p>
            <a:pPr>
              <a:buFontTx/>
              <a:buNone/>
            </a:pPr>
            <a:r>
              <a:rPr lang="fa-IR">
                <a:cs typeface="Nazanin" panose="00000400000000000000" pitchFamily="2" charset="-78"/>
              </a:rPr>
              <a:t>عنوان شرکت فروشنده صحیح نیست چون اوراق سهام را سهامداران می فروشند نه شرکت را و شرکت فروشنده را شرکت سرمایه پذیر یا شرکت فرعی می نامند.</a:t>
            </a:r>
            <a:endParaRPr lang="en-US">
              <a:cs typeface="Nazanin" panose="00000400000000000000" pitchFamily="2" charset="-78"/>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1" name="Rectangle 3"/>
          <p:cNvSpPr>
            <a:spLocks noGrp="1" noChangeArrowheads="1"/>
          </p:cNvSpPr>
          <p:nvPr>
            <p:ph type="body" idx="1"/>
          </p:nvPr>
        </p:nvSpPr>
        <p:spPr/>
        <p:txBody>
          <a:bodyPr/>
          <a:lstStyle/>
          <a:p>
            <a:pPr>
              <a:buFontTx/>
              <a:buNone/>
            </a:pPr>
            <a:r>
              <a:rPr lang="fa-IR"/>
              <a:t>هدف معاملات بين شركتها</a:t>
            </a:r>
          </a:p>
          <a:p>
            <a:pPr>
              <a:buFontTx/>
              <a:buNone/>
            </a:pPr>
            <a:r>
              <a:rPr lang="fa-IR"/>
              <a:t>ژدر تهيه صورتهاي مالي تلفيض كليه خريد و فروشهاي بين شركتهاي وابتسه بايد حذف گردد. ضمنا متذكر مي‌گردد كه مانده حسابهاي خريد و فروش، سود سهام دريافتني و سود سهام پيشنهادي يا پرداختني بين شركتهاي وباسته نيز بايد حذف گردد.</a:t>
            </a:r>
            <a:endParaRPr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5" name="Rectangle 3"/>
          <p:cNvSpPr>
            <a:spLocks noGrp="1" noChangeArrowheads="1"/>
          </p:cNvSpPr>
          <p:nvPr>
            <p:ph type="body" idx="1"/>
          </p:nvPr>
        </p:nvSpPr>
        <p:spPr/>
        <p:txBody>
          <a:bodyPr/>
          <a:lstStyle/>
          <a:p>
            <a:pPr>
              <a:buFontTx/>
              <a:buNone/>
            </a:pPr>
            <a:r>
              <a:rPr lang="fa-IR"/>
              <a:t>سرشكن كردن سود تحقق نيافته به سهامداران:</a:t>
            </a:r>
          </a:p>
          <a:p>
            <a:pPr>
              <a:buFontTx/>
              <a:buNone/>
            </a:pPr>
            <a:r>
              <a:rPr lang="fa-IR"/>
              <a:t>سود يا زيان حاصل از فروش دارائيهاي غير جاري شركتهاي وابسته شناسايي مي‌گردد و نهايتا به سهامداران گروه شركتها اختصاص دارد. موقعي كه فروش از شركت اصلي به شركت فرعي صورت پذيرد هرگونه سود و زيان حاصل از اين فروش به سهامداران شرك اصلي اختصاص داده مي‌شود.</a:t>
            </a:r>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9" name="Rectangle 3"/>
          <p:cNvSpPr>
            <a:spLocks noGrp="1" noChangeArrowheads="1"/>
          </p:cNvSpPr>
          <p:nvPr>
            <p:ph type="body" idx="1"/>
          </p:nvPr>
        </p:nvSpPr>
        <p:spPr/>
        <p:txBody>
          <a:bodyPr/>
          <a:lstStyle/>
          <a:p>
            <a:pPr>
              <a:buFontTx/>
              <a:buNone/>
            </a:pPr>
            <a:r>
              <a:rPr lang="fa-IR"/>
              <a:t>فروش دارائيهاي غير جاري از شركت فرعي به شركت اصلي</a:t>
            </a:r>
          </a:p>
          <a:p>
            <a:pPr>
              <a:buFontTx/>
              <a:buNone/>
            </a:pPr>
            <a:r>
              <a:rPr lang="fa-IR"/>
              <a:t>فروش دارائهاي غير جاري از شركت فرعي به شركت اصلي منجر به تحقق سود حاصل از فروش داراي در دفاتر شركت فرعي مي‌گردد به هر حال از ديدگاه تلفيقي اين سود نبايد در صورتهاي مالي تلفيقي انعكاس يابد.</a:t>
            </a:r>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9443" name="Rectangle 3"/>
          <p:cNvSpPr>
            <a:spLocks noGrp="1" noChangeArrowheads="1"/>
          </p:cNvSpPr>
          <p:nvPr>
            <p:ph type="body" idx="1"/>
          </p:nvPr>
        </p:nvSpPr>
        <p:spPr/>
        <p:txBody>
          <a:bodyPr/>
          <a:lstStyle/>
          <a:p>
            <a:pPr>
              <a:buFontTx/>
              <a:buNone/>
            </a:pPr>
            <a:r>
              <a:rPr lang="fa-IR"/>
              <a:t>سود تحقق نيافته بين شركتها در كاربرگ تلفيقي به همان روش سابق حذف مي‌گردد به هر حال سود تحقق نيافته سهم سهامداران اكثريت و اقليت را به نسبت درصد مالكيت سهام كاهش خواهد داد.</a:t>
            </a:r>
            <a:r>
              <a:rPr lang="en-US"/>
              <a:t> </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7" name="Rectangle 3"/>
          <p:cNvSpPr>
            <a:spLocks noGrp="1" noChangeArrowheads="1"/>
          </p:cNvSpPr>
          <p:nvPr>
            <p:ph type="body" idx="1"/>
          </p:nvPr>
        </p:nvSpPr>
        <p:spPr/>
        <p:txBody>
          <a:bodyPr/>
          <a:lstStyle/>
          <a:p>
            <a:pPr>
              <a:buFontTx/>
              <a:buNone/>
            </a:pPr>
            <a:r>
              <a:rPr lang="fa-IR"/>
              <a:t>حذف سود تحقق نيافته بعد از سال اول</a:t>
            </a:r>
          </a:p>
          <a:p>
            <a:pPr>
              <a:buFontTx/>
              <a:buNone/>
            </a:pPr>
            <a:r>
              <a:rPr lang="fa-IR"/>
              <a:t>در دوره‌اي كه فروش دارائيهاي غير جاري به شركت وابسته صورت مي‌پذيرد سندهاي حذفي در كاربرگ تلفيقي باعث مي‌شود كه سود و زيان حاصل از فروش دارائيهاي غير جاري در اين دوره به وسيله شركت فروشنده برگردانده شود.</a:t>
            </a:r>
            <a:endParaRPr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1491" name="Rectangle 3"/>
          <p:cNvSpPr>
            <a:spLocks noGrp="1" noChangeArrowheads="1"/>
          </p:cNvSpPr>
          <p:nvPr>
            <p:ph type="body" idx="1"/>
          </p:nvPr>
        </p:nvSpPr>
        <p:spPr/>
        <p:txBody>
          <a:bodyPr/>
          <a:lstStyle/>
          <a:p>
            <a:pPr>
              <a:buFontTx/>
              <a:buNone/>
            </a:pPr>
            <a:r>
              <a:rPr lang="fa-IR"/>
              <a:t>و دارائيهاي مورد معامله بين شركتها در صورتهاي مالي تركيبي به رقم اوليه پرداخت شده توسط شركت خريدار گزارش شود در هر دوره مالي بعد از دورة فروش دارائيهاي غير جاري كه صورتهاي مالي تركيبي تهيه مي‌شود مادامي كه اين دارايي توسط شركت خريدار نگهداري شود اثرات سود و يا زيان تحقق نيافته در كاربرگ تلفيقي حذف مي‌گردد.</a:t>
            </a:r>
            <a:endParaRPr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5" name="Rectangle 3"/>
          <p:cNvSpPr>
            <a:spLocks noGrp="1" noChangeArrowheads="1"/>
          </p:cNvSpPr>
          <p:nvPr>
            <p:ph type="body" idx="1"/>
          </p:nvPr>
        </p:nvSpPr>
        <p:spPr/>
        <p:txBody>
          <a:bodyPr/>
          <a:lstStyle/>
          <a:p>
            <a:pPr>
              <a:buFontTx/>
              <a:buNone/>
            </a:pPr>
            <a:r>
              <a:rPr lang="fa-IR"/>
              <a:t>در مورد فروش شركت اصلي به شركت فرعي سود حاصل از فروش دارائيهاي غير جاري بين شركتها كلا بوسيله شركت اصلي شناسايي مي‌گردد كه در سود انباشته شركت اصلي در سالهاي بعدي منظور شده است.</a:t>
            </a:r>
            <a:endParaRPr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39" name="Rectangle 3"/>
          <p:cNvSpPr>
            <a:spLocks noGrp="1" noChangeArrowheads="1"/>
          </p:cNvSpPr>
          <p:nvPr>
            <p:ph type="body" idx="1"/>
          </p:nvPr>
        </p:nvSpPr>
        <p:spPr/>
        <p:txBody>
          <a:bodyPr/>
          <a:lstStyle/>
          <a:p>
            <a:pPr>
              <a:buFontTx/>
              <a:buNone/>
            </a:pPr>
            <a:r>
              <a:rPr lang="fa-IR"/>
              <a:t>از اين رو سند حذفي زير در كاربرگ تلفيقي هر سال كه بعد از دوره فروش زمين تهيه مي‌گردد تا زمانيكه اين دارائي غير جاري بوسيله شركت فرعي نگهداري شود صادر مي‌گردد.</a:t>
            </a:r>
          </a:p>
          <a:p>
            <a:pPr>
              <a:buFontTx/>
              <a:buNone/>
            </a:pPr>
            <a:r>
              <a:rPr lang="fa-IR"/>
              <a:t>حساب سود انباشته آغاز دوره	بدهكار</a:t>
            </a:r>
          </a:p>
          <a:p>
            <a:pPr>
              <a:buFontTx/>
              <a:buNone/>
            </a:pPr>
            <a:r>
              <a:rPr lang="fa-IR"/>
              <a:t>		حساب دارائي غير جاري 	بستانكار</a:t>
            </a:r>
            <a:endParaRPr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3" name="Rectangle 3"/>
          <p:cNvSpPr>
            <a:spLocks noGrp="1" noChangeArrowheads="1"/>
          </p:cNvSpPr>
          <p:nvPr>
            <p:ph type="body" idx="1"/>
          </p:nvPr>
        </p:nvSpPr>
        <p:spPr/>
        <p:txBody>
          <a:bodyPr/>
          <a:lstStyle/>
          <a:p>
            <a:pPr>
              <a:buFontTx/>
              <a:buNone/>
            </a:pPr>
            <a:r>
              <a:rPr lang="fa-IR"/>
              <a:t>اين سند سود انباشته آغاز دوره را كاهش مي‌دهد و حساب دارائي غير جاري را كه در صورتهاي مالي تلفيقي گزارش مي‌شود به بهاي تمام شده اوليه خريداري برگشت مي‌دهد. (در حقيقت سود تحقق نيافته بين شركتها از حسابها خارج مي‌گردد)</a:t>
            </a:r>
            <a:endParaRPr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587" name="Rectangle 3"/>
          <p:cNvSpPr>
            <a:spLocks noGrp="1" noChangeArrowheads="1"/>
          </p:cNvSpPr>
          <p:nvPr>
            <p:ph type="body" idx="1"/>
          </p:nvPr>
        </p:nvSpPr>
        <p:spPr/>
        <p:txBody>
          <a:bodyPr/>
          <a:lstStyle/>
          <a:p>
            <a:pPr>
              <a:buFontTx/>
              <a:buNone/>
            </a:pPr>
            <a:r>
              <a:rPr lang="fa-IR"/>
              <a:t>فروش دارائيهاي غير جاري به شركتهاي خارج از گروه</a:t>
            </a:r>
          </a:p>
          <a:p>
            <a:pPr>
              <a:buFontTx/>
              <a:buNone/>
            </a:pPr>
            <a:r>
              <a:rPr lang="fa-IR"/>
              <a:t>سود تحقق نيافته از فروش دارائيهاي بين شركتها در زمانيكه اين دارائيها غير جاري به شركتهاي خارج از گروه فروخته شود تحقق يافته تلقي خواهد شد.</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p:txBody>
          <a:bodyPr/>
          <a:lstStyle/>
          <a:p>
            <a:pPr>
              <a:buFontTx/>
              <a:buNone/>
            </a:pPr>
            <a:r>
              <a:rPr lang="fa-IR"/>
              <a:t>اعمال مدیریت وکنترل شرکتهای فرعی بستگی به میزان و تعداد سهامی دارد که در دست شرکت اصلی است و معمولا به صورت زیر می باشد.</a:t>
            </a:r>
          </a:p>
          <a:p>
            <a:pPr>
              <a:buFontTx/>
              <a:buNone/>
            </a:pPr>
            <a:r>
              <a:rPr lang="fa-IR"/>
              <a:t>در صد سهامی که توسط شرکتاصلی خریداری شده است 	اعمال مدیریت و کنترل بین %20-1 کم</a:t>
            </a:r>
            <a:endParaRPr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1" name="Rectangle 3"/>
          <p:cNvSpPr>
            <a:spLocks noGrp="1" noChangeArrowheads="1"/>
          </p:cNvSpPr>
          <p:nvPr>
            <p:ph type="body" idx="1"/>
          </p:nvPr>
        </p:nvSpPr>
        <p:spPr/>
        <p:txBody>
          <a:bodyPr/>
          <a:lstStyle/>
          <a:p>
            <a:pPr>
              <a:buFontTx/>
              <a:buNone/>
            </a:pPr>
            <a:r>
              <a:rPr lang="fa-IR"/>
              <a:t>خريد و فروش دارائيهاي  غير جاري استهلاك پذير</a:t>
            </a:r>
          </a:p>
          <a:p>
            <a:pPr>
              <a:buFontTx/>
              <a:buNone/>
            </a:pPr>
            <a:r>
              <a:rPr lang="fa-IR"/>
              <a:t>سود تحقق نيافته بين شركتها در مورد فروش دارائيهاي استهلاك پذير به تدريج روي باقيمانده عمر مفيد دارائيهاي مذكور تحقق مي‌يابد درست مثل آنكه دارايي از شركتهاي خارج از گروه خريداري شده باشد.</a:t>
            </a:r>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635" name="Rectangle 3"/>
          <p:cNvSpPr>
            <a:spLocks noGrp="1" noChangeArrowheads="1"/>
          </p:cNvSpPr>
          <p:nvPr>
            <p:ph type="body" idx="1"/>
          </p:nvPr>
        </p:nvSpPr>
        <p:spPr/>
        <p:txBody>
          <a:bodyPr/>
          <a:lstStyle/>
          <a:p>
            <a:pPr>
              <a:buFontTx/>
              <a:buNone/>
            </a:pPr>
            <a:r>
              <a:rPr lang="fa-IR"/>
              <a:t>در حقيقت يك نسبتي از اين سود و زيان تحقق نيافته در هر دوره به عنوان درآمد از توان خدمات منقضي شده دارايي تحقق يافته است مبلغ استهلاك بر مبناي ارزش دفتري شركت در هر دوره‌اي كه دارايي از يك شركت و ابسته خريداري شده باشد.</a:t>
            </a:r>
            <a:endParaRPr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59" name="Rectangle 3"/>
          <p:cNvSpPr>
            <a:spLocks noGrp="1" noChangeArrowheads="1"/>
          </p:cNvSpPr>
          <p:nvPr>
            <p:ph type="body" idx="1"/>
          </p:nvPr>
        </p:nvSpPr>
        <p:spPr/>
        <p:txBody>
          <a:bodyPr/>
          <a:lstStyle/>
          <a:p>
            <a:pPr>
              <a:buFontTx/>
              <a:buNone/>
            </a:pPr>
            <a:r>
              <a:rPr lang="fa-IR"/>
              <a:t>برمبناي قيمت خريد و فروش در بين گروه شركتها قرار مي‌گيرد شناسايي خواهد شد به هر حال از ديدگاه تلفيقي استهلاك بايد بر مبناي تمام شده دارايي در شخصيت واحد تركيبي محاسبه شود يعني قيمتي كه اين دارايي از شركتهاي خارج از گروه خريداري شده است.</a:t>
            </a:r>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9683" name="Rectangle 3"/>
          <p:cNvSpPr>
            <a:spLocks noGrp="1" noChangeArrowheads="1"/>
          </p:cNvSpPr>
          <p:nvPr>
            <p:ph type="body" idx="1"/>
          </p:nvPr>
        </p:nvSpPr>
        <p:spPr/>
        <p:txBody>
          <a:bodyPr/>
          <a:lstStyle/>
          <a:p>
            <a:pPr>
              <a:buFontTx/>
              <a:buNone/>
            </a:pPr>
            <a:r>
              <a:rPr lang="fa-IR"/>
              <a:t>با تهيه سندهاي فرعي در كاربرگ تلفيقي دارايي، استهلاك انباشته مربوط به آن و هزينه‌هاي استهلاك را در صورتهاي مالي تلفيقي به حالت اوليه برمي‌گردد درست مثل اينكه اصلا معامله‌اي بين گروه شركتها انجان نگرفته است.</a:t>
            </a:r>
            <a:endParaRPr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7" name="Rectangle 3"/>
          <p:cNvSpPr>
            <a:spLocks noGrp="1" noChangeArrowheads="1"/>
          </p:cNvSpPr>
          <p:nvPr>
            <p:ph type="body" idx="1"/>
          </p:nvPr>
        </p:nvSpPr>
        <p:spPr/>
        <p:txBody>
          <a:bodyPr/>
          <a:lstStyle/>
          <a:p>
            <a:pPr>
              <a:buFontTx/>
              <a:buNone/>
            </a:pPr>
            <a:r>
              <a:rPr lang="fa-IR"/>
              <a:t>فروش دارايي غير جاري بين شركتها كه كلا در شخصيت واحد تركيبي صورت گرفته در صورتهاي مالي تلفيقي بايد طوري انعكاس يابد درست مثل اينكه هيچ معامله‌اي بين شركتها رخ نداده است.</a:t>
            </a:r>
            <a:endParaRPr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endParaRPr lang="en-US"/>
          </a:p>
        </p:txBody>
      </p:sp>
      <p:sp>
        <p:nvSpPr>
          <p:cNvPr id="201731" name="Rectangle 3"/>
          <p:cNvSpPr>
            <a:spLocks noGrp="1" noChangeArrowheads="1"/>
          </p:cNvSpPr>
          <p:nvPr>
            <p:ph type="body" idx="1"/>
          </p:nvPr>
        </p:nvSpPr>
        <p:spPr/>
        <p:txBody>
          <a:bodyPr/>
          <a:lstStyle/>
          <a:p>
            <a:pPr>
              <a:buFontTx/>
              <a:buNone/>
            </a:pPr>
            <a:r>
              <a:rPr lang="fa-IR"/>
              <a:t>فروش از شركت اصلي به شركت فرعي</a:t>
            </a:r>
          </a:p>
          <a:p>
            <a:pPr>
              <a:buFontTx/>
              <a:buNone/>
            </a:pPr>
            <a:r>
              <a:rPr lang="fa-IR"/>
              <a:t>فرض كنيم شركت دارايي استهلاك پذيري ار به شركت بفروشد اين دارايي در پايان سال 1358 به مبلغ 9000 ريال خريداري شده است و در تاريخ 29/12/1381 به مبلغ 7000 ريال به شركت ب فروخته شده است.</a:t>
            </a:r>
            <a:endParaRPr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endParaRPr lang="en-US"/>
          </a:p>
        </p:txBody>
      </p:sp>
      <p:sp>
        <p:nvSpPr>
          <p:cNvPr id="202755" name="Rectangle 3"/>
          <p:cNvSpPr>
            <a:spLocks noGrp="1" noChangeArrowheads="1"/>
          </p:cNvSpPr>
          <p:nvPr>
            <p:ph type="body" idx="1"/>
          </p:nvPr>
        </p:nvSpPr>
        <p:spPr/>
        <p:txBody>
          <a:bodyPr/>
          <a:lstStyle/>
          <a:p>
            <a:pPr>
              <a:buFontTx/>
              <a:buNone/>
            </a:pPr>
            <a:r>
              <a:rPr lang="fa-IR"/>
              <a:t>اين تجهيزات در سالهاي قبل خريداري شده و پس از آنكه سه سال مستهلك شده به شركت ب فروخته است عمر مفيد آن 10 سال به روش خط مستقيم بدون ارزش اسقاط مي‌باشد ارزش دفتري تجهيزات قبل از فروش به شركت ب به شرح در صفحه بعد محاسبه مي‌گردد.</a:t>
            </a:r>
            <a:endParaRPr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endParaRPr lang="en-US"/>
          </a:p>
        </p:txBody>
      </p:sp>
      <p:sp>
        <p:nvSpPr>
          <p:cNvPr id="203779" name="Rectangle 3"/>
          <p:cNvSpPr>
            <a:spLocks noGrp="1" noChangeArrowheads="1"/>
          </p:cNvSpPr>
          <p:nvPr>
            <p:ph type="body" idx="1"/>
          </p:nvPr>
        </p:nvSpPr>
        <p:spPr/>
        <p:txBody>
          <a:bodyPr/>
          <a:lstStyle/>
          <a:p>
            <a:pPr>
              <a:lnSpc>
                <a:spcPct val="80000"/>
              </a:lnSpc>
              <a:buFontTx/>
              <a:buNone/>
            </a:pPr>
            <a:r>
              <a:rPr lang="fa-IR" sz="2800"/>
              <a:t>بهاي تمام شده 	9000 ريال</a:t>
            </a:r>
          </a:p>
          <a:p>
            <a:pPr>
              <a:lnSpc>
                <a:spcPct val="80000"/>
              </a:lnSpc>
              <a:buFontTx/>
              <a:buNone/>
            </a:pPr>
            <a:r>
              <a:rPr lang="fa-IR" sz="2800"/>
              <a:t>استهلاك هر سال </a:t>
            </a:r>
          </a:p>
          <a:p>
            <a:pPr>
              <a:lnSpc>
                <a:spcPct val="80000"/>
              </a:lnSpc>
              <a:buFontTx/>
              <a:buNone/>
            </a:pPr>
            <a:r>
              <a:rPr lang="fa-IR" sz="2800"/>
              <a:t>استهلاك سه سال</a:t>
            </a:r>
          </a:p>
          <a:p>
            <a:pPr>
              <a:lnSpc>
                <a:spcPct val="80000"/>
              </a:lnSpc>
              <a:buFontTx/>
              <a:buNone/>
            </a:pPr>
            <a:r>
              <a:rPr lang="fa-IR" sz="2800"/>
              <a:t>ارزش دفتري در 29/12/81</a:t>
            </a:r>
          </a:p>
          <a:p>
            <a:pPr>
              <a:lnSpc>
                <a:spcPct val="80000"/>
              </a:lnSpc>
              <a:buFontTx/>
              <a:buNone/>
            </a:pPr>
            <a:r>
              <a:rPr lang="fa-IR" sz="2800"/>
              <a:t>سود شناسايي شده توسط شركت الف پس از فروش آن به شركت ب  عبارت است از </a:t>
            </a:r>
          </a:p>
          <a:p>
            <a:pPr>
              <a:lnSpc>
                <a:spcPct val="80000"/>
              </a:lnSpc>
              <a:buFontTx/>
              <a:buNone/>
            </a:pPr>
            <a:r>
              <a:rPr lang="fa-IR" sz="2800"/>
              <a:t>بهاي فروش				7000</a:t>
            </a:r>
          </a:p>
          <a:p>
            <a:pPr>
              <a:lnSpc>
                <a:spcPct val="80000"/>
              </a:lnSpc>
              <a:buFontTx/>
              <a:buNone/>
            </a:pPr>
            <a:r>
              <a:rPr lang="fa-IR" sz="2800"/>
              <a:t>ارزش دفتري تجهيزات			(6300)</a:t>
            </a:r>
          </a:p>
          <a:p>
            <a:pPr>
              <a:lnSpc>
                <a:spcPct val="80000"/>
              </a:lnSpc>
              <a:buFontTx/>
              <a:buNone/>
            </a:pPr>
            <a:r>
              <a:rPr lang="fa-IR" sz="2800"/>
              <a:t>سود حاصل از فروش تجهيزات		700</a:t>
            </a:r>
            <a:endParaRPr lang="en-US" sz="280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03" name="Rectangle 3"/>
          <p:cNvSpPr>
            <a:spLocks noGrp="1" noChangeArrowheads="1"/>
          </p:cNvSpPr>
          <p:nvPr>
            <p:ph type="body" idx="1"/>
          </p:nvPr>
        </p:nvSpPr>
        <p:spPr/>
        <p:txBody>
          <a:bodyPr/>
          <a:lstStyle/>
          <a:p>
            <a:pPr>
              <a:buFontTx/>
              <a:buNone/>
            </a:pPr>
            <a:r>
              <a:rPr lang="fa-IR"/>
              <a:t>سندهاي صادره در 29/12/81 در دفاتر شركت بابت خريد تجهيزات به شرح زير مي‌باشد:</a:t>
            </a:r>
          </a:p>
          <a:p>
            <a:pPr>
              <a:buFontTx/>
              <a:buNone/>
            </a:pPr>
            <a:r>
              <a:rPr lang="fa-IR"/>
              <a:t>حساب تجهيزات 7000</a:t>
            </a:r>
          </a:p>
          <a:p>
            <a:pPr>
              <a:buFontTx/>
              <a:buNone/>
            </a:pPr>
            <a:r>
              <a:rPr lang="fa-IR"/>
              <a:t>		حساب صندوق	7000</a:t>
            </a:r>
          </a:p>
          <a:p>
            <a:pPr>
              <a:buFontTx/>
              <a:buNone/>
            </a:pPr>
            <a:r>
              <a:rPr lang="fa-IR"/>
              <a:t>شركت با هيچ استهلاكي براي تجهيزات در سال </a:t>
            </a:r>
            <a:r>
              <a:rPr lang="en-US"/>
              <a:t>x</a:t>
            </a:r>
            <a:r>
              <a:rPr lang="fa-IR"/>
              <a:t> محاسبه نمي‌كند زيرا اين تجهيزات در پايان سال 1381 خريداري شده است.</a:t>
            </a:r>
            <a:endParaRPr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7" name="Rectangle 3"/>
          <p:cNvSpPr>
            <a:spLocks noGrp="1" noChangeArrowheads="1"/>
          </p:cNvSpPr>
          <p:nvPr>
            <p:ph type="body" idx="1"/>
          </p:nvPr>
        </p:nvSpPr>
        <p:spPr/>
        <p:txBody>
          <a:bodyPr/>
          <a:lstStyle/>
          <a:p>
            <a:pPr>
              <a:lnSpc>
                <a:spcPct val="80000"/>
              </a:lnSpc>
              <a:buFontTx/>
              <a:buNone/>
            </a:pPr>
            <a:r>
              <a:rPr lang="fa-IR" sz="2800"/>
              <a:t>شركت الف استهلاك تجهيزات را براي سال 1381 ثبت مي‌كند زيرا تا پايان سال آن را نگهداري مي‌كند.</a:t>
            </a:r>
          </a:p>
          <a:p>
            <a:pPr>
              <a:lnSpc>
                <a:spcPct val="80000"/>
              </a:lnSpc>
              <a:buFontTx/>
              <a:buNone/>
            </a:pPr>
            <a:r>
              <a:rPr lang="fa-IR" sz="2800"/>
              <a:t>29/12/81 هزينه استهلاك تجهيزات 900</a:t>
            </a:r>
          </a:p>
          <a:p>
            <a:pPr>
              <a:lnSpc>
                <a:spcPct val="80000"/>
              </a:lnSpc>
              <a:buFontTx/>
              <a:buNone/>
            </a:pPr>
            <a:r>
              <a:rPr lang="fa-IR" sz="2800"/>
              <a:t>		استهلاك انباشته تجهيزات 900</a:t>
            </a:r>
          </a:p>
          <a:p>
            <a:pPr>
              <a:lnSpc>
                <a:spcPct val="80000"/>
              </a:lnSpc>
              <a:buFontTx/>
              <a:buNone/>
            </a:pPr>
            <a:r>
              <a:rPr lang="fa-IR" sz="2800"/>
              <a:t>شركت الف فروش تجهيزات را در دفاتر به شرح زير ثبت مي‌كند.</a:t>
            </a:r>
          </a:p>
          <a:p>
            <a:pPr>
              <a:lnSpc>
                <a:spcPct val="80000"/>
              </a:lnSpc>
              <a:buFontTx/>
              <a:buNone/>
            </a:pPr>
            <a:r>
              <a:rPr lang="fa-IR" sz="2800"/>
              <a:t>29/12/81 حساب صندوق 7000</a:t>
            </a:r>
          </a:p>
          <a:p>
            <a:pPr>
              <a:lnSpc>
                <a:spcPct val="80000"/>
              </a:lnSpc>
              <a:buFontTx/>
              <a:buNone/>
            </a:pPr>
            <a:r>
              <a:rPr lang="fa-IR" sz="2800"/>
              <a:t>استهلاك انباشته 	2700</a:t>
            </a:r>
          </a:p>
          <a:p>
            <a:pPr>
              <a:lnSpc>
                <a:spcPct val="80000"/>
              </a:lnSpc>
              <a:buFontTx/>
              <a:buNone/>
            </a:pPr>
            <a:r>
              <a:rPr lang="fa-IR" sz="2800"/>
              <a:t>تجهيزات 9000</a:t>
            </a:r>
          </a:p>
          <a:p>
            <a:pPr>
              <a:lnSpc>
                <a:spcPct val="80000"/>
              </a:lnSpc>
              <a:buFontTx/>
              <a:buNone/>
            </a:pPr>
            <a:r>
              <a:rPr lang="fa-IR" sz="2800"/>
              <a:t> سود حاصل از فروش تجهيزات 700</a:t>
            </a:r>
            <a:endParaRPr 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a:buFontTx/>
              <a:buNone/>
            </a:pPr>
            <a:r>
              <a:rPr lang="fa-IR"/>
              <a:t>بین 		%50 -20% 				نه زیاد</a:t>
            </a:r>
          </a:p>
          <a:p>
            <a:pPr>
              <a:buFontTx/>
              <a:buNone/>
            </a:pPr>
            <a:r>
              <a:rPr lang="fa-IR"/>
              <a:t>بین 		%100-%50				زیاد وکلی</a:t>
            </a:r>
          </a:p>
          <a:p>
            <a:pPr>
              <a:buFontTx/>
              <a:buNone/>
            </a:pPr>
            <a:r>
              <a:rPr lang="fa-IR"/>
              <a:t>انواع ترکیبات تجاری: شرکتها معمولا با انواع مختلف قرادادهای رسمی وغیر رسمی که ممکن است حداقل مشخصات بعضی از ترکیبات را داشته باشد شروع  نمایند.</a:t>
            </a:r>
            <a:endParaRPr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51" name="Rectangle 3"/>
          <p:cNvSpPr>
            <a:spLocks noGrp="1" noChangeArrowheads="1"/>
          </p:cNvSpPr>
          <p:nvPr>
            <p:ph type="body" idx="1"/>
          </p:nvPr>
        </p:nvSpPr>
        <p:spPr/>
        <p:txBody>
          <a:bodyPr/>
          <a:lstStyle/>
          <a:p>
            <a:pPr>
              <a:buFontTx/>
              <a:buNone/>
            </a:pPr>
            <a:r>
              <a:rPr lang="fa-IR"/>
              <a:t>به علاوه شركت الف سندهاي مربوط به اعلام سود ويژه سال </a:t>
            </a:r>
            <a:r>
              <a:rPr lang="en-US"/>
              <a:t>x</a:t>
            </a:r>
            <a:r>
              <a:rPr lang="fa-IR"/>
              <a:t> سود سهام نقدي را طبق ارزش ويژه در دفاتر خود به شرح زير ثبت مي‌كند.</a:t>
            </a:r>
          </a:p>
          <a:p>
            <a:pPr>
              <a:buFontTx/>
              <a:buNone/>
            </a:pPr>
            <a:r>
              <a:rPr lang="fa-IR"/>
              <a:t>شركت ب در سال 1381 سود ويژه‌اي معادل 50000 ريال و سود سهام نقدي پرداخت شده به مبلغ 30000 ريال اعلام نموده است.</a:t>
            </a:r>
            <a:endParaRPr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7875" name="Rectangle 3"/>
          <p:cNvSpPr>
            <a:spLocks noGrp="1" noChangeArrowheads="1"/>
          </p:cNvSpPr>
          <p:nvPr>
            <p:ph type="body" idx="1"/>
          </p:nvPr>
        </p:nvSpPr>
        <p:spPr/>
        <p:txBody>
          <a:bodyPr/>
          <a:lstStyle/>
          <a:p>
            <a:pPr>
              <a:buFontTx/>
              <a:buNone/>
            </a:pPr>
            <a:r>
              <a:rPr lang="fa-IR" sz="2800"/>
              <a:t>1) حساب سرمايه گذاري در سهام شركت ب 40000</a:t>
            </a:r>
          </a:p>
          <a:p>
            <a:pPr>
              <a:buFontTx/>
              <a:buNone/>
            </a:pPr>
            <a:r>
              <a:rPr lang="fa-IR" sz="2800"/>
              <a:t>			حساب درآمد حاصل از سرمايه گذاري 40000</a:t>
            </a:r>
          </a:p>
          <a:p>
            <a:pPr>
              <a:buFontTx/>
              <a:buNone/>
            </a:pPr>
            <a:r>
              <a:rPr lang="fa-IR" sz="2800"/>
              <a:t>سهم الف ار شركت ب 40000 = 80% × 50000</a:t>
            </a:r>
          </a:p>
          <a:p>
            <a:pPr>
              <a:buFontTx/>
              <a:buNone/>
            </a:pPr>
            <a:r>
              <a:rPr lang="fa-IR" sz="2800"/>
              <a:t>2) حساب صندوق 24000</a:t>
            </a:r>
          </a:p>
          <a:p>
            <a:pPr>
              <a:buFontTx/>
              <a:buNone/>
            </a:pPr>
            <a:r>
              <a:rPr lang="fa-IR" sz="2800"/>
              <a:t>	حساب سرمايه گذاري در سهام شركت ب 24000</a:t>
            </a:r>
          </a:p>
          <a:p>
            <a:pPr>
              <a:buFontTx/>
              <a:buNone/>
            </a:pPr>
            <a:r>
              <a:rPr lang="fa-IR" sz="2800"/>
              <a:t>ثبت سهم الف از سود سهام نقدي پرداخت شده</a:t>
            </a:r>
          </a:p>
          <a:p>
            <a:pPr>
              <a:buFontTx/>
              <a:buNone/>
            </a:pPr>
            <a:r>
              <a:rPr lang="fa-IR" sz="2800"/>
              <a:t>سهم الف ار سود سهام نقدي پرداخت شده شركت ب 24000 = 80% × 30000</a:t>
            </a:r>
            <a:r>
              <a:rPr lang="en-US" sz="2800"/>
              <a:t> </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8899" name="Rectangle 3"/>
          <p:cNvSpPr>
            <a:spLocks noGrp="1" noChangeArrowheads="1"/>
          </p:cNvSpPr>
          <p:nvPr>
            <p:ph type="body" idx="1"/>
          </p:nvPr>
        </p:nvSpPr>
        <p:spPr/>
        <p:txBody>
          <a:bodyPr/>
          <a:lstStyle/>
          <a:p>
            <a:pPr>
              <a:lnSpc>
                <a:spcPct val="90000"/>
              </a:lnSpc>
              <a:buFontTx/>
              <a:buNone/>
            </a:pPr>
            <a:r>
              <a:rPr lang="fa-IR"/>
              <a:t>سندهاي حذفي در كاربرگ تلفيقي به شرح زير مي‌باشد:</a:t>
            </a:r>
          </a:p>
          <a:p>
            <a:pPr>
              <a:lnSpc>
                <a:spcPct val="90000"/>
              </a:lnSpc>
              <a:buFontTx/>
              <a:buNone/>
            </a:pPr>
            <a:r>
              <a:rPr lang="fa-IR"/>
              <a:t>3) حساب درآمد حاصل از سرمايه گذاري در شركت ب 40000</a:t>
            </a:r>
          </a:p>
          <a:p>
            <a:pPr>
              <a:lnSpc>
                <a:spcPct val="90000"/>
              </a:lnSpc>
              <a:buFontTx/>
              <a:buNone/>
            </a:pPr>
            <a:r>
              <a:rPr lang="fa-IR"/>
              <a:t>							سود سهام نقدي پرداخت شده 24000</a:t>
            </a:r>
          </a:p>
          <a:p>
            <a:pPr>
              <a:lnSpc>
                <a:spcPct val="90000"/>
              </a:lnSpc>
              <a:buFontTx/>
              <a:buNone/>
            </a:pPr>
            <a:r>
              <a:rPr lang="fa-IR"/>
              <a:t>					حساب سرمايه گذاري در سهام شركت ب 16000</a:t>
            </a:r>
          </a:p>
          <a:p>
            <a:pPr>
              <a:lnSpc>
                <a:spcPct val="90000"/>
              </a:lnSpc>
              <a:buFontTx/>
              <a:buNone/>
            </a:pPr>
            <a:r>
              <a:rPr lang="fa-IR"/>
              <a:t>حذف درآمد حاصل از سرمايه گذاري در سهام شركت ب</a:t>
            </a:r>
            <a:r>
              <a:rPr lang="en-US"/>
              <a:t> </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9923" name="Rectangle 3"/>
          <p:cNvSpPr>
            <a:spLocks noGrp="1" noChangeArrowheads="1"/>
          </p:cNvSpPr>
          <p:nvPr>
            <p:ph type="body" idx="1"/>
          </p:nvPr>
        </p:nvSpPr>
        <p:spPr/>
        <p:txBody>
          <a:bodyPr/>
          <a:lstStyle/>
          <a:p>
            <a:pPr>
              <a:buFontTx/>
              <a:buNone/>
            </a:pPr>
            <a:r>
              <a:rPr lang="fa-IR"/>
              <a:t>4) درآمد ويژه شركت ب 10000</a:t>
            </a:r>
          </a:p>
          <a:p>
            <a:pPr>
              <a:buFontTx/>
              <a:buNone/>
            </a:pPr>
            <a:r>
              <a:rPr lang="fa-IR"/>
              <a:t>			سود سهام نقدي پرداخت شده   6000</a:t>
            </a:r>
          </a:p>
          <a:p>
            <a:pPr>
              <a:buFontTx/>
              <a:buNone/>
            </a:pPr>
            <a:r>
              <a:rPr lang="fa-IR"/>
              <a:t>				سهم اقليت		4000</a:t>
            </a:r>
            <a:r>
              <a:rPr lang="en-US"/>
              <a:t> </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0947" name="Rectangle 3"/>
          <p:cNvSpPr>
            <a:spLocks noGrp="1" noChangeArrowheads="1"/>
          </p:cNvSpPr>
          <p:nvPr>
            <p:ph type="body" idx="1"/>
          </p:nvPr>
        </p:nvSpPr>
        <p:spPr/>
        <p:txBody>
          <a:bodyPr/>
          <a:lstStyle/>
          <a:p>
            <a:pPr>
              <a:buFontTx/>
              <a:buNone/>
            </a:pPr>
            <a:r>
              <a:rPr lang="fa-IR" sz="2800"/>
              <a:t>اختصاص درامد ويژه شركت ب به اقليت</a:t>
            </a:r>
          </a:p>
          <a:p>
            <a:pPr>
              <a:buFontTx/>
              <a:buNone/>
            </a:pPr>
            <a:r>
              <a:rPr lang="fa-IR" sz="2800"/>
              <a:t>درآمد ويژه سهم سهامداران اقليت 1000 = 40000 – 50000</a:t>
            </a:r>
          </a:p>
          <a:p>
            <a:pPr>
              <a:buFontTx/>
              <a:buNone/>
            </a:pPr>
            <a:r>
              <a:rPr lang="fa-IR" sz="2800"/>
              <a:t>5) حساب سهام عادي 200000</a:t>
            </a:r>
          </a:p>
          <a:p>
            <a:pPr>
              <a:buFontTx/>
              <a:buNone/>
            </a:pPr>
            <a:r>
              <a:rPr lang="fa-IR" sz="2800"/>
              <a:t>حساب سود انباشته 	100000</a:t>
            </a:r>
          </a:p>
          <a:p>
            <a:pPr>
              <a:buFontTx/>
              <a:buNone/>
            </a:pPr>
            <a:r>
              <a:rPr lang="fa-IR" sz="2800"/>
              <a:t>		سرمايه گذاري در سهام شركت ب 240000</a:t>
            </a:r>
          </a:p>
          <a:p>
            <a:pPr>
              <a:buFontTx/>
              <a:buNone/>
            </a:pPr>
            <a:r>
              <a:rPr lang="fa-IR" sz="2800"/>
              <a:t>		سهم سهامداران اقليت		60000</a:t>
            </a:r>
          </a:p>
          <a:p>
            <a:pPr>
              <a:buFontTx/>
              <a:buNone/>
            </a:pPr>
            <a:r>
              <a:rPr lang="fa-IR" sz="2800"/>
              <a:t>حذف سرمايه گذاري اوليه از دفاتر</a:t>
            </a:r>
            <a:endParaRPr lang="en-US" sz="280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1971" name="Rectangle 3"/>
          <p:cNvSpPr>
            <a:spLocks noGrp="1" noChangeArrowheads="1"/>
          </p:cNvSpPr>
          <p:nvPr>
            <p:ph type="body" idx="1"/>
          </p:nvPr>
        </p:nvSpPr>
        <p:spPr/>
        <p:txBody>
          <a:bodyPr/>
          <a:lstStyle/>
          <a:p>
            <a:pPr>
              <a:buFontTx/>
              <a:buNone/>
            </a:pPr>
            <a:r>
              <a:rPr lang="fa-IR"/>
              <a:t>يك سند اضافي براي حذف سود تحقق نيافته بين شركتها مربوط به فروش تجهيزات از درآمد ويژه تركيبي لازم است تا تجهيزات را به بهاي تمام شده در صورتهاي مالي تلفيقي انعكاس دهد درست مثل اينكه هيچ گونه فروش دارائيهاي غير جاري بين شركتها اتفاق نيافتاده است.</a:t>
            </a:r>
            <a:endParaRPr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2995" name="Rectangle 3"/>
          <p:cNvSpPr>
            <a:spLocks noGrp="1" noChangeArrowheads="1"/>
          </p:cNvSpPr>
          <p:nvPr>
            <p:ph type="body" idx="1"/>
          </p:nvPr>
        </p:nvSpPr>
        <p:spPr/>
        <p:txBody>
          <a:bodyPr/>
          <a:lstStyle/>
          <a:p>
            <a:pPr>
              <a:buFontTx/>
              <a:buNone/>
            </a:pPr>
            <a:r>
              <a:rPr lang="fa-IR"/>
              <a:t>بدين ترتيب، سندهاي حذفي در كاربرگ تلقيقي به شرح زير، لازم و ضروري است.</a:t>
            </a:r>
          </a:p>
          <a:p>
            <a:pPr>
              <a:buFontTx/>
              <a:buNone/>
            </a:pPr>
            <a:r>
              <a:rPr lang="fa-IR"/>
              <a:t>6) ساختمان و تجهيزات 2000</a:t>
            </a:r>
          </a:p>
          <a:p>
            <a:pPr>
              <a:buFontTx/>
              <a:buNone/>
            </a:pPr>
            <a:r>
              <a:rPr lang="fa-IR"/>
              <a:t>سود حاصل از فروش تجهيزات 700</a:t>
            </a:r>
          </a:p>
          <a:p>
            <a:pPr>
              <a:buFontTx/>
              <a:buNone/>
            </a:pPr>
            <a:r>
              <a:rPr lang="fa-IR"/>
              <a:t>			استهلاك انباشته 2700</a:t>
            </a:r>
          </a:p>
          <a:p>
            <a:pPr>
              <a:buFontTx/>
              <a:buNone/>
            </a:pPr>
            <a:r>
              <a:rPr lang="fa-IR"/>
              <a:t>حذف سود تحقق نيافته از فروش ساختمان و تجهيزات</a:t>
            </a:r>
            <a:endParaRPr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4019" name="Rectangle 3"/>
          <p:cNvSpPr>
            <a:spLocks noGrp="1" noChangeArrowheads="1"/>
          </p:cNvSpPr>
          <p:nvPr>
            <p:ph type="body" idx="1"/>
          </p:nvPr>
        </p:nvSpPr>
        <p:spPr/>
        <p:txBody>
          <a:bodyPr/>
          <a:lstStyle/>
          <a:p>
            <a:pPr>
              <a:buFontTx/>
              <a:buNone/>
            </a:pPr>
            <a:r>
              <a:rPr lang="fa-IR"/>
              <a:t>با صدور اين سند، ساختمان و تجهيزات در دفاتر شركت ب به مبلغ 7000 ريال و در ترازنامه تلفيقي به رقم 9000 ريال انعكاس مي‌يابد يعني به بهاي تمام شده اوليه 2000 + 7000 = 9000 ريال شركت الف گزارش مي‌گردد شركت ب هيچ استهلاكي را براي ساختمان و تجهيزات در نظر نمي‌گيرد.</a:t>
            </a:r>
            <a:endParaRPr 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43" name="Rectangle 3"/>
          <p:cNvSpPr>
            <a:spLocks noGrp="1" noChangeArrowheads="1"/>
          </p:cNvSpPr>
          <p:nvPr>
            <p:ph type="body" idx="1"/>
          </p:nvPr>
        </p:nvSpPr>
        <p:spPr/>
        <p:txBody>
          <a:bodyPr/>
          <a:lstStyle/>
          <a:p>
            <a:pPr>
              <a:buFontTx/>
              <a:buNone/>
            </a:pPr>
            <a:r>
              <a:rPr lang="fa-IR"/>
              <a:t>در سند حذفي شماره 6 مبلغ 2700 ريال استهلاك انباشته براي ساختمان و تجهيزات كه بايد در دفاتر شركت الف انعكاس يابد، نشان داده مي‌شود درست مثل اينكه تجهيزات فروخته نشده است سند شماره 6 همچنين مبلغ 700 ريال سود بين شركتها را كه تحقق نيافته است و نمي‌تواند در صورتهاي مالي تلفيقي الف و ب گزارش گردد حذف مي‌كند.</a:t>
            </a:r>
            <a:endParaRPr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6067" name="Rectangle 3"/>
          <p:cNvSpPr>
            <a:spLocks noGrp="1" noChangeArrowheads="1"/>
          </p:cNvSpPr>
          <p:nvPr>
            <p:ph type="body" idx="1"/>
          </p:nvPr>
        </p:nvSpPr>
        <p:spPr/>
        <p:txBody>
          <a:bodyPr/>
          <a:lstStyle/>
          <a:p>
            <a:pPr>
              <a:buFontTx/>
              <a:buNone/>
            </a:pPr>
            <a:r>
              <a:rPr lang="fa-IR"/>
              <a:t>فروش داراييهاي غير جاري از شركت فرعي به شركت اصلي</a:t>
            </a:r>
          </a:p>
          <a:p>
            <a:pPr>
              <a:buFontTx/>
              <a:buNone/>
            </a:pPr>
            <a:r>
              <a:rPr lang="fa-IR"/>
              <a:t>موضوع سود تحقق نيافته حاصل از فروش داراييهاي غير جاري از شركت فرعي به شركت اصلي از نظر ماهيت و مشخصات مشابه فروش دارائيهاي غير جاري از شركت اصلي به شركت فرعي است.</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179512" y="1700808"/>
            <a:ext cx="8229600" cy="1384300"/>
          </a:xfrm>
        </p:spPr>
        <p:txBody>
          <a:bodyPr/>
          <a:lstStyle/>
          <a:p>
            <a:pPr algn="ctr"/>
            <a:r>
              <a:rPr lang="fa-IR" sz="4000" dirty="0">
                <a:cs typeface="B Titr" panose="00000700000000000000" pitchFamily="2" charset="-78"/>
              </a:rPr>
              <a:t>حسابداري پيشرفته 2</a:t>
            </a:r>
            <a:br>
              <a:rPr lang="fa-IR" sz="4000" dirty="0">
                <a:cs typeface="B Titr" panose="00000700000000000000" pitchFamily="2" charset="-78"/>
              </a:rPr>
            </a:br>
            <a:r>
              <a:rPr lang="fa-IR" sz="4000" dirty="0">
                <a:cs typeface="B Titr" panose="00000700000000000000" pitchFamily="2" charset="-78"/>
              </a:rPr>
              <a:t>رشته حسابداري</a:t>
            </a:r>
            <a:br>
              <a:rPr lang="fa-IR" sz="4000" dirty="0">
                <a:cs typeface="B Titr" panose="00000700000000000000" pitchFamily="2" charset="-78"/>
              </a:rPr>
            </a:br>
            <a:r>
              <a:rPr lang="fa-IR" sz="4000" dirty="0">
                <a:cs typeface="B Titr" panose="00000700000000000000" pitchFamily="2" charset="-78"/>
              </a:rPr>
              <a:t>تاليف : دكتر حسين كرباسي  يزدي</a:t>
            </a:r>
            <a:endParaRPr lang="en-US" sz="4000" dirty="0">
              <a:cs typeface="B Titr" panose="00000700000000000000" pitchFamily="2" charset="-78"/>
            </a:endParaRPr>
          </a:p>
        </p:txBody>
      </p:sp>
      <p:sp>
        <p:nvSpPr>
          <p:cNvPr id="405507" name="Rectangle 3"/>
          <p:cNvSpPr>
            <a:spLocks noGrp="1" noChangeArrowheads="1"/>
          </p:cNvSpPr>
          <p:nvPr>
            <p:ph type="body" idx="1"/>
          </p:nvPr>
        </p:nvSpPr>
        <p:spPr>
          <a:xfrm>
            <a:off x="-1404664" y="4005064"/>
            <a:ext cx="8229600" cy="4114800"/>
          </a:xfrm>
        </p:spPr>
        <p:txBody>
          <a:bodyPr/>
          <a:lstStyle/>
          <a:p>
            <a:r>
              <a:rPr lang="fa-IR" dirty="0">
                <a:cs typeface="B Titr" panose="00000700000000000000" pitchFamily="2" charset="-78"/>
              </a:rPr>
              <a:t>تهيه كننده : علي شفيع زاده</a:t>
            </a:r>
            <a:endParaRPr lang="en-US" dirty="0">
              <a:cs typeface="B Titr" panose="00000700000000000000"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p:txBody>
          <a:bodyPr/>
          <a:lstStyle/>
          <a:p>
            <a:pPr>
              <a:buFontTx/>
              <a:buNone/>
            </a:pPr>
            <a:r>
              <a:rPr lang="fa-IR"/>
              <a:t>قراردادهای غیر رسمی به این میثاقهای غیر رسمی بصور مختلفی به وجود می آیند.</a:t>
            </a:r>
          </a:p>
          <a:p>
            <a:pPr>
              <a:buFontTx/>
              <a:buNone/>
            </a:pPr>
            <a:r>
              <a:rPr lang="fa-IR"/>
              <a:t>الف: قراردادهای عقلانی ساده ممکن است یک روابط طولانی مسالمت آمیز بین شرکتهای ترکیبی را ایجاد نماید: نظیر شرکتهای پیمانکاری</a:t>
            </a:r>
            <a:endParaRPr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7091" name="Rectangle 3"/>
          <p:cNvSpPr>
            <a:spLocks noGrp="1" noChangeArrowheads="1"/>
          </p:cNvSpPr>
          <p:nvPr>
            <p:ph type="body" idx="1"/>
          </p:nvPr>
        </p:nvSpPr>
        <p:spPr/>
        <p:txBody>
          <a:bodyPr/>
          <a:lstStyle/>
          <a:p>
            <a:pPr>
              <a:buFontTx/>
              <a:buNone/>
            </a:pPr>
            <a:r>
              <a:rPr lang="fa-IR"/>
              <a:t>د ر مورد فروش داراييهاي غير جاري از شركت فرعي به شركت اصلي مي‌ـوان از همان مثال قبلي استفاده نمود فرض كنيم كه شركت فرعي ب تجهيزاتي را به مبلغ 7000 ريال را در تاريخ 29/12/81 به شركت اصلي الف بفروشد شركت ب سود ويژه خود را در سال 1381 مبلغ 50700 ريال كه شامل 700 ريال سود حاصل از فروش تجهيزات مي‌باشد گزارش مي‌كند.</a:t>
            </a:r>
            <a:endParaRPr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8115" name="Rectangle 3"/>
          <p:cNvSpPr>
            <a:spLocks noGrp="1" noChangeArrowheads="1"/>
          </p:cNvSpPr>
          <p:nvPr>
            <p:ph type="body" idx="1"/>
          </p:nvPr>
        </p:nvSpPr>
        <p:spPr/>
        <p:txBody>
          <a:bodyPr/>
          <a:lstStyle/>
          <a:p>
            <a:pPr>
              <a:buFontTx/>
              <a:buNone/>
            </a:pPr>
            <a:r>
              <a:rPr lang="fa-IR" sz="2800"/>
              <a:t>بهاي تمام شده اوليه تجهيزات براي شكرت ب مبلغ 9000 ريال بوده كه سه سال قبل آن را خريداري نموده است ارزش دفتري تجهيزات در تاريخ فروش به شرح زير مي‌باشد.</a:t>
            </a:r>
          </a:p>
          <a:p>
            <a:pPr>
              <a:buFontTx/>
              <a:buNone/>
            </a:pPr>
            <a:r>
              <a:rPr lang="fa-IR" sz="2800"/>
              <a:t>بهاي تمام شده تجهيزات 9000</a:t>
            </a:r>
          </a:p>
          <a:p>
            <a:pPr>
              <a:buFontTx/>
              <a:buNone/>
            </a:pPr>
            <a:r>
              <a:rPr lang="fa-IR" sz="2800"/>
              <a:t>استهلاك انباشته در 29/12/81 </a:t>
            </a:r>
          </a:p>
          <a:p>
            <a:pPr>
              <a:buFontTx/>
              <a:buNone/>
            </a:pPr>
            <a:r>
              <a:rPr lang="fa-IR" sz="2800"/>
              <a:t>استهلاك سالانه (9000) 	900×3</a:t>
            </a:r>
          </a:p>
          <a:p>
            <a:pPr>
              <a:buFontTx/>
              <a:buNone/>
            </a:pPr>
            <a:r>
              <a:rPr lang="fa-IR" sz="2800"/>
              <a:t>					(2700)</a:t>
            </a:r>
          </a:p>
          <a:p>
            <a:pPr>
              <a:buFontTx/>
              <a:buNone/>
            </a:pPr>
            <a:r>
              <a:rPr lang="fa-IR" sz="2800"/>
              <a:t>	ارزش دفتر در پايان سال 81    6300</a:t>
            </a:r>
            <a:endParaRPr lang="en-US" sz="280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9139" name="Rectangle 3"/>
          <p:cNvSpPr>
            <a:spLocks noGrp="1" noChangeArrowheads="1"/>
          </p:cNvSpPr>
          <p:nvPr>
            <p:ph type="body" idx="1"/>
          </p:nvPr>
        </p:nvSpPr>
        <p:spPr/>
        <p:txBody>
          <a:bodyPr/>
          <a:lstStyle/>
          <a:p>
            <a:pPr>
              <a:buFontTx/>
              <a:buNone/>
            </a:pPr>
            <a:r>
              <a:rPr lang="fa-IR"/>
              <a:t>سندهاي جداگانه شركتها در سال 81</a:t>
            </a:r>
          </a:p>
          <a:p>
            <a:pPr>
              <a:buFontTx/>
              <a:buNone/>
            </a:pPr>
            <a:r>
              <a:rPr lang="fa-IR"/>
              <a:t>شركت فرعي ب استهلاك تجهيزات را در هر سال قبل از فروش آن به شركت اصلي الف به شرح زير عمل مي‌كند </a:t>
            </a:r>
          </a:p>
          <a:p>
            <a:pPr>
              <a:buFontTx/>
              <a:buNone/>
            </a:pPr>
            <a:r>
              <a:rPr lang="fa-IR"/>
              <a:t>1) هزينه استهلاك تجهيزات 900</a:t>
            </a:r>
          </a:p>
          <a:p>
            <a:pPr>
              <a:buFontTx/>
              <a:buNone/>
            </a:pPr>
            <a:r>
              <a:rPr lang="fa-IR"/>
              <a:t>		استهلاك انباشته تجهيزات 900</a:t>
            </a:r>
          </a:p>
          <a:p>
            <a:pPr>
              <a:buFontTx/>
              <a:buNone/>
            </a:pPr>
            <a:r>
              <a:rPr lang="fa-IR"/>
              <a:t>ثبت هزينه استهلاك سال 1381 براي تجهيزات فروخته شده </a:t>
            </a:r>
            <a:endParaRPr 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0163" name="Rectangle 3"/>
          <p:cNvSpPr>
            <a:spLocks noGrp="1" noChangeArrowheads="1"/>
          </p:cNvSpPr>
          <p:nvPr>
            <p:ph type="body" idx="1"/>
          </p:nvPr>
        </p:nvSpPr>
        <p:spPr/>
        <p:txBody>
          <a:bodyPr/>
          <a:lstStyle/>
          <a:p>
            <a:pPr>
              <a:lnSpc>
                <a:spcPct val="90000"/>
              </a:lnSpc>
              <a:buFontTx/>
              <a:buNone/>
            </a:pPr>
            <a:r>
              <a:rPr lang="fa-IR" sz="2400"/>
              <a:t>2) صندوق 7000</a:t>
            </a:r>
          </a:p>
          <a:p>
            <a:pPr>
              <a:lnSpc>
                <a:spcPct val="90000"/>
              </a:lnSpc>
              <a:buFontTx/>
              <a:buNone/>
            </a:pPr>
            <a:r>
              <a:rPr lang="fa-IR" sz="2400"/>
              <a:t>استهلاك انباشته 2700</a:t>
            </a:r>
          </a:p>
          <a:p>
            <a:pPr>
              <a:lnSpc>
                <a:spcPct val="90000"/>
              </a:lnSpc>
              <a:buFontTx/>
              <a:buNone/>
            </a:pPr>
            <a:r>
              <a:rPr lang="fa-IR" sz="2400"/>
              <a:t>				تجهيزات 9000</a:t>
            </a:r>
          </a:p>
          <a:p>
            <a:pPr>
              <a:lnSpc>
                <a:spcPct val="90000"/>
              </a:lnSpc>
              <a:buFontTx/>
              <a:buNone/>
            </a:pPr>
            <a:r>
              <a:rPr lang="fa-IR" sz="2400"/>
              <a:t>	سود حاصل از فروش تجهيزات 700</a:t>
            </a:r>
          </a:p>
          <a:p>
            <a:pPr>
              <a:lnSpc>
                <a:spcPct val="90000"/>
              </a:lnSpc>
              <a:buFontTx/>
              <a:buNone/>
            </a:pPr>
            <a:r>
              <a:rPr lang="fa-IR" sz="2400"/>
              <a:t>ثبت تجهيزات فروخته شده</a:t>
            </a:r>
          </a:p>
          <a:p>
            <a:pPr>
              <a:lnSpc>
                <a:spcPct val="90000"/>
              </a:lnSpc>
              <a:buFontTx/>
              <a:buNone/>
            </a:pPr>
            <a:r>
              <a:rPr lang="fa-IR" sz="2400"/>
              <a:t>شركت اصلي الف خريد تجهيزات از شركت ب را در دفاتر خود به شرح زير ثبت مي‌كند.</a:t>
            </a:r>
          </a:p>
          <a:p>
            <a:pPr lvl="1">
              <a:lnSpc>
                <a:spcPct val="90000"/>
              </a:lnSpc>
              <a:buFont typeface="Tahoma" panose="020B0604030504040204" pitchFamily="34" charset="0"/>
              <a:buNone/>
            </a:pPr>
            <a:r>
              <a:rPr lang="fa-IR" sz="2000"/>
              <a:t>2- تجهيزات 7000</a:t>
            </a:r>
          </a:p>
          <a:p>
            <a:pPr>
              <a:lnSpc>
                <a:spcPct val="90000"/>
              </a:lnSpc>
              <a:buFontTx/>
              <a:buNone/>
            </a:pPr>
            <a:r>
              <a:rPr lang="fa-IR" sz="2400"/>
              <a:t>صندوق 7000</a:t>
            </a:r>
          </a:p>
          <a:p>
            <a:pPr>
              <a:lnSpc>
                <a:spcPct val="90000"/>
              </a:lnSpc>
              <a:buFontTx/>
              <a:buNone/>
            </a:pPr>
            <a:r>
              <a:rPr lang="fa-IR" sz="2400"/>
              <a:t>خريد تجهيزات از شركت ب </a:t>
            </a:r>
            <a:endParaRPr lang="en-US" sz="240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1187" name="Rectangle 3"/>
          <p:cNvSpPr>
            <a:spLocks noGrp="1" noChangeArrowheads="1"/>
          </p:cNvSpPr>
          <p:nvPr>
            <p:ph type="body" idx="1"/>
          </p:nvPr>
        </p:nvSpPr>
        <p:spPr/>
        <p:txBody>
          <a:bodyPr/>
          <a:lstStyle/>
          <a:p>
            <a:pPr>
              <a:lnSpc>
                <a:spcPct val="90000"/>
              </a:lnSpc>
              <a:buFontTx/>
              <a:buNone/>
            </a:pPr>
            <a:r>
              <a:rPr lang="fa-IR"/>
              <a:t>به علاوه، شركت الف براساس روش ارزش ويژه، نسبت به سهامي كه از شركت به دارا مي‌باشد سود ويژه و سود سهام نقدي پرداخت شده شركت ب را در دفاتر خود چنين ثبت مي‌كند.</a:t>
            </a:r>
          </a:p>
          <a:p>
            <a:pPr>
              <a:lnSpc>
                <a:spcPct val="90000"/>
              </a:lnSpc>
              <a:buFontTx/>
              <a:buNone/>
            </a:pPr>
            <a:r>
              <a:rPr lang="fa-IR"/>
              <a:t>5- سرمايه گذاري در سهام ب 40560</a:t>
            </a:r>
          </a:p>
          <a:p>
            <a:pPr>
              <a:lnSpc>
                <a:spcPct val="90000"/>
              </a:lnSpc>
              <a:buFontTx/>
              <a:buNone/>
            </a:pPr>
            <a:r>
              <a:rPr lang="fa-IR"/>
              <a:t>درآمد حاصل از سرمايه گذاري 40560</a:t>
            </a:r>
          </a:p>
          <a:p>
            <a:pPr>
              <a:lnSpc>
                <a:spcPct val="90000"/>
              </a:lnSpc>
              <a:buFontTx/>
              <a:buNone/>
            </a:pPr>
            <a:r>
              <a:rPr lang="fa-IR"/>
              <a:t>ثبت سهم ويژه از شركت ب </a:t>
            </a:r>
          </a:p>
          <a:p>
            <a:pPr>
              <a:lnSpc>
                <a:spcPct val="90000"/>
              </a:lnSpc>
              <a:buFontTx/>
              <a:buNone/>
            </a:pPr>
            <a:r>
              <a:rPr lang="fa-IR"/>
              <a:t>40560 = 80% × 50700</a:t>
            </a:r>
            <a:endParaRPr 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2211" name="Rectangle 3"/>
          <p:cNvSpPr>
            <a:spLocks noGrp="1" noChangeArrowheads="1"/>
          </p:cNvSpPr>
          <p:nvPr>
            <p:ph type="body" idx="1"/>
          </p:nvPr>
        </p:nvSpPr>
        <p:spPr/>
        <p:txBody>
          <a:bodyPr/>
          <a:lstStyle/>
          <a:p>
            <a:pPr>
              <a:lnSpc>
                <a:spcPct val="90000"/>
              </a:lnSpc>
              <a:buFontTx/>
              <a:buNone/>
            </a:pPr>
            <a:r>
              <a:rPr lang="fa-IR" sz="2400"/>
              <a:t>صندوق 24000</a:t>
            </a:r>
          </a:p>
          <a:p>
            <a:pPr>
              <a:lnSpc>
                <a:spcPct val="90000"/>
              </a:lnSpc>
              <a:buFontTx/>
              <a:buNone/>
            </a:pPr>
            <a:r>
              <a:rPr lang="fa-IR" sz="2400"/>
              <a:t>		سرمايه گذاري در سهام شركت ب 24000</a:t>
            </a:r>
          </a:p>
          <a:p>
            <a:pPr>
              <a:lnSpc>
                <a:spcPct val="90000"/>
              </a:lnSpc>
              <a:buFontTx/>
              <a:buNone/>
            </a:pPr>
            <a:r>
              <a:rPr lang="fa-IR" sz="2400"/>
              <a:t>ثتب سهم سود سهام دفتري پرداخت شده توسط شركت ب </a:t>
            </a:r>
          </a:p>
          <a:p>
            <a:pPr>
              <a:lnSpc>
                <a:spcPct val="90000"/>
              </a:lnSpc>
              <a:buFontTx/>
              <a:buNone/>
            </a:pPr>
            <a:r>
              <a:rPr lang="fa-IR" sz="2400"/>
              <a:t>				24000 = 80% × 30000</a:t>
            </a:r>
          </a:p>
          <a:p>
            <a:pPr>
              <a:lnSpc>
                <a:spcPct val="90000"/>
              </a:lnSpc>
              <a:buFontTx/>
              <a:buNone/>
            </a:pPr>
            <a:r>
              <a:rPr lang="fa-IR" sz="2400"/>
              <a:t>كاربرگ تلفيقي سال 1381</a:t>
            </a:r>
          </a:p>
          <a:p>
            <a:pPr>
              <a:lnSpc>
                <a:spcPct val="90000"/>
              </a:lnSpc>
              <a:buFontTx/>
              <a:buNone/>
            </a:pPr>
            <a:r>
              <a:rPr lang="fa-IR" sz="2400"/>
              <a:t>سندهاي حذفي در كاربرگ تلفيقي سال 1381  به شرح زير مي‌باشد.</a:t>
            </a:r>
          </a:p>
          <a:p>
            <a:pPr>
              <a:lnSpc>
                <a:spcPct val="90000"/>
              </a:lnSpc>
              <a:buFontTx/>
              <a:buNone/>
            </a:pPr>
            <a:r>
              <a:rPr lang="fa-IR" sz="2400"/>
              <a:t>6) حساب درآمد حاصله از سرمايه گذاري 40560 </a:t>
            </a:r>
          </a:p>
          <a:p>
            <a:pPr>
              <a:lnSpc>
                <a:spcPct val="90000"/>
              </a:lnSpc>
              <a:buFontTx/>
              <a:buNone/>
            </a:pPr>
            <a:r>
              <a:rPr lang="fa-IR" sz="2400"/>
              <a:t>			حساب سود سهام نقدي پرداخت شده 24000</a:t>
            </a:r>
          </a:p>
          <a:p>
            <a:pPr>
              <a:lnSpc>
                <a:spcPct val="90000"/>
              </a:lnSpc>
              <a:buFontTx/>
              <a:buNone/>
            </a:pPr>
            <a:r>
              <a:rPr lang="fa-IR" sz="2400"/>
              <a:t>			حساب سرمايه گذاري در سهام ب 16560</a:t>
            </a:r>
          </a:p>
          <a:p>
            <a:pPr>
              <a:lnSpc>
                <a:spcPct val="90000"/>
              </a:lnSpc>
              <a:buFontTx/>
              <a:buNone/>
            </a:pPr>
            <a:r>
              <a:rPr lang="fa-IR" sz="2400"/>
              <a:t>حذف درآمد ويژه از شركت ب</a:t>
            </a:r>
            <a:endParaRPr lang="en-US" sz="240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3235" name="Rectangle 3"/>
          <p:cNvSpPr>
            <a:spLocks noGrp="1" noChangeArrowheads="1"/>
          </p:cNvSpPr>
          <p:nvPr>
            <p:ph type="body" idx="1"/>
          </p:nvPr>
        </p:nvSpPr>
        <p:spPr/>
        <p:txBody>
          <a:bodyPr/>
          <a:lstStyle/>
          <a:p>
            <a:pPr>
              <a:lnSpc>
                <a:spcPct val="90000"/>
              </a:lnSpc>
              <a:buFontTx/>
              <a:buNone/>
            </a:pPr>
            <a:r>
              <a:rPr lang="fa-IR"/>
              <a:t>7) درآمد ويژه 10000</a:t>
            </a:r>
          </a:p>
          <a:p>
            <a:pPr>
              <a:lnSpc>
                <a:spcPct val="90000"/>
              </a:lnSpc>
              <a:buFontTx/>
              <a:buNone/>
            </a:pPr>
            <a:r>
              <a:rPr lang="fa-IR"/>
              <a:t>	حساب سود سهام نقدي پرداخت شده 6000</a:t>
            </a:r>
          </a:p>
          <a:p>
            <a:pPr>
              <a:lnSpc>
                <a:spcPct val="90000"/>
              </a:lnSpc>
              <a:buFontTx/>
              <a:buNone/>
            </a:pPr>
            <a:r>
              <a:rPr lang="fa-IR"/>
              <a:t>	سهم سهامداران اقليت 		   4000</a:t>
            </a:r>
          </a:p>
          <a:p>
            <a:pPr>
              <a:lnSpc>
                <a:spcPct val="90000"/>
              </a:lnSpc>
              <a:buFontTx/>
              <a:buNone/>
            </a:pPr>
            <a:r>
              <a:rPr lang="fa-IR"/>
              <a:t>اختصاص سهم درآمد ويژه سهامداران اقليت</a:t>
            </a:r>
          </a:p>
          <a:p>
            <a:pPr>
              <a:lnSpc>
                <a:spcPct val="90000"/>
              </a:lnSpc>
              <a:buFontTx/>
              <a:buNone/>
            </a:pPr>
            <a:r>
              <a:rPr lang="fa-IR"/>
              <a:t>سهم سهامداران اقليت از درآمد ويژه شركت ب 10000 = 20% × (700-50700)</a:t>
            </a:r>
          </a:p>
          <a:p>
            <a:pPr>
              <a:lnSpc>
                <a:spcPct val="90000"/>
              </a:lnSpc>
              <a:buFontTx/>
              <a:buNone/>
            </a:pPr>
            <a:r>
              <a:rPr lang="fa-IR"/>
              <a:t>سهم سهامداران اقليت از سود سهام نقدي پرداخت شده شركت ب 6000 = 24000 – 30000</a:t>
            </a:r>
            <a:endParaRPr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endParaRPr lang="en-US"/>
          </a:p>
        </p:txBody>
      </p:sp>
      <p:sp>
        <p:nvSpPr>
          <p:cNvPr id="224259" name="Rectangle 3"/>
          <p:cNvSpPr>
            <a:spLocks noGrp="1" noChangeArrowheads="1"/>
          </p:cNvSpPr>
          <p:nvPr>
            <p:ph type="body" idx="1"/>
          </p:nvPr>
        </p:nvSpPr>
        <p:spPr/>
        <p:txBody>
          <a:bodyPr/>
          <a:lstStyle/>
          <a:p>
            <a:pPr>
              <a:lnSpc>
                <a:spcPct val="80000"/>
              </a:lnSpc>
              <a:buFontTx/>
              <a:buNone/>
            </a:pPr>
            <a:r>
              <a:rPr lang="fa-IR" sz="2800"/>
              <a:t>8) حساب سهام عادي شركت ب 20000</a:t>
            </a:r>
          </a:p>
          <a:p>
            <a:pPr>
              <a:lnSpc>
                <a:spcPct val="80000"/>
              </a:lnSpc>
              <a:buFontTx/>
              <a:buNone/>
            </a:pPr>
            <a:r>
              <a:rPr lang="fa-IR" sz="2800"/>
              <a:t>حساب سود انباشته آغاز دوره  10000</a:t>
            </a:r>
          </a:p>
          <a:p>
            <a:pPr>
              <a:lnSpc>
                <a:spcPct val="80000"/>
              </a:lnSpc>
              <a:buFontTx/>
              <a:buNone/>
            </a:pPr>
            <a:r>
              <a:rPr lang="fa-IR" sz="2800"/>
              <a:t>		حساب سرمايه گذاري در سهام ب 240000</a:t>
            </a:r>
          </a:p>
          <a:p>
            <a:pPr>
              <a:lnSpc>
                <a:spcPct val="80000"/>
              </a:lnSpc>
              <a:buFontTx/>
              <a:buNone/>
            </a:pPr>
            <a:r>
              <a:rPr lang="fa-IR" sz="2800"/>
              <a:t>		سهم سهامدارن اقليت		   60000</a:t>
            </a:r>
          </a:p>
          <a:p>
            <a:pPr>
              <a:lnSpc>
                <a:spcPct val="80000"/>
              </a:lnSpc>
              <a:buFontTx/>
              <a:buNone/>
            </a:pPr>
            <a:r>
              <a:rPr lang="fa-IR" sz="2800"/>
              <a:t>حذف مانده سرمايه گذاري رد سهام ب در آغاز تحصيل</a:t>
            </a:r>
          </a:p>
          <a:p>
            <a:pPr>
              <a:lnSpc>
                <a:spcPct val="80000"/>
              </a:lnSpc>
              <a:buFontTx/>
              <a:buNone/>
            </a:pPr>
            <a:r>
              <a:rPr lang="fa-IR" sz="2800"/>
              <a:t>9) حساب ساختمان و تجهيزات 2000</a:t>
            </a:r>
          </a:p>
          <a:p>
            <a:pPr>
              <a:lnSpc>
                <a:spcPct val="80000"/>
              </a:lnSpc>
              <a:buFontTx/>
              <a:buNone/>
            </a:pPr>
            <a:r>
              <a:rPr lang="fa-IR" sz="2800"/>
              <a:t>سود حاصل از فروش تجهيزات 700</a:t>
            </a:r>
          </a:p>
          <a:p>
            <a:pPr>
              <a:lnSpc>
                <a:spcPct val="80000"/>
              </a:lnSpc>
              <a:buFontTx/>
              <a:buNone/>
            </a:pPr>
            <a:r>
              <a:rPr lang="fa-IR" sz="2800"/>
              <a:t>		استهلاك انباشته تجهيزات 2700</a:t>
            </a:r>
          </a:p>
          <a:p>
            <a:pPr>
              <a:lnSpc>
                <a:spcPct val="80000"/>
              </a:lnSpc>
              <a:buFontTx/>
              <a:buNone/>
            </a:pPr>
            <a:r>
              <a:rPr lang="fa-IR" sz="2800"/>
              <a:t>حذف سود تحقق نيافته حاصله از فروش تجهيزات</a:t>
            </a:r>
            <a:endParaRPr lang="en-US" sz="280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83" name="Rectangle 3"/>
          <p:cNvSpPr>
            <a:spLocks noGrp="1" noChangeArrowheads="1"/>
          </p:cNvSpPr>
          <p:nvPr>
            <p:ph type="body" idx="1"/>
          </p:nvPr>
        </p:nvSpPr>
        <p:spPr/>
        <p:txBody>
          <a:bodyPr/>
          <a:lstStyle/>
          <a:p>
            <a:pPr>
              <a:buFontTx/>
              <a:buNone/>
            </a:pPr>
            <a:r>
              <a:rPr lang="fa-IR"/>
              <a:t>در سند شماره 6 سود ويژه و سود سهام نقدي از شركت فرعي ب براساس منبع ثبت شده به وسيله شركت الف به ارزش دفتري در سال 1381 حذف مي‌گردد</a:t>
            </a:r>
          </a:p>
          <a:p>
            <a:pPr>
              <a:buFontTx/>
              <a:buNone/>
            </a:pPr>
            <a:r>
              <a:rPr lang="fa-IR"/>
              <a:t>در سند شماره 7، درآمد ويژه سهم اقليت براساس سهامي كه در اختيار دارد، تعيين مي‌گردد.</a:t>
            </a:r>
            <a:r>
              <a:rPr lang="en-US"/>
              <a:t> </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6307" name="Rectangle 3"/>
          <p:cNvSpPr>
            <a:spLocks noGrp="1" noChangeArrowheads="1"/>
          </p:cNvSpPr>
          <p:nvPr>
            <p:ph type="body" idx="1"/>
          </p:nvPr>
        </p:nvSpPr>
        <p:spPr/>
        <p:txBody>
          <a:bodyPr/>
          <a:lstStyle/>
          <a:p>
            <a:pPr>
              <a:buFontTx/>
              <a:buNone/>
            </a:pPr>
            <a:r>
              <a:rPr lang="fa-IR"/>
              <a:t>در سند شماره 8، مانده حساب سرمايه گذاري آغاز دوره حذف و مانده سهم سهامداران اقليت در آغاز دوره تعيين مي‌گردد.</a:t>
            </a:r>
          </a:p>
          <a:p>
            <a:pPr>
              <a:buFontTx/>
              <a:buNone/>
            </a:pPr>
            <a:r>
              <a:rPr lang="fa-IR"/>
              <a:t>در سند شماره 9، سود حاصل از فروش تجهيزات را حذف مي‌كند و مانده حسابها را در كاربرگ تلفيقي براي سود و زيان تركيبي تعديل مي‌كند.</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p:txBody>
          <a:bodyPr/>
          <a:lstStyle/>
          <a:p>
            <a:pPr>
              <a:buFontTx/>
              <a:buNone/>
            </a:pPr>
            <a:r>
              <a:rPr lang="fa-IR"/>
              <a:t>ب: شرکتهایی که هر دو طرف به یکدیگر وابسته می باشند و ممکن است هیات مدیره مشترک داشته باشند. در این حالت احتمالا یک و یا چند نفر از اعضای هیأت مدیره در هر دو شرکت یکی می باشد.</a:t>
            </a:r>
            <a:endParaRPr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7331" name="Rectangle 3"/>
          <p:cNvSpPr>
            <a:spLocks noGrp="1" noChangeArrowheads="1"/>
          </p:cNvSpPr>
          <p:nvPr>
            <p:ph type="body" idx="1"/>
          </p:nvPr>
        </p:nvSpPr>
        <p:spPr/>
        <p:txBody>
          <a:bodyPr/>
          <a:lstStyle/>
          <a:p>
            <a:pPr>
              <a:buFontTx/>
              <a:buNone/>
            </a:pPr>
            <a:r>
              <a:rPr lang="fa-IR"/>
              <a:t>معاملات دارايهاي غير جاري بين گروه شركتها در خلال دوره مالي</a:t>
            </a:r>
          </a:p>
          <a:p>
            <a:pPr>
              <a:buFontTx/>
              <a:buNone/>
            </a:pPr>
            <a:r>
              <a:rPr lang="fa-IR"/>
              <a:t>درتمام موارد فوق خريد و فروش داراييهاي غير جاري در پايان دوره مالي انجام گرفته است، لكن ممكن  است اين معامله در خلال دوره مالي انجام پذيرد در اين حالت قسمتي از سود و زيان دوره مالي مذكور تحقق مي‌يابد.</a:t>
            </a:r>
            <a:endParaRPr lang="en-US"/>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5" name="Rectangle 3"/>
          <p:cNvSpPr>
            <a:spLocks noGrp="1" noChangeArrowheads="1"/>
          </p:cNvSpPr>
          <p:nvPr>
            <p:ph type="body" idx="1"/>
          </p:nvPr>
        </p:nvSpPr>
        <p:spPr/>
        <p:txBody>
          <a:bodyPr/>
          <a:lstStyle/>
          <a:p>
            <a:pPr>
              <a:lnSpc>
                <a:spcPct val="80000"/>
              </a:lnSpc>
              <a:buFontTx/>
              <a:buNone/>
            </a:pPr>
            <a:r>
              <a:rPr lang="fa-IR" sz="2000"/>
              <a:t>8) حساب سهام عادي شركت ب 200000</a:t>
            </a:r>
          </a:p>
          <a:p>
            <a:pPr>
              <a:lnSpc>
                <a:spcPct val="80000"/>
              </a:lnSpc>
              <a:buFontTx/>
              <a:buNone/>
            </a:pPr>
            <a:r>
              <a:rPr lang="fa-IR" sz="2000"/>
              <a:t>حساب سود انباشته آغاز دوره  10000</a:t>
            </a:r>
          </a:p>
          <a:p>
            <a:pPr>
              <a:lnSpc>
                <a:spcPct val="80000"/>
              </a:lnSpc>
              <a:buFontTx/>
              <a:buNone/>
            </a:pPr>
            <a:r>
              <a:rPr lang="fa-IR" sz="2000"/>
              <a:t>		حساب سرمايه گذاري در سهام ب 240000</a:t>
            </a:r>
          </a:p>
          <a:p>
            <a:pPr>
              <a:lnSpc>
                <a:spcPct val="80000"/>
              </a:lnSpc>
              <a:buFontTx/>
              <a:buNone/>
            </a:pPr>
            <a:r>
              <a:rPr lang="fa-IR" sz="2000"/>
              <a:t>		سهم سهامداران اقليت    	60000</a:t>
            </a:r>
          </a:p>
          <a:p>
            <a:pPr>
              <a:lnSpc>
                <a:spcPct val="80000"/>
              </a:lnSpc>
              <a:buFontTx/>
              <a:buNone/>
            </a:pPr>
            <a:r>
              <a:rPr lang="fa-IR" sz="2000"/>
              <a:t>حذف مانده سرمايه گذاري در سهام ب در آغاز تحصيل</a:t>
            </a:r>
          </a:p>
          <a:p>
            <a:pPr>
              <a:lnSpc>
                <a:spcPct val="80000"/>
              </a:lnSpc>
              <a:buFontTx/>
              <a:buNone/>
            </a:pPr>
            <a:r>
              <a:rPr lang="fa-IR" sz="2000"/>
              <a:t>9) حساب ساختمان و تجهيزات 2000</a:t>
            </a:r>
          </a:p>
          <a:p>
            <a:pPr>
              <a:lnSpc>
                <a:spcPct val="80000"/>
              </a:lnSpc>
              <a:buFontTx/>
              <a:buNone/>
            </a:pPr>
            <a:r>
              <a:rPr lang="fa-IR" sz="2000"/>
              <a:t>سود حاصل از فروش تجهيزات 700</a:t>
            </a:r>
          </a:p>
          <a:p>
            <a:pPr>
              <a:lnSpc>
                <a:spcPct val="80000"/>
              </a:lnSpc>
              <a:buFontTx/>
              <a:buNone/>
            </a:pPr>
            <a:r>
              <a:rPr lang="fa-IR" sz="2000"/>
              <a:t>		استهلاك انباشته تجهيزات 2700</a:t>
            </a:r>
          </a:p>
          <a:p>
            <a:pPr>
              <a:lnSpc>
                <a:spcPct val="80000"/>
              </a:lnSpc>
              <a:buFontTx/>
              <a:buNone/>
            </a:pPr>
            <a:r>
              <a:rPr lang="fa-IR" sz="2000"/>
              <a:t>حذف سود تحقق نيافته حاصله از فروش تجهيزات</a:t>
            </a:r>
          </a:p>
          <a:p>
            <a:pPr>
              <a:lnSpc>
                <a:spcPct val="80000"/>
              </a:lnSpc>
              <a:buFontTx/>
              <a:buNone/>
            </a:pPr>
            <a:r>
              <a:rPr lang="fa-IR" sz="2000"/>
              <a:t>در سند شماره 6 سود ويژه و سود سهام نقدي از شركت فرعي ب براساس منبع ثبت شده به وسيله شركت الف به ارزش دفتري در سال 1381 حذف مي‌گردد.</a:t>
            </a:r>
          </a:p>
          <a:p>
            <a:pPr>
              <a:lnSpc>
                <a:spcPct val="80000"/>
              </a:lnSpc>
              <a:buFontTx/>
              <a:buNone/>
            </a:pPr>
            <a:r>
              <a:rPr lang="fa-IR" sz="2000"/>
              <a:t>در سند شماره 7، درآمد ويژه سهم اقليت براساس سهامي كه در اختيا ر دارد، تعيين مي‌گردد.</a:t>
            </a:r>
            <a:endParaRPr lang="en-US" sz="200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9379" name="Rectangle 3"/>
          <p:cNvSpPr>
            <a:spLocks noGrp="1" noChangeArrowheads="1"/>
          </p:cNvSpPr>
          <p:nvPr>
            <p:ph type="body" idx="1"/>
          </p:nvPr>
        </p:nvSpPr>
        <p:spPr/>
        <p:txBody>
          <a:bodyPr/>
          <a:lstStyle/>
          <a:p>
            <a:pPr>
              <a:buFontTx/>
              <a:buNone/>
            </a:pPr>
            <a:r>
              <a:rPr lang="fa-IR"/>
              <a:t>در سند شماره 8، مانده حساب سرمايه گذاري آغاز دوره حذف و مانده سهم سهامداران اقليت در آغاز دوره تعيين مي‌گردد.</a:t>
            </a:r>
          </a:p>
          <a:p>
            <a:pPr>
              <a:buFontTx/>
              <a:buNone/>
            </a:pPr>
            <a:r>
              <a:rPr lang="fa-IR"/>
              <a:t>در سند شماره 9، سود حاصل از فروش تجهيزات را حذف مي‌كند و مانده حسابها را در كاربرگ تلفيقي براي سود و زيان تركيبي تعديل مي‌كند</a:t>
            </a:r>
            <a:r>
              <a:rPr lang="en-US"/>
              <a:t> </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0403" name="Rectangle 3"/>
          <p:cNvSpPr>
            <a:spLocks noGrp="1" noChangeArrowheads="1"/>
          </p:cNvSpPr>
          <p:nvPr>
            <p:ph type="body" idx="1"/>
          </p:nvPr>
        </p:nvSpPr>
        <p:spPr/>
        <p:txBody>
          <a:bodyPr/>
          <a:lstStyle/>
          <a:p>
            <a:pPr>
              <a:buFontTx/>
              <a:buNone/>
            </a:pPr>
            <a:r>
              <a:rPr lang="fa-IR"/>
              <a:t>معاملات داراييهاي غير جاري بين گروه شركتها در خلال دوره مالي</a:t>
            </a:r>
          </a:p>
          <a:p>
            <a:pPr>
              <a:buFontTx/>
              <a:buNone/>
            </a:pPr>
            <a:r>
              <a:rPr lang="fa-IR"/>
              <a:t>در تمام موارد فوق خريد و فروش داراييهاي غير جاري در پايان دوره مالي انجام گرفته است، لكن ممكن است اين معامله در خلال دوره مالي انجام پذيرد در اين حالت قسمتي از سود و زيان دوره مالي مذكور تحقق مي‌يابد.</a:t>
            </a:r>
            <a:endParaRPr lang="en-US"/>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1427" name="Rectangle 3"/>
          <p:cNvSpPr>
            <a:spLocks noGrp="1" noChangeArrowheads="1"/>
          </p:cNvSpPr>
          <p:nvPr>
            <p:ph type="body" idx="1"/>
          </p:nvPr>
        </p:nvSpPr>
        <p:spPr/>
        <p:txBody>
          <a:bodyPr/>
          <a:lstStyle/>
          <a:p>
            <a:pPr>
              <a:buFontTx/>
              <a:buNone/>
            </a:pPr>
            <a:r>
              <a:rPr lang="fa-IR"/>
              <a:t>بنابراين هنگام وقوع اين امر، سندهاي حذفي دركاربرگ تلفيقي پايان سال، استهلاك انباشته و هزينه استهلاك را تعديل مي‌نمايد اين رقم تعديلي برابر است با تفاوت بين استهلاك ثبت شده توسط شركت خريدار و استهلاك ثبت شده تا زمان فروش توسط فروشنده.</a:t>
            </a:r>
            <a:endParaRPr lang="en-US"/>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2451" name="Rectangle 3"/>
          <p:cNvSpPr>
            <a:spLocks noGrp="1" noChangeArrowheads="1"/>
          </p:cNvSpPr>
          <p:nvPr>
            <p:ph type="body" idx="1"/>
          </p:nvPr>
        </p:nvSpPr>
        <p:spPr/>
        <p:txBody>
          <a:bodyPr/>
          <a:lstStyle/>
          <a:p>
            <a:pPr>
              <a:buFontTx/>
              <a:buNone/>
            </a:pPr>
            <a:r>
              <a:rPr lang="fa-IR"/>
              <a:t>بطور مثال، فروش تجهيزات از شركت فرعي به شركت اصلي در تاريخ 1/4/81صورت گرفته است. درج يك سند حذفي در كاربرگ تلفيقي براي پايان سال 29/12/81 لازم مي‌گردد.</a:t>
            </a:r>
          </a:p>
          <a:p>
            <a:pPr>
              <a:buFontTx/>
              <a:buNone/>
            </a:pPr>
            <a:r>
              <a:rPr lang="fa-IR"/>
              <a:t>استهلاك انباشته ××</a:t>
            </a:r>
          </a:p>
          <a:p>
            <a:pPr>
              <a:buFontTx/>
              <a:buNone/>
            </a:pPr>
            <a:r>
              <a:rPr lang="fa-IR"/>
              <a:t>	هزينه استهلاك ××</a:t>
            </a:r>
          </a:p>
          <a:p>
            <a:pPr>
              <a:buFontTx/>
              <a:buNone/>
            </a:pPr>
            <a:r>
              <a:rPr lang="fa-IR"/>
              <a:t>تعديل استهلاك براي مدت مذكور</a:t>
            </a:r>
            <a:endParaRPr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2082" name="Rectangle 2"/>
          <p:cNvSpPr>
            <a:spLocks noGrp="1" noChangeArrowheads="1"/>
          </p:cNvSpPr>
          <p:nvPr>
            <p:ph type="ctrTitle"/>
          </p:nvPr>
        </p:nvSpPr>
        <p:spPr>
          <a:xfrm>
            <a:off x="685800" y="685800"/>
            <a:ext cx="7772400" cy="762000"/>
          </a:xfrm>
        </p:spPr>
        <p:txBody>
          <a:bodyPr/>
          <a:lstStyle/>
          <a:p>
            <a:r>
              <a:rPr lang="fa-IR" sz="4000"/>
              <a:t>فصل ششم: اوراق قرضه يا بدهي بلند مدت</a:t>
            </a:r>
            <a:endParaRPr lang="en-US" sz="4000"/>
          </a:p>
        </p:txBody>
      </p:sp>
      <p:sp>
        <p:nvSpPr>
          <p:cNvPr id="302083" name="Rectangle 3"/>
          <p:cNvSpPr>
            <a:spLocks noGrp="1" noChangeArrowheads="1"/>
          </p:cNvSpPr>
          <p:nvPr>
            <p:ph type="subTitle" idx="1"/>
          </p:nvPr>
        </p:nvSpPr>
        <p:spPr>
          <a:xfrm>
            <a:off x="1447800" y="1600200"/>
            <a:ext cx="6400800" cy="4343400"/>
          </a:xfrm>
        </p:spPr>
        <p:txBody>
          <a:bodyPr/>
          <a:lstStyle/>
          <a:p>
            <a:pPr algn="r"/>
            <a:r>
              <a:rPr lang="fa-IR" sz="4000">
                <a:cs typeface="B Badr" panose="00000400000000000000" pitchFamily="2" charset="-78"/>
              </a:rPr>
              <a:t>اوراق قرضه يا بدهي بين شركتها :</a:t>
            </a:r>
            <a:endParaRPr lang="en-US" sz="4000">
              <a:cs typeface="B Badr" panose="00000400000000000000" pitchFamily="2" charset="-78"/>
            </a:endParaRPr>
          </a:p>
          <a:p>
            <a:pPr algn="r"/>
            <a:r>
              <a:rPr lang="fa-IR" sz="4000" b="1">
                <a:cs typeface="B Badr" panose="00000400000000000000" pitchFamily="2" charset="-78"/>
              </a:rPr>
              <a:t>يكي از مزاياي داشتن كنترل روي ساير شركتها اين است كه مديريت قادر است منابع موجود خود را به شخصيت قانوني ديگري انتقال دهد</a:t>
            </a:r>
            <a:r>
              <a:rPr lang="en-US" sz="4000" b="1">
                <a:cs typeface="B Badr" panose="00000400000000000000" pitchFamily="2" charset="-78"/>
              </a:rPr>
              <a:t> </a:t>
            </a:r>
            <a:r>
              <a:rPr lang="fa-IR" sz="4000" b="1">
                <a:cs typeface="B Badr" panose="00000400000000000000" pitchFamily="2" charset="-78"/>
              </a:rPr>
              <a:t>. شركتها غالبا در يافته اند كه انتقال</a:t>
            </a:r>
            <a:endParaRPr lang="en-US" sz="4000">
              <a:cs typeface="B Badr" panose="00000400000000000000" pitchFamily="2" charset="-78"/>
            </a:endParaRP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endParaRPr lang="en-US"/>
          </a:p>
        </p:txBody>
      </p:sp>
      <p:sp>
        <p:nvSpPr>
          <p:cNvPr id="303107" name="Rectangle 3"/>
          <p:cNvSpPr>
            <a:spLocks noGrp="1" noChangeArrowheads="1"/>
          </p:cNvSpPr>
          <p:nvPr>
            <p:ph type="body" idx="1"/>
          </p:nvPr>
        </p:nvSpPr>
        <p:spPr/>
        <p:txBody>
          <a:bodyPr/>
          <a:lstStyle/>
          <a:p>
            <a:r>
              <a:rPr lang="fa-IR" sz="4000">
                <a:cs typeface="B Badr" panose="00000400000000000000" pitchFamily="2" charset="-78"/>
              </a:rPr>
              <a:t>و قرض دادن مازاد وجوه به شركت وابسته ديگر</a:t>
            </a:r>
            <a:r>
              <a:rPr lang="en-US" sz="4000">
                <a:cs typeface="B Badr" panose="00000400000000000000" pitchFamily="2" charset="-78"/>
              </a:rPr>
              <a:t> </a:t>
            </a:r>
            <a:r>
              <a:rPr lang="fa-IR" sz="4000">
                <a:cs typeface="B Badr" panose="00000400000000000000" pitchFamily="2" charset="-78"/>
              </a:rPr>
              <a:t>و يا دريافت وام از آن جهت رفع كمبود نقد ينگي براي شركت يك مزيت است . قرض گيرنده معمولا در</a:t>
            </a:r>
          </a:p>
          <a:p>
            <a:r>
              <a:rPr lang="fa-IR" sz="4000">
                <a:latin typeface="Arial" panose="020B0604020202020204" pitchFamily="34" charset="0"/>
                <a:cs typeface="B Badr" panose="00000400000000000000" pitchFamily="2" charset="-78"/>
              </a:rPr>
              <a:t>‹‹ شرايط محدوديت اعتبار ›› از نرخ بهره هاي پايينتري سود مي برد </a:t>
            </a:r>
            <a:endParaRPr lang="en-US" sz="4000">
              <a:cs typeface="B Badr" panose="00000400000000000000" pitchFamily="2" charset="-78"/>
            </a:endParaRP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endParaRPr lang="en-US"/>
          </a:p>
        </p:txBody>
      </p:sp>
      <p:sp>
        <p:nvSpPr>
          <p:cNvPr id="304131" name="Rectangle 3"/>
          <p:cNvSpPr>
            <a:spLocks noGrp="1" noChangeArrowheads="1"/>
          </p:cNvSpPr>
          <p:nvPr>
            <p:ph type="body" idx="1"/>
          </p:nvPr>
        </p:nvSpPr>
        <p:spPr/>
        <p:txBody>
          <a:bodyPr/>
          <a:lstStyle/>
          <a:p>
            <a:r>
              <a:rPr lang="fa-IR" sz="4000">
                <a:cs typeface="B Badr" panose="00000400000000000000" pitchFamily="2" charset="-78"/>
              </a:rPr>
              <a:t>و قرض دهنده ممكن است قادر باشد كه وجوه مازاد را در شركت ديگري كه دانش قابل ملاحظه اي دارد ، يك مزيت براي شركت اصلي يا شركت وابسته خود بداند .  قواعد تركيب يا تلفيق :</a:t>
            </a:r>
            <a:endParaRPr lang="en-US" sz="4000">
              <a:cs typeface="B Badr" panose="00000400000000000000" pitchFamily="2" charset="-78"/>
            </a:endParaRP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endParaRPr lang="en-US"/>
          </a:p>
        </p:txBody>
      </p:sp>
      <p:sp>
        <p:nvSpPr>
          <p:cNvPr id="305155" name="Rectangle 3"/>
          <p:cNvSpPr>
            <a:spLocks noGrp="1" noChangeArrowheads="1"/>
          </p:cNvSpPr>
          <p:nvPr>
            <p:ph type="body" idx="1"/>
          </p:nvPr>
        </p:nvSpPr>
        <p:spPr/>
        <p:txBody>
          <a:bodyPr/>
          <a:lstStyle/>
          <a:p>
            <a:r>
              <a:rPr lang="fa-IR" sz="4000">
                <a:cs typeface="B Badr" panose="00000400000000000000" pitchFamily="2" charset="-78"/>
              </a:rPr>
              <a:t>بدهي بين شركتها بر دو نوع است :</a:t>
            </a:r>
          </a:p>
          <a:p>
            <a:r>
              <a:rPr lang="fa-IR" sz="4000">
                <a:cs typeface="B Badr" panose="00000400000000000000" pitchFamily="2" charset="-78"/>
              </a:rPr>
              <a:t>1- بدهي مستقيم بين شركت ها كه شامل وام از يك شركت وابسته به شركت ديگر بدون مداخله شركتي از خارج گروه مي باشد .مانند حسابهاي دريافتني و حسابهاي پرداختني . </a:t>
            </a:r>
            <a:endParaRPr lang="en-US" sz="4000">
              <a:cs typeface="B Badr" panose="00000400000000000000"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p:txBody>
          <a:bodyPr/>
          <a:lstStyle/>
          <a:p>
            <a:pPr>
              <a:buFontTx/>
              <a:buNone/>
            </a:pPr>
            <a:r>
              <a:rPr lang="fa-IR"/>
              <a:t>قراردادهای رسمی: ترکیب رسمی شرکتها معمولا باقراردادهای نوشته شده ومدونبه مرحله اجرا در می آید این قراردادها شرایط ترکیب را مشخص می کنند از جمله : شکل ترکیب مواردی که باید مبادله گردد و حقوق و مسئولیتهای شرکتهای ترکیبی.</a:t>
            </a:r>
            <a:r>
              <a:rPr lang="en-US"/>
              <a:t> </a:t>
            </a: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endParaRPr lang="en-US"/>
          </a:p>
        </p:txBody>
      </p:sp>
      <p:sp>
        <p:nvSpPr>
          <p:cNvPr id="306179" name="Rectangle 3"/>
          <p:cNvSpPr>
            <a:spLocks noGrp="1" noChangeArrowheads="1"/>
          </p:cNvSpPr>
          <p:nvPr>
            <p:ph type="body" idx="1"/>
          </p:nvPr>
        </p:nvSpPr>
        <p:spPr/>
        <p:txBody>
          <a:bodyPr/>
          <a:lstStyle/>
          <a:p>
            <a:r>
              <a:rPr lang="fa-IR" sz="4000">
                <a:cs typeface="B Badr" panose="00000400000000000000" pitchFamily="2" charset="-78"/>
              </a:rPr>
              <a:t>2- بدهي غير مستقيم كه شامل بدهي يك شركت وابسته به شركت خارج از گروه است كه شركت ديگري از گروه اين بدهي از شركت خارج از گروه بوسيله اسناد و يا صدور اوراق قرضه خريداري نمايد . موقعي كه بخواهيم صورتهاي مالي تهيه كنيم تمام مانده هاي اين حساب كه از</a:t>
            </a:r>
            <a:r>
              <a:rPr lang="en-US" sz="4000">
                <a:cs typeface="B Badr" panose="00000400000000000000" pitchFamily="2" charset="-78"/>
              </a:rPr>
              <a:t> </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endParaRPr lang="en-US"/>
          </a:p>
        </p:txBody>
      </p:sp>
      <p:sp>
        <p:nvSpPr>
          <p:cNvPr id="307203" name="Rectangle 3"/>
          <p:cNvSpPr>
            <a:spLocks noGrp="1" noChangeArrowheads="1"/>
          </p:cNvSpPr>
          <p:nvPr>
            <p:ph type="body" idx="1"/>
          </p:nvPr>
        </p:nvSpPr>
        <p:spPr/>
        <p:txBody>
          <a:bodyPr/>
          <a:lstStyle/>
          <a:p>
            <a:r>
              <a:rPr lang="fa-IR" sz="4000">
                <a:cs typeface="B Badr" panose="00000400000000000000" pitchFamily="2" charset="-78"/>
              </a:rPr>
              <a:t>معامله بين شركت ها ناشي مي شود بايد حذف شود . موقعي كه شركت الف سند بدهي شركت ب را از شركت خارج از گروه خريداري مي كند . يا باخريد اين بدهي قبل از سررسيد سود و زيان آن حتي اگر در صورت سود و زيان جداگانه هر يك از شركتهاي وابسته ظاهر نگردد بايد در صورت سود وزيان تلفيقي گزارش شود</a:t>
            </a:r>
            <a:r>
              <a:rPr lang="en-US" sz="4000">
                <a:cs typeface="B Badr" panose="00000400000000000000" pitchFamily="2" charset="-78"/>
              </a:rPr>
              <a:t> </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endParaRPr lang="en-US"/>
          </a:p>
        </p:txBody>
      </p:sp>
      <p:sp>
        <p:nvSpPr>
          <p:cNvPr id="308227" name="Rectangle 3"/>
          <p:cNvSpPr>
            <a:spLocks noGrp="1" noChangeArrowheads="1"/>
          </p:cNvSpPr>
          <p:nvPr>
            <p:ph type="body" idx="1"/>
          </p:nvPr>
        </p:nvSpPr>
        <p:spPr/>
        <p:txBody>
          <a:bodyPr/>
          <a:lstStyle/>
          <a:p>
            <a:pPr marL="609600" indent="-609600"/>
            <a:r>
              <a:rPr lang="fa-IR" sz="4000">
                <a:cs typeface="B Badr" panose="00000400000000000000" pitchFamily="2" charset="-78"/>
              </a:rPr>
              <a:t>3-فروش مستقيم اوراق قرضه به يك شركت وابسته :موقعي كه يك شركت اوراق قرضه خود را مستقيما به يك شركت وابسته ديگر مي فروشد ، هنگام تهيه صورتهاي مالي تلفيقي بايد تمام اثرات اين بدهي حذف گردد ، تمام مبالغ مربوط به اين بدهي بين شركت ها از جمله سرمايه گذاري در</a:t>
            </a:r>
            <a:r>
              <a:rPr lang="en-US" sz="4000">
                <a:cs typeface="B Badr" panose="00000400000000000000" pitchFamily="2" charset="-78"/>
              </a:rPr>
              <a:t> </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endParaRPr lang="en-US"/>
          </a:p>
        </p:txBody>
      </p:sp>
      <p:sp>
        <p:nvSpPr>
          <p:cNvPr id="309251" name="Rectangle 3"/>
          <p:cNvSpPr>
            <a:spLocks noGrp="1" noChangeArrowheads="1"/>
          </p:cNvSpPr>
          <p:nvPr>
            <p:ph type="body" idx="1"/>
          </p:nvPr>
        </p:nvSpPr>
        <p:spPr/>
        <p:txBody>
          <a:bodyPr/>
          <a:lstStyle/>
          <a:p>
            <a:r>
              <a:rPr lang="fa-IR" sz="4000">
                <a:cs typeface="B Badr" panose="00000400000000000000" pitchFamily="2" charset="-78"/>
              </a:rPr>
              <a:t>اوراق قرضه اوراق پرداختني استهلاك در اوراق قرضه صرف اوراق قرضه و هزينه و در آمدهاي بهره اوراق قرضه بايد حذف گردد . </a:t>
            </a:r>
          </a:p>
          <a:p>
            <a:r>
              <a:rPr lang="fa-IR" sz="4000">
                <a:cs typeface="B Badr" panose="00000400000000000000" pitchFamily="2" charset="-78"/>
              </a:rPr>
              <a:t>داد وستد اوراق قرضه بين شركتها به ارزش اسمي :</a:t>
            </a:r>
            <a:endParaRPr lang="en-US" sz="4000">
              <a:cs typeface="B Badr" panose="00000400000000000000" pitchFamily="2" charset="-78"/>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endParaRPr lang="en-US"/>
          </a:p>
        </p:txBody>
      </p:sp>
      <p:sp>
        <p:nvSpPr>
          <p:cNvPr id="310275" name="Rectangle 3"/>
          <p:cNvSpPr>
            <a:spLocks noGrp="1" noChangeArrowheads="1"/>
          </p:cNvSpPr>
          <p:nvPr>
            <p:ph type="body" idx="1"/>
          </p:nvPr>
        </p:nvSpPr>
        <p:spPr/>
        <p:txBody>
          <a:bodyPr/>
          <a:lstStyle/>
          <a:p>
            <a:r>
              <a:rPr lang="fa-IR" sz="4000">
                <a:cs typeface="B Badr" panose="00000400000000000000" pitchFamily="2" charset="-78"/>
              </a:rPr>
              <a:t>زماني كه اوراق قرضه يك شركت وابسته به ارزش اسمي مستقيما به شركت ديگري هر برگ فروخته شود سندهاي ثبت شده به وسيله شركت سرمايه گذار وانتشار دهنده آن نسبت به يكديگر يك تصوير آيينه اي خواهد داشت . </a:t>
            </a:r>
            <a:endParaRPr lang="en-US" sz="4000">
              <a:cs typeface="B Badr" panose="00000400000000000000" pitchFamily="2" charset="-78"/>
            </a:endParaRP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endParaRPr lang="en-US"/>
          </a:p>
        </p:txBody>
      </p:sp>
      <p:sp>
        <p:nvSpPr>
          <p:cNvPr id="311299" name="Rectangle 3"/>
          <p:cNvSpPr>
            <a:spLocks noGrp="1" noChangeArrowheads="1"/>
          </p:cNvSpPr>
          <p:nvPr>
            <p:ph type="body" idx="1"/>
          </p:nvPr>
        </p:nvSpPr>
        <p:spPr/>
        <p:txBody>
          <a:bodyPr/>
          <a:lstStyle/>
          <a:p>
            <a:r>
              <a:rPr lang="fa-IR" sz="3600">
                <a:cs typeface="B Badr" panose="00000400000000000000" pitchFamily="2" charset="-78"/>
              </a:rPr>
              <a:t>در سال  1/1/1</a:t>
            </a:r>
            <a:r>
              <a:rPr lang="fa-IR" sz="3600">
                <a:cs typeface="B Titr" panose="00000700000000000000" pitchFamily="2" charset="-78"/>
              </a:rPr>
              <a:t> </a:t>
            </a:r>
            <a:r>
              <a:rPr lang="en-US" sz="3600">
                <a:cs typeface="B Titr" panose="00000700000000000000" pitchFamily="2" charset="-78"/>
              </a:rPr>
              <a:t>x</a:t>
            </a:r>
            <a:r>
              <a:rPr lang="fa-IR" sz="3600">
                <a:cs typeface="B Titr" panose="00000700000000000000" pitchFamily="2" charset="-78"/>
              </a:rPr>
              <a:t> </a:t>
            </a:r>
            <a:r>
              <a:rPr lang="fa-IR" sz="4000">
                <a:cs typeface="B Badr" panose="00000400000000000000" pitchFamily="2" charset="-78"/>
              </a:rPr>
              <a:t>ثبتهاي شركتهاي الف و ب بابت اصل و بهره و در آمد آن در دفاتر به شرح زير مي باشد : حساب اوراق قرضه پرداختني 000/100حساب در آمد بهره حساب هزينه بهره 12000  </a:t>
            </a:r>
          </a:p>
          <a:p>
            <a:r>
              <a:rPr lang="fa-IR" sz="4000">
                <a:cs typeface="B Badr" panose="00000400000000000000" pitchFamily="2" charset="-78"/>
              </a:rPr>
              <a:t>دادو ستد اوراق قرضه بين شركتها با كسر و يا صرف :</a:t>
            </a:r>
            <a:endParaRPr lang="en-US" sz="4000">
              <a:cs typeface="B Badr" panose="00000400000000000000" pitchFamily="2" charset="-78"/>
            </a:endParaRP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endParaRPr lang="en-US"/>
          </a:p>
        </p:txBody>
      </p:sp>
      <p:sp>
        <p:nvSpPr>
          <p:cNvPr id="312323" name="Rectangle 3"/>
          <p:cNvSpPr>
            <a:spLocks noGrp="1" noChangeArrowheads="1"/>
          </p:cNvSpPr>
          <p:nvPr>
            <p:ph type="body" idx="1"/>
          </p:nvPr>
        </p:nvSpPr>
        <p:spPr/>
        <p:txBody>
          <a:bodyPr/>
          <a:lstStyle/>
          <a:p>
            <a:r>
              <a:rPr lang="fa-IR" sz="4000">
                <a:cs typeface="B Badr" panose="00000400000000000000" pitchFamily="2" charset="-78"/>
              </a:rPr>
              <a:t>موقعي كه نرخ بهره رسمي اوراق قرضه با نرخ بهره بازار متفاوت باشد</a:t>
            </a:r>
            <a:r>
              <a:rPr lang="en-US" sz="4000">
                <a:cs typeface="B Badr" panose="00000400000000000000" pitchFamily="2" charset="-78"/>
              </a:rPr>
              <a:t>  </a:t>
            </a:r>
            <a:r>
              <a:rPr lang="fa-IR" sz="4000">
                <a:cs typeface="B Badr" panose="00000400000000000000" pitchFamily="2" charset="-78"/>
              </a:rPr>
              <a:t>اوراق قرضه با كسر و يا صرف فرو خته خواهد شد فرض كنيم در تار يخ 1/1/1</a:t>
            </a:r>
            <a:r>
              <a:rPr lang="en-US" sz="4000">
                <a:cs typeface="B Badr" panose="00000400000000000000" pitchFamily="2" charset="-78"/>
              </a:rPr>
              <a:t>/ x </a:t>
            </a:r>
            <a:r>
              <a:rPr lang="fa-IR" sz="4000">
                <a:cs typeface="B Badr" panose="00000400000000000000" pitchFamily="2" charset="-78"/>
              </a:rPr>
              <a:t>شركت ب را كه ارزش اسمي آن 000/100 ريال است به مبلغ 000/90 ريال</a:t>
            </a:r>
            <a:r>
              <a:rPr lang="en-US" sz="4000">
                <a:cs typeface="B Badr" panose="00000400000000000000" pitchFamily="2" charset="-78"/>
              </a:rPr>
              <a:t> </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endParaRPr lang="en-US"/>
          </a:p>
        </p:txBody>
      </p:sp>
      <p:sp>
        <p:nvSpPr>
          <p:cNvPr id="313347" name="Rectangle 3"/>
          <p:cNvSpPr>
            <a:spLocks noGrp="1" noChangeArrowheads="1"/>
          </p:cNvSpPr>
          <p:nvPr>
            <p:ph type="body" idx="1"/>
          </p:nvPr>
        </p:nvSpPr>
        <p:spPr/>
        <p:txBody>
          <a:bodyPr/>
          <a:lstStyle/>
          <a:p>
            <a:r>
              <a:rPr lang="fa-IR" sz="4000">
                <a:cs typeface="B Badr" panose="00000400000000000000" pitchFamily="2" charset="-78"/>
              </a:rPr>
              <a:t>خريداري مي كند . هزينه بهره و در آمد بهره شركتهاي ب و الف هر سال به روش خط مستقيم مستهلك مي گردد : </a:t>
            </a:r>
            <a:endParaRPr lang="en-US" sz="4000">
              <a:cs typeface="B Badr" panose="00000400000000000000" pitchFamily="2" charset="-78"/>
            </a:endParaRPr>
          </a:p>
          <a:p>
            <a:r>
              <a:rPr lang="fa-IR" sz="4000">
                <a:cs typeface="B Badr" panose="00000400000000000000" pitchFamily="2" charset="-78"/>
              </a:rPr>
              <a:t>هزينه يا در آمد بهره</a:t>
            </a:r>
            <a:r>
              <a:rPr lang="en-US" sz="4000">
                <a:cs typeface="B Badr" panose="00000400000000000000" pitchFamily="2" charset="-78"/>
              </a:rPr>
              <a:t>  </a:t>
            </a:r>
            <a:r>
              <a:rPr lang="fa-IR" sz="4000">
                <a:cs typeface="B Badr" panose="00000400000000000000" pitchFamily="2" charset="-78"/>
              </a:rPr>
              <a:t>13000 در خلال هر دوره مالي نصف مبلغ 1000 ريال در هر دوره پرداخت بهره شناسايي مي گردد مثال : شركت ب در تاريخ 1/1/1</a:t>
            </a:r>
            <a:r>
              <a:rPr lang="en-US" sz="4000">
                <a:cs typeface="B Badr" panose="00000400000000000000" pitchFamily="2" charset="-78"/>
              </a:rPr>
              <a:t>/ X </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lstStyle/>
          <a:p>
            <a:endParaRPr lang="en-US"/>
          </a:p>
        </p:txBody>
      </p:sp>
      <p:sp>
        <p:nvSpPr>
          <p:cNvPr id="314371" name="Rectangle 3"/>
          <p:cNvSpPr>
            <a:spLocks noGrp="1" noChangeArrowheads="1"/>
          </p:cNvSpPr>
          <p:nvPr>
            <p:ph type="body" idx="1"/>
          </p:nvPr>
        </p:nvSpPr>
        <p:spPr/>
        <p:txBody>
          <a:bodyPr/>
          <a:lstStyle/>
          <a:p>
            <a:r>
              <a:rPr lang="fa-IR" sz="4000">
                <a:cs typeface="B Badr" panose="00000400000000000000" pitchFamily="2" charset="-78"/>
              </a:rPr>
              <a:t>اوراق قرضه اي به مبلغ 000/100 ريال انتشار مي دهد و در آن تاريخ آن را با كسر 000/10 ر يال در بازار به فروش مي رساند . سندهاي مرتبط با اوراق قرضه كه در دفاتر شركت ب در خلال سال 1</a:t>
            </a:r>
            <a:r>
              <a:rPr lang="en-US" sz="4000">
                <a:cs typeface="B Badr" panose="00000400000000000000" pitchFamily="2" charset="-78"/>
              </a:rPr>
              <a:t>X</a:t>
            </a:r>
            <a:r>
              <a:rPr lang="fa-IR" sz="4000">
                <a:cs typeface="B Badr" panose="00000400000000000000" pitchFamily="2" charset="-78"/>
              </a:rPr>
              <a:t> 13 ثبت مي گردد به شرح زير مي باشد : </a:t>
            </a:r>
            <a:endParaRPr lang="en-US" sz="4000">
              <a:cs typeface="B Badr" panose="00000400000000000000" pitchFamily="2" charset="-78"/>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endParaRPr lang="en-US"/>
          </a:p>
        </p:txBody>
      </p:sp>
      <p:sp>
        <p:nvSpPr>
          <p:cNvPr id="315395" name="Rectangle 3"/>
          <p:cNvSpPr>
            <a:spLocks noGrp="1" noChangeArrowheads="1"/>
          </p:cNvSpPr>
          <p:nvPr>
            <p:ph type="body" idx="1"/>
          </p:nvPr>
        </p:nvSpPr>
        <p:spPr/>
        <p:txBody>
          <a:bodyPr/>
          <a:lstStyle/>
          <a:p>
            <a:r>
              <a:rPr lang="fa-IR" sz="4000">
                <a:cs typeface="B Badr" panose="00000400000000000000" pitchFamily="2" charset="-78"/>
              </a:rPr>
              <a:t>بهره شش ماهه </a:t>
            </a:r>
          </a:p>
          <a:p>
            <a:r>
              <a:rPr lang="fa-IR" sz="4000">
                <a:cs typeface="B Badr" panose="00000400000000000000" pitchFamily="2" charset="-78"/>
              </a:rPr>
              <a:t> 29/12/1</a:t>
            </a:r>
            <a:r>
              <a:rPr lang="en-US" sz="4000">
                <a:cs typeface="B Badr" panose="00000400000000000000" pitchFamily="2" charset="-78"/>
              </a:rPr>
              <a:t>X </a:t>
            </a:r>
            <a:r>
              <a:rPr lang="fa-IR" sz="4000">
                <a:cs typeface="B Badr" panose="00000400000000000000" pitchFamily="2" charset="-78"/>
              </a:rPr>
              <a:t> هزينه بهره </a:t>
            </a:r>
          </a:p>
          <a:p>
            <a:r>
              <a:rPr lang="fa-IR" sz="4000">
                <a:cs typeface="B Badr" panose="00000400000000000000" pitchFamily="2" charset="-78"/>
              </a:rPr>
              <a:t>كسر اوراق قرضه       500 </a:t>
            </a:r>
          </a:p>
          <a:p>
            <a:r>
              <a:rPr lang="fa-IR" sz="4000">
                <a:cs typeface="B Badr" panose="00000400000000000000" pitchFamily="2" charset="-78"/>
              </a:rPr>
              <a:t>صندوق                6000   ثبت سرمايه گذاري در اوراق قرضه در زمان تحصيل </a:t>
            </a:r>
          </a:p>
          <a:p>
            <a:r>
              <a:rPr lang="fa-IR" sz="4000">
                <a:cs typeface="B Badr" panose="00000400000000000000" pitchFamily="2" charset="-78"/>
              </a:rPr>
              <a:t>محاسبه سود با تعبير بازخريدي اوراق قرضه :</a:t>
            </a:r>
          </a:p>
          <a:p>
            <a:r>
              <a:rPr lang="fa-IR" sz="4000">
                <a:cs typeface="B Badr" panose="00000400000000000000" pitchFamily="2" charset="-78"/>
              </a:rPr>
              <a:t>از ديدگاه تلفيقي ، </a:t>
            </a:r>
          </a:p>
          <a:p>
            <a:endParaRPr lang="en-US" sz="4000">
              <a:cs typeface="B Badr" panose="00000400000000000000" pitchFamily="2"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p:txBody>
          <a:bodyPr/>
          <a:lstStyle/>
          <a:p>
            <a:pPr>
              <a:buFontTx/>
              <a:buNone/>
            </a:pPr>
            <a:r>
              <a:rPr lang="fa-IR"/>
              <a:t>حسابداری و گزارشگری متنوع شرکتهای ترکیبی</a:t>
            </a:r>
          </a:p>
          <a:p>
            <a:pPr>
              <a:buFontTx/>
              <a:buNone/>
            </a:pPr>
            <a:r>
              <a:rPr lang="fa-IR"/>
              <a:t>دو روش حسابداري براي تركيب با قراردادهاي رسمي براي شركتها وجود دارد: 1- روش حسابداري خريد 2- روش حسابداري اتحاد منافع</a:t>
            </a:r>
            <a:endParaRPr lang="en-US"/>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r>
              <a:rPr lang="fa-IR"/>
              <a:t> </a:t>
            </a:r>
            <a:endParaRPr lang="en-US"/>
          </a:p>
        </p:txBody>
      </p:sp>
      <p:sp>
        <p:nvSpPr>
          <p:cNvPr id="316419" name="Rectangle 3"/>
          <p:cNvSpPr>
            <a:spLocks noGrp="1" noChangeArrowheads="1"/>
          </p:cNvSpPr>
          <p:nvPr>
            <p:ph type="body" idx="1"/>
          </p:nvPr>
        </p:nvSpPr>
        <p:spPr/>
        <p:txBody>
          <a:bodyPr/>
          <a:lstStyle/>
          <a:p>
            <a:r>
              <a:rPr lang="fa-IR" sz="4000">
                <a:cs typeface="B Badr" panose="00000400000000000000" pitchFamily="2" charset="-78"/>
              </a:rPr>
              <a:t>خريد اوراق قرضه ب به وسيله شركت الف يك عمل باز خريد اوراق قرضه توسط شخصيت واحد تركيبي مي باشد از اين رو در زمان تهيه صورتهاي مالي تلفيقي سود و زيان از تفاوت بين  </a:t>
            </a:r>
          </a:p>
          <a:p>
            <a:r>
              <a:rPr lang="fa-IR" sz="4000">
                <a:cs typeface="B Badr" panose="00000400000000000000" pitchFamily="2" charset="-78"/>
              </a:rPr>
              <a:t>ارزش دفتري اور اق قرضه در زمان خريد مجدد توسط شركت الف و مبلغ پرداخت شده به وسيله</a:t>
            </a:r>
            <a:endParaRPr lang="en-US" sz="4000">
              <a:cs typeface="B Badr" panose="00000400000000000000" pitchFamily="2" charset="-78"/>
            </a:endParaRPr>
          </a:p>
          <a:p>
            <a:endParaRPr lang="en-US" sz="4000">
              <a:cs typeface="B Badr" panose="00000400000000000000" pitchFamily="2" charset="-78"/>
            </a:endParaRP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endParaRPr lang="en-US"/>
          </a:p>
        </p:txBody>
      </p:sp>
      <p:sp>
        <p:nvSpPr>
          <p:cNvPr id="317443" name="Rectangle 3"/>
          <p:cNvSpPr>
            <a:spLocks noGrp="1" noChangeArrowheads="1"/>
          </p:cNvSpPr>
          <p:nvPr>
            <p:ph type="body" idx="1"/>
          </p:nvPr>
        </p:nvSpPr>
        <p:spPr/>
        <p:txBody>
          <a:bodyPr/>
          <a:lstStyle/>
          <a:p>
            <a:pPr>
              <a:lnSpc>
                <a:spcPct val="90000"/>
              </a:lnSpc>
            </a:pPr>
            <a:r>
              <a:rPr lang="fa-IR" b="1">
                <a:cs typeface="B Badr" panose="00000400000000000000" pitchFamily="2" charset="-78"/>
              </a:rPr>
              <a:t>و سهمي به سهامداران اقليت اختصاص داده نمي شود </a:t>
            </a:r>
          </a:p>
          <a:p>
            <a:pPr>
              <a:lnSpc>
                <a:spcPct val="90000"/>
              </a:lnSpc>
            </a:pPr>
            <a:r>
              <a:rPr lang="fa-IR" b="1">
                <a:cs typeface="B Badr" panose="00000400000000000000" pitchFamily="2" charset="-78"/>
              </a:rPr>
              <a:t> حساب سرمايه گذاري در سهام شركت ب در آمد حاصله از سرمايه گذاري 000/40</a:t>
            </a:r>
          </a:p>
          <a:p>
            <a:pPr>
              <a:lnSpc>
                <a:spcPct val="90000"/>
              </a:lnSpc>
            </a:pPr>
            <a:r>
              <a:rPr lang="fa-IR" b="1">
                <a:cs typeface="B Badr" panose="00000400000000000000" pitchFamily="2" charset="-78"/>
              </a:rPr>
              <a:t>سندهاي سرمايه گذار در اوراق قرضه در سال 2</a:t>
            </a:r>
            <a:r>
              <a:rPr lang="en-US" b="1">
                <a:cs typeface="B Badr" panose="00000400000000000000" pitchFamily="2" charset="-78"/>
              </a:rPr>
              <a:t>x</a:t>
            </a:r>
            <a:r>
              <a:rPr lang="fa-IR" b="1">
                <a:cs typeface="B Badr" panose="00000400000000000000" pitchFamily="2" charset="-78"/>
              </a:rPr>
              <a:t> 13</a:t>
            </a:r>
            <a:r>
              <a:rPr lang="en-US" b="1">
                <a:cs typeface="B Badr" panose="00000400000000000000" pitchFamily="2" charset="-78"/>
              </a:rPr>
              <a:t> </a:t>
            </a:r>
          </a:p>
          <a:p>
            <a:pPr>
              <a:lnSpc>
                <a:spcPct val="90000"/>
              </a:lnSpc>
            </a:pPr>
            <a:r>
              <a:rPr lang="fa-IR" b="1">
                <a:cs typeface="B Badr" panose="00000400000000000000" pitchFamily="2" charset="-78"/>
              </a:rPr>
              <a:t> نحوه نگهداري حسابهاي سرمايه گذاري در اوراق قرضه در شركت الف به همان طريقي است كه اوراق قرضه در دست شركت خارج از گروه باشد . اين قرض اوراق قرضه در باقيمانده عمر اوراق قرضه يعني 9 سال در هر سال 1000 ريال مستهلك مي گردد كه </a:t>
            </a:r>
            <a:endParaRPr lang="en-US" b="1">
              <a:cs typeface="B Badr" panose="00000400000000000000" pitchFamily="2" charset="-78"/>
            </a:endParaRP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endParaRPr lang="en-US"/>
          </a:p>
        </p:txBody>
      </p:sp>
      <p:sp>
        <p:nvSpPr>
          <p:cNvPr id="318467" name="Rectangle 3"/>
          <p:cNvSpPr>
            <a:spLocks noGrp="1" noChangeArrowheads="1"/>
          </p:cNvSpPr>
          <p:nvPr>
            <p:ph type="body" idx="1"/>
          </p:nvPr>
        </p:nvSpPr>
        <p:spPr/>
        <p:txBody>
          <a:bodyPr/>
          <a:lstStyle/>
          <a:p>
            <a:r>
              <a:rPr lang="fa-IR" b="1">
                <a:cs typeface="B Badr" panose="00000400000000000000" pitchFamily="2" charset="-78"/>
              </a:rPr>
              <a:t>قرضه در دست شركت خارج از گروه باشد . اين قرض اوراق قرضه در باقيمانده عمر اوراق قرضه يعني 9 سال در هر سال 1000 ريال مستهلك مي گردد كه در هر پرداخت بهره در 6 ماه مبلغ 500 ريال منظور مي گر دد . سندهاي شركت الف بابت در آمد بهره در سال 2 </a:t>
            </a:r>
            <a:r>
              <a:rPr lang="en-US" b="1">
                <a:cs typeface="B Badr" panose="00000400000000000000" pitchFamily="2" charset="-78"/>
              </a:rPr>
              <a:t>X</a:t>
            </a:r>
            <a:r>
              <a:rPr lang="fa-IR" b="1">
                <a:cs typeface="B Badr" panose="00000400000000000000" pitchFamily="2" charset="-78"/>
              </a:rPr>
              <a:t> 13 به شرح زير مي باشد : </a:t>
            </a:r>
          </a:p>
          <a:p>
            <a:r>
              <a:rPr lang="fa-IR" b="1">
                <a:cs typeface="B Badr" panose="00000400000000000000" pitchFamily="2" charset="-78"/>
              </a:rPr>
              <a:t>در آمد حاصل از سرمايه گذاري در اوراق قرضه </a:t>
            </a:r>
          </a:p>
          <a:p>
            <a:r>
              <a:rPr lang="fa-IR" b="1">
                <a:cs typeface="B Badr" panose="00000400000000000000" pitchFamily="2" charset="-78"/>
              </a:rPr>
              <a:t>29/12/2</a:t>
            </a:r>
            <a:r>
              <a:rPr lang="en-US" b="1">
                <a:cs typeface="B Badr" panose="00000400000000000000" pitchFamily="2" charset="-78"/>
              </a:rPr>
              <a:t>X</a:t>
            </a:r>
            <a:r>
              <a:rPr lang="fa-IR" b="1">
                <a:cs typeface="B Badr" panose="00000400000000000000" pitchFamily="2" charset="-78"/>
              </a:rPr>
              <a:t> وجوه نقد           6000</a:t>
            </a:r>
            <a:endParaRPr lang="en-US" b="1">
              <a:cs typeface="B Badr" panose="00000400000000000000" pitchFamily="2" charset="-78"/>
            </a:endParaRPr>
          </a:p>
          <a:p>
            <a:endParaRPr lang="en-US">
              <a:cs typeface="B Badr" panose="00000400000000000000" pitchFamily="2" charset="-78"/>
            </a:endParaRP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endParaRPr lang="en-US"/>
          </a:p>
        </p:txBody>
      </p:sp>
      <p:sp>
        <p:nvSpPr>
          <p:cNvPr id="319491" name="Rectangle 3"/>
          <p:cNvSpPr>
            <a:spLocks noGrp="1" noChangeArrowheads="1"/>
          </p:cNvSpPr>
          <p:nvPr>
            <p:ph type="body" idx="1"/>
          </p:nvPr>
        </p:nvSpPr>
        <p:spPr/>
        <p:txBody>
          <a:bodyPr/>
          <a:lstStyle/>
          <a:p>
            <a:r>
              <a:rPr lang="fa-IR" b="1">
                <a:cs typeface="B Badr" panose="00000400000000000000" pitchFamily="2" charset="-78"/>
              </a:rPr>
              <a:t>در آمد حاصل از سرمايه گذاري در اوراق قرضه </a:t>
            </a:r>
          </a:p>
          <a:p>
            <a:r>
              <a:rPr lang="fa-IR" b="1">
                <a:cs typeface="B Badr" panose="00000400000000000000" pitchFamily="2" charset="-78"/>
              </a:rPr>
              <a:t>29/12/2</a:t>
            </a:r>
            <a:r>
              <a:rPr lang="en-US" b="1">
                <a:cs typeface="B Badr" panose="00000400000000000000" pitchFamily="2" charset="-78"/>
              </a:rPr>
              <a:t>X</a:t>
            </a:r>
            <a:r>
              <a:rPr lang="fa-IR" b="1">
                <a:cs typeface="B Badr" panose="00000400000000000000" pitchFamily="2" charset="-78"/>
              </a:rPr>
              <a:t> وجوه نقد           6000 </a:t>
            </a:r>
          </a:p>
          <a:p>
            <a:r>
              <a:rPr lang="fa-IR" b="1">
                <a:cs typeface="B Badr" panose="00000400000000000000" pitchFamily="2" charset="-78"/>
              </a:rPr>
              <a:t>سندهاي اوليه بر اساس روش ارزش ويژه در سال 2</a:t>
            </a:r>
            <a:r>
              <a:rPr lang="en-US" b="1">
                <a:cs typeface="B Badr" panose="00000400000000000000" pitchFamily="2" charset="-78"/>
              </a:rPr>
              <a:t>X</a:t>
            </a:r>
            <a:r>
              <a:rPr lang="fa-IR" b="1">
                <a:cs typeface="B Badr" panose="00000400000000000000" pitchFamily="2" charset="-78"/>
              </a:rPr>
              <a:t> 13 شركت الف سندهاي زير را در سال 2 </a:t>
            </a:r>
            <a:r>
              <a:rPr lang="en-US" b="1">
                <a:cs typeface="B Badr" panose="00000400000000000000" pitchFamily="2" charset="-78"/>
              </a:rPr>
              <a:t>X</a:t>
            </a:r>
            <a:r>
              <a:rPr lang="fa-IR" b="1">
                <a:cs typeface="B Badr" panose="00000400000000000000" pitchFamily="2" charset="-78"/>
              </a:rPr>
              <a:t> 13 بر اساس ويژه ثبت مي كند : </a:t>
            </a:r>
          </a:p>
          <a:p>
            <a:r>
              <a:rPr lang="fa-IR" b="1">
                <a:cs typeface="B Badr" panose="00000400000000000000" pitchFamily="2" charset="-78"/>
              </a:rPr>
              <a:t>سرمايه گذاري در سهام ب 000/60</a:t>
            </a:r>
          </a:p>
          <a:p>
            <a:r>
              <a:rPr lang="fa-IR" b="1">
                <a:cs typeface="B Badr" panose="00000400000000000000" pitchFamily="2" charset="-78"/>
              </a:rPr>
              <a:t>در آمد حاصله از سرمايه گذاري         000/60</a:t>
            </a:r>
            <a:endParaRPr lang="en-US" b="1">
              <a:cs typeface="B Badr" panose="00000400000000000000" pitchFamily="2" charset="-78"/>
            </a:endParaRPr>
          </a:p>
          <a:p>
            <a:endParaRPr lang="en-US">
              <a:cs typeface="B Badr" panose="00000400000000000000" pitchFamily="2" charset="-78"/>
            </a:endParaRPr>
          </a:p>
          <a:p>
            <a:endParaRPr lang="en-US">
              <a:cs typeface="B Badr" panose="00000400000000000000" pitchFamily="2" charset="-78"/>
            </a:endParaRP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endParaRPr lang="en-US"/>
          </a:p>
        </p:txBody>
      </p:sp>
      <p:sp>
        <p:nvSpPr>
          <p:cNvPr id="320515" name="Rectangle 3"/>
          <p:cNvSpPr>
            <a:spLocks noGrp="1" noChangeArrowheads="1"/>
          </p:cNvSpPr>
          <p:nvPr>
            <p:ph type="body" idx="1"/>
          </p:nvPr>
        </p:nvSpPr>
        <p:spPr/>
        <p:txBody>
          <a:bodyPr/>
          <a:lstStyle/>
          <a:p>
            <a:r>
              <a:rPr lang="fa-IR" sz="4000">
                <a:cs typeface="B Badr" panose="00000400000000000000" pitchFamily="2" charset="-78"/>
              </a:rPr>
              <a:t>ارزش دفتري حقوق صاحبان سهام ب در1/1/2 </a:t>
            </a:r>
            <a:r>
              <a:rPr lang="en-US" sz="4000">
                <a:cs typeface="B Badr" panose="00000400000000000000" pitchFamily="2" charset="-78"/>
              </a:rPr>
              <a:t>x</a:t>
            </a:r>
            <a:r>
              <a:rPr lang="fa-IR" sz="4000">
                <a:cs typeface="B Badr" panose="00000400000000000000" pitchFamily="2" charset="-78"/>
              </a:rPr>
              <a:t> </a:t>
            </a:r>
          </a:p>
          <a:p>
            <a:r>
              <a:rPr lang="fa-IR" sz="4000">
                <a:cs typeface="B Badr" panose="00000400000000000000" pitchFamily="2" charset="-78"/>
              </a:rPr>
              <a:t>اثرات سود حاصل از ابزار باز خريد اوراق قرضه روي مانده سهم سهامداران اقليت آغاز دوره و روي مانده سود انباشته تلفيقي آغاز دوره كه در سند شماره 6 در كار برگ تلفيقي تجلي يافته نشان داد ه شده است . </a:t>
            </a:r>
            <a:endParaRPr lang="en-US" sz="4000">
              <a:cs typeface="B Badr" panose="00000400000000000000" pitchFamily="2" charset="-78"/>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endParaRPr lang="en-US"/>
          </a:p>
        </p:txBody>
      </p:sp>
      <p:sp>
        <p:nvSpPr>
          <p:cNvPr id="321539" name="Rectangle 3"/>
          <p:cNvSpPr>
            <a:spLocks noGrp="1" noChangeArrowheads="1"/>
          </p:cNvSpPr>
          <p:nvPr>
            <p:ph type="body" idx="1"/>
          </p:nvPr>
        </p:nvSpPr>
        <p:spPr/>
        <p:txBody>
          <a:bodyPr/>
          <a:lstStyle/>
          <a:p>
            <a:r>
              <a:rPr lang="fa-IR" sz="4000">
                <a:cs typeface="B Badr" panose="00000400000000000000" pitchFamily="2" charset="-78"/>
              </a:rPr>
              <a:t>حقوق صاحبان سهام اقليت در 29/12/2 </a:t>
            </a:r>
            <a:r>
              <a:rPr lang="en-US" sz="4000">
                <a:cs typeface="B Badr" panose="00000400000000000000" pitchFamily="2" charset="-78"/>
              </a:rPr>
              <a:t>X</a:t>
            </a:r>
            <a:r>
              <a:rPr lang="fa-IR" sz="4000">
                <a:cs typeface="B Badr" panose="00000400000000000000" pitchFamily="2" charset="-78"/>
              </a:rPr>
              <a:t> </a:t>
            </a:r>
          </a:p>
          <a:p>
            <a:r>
              <a:rPr lang="fa-IR" sz="4000">
                <a:cs typeface="B Badr" panose="00000400000000000000" pitchFamily="2" charset="-78"/>
              </a:rPr>
              <a:t>جمع حقوق صاحبان سهام اقليت در 29/12/2 </a:t>
            </a:r>
            <a:r>
              <a:rPr lang="en-US" sz="4000">
                <a:cs typeface="B Badr" panose="00000400000000000000" pitchFamily="2" charset="-78"/>
              </a:rPr>
              <a:t>X</a:t>
            </a:r>
            <a:r>
              <a:rPr lang="fa-IR" sz="4000">
                <a:cs typeface="B Badr" panose="00000400000000000000" pitchFamily="2" charset="-78"/>
              </a:rPr>
              <a:t> شامل سهم از ارزش دفتري حقوق صاحبان سهام شركت ب و سهم از سود حاصله از طرح بازخريد اوراق قرضه كه تاكنون تحقق نيافته است مي شود : جمع ارزش دفتري حقوق صاحبان سهام ب      355000</a:t>
            </a:r>
            <a:endParaRPr lang="en-US" sz="4000">
              <a:cs typeface="B Badr" panose="00000400000000000000" pitchFamily="2" charset="-78"/>
            </a:endParaRP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endParaRPr lang="en-US"/>
          </a:p>
        </p:txBody>
      </p:sp>
      <p:sp>
        <p:nvSpPr>
          <p:cNvPr id="322563" name="Rectangle 3"/>
          <p:cNvSpPr>
            <a:spLocks noGrp="1" noChangeArrowheads="1"/>
          </p:cNvSpPr>
          <p:nvPr>
            <p:ph type="body" idx="1"/>
          </p:nvPr>
        </p:nvSpPr>
        <p:spPr/>
        <p:txBody>
          <a:bodyPr/>
          <a:lstStyle/>
          <a:p>
            <a:pPr>
              <a:lnSpc>
                <a:spcPct val="90000"/>
              </a:lnSpc>
            </a:pPr>
            <a:r>
              <a:rPr lang="fa-IR" sz="4000">
                <a:cs typeface="B Badr" panose="00000400000000000000" pitchFamily="2" charset="-78"/>
              </a:rPr>
              <a:t>سندهاي حذفي در سالهاي بعدي </a:t>
            </a:r>
            <a:endParaRPr lang="en-US" sz="4000">
              <a:cs typeface="B Badr" panose="00000400000000000000" pitchFamily="2" charset="-78"/>
            </a:endParaRPr>
          </a:p>
          <a:p>
            <a:pPr>
              <a:lnSpc>
                <a:spcPct val="90000"/>
              </a:lnSpc>
            </a:pPr>
            <a:r>
              <a:rPr lang="fa-IR" sz="4000">
                <a:cs typeface="B Badr" panose="00000400000000000000" pitchFamily="2" charset="-78"/>
              </a:rPr>
              <a:t>در سالهاي بعد از 2</a:t>
            </a:r>
            <a:r>
              <a:rPr lang="en-US" sz="4000">
                <a:cs typeface="B Badr" panose="00000400000000000000" pitchFamily="2" charset="-78"/>
              </a:rPr>
              <a:t>X</a:t>
            </a:r>
            <a:r>
              <a:rPr lang="fa-IR" sz="4000">
                <a:cs typeface="B Badr" panose="00000400000000000000" pitchFamily="2" charset="-78"/>
              </a:rPr>
              <a:t> 13 ، سند حذفي در كار برگ تلفيقي براي اوراق قرضه بين شركتها و تعديلات آن مشابه سند شماره 6 خواهد بود . </a:t>
            </a:r>
          </a:p>
          <a:p>
            <a:pPr>
              <a:lnSpc>
                <a:spcPct val="90000"/>
              </a:lnSpc>
            </a:pPr>
            <a:r>
              <a:rPr lang="fa-IR" sz="4000">
                <a:cs typeface="B Badr" panose="00000400000000000000" pitchFamily="2" charset="-78"/>
              </a:rPr>
              <a:t>كسر و صرف اوراق قرضه مستهلك نشده هر سال به مبلغ 1000 ريال و 200 ريال كاهش مي يابد . سود حاصله از تعبير باز خريدي اوراق قرضه       10800</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endParaRPr lang="en-US"/>
          </a:p>
        </p:txBody>
      </p:sp>
      <p:sp>
        <p:nvSpPr>
          <p:cNvPr id="323587" name="Rectangle 3"/>
          <p:cNvSpPr>
            <a:spLocks noGrp="1" noChangeArrowheads="1"/>
          </p:cNvSpPr>
          <p:nvPr>
            <p:ph type="body" idx="1"/>
          </p:nvPr>
        </p:nvSpPr>
        <p:spPr/>
        <p:txBody>
          <a:bodyPr/>
          <a:lstStyle/>
          <a:p>
            <a:r>
              <a:rPr lang="fa-IR" sz="4000">
                <a:cs typeface="B Badr" panose="00000400000000000000" pitchFamily="2" charset="-78"/>
              </a:rPr>
              <a:t>خريد اوراق قرضه به بيشتر از ارزش اسمي : </a:t>
            </a:r>
          </a:p>
          <a:p>
            <a:r>
              <a:rPr lang="fa-IR" sz="4000">
                <a:cs typeface="B Badr" panose="00000400000000000000" pitchFamily="2" charset="-78"/>
              </a:rPr>
              <a:t>موقعي كه اوراق قرضه شركت وابسته از يك شركت خارج از گروه توسط شركت وابسته ديگر به ارزش بيشتر از ارزش اسمي خريداري مي شود رويه تلفيقي اساساًًًٌٌ همان رويه گذشته است با اين تفاوت كه در اين عمليات زيان  حاصل از طرح باز خريد اوراق قرضه به دست مي آيد .  </a:t>
            </a:r>
            <a:endParaRPr lang="en-US" sz="4000">
              <a:cs typeface="B Badr" panose="00000400000000000000" pitchFamily="2" charset="-78"/>
            </a:endParaRP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endParaRPr lang="en-US"/>
          </a:p>
        </p:txBody>
      </p:sp>
      <p:sp>
        <p:nvSpPr>
          <p:cNvPr id="324611" name="Rectangle 3"/>
          <p:cNvSpPr>
            <a:spLocks noGrp="1" noChangeArrowheads="1"/>
          </p:cNvSpPr>
          <p:nvPr>
            <p:ph type="body" idx="1"/>
          </p:nvPr>
        </p:nvSpPr>
        <p:spPr/>
        <p:txBody>
          <a:bodyPr/>
          <a:lstStyle/>
          <a:p>
            <a:r>
              <a:rPr lang="fa-IR" sz="4000">
                <a:cs typeface="B Badr" panose="00000400000000000000" pitchFamily="2" charset="-78"/>
              </a:rPr>
              <a:t>سند حذفي اوراق قرضه در كاربرگ تلفيقي كه در پايان سال 1</a:t>
            </a:r>
            <a:r>
              <a:rPr lang="en-US" sz="4000">
                <a:cs typeface="B Badr" panose="00000400000000000000" pitchFamily="2" charset="-78"/>
              </a:rPr>
              <a:t>X</a:t>
            </a:r>
            <a:r>
              <a:rPr lang="fa-IR" sz="4000">
                <a:cs typeface="B Badr" panose="00000400000000000000" pitchFamily="2" charset="-78"/>
              </a:rPr>
              <a:t> 13 تهيه مي شود اوراق قرضه پرداختني و سرمايه گذاري در اوراق قرضه را برگشت مي دهد و زيان حاصل از طرح باز خريد اوراق قرضه شناسايي مي گردد . </a:t>
            </a:r>
          </a:p>
          <a:p>
            <a:r>
              <a:rPr lang="fa-IR" sz="4000">
                <a:cs typeface="B Badr" panose="00000400000000000000" pitchFamily="2" charset="-78"/>
              </a:rPr>
              <a:t>زيان حاصله از طرح باز خريد            4500</a:t>
            </a:r>
            <a:endParaRPr lang="en-US" sz="4000">
              <a:cs typeface="B Badr" panose="00000400000000000000" pitchFamily="2" charset="-78"/>
            </a:endParaRP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endParaRPr lang="en-US"/>
          </a:p>
        </p:txBody>
      </p:sp>
      <p:sp>
        <p:nvSpPr>
          <p:cNvPr id="325635" name="Rectangle 3"/>
          <p:cNvSpPr>
            <a:spLocks noGrp="1" noChangeArrowheads="1"/>
          </p:cNvSpPr>
          <p:nvPr>
            <p:ph type="body" idx="1"/>
          </p:nvPr>
        </p:nvSpPr>
        <p:spPr/>
        <p:txBody>
          <a:bodyPr/>
          <a:lstStyle/>
          <a:p>
            <a:r>
              <a:rPr lang="fa-IR" sz="4000">
                <a:cs typeface="B Badr" panose="00000400000000000000" pitchFamily="2" charset="-78"/>
              </a:rPr>
              <a:t>داد وستد اجاره داراييهاي غير جاري بين شركتها</a:t>
            </a:r>
          </a:p>
          <a:p>
            <a:r>
              <a:rPr lang="fa-IR" sz="4000">
                <a:cs typeface="B Badr" panose="00000400000000000000" pitchFamily="2" charset="-78"/>
              </a:rPr>
              <a:t>اجاره داراييها غير جاري بين شركتها در كليه واحدهاي تجاري در سرتاسر دنيا روش كاملا معمولي مي باشد كه يك روش جايگزين براي معامله اوراق قرضه بين شركتها براي تحصيل داراييها غير جاري مي باشد .  </a:t>
            </a:r>
            <a:endParaRPr lang="en-US" sz="4000">
              <a:cs typeface="B Badr" panose="00000400000000000000" pitchFamily="2"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p:txBody>
          <a:bodyPr/>
          <a:lstStyle/>
          <a:p>
            <a:pPr>
              <a:buFontTx/>
              <a:buNone/>
            </a:pPr>
            <a:r>
              <a:rPr lang="fa-IR"/>
              <a:t>روش حسابداري اتحاد منافع فقط براي تركيب تجاري شركتهايي اعمال مي‌شود كه تداوم مالكيت وجود داشته باشد بدين معني كه سهامداران شركتهاي تركيبي به عنوان سهامداران شركت تركيب شده باقي مي‌مانند.</a:t>
            </a:r>
            <a:endParaRPr lang="en-US"/>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endParaRPr lang="en-US"/>
          </a:p>
        </p:txBody>
      </p:sp>
      <p:sp>
        <p:nvSpPr>
          <p:cNvPr id="326659" name="Rectangle 3"/>
          <p:cNvSpPr>
            <a:spLocks noGrp="1" noChangeArrowheads="1"/>
          </p:cNvSpPr>
          <p:nvPr>
            <p:ph type="body" idx="1"/>
          </p:nvPr>
        </p:nvSpPr>
        <p:spPr/>
        <p:txBody>
          <a:bodyPr/>
          <a:lstStyle/>
          <a:p>
            <a:r>
              <a:rPr lang="fa-IR" sz="3600">
                <a:cs typeface="B Badr" panose="00000400000000000000" pitchFamily="2" charset="-78"/>
              </a:rPr>
              <a:t>شخصيت تلفيقي در زمان تحصيل شناسايي مي گردد .</a:t>
            </a:r>
          </a:p>
          <a:p>
            <a:r>
              <a:rPr lang="fa-IR" sz="3600">
                <a:cs typeface="B Badr" panose="00000400000000000000" pitchFamily="2" charset="-78"/>
              </a:rPr>
              <a:t>سود حاصل از باز خريدي اوراق قرضه             10800</a:t>
            </a:r>
          </a:p>
          <a:p>
            <a:r>
              <a:rPr lang="fa-IR" sz="3600">
                <a:cs typeface="B Badr" panose="00000400000000000000" pitchFamily="2" charset="-78"/>
              </a:rPr>
              <a:t>نحوه تخصيص سود با تعبير بازخريدي اوراق قرضه </a:t>
            </a:r>
          </a:p>
          <a:p>
            <a:r>
              <a:rPr lang="fa-IR" sz="3600">
                <a:cs typeface="B Badr" panose="00000400000000000000" pitchFamily="2" charset="-78"/>
              </a:rPr>
              <a:t>در عمل چهارشيوه براي آنكه سود وزيان حاصل از بازخريد اوراق قرضه شركت وابسته به سهامداران شركتهاي شركت كننده سرشكن گردد وجود دارد : </a:t>
            </a:r>
          </a:p>
          <a:p>
            <a:r>
              <a:rPr lang="fa-IR" sz="3600">
                <a:cs typeface="B Badr" panose="00000400000000000000" pitchFamily="2" charset="-78"/>
              </a:rPr>
              <a:t>1- به شركت وابسته انتشار دهنده اوراق قرضه .</a:t>
            </a:r>
            <a:endParaRPr lang="en-US" sz="3600">
              <a:cs typeface="B Badr" panose="00000400000000000000" pitchFamily="2" charset="-78"/>
            </a:endParaRPr>
          </a:p>
          <a:p>
            <a:endParaRPr lang="en-US" sz="3600">
              <a:cs typeface="B Badr" panose="00000400000000000000" pitchFamily="2" charset="-78"/>
            </a:endParaRP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r>
              <a:rPr lang="fa-IR"/>
              <a:t>: </a:t>
            </a:r>
            <a:endParaRPr lang="en-US"/>
          </a:p>
        </p:txBody>
      </p:sp>
      <p:sp>
        <p:nvSpPr>
          <p:cNvPr id="327683" name="Rectangle 3"/>
          <p:cNvSpPr>
            <a:spLocks noGrp="1" noChangeArrowheads="1"/>
          </p:cNvSpPr>
          <p:nvPr>
            <p:ph type="body" idx="1"/>
          </p:nvPr>
        </p:nvSpPr>
        <p:spPr/>
        <p:txBody>
          <a:bodyPr/>
          <a:lstStyle/>
          <a:p>
            <a:r>
              <a:rPr lang="fa-IR" sz="3600">
                <a:cs typeface="B Badr" panose="00000400000000000000" pitchFamily="2" charset="-78"/>
              </a:rPr>
              <a:t>موقعي كه شركت فرعي انتشار دهنده اوراق قرضه باشد سود و زيان حاصل از بازخريد اوراق قرضه به عنوان ارزش افزوده به سهامداران شركت فرعي سرشكن مي گردد . </a:t>
            </a:r>
          </a:p>
          <a:p>
            <a:r>
              <a:rPr lang="fa-IR" sz="3600">
                <a:cs typeface="B Badr" panose="00000400000000000000" pitchFamily="2" charset="-78"/>
              </a:rPr>
              <a:t>كل سود حاصل از بازخريد اوراق قرضه به سهامداران اكثريت تخصيص داده است </a:t>
            </a:r>
            <a:endParaRPr lang="en-US" sz="3600">
              <a:cs typeface="B Badr" panose="00000400000000000000" pitchFamily="2" charset="-78"/>
            </a:endParaRPr>
          </a:p>
          <a:p>
            <a:endParaRPr lang="en-US" sz="3600">
              <a:cs typeface="B Badr" panose="00000400000000000000" pitchFamily="2" charset="-78"/>
            </a:endParaRP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p:txBody>
          <a:bodyPr/>
          <a:lstStyle/>
          <a:p>
            <a:endParaRPr lang="en-US"/>
          </a:p>
        </p:txBody>
      </p:sp>
      <p:sp>
        <p:nvSpPr>
          <p:cNvPr id="328707" name="Rectangle 3"/>
          <p:cNvSpPr>
            <a:spLocks noGrp="1" noChangeArrowheads="1"/>
          </p:cNvSpPr>
          <p:nvPr>
            <p:ph type="body" idx="1"/>
          </p:nvPr>
        </p:nvSpPr>
        <p:spPr/>
        <p:txBody>
          <a:bodyPr/>
          <a:lstStyle/>
          <a:p>
            <a:r>
              <a:rPr lang="fa-IR" sz="4000" b="1">
                <a:cs typeface="B Badr" panose="00000400000000000000" pitchFamily="2" charset="-78"/>
              </a:rPr>
              <a:t>اجاره عملياتي </a:t>
            </a:r>
          </a:p>
          <a:p>
            <a:r>
              <a:rPr lang="fa-IR" sz="4000" b="1">
                <a:cs typeface="B Badr" panose="00000400000000000000" pitchFamily="2" charset="-78"/>
              </a:rPr>
              <a:t>سندهاي حذفي مورد نياز در اجاره عملياتي بين شركت ها آنهايي هستند كه هزينه اجاره ثبت شده شركت اجاره گيرنده و در آمد اجاره ثبت شده شركت اجاره دهنده را بر گرداند اگر شركت هاي وابسته اجاره را به صورت تعهدي ثبت كرده باشند رقم مربوط نيز بايد حذف گردد. </a:t>
            </a:r>
            <a:endParaRPr lang="en-US" sz="4000" b="1">
              <a:cs typeface="B Badr" panose="00000400000000000000" pitchFamily="2" charset="-78"/>
            </a:endParaRP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endParaRPr lang="en-US"/>
          </a:p>
        </p:txBody>
      </p:sp>
      <p:sp>
        <p:nvSpPr>
          <p:cNvPr id="329731" name="Rectangle 3"/>
          <p:cNvSpPr>
            <a:spLocks noGrp="1" noChangeArrowheads="1"/>
          </p:cNvSpPr>
          <p:nvPr>
            <p:ph type="body" idx="1"/>
          </p:nvPr>
        </p:nvSpPr>
        <p:spPr/>
        <p:txBody>
          <a:bodyPr/>
          <a:lstStyle/>
          <a:p>
            <a:r>
              <a:rPr lang="fa-IR" sz="4000">
                <a:cs typeface="B Badr" panose="00000400000000000000" pitchFamily="2" charset="-78"/>
              </a:rPr>
              <a:t>اجاره از نوع تامين مالي مستقيم </a:t>
            </a:r>
          </a:p>
          <a:p>
            <a:r>
              <a:rPr lang="fa-IR" sz="4000">
                <a:cs typeface="B Badr" panose="00000400000000000000" pitchFamily="2" charset="-78"/>
              </a:rPr>
              <a:t>اجاره از نوع مالي مستقيم ، اجاره دهنده معمولا يك دارايي غير جاري خريداري مي كند اين تجهيزات عمر مفيد 3 سال دارند شركت ب بازده ساليانه اي معادل تقريبا 10 %روي سرمايه گذاري خود دارد . </a:t>
            </a:r>
            <a:endParaRPr lang="en-US" sz="4000">
              <a:cs typeface="B Badr" panose="00000400000000000000" pitchFamily="2" charset="-78"/>
            </a:endParaRP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endParaRPr lang="en-US"/>
          </a:p>
        </p:txBody>
      </p:sp>
      <p:sp>
        <p:nvSpPr>
          <p:cNvPr id="330755" name="Rectangle 3"/>
          <p:cNvSpPr>
            <a:spLocks noGrp="1" noChangeArrowheads="1"/>
          </p:cNvSpPr>
          <p:nvPr>
            <p:ph type="body" idx="1"/>
          </p:nvPr>
        </p:nvSpPr>
        <p:spPr/>
        <p:txBody>
          <a:bodyPr/>
          <a:lstStyle/>
          <a:p>
            <a:r>
              <a:rPr lang="fa-IR" sz="4000">
                <a:cs typeface="B Badr" panose="00000400000000000000" pitchFamily="2" charset="-78"/>
              </a:rPr>
              <a:t>تعهدات اجاره سرمايه اي         000/230</a:t>
            </a:r>
          </a:p>
          <a:p>
            <a:r>
              <a:rPr lang="fa-IR" sz="4000">
                <a:cs typeface="B Badr" panose="00000400000000000000" pitchFamily="2" charset="-78"/>
              </a:rPr>
              <a:t>اجاره از نوع فروش :</a:t>
            </a:r>
          </a:p>
          <a:p>
            <a:r>
              <a:rPr lang="fa-IR" sz="4000">
                <a:cs typeface="B Badr" panose="00000400000000000000" pitchFamily="2" charset="-78"/>
              </a:rPr>
              <a:t>اجاره از نوع فروش اين است كه شركت اجاره دهنده قسمتي از مبالغ سود حاصل از اجاره را به علاوه از تامين منابع مالي كسب مي نمايد . فرض مي كنيم :</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endParaRPr lang="en-US"/>
          </a:p>
        </p:txBody>
      </p:sp>
      <p:sp>
        <p:nvSpPr>
          <p:cNvPr id="331779" name="Rectangle 3"/>
          <p:cNvSpPr>
            <a:spLocks noGrp="1" noChangeArrowheads="1"/>
          </p:cNvSpPr>
          <p:nvPr>
            <p:ph type="body" idx="1"/>
          </p:nvPr>
        </p:nvSpPr>
        <p:spPr/>
        <p:txBody>
          <a:bodyPr/>
          <a:lstStyle/>
          <a:p>
            <a:r>
              <a:rPr lang="fa-IR" sz="4000">
                <a:cs typeface="B Badr" panose="00000400000000000000" pitchFamily="2" charset="-78"/>
              </a:rPr>
              <a:t>شركت ب تجهيزاتي را در تاريخ 1/1/1</a:t>
            </a:r>
            <a:r>
              <a:rPr lang="en-US" sz="4000">
                <a:cs typeface="B Badr" panose="00000400000000000000" pitchFamily="2" charset="-78"/>
              </a:rPr>
              <a:t>X </a:t>
            </a:r>
            <a:r>
              <a:rPr lang="fa-IR" sz="4000">
                <a:cs typeface="B Badr" panose="00000400000000000000" pitchFamily="2" charset="-78"/>
              </a:rPr>
              <a:t> به مبلغ 000/450 ريال خريداري مي كند .</a:t>
            </a:r>
            <a:endParaRPr lang="en-US" sz="4000">
              <a:cs typeface="B Badr" panose="00000400000000000000" pitchFamily="2" charset="-78"/>
            </a:endParaRPr>
          </a:p>
          <a:p>
            <a:endParaRPr lang="fa-IR" sz="4000">
              <a:cs typeface="B Badr" panose="00000400000000000000" pitchFamily="2" charset="-78"/>
            </a:endParaRPr>
          </a:p>
          <a:p>
            <a:endParaRPr lang="en-US" sz="4000">
              <a:cs typeface="B Badr" panose="00000400000000000000" pitchFamily="2" charset="-78"/>
            </a:endParaRPr>
          </a:p>
        </p:txBody>
      </p:sp>
      <p:sp>
        <p:nvSpPr>
          <p:cNvPr id="331780" name="Rectangle 4"/>
          <p:cNvSpPr>
            <a:spLocks noChangeArrowheads="1"/>
          </p:cNvSpPr>
          <p:nvPr/>
        </p:nvSpPr>
        <p:spPr bwMode="auto">
          <a:xfrm>
            <a:off x="5783263" y="3246438"/>
            <a:ext cx="9255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rtl="0"/>
            <a:r>
              <a:rPr lang="fa-IR">
                <a:latin typeface="Arial" panose="020B0604020202020204" pitchFamily="34" charset="0"/>
                <a:cs typeface="Arial" panose="020B0604020202020204" pitchFamily="34" charset="0"/>
              </a:rPr>
              <a:t>كت اصلي</a:t>
            </a:r>
            <a:endParaRPr lang="en-US">
              <a:latin typeface="Arial" panose="020B0604020202020204" pitchFamily="34" charset="0"/>
              <a:cs typeface="Arial" panose="020B0604020202020204" pitchFamily="34" charset="0"/>
            </a:endParaRP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lgn="ctr"/>
            <a:r>
              <a:rPr lang="fa-IR"/>
              <a:t>فصل هفتم : مسايل خاص</a:t>
            </a:r>
            <a:endParaRPr lang="en-US"/>
          </a:p>
        </p:txBody>
      </p:sp>
      <p:sp>
        <p:nvSpPr>
          <p:cNvPr id="332803" name="Rectangle 3"/>
          <p:cNvSpPr>
            <a:spLocks noGrp="1" noChangeArrowheads="1"/>
          </p:cNvSpPr>
          <p:nvPr>
            <p:ph type="body" idx="1"/>
          </p:nvPr>
        </p:nvSpPr>
        <p:spPr/>
        <p:txBody>
          <a:bodyPr/>
          <a:lstStyle/>
          <a:p>
            <a:r>
              <a:rPr lang="fa-IR" sz="3600">
                <a:cs typeface="B Badr" panose="00000400000000000000" pitchFamily="2" charset="-78"/>
              </a:rPr>
              <a:t>مسائل خاص ( سهام ممتاز ، تغييرات در سهم مالكيت شركت اصلي در فرعي ( خريد و فروش سهام به دفعات ) ، سطوح چند جانبه ، سود سهمي و مالكيت متقابل )</a:t>
            </a:r>
          </a:p>
          <a:p>
            <a:r>
              <a:rPr lang="fa-IR" sz="3600">
                <a:cs typeface="B Badr" panose="00000400000000000000" pitchFamily="2" charset="-78"/>
              </a:rPr>
              <a:t>در اين فصل تعداد سهام مورد تملك با تهيه صورتهاي مالي تلفيقي ارتباط دارد بيشتر مورد بحث قرار مي گيرد . 1. سهام ممتاز شركت فرعي </a:t>
            </a:r>
          </a:p>
          <a:p>
            <a:r>
              <a:rPr lang="fa-IR" sz="3600">
                <a:cs typeface="B Badr" panose="00000400000000000000" pitchFamily="2" charset="-78"/>
              </a:rPr>
              <a:t> 2. تغييرات در ميزان مالكيت شركت فرعي </a:t>
            </a:r>
            <a:endParaRPr lang="en-US" sz="3600">
              <a:cs typeface="B Badr" panose="00000400000000000000" pitchFamily="2" charset="-78"/>
            </a:endParaRP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endParaRPr lang="en-US"/>
          </a:p>
        </p:txBody>
      </p:sp>
      <p:sp>
        <p:nvSpPr>
          <p:cNvPr id="333827" name="Rectangle 3"/>
          <p:cNvSpPr>
            <a:spLocks noGrp="1" noChangeArrowheads="1"/>
          </p:cNvSpPr>
          <p:nvPr>
            <p:ph type="body" idx="1"/>
          </p:nvPr>
        </p:nvSpPr>
        <p:spPr/>
        <p:txBody>
          <a:bodyPr/>
          <a:lstStyle/>
          <a:p>
            <a:r>
              <a:rPr lang="fa-IR" sz="4000">
                <a:cs typeface="B Badr" panose="00000400000000000000" pitchFamily="2" charset="-78"/>
              </a:rPr>
              <a:t>3- سطوح مالكيت چند جانبه</a:t>
            </a:r>
          </a:p>
          <a:p>
            <a:r>
              <a:rPr lang="fa-IR" sz="4000">
                <a:cs typeface="B Badr" panose="00000400000000000000" pitchFamily="2" charset="-78"/>
              </a:rPr>
              <a:t> 4 - مالكيت متقابل </a:t>
            </a:r>
          </a:p>
          <a:p>
            <a:r>
              <a:rPr lang="fa-IR" sz="4000">
                <a:cs typeface="B Badr" panose="00000400000000000000" pitchFamily="2" charset="-78"/>
              </a:rPr>
              <a:t>5- سود سهميه شركت فرعي </a:t>
            </a:r>
            <a:endParaRPr lang="en-US" sz="4000">
              <a:cs typeface="B Badr" panose="00000400000000000000" pitchFamily="2" charset="-78"/>
            </a:endParaRP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endParaRPr lang="en-US"/>
          </a:p>
        </p:txBody>
      </p:sp>
      <p:sp>
        <p:nvSpPr>
          <p:cNvPr id="334851" name="Rectangle 3"/>
          <p:cNvSpPr>
            <a:spLocks noGrp="1" noChangeArrowheads="1"/>
          </p:cNvSpPr>
          <p:nvPr>
            <p:ph type="body" idx="1"/>
          </p:nvPr>
        </p:nvSpPr>
        <p:spPr/>
        <p:txBody>
          <a:bodyPr/>
          <a:lstStyle/>
          <a:p>
            <a:r>
              <a:rPr lang="fa-IR" sz="4000">
                <a:cs typeface="B Badr" panose="00000400000000000000" pitchFamily="2" charset="-78"/>
              </a:rPr>
              <a:t>1- سهام ممتاز شركت فرعي </a:t>
            </a:r>
          </a:p>
          <a:p>
            <a:r>
              <a:rPr lang="fa-IR" sz="4000">
                <a:cs typeface="B Badr" panose="00000400000000000000" pitchFamily="2" charset="-78"/>
              </a:rPr>
              <a:t>بسياري از شركتها بيش از يك نوع سهام دارند ،و در هريك از اين انواع سهام وظايف خاصي رادر شركتها ايفا مي كنند و حقوق متفاوتي در شركتها دارند . سهامداران ممتاز معمولاً نسبت به </a:t>
            </a:r>
            <a:endParaRPr lang="en-US" sz="4000">
              <a:cs typeface="B Badr" panose="00000400000000000000" pitchFamily="2" charset="-78"/>
            </a:endParaRP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endParaRPr lang="en-US"/>
          </a:p>
        </p:txBody>
      </p:sp>
      <p:sp>
        <p:nvSpPr>
          <p:cNvPr id="335875" name="Rectangle 3"/>
          <p:cNvSpPr>
            <a:spLocks noGrp="1" noChangeArrowheads="1"/>
          </p:cNvSpPr>
          <p:nvPr>
            <p:ph type="body" idx="1"/>
          </p:nvPr>
        </p:nvSpPr>
        <p:spPr/>
        <p:txBody>
          <a:bodyPr/>
          <a:lstStyle/>
          <a:p>
            <a:r>
              <a:rPr lang="fa-IR" sz="4000">
                <a:cs typeface="B Badr" panose="00000400000000000000" pitchFamily="2" charset="-78"/>
              </a:rPr>
              <a:t>سهامداران عادي دردريافت سود سهام و همچنين دريافت داراييهاي خالص نقدي اولويت و برتري دارند .ولي سهامداران ممتاز در شركتها حق راي ندارند،لذا سهامداران ممتاز بدون توجه به تعداد سهام آنها هيچ كنترلي در شركت نخواهند داشت . </a:t>
            </a:r>
            <a:endParaRPr lang="en-US" sz="4000">
              <a:cs typeface="B Badr" panose="00000400000000000000"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p:txBody>
          <a:bodyPr/>
          <a:lstStyle/>
          <a:p>
            <a:pPr>
              <a:buFontTx/>
              <a:buNone/>
            </a:pPr>
            <a:r>
              <a:rPr lang="fa-IR"/>
              <a:t>به طور مثال: اگر يك شركت با صدور سهام داراي حق راي خود در مبادله سهام داري حق راي شركت ديگري را تحصيل نمايد سهامداران هر دو شركت تركيبي به عنوان سهامدارن شركت تركيب شده باقي خواهند ماند.</a:t>
            </a:r>
            <a:endParaRPr lang="en-US"/>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endParaRPr lang="en-US"/>
          </a:p>
        </p:txBody>
      </p:sp>
      <p:sp>
        <p:nvSpPr>
          <p:cNvPr id="336899" name="Rectangle 3"/>
          <p:cNvSpPr>
            <a:spLocks noGrp="1" noChangeArrowheads="1"/>
          </p:cNvSpPr>
          <p:nvPr>
            <p:ph type="body" idx="1"/>
          </p:nvPr>
        </p:nvSpPr>
        <p:spPr/>
        <p:txBody>
          <a:bodyPr/>
          <a:lstStyle/>
          <a:p>
            <a:r>
              <a:rPr lang="fa-IR" sz="4000">
                <a:cs typeface="B Badr" panose="00000400000000000000" pitchFamily="2" charset="-78"/>
              </a:rPr>
              <a:t>بدين جهت سرمايه داران ممتاز شركت فرعي فقط نسبت به داراييهاي خالص آن ادعا دارند ،كه ادعاي مورد نظر آنها بايد در تهيه صورتهاي مالي تلفيقي لحاظ گردد . </a:t>
            </a:r>
          </a:p>
          <a:p>
            <a:r>
              <a:rPr lang="fa-IR" sz="4000">
                <a:cs typeface="B Badr" panose="00000400000000000000" pitchFamily="2" charset="-78"/>
              </a:rPr>
              <a:t>تلفيق صورتهاي مالي با سهام ممتاز </a:t>
            </a:r>
          </a:p>
          <a:p>
            <a:r>
              <a:rPr lang="fa-IR" sz="4000">
                <a:cs typeface="B Badr" panose="00000400000000000000" pitchFamily="2" charset="-78"/>
              </a:rPr>
              <a:t>در زمان تهيه صورتهاي مالي تلفيقي ،مقدمتاً بايد ارقامي كه به سهامداران ممتاز شركت فرعي </a:t>
            </a:r>
            <a:endParaRPr lang="en-US" sz="4000">
              <a:cs typeface="B Badr" panose="00000400000000000000" pitchFamily="2" charset="-78"/>
            </a:endParaRP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p:txBody>
          <a:bodyPr/>
          <a:lstStyle/>
          <a:p>
            <a:endParaRPr lang="en-US"/>
          </a:p>
        </p:txBody>
      </p:sp>
      <p:sp>
        <p:nvSpPr>
          <p:cNvPr id="337923" name="Rectangle 3"/>
          <p:cNvSpPr>
            <a:spLocks noGrp="1" noChangeArrowheads="1"/>
          </p:cNvSpPr>
          <p:nvPr>
            <p:ph type="body" idx="1"/>
          </p:nvPr>
        </p:nvSpPr>
        <p:spPr/>
        <p:txBody>
          <a:bodyPr/>
          <a:lstStyle/>
          <a:p>
            <a:r>
              <a:rPr lang="fa-IR" sz="4000">
                <a:cs typeface="B Badr" panose="00000400000000000000" pitchFamily="2" charset="-78"/>
              </a:rPr>
              <a:t>اختصاص داده مي شود ،قبل ازرسيدگي به حذف مالكيت سهامداران عادي روشن گردد .</a:t>
            </a:r>
          </a:p>
          <a:p>
            <a:r>
              <a:rPr lang="fa-IR" sz="4000">
                <a:cs typeface="B Badr" panose="00000400000000000000" pitchFamily="2" charset="-78"/>
              </a:rPr>
              <a:t>اگر شركت اصلي تعداد ي سهام ممتاز راكه در شركت فرعي داشته باشد ،بايد هنگام تهيه صورتهاي مالي تلفيقي درصدي از سهام ممتاز راكه در اختيار دارد ،حذف نمايد</a:t>
            </a:r>
            <a:r>
              <a:rPr lang="fa-IR" sz="4000">
                <a:cs typeface="B Titr" panose="00000700000000000000" pitchFamily="2" charset="-78"/>
              </a:rPr>
              <a:t> </a:t>
            </a:r>
            <a:r>
              <a:rPr lang="fa-IR" sz="4000">
                <a:cs typeface="B Badr" panose="00000400000000000000" pitchFamily="2" charset="-78"/>
              </a:rPr>
              <a:t>و</a:t>
            </a:r>
            <a:endParaRPr lang="en-US" sz="4000">
              <a:cs typeface="B Badr" panose="00000400000000000000" pitchFamily="2" charset="-78"/>
            </a:endParaRP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endParaRPr lang="en-US"/>
          </a:p>
        </p:txBody>
      </p:sp>
      <p:sp>
        <p:nvSpPr>
          <p:cNvPr id="338947" name="Rectangle 3"/>
          <p:cNvSpPr>
            <a:spLocks noGrp="1" noChangeArrowheads="1"/>
          </p:cNvSpPr>
          <p:nvPr>
            <p:ph type="body" idx="1"/>
          </p:nvPr>
        </p:nvSpPr>
        <p:spPr/>
        <p:txBody>
          <a:bodyPr/>
          <a:lstStyle/>
          <a:p>
            <a:r>
              <a:rPr lang="fa-IR" sz="4000">
                <a:cs typeface="B Badr" panose="00000400000000000000" pitchFamily="2" charset="-78"/>
              </a:rPr>
              <a:t>آن نسبت از سهام ممتاز كه دراختيار شركت اصلي نمي باشد ،بايد جزو سهم سهامداران اقليت منظور گردد . </a:t>
            </a:r>
          </a:p>
          <a:p>
            <a:r>
              <a:rPr lang="fa-IR" sz="4000">
                <a:cs typeface="B Badr" panose="00000400000000000000" pitchFamily="2" charset="-78"/>
              </a:rPr>
              <a:t>براي روشن شدن نحوه تهيه صورتهاي مالي تلفيق بادارابودن سهام ممتاز ،اطلاعات شركت الف و ب در مثال ذكرشده </a:t>
            </a:r>
            <a:endParaRPr lang="en-US" sz="4000">
              <a:cs typeface="B Badr" panose="00000400000000000000" pitchFamily="2" charset="-78"/>
            </a:endParaRP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endParaRPr lang="en-US"/>
          </a:p>
        </p:txBody>
      </p:sp>
      <p:sp>
        <p:nvSpPr>
          <p:cNvPr id="339971" name="Rectangle 3"/>
          <p:cNvSpPr>
            <a:spLocks noGrp="1" noChangeArrowheads="1"/>
          </p:cNvSpPr>
          <p:nvPr>
            <p:ph type="body" idx="1"/>
          </p:nvPr>
        </p:nvSpPr>
        <p:spPr/>
        <p:txBody>
          <a:bodyPr/>
          <a:lstStyle/>
          <a:p>
            <a:r>
              <a:rPr lang="fa-IR" sz="4000">
                <a:cs typeface="B Badr" panose="00000400000000000000" pitchFamily="2" charset="-78"/>
              </a:rPr>
              <a:t>در فصول گذشته را به كار مي گير يم :</a:t>
            </a:r>
          </a:p>
          <a:p>
            <a:r>
              <a:rPr lang="fa-IR" sz="4000">
                <a:cs typeface="B Badr" panose="00000400000000000000" pitchFamily="2" charset="-78"/>
              </a:rPr>
              <a:t>1-شركت الف در تاريخ 29/12/.</a:t>
            </a:r>
            <a:r>
              <a:rPr lang="en-US" sz="4000">
                <a:cs typeface="B Badr" panose="00000400000000000000" pitchFamily="2" charset="-78"/>
              </a:rPr>
              <a:t>x</a:t>
            </a:r>
            <a:r>
              <a:rPr lang="fa-IR" sz="4000">
                <a:cs typeface="B Badr" panose="00000400000000000000" pitchFamily="2" charset="-78"/>
              </a:rPr>
              <a:t> .80%سهام عادي داراي حق راي شركت ب رابه ارزش دفتري 000/240 ريال به عنوان يك سرمايه گذاري بلند مدت با روش ارزش ويژه دارا مي باشد . </a:t>
            </a:r>
            <a:endParaRPr lang="en-US" sz="4000">
              <a:cs typeface="B Badr" panose="00000400000000000000" pitchFamily="2" charset="-78"/>
            </a:endParaRP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endParaRPr lang="en-US"/>
          </a:p>
        </p:txBody>
      </p:sp>
      <p:sp>
        <p:nvSpPr>
          <p:cNvPr id="340995" name="Rectangle 3"/>
          <p:cNvSpPr>
            <a:spLocks noGrp="1" noChangeArrowheads="1"/>
          </p:cNvSpPr>
          <p:nvPr>
            <p:ph type="body" idx="1"/>
          </p:nvPr>
        </p:nvSpPr>
        <p:spPr/>
        <p:txBody>
          <a:bodyPr/>
          <a:lstStyle/>
          <a:p>
            <a:r>
              <a:rPr lang="fa-IR" sz="4000">
                <a:cs typeface="B Badr" panose="00000400000000000000" pitchFamily="2" charset="-78"/>
              </a:rPr>
              <a:t>سهم سهامداران اقليت از سود ويژه سال 1</a:t>
            </a:r>
            <a:r>
              <a:rPr lang="en-US" sz="4000">
                <a:cs typeface="B Badr" panose="00000400000000000000" pitchFamily="2" charset="-78"/>
              </a:rPr>
              <a:t>X</a:t>
            </a:r>
            <a:r>
              <a:rPr lang="fa-IR" sz="4000">
                <a:cs typeface="B Badr" panose="00000400000000000000" pitchFamily="2" charset="-78"/>
              </a:rPr>
              <a:t> 13 </a:t>
            </a:r>
          </a:p>
          <a:p>
            <a:r>
              <a:rPr lang="fa-IR" sz="4000">
                <a:cs typeface="B Badr" panose="00000400000000000000" pitchFamily="2" charset="-78"/>
              </a:rPr>
              <a:t>سهم سهامداران اقليت از سود ويژه سال 1 </a:t>
            </a:r>
            <a:r>
              <a:rPr lang="en-US" sz="4000">
                <a:cs typeface="B Badr" panose="00000400000000000000" pitchFamily="2" charset="-78"/>
              </a:rPr>
              <a:t>X</a:t>
            </a:r>
            <a:r>
              <a:rPr lang="fa-IR" sz="4000">
                <a:cs typeface="B Badr" panose="00000400000000000000" pitchFamily="2" charset="-78"/>
              </a:rPr>
              <a:t> 13 براساس مفروضات فوق الذكر به شرح زير مي باشد :</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endParaRPr lang="en-US"/>
          </a:p>
        </p:txBody>
      </p:sp>
      <p:sp>
        <p:nvSpPr>
          <p:cNvPr id="342019" name="Rectangle 3"/>
          <p:cNvSpPr>
            <a:spLocks noGrp="1" noChangeArrowheads="1"/>
          </p:cNvSpPr>
          <p:nvPr>
            <p:ph type="body" idx="1"/>
          </p:nvPr>
        </p:nvSpPr>
        <p:spPr/>
        <p:txBody>
          <a:bodyPr/>
          <a:lstStyle/>
          <a:p>
            <a:r>
              <a:rPr lang="fa-IR" sz="3600">
                <a:cs typeface="B Badr" panose="00000400000000000000" pitchFamily="2" charset="-78"/>
              </a:rPr>
              <a:t>سود سهام ممتاز شركت ب </a:t>
            </a:r>
          </a:p>
          <a:p>
            <a:r>
              <a:rPr lang="fa-IR" sz="3600">
                <a:cs typeface="B Badr" panose="00000400000000000000" pitchFamily="2" charset="-78"/>
              </a:rPr>
              <a:t>12000</a:t>
            </a:r>
          </a:p>
          <a:p>
            <a:r>
              <a:rPr lang="fa-IR" sz="3600">
                <a:cs typeface="B Badr" panose="00000400000000000000" pitchFamily="2" charset="-78"/>
              </a:rPr>
              <a:t>سهم سهامداران اقليت از سود ويژه سهامداران عادي شركت ب :</a:t>
            </a:r>
          </a:p>
          <a:p>
            <a:r>
              <a:rPr lang="fa-IR" sz="3600">
                <a:cs typeface="B Badr" panose="00000400000000000000" pitchFamily="2" charset="-78"/>
              </a:rPr>
              <a:t>(20 </a:t>
            </a:r>
            <a:r>
              <a:rPr lang="en-US" sz="3600">
                <a:latin typeface="B Titr" panose="00000700000000000000" pitchFamily="2" charset="-78"/>
                <a:cs typeface="B Badr" panose="00000400000000000000" pitchFamily="2" charset="-78"/>
              </a:rPr>
              <a:t>×</a:t>
            </a:r>
            <a:r>
              <a:rPr lang="fa-IR" sz="3600">
                <a:latin typeface="B Titr" panose="00000700000000000000" pitchFamily="2" charset="-78"/>
                <a:cs typeface="B Badr" panose="00000400000000000000" pitchFamily="2" charset="-78"/>
              </a:rPr>
              <a:t>38000 )</a:t>
            </a:r>
          </a:p>
          <a:p>
            <a:r>
              <a:rPr lang="fa-IR" sz="3600" u="sng">
                <a:latin typeface="B Titr" panose="00000700000000000000" pitchFamily="2" charset="-78"/>
                <a:cs typeface="B Badr" panose="00000400000000000000" pitchFamily="2" charset="-78"/>
              </a:rPr>
              <a:t>7600</a:t>
            </a:r>
          </a:p>
          <a:p>
            <a:r>
              <a:rPr lang="fa-IR" sz="3600" u="sng">
                <a:latin typeface="B Titr" panose="00000700000000000000" pitchFamily="2" charset="-78"/>
                <a:cs typeface="B Badr" panose="00000400000000000000" pitchFamily="2" charset="-78"/>
              </a:rPr>
              <a:t>19600</a:t>
            </a:r>
            <a:endParaRPr lang="en-US" sz="3600" u="sng">
              <a:latin typeface="B Titr" panose="00000700000000000000" pitchFamily="2" charset="-78"/>
              <a:cs typeface="B Badr" panose="00000400000000000000" pitchFamily="2" charset="-78"/>
            </a:endParaRP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endParaRPr lang="en-US"/>
          </a:p>
        </p:txBody>
      </p:sp>
      <p:sp>
        <p:nvSpPr>
          <p:cNvPr id="343043" name="Rectangle 3"/>
          <p:cNvSpPr>
            <a:spLocks noGrp="1" noChangeArrowheads="1"/>
          </p:cNvSpPr>
          <p:nvPr>
            <p:ph type="body" idx="1"/>
          </p:nvPr>
        </p:nvSpPr>
        <p:spPr/>
        <p:txBody>
          <a:bodyPr/>
          <a:lstStyle/>
          <a:p>
            <a:r>
              <a:rPr lang="fa-IR" sz="4000">
                <a:cs typeface="B Badr" panose="00000400000000000000" pitchFamily="2" charset="-78"/>
              </a:rPr>
              <a:t>سرمايه گذاري شركت اصلي در سهام ممتاز شركت فرعي </a:t>
            </a:r>
          </a:p>
          <a:p>
            <a:r>
              <a:rPr lang="fa-IR" sz="4000">
                <a:cs typeface="B Badr" panose="00000400000000000000" pitchFamily="2" charset="-78"/>
              </a:rPr>
              <a:t>بعضي اوقات شركت اصلي هم در سهام عادي و هم در سهام ممتاز شركت فرعي سرمايه گذاري مي كند .</a:t>
            </a:r>
          </a:p>
          <a:p>
            <a:r>
              <a:rPr lang="fa-IR" sz="4000">
                <a:cs typeface="B Badr" panose="00000400000000000000" pitchFamily="2" charset="-78"/>
              </a:rPr>
              <a:t>نظر به اين كه سهام ممتاز شركت فرعي نيز دراختيار شركت اصلي مي باشد ،</a:t>
            </a:r>
            <a:endParaRPr lang="en-US" sz="4000">
              <a:cs typeface="B Badr" panose="00000400000000000000" pitchFamily="2" charset="-78"/>
            </a:endParaRP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endParaRPr lang="en-US"/>
          </a:p>
        </p:txBody>
      </p:sp>
      <p:sp>
        <p:nvSpPr>
          <p:cNvPr id="344067" name="Rectangle 3"/>
          <p:cNvSpPr>
            <a:spLocks noGrp="1" noChangeArrowheads="1"/>
          </p:cNvSpPr>
          <p:nvPr>
            <p:ph type="body" idx="1"/>
          </p:nvPr>
        </p:nvSpPr>
        <p:spPr/>
        <p:txBody>
          <a:bodyPr/>
          <a:lstStyle/>
          <a:p>
            <a:r>
              <a:rPr lang="fa-IR" sz="4000">
                <a:cs typeface="B Badr" panose="00000400000000000000" pitchFamily="2" charset="-78"/>
              </a:rPr>
              <a:t>بايد هنگان تهيه صورتهاي مالي تلفيقي اثرات آن حذف گردد . </a:t>
            </a:r>
          </a:p>
          <a:p>
            <a:r>
              <a:rPr lang="fa-IR" sz="4000">
                <a:cs typeface="B Badr" panose="00000400000000000000" pitchFamily="2" charset="-78"/>
              </a:rPr>
              <a:t>ازاين رو ،بايد اثرات هردرآمدي كه از دريافت سود سهام ممتاز شركت فرعي دردفاتر شركت اصلي ثبت گردد ،حذف شود . براي روشن شدن نحوه عمل درمورد سرمايه گذاري شركت الف در سهام عادي و سهام ممتاز شركت فرعي ،فرض </a:t>
            </a:r>
            <a:endParaRPr lang="en-US" sz="4000">
              <a:cs typeface="B Badr" panose="00000400000000000000" pitchFamily="2" charset="-78"/>
            </a:endParaRP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endParaRPr lang="en-US"/>
          </a:p>
        </p:txBody>
      </p:sp>
      <p:sp>
        <p:nvSpPr>
          <p:cNvPr id="345091" name="Rectangle 3"/>
          <p:cNvSpPr>
            <a:spLocks noGrp="1" noChangeArrowheads="1"/>
          </p:cNvSpPr>
          <p:nvPr>
            <p:ph type="body" idx="1"/>
          </p:nvPr>
        </p:nvSpPr>
        <p:spPr/>
        <p:txBody>
          <a:bodyPr/>
          <a:lstStyle/>
          <a:p>
            <a:r>
              <a:rPr lang="fa-IR" sz="4000">
                <a:cs typeface="B Badr" panose="00000400000000000000" pitchFamily="2" charset="-78"/>
              </a:rPr>
              <a:t>كنيم شركت الف در تاريخ 1/1/1 </a:t>
            </a:r>
            <a:r>
              <a:rPr lang="en-US" sz="4000">
                <a:cs typeface="B Badr" panose="00000400000000000000" pitchFamily="2" charset="-78"/>
              </a:rPr>
              <a:t>X  </a:t>
            </a:r>
            <a:r>
              <a:rPr lang="fa-IR" sz="4000">
                <a:cs typeface="B Badr" panose="00000400000000000000" pitchFamily="2" charset="-78"/>
              </a:rPr>
              <a:t> 60 % از 000/1000 ريال سهام ممتاز 12% شركت ب را به ارزش اسمي 000ر60 ريال خريداري نمايد .</a:t>
            </a:r>
          </a:p>
          <a:p>
            <a:r>
              <a:rPr lang="fa-IR" sz="4000">
                <a:cs typeface="B Badr" panose="00000400000000000000" pitchFamily="2" charset="-78"/>
              </a:rPr>
              <a:t>شركت الف در تاريخ 29/12/0</a:t>
            </a:r>
            <a:r>
              <a:rPr lang="en-US" sz="4000">
                <a:cs typeface="B Badr" panose="00000400000000000000" pitchFamily="2" charset="-78"/>
              </a:rPr>
              <a:t> X  </a:t>
            </a:r>
            <a:r>
              <a:rPr lang="fa-IR" sz="4000">
                <a:cs typeface="B Badr" panose="00000400000000000000" pitchFamily="2" charset="-78"/>
              </a:rPr>
              <a:t> 80% سهام عادي </a:t>
            </a:r>
            <a:endParaRPr lang="en-US" sz="4000">
              <a:cs typeface="B Badr" panose="00000400000000000000" pitchFamily="2" charset="-78"/>
            </a:endParaRP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endParaRPr lang="en-US"/>
          </a:p>
        </p:txBody>
      </p:sp>
      <p:sp>
        <p:nvSpPr>
          <p:cNvPr id="346115" name="Rectangle 3"/>
          <p:cNvSpPr>
            <a:spLocks noGrp="1" noChangeArrowheads="1"/>
          </p:cNvSpPr>
          <p:nvPr>
            <p:ph type="body" idx="1"/>
          </p:nvPr>
        </p:nvSpPr>
        <p:spPr/>
        <p:txBody>
          <a:bodyPr/>
          <a:lstStyle/>
          <a:p>
            <a:r>
              <a:rPr lang="fa-IR" sz="4000">
                <a:cs typeface="B Badr" panose="00000400000000000000" pitchFamily="2" charset="-78"/>
              </a:rPr>
              <a:t>داراي حق راي شركت ب را به مبلغ 000ر240 ريال خريداري مي نمايد . در سال 1 </a:t>
            </a:r>
            <a:r>
              <a:rPr lang="en-US" sz="4000">
                <a:cs typeface="B Badr" panose="00000400000000000000" pitchFamily="2" charset="-78"/>
              </a:rPr>
              <a:t>x</a:t>
            </a:r>
            <a:r>
              <a:rPr lang="fa-IR" sz="4000">
                <a:cs typeface="B Badr" panose="00000400000000000000" pitchFamily="2" charset="-78"/>
              </a:rPr>
              <a:t> 13 شركت ب 12000 ريال سود سهام ممتاز را مي پردازد .</a:t>
            </a:r>
          </a:p>
          <a:p>
            <a:r>
              <a:rPr lang="fa-IR" sz="4000">
                <a:cs typeface="B Badr" panose="00000400000000000000" pitchFamily="2" charset="-78"/>
              </a:rPr>
              <a:t>شركت الف 7200 ريال (60%</a:t>
            </a:r>
            <a:r>
              <a:rPr lang="en-US" sz="4000">
                <a:latin typeface="B Titr" panose="00000700000000000000" pitchFamily="2" charset="-78"/>
                <a:cs typeface="B Badr" panose="00000400000000000000" pitchFamily="2" charset="-78"/>
              </a:rPr>
              <a:t>×</a:t>
            </a:r>
            <a:r>
              <a:rPr lang="fa-IR" sz="4000">
                <a:latin typeface="B Titr" panose="00000700000000000000" pitchFamily="2" charset="-78"/>
                <a:cs typeface="B Badr" panose="00000400000000000000" pitchFamily="2" charset="-78"/>
              </a:rPr>
              <a:t>12000 )از سود سهام ممتازدريافتي را به عنوان</a:t>
            </a:r>
            <a:endParaRPr lang="en-US" sz="4000">
              <a:latin typeface="B Titr" panose="00000700000000000000" pitchFamily="2" charset="-78"/>
              <a:cs typeface="B Badr" panose="00000400000000000000" pitchFamily="2" charset="-78"/>
            </a:endParaRPr>
          </a:p>
          <a:p>
            <a:endParaRPr lang="en-US" sz="4000">
              <a:cs typeface="B Badr" panose="00000400000000000000" pitchFamily="2"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p:txBody>
          <a:bodyPr/>
          <a:lstStyle/>
          <a:p>
            <a:pPr>
              <a:buFontTx/>
              <a:buNone/>
            </a:pPr>
            <a:r>
              <a:rPr lang="fa-IR"/>
              <a:t>روش حسابداري اتحاد منافع ققط موقعي اتفاق مي افتد كه يك شركت سهام داراي حق راي خود براي تحصيل دارايي يا سهام شركت ديگر به كارگيرد. از طرف ديگر اگر شركتي داراييها يا سهام عادي شركت ديگري را خريداري نمايد.</a:t>
            </a:r>
            <a:endParaRPr lang="en-US"/>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endParaRPr lang="en-US"/>
          </a:p>
        </p:txBody>
      </p:sp>
      <p:sp>
        <p:nvSpPr>
          <p:cNvPr id="347139" name="Rectangle 3"/>
          <p:cNvSpPr>
            <a:spLocks noGrp="1" noChangeArrowheads="1"/>
          </p:cNvSpPr>
          <p:nvPr>
            <p:ph type="body" idx="1"/>
          </p:nvPr>
        </p:nvSpPr>
        <p:spPr/>
        <p:txBody>
          <a:bodyPr/>
          <a:lstStyle/>
          <a:p>
            <a:r>
              <a:rPr lang="fa-IR" sz="4000">
                <a:cs typeface="B Badr" panose="00000400000000000000" pitchFamily="2" charset="-78"/>
              </a:rPr>
              <a:t>درآمد حاصل از سرمايه گذاري در حسابهاي خود ثبت مي كند . بنابراين 4800 ريال باقيمانده سود سهام ممتاز پرداخت شده به ساير سهامداران ممتاز تعلق دارد .</a:t>
            </a:r>
          </a:p>
          <a:p>
            <a:r>
              <a:rPr lang="fa-IR" sz="4000">
                <a:cs typeface="B Badr" panose="00000400000000000000" pitchFamily="2" charset="-78"/>
              </a:rPr>
              <a:t>درتركيب،جمع درآمد ويژه اختصاص يافته به سهامداران اقليت بادر نظر گرفتن سود </a:t>
            </a:r>
            <a:endParaRPr lang="en-US" sz="4000">
              <a:cs typeface="B Badr" panose="00000400000000000000" pitchFamily="2" charset="-78"/>
            </a:endParaRP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endParaRPr lang="en-US"/>
          </a:p>
        </p:txBody>
      </p:sp>
      <p:sp>
        <p:nvSpPr>
          <p:cNvPr id="348163" name="Rectangle 3"/>
          <p:cNvSpPr>
            <a:spLocks noGrp="1" noChangeArrowheads="1"/>
          </p:cNvSpPr>
          <p:nvPr>
            <p:ph type="body" idx="1"/>
          </p:nvPr>
        </p:nvSpPr>
        <p:spPr/>
        <p:txBody>
          <a:bodyPr/>
          <a:lstStyle/>
          <a:p>
            <a:r>
              <a:rPr lang="fa-IR" sz="4000">
                <a:cs typeface="B Badr" panose="00000400000000000000" pitchFamily="2" charset="-78"/>
              </a:rPr>
              <a:t>سهام ممتاز پرداخت شده به شرح زير مي باشد :</a:t>
            </a:r>
          </a:p>
          <a:p>
            <a:r>
              <a:rPr lang="fa-IR" sz="4000">
                <a:cs typeface="B Badr" panose="00000400000000000000" pitchFamily="2" charset="-78"/>
              </a:rPr>
              <a:t>- سهم سهامداران اقليت از سود سهام ممتاز پرداخت شده :</a:t>
            </a:r>
          </a:p>
          <a:p>
            <a:r>
              <a:rPr lang="fa-IR" sz="4000">
                <a:cs typeface="B Badr" panose="00000400000000000000" pitchFamily="2" charset="-78"/>
              </a:rPr>
              <a:t>(40%</a:t>
            </a:r>
            <a:r>
              <a:rPr lang="en-US" sz="4000">
                <a:latin typeface="B Titr" panose="00000700000000000000" pitchFamily="2" charset="-78"/>
                <a:cs typeface="B Badr" panose="00000400000000000000" pitchFamily="2" charset="-78"/>
              </a:rPr>
              <a:t>×</a:t>
            </a:r>
            <a:r>
              <a:rPr lang="fa-IR" sz="4000">
                <a:latin typeface="B Titr" panose="00000700000000000000" pitchFamily="2" charset="-78"/>
                <a:cs typeface="B Badr" panose="00000400000000000000" pitchFamily="2" charset="-78"/>
              </a:rPr>
              <a:t>12000 )                 4800</a:t>
            </a:r>
            <a:endParaRPr lang="en-US" sz="4000">
              <a:latin typeface="B Titr" panose="00000700000000000000" pitchFamily="2" charset="-78"/>
              <a:cs typeface="B Badr" panose="00000400000000000000" pitchFamily="2" charset="-78"/>
            </a:endParaRPr>
          </a:p>
          <a:p>
            <a:endParaRPr lang="en-US" sz="4000">
              <a:cs typeface="B Badr" panose="00000400000000000000" pitchFamily="2" charset="-78"/>
            </a:endParaRP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endParaRPr lang="en-US"/>
          </a:p>
        </p:txBody>
      </p:sp>
      <p:sp>
        <p:nvSpPr>
          <p:cNvPr id="349187" name="Rectangle 3"/>
          <p:cNvSpPr>
            <a:spLocks noGrp="1" noChangeArrowheads="1"/>
          </p:cNvSpPr>
          <p:nvPr>
            <p:ph type="body" idx="1"/>
          </p:nvPr>
        </p:nvSpPr>
        <p:spPr/>
        <p:txBody>
          <a:bodyPr/>
          <a:lstStyle/>
          <a:p>
            <a:r>
              <a:rPr lang="fa-IR" sz="4000">
                <a:cs typeface="B Badr" panose="00000400000000000000" pitchFamily="2" charset="-78"/>
              </a:rPr>
              <a:t>سود ويژه اختصاص يافته به سهامداران عادي اقليت :</a:t>
            </a:r>
          </a:p>
          <a:p>
            <a:r>
              <a:rPr lang="fa-IR" sz="4000">
                <a:cs typeface="B Badr" panose="00000400000000000000" pitchFamily="2" charset="-78"/>
              </a:rPr>
              <a:t>(20%</a:t>
            </a:r>
            <a:r>
              <a:rPr lang="en-US" sz="4000">
                <a:latin typeface="B Titr" panose="00000700000000000000" pitchFamily="2" charset="-78"/>
                <a:cs typeface="B Badr" panose="00000400000000000000" pitchFamily="2" charset="-78"/>
              </a:rPr>
              <a:t>×</a:t>
            </a:r>
            <a:r>
              <a:rPr lang="fa-IR" sz="4000">
                <a:latin typeface="B Titr" panose="00000700000000000000" pitchFamily="2" charset="-78"/>
                <a:cs typeface="B Badr" panose="00000400000000000000" pitchFamily="2" charset="-78"/>
              </a:rPr>
              <a:t>38000 )</a:t>
            </a:r>
          </a:p>
          <a:p>
            <a:r>
              <a:rPr lang="fa-IR" sz="4000" u="sng">
                <a:latin typeface="B Titr" panose="00000700000000000000" pitchFamily="2" charset="-78"/>
                <a:cs typeface="B Badr" panose="00000400000000000000" pitchFamily="2" charset="-78"/>
              </a:rPr>
              <a:t>7600</a:t>
            </a:r>
          </a:p>
          <a:p>
            <a:r>
              <a:rPr lang="fa-IR" sz="4000" u="sng">
                <a:latin typeface="B Titr" panose="00000700000000000000" pitchFamily="2" charset="-78"/>
                <a:cs typeface="B Badr" panose="00000400000000000000" pitchFamily="2" charset="-78"/>
              </a:rPr>
              <a:t>12400</a:t>
            </a:r>
            <a:endParaRPr lang="en-US" sz="4000" u="sng">
              <a:latin typeface="B Titr" panose="00000700000000000000" pitchFamily="2" charset="-78"/>
              <a:cs typeface="B Badr" panose="00000400000000000000" pitchFamily="2" charset="-78"/>
            </a:endParaRP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endParaRPr lang="en-US"/>
          </a:p>
        </p:txBody>
      </p:sp>
      <p:sp>
        <p:nvSpPr>
          <p:cNvPr id="350211" name="Rectangle 3"/>
          <p:cNvSpPr>
            <a:spLocks noGrp="1" noChangeArrowheads="1"/>
          </p:cNvSpPr>
          <p:nvPr>
            <p:ph type="body" idx="1"/>
          </p:nvPr>
        </p:nvSpPr>
        <p:spPr/>
        <p:txBody>
          <a:bodyPr/>
          <a:lstStyle/>
          <a:p>
            <a:r>
              <a:rPr lang="fa-IR" sz="4000">
                <a:cs typeface="B Badr" panose="00000400000000000000" pitchFamily="2" charset="-78"/>
              </a:rPr>
              <a:t>سرمايه گذاري در سهام ممتاز شركت فرعي با شروط خاص </a:t>
            </a:r>
          </a:p>
          <a:p>
            <a:r>
              <a:rPr lang="fa-IR" sz="4000">
                <a:cs typeface="B Badr" panose="00000400000000000000" pitchFamily="2" charset="-78"/>
              </a:rPr>
              <a:t>در عمل اشكال متفاوتي از سهام ممتاز ممكن است وجود داشته باشد . </a:t>
            </a:r>
          </a:p>
          <a:p>
            <a:r>
              <a:rPr lang="fa-IR" sz="4000">
                <a:cs typeface="B Badr" panose="00000400000000000000" pitchFamily="2" charset="-78"/>
              </a:rPr>
              <a:t>به طور مثال،اكثر سهام ممتاز قابل انباشت ،تعداد ديگر مشاركتي ،و برخي ديگر </a:t>
            </a:r>
            <a:endParaRPr lang="en-US" sz="4000">
              <a:cs typeface="B Badr" panose="00000400000000000000" pitchFamily="2" charset="-78"/>
            </a:endParaRP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endParaRPr lang="en-US"/>
          </a:p>
        </p:txBody>
      </p:sp>
      <p:sp>
        <p:nvSpPr>
          <p:cNvPr id="351235" name="Rectangle 3"/>
          <p:cNvSpPr>
            <a:spLocks noGrp="1" noChangeArrowheads="1"/>
          </p:cNvSpPr>
          <p:nvPr>
            <p:ph type="body" idx="1"/>
          </p:nvPr>
        </p:nvSpPr>
        <p:spPr/>
        <p:txBody>
          <a:bodyPr/>
          <a:lstStyle/>
          <a:p>
            <a:r>
              <a:rPr lang="fa-IR" sz="4000">
                <a:cs typeface="B Badr" panose="00000400000000000000" pitchFamily="2" charset="-78"/>
              </a:rPr>
              <a:t>قابل جمع شدن يا قيمتهاي متفاوت به غير از ارزش اسمي آن مي باشد . موقعي كه يك شركت فرعي يا سهام ممتاز تركيب مي شود،توافق درموارد شروط سهامداران ممتاز بايد به مرحله اجرا درآيد </a:t>
            </a:r>
            <a:endParaRPr lang="en-US" sz="4000">
              <a:cs typeface="B Badr" panose="00000400000000000000" pitchFamily="2" charset="-78"/>
            </a:endParaRP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endParaRPr lang="en-US"/>
          </a:p>
        </p:txBody>
      </p:sp>
      <p:sp>
        <p:nvSpPr>
          <p:cNvPr id="352259" name="Rectangle 3"/>
          <p:cNvSpPr>
            <a:spLocks noGrp="1" noChangeArrowheads="1"/>
          </p:cNvSpPr>
          <p:nvPr>
            <p:ph type="body" idx="1"/>
          </p:nvPr>
        </p:nvSpPr>
        <p:spPr/>
        <p:txBody>
          <a:bodyPr/>
          <a:lstStyle/>
          <a:p>
            <a:endParaRPr lang="en-US">
              <a:cs typeface="B Titr" panose="00000700000000000000" pitchFamily="2" charset="-78"/>
            </a:endParaRPr>
          </a:p>
          <a:p>
            <a:r>
              <a:rPr lang="fa-IR" sz="4000">
                <a:cs typeface="B Badr" panose="00000400000000000000" pitchFamily="2" charset="-78"/>
              </a:rPr>
              <a:t>تا سهمي كه بايد از حقوق صاحبان سهام شركت فرعي به سهامداران ممتاز اختصاص يابد ،معين و مشخص گردد. شرط سود سهام ممتاز جمع شونده ياقابل انباشت تا حدي براي سهامداران ممتاز جنبه حفاظتي دارد  </a:t>
            </a:r>
            <a:endParaRPr lang="en-US" sz="4000">
              <a:cs typeface="B Badr" panose="00000400000000000000" pitchFamily="2" charset="-78"/>
            </a:endParaRP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endParaRPr lang="en-US"/>
          </a:p>
        </p:txBody>
      </p:sp>
      <p:sp>
        <p:nvSpPr>
          <p:cNvPr id="353283" name="Rectangle 3"/>
          <p:cNvSpPr>
            <a:spLocks noGrp="1" noChangeArrowheads="1"/>
          </p:cNvSpPr>
          <p:nvPr>
            <p:ph type="body" idx="1"/>
          </p:nvPr>
        </p:nvSpPr>
        <p:spPr/>
        <p:txBody>
          <a:bodyPr/>
          <a:lstStyle/>
          <a:p>
            <a:r>
              <a:rPr lang="fa-IR" sz="4000">
                <a:cs typeface="B Badr" panose="00000400000000000000" pitchFamily="2" charset="-78"/>
              </a:rPr>
              <a:t>تا شركت راملزم به پرداخت هردو سود سهام ممتاز معوق و جاتري قبل از پرداخت هر سود سهام نقدي به سهامداران عادي بنمايد . اگر شركت فرعي سهام ممتاز جمع شونده ياقابل انباشته منتشره داشته باشد </a:t>
            </a:r>
            <a:endParaRPr lang="en-US" sz="4000">
              <a:cs typeface="B Badr" panose="00000400000000000000" pitchFamily="2" charset="-78"/>
            </a:endParaRP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endParaRPr lang="en-US"/>
          </a:p>
        </p:txBody>
      </p:sp>
      <p:sp>
        <p:nvSpPr>
          <p:cNvPr id="354307" name="Rectangle 3"/>
          <p:cNvSpPr>
            <a:spLocks noGrp="1" noChangeArrowheads="1"/>
          </p:cNvSpPr>
          <p:nvPr>
            <p:ph type="body" idx="1"/>
          </p:nvPr>
        </p:nvSpPr>
        <p:spPr/>
        <p:txBody>
          <a:bodyPr/>
          <a:lstStyle/>
          <a:p>
            <a:r>
              <a:rPr lang="fa-IR" sz="4000">
                <a:cs typeface="B Badr" panose="00000400000000000000" pitchFamily="2" charset="-78"/>
              </a:rPr>
              <a:t>يك رقم از درآمدويژه مساوي با سود سهام ممتاز سال جاري است كه در تركيب خواه سود سهام ممتاز اعلام بشود يا نشود به سهامداران ممتاز اختصاص داده مي شود موقعي كه در شركت فرعي سود سهام  ممتاز معوق وجود دارد </a:t>
            </a:r>
            <a:endParaRPr lang="en-US" sz="4000">
              <a:cs typeface="B Badr" panose="00000400000000000000" pitchFamily="2" charset="-78"/>
            </a:endParaRP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p:txBody>
          <a:bodyPr/>
          <a:lstStyle/>
          <a:p>
            <a:endParaRPr lang="en-US"/>
          </a:p>
        </p:txBody>
      </p:sp>
      <p:sp>
        <p:nvSpPr>
          <p:cNvPr id="355331" name="Rectangle 3"/>
          <p:cNvSpPr>
            <a:spLocks noGrp="1" noChangeArrowheads="1"/>
          </p:cNvSpPr>
          <p:nvPr>
            <p:ph type="body" idx="1"/>
          </p:nvPr>
        </p:nvSpPr>
        <p:spPr/>
        <p:txBody>
          <a:bodyPr/>
          <a:lstStyle/>
          <a:p>
            <a:r>
              <a:rPr lang="fa-IR" sz="4000">
                <a:cs typeface="B Badr" panose="00000400000000000000" pitchFamily="2" charset="-78"/>
              </a:rPr>
              <a:t>در تركيب و يا تلفيق صورتهاي مالي اين امر بايد شناسايي گردد تا قسمتي از سود انباشته بابت سود سهام ممتاز اختصاص يابد . ازطرف ديگر،موقعي كه سهام ممتاز قابل انباشت و يا جمع شونده در شركت وجود ندارد، </a:t>
            </a:r>
            <a:endParaRPr lang="en-US" sz="4000">
              <a:cs typeface="B Badr" panose="00000400000000000000" pitchFamily="2" charset="-78"/>
            </a:endParaRPr>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endParaRPr lang="en-US"/>
          </a:p>
        </p:txBody>
      </p:sp>
      <p:sp>
        <p:nvSpPr>
          <p:cNvPr id="356355" name="Rectangle 3"/>
          <p:cNvSpPr>
            <a:spLocks noGrp="1" noChangeArrowheads="1"/>
          </p:cNvSpPr>
          <p:nvPr>
            <p:ph type="body" idx="1"/>
          </p:nvPr>
        </p:nvSpPr>
        <p:spPr/>
        <p:txBody>
          <a:bodyPr/>
          <a:lstStyle/>
          <a:p>
            <a:r>
              <a:rPr lang="fa-IR" sz="4000">
                <a:cs typeface="B Badr" panose="00000400000000000000" pitchFamily="2" charset="-78"/>
              </a:rPr>
              <a:t>شركت الزامي نسبت به پرداخت سود سهام معوق ندارد . نتيجاً هيچ رويه تلفيقي خاصي درمورد سود سهام اعلام نشده سهام ممتاز شركت فرعي براي دوره هاي گذشته وجودندارد .</a:t>
            </a:r>
            <a:endParaRPr lang="en-US" sz="4000">
              <a:cs typeface="B Badr" panose="00000400000000000000"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p:txBody>
          <a:bodyPr/>
          <a:lstStyle/>
          <a:p>
            <a:pPr>
              <a:buFontTx/>
              <a:buNone/>
            </a:pPr>
            <a:r>
              <a:rPr lang="fa-IR"/>
              <a:t>هنگامي كه امر خريد به صورت پذيرفت سهامداران شركت فرعي حقوق خود را از دست مي دهند و شركت اصلي حقوقي در شركت فرعي پيدا مي كند اگر شركتي با پرداخت وجه نقد سهام يا دارايي شركت را تحصيل نمايد.</a:t>
            </a:r>
            <a:endParaRPr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endParaRPr lang="en-US"/>
          </a:p>
        </p:txBody>
      </p:sp>
      <p:sp>
        <p:nvSpPr>
          <p:cNvPr id="357379" name="Rectangle 3"/>
          <p:cNvSpPr>
            <a:spLocks noGrp="1" noChangeArrowheads="1"/>
          </p:cNvSpPr>
          <p:nvPr>
            <p:ph type="body" idx="1"/>
          </p:nvPr>
        </p:nvSpPr>
        <p:spPr/>
        <p:txBody>
          <a:bodyPr/>
          <a:lstStyle/>
          <a:p>
            <a:r>
              <a:rPr lang="fa-IR" sz="4000">
                <a:cs typeface="B Badr" panose="00000400000000000000" pitchFamily="2" charset="-78"/>
              </a:rPr>
              <a:t>از جنبه سود سهام ممتاز با مشاركت در سود (مشاركتي )به سهامداران ممتاز اجازه داده مي شود كه سهمي ازدرآمد قابل توزيع راكه بيشتر از پايه نرخ سود سهام ممتاز باشد دريافت نمايند . </a:t>
            </a:r>
            <a:endParaRPr lang="en-US" sz="4000">
              <a:cs typeface="B Badr" panose="00000400000000000000" pitchFamily="2" charset="-78"/>
            </a:endParaRP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endParaRPr lang="en-US"/>
          </a:p>
        </p:txBody>
      </p:sp>
      <p:sp>
        <p:nvSpPr>
          <p:cNvPr id="358403" name="Rectangle 3"/>
          <p:cNvSpPr>
            <a:spLocks noGrp="1" noChangeArrowheads="1"/>
          </p:cNvSpPr>
          <p:nvPr>
            <p:ph type="body" idx="1"/>
          </p:nvPr>
        </p:nvSpPr>
        <p:spPr/>
        <p:txBody>
          <a:bodyPr/>
          <a:lstStyle/>
          <a:p>
            <a:r>
              <a:rPr lang="fa-IR" sz="4000">
                <a:cs typeface="B Badr" panose="00000400000000000000" pitchFamily="2" charset="-78"/>
              </a:rPr>
              <a:t>اگرچه سهام ممتاز مشاركتي (با مشاركت در سود )كمتر وجوددارد ،اماتفاوت زيادي درانواع شروط رايج آن وجوددارد .</a:t>
            </a:r>
          </a:p>
          <a:p>
            <a:r>
              <a:rPr lang="fa-IR" sz="4000">
                <a:cs typeface="B Badr" panose="00000400000000000000" pitchFamily="2" charset="-78"/>
              </a:rPr>
              <a:t>همين كه درجه مشار كتي يا درصد مشاركت در سود تعيين گرديد </a:t>
            </a:r>
            <a:endParaRPr lang="en-US" sz="4000">
              <a:cs typeface="B Badr" panose="00000400000000000000" pitchFamily="2" charset="-78"/>
            </a:endParaRPr>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endParaRPr lang="en-US" sz="4000">
              <a:cs typeface="B Titr" panose="00000700000000000000" pitchFamily="2" charset="-78"/>
            </a:endParaRPr>
          </a:p>
        </p:txBody>
      </p:sp>
      <p:sp>
        <p:nvSpPr>
          <p:cNvPr id="359427" name="Rectangle 3"/>
          <p:cNvSpPr>
            <a:spLocks noGrp="1" noChangeArrowheads="1"/>
          </p:cNvSpPr>
          <p:nvPr>
            <p:ph type="body" idx="1"/>
          </p:nvPr>
        </p:nvSpPr>
        <p:spPr/>
        <p:txBody>
          <a:bodyPr/>
          <a:lstStyle/>
          <a:p>
            <a:r>
              <a:rPr lang="fa-IR" sz="4000">
                <a:cs typeface="B Badr" panose="00000400000000000000" pitchFamily="2" charset="-78"/>
              </a:rPr>
              <a:t>در صورتهاي مالي تلفيقي سهم متناسبي ازدرآمد و داراييهاي خالص شركت فرعي به سهامداران ممتاز سرشكن مي گردد .</a:t>
            </a:r>
          </a:p>
          <a:p>
            <a:r>
              <a:rPr lang="fa-IR" sz="4000">
                <a:cs typeface="B Badr" panose="00000400000000000000" pitchFamily="2" charset="-78"/>
              </a:rPr>
              <a:t>بسياري از سهام ممتاز قابل انباشت با قيمتهاي مازاد برارزش اسمي است .</a:t>
            </a:r>
            <a:endParaRPr lang="en-US" sz="4000">
              <a:cs typeface="B Badr" panose="00000400000000000000" pitchFamily="2" charset="-78"/>
            </a:endParaRPr>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endParaRPr lang="en-US"/>
          </a:p>
        </p:txBody>
      </p:sp>
      <p:sp>
        <p:nvSpPr>
          <p:cNvPr id="360451" name="Rectangle 3"/>
          <p:cNvSpPr>
            <a:spLocks noGrp="1" noChangeArrowheads="1"/>
          </p:cNvSpPr>
          <p:nvPr>
            <p:ph type="body" idx="1"/>
          </p:nvPr>
        </p:nvSpPr>
        <p:spPr/>
        <p:txBody>
          <a:bodyPr/>
          <a:lstStyle/>
          <a:p>
            <a:r>
              <a:rPr lang="fa-IR" sz="4000">
                <a:cs typeface="B Badr" panose="00000400000000000000" pitchFamily="2" charset="-78"/>
              </a:rPr>
              <a:t>رقمي كه به هنگام بازخريد به سهامداران ممتاز قابل انباشت پرداخت مي گردد براساس توافقات و ادعايي است كه اين سهامداران نسبت به داراييهاي خالص شركت فرعي دارند </a:t>
            </a:r>
            <a:endParaRPr lang="en-US" sz="4000">
              <a:cs typeface="B Badr" panose="00000400000000000000" pitchFamily="2" charset="-78"/>
            </a:endParaRP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endParaRPr lang="en-US"/>
          </a:p>
        </p:txBody>
      </p:sp>
      <p:sp>
        <p:nvSpPr>
          <p:cNvPr id="361475" name="Rectangle 3"/>
          <p:cNvSpPr>
            <a:spLocks noGrp="1" noChangeArrowheads="1"/>
          </p:cNvSpPr>
          <p:nvPr>
            <p:ph type="body" idx="1"/>
          </p:nvPr>
        </p:nvSpPr>
        <p:spPr/>
        <p:txBody>
          <a:bodyPr/>
          <a:lstStyle/>
          <a:p>
            <a:r>
              <a:rPr lang="fa-IR" sz="4000">
                <a:cs typeface="B Badr" panose="00000400000000000000" pitchFamily="2" charset="-78"/>
              </a:rPr>
              <a:t>و رقمي كه به سهامداران ممتاز شركت اصلي احختصاص مي يابد درتهيه صورتهاي مالي تلفيقي منظور مي گردد . </a:t>
            </a:r>
          </a:p>
          <a:p>
            <a:r>
              <a:rPr lang="fa-IR" sz="4000">
                <a:cs typeface="B Badr" panose="00000400000000000000" pitchFamily="2" charset="-78"/>
              </a:rPr>
              <a:t>مثال : براي روشن شدن موضوع تركيب سهام ممتاز شركت فرعي با سرمايه گذاري بيشتر در سهام عادي آن</a:t>
            </a:r>
            <a:r>
              <a:rPr lang="fa-IR" sz="4000">
                <a:cs typeface="B Titr" panose="00000700000000000000" pitchFamily="2" charset="-78"/>
              </a:rPr>
              <a:t> </a:t>
            </a:r>
            <a:r>
              <a:rPr lang="fa-IR" sz="4000">
                <a:cs typeface="B Badr" panose="00000400000000000000" pitchFamily="2" charset="-78"/>
              </a:rPr>
              <a:t>،</a:t>
            </a:r>
            <a:endParaRPr lang="en-US" sz="4000">
              <a:cs typeface="B Badr" panose="00000400000000000000" pitchFamily="2" charset="-78"/>
            </a:endParaRPr>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endParaRPr lang="en-US"/>
          </a:p>
        </p:txBody>
      </p:sp>
      <p:sp>
        <p:nvSpPr>
          <p:cNvPr id="362499" name="Rectangle 3"/>
          <p:cNvSpPr>
            <a:spLocks noGrp="1" noChangeArrowheads="1"/>
          </p:cNvSpPr>
          <p:nvPr>
            <p:ph type="body" idx="1"/>
          </p:nvPr>
        </p:nvSpPr>
        <p:spPr/>
        <p:txBody>
          <a:bodyPr/>
          <a:lstStyle/>
          <a:p>
            <a:r>
              <a:rPr lang="fa-IR" sz="4000">
                <a:cs typeface="B Badr" panose="00000400000000000000" pitchFamily="2" charset="-78"/>
              </a:rPr>
              <a:t>فرض كنيم شركت فرعي ب 000ر100 ريال سهام ممتاز 12% در تاريخ 1/1/0</a:t>
            </a:r>
            <a:r>
              <a:rPr lang="en-US" sz="4000">
                <a:cs typeface="B Badr" panose="00000400000000000000" pitchFamily="2" charset="-78"/>
              </a:rPr>
              <a:t>x</a:t>
            </a:r>
            <a:r>
              <a:rPr lang="fa-IR" sz="4000">
                <a:cs typeface="B Badr" panose="00000400000000000000" pitchFamily="2" charset="-78"/>
              </a:rPr>
              <a:t> صادر مي كند و آن را به صورت سهام قابل انباشت يا با سود قابل انباشت ،بدون مشاركت در سود در بازار با نرخ 105%به فروش مي رساند </a:t>
            </a:r>
            <a:endParaRPr lang="en-US" sz="4000">
              <a:cs typeface="B Badr" panose="00000400000000000000" pitchFamily="2" charset="-78"/>
            </a:endParaRP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endParaRPr lang="en-US"/>
          </a:p>
        </p:txBody>
      </p:sp>
      <p:sp>
        <p:nvSpPr>
          <p:cNvPr id="363523" name="Rectangle 3"/>
          <p:cNvSpPr>
            <a:spLocks noGrp="1" noChangeArrowheads="1"/>
          </p:cNvSpPr>
          <p:nvPr>
            <p:ph type="body" idx="1"/>
          </p:nvPr>
        </p:nvSpPr>
        <p:spPr/>
        <p:txBody>
          <a:bodyPr/>
          <a:lstStyle/>
          <a:p>
            <a:r>
              <a:rPr lang="fa-IR" sz="4000">
                <a:cs typeface="B Badr" panose="00000400000000000000" pitchFamily="2" charset="-78"/>
              </a:rPr>
              <a:t>سود سهام ممتاز در سال 0</a:t>
            </a:r>
            <a:r>
              <a:rPr lang="en-US" sz="4000">
                <a:cs typeface="B Badr" panose="00000400000000000000" pitchFamily="2" charset="-78"/>
              </a:rPr>
              <a:t>x</a:t>
            </a:r>
            <a:r>
              <a:rPr lang="fa-IR" sz="4000">
                <a:cs typeface="B Badr" panose="00000400000000000000" pitchFamily="2" charset="-78"/>
              </a:rPr>
              <a:t> 13 اعلام نمي گردد و در تاريخ 29/12/0</a:t>
            </a:r>
            <a:r>
              <a:rPr lang="en-US" sz="4000">
                <a:cs typeface="B Badr" panose="00000400000000000000" pitchFamily="2" charset="-78"/>
              </a:rPr>
              <a:t>x</a:t>
            </a:r>
            <a:r>
              <a:rPr lang="fa-IR" sz="4000">
                <a:cs typeface="B Badr" panose="00000400000000000000" pitchFamily="2" charset="-78"/>
              </a:rPr>
              <a:t> شركت الف 80 %سهام عادي را به مبلغ 000ر240 ريال و در تاريخ 1/1/1 </a:t>
            </a:r>
            <a:r>
              <a:rPr lang="en-US" sz="4000">
                <a:cs typeface="B Badr" panose="00000400000000000000" pitchFamily="2" charset="-78"/>
              </a:rPr>
              <a:t>x</a:t>
            </a:r>
            <a:r>
              <a:rPr lang="fa-IR" sz="4000">
                <a:cs typeface="B Badr" panose="00000400000000000000" pitchFamily="2" charset="-78"/>
              </a:rPr>
              <a:t> شركت الف 60 % سهام ممتاز شركت ب را به مبلغ 61000 ريال خريد .</a:t>
            </a:r>
            <a:endParaRPr lang="en-US" sz="4000">
              <a:cs typeface="B Badr" panose="00000400000000000000" pitchFamily="2" charset="-78"/>
            </a:endParaRP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endParaRPr lang="en-US"/>
          </a:p>
        </p:txBody>
      </p:sp>
      <p:sp>
        <p:nvSpPr>
          <p:cNvPr id="364547" name="Rectangle 3"/>
          <p:cNvSpPr>
            <a:spLocks noGrp="1" noChangeArrowheads="1"/>
          </p:cNvSpPr>
          <p:nvPr>
            <p:ph type="body" idx="1"/>
          </p:nvPr>
        </p:nvSpPr>
        <p:spPr/>
        <p:txBody>
          <a:bodyPr/>
          <a:lstStyle/>
          <a:p>
            <a:r>
              <a:rPr lang="fa-IR" sz="4000">
                <a:cs typeface="B Badr" panose="00000400000000000000" pitchFamily="2" charset="-78"/>
              </a:rPr>
              <a:t>تغييرات در مالكيت شركت اصلي و ياخريد و فروش به دفعات </a:t>
            </a:r>
          </a:p>
          <a:p>
            <a:r>
              <a:rPr lang="fa-IR" sz="4000">
                <a:cs typeface="B Badr" panose="00000400000000000000" pitchFamily="2" charset="-78"/>
              </a:rPr>
              <a:t>آنچه در فصول گذشته راجع به سهم مالكيت شركت اصلي در شركت فرعي گفته شد اين بود كه سهم مالكيت در تمام مدت ثابت باقي مي ماند </a:t>
            </a:r>
            <a:endParaRPr lang="en-US" sz="4000">
              <a:cs typeface="B Badr" panose="00000400000000000000" pitchFamily="2" charset="-78"/>
            </a:endParaRP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endParaRPr lang="en-US"/>
          </a:p>
        </p:txBody>
      </p:sp>
      <p:sp>
        <p:nvSpPr>
          <p:cNvPr id="365571" name="Rectangle 3"/>
          <p:cNvSpPr>
            <a:spLocks noGrp="1" noChangeArrowheads="1"/>
          </p:cNvSpPr>
          <p:nvPr>
            <p:ph type="body" idx="1"/>
          </p:nvPr>
        </p:nvSpPr>
        <p:spPr/>
        <p:txBody>
          <a:bodyPr/>
          <a:lstStyle/>
          <a:p>
            <a:r>
              <a:rPr lang="fa-IR" sz="4000">
                <a:cs typeface="B Badr" panose="00000400000000000000" pitchFamily="2" charset="-78"/>
              </a:rPr>
              <a:t>لكن</a:t>
            </a:r>
            <a:r>
              <a:rPr lang="fa-IR">
                <a:cs typeface="B Badr" panose="00000400000000000000" pitchFamily="2" charset="-78"/>
              </a:rPr>
              <a:t> </a:t>
            </a:r>
            <a:r>
              <a:rPr lang="fa-IR" sz="4000">
                <a:cs typeface="B Badr" panose="00000400000000000000" pitchFamily="2" charset="-78"/>
              </a:rPr>
              <a:t>ممكن است درصد مالكيت متفاوت باشد . تغييرات در سطح مالكيت ممكن است ناشي از فعل و انفعالات شركت اصلي يا شركت فرعي باشد شركت اصلي مي تواند نسبت مالكيت خود رادر شركت فرعي رابا خريد و فروش سهام به شركتهاي خارج از گروه </a:t>
            </a:r>
            <a:endParaRPr lang="en-US" sz="4000">
              <a:cs typeface="B Badr" panose="00000400000000000000" pitchFamily="2" charset="-78"/>
            </a:endParaRPr>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endParaRPr lang="en-US"/>
          </a:p>
        </p:txBody>
      </p:sp>
      <p:sp>
        <p:nvSpPr>
          <p:cNvPr id="366595" name="Rectangle 3"/>
          <p:cNvSpPr>
            <a:spLocks noGrp="1" noChangeArrowheads="1"/>
          </p:cNvSpPr>
          <p:nvPr>
            <p:ph type="body" idx="1"/>
          </p:nvPr>
        </p:nvSpPr>
        <p:spPr>
          <a:xfrm>
            <a:off x="533400" y="1524000"/>
            <a:ext cx="8229600" cy="4525963"/>
          </a:xfrm>
        </p:spPr>
        <p:txBody>
          <a:bodyPr/>
          <a:lstStyle/>
          <a:p>
            <a:r>
              <a:rPr lang="fa-IR" sz="4000">
                <a:cs typeface="B Badr" panose="00000400000000000000" pitchFamily="2" charset="-78"/>
              </a:rPr>
              <a:t>(شركتهاي غير وابسته )تغيير دهد . يك  شركت فرعي مي تواند درصد مالكيت شركت اصلي رابا فروش سهم اضافي و يا باز خريد سهام از شركتهاي خارج از گروه و يا از طريق معاملات سهام با شركتها اصلي تغيير دهد . </a:t>
            </a:r>
            <a:endParaRPr lang="en-US" sz="4000">
              <a:cs typeface="B Badr" panose="00000400000000000000" pitchFamily="2"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p:txBody>
          <a:bodyPr/>
          <a:lstStyle/>
          <a:p>
            <a:pPr>
              <a:buFontTx/>
              <a:buNone/>
            </a:pPr>
            <a:r>
              <a:rPr lang="fa-IR"/>
              <a:t>مالكين شركت تحصيل شده به عنوان سهامداران شركت تركيب شده محسوب نمي شوند </a:t>
            </a:r>
          </a:p>
          <a:p>
            <a:pPr>
              <a:buFontTx/>
              <a:buNone/>
            </a:pPr>
            <a:r>
              <a:rPr lang="fa-IR"/>
              <a:t>روش حسابداري خريد:</a:t>
            </a:r>
          </a:p>
          <a:p>
            <a:pPr>
              <a:buFontTx/>
              <a:buNone/>
            </a:pPr>
            <a:r>
              <a:rPr lang="fa-IR"/>
              <a:t>تمام شركتهاي تركيبي قبلا با استفاده از روش حسابداري خريد قبل از روش حسابداري اتحاد منافع كه به عنوان يك روش آلترناتيو</a:t>
            </a:r>
            <a:endParaRPr lang="en-US"/>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endParaRPr lang="en-US"/>
          </a:p>
        </p:txBody>
      </p:sp>
      <p:sp>
        <p:nvSpPr>
          <p:cNvPr id="367619" name="Rectangle 3"/>
          <p:cNvSpPr>
            <a:spLocks noGrp="1" noChangeArrowheads="1"/>
          </p:cNvSpPr>
          <p:nvPr>
            <p:ph type="body" idx="1"/>
          </p:nvPr>
        </p:nvSpPr>
        <p:spPr/>
        <p:txBody>
          <a:bodyPr/>
          <a:lstStyle/>
          <a:p>
            <a:r>
              <a:rPr lang="fa-IR" sz="3600">
                <a:cs typeface="B Badr" panose="00000400000000000000" pitchFamily="2" charset="-78"/>
              </a:rPr>
              <a:t>حالت اول : خريد سهام اضافي شركت فرعي توسط شركت اصلي از شركتهاي غير وابسته به دفعات </a:t>
            </a:r>
          </a:p>
          <a:p>
            <a:r>
              <a:rPr lang="fa-IR" sz="3600">
                <a:cs typeface="B Badr" panose="00000400000000000000" pitchFamily="2" charset="-78"/>
              </a:rPr>
              <a:t>شركت اصلي ممكن است سهام عادي شركت فرعي رادر مقاطع مختلف خريداري نمايد ،زماني كه صورتهاي مالي تلفيقي تهيه مي گردد ؛بهاي تمام شده سهام خريداري شده در هر بازار باارزش دفتري آن</a:t>
            </a:r>
            <a:r>
              <a:rPr lang="fa-IR" sz="2800">
                <a:cs typeface="B Badr" panose="00000400000000000000" pitchFamily="2" charset="-78"/>
              </a:rPr>
              <a:t> </a:t>
            </a:r>
            <a:endParaRPr lang="en-US" sz="2800">
              <a:cs typeface="B Badr" panose="00000400000000000000" pitchFamily="2" charset="-78"/>
            </a:endParaRP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endParaRPr lang="en-US"/>
          </a:p>
        </p:txBody>
      </p:sp>
      <p:sp>
        <p:nvSpPr>
          <p:cNvPr id="368643" name="Rectangle 3"/>
          <p:cNvSpPr>
            <a:spLocks noGrp="1" noChangeArrowheads="1"/>
          </p:cNvSpPr>
          <p:nvPr>
            <p:ph type="body" idx="1"/>
          </p:nvPr>
        </p:nvSpPr>
        <p:spPr/>
        <p:txBody>
          <a:bodyPr/>
          <a:lstStyle/>
          <a:p>
            <a:r>
              <a:rPr lang="fa-IR" sz="4000">
                <a:cs typeface="B Badr" panose="00000400000000000000" pitchFamily="2" charset="-78"/>
              </a:rPr>
              <a:t>سهام در مان تحصيل مقايسه و مابه التفاوت ايجاد شده به عنوان بخشي از عمليات تحت عنوان مابه التفاوت خريد اختصاص مي يابد . حالت دوم :فروش سهام شركت فرعي به شركتهاي خارج از گروه به وسيله شركت اصلي </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endParaRPr lang="en-US"/>
          </a:p>
        </p:txBody>
      </p:sp>
      <p:sp>
        <p:nvSpPr>
          <p:cNvPr id="369667" name="Rectangle 3"/>
          <p:cNvSpPr>
            <a:spLocks noGrp="1" noChangeArrowheads="1"/>
          </p:cNvSpPr>
          <p:nvPr>
            <p:ph type="body" idx="1"/>
          </p:nvPr>
        </p:nvSpPr>
        <p:spPr/>
        <p:txBody>
          <a:bodyPr/>
          <a:lstStyle/>
          <a:p>
            <a:r>
              <a:rPr lang="fa-IR" sz="4000">
                <a:cs typeface="B Badr" panose="00000400000000000000" pitchFamily="2" charset="-78"/>
              </a:rPr>
              <a:t>موقعي كه شركتي تمام و يا قسمتي از سرمايه گذاري خودرا به فروش مي رساند معمولاً ازاين معامله سود و يا زياني حاصل مي شود كه در دفاتر شركت فروشنده ثبت مي گردد ،نشريه شماره 18 </a:t>
            </a:r>
            <a:r>
              <a:rPr lang="en-US" sz="4000">
                <a:cs typeface="B Badr" panose="00000400000000000000" pitchFamily="2" charset="-78"/>
              </a:rPr>
              <a:t>APB</a:t>
            </a:r>
            <a:r>
              <a:rPr lang="fa-IR" sz="4000">
                <a:cs typeface="B Badr" panose="00000400000000000000" pitchFamily="2" charset="-78"/>
              </a:rPr>
              <a:t> صريحاً درمورد فروش سهام شركت سرمايه پذير نظر داده است وآن شناسايي سود </a:t>
            </a:r>
            <a:endParaRPr lang="en-US" sz="4000">
              <a:cs typeface="B Badr" panose="00000400000000000000" pitchFamily="2" charset="-78"/>
            </a:endParaRP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endParaRPr lang="en-US"/>
          </a:p>
        </p:txBody>
      </p:sp>
      <p:sp>
        <p:nvSpPr>
          <p:cNvPr id="370691" name="Rectangle 3"/>
          <p:cNvSpPr>
            <a:spLocks noGrp="1" noChangeArrowheads="1"/>
          </p:cNvSpPr>
          <p:nvPr>
            <p:ph type="body" idx="1"/>
          </p:nvPr>
        </p:nvSpPr>
        <p:spPr/>
        <p:txBody>
          <a:bodyPr/>
          <a:lstStyle/>
          <a:p>
            <a:r>
              <a:rPr lang="fa-IR" sz="4000">
                <a:cs typeface="B Badr" panose="00000400000000000000" pitchFamily="2" charset="-78"/>
              </a:rPr>
              <a:t>و</a:t>
            </a:r>
            <a:r>
              <a:rPr lang="fa-IR">
                <a:cs typeface="B Badr" panose="00000400000000000000" pitchFamily="2" charset="-78"/>
              </a:rPr>
              <a:t> </a:t>
            </a:r>
            <a:r>
              <a:rPr lang="fa-IR" sz="4000">
                <a:cs typeface="B Badr" panose="00000400000000000000" pitchFamily="2" charset="-78"/>
              </a:rPr>
              <a:t>يا زيان از ما به التفاوت بين قيمت فروش و رقم جاري سهام است . به هر حال سئوالي كه مطرح است آن است كه اين سود و يا زيان بايد در صورت سود و يا زيان حاصل از فروش سهام شركت فرعي در صورت سود و زيان تلفيقي با مفهوم شخصيت واحد اقتصادي انفرادي تناقض دارد</a:t>
            </a:r>
            <a:r>
              <a:rPr lang="fa-IR">
                <a:cs typeface="B Badr" panose="00000400000000000000" pitchFamily="2" charset="-78"/>
              </a:rPr>
              <a:t> . </a:t>
            </a:r>
            <a:endParaRPr lang="en-US">
              <a:cs typeface="B Badr" panose="00000400000000000000" pitchFamily="2" charset="-78"/>
            </a:endParaRPr>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endParaRPr lang="en-US"/>
          </a:p>
        </p:txBody>
      </p:sp>
      <p:sp>
        <p:nvSpPr>
          <p:cNvPr id="371715" name="Rectangle 3"/>
          <p:cNvSpPr>
            <a:spLocks noGrp="1" noChangeArrowheads="1"/>
          </p:cNvSpPr>
          <p:nvPr>
            <p:ph type="body" idx="1"/>
          </p:nvPr>
        </p:nvSpPr>
        <p:spPr/>
        <p:txBody>
          <a:bodyPr/>
          <a:lstStyle/>
          <a:p>
            <a:r>
              <a:rPr lang="fa-IR" sz="4000">
                <a:cs typeface="B Badr" panose="00000400000000000000" pitchFamily="2" charset="-78"/>
              </a:rPr>
              <a:t>از ديدگاه تلفيقي مي توان گفت كه بافروش سهام شركت فرعي به شركتهاي خارج از گروه ،درآن زمان اين سهام قسمتي از سهم سهامداران اقليت مي گردد . اگر شركت فرعي سهام عادي خود را به شركت خارج از گروه بفروشد درآن زمان سود و يا زياني </a:t>
            </a:r>
            <a:endParaRPr lang="en-US" sz="4000">
              <a:cs typeface="B Badr" panose="00000400000000000000" pitchFamily="2" charset="-78"/>
            </a:endParaRP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endParaRPr lang="en-US"/>
          </a:p>
        </p:txBody>
      </p:sp>
      <p:sp>
        <p:nvSpPr>
          <p:cNvPr id="372739" name="Rectangle 3"/>
          <p:cNvSpPr>
            <a:spLocks noGrp="1" noChangeArrowheads="1"/>
          </p:cNvSpPr>
          <p:nvPr>
            <p:ph type="body" idx="1"/>
          </p:nvPr>
        </p:nvSpPr>
        <p:spPr/>
        <p:txBody>
          <a:bodyPr/>
          <a:lstStyle/>
          <a:p>
            <a:r>
              <a:rPr lang="fa-IR" sz="4000">
                <a:cs typeface="B Badr" panose="00000400000000000000" pitchFamily="2" charset="-78"/>
              </a:rPr>
              <a:t>شناسايي گردد . بهتر است تفاوت بين ارزش جاري دردفاتر شركت اصلي قبل اززمان فروش با قيمت فروش در صورتهاي مالي تلفيقي به عنوان تعديل در حساب صرف سهام و يا سرمايه اضافي پرداخت شده به جاي سود يا زيان منظور گردد .</a:t>
            </a:r>
            <a:endParaRPr lang="en-US" sz="4000">
              <a:cs typeface="B Badr" panose="00000400000000000000" pitchFamily="2" charset="-78"/>
            </a:endParaRPr>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a:lstStyle/>
          <a:p>
            <a:endParaRPr lang="en-US"/>
          </a:p>
        </p:txBody>
      </p:sp>
      <p:sp>
        <p:nvSpPr>
          <p:cNvPr id="373763" name="Rectangle 3"/>
          <p:cNvSpPr>
            <a:spLocks noGrp="1" noChangeArrowheads="1"/>
          </p:cNvSpPr>
          <p:nvPr>
            <p:ph type="body" idx="1"/>
          </p:nvPr>
        </p:nvSpPr>
        <p:spPr/>
        <p:txBody>
          <a:bodyPr/>
          <a:lstStyle/>
          <a:p>
            <a:r>
              <a:rPr lang="fa-IR" sz="4000"/>
              <a:t>براي روشن شدن فروش سهام شركت فرعي به شركت خارج از گروه ،فرض كنيم كه شركت ب در تاريخ 29/12/.</a:t>
            </a:r>
            <a:r>
              <a:rPr lang="en-US" sz="4000"/>
              <a:t>x</a:t>
            </a:r>
            <a:r>
              <a:rPr lang="fa-IR" sz="4000"/>
              <a:t>000ر20 سهم عادي به ارزش اسمي 000ر200 ريال و سود انباشته اي به مبلغ 000 ر100 ريال دارد .</a:t>
            </a:r>
            <a:endParaRPr lang="en-US" sz="400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p:txBody>
          <a:bodyPr/>
          <a:lstStyle/>
          <a:p>
            <a:endParaRPr lang="en-US"/>
          </a:p>
        </p:txBody>
      </p:sp>
      <p:sp>
        <p:nvSpPr>
          <p:cNvPr id="374787" name="Rectangle 3"/>
          <p:cNvSpPr>
            <a:spLocks noGrp="1" noChangeArrowheads="1"/>
          </p:cNvSpPr>
          <p:nvPr>
            <p:ph type="body" idx="1"/>
          </p:nvPr>
        </p:nvSpPr>
        <p:spPr>
          <a:xfrm>
            <a:off x="381000" y="1600200"/>
            <a:ext cx="8229600" cy="4525963"/>
          </a:xfrm>
        </p:spPr>
        <p:txBody>
          <a:bodyPr/>
          <a:lstStyle/>
          <a:p>
            <a:r>
              <a:rPr lang="fa-IR" sz="3600">
                <a:cs typeface="B Badr" panose="00000400000000000000" pitchFamily="2" charset="-78"/>
              </a:rPr>
              <a:t>تفاوت بين رقم جاري و قيمت فروش سرمايه گذاري </a:t>
            </a:r>
          </a:p>
          <a:p>
            <a:r>
              <a:rPr lang="fa-IR" sz="3600">
                <a:cs typeface="B Badr" panose="00000400000000000000" pitchFamily="2" charset="-78"/>
              </a:rPr>
              <a:t>رقم سرمايه گذاري شركت الف در سهام عادي شركت ب باروش ارزش ويژه در تاريخ فروش با در نظر گرفتن سهم شركت الف از درآمد ويژه و سود سهام پرداخت شده شركت ب در سال 1 </a:t>
            </a:r>
            <a:r>
              <a:rPr lang="en-US" sz="3600">
                <a:cs typeface="B Badr" panose="00000400000000000000" pitchFamily="2" charset="-78"/>
              </a:rPr>
              <a:t>x</a:t>
            </a:r>
            <a:r>
              <a:rPr lang="fa-IR" sz="3600">
                <a:cs typeface="B Badr" panose="00000400000000000000" pitchFamily="2" charset="-78"/>
              </a:rPr>
              <a:t>13 به شرح زير مي باشد :</a:t>
            </a:r>
            <a:endParaRPr lang="en-US" sz="3600">
              <a:cs typeface="B Badr" panose="00000400000000000000" pitchFamily="2" charset="-78"/>
            </a:endParaRP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endParaRPr lang="en-US"/>
          </a:p>
        </p:txBody>
      </p:sp>
      <p:sp>
        <p:nvSpPr>
          <p:cNvPr id="375811" name="Rectangle 3"/>
          <p:cNvSpPr>
            <a:spLocks noGrp="1" noChangeArrowheads="1"/>
          </p:cNvSpPr>
          <p:nvPr>
            <p:ph type="body" idx="1"/>
          </p:nvPr>
        </p:nvSpPr>
        <p:spPr/>
        <p:txBody>
          <a:bodyPr/>
          <a:lstStyle/>
          <a:p>
            <a:r>
              <a:rPr lang="fa-IR" sz="4000">
                <a:cs typeface="B Badr" panose="00000400000000000000" pitchFamily="2" charset="-78"/>
              </a:rPr>
              <a:t>بهاي تمام شده سرمايه گذاري در تاريخ 29/12/0 </a:t>
            </a:r>
            <a:r>
              <a:rPr lang="en-US" sz="4000">
                <a:cs typeface="B Badr" panose="00000400000000000000" pitchFamily="2" charset="-78"/>
              </a:rPr>
              <a:t>x</a:t>
            </a:r>
            <a:endParaRPr lang="fa-IR" sz="4000">
              <a:cs typeface="B Badr" panose="00000400000000000000" pitchFamily="2" charset="-78"/>
            </a:endParaRPr>
          </a:p>
          <a:p>
            <a:r>
              <a:rPr lang="fa-IR" sz="4000">
                <a:cs typeface="B Badr" panose="00000400000000000000" pitchFamily="2" charset="-78"/>
              </a:rPr>
              <a:t>000ر240</a:t>
            </a:r>
          </a:p>
          <a:p>
            <a:r>
              <a:rPr lang="fa-IR" sz="4000">
                <a:cs typeface="B Badr" panose="00000400000000000000" pitchFamily="2" charset="-78"/>
              </a:rPr>
              <a:t>سهم الف ازدآمد ويژه شركت ب (80%</a:t>
            </a:r>
            <a:r>
              <a:rPr lang="en-US" sz="4000">
                <a:cs typeface="B Badr" panose="00000400000000000000" pitchFamily="2" charset="-78"/>
              </a:rPr>
              <a:t>×</a:t>
            </a:r>
            <a:r>
              <a:rPr lang="fa-IR" sz="4000">
                <a:cs typeface="B Badr" panose="00000400000000000000" pitchFamily="2" charset="-78"/>
              </a:rPr>
              <a:t>000 ر50)</a:t>
            </a:r>
          </a:p>
          <a:p>
            <a:r>
              <a:rPr lang="fa-IR" sz="4000">
                <a:cs typeface="B Badr" panose="00000400000000000000" pitchFamily="2" charset="-78"/>
              </a:rPr>
              <a:t>000ر40</a:t>
            </a:r>
          </a:p>
          <a:p>
            <a:endParaRPr lang="en-US" sz="4000">
              <a:cs typeface="B Badr" panose="00000400000000000000" pitchFamily="2" charset="-78"/>
            </a:endParaRP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endParaRPr lang="en-US"/>
          </a:p>
        </p:txBody>
      </p:sp>
      <p:sp>
        <p:nvSpPr>
          <p:cNvPr id="376835" name="Rectangle 3"/>
          <p:cNvSpPr>
            <a:spLocks noGrp="1" noChangeArrowheads="1"/>
          </p:cNvSpPr>
          <p:nvPr>
            <p:ph type="body" idx="1"/>
          </p:nvPr>
        </p:nvSpPr>
        <p:spPr/>
        <p:txBody>
          <a:bodyPr/>
          <a:lstStyle/>
          <a:p>
            <a:r>
              <a:rPr lang="fa-IR" sz="4000">
                <a:cs typeface="B Badr" panose="00000400000000000000" pitchFamily="2" charset="-78"/>
              </a:rPr>
              <a:t>سهم الف از سود سهام پرداخت شده شركت ب (80%000ر30)</a:t>
            </a:r>
          </a:p>
          <a:p>
            <a:r>
              <a:rPr lang="fa-IR" sz="4000">
                <a:cs typeface="B Badr" panose="00000400000000000000" pitchFamily="2" charset="-78"/>
              </a:rPr>
              <a:t>24000</a:t>
            </a:r>
          </a:p>
          <a:p>
            <a:r>
              <a:rPr lang="fa-IR" sz="4000">
                <a:cs typeface="B Badr" panose="00000400000000000000" pitchFamily="2" charset="-78"/>
              </a:rPr>
              <a:t>مانده حساب سرمايه گذاري در تاريخ 1/1/1 </a:t>
            </a:r>
            <a:r>
              <a:rPr lang="en-US" sz="4000">
                <a:cs typeface="B Badr" panose="00000400000000000000" pitchFamily="2" charset="-78"/>
              </a:rPr>
              <a:t>X</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p:txBody>
          <a:bodyPr/>
          <a:lstStyle/>
          <a:p>
            <a:pPr>
              <a:buFontTx/>
              <a:buNone/>
            </a:pPr>
            <a:r>
              <a:rPr lang="fa-IR"/>
              <a:t>يا جايگيزين در چند دهه گذشته پذيرفته شده است تركيب گرديده اند. اگر چه روش حسابداري اتحاد منافع در سالهاي 1960 به طور گسترده اي اعمال مي‌شده است لكن بيانيه شماره 16 نشريه  «</a:t>
            </a:r>
            <a:r>
              <a:rPr lang="en-US"/>
              <a:t>APB</a:t>
            </a:r>
            <a:r>
              <a:rPr lang="fa-IR">
                <a:latin typeface="Arial" panose="020B0604020202020204" pitchFamily="34" charset="0"/>
              </a:rPr>
              <a:t>» در سال 1970</a:t>
            </a:r>
            <a:endParaRPr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endParaRPr lang="en-US"/>
          </a:p>
        </p:txBody>
      </p:sp>
      <p:sp>
        <p:nvSpPr>
          <p:cNvPr id="377859" name="Rectangle 3"/>
          <p:cNvSpPr>
            <a:spLocks noGrp="1" noChangeArrowheads="1"/>
          </p:cNvSpPr>
          <p:nvPr>
            <p:ph type="body" idx="1"/>
          </p:nvPr>
        </p:nvSpPr>
        <p:spPr/>
        <p:txBody>
          <a:bodyPr/>
          <a:lstStyle/>
          <a:p>
            <a:r>
              <a:rPr lang="fa-IR" sz="4000">
                <a:cs typeface="B Badr" panose="00000400000000000000" pitchFamily="2" charset="-78"/>
              </a:rPr>
              <a:t>به واسطه اينكه هيچ مابه التفاوتي وجودندارد ،مانده حساب سرمايه گذاري با 80 % حقوق صاحبان سهام شركت ب در تاريخ 1/1/1 </a:t>
            </a:r>
            <a:r>
              <a:rPr lang="en-US" sz="4000">
                <a:cs typeface="B Badr" panose="00000400000000000000" pitchFamily="2" charset="-78"/>
              </a:rPr>
              <a:t>X</a:t>
            </a:r>
            <a:r>
              <a:rPr lang="fa-IR" sz="4000">
                <a:cs typeface="B Badr" panose="00000400000000000000" pitchFamily="2" charset="-78"/>
              </a:rPr>
              <a:t>برابر است (80%</a:t>
            </a:r>
            <a:r>
              <a:rPr lang="en-US" sz="4000">
                <a:cs typeface="B Badr" panose="00000400000000000000" pitchFamily="2" charset="-78"/>
              </a:rPr>
              <a:t>×</a:t>
            </a:r>
            <a:r>
              <a:rPr lang="fa-IR" sz="4000">
                <a:cs typeface="B Badr" panose="00000400000000000000" pitchFamily="2" charset="-78"/>
              </a:rPr>
              <a:t>000ر320 )</a:t>
            </a:r>
          </a:p>
          <a:p>
            <a:endParaRPr lang="en-US" sz="4000">
              <a:cs typeface="B Badr" panose="00000400000000000000" pitchFamily="2" charset="-78"/>
            </a:endParaRPr>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endParaRPr lang="en-US"/>
          </a:p>
        </p:txBody>
      </p:sp>
      <p:sp>
        <p:nvSpPr>
          <p:cNvPr id="378883" name="Rectangle 3"/>
          <p:cNvSpPr>
            <a:spLocks noGrp="1" noChangeArrowheads="1"/>
          </p:cNvSpPr>
          <p:nvPr>
            <p:ph type="body" idx="1"/>
          </p:nvPr>
        </p:nvSpPr>
        <p:spPr/>
        <p:txBody>
          <a:bodyPr/>
          <a:lstStyle/>
          <a:p>
            <a:r>
              <a:rPr lang="fa-IR" sz="4000">
                <a:cs typeface="B Badr" panose="00000400000000000000" pitchFamily="2" charset="-78"/>
              </a:rPr>
              <a:t>كاربرگ تلفيقي سال 2 </a:t>
            </a:r>
            <a:r>
              <a:rPr lang="en-US" sz="4000">
                <a:cs typeface="B Badr" panose="00000400000000000000" pitchFamily="2" charset="-78"/>
              </a:rPr>
              <a:t>X</a:t>
            </a:r>
            <a:r>
              <a:rPr lang="fa-IR" sz="4000">
                <a:cs typeface="B Badr" panose="00000400000000000000" pitchFamily="2" charset="-78"/>
              </a:rPr>
              <a:t>13 :</a:t>
            </a:r>
          </a:p>
          <a:p>
            <a:r>
              <a:rPr lang="fa-IR" sz="4000">
                <a:cs typeface="B Badr" panose="00000400000000000000" pitchFamily="2" charset="-78"/>
              </a:rPr>
              <a:t>اگر سود و يا زيان حاصله از فروش سرمايه گذاري در صورت سود و زيان تلفيقي انعكاس يابد ،هيچ تعديلي در هنگام تهيه صورتهاي مالي تلفيقي در سال 2 </a:t>
            </a:r>
            <a:r>
              <a:rPr lang="en-US" sz="4000">
                <a:cs typeface="B Badr" panose="00000400000000000000" pitchFamily="2" charset="-78"/>
              </a:rPr>
              <a:t>X</a:t>
            </a:r>
            <a:r>
              <a:rPr lang="fa-IR" sz="4000">
                <a:cs typeface="B Badr" panose="00000400000000000000" pitchFamily="2" charset="-78"/>
              </a:rPr>
              <a:t> 13 و يا در دوره هاي بعد ازآن لازم نمي باشد </a:t>
            </a:r>
            <a:endParaRPr lang="en-US" sz="4000">
              <a:cs typeface="B Badr" panose="00000400000000000000" pitchFamily="2" charset="-78"/>
            </a:endParaRP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endParaRPr lang="en-US"/>
          </a:p>
        </p:txBody>
      </p:sp>
      <p:sp>
        <p:nvSpPr>
          <p:cNvPr id="379907" name="Rectangle 3"/>
          <p:cNvSpPr>
            <a:spLocks noGrp="1" noChangeArrowheads="1"/>
          </p:cNvSpPr>
          <p:nvPr>
            <p:ph type="body" idx="1"/>
          </p:nvPr>
        </p:nvSpPr>
        <p:spPr/>
        <p:txBody>
          <a:bodyPr/>
          <a:lstStyle/>
          <a:p>
            <a:r>
              <a:rPr lang="fa-IR" sz="4000">
                <a:cs typeface="B Badr" panose="00000400000000000000" pitchFamily="2" charset="-78"/>
              </a:rPr>
              <a:t>از طرفي ،مستثني كردن سود از صورت سود و زيان تلفيقي بيشتر با ديدگاه شخصيت واحد اقتصادي انفرادي همسازي و هماهنگي دارد . </a:t>
            </a:r>
          </a:p>
          <a:p>
            <a:r>
              <a:rPr lang="fa-IR" sz="4000">
                <a:cs typeface="B Badr" panose="00000400000000000000" pitchFamily="2" charset="-78"/>
              </a:rPr>
              <a:t>در اين قضيه سود حذف شده و حساب صرف سهام و يا سرمايه اضافي پرداخت شده در تاريخ 29/12/2 </a:t>
            </a:r>
            <a:r>
              <a:rPr lang="en-US" sz="4000">
                <a:cs typeface="B Badr" panose="00000400000000000000" pitchFamily="2" charset="-78"/>
              </a:rPr>
              <a:t>X </a:t>
            </a:r>
            <a:r>
              <a:rPr lang="fa-IR" sz="4000">
                <a:cs typeface="B Badr" panose="00000400000000000000" pitchFamily="2" charset="-78"/>
              </a:rPr>
              <a:t>ايجاد مي گردد . </a:t>
            </a:r>
            <a:endParaRPr lang="en-US" sz="4000">
              <a:cs typeface="B Badr" panose="00000400000000000000" pitchFamily="2" charset="-78"/>
            </a:endParaRPr>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endParaRPr lang="en-US"/>
          </a:p>
        </p:txBody>
      </p:sp>
      <p:sp>
        <p:nvSpPr>
          <p:cNvPr id="380931" name="Rectangle 3"/>
          <p:cNvSpPr>
            <a:spLocks noGrp="1" noChangeArrowheads="1"/>
          </p:cNvSpPr>
          <p:nvPr>
            <p:ph type="body" idx="1"/>
          </p:nvPr>
        </p:nvSpPr>
        <p:spPr/>
        <p:txBody>
          <a:bodyPr/>
          <a:lstStyle/>
          <a:p>
            <a:r>
              <a:rPr lang="fa-IR" sz="4000">
                <a:cs typeface="B Badr" panose="00000400000000000000" pitchFamily="2" charset="-78"/>
              </a:rPr>
              <a:t>حساب سود حاصله از فروش سرمايه گذاري        3000</a:t>
            </a:r>
          </a:p>
          <a:p>
            <a:r>
              <a:rPr lang="fa-IR" sz="4000">
                <a:cs typeface="B Badr" panose="00000400000000000000" pitchFamily="2" charset="-78"/>
              </a:rPr>
              <a:t>حساب صرف سهام يا سرمايه اضافي پرداخت شده   3000</a:t>
            </a:r>
          </a:p>
          <a:p>
            <a:r>
              <a:rPr lang="fa-IR" sz="4000">
                <a:cs typeface="B Badr" panose="00000400000000000000" pitchFamily="2" charset="-78"/>
              </a:rPr>
              <a:t>حذف سود حاصله از فروش سهام شركت فرعي </a:t>
            </a:r>
          </a:p>
          <a:p>
            <a:r>
              <a:rPr lang="fa-IR" sz="4000">
                <a:cs typeface="B Badr" panose="00000400000000000000" pitchFamily="2" charset="-78"/>
              </a:rPr>
              <a:t>با صدور سند مذكور در حقيقت مثل</a:t>
            </a:r>
            <a:r>
              <a:rPr lang="fa-IR" sz="4000">
                <a:cs typeface="B Titr" panose="00000700000000000000" pitchFamily="2" charset="-78"/>
              </a:rPr>
              <a:t> </a:t>
            </a:r>
            <a:r>
              <a:rPr lang="fa-IR" sz="4000">
                <a:cs typeface="B Badr" panose="00000400000000000000" pitchFamily="2" charset="-78"/>
              </a:rPr>
              <a:t>اين</a:t>
            </a:r>
            <a:r>
              <a:rPr lang="fa-IR" sz="4000">
                <a:cs typeface="B Titr" panose="00000700000000000000" pitchFamily="2" charset="-78"/>
              </a:rPr>
              <a:t> </a:t>
            </a:r>
            <a:endParaRPr lang="en-US" sz="4000">
              <a:cs typeface="B Titr" panose="00000700000000000000" pitchFamily="2" charset="-78"/>
            </a:endParaRP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endParaRPr lang="en-US"/>
          </a:p>
        </p:txBody>
      </p:sp>
      <p:sp>
        <p:nvSpPr>
          <p:cNvPr id="381955" name="Rectangle 3"/>
          <p:cNvSpPr>
            <a:spLocks noGrp="1" noChangeArrowheads="1"/>
          </p:cNvSpPr>
          <p:nvPr>
            <p:ph type="body" idx="1"/>
          </p:nvPr>
        </p:nvSpPr>
        <p:spPr/>
        <p:txBody>
          <a:bodyPr/>
          <a:lstStyle/>
          <a:p>
            <a:r>
              <a:rPr lang="fa-IR" sz="4000">
                <a:cs typeface="B Badr" panose="00000400000000000000" pitchFamily="2" charset="-78"/>
              </a:rPr>
              <a:t>است كه شخصيت واحد تركيبي سهام به سهامداران اقليت تعلق گرفته است . </a:t>
            </a:r>
          </a:p>
          <a:p>
            <a:r>
              <a:rPr lang="fa-IR" sz="4000">
                <a:cs typeface="B Badr" panose="00000400000000000000" pitchFamily="2" charset="-78"/>
              </a:rPr>
              <a:t>سندهاي حذفي 75%سرمايه گذاري در سهام شركت ب دركاربرگ تلفيقي سال 2 </a:t>
            </a:r>
            <a:r>
              <a:rPr lang="en-US" sz="4000">
                <a:cs typeface="B Badr" panose="00000400000000000000" pitchFamily="2" charset="-78"/>
              </a:rPr>
              <a:t>X</a:t>
            </a:r>
            <a:r>
              <a:rPr lang="fa-IR" sz="4000">
                <a:cs typeface="B Badr" panose="00000400000000000000" pitchFamily="2" charset="-78"/>
              </a:rPr>
              <a:t>13 به شرح زير مي باشد</a:t>
            </a:r>
            <a:r>
              <a:rPr lang="fa-IR" sz="4000">
                <a:cs typeface="B Titr" panose="00000700000000000000" pitchFamily="2" charset="-78"/>
              </a:rPr>
              <a:t> </a:t>
            </a:r>
            <a:r>
              <a:rPr lang="fa-IR" sz="4000">
                <a:cs typeface="B Badr" panose="00000400000000000000" pitchFamily="2" charset="-78"/>
              </a:rPr>
              <a:t>:</a:t>
            </a:r>
            <a:endParaRPr lang="en-US" sz="4000">
              <a:cs typeface="B Badr" panose="00000400000000000000" pitchFamily="2" charset="-78"/>
            </a:endParaRP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endParaRPr lang="en-US"/>
          </a:p>
        </p:txBody>
      </p:sp>
      <p:sp>
        <p:nvSpPr>
          <p:cNvPr id="382979" name="Rectangle 3"/>
          <p:cNvSpPr>
            <a:spLocks noGrp="1" noChangeArrowheads="1"/>
          </p:cNvSpPr>
          <p:nvPr>
            <p:ph type="body" idx="1"/>
          </p:nvPr>
        </p:nvSpPr>
        <p:spPr/>
        <p:txBody>
          <a:bodyPr/>
          <a:lstStyle/>
          <a:p>
            <a:r>
              <a:rPr lang="fa-IR" sz="4000">
                <a:cs typeface="B Badr" panose="00000400000000000000" pitchFamily="2" charset="-78"/>
              </a:rPr>
              <a:t>حساب درآمد حاصله از سرمايه گذاري    56250</a:t>
            </a:r>
          </a:p>
          <a:p>
            <a:r>
              <a:rPr lang="fa-IR" sz="4000">
                <a:cs typeface="B Badr" panose="00000400000000000000" pitchFamily="2" charset="-78"/>
              </a:rPr>
              <a:t>سود سهام پرداخت شده        000ر30</a:t>
            </a:r>
          </a:p>
          <a:p>
            <a:r>
              <a:rPr lang="fa-IR" sz="4000">
                <a:cs typeface="B Badr" panose="00000400000000000000" pitchFamily="2" charset="-78"/>
              </a:rPr>
              <a:t>سرمايه گذاري در سهام شركت ب        26250</a:t>
            </a:r>
            <a:endParaRPr lang="en-US" sz="4000">
              <a:cs typeface="B Badr" panose="00000400000000000000" pitchFamily="2" charset="-78"/>
            </a:endParaRP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endParaRPr lang="en-US"/>
          </a:p>
        </p:txBody>
      </p:sp>
      <p:sp>
        <p:nvSpPr>
          <p:cNvPr id="384003" name="Rectangle 3"/>
          <p:cNvSpPr>
            <a:spLocks noGrp="1" noChangeArrowheads="1"/>
          </p:cNvSpPr>
          <p:nvPr>
            <p:ph type="body" idx="1"/>
          </p:nvPr>
        </p:nvSpPr>
        <p:spPr/>
        <p:txBody>
          <a:bodyPr/>
          <a:lstStyle/>
          <a:p>
            <a:r>
              <a:rPr lang="fa-IR" sz="4000">
                <a:cs typeface="B Badr" panose="00000400000000000000" pitchFamily="2" charset="-78"/>
              </a:rPr>
              <a:t>حذف درآمد حاصله از سرمايه گذاري </a:t>
            </a:r>
          </a:p>
          <a:p>
            <a:r>
              <a:rPr lang="fa-IR" sz="4000">
                <a:cs typeface="B Badr" panose="00000400000000000000" pitchFamily="2" charset="-78"/>
              </a:rPr>
              <a:t>سهم الف از درآمد ويژه شركت ب    </a:t>
            </a:r>
          </a:p>
          <a:p>
            <a:r>
              <a:rPr lang="fa-IR" sz="4000">
                <a:cs typeface="B Badr" panose="00000400000000000000" pitchFamily="2" charset="-78"/>
              </a:rPr>
              <a:t>75%</a:t>
            </a:r>
            <a:r>
              <a:rPr lang="en-US" sz="4000">
                <a:cs typeface="B Badr" panose="00000400000000000000" pitchFamily="2" charset="-78"/>
              </a:rPr>
              <a:t>×</a:t>
            </a:r>
            <a:r>
              <a:rPr lang="fa-IR" sz="4000">
                <a:cs typeface="B Badr" panose="00000400000000000000" pitchFamily="2" charset="-78"/>
              </a:rPr>
              <a:t> 75000 = 56250 </a:t>
            </a:r>
          </a:p>
          <a:p>
            <a:r>
              <a:rPr lang="fa-IR" sz="4000">
                <a:cs typeface="B Badr" panose="00000400000000000000" pitchFamily="2" charset="-78"/>
              </a:rPr>
              <a:t>سهم الف از سود سهام پرداخت شده ب </a:t>
            </a:r>
          </a:p>
          <a:p>
            <a:r>
              <a:rPr lang="fa-IR" sz="4000">
                <a:cs typeface="B Badr" panose="00000400000000000000" pitchFamily="2" charset="-78"/>
              </a:rPr>
              <a:t>75 % </a:t>
            </a:r>
            <a:r>
              <a:rPr lang="en-US" sz="4000">
                <a:cs typeface="B Badr" panose="00000400000000000000" pitchFamily="2" charset="-78"/>
              </a:rPr>
              <a:t>×</a:t>
            </a:r>
            <a:r>
              <a:rPr lang="fa-IR" sz="4000">
                <a:cs typeface="B Badr" panose="00000400000000000000" pitchFamily="2" charset="-78"/>
              </a:rPr>
              <a:t>000ر40 = 000 ر30 </a:t>
            </a:r>
          </a:p>
          <a:p>
            <a:r>
              <a:rPr lang="fa-IR" sz="4000">
                <a:cs typeface="B Badr" panose="00000400000000000000" pitchFamily="2" charset="-78"/>
              </a:rPr>
              <a:t>000 ر30 -56250 = 26250 </a:t>
            </a:r>
            <a:endParaRPr lang="en-US" sz="4000">
              <a:cs typeface="B Badr" panose="00000400000000000000" pitchFamily="2" charset="-78"/>
            </a:endParaRPr>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endParaRPr lang="en-US"/>
          </a:p>
        </p:txBody>
      </p:sp>
      <p:sp>
        <p:nvSpPr>
          <p:cNvPr id="385027" name="Rectangle 3"/>
          <p:cNvSpPr>
            <a:spLocks noGrp="1" noChangeArrowheads="1"/>
          </p:cNvSpPr>
          <p:nvPr>
            <p:ph type="body" idx="1"/>
          </p:nvPr>
        </p:nvSpPr>
        <p:spPr/>
        <p:txBody>
          <a:bodyPr/>
          <a:lstStyle/>
          <a:p>
            <a:r>
              <a:rPr lang="fa-IR" sz="4000">
                <a:cs typeface="B Badr" panose="00000400000000000000" pitchFamily="2" charset="-78"/>
              </a:rPr>
              <a:t>درآمد ويژه – سهم اقليت           18750</a:t>
            </a:r>
          </a:p>
          <a:p>
            <a:r>
              <a:rPr lang="fa-IR" sz="4000">
                <a:cs typeface="B Badr" panose="00000400000000000000" pitchFamily="2" charset="-78"/>
              </a:rPr>
              <a:t>سود سهام پرداخت شده                 000ر10</a:t>
            </a:r>
          </a:p>
          <a:p>
            <a:r>
              <a:rPr lang="fa-IR" sz="4000">
                <a:cs typeface="B Badr" panose="00000400000000000000" pitchFamily="2" charset="-78"/>
              </a:rPr>
              <a:t>سهم سهامداران اقليت                          8750 </a:t>
            </a:r>
          </a:p>
          <a:p>
            <a:r>
              <a:rPr lang="fa-IR" sz="4000">
                <a:cs typeface="B Badr" panose="00000400000000000000" pitchFamily="2" charset="-78"/>
              </a:rPr>
              <a:t>تخصيص درآمد ويژه شركت ب به سهامداران اقليت </a:t>
            </a:r>
          </a:p>
          <a:p>
            <a:endParaRPr lang="fa-IR" sz="4000">
              <a:cs typeface="B Badr" panose="00000400000000000000" pitchFamily="2" charset="-78"/>
            </a:endParaRPr>
          </a:p>
          <a:p>
            <a:pPr>
              <a:buFontTx/>
              <a:buNone/>
            </a:pPr>
            <a:endParaRPr lang="en-US"/>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endParaRPr lang="en-US"/>
          </a:p>
        </p:txBody>
      </p:sp>
      <p:sp>
        <p:nvSpPr>
          <p:cNvPr id="386051" name="Rectangle 3"/>
          <p:cNvSpPr>
            <a:spLocks noGrp="1" noChangeArrowheads="1"/>
          </p:cNvSpPr>
          <p:nvPr>
            <p:ph type="body" idx="1"/>
          </p:nvPr>
        </p:nvSpPr>
        <p:spPr/>
        <p:txBody>
          <a:bodyPr/>
          <a:lstStyle/>
          <a:p>
            <a:r>
              <a:rPr lang="fa-IR" sz="4000">
                <a:cs typeface="B Badr" panose="00000400000000000000" pitchFamily="2" charset="-78"/>
              </a:rPr>
              <a:t>سهم سهامداران اقليت ازدرآمد ويژه ب  </a:t>
            </a:r>
          </a:p>
          <a:p>
            <a:r>
              <a:rPr lang="fa-IR" sz="4000">
                <a:cs typeface="B Badr" panose="00000400000000000000" pitchFamily="2" charset="-78"/>
              </a:rPr>
              <a:t>25% </a:t>
            </a:r>
            <a:r>
              <a:rPr lang="en-US" sz="4000">
                <a:cs typeface="B Badr" panose="00000400000000000000" pitchFamily="2" charset="-78"/>
              </a:rPr>
              <a:t>×</a:t>
            </a:r>
            <a:r>
              <a:rPr lang="fa-IR" sz="4000">
                <a:cs typeface="B Badr" panose="00000400000000000000" pitchFamily="2" charset="-78"/>
              </a:rPr>
              <a:t>75000 = 18750 </a:t>
            </a:r>
          </a:p>
          <a:p>
            <a:r>
              <a:rPr lang="fa-IR" sz="4000">
                <a:cs typeface="B Badr" panose="00000400000000000000" pitchFamily="2" charset="-78"/>
              </a:rPr>
              <a:t>25% </a:t>
            </a:r>
            <a:r>
              <a:rPr lang="en-US" sz="4000">
                <a:cs typeface="B Badr" panose="00000400000000000000" pitchFamily="2" charset="-78"/>
              </a:rPr>
              <a:t>×</a:t>
            </a:r>
            <a:r>
              <a:rPr lang="fa-IR" sz="4000">
                <a:cs typeface="B Badr" panose="00000400000000000000" pitchFamily="2" charset="-78"/>
              </a:rPr>
              <a:t>000ر40 = 000ر10 </a:t>
            </a:r>
          </a:p>
          <a:p>
            <a:r>
              <a:rPr lang="fa-IR" sz="4000">
                <a:cs typeface="B Badr" panose="00000400000000000000" pitchFamily="2" charset="-78"/>
              </a:rPr>
              <a:t>000ر10 – 18750 =8750</a:t>
            </a:r>
            <a:endParaRPr lang="en-US" sz="4000">
              <a:cs typeface="B Badr" panose="00000400000000000000" pitchFamily="2" charset="-78"/>
            </a:endParaRP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endParaRPr lang="en-US"/>
          </a:p>
        </p:txBody>
      </p:sp>
      <p:sp>
        <p:nvSpPr>
          <p:cNvPr id="387075" name="Rectangle 3"/>
          <p:cNvSpPr>
            <a:spLocks noGrp="1" noChangeArrowheads="1"/>
          </p:cNvSpPr>
          <p:nvPr>
            <p:ph type="body" idx="1"/>
          </p:nvPr>
        </p:nvSpPr>
        <p:spPr/>
        <p:txBody>
          <a:bodyPr/>
          <a:lstStyle/>
          <a:p>
            <a:r>
              <a:rPr lang="fa-IR" sz="4000">
                <a:cs typeface="B Badr" panose="00000400000000000000" pitchFamily="2" charset="-78"/>
              </a:rPr>
              <a:t>تركيب دردوره هاي بعد از سال 2 </a:t>
            </a:r>
            <a:r>
              <a:rPr lang="en-US" sz="4000">
                <a:cs typeface="B Badr" panose="00000400000000000000" pitchFamily="2" charset="-78"/>
              </a:rPr>
              <a:t>X</a:t>
            </a:r>
            <a:r>
              <a:rPr lang="fa-IR" sz="4000">
                <a:cs typeface="B Badr" panose="00000400000000000000" pitchFamily="2" charset="-78"/>
              </a:rPr>
              <a:t>13</a:t>
            </a:r>
          </a:p>
          <a:p>
            <a:r>
              <a:rPr lang="fa-IR" sz="4000">
                <a:cs typeface="B Badr" panose="00000400000000000000" pitchFamily="2" charset="-78"/>
              </a:rPr>
              <a:t>براي تهيه صورتهاي مالي تلفيقي هر سال بعد از 2 </a:t>
            </a:r>
            <a:r>
              <a:rPr lang="en-US" sz="4000">
                <a:cs typeface="B Badr" panose="00000400000000000000" pitchFamily="2" charset="-78"/>
              </a:rPr>
              <a:t>X</a:t>
            </a:r>
            <a:r>
              <a:rPr lang="fa-IR" sz="4000">
                <a:cs typeface="B Badr" panose="00000400000000000000" pitchFamily="2" charset="-78"/>
              </a:rPr>
              <a:t> 13،دركاربرگ تلفيقي درج سندي مشابه سند شماره 2 لازم است كه رقم 3000 ريال تحت عنوان حساب سرمايه اضافي پرداخت شده را ايجاد نمايد </a:t>
            </a:r>
            <a:endParaRPr lang="en-US" sz="4000">
              <a:cs typeface="B Badr" panose="00000400000000000000"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pPr algn="ctr"/>
            <a:r>
              <a:rPr lang="fa-IR"/>
              <a:t>جايگاه درس </a:t>
            </a:r>
            <a:endParaRPr lang="en-US"/>
          </a:p>
        </p:txBody>
      </p:sp>
      <p:sp>
        <p:nvSpPr>
          <p:cNvPr id="406531" name="Rectangle 3"/>
          <p:cNvSpPr>
            <a:spLocks noGrp="1" noChangeArrowheads="1"/>
          </p:cNvSpPr>
          <p:nvPr>
            <p:ph type="body" idx="1"/>
          </p:nvPr>
        </p:nvSpPr>
        <p:spPr/>
        <p:txBody>
          <a:bodyPr/>
          <a:lstStyle/>
          <a:p>
            <a:r>
              <a:rPr lang="fa-IR"/>
              <a:t>درس حسابداري پيشرفته 2در نيمسال هفتم وبعداز گذراندن درس حسابداري پيشرفته يك بايد خوانده شود</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p:txBody>
          <a:bodyPr/>
          <a:lstStyle/>
          <a:p>
            <a:pPr>
              <a:buFontTx/>
              <a:buNone/>
            </a:pPr>
            <a:r>
              <a:rPr lang="fa-IR"/>
              <a:t>را در استفاده از روش حسابداري اتحاد منافع تركيب شركتهاي تجاري به طور قابل ملاحظه اي محدود نموده است. امروزه فقط 10% از شركتهاي تجاري با روش حسابدراي اتحاد منافع تركيب مي‌شوند.</a:t>
            </a:r>
            <a:endParaRPr lang="en-US"/>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endParaRPr lang="en-US"/>
          </a:p>
        </p:txBody>
      </p:sp>
      <p:sp>
        <p:nvSpPr>
          <p:cNvPr id="388099" name="Rectangle 3"/>
          <p:cNvSpPr>
            <a:spLocks noGrp="1" noChangeArrowheads="1"/>
          </p:cNvSpPr>
          <p:nvPr>
            <p:ph type="body" idx="1"/>
          </p:nvPr>
        </p:nvSpPr>
        <p:spPr/>
        <p:txBody>
          <a:bodyPr/>
          <a:lstStyle/>
          <a:p>
            <a:r>
              <a:rPr lang="fa-IR" sz="4000">
                <a:cs typeface="B Badr" panose="00000400000000000000" pitchFamily="2" charset="-78"/>
              </a:rPr>
              <a:t>به واسطه اينكه سود شناسايي شده شركت الف در سال</a:t>
            </a:r>
          </a:p>
          <a:p>
            <a:r>
              <a:rPr lang="fa-IR" sz="4000">
                <a:cs typeface="B Badr" panose="00000400000000000000" pitchFamily="2" charset="-78"/>
              </a:rPr>
              <a:t> 2 </a:t>
            </a:r>
            <a:r>
              <a:rPr lang="en-US" sz="4000">
                <a:cs typeface="B Badr" panose="00000400000000000000" pitchFamily="2" charset="-78"/>
              </a:rPr>
              <a:t>x</a:t>
            </a:r>
            <a:r>
              <a:rPr lang="fa-IR" sz="4000">
                <a:cs typeface="B Badr" panose="00000400000000000000" pitchFamily="2" charset="-78"/>
              </a:rPr>
              <a:t> 13 به حساب سود انباشته بسته شده است ،با كاهش سود انباشته آغاز دوره بايد اثرات سود حاصل از فروش سرمايه گذاري حذف گردد . </a:t>
            </a:r>
            <a:endParaRPr lang="en-US" sz="4000">
              <a:cs typeface="B Badr" panose="00000400000000000000" pitchFamily="2" charset="-78"/>
            </a:endParaRPr>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endParaRPr lang="en-US"/>
          </a:p>
        </p:txBody>
      </p:sp>
      <p:sp>
        <p:nvSpPr>
          <p:cNvPr id="389123" name="Rectangle 3"/>
          <p:cNvSpPr>
            <a:spLocks noGrp="1" noChangeArrowheads="1"/>
          </p:cNvSpPr>
          <p:nvPr>
            <p:ph type="body" idx="1"/>
          </p:nvPr>
        </p:nvSpPr>
        <p:spPr/>
        <p:txBody>
          <a:bodyPr/>
          <a:lstStyle/>
          <a:p>
            <a:r>
              <a:rPr lang="fa-IR" sz="4000">
                <a:cs typeface="B Badr" panose="00000400000000000000" pitchFamily="2" charset="-78"/>
              </a:rPr>
              <a:t>اين سند در كاربرگ تلفيقي به شرح زير  منظور مي گردد :</a:t>
            </a:r>
          </a:p>
          <a:p>
            <a:r>
              <a:rPr lang="fa-IR" sz="4000">
                <a:cs typeface="B Badr" panose="00000400000000000000" pitchFamily="2" charset="-78"/>
              </a:rPr>
              <a:t>سود انباشته آغاز دوره            3000 ريال </a:t>
            </a:r>
          </a:p>
          <a:p>
            <a:r>
              <a:rPr lang="fa-IR" sz="4000">
                <a:cs typeface="B Badr" panose="00000400000000000000" pitchFamily="2" charset="-78"/>
              </a:rPr>
              <a:t>سرمايه اضافي پرداخت شده           3000 ريال </a:t>
            </a:r>
          </a:p>
          <a:p>
            <a:r>
              <a:rPr lang="fa-IR" sz="4000">
                <a:cs typeface="B Badr" panose="00000400000000000000" pitchFamily="2" charset="-78"/>
              </a:rPr>
              <a:t>حذف اثرات سود حاصل از فروش سرمايه گذاري</a:t>
            </a:r>
            <a:r>
              <a:rPr lang="fa-IR" sz="4000">
                <a:cs typeface="B Titr" panose="00000700000000000000" pitchFamily="2" charset="-78"/>
              </a:rPr>
              <a:t> </a:t>
            </a:r>
            <a:endParaRPr lang="en-US" sz="4000">
              <a:cs typeface="B Titr" panose="00000700000000000000" pitchFamily="2" charset="-78"/>
            </a:endParaRP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endParaRPr lang="en-US"/>
          </a:p>
        </p:txBody>
      </p:sp>
      <p:sp>
        <p:nvSpPr>
          <p:cNvPr id="390147" name="Rectangle 3"/>
          <p:cNvSpPr>
            <a:spLocks noGrp="1" noChangeArrowheads="1"/>
          </p:cNvSpPr>
          <p:nvPr>
            <p:ph type="body" idx="1"/>
          </p:nvPr>
        </p:nvSpPr>
        <p:spPr/>
        <p:txBody>
          <a:bodyPr/>
          <a:lstStyle/>
          <a:p>
            <a:r>
              <a:rPr lang="fa-IR"/>
              <a:t> </a:t>
            </a:r>
            <a:r>
              <a:rPr lang="fa-IR" sz="4000">
                <a:cs typeface="B Badr" panose="00000400000000000000" pitchFamily="2" charset="-78"/>
              </a:rPr>
              <a:t>حالت سوم : فروش سهام اضافي شركت فرعي به شركتهاي خارج از گروه </a:t>
            </a:r>
          </a:p>
          <a:p>
            <a:r>
              <a:rPr lang="fa-IR" sz="4000">
                <a:cs typeface="B Badr" panose="00000400000000000000" pitchFamily="2" charset="-78"/>
              </a:rPr>
              <a:t>موقعي كه شركت فرعي سهام جديدي به شركتهاي غير وابسته مي فروشد . وجوه اضافي براي شركتهاي تركيبي ايجاد مي شود . </a:t>
            </a:r>
            <a:endParaRPr lang="en-US" sz="4000">
              <a:cs typeface="B Badr" panose="00000400000000000000" pitchFamily="2" charset="-78"/>
            </a:endParaRP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p:txBody>
          <a:bodyPr/>
          <a:lstStyle/>
          <a:p>
            <a:endParaRPr lang="en-US"/>
          </a:p>
        </p:txBody>
      </p:sp>
      <p:sp>
        <p:nvSpPr>
          <p:cNvPr id="391171" name="Rectangle 3"/>
          <p:cNvSpPr>
            <a:spLocks noGrp="1" noChangeArrowheads="1"/>
          </p:cNvSpPr>
          <p:nvPr>
            <p:ph type="body" idx="1"/>
          </p:nvPr>
        </p:nvSpPr>
        <p:spPr>
          <a:xfrm>
            <a:off x="533400" y="1447800"/>
            <a:ext cx="8229600" cy="4525963"/>
          </a:xfrm>
        </p:spPr>
        <p:txBody>
          <a:bodyPr/>
          <a:lstStyle/>
          <a:p>
            <a:r>
              <a:rPr lang="fa-IR" sz="4000">
                <a:cs typeface="B Badr" panose="00000400000000000000" pitchFamily="2" charset="-78"/>
              </a:rPr>
              <a:t>با</a:t>
            </a:r>
            <a:r>
              <a:rPr lang="fa-IR">
                <a:cs typeface="B Badr" panose="00000400000000000000" pitchFamily="2" charset="-78"/>
              </a:rPr>
              <a:t> </a:t>
            </a:r>
            <a:r>
              <a:rPr lang="fa-IR" sz="4000">
                <a:cs typeface="B Badr" panose="00000400000000000000" pitchFamily="2" charset="-78"/>
              </a:rPr>
              <a:t>فروش سهام جديد به شركتهاي خارج از گروه جمع سهام عادي منتشره شركت فرعي افزايش مي يابد ،در نتيجه درصد مالكيت شركت الف (اصلي )كاهش خواهد يافت .در آن تاريخ ،رقم اختصاص يافته به سهامداران اقليت درصورتهاي مالي تلفيقي افزايش مي يابد .</a:t>
            </a:r>
            <a:r>
              <a:rPr lang="fa-IR" sz="4000">
                <a:cs typeface="B Titr" panose="00000700000000000000" pitchFamily="2" charset="-78"/>
              </a:rPr>
              <a:t>  </a:t>
            </a:r>
            <a:endParaRPr lang="en-US" sz="4000">
              <a:cs typeface="B Titr" panose="00000700000000000000" pitchFamily="2" charset="-78"/>
            </a:endParaRP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p:txBody>
          <a:bodyPr/>
          <a:lstStyle/>
          <a:p>
            <a:endParaRPr lang="en-US"/>
          </a:p>
        </p:txBody>
      </p:sp>
      <p:sp>
        <p:nvSpPr>
          <p:cNvPr id="392195" name="Rectangle 3"/>
          <p:cNvSpPr>
            <a:spLocks noGrp="1" noChangeArrowheads="1"/>
          </p:cNvSpPr>
          <p:nvPr>
            <p:ph type="body" idx="1"/>
          </p:nvPr>
        </p:nvSpPr>
        <p:spPr>
          <a:xfrm>
            <a:off x="533400" y="1524000"/>
            <a:ext cx="8229600" cy="4525963"/>
          </a:xfrm>
        </p:spPr>
        <p:txBody>
          <a:bodyPr/>
          <a:lstStyle/>
          <a:p>
            <a:r>
              <a:rPr lang="fa-IR" sz="4000">
                <a:cs typeface="B Badr" panose="00000400000000000000" pitchFamily="2" charset="-78"/>
              </a:rPr>
              <a:t>نتيجه ارقام سهم اكثريت و اقليت تحت تاثير دو عامل قرار مي گيرند :</a:t>
            </a:r>
          </a:p>
          <a:p>
            <a:r>
              <a:rPr lang="fa-IR" sz="4000">
                <a:cs typeface="B Badr" panose="00000400000000000000" pitchFamily="2" charset="-78"/>
              </a:rPr>
              <a:t>1- تعداد سهام فروخته شده به شركتهاي خارج از گروه </a:t>
            </a:r>
          </a:p>
          <a:p>
            <a:r>
              <a:rPr lang="fa-IR" sz="4000">
                <a:cs typeface="B Badr" panose="00000400000000000000" pitchFamily="2" charset="-78"/>
              </a:rPr>
              <a:t>2- قيمت سهامي كه به شركتهاي خارج از گروه فروخته شده است . </a:t>
            </a:r>
            <a:endParaRPr lang="en-US" sz="4000">
              <a:cs typeface="B Badr" panose="00000400000000000000" pitchFamily="2" charset="-78"/>
            </a:endParaRP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endParaRPr lang="en-US"/>
          </a:p>
        </p:txBody>
      </p:sp>
      <p:sp>
        <p:nvSpPr>
          <p:cNvPr id="393219" name="Rectangle 3"/>
          <p:cNvSpPr>
            <a:spLocks noGrp="1" noChangeArrowheads="1"/>
          </p:cNvSpPr>
          <p:nvPr>
            <p:ph type="body" idx="1"/>
          </p:nvPr>
        </p:nvSpPr>
        <p:spPr>
          <a:xfrm>
            <a:off x="381000" y="1600200"/>
            <a:ext cx="8229600" cy="4525963"/>
          </a:xfrm>
        </p:spPr>
        <p:txBody>
          <a:bodyPr/>
          <a:lstStyle/>
          <a:p>
            <a:r>
              <a:rPr lang="fa-IR" sz="4000">
                <a:cs typeface="B Badr" panose="00000400000000000000" pitchFamily="2" charset="-78"/>
              </a:rPr>
              <a:t>تفاوت درارزش دفتري سهام فروخته شده شركت فرعي </a:t>
            </a:r>
          </a:p>
          <a:p>
            <a:r>
              <a:rPr lang="fa-IR" sz="4000">
                <a:cs typeface="B Badr" panose="00000400000000000000" pitchFamily="2" charset="-78"/>
              </a:rPr>
              <a:t>موقعي كه قيمت فروش سهام جديد برابر باارزش دفتري سهام منتشره قبلي باشد ،هيبچ تغييري در ادعاي سهامداران فعلي به وجود نمي آيد </a:t>
            </a:r>
            <a:endParaRPr lang="en-US" sz="4000">
              <a:cs typeface="B Badr" panose="00000400000000000000" pitchFamily="2" charset="-78"/>
            </a:endParaRPr>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endParaRPr lang="en-US"/>
          </a:p>
        </p:txBody>
      </p:sp>
      <p:sp>
        <p:nvSpPr>
          <p:cNvPr id="394243" name="Rectangle 3"/>
          <p:cNvSpPr>
            <a:spLocks noGrp="1" noChangeArrowheads="1"/>
          </p:cNvSpPr>
          <p:nvPr>
            <p:ph type="body" idx="1"/>
          </p:nvPr>
        </p:nvSpPr>
        <p:spPr/>
        <p:txBody>
          <a:bodyPr/>
          <a:lstStyle/>
          <a:p>
            <a:r>
              <a:rPr lang="fa-IR" sz="4000">
                <a:cs typeface="B Badr" panose="00000400000000000000" pitchFamily="2" charset="-78"/>
              </a:rPr>
              <a:t>اگر حقوق صاحبان سهام شركت فرعي به عنوان يك مجموعه مورد بررسي قرار گيرد ،ميزان كلي مجموعه افزايش مي يابد . در حالي كه سهم شركت اصلي ازاين مجموعه كاهش مي يابد ،ميزان حصه شركت اصلي از مجموعه</a:t>
            </a:r>
            <a:r>
              <a:rPr lang="fa-IR">
                <a:cs typeface="B Badr" panose="00000400000000000000" pitchFamily="2" charset="-78"/>
              </a:rPr>
              <a:t> </a:t>
            </a:r>
            <a:r>
              <a:rPr lang="fa-IR" sz="4000">
                <a:cs typeface="B Badr" panose="00000400000000000000" pitchFamily="2" charset="-78"/>
              </a:rPr>
              <a:t>يكسان باقي مي ماند </a:t>
            </a:r>
            <a:endParaRPr lang="en-US">
              <a:cs typeface="B Badr" panose="00000400000000000000" pitchFamily="2" charset="-78"/>
            </a:endParaRP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endParaRPr lang="en-US"/>
          </a:p>
        </p:txBody>
      </p:sp>
      <p:sp>
        <p:nvSpPr>
          <p:cNvPr id="395267" name="Rectangle 3"/>
          <p:cNvSpPr>
            <a:spLocks noGrp="1" noChangeArrowheads="1"/>
          </p:cNvSpPr>
          <p:nvPr>
            <p:ph type="body" idx="1"/>
          </p:nvPr>
        </p:nvSpPr>
        <p:spPr/>
        <p:txBody>
          <a:bodyPr/>
          <a:lstStyle/>
          <a:p>
            <a:r>
              <a:rPr lang="fa-IR" sz="4000">
                <a:cs typeface="B Badr" panose="00000400000000000000" pitchFamily="2" charset="-78"/>
              </a:rPr>
              <a:t>زيرا در ميزان كلي مجموعه افزايش به وجود آمده است . سندهاي حذفي در تركيب به سادگي تغيير مي يابد تاافزايش درادعاي سهامداران اقليت و متقابلاً افزايش درمانده حقوق صاحبان شركت فرعي شناسايي گردد . </a:t>
            </a:r>
            <a:endParaRPr lang="en-US" sz="4000">
              <a:cs typeface="B Badr" panose="00000400000000000000" pitchFamily="2" charset="-78"/>
            </a:endParaRP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a:lstStyle/>
          <a:p>
            <a:endParaRPr lang="en-US"/>
          </a:p>
        </p:txBody>
      </p:sp>
      <p:sp>
        <p:nvSpPr>
          <p:cNvPr id="396291" name="Rectangle 3"/>
          <p:cNvSpPr>
            <a:spLocks noGrp="1" noChangeArrowheads="1"/>
          </p:cNvSpPr>
          <p:nvPr>
            <p:ph type="body" idx="1"/>
          </p:nvPr>
        </p:nvSpPr>
        <p:spPr/>
        <p:txBody>
          <a:bodyPr/>
          <a:lstStyle/>
          <a:p>
            <a:r>
              <a:rPr lang="fa-IR" sz="4000">
                <a:cs typeface="B Badr" panose="00000400000000000000" pitchFamily="2" charset="-78"/>
              </a:rPr>
              <a:t>به هر حال ؛فروش بيشتري به ارزش دفتري اتفاقي نمي افتد . موقعي كه قيمت فروش و ارزش دفتري باهم برابر نباشند ،تمام سهامداران عادي ازاين مابه التفاوت به يك نسبت بهره مند مي گردند . </a:t>
            </a:r>
            <a:endParaRPr lang="en-US" sz="4000">
              <a:cs typeface="B Badr" panose="00000400000000000000" pitchFamily="2" charset="-78"/>
            </a:endParaRPr>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endParaRPr lang="en-US"/>
          </a:p>
        </p:txBody>
      </p:sp>
      <p:sp>
        <p:nvSpPr>
          <p:cNvPr id="397315" name="Rectangle 3"/>
          <p:cNvSpPr>
            <a:spLocks noGrp="1" noChangeArrowheads="1"/>
          </p:cNvSpPr>
          <p:nvPr>
            <p:ph type="body" idx="1"/>
          </p:nvPr>
        </p:nvSpPr>
        <p:spPr/>
        <p:txBody>
          <a:bodyPr/>
          <a:lstStyle/>
          <a:p>
            <a:r>
              <a:rPr lang="fa-IR" sz="4000">
                <a:cs typeface="B Badr" panose="00000400000000000000" pitchFamily="2" charset="-78"/>
              </a:rPr>
              <a:t>در چنين وضعيتي ،ارزش دفتري سرمايه گذاري شركت الف حتي اگر تعداد آن ثابت بماند تغيير مي كند ،هردو ميزان مجموعه و ميزان سهم شركت الف ازاين مجموعه تغيير مي كند .</a:t>
            </a:r>
            <a:endParaRPr lang="en-US" sz="4000">
              <a:cs typeface="B Badr" panose="00000400000000000000" pitchFamily="2"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p:txBody>
          <a:bodyPr/>
          <a:lstStyle/>
          <a:p>
            <a:pPr>
              <a:buFontTx/>
              <a:buNone/>
            </a:pPr>
            <a:r>
              <a:rPr lang="fa-IR"/>
              <a:t>ماهيت روش خريد:</a:t>
            </a:r>
          </a:p>
          <a:p>
            <a:pPr>
              <a:buFontTx/>
              <a:buNone/>
            </a:pPr>
            <a:r>
              <a:rPr lang="fa-IR"/>
              <a:t>موقعي كه يك دارايي خريداري مي‌شود خريدار دارايي تحصيل شده را به بهاي تمام شده در تاريخ تحصيل در دفاتر خود ثبت مي‌كند و اگر داراييهايي را به طور گروهي و با مبلغ خريد يك جا</a:t>
            </a:r>
            <a:endParaRPr lang="en-US"/>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endParaRPr lang="en-US"/>
          </a:p>
        </p:txBody>
      </p:sp>
      <p:sp>
        <p:nvSpPr>
          <p:cNvPr id="398339" name="Rectangle 3"/>
          <p:cNvSpPr>
            <a:spLocks noGrp="1" noChangeArrowheads="1"/>
          </p:cNvSpPr>
          <p:nvPr>
            <p:ph type="body" idx="1"/>
          </p:nvPr>
        </p:nvSpPr>
        <p:spPr/>
        <p:txBody>
          <a:bodyPr/>
          <a:lstStyle/>
          <a:p>
            <a:r>
              <a:rPr lang="fa-IR" sz="4000">
                <a:cs typeface="B Badr" panose="00000400000000000000" pitchFamily="2" charset="-78"/>
              </a:rPr>
              <a:t>ميزان حصه شركت اصلي به اين دليل تغيير مي كند كه افزايش در ميزان مجموعه و كاهش در سهم شركت اصلي دقيقاً يكديگر را پاياپايي نمي كنند . </a:t>
            </a:r>
          </a:p>
          <a:p>
            <a:endParaRPr lang="en-US" sz="4000">
              <a:cs typeface="B Badr" panose="00000400000000000000" pitchFamily="2" charset="-78"/>
            </a:endParaRPr>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endParaRPr lang="en-US"/>
          </a:p>
        </p:txBody>
      </p:sp>
      <p:sp>
        <p:nvSpPr>
          <p:cNvPr id="399363" name="Rectangle 3"/>
          <p:cNvSpPr>
            <a:spLocks noGrp="1" noChangeArrowheads="1"/>
          </p:cNvSpPr>
          <p:nvPr>
            <p:ph type="body" idx="1"/>
          </p:nvPr>
        </p:nvSpPr>
        <p:spPr/>
        <p:txBody>
          <a:bodyPr/>
          <a:lstStyle/>
          <a:p>
            <a:r>
              <a:rPr lang="fa-IR" sz="4000">
                <a:cs typeface="B Badr" panose="00000400000000000000" pitchFamily="2" charset="-78"/>
              </a:rPr>
              <a:t>فروش سهام شركت فرعي به كمتر ازارزش دفتري </a:t>
            </a:r>
          </a:p>
          <a:p>
            <a:r>
              <a:rPr lang="fa-IR" sz="4000">
                <a:cs typeface="B Badr" panose="00000400000000000000" pitchFamily="2" charset="-78"/>
              </a:rPr>
              <a:t>شركت فرعي ممكن است سهام خود رابه شركتهاي غير وابسته به كمتر ازروش دفتري فعلي بفروشد ،در اين صورت اثراتي متضاد با آنچه كه بيان شده است ،به وجود خواهد آمد . </a:t>
            </a:r>
            <a:endParaRPr lang="en-US" sz="4000">
              <a:cs typeface="B Badr" panose="00000400000000000000" pitchFamily="2" charset="-78"/>
            </a:endParaRPr>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endParaRPr lang="en-US"/>
          </a:p>
        </p:txBody>
      </p:sp>
      <p:sp>
        <p:nvSpPr>
          <p:cNvPr id="400387" name="Rectangle 3"/>
          <p:cNvSpPr>
            <a:spLocks noGrp="1" noChangeArrowheads="1"/>
          </p:cNvSpPr>
          <p:nvPr>
            <p:ph type="body" idx="1"/>
          </p:nvPr>
        </p:nvSpPr>
        <p:spPr>
          <a:xfrm>
            <a:off x="381000" y="1600200"/>
            <a:ext cx="8229600" cy="4525963"/>
          </a:xfrm>
        </p:spPr>
        <p:txBody>
          <a:bodyPr/>
          <a:lstStyle/>
          <a:p>
            <a:r>
              <a:rPr lang="fa-IR" sz="3600">
                <a:cs typeface="B Badr" panose="00000400000000000000" pitchFamily="2" charset="-78"/>
              </a:rPr>
              <a:t>ادعاي شركت اصلي با فروش سهام اضافي به كمتر ازارزش دفتري فعلي كاهش مي يابد . سندكاهش درارزش سرمايه گذاري شركت الف را مي توان به شرح زير صادر كرد.</a:t>
            </a:r>
          </a:p>
          <a:p>
            <a:r>
              <a:rPr lang="fa-IR" sz="3600">
                <a:cs typeface="B Badr" panose="00000400000000000000" pitchFamily="2" charset="-78"/>
              </a:rPr>
              <a:t>حساب سرمايه اضافي پرداخت شده </a:t>
            </a:r>
          </a:p>
          <a:p>
            <a:r>
              <a:rPr lang="fa-IR" sz="3600">
                <a:cs typeface="B Badr" panose="00000400000000000000" pitchFamily="2" charset="-78"/>
              </a:rPr>
              <a:t>حساب سرمايه گذاري در سهام عادي شركت ب </a:t>
            </a:r>
          </a:p>
          <a:p>
            <a:pPr>
              <a:buFontTx/>
              <a:buNone/>
            </a:pPr>
            <a:r>
              <a:rPr lang="fa-IR" sz="3600">
                <a:cs typeface="B Titr" panose="00000700000000000000" pitchFamily="2" charset="-78"/>
              </a:rPr>
              <a:t> </a:t>
            </a:r>
            <a:endParaRPr lang="en-US" sz="3600">
              <a:cs typeface="B Titr" panose="00000700000000000000" pitchFamily="2" charset="-78"/>
            </a:endParaRP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endParaRPr lang="en-US"/>
          </a:p>
        </p:txBody>
      </p:sp>
      <p:sp>
        <p:nvSpPr>
          <p:cNvPr id="401411" name="Rectangle 3"/>
          <p:cNvSpPr>
            <a:spLocks noGrp="1" noChangeArrowheads="1"/>
          </p:cNvSpPr>
          <p:nvPr>
            <p:ph type="body" idx="1"/>
          </p:nvPr>
        </p:nvSpPr>
        <p:spPr/>
        <p:txBody>
          <a:bodyPr/>
          <a:lstStyle/>
          <a:p>
            <a:r>
              <a:rPr lang="fa-IR" sz="4000">
                <a:cs typeface="B Badr" panose="00000400000000000000" pitchFamily="2" charset="-78"/>
              </a:rPr>
              <a:t>در صورت عدم وجود حساب سرمايه اضافي پرداخت شده مي توان سود انباشته را كاهش داد . </a:t>
            </a:r>
          </a:p>
          <a:p>
            <a:r>
              <a:rPr lang="fa-IR" sz="4000">
                <a:cs typeface="B Badr" panose="00000400000000000000" pitchFamily="2" charset="-78"/>
              </a:rPr>
              <a:t>فروش سهام اضافي شركت فرعي به شركت اصلي </a:t>
            </a:r>
            <a:endParaRPr lang="en-US" sz="4000">
              <a:cs typeface="B Badr" panose="00000400000000000000" pitchFamily="2" charset="-78"/>
            </a:endParaRPr>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endParaRPr lang="en-US"/>
          </a:p>
        </p:txBody>
      </p:sp>
      <p:sp>
        <p:nvSpPr>
          <p:cNvPr id="402435" name="Rectangle 3"/>
          <p:cNvSpPr>
            <a:spLocks noGrp="1" noChangeArrowheads="1"/>
          </p:cNvSpPr>
          <p:nvPr>
            <p:ph type="body" idx="1"/>
          </p:nvPr>
        </p:nvSpPr>
        <p:spPr/>
        <p:txBody>
          <a:bodyPr/>
          <a:lstStyle/>
          <a:p>
            <a:r>
              <a:rPr lang="fa-IR" sz="4000">
                <a:cs typeface="B Badr" panose="00000400000000000000" pitchFamily="2" charset="-78"/>
              </a:rPr>
              <a:t>فروش سهام اضافي شركت فرعي به شركت اصلي درصد مالكيت شركت اصلي راافزايش مي دهد . اگر اين فروش به قيمت مساوي باارزش دفتري فعلي باشد ،افزايش در حساب سرمايه گذاري شركت الف برابر باافزايش در حقوق صاحبان سهام شركت فرعي خواهد بود .</a:t>
            </a:r>
            <a:r>
              <a:rPr lang="fa-IR" sz="4000">
                <a:cs typeface="B Titr" panose="00000700000000000000" pitchFamily="2" charset="-78"/>
              </a:rPr>
              <a:t> </a:t>
            </a:r>
            <a:endParaRPr lang="en-US" sz="4000">
              <a:cs typeface="B Titr" panose="00000700000000000000" pitchFamily="2" charset="-78"/>
            </a:endParaRPr>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3459" name="Rectangle 3"/>
          <p:cNvSpPr>
            <a:spLocks noGrp="1" noChangeArrowheads="1"/>
          </p:cNvSpPr>
          <p:nvPr>
            <p:ph type="body" idx="1"/>
          </p:nvPr>
        </p:nvSpPr>
        <p:spPr/>
        <p:txBody>
          <a:bodyPr/>
          <a:lstStyle/>
          <a:p>
            <a:pPr>
              <a:buFontTx/>
              <a:buNone/>
            </a:pPr>
            <a:r>
              <a:rPr lang="fa-IR" sz="4000">
                <a:cs typeface="B Badr" panose="00000400000000000000" pitchFamily="2" charset="-78"/>
              </a:rPr>
              <a:t>ارزش دفتري اختصاص يافته به سهامداران اقليت بدون تغيير باقي مي ماند . در تهيه صورتهاي مالي تلفيقي ،سندهاي حذفي بر پايه درصد مالكيت جديد صورت مي گيرد</a:t>
            </a:r>
            <a:r>
              <a:rPr lang="fa-IR" sz="4000">
                <a:cs typeface="B Titr" panose="00000700000000000000" pitchFamily="2" charset="-78"/>
              </a:rPr>
              <a:t> . </a:t>
            </a:r>
            <a:endParaRPr lang="en-US" sz="4000">
              <a:cs typeface="B Titr" panose="00000700000000000000" pitchFamily="2"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p:txBody>
          <a:bodyPr/>
          <a:lstStyle/>
          <a:p>
            <a:pPr>
              <a:buFontTx/>
              <a:buNone/>
            </a:pPr>
            <a:r>
              <a:rPr lang="fa-IR"/>
              <a:t>خريداري گردد كل سهامي تمام شده به هر يك از داراييهاي سر شكن يا تسهيم خواهد شد. بنابراين همان اصول خريد يك دارايي خاص يا گروهي را مي توان براي خريد يك واحد تجاري داير اعمال نمود.</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p:txBody>
          <a:bodyPr/>
          <a:lstStyle/>
          <a:p>
            <a:pPr>
              <a:buFontTx/>
              <a:buNone/>
            </a:pPr>
            <a:r>
              <a:rPr lang="fa-IR"/>
              <a:t>اصول كلي تنظم صورت وضعيت مالي تلفيقي:</a:t>
            </a:r>
          </a:p>
          <a:p>
            <a:pPr>
              <a:buFontTx/>
              <a:buNone/>
            </a:pPr>
            <a:r>
              <a:rPr lang="fa-IR"/>
              <a:t>صورت وضعيت تلفيقي صورت مالي است كه وضعيت گروه شركتها را در قالب يك شخصيت حسابداري واحد مركب و در يك تاريخ معين نشان مي‌دهد.</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p:txBody>
          <a:bodyPr/>
          <a:lstStyle/>
          <a:p>
            <a:pPr>
              <a:buFontTx/>
              <a:buNone/>
            </a:pPr>
            <a:r>
              <a:rPr lang="fa-IR"/>
              <a:t>قواعد كلي</a:t>
            </a:r>
          </a:p>
          <a:p>
            <a:pPr>
              <a:buFontTx/>
              <a:buNone/>
            </a:pPr>
            <a:r>
              <a:rPr lang="fa-IR"/>
              <a:t>1-حساب سرمايه گذاري بلندمدت در ساير شركتها (در شركت اصلي) حذف شده و هم داراييها و بدهيهاي شركت فرعي كه نماينده آن سرمايه گذاري است بجاي آن قرار مي گيرد.</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p:txBody>
          <a:bodyPr/>
          <a:lstStyle/>
          <a:p>
            <a:pPr marL="609600" indent="-609600">
              <a:buFontTx/>
              <a:buNone/>
            </a:pPr>
            <a:r>
              <a:rPr lang="fa-IR"/>
              <a:t>2-كليه حسابهاي في ما بين شركت اصلي و فرعي با يكديگر تهاتر مي‌شوند. به طور مثال اسناد و حسابهاي دريافتني با اسناد و حسابهاي پرداختني شركتهاي اصلي و فرعي با يكديگر سود سهام دريافتني با سود سهام پيشنهادي يا سود سهام پرداختني شركت فرعي.</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p:txBody>
          <a:bodyPr/>
          <a:lstStyle/>
          <a:p>
            <a:pPr>
              <a:buFontTx/>
              <a:buNone/>
            </a:pPr>
            <a:r>
              <a:rPr lang="fa-IR"/>
              <a:t>3-حسابجاري في مابين شركتهاي اصلي و فرعي با يكديگر تهاتر مي‌شود. اين امر موقعي صورت مي‌پذيرد كه اولا تاريخ گزارشگري صورتهاي مالي هر دو شركت اصلي يا فرعي يك تاريخ باشد</a:t>
            </a:r>
            <a:r>
              <a:rPr lang="en-US"/>
              <a:t> </a:t>
            </a:r>
            <a:r>
              <a:rPr lang="fa-IR"/>
              <a:t>.</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p:txBody>
          <a:bodyPr/>
          <a:lstStyle/>
          <a:p>
            <a:pPr>
              <a:buFontTx/>
              <a:buNone/>
            </a:pPr>
            <a:r>
              <a:rPr lang="fa-IR"/>
              <a:t>ثانيا دو رقم حسابهاي في مابين يك رقيم باشد در صورتي كه اين دو رقم برابر نباشد مقدمتا با اطلاعاتي كه در زيرنويس مسئله وجود دارد آنها را برابر و آنگاه از يكديگر حذف مي‌كنيم.</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457200" y="333375"/>
            <a:ext cx="8229600" cy="5792788"/>
          </a:xfrm>
        </p:spPr>
        <p:txBody>
          <a:bodyPr/>
          <a:lstStyle/>
          <a:p>
            <a:pPr>
              <a:lnSpc>
                <a:spcPct val="90000"/>
              </a:lnSpc>
              <a:buFontTx/>
              <a:buNone/>
            </a:pPr>
            <a:r>
              <a:rPr lang="fa-IR" sz="2800"/>
              <a:t>مثال: مانده‌هاي زير در پايان سال 1385 از دفاتر شركتهاي شب و روز استخراج شده است </a:t>
            </a:r>
          </a:p>
          <a:p>
            <a:pPr>
              <a:lnSpc>
                <a:spcPct val="90000"/>
              </a:lnSpc>
              <a:buFontTx/>
              <a:buNone/>
            </a:pPr>
            <a:r>
              <a:rPr lang="fa-IR" sz="2800"/>
              <a:t>				روز		            شب				</a:t>
            </a:r>
          </a:p>
          <a:p>
            <a:pPr>
              <a:lnSpc>
                <a:spcPct val="90000"/>
              </a:lnSpc>
              <a:buFontTx/>
              <a:buNone/>
            </a:pPr>
            <a:r>
              <a:rPr lang="fa-IR" sz="2800"/>
              <a:t>داراييهاي بلند مدت خالص 1000000		400000	  				</a:t>
            </a:r>
          </a:p>
          <a:p>
            <a:pPr>
              <a:lnSpc>
                <a:spcPct val="90000"/>
              </a:lnSpc>
              <a:buFontTx/>
              <a:buNone/>
            </a:pPr>
            <a:r>
              <a:rPr lang="fa-IR" sz="2800"/>
              <a:t>سرمايه گذاري در 60% سهام شركت روز     688000				__</a:t>
            </a:r>
          </a:p>
          <a:p>
            <a:pPr>
              <a:lnSpc>
                <a:spcPct val="90000"/>
              </a:lnSpc>
              <a:buFontTx/>
              <a:buNone/>
            </a:pPr>
            <a:r>
              <a:rPr lang="fa-IR" sz="2800"/>
              <a:t>داراييهاي جاري	200000		512000</a:t>
            </a:r>
          </a:p>
          <a:p>
            <a:pPr>
              <a:lnSpc>
                <a:spcPct val="90000"/>
              </a:lnSpc>
              <a:buFontTx/>
              <a:buNone/>
            </a:pPr>
            <a:r>
              <a:rPr lang="fa-IR" sz="2800"/>
              <a:t>                            ---------                 ----------</a:t>
            </a:r>
          </a:p>
          <a:p>
            <a:pPr>
              <a:lnSpc>
                <a:spcPct val="90000"/>
              </a:lnSpc>
              <a:buFontTx/>
              <a:buNone/>
            </a:pPr>
            <a:r>
              <a:rPr lang="fa-IR" sz="2800"/>
              <a:t>جمع دارايي ها		1200000		1600000	</a:t>
            </a:r>
          </a:p>
          <a:p>
            <a:pPr>
              <a:lnSpc>
                <a:spcPct val="90000"/>
              </a:lnSpc>
              <a:buFontTx/>
              <a:buNone/>
            </a:pPr>
            <a:r>
              <a:rPr lang="fa-IR" sz="2800"/>
              <a:t>						   				</a:t>
            </a:r>
            <a:endParaRPr lang="en-US" sz="2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p:txBody>
          <a:bodyPr/>
          <a:lstStyle/>
          <a:p>
            <a:pPr marL="609600" indent="-609600">
              <a:buFontTx/>
              <a:buNone/>
            </a:pPr>
            <a:r>
              <a:rPr lang="fa-IR"/>
              <a:t>1-ساير داراييهاي شركت ثبت شب شامل 48000 ريال سود سهام دريافتني سال 85 از شركت روز مي‌باشد اين سود در سال 1385 از طرف در حساب مذكور و از طرف ديگر در حساب درآمدهاي شركت منظور شده است.</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pPr algn="r"/>
            <a:r>
              <a:rPr lang="fa-IR"/>
              <a:t>هدف كلي </a:t>
            </a:r>
            <a:endParaRPr lang="en-US"/>
          </a:p>
        </p:txBody>
      </p:sp>
      <p:sp>
        <p:nvSpPr>
          <p:cNvPr id="407555" name="Rectangle 3"/>
          <p:cNvSpPr>
            <a:spLocks noGrp="1" noChangeArrowheads="1"/>
          </p:cNvSpPr>
          <p:nvPr>
            <p:ph type="body" idx="1"/>
          </p:nvPr>
        </p:nvSpPr>
        <p:spPr/>
        <p:txBody>
          <a:bodyPr/>
          <a:lstStyle/>
          <a:p>
            <a:r>
              <a:rPr lang="fa-IR"/>
              <a:t>هدف اصلي ا ز گذراندن درس حسابداري پيشرفته 2 آ شنا شدن دانشجويان حسابداري با نحوه تلفيق حسابهاي شركت اصلي وشركتهاي فرعي ميباشد</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p:txBody>
          <a:bodyPr/>
          <a:lstStyle/>
          <a:p>
            <a:pPr marL="609600" indent="-609600">
              <a:buFontTx/>
              <a:buNone/>
            </a:pPr>
            <a:r>
              <a:rPr lang="fa-IR"/>
              <a:t>2-مبالغ حسابهاي پرداختني در ترازنامه به ترتيب شامل 30000 ريال و 60000 ريال سود سهام پرداختني شركتهاي شب و روز است.</a:t>
            </a:r>
          </a:p>
          <a:p>
            <a:pPr marL="609600" indent="-609600">
              <a:buFontTx/>
              <a:buNone/>
            </a:pPr>
            <a:r>
              <a:rPr lang="fa-IR"/>
              <a:t>3-پس از آنكه شركت شب 60% از سهام شركت روز در تاريخ 1/1/85 خريداري نمود.</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p:txBody>
          <a:bodyPr/>
          <a:lstStyle/>
          <a:p>
            <a:pPr>
              <a:buFontTx/>
              <a:buNone/>
            </a:pPr>
            <a:r>
              <a:rPr lang="fa-IR"/>
              <a:t>شركت روز از محل اندوخته ها و سود انباشته سنوات قبل جمعاٌ 48000 ريال به ترتيب 400000 ريال و 80000 ريال سهام جايزه (سود سهمي) بين سهامداران توزيع نمود كه شركت جهت ثبت آن را به بهاي اسمي از يك طرف در حساب سرمايه گذاري شركت روز</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p:txBody>
          <a:bodyPr/>
          <a:lstStyle/>
          <a:p>
            <a:pPr>
              <a:buFontTx/>
              <a:buNone/>
            </a:pPr>
            <a:r>
              <a:rPr lang="fa-IR"/>
              <a:t>بدهكار و از طرفي ديگر در حساب درآمدهاي خود بستانكار نموده آنگاه در 1/7/85 شركت روز مبلغ 12000 ريال باقيمانده سود سنواتي خود را به عنوان سود سهام بين سهامداران تقسيم نمود كه شركت شب آن را در سود و زيان ثبت كرده است.</a:t>
            </a:r>
            <a:r>
              <a:rPr lang="en-US"/>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p:txBody>
          <a:bodyPr/>
          <a:lstStyle/>
          <a:p>
            <a:pPr>
              <a:buFontTx/>
              <a:buNone/>
            </a:pPr>
            <a:r>
              <a:rPr lang="fa-IR"/>
              <a:t>شركت روز تغييرات ديگري در سالجاري نداشته:</a:t>
            </a:r>
          </a:p>
          <a:p>
            <a:pPr>
              <a:buFontTx/>
              <a:buNone/>
            </a:pPr>
            <a:r>
              <a:rPr lang="fa-IR"/>
              <a:t>مطلوبست: تهيه ترازنامه تلفيقي شركت اصلي و فرعي</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p:txBody>
          <a:bodyPr/>
          <a:lstStyle/>
          <a:p>
            <a:pPr>
              <a:buFontTx/>
              <a:buNone/>
            </a:pPr>
            <a:r>
              <a:rPr lang="fa-IR"/>
              <a:t>بهاي تمام شده سرمايه گذاري در شركت روز		328000</a:t>
            </a:r>
          </a:p>
          <a:p>
            <a:pPr>
              <a:buFontTx/>
              <a:buNone/>
            </a:pPr>
            <a:r>
              <a:rPr lang="fa-IR"/>
              <a:t>حقوق صاحبان سهام شركت روز</a:t>
            </a:r>
          </a:p>
          <a:p>
            <a:pPr>
              <a:buFontTx/>
              <a:buNone/>
            </a:pPr>
            <a:r>
              <a:rPr lang="fa-IR"/>
              <a:t>سهام سرمايه				880000</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p:txBody>
          <a:bodyPr/>
          <a:lstStyle/>
          <a:p>
            <a:pPr>
              <a:lnSpc>
                <a:spcPct val="90000"/>
              </a:lnSpc>
              <a:buFontTx/>
              <a:buNone/>
            </a:pPr>
            <a:r>
              <a:rPr lang="fa-IR" sz="2400"/>
              <a:t>اندوخته 				200000</a:t>
            </a:r>
          </a:p>
          <a:p>
            <a:pPr>
              <a:lnSpc>
                <a:spcPct val="90000"/>
              </a:lnSpc>
              <a:buFontTx/>
              <a:buNone/>
            </a:pPr>
            <a:r>
              <a:rPr lang="fa-IR" sz="2400"/>
              <a:t>جمع 				1080000</a:t>
            </a:r>
          </a:p>
          <a:p>
            <a:pPr>
              <a:lnSpc>
                <a:spcPct val="90000"/>
              </a:lnSpc>
              <a:buFontTx/>
              <a:buNone/>
            </a:pPr>
            <a:r>
              <a:rPr lang="fa-IR" sz="2400"/>
              <a:t>درصد ماليكيت			60%			(648000)</a:t>
            </a:r>
          </a:p>
          <a:p>
            <a:pPr>
              <a:lnSpc>
                <a:spcPct val="90000"/>
              </a:lnSpc>
              <a:buFontTx/>
              <a:buNone/>
            </a:pPr>
            <a:r>
              <a:rPr lang="fa-IR" sz="2400"/>
              <a:t>مابه التفاوت بستانكار					320000</a:t>
            </a:r>
          </a:p>
          <a:p>
            <a:pPr>
              <a:lnSpc>
                <a:spcPct val="90000"/>
              </a:lnSpc>
              <a:buFontTx/>
              <a:buNone/>
            </a:pPr>
            <a:r>
              <a:rPr lang="fa-IR" sz="2400"/>
              <a:t>حسابهاي پردختني 		60000	</a:t>
            </a:r>
          </a:p>
          <a:p>
            <a:pPr>
              <a:lnSpc>
                <a:spcPct val="90000"/>
              </a:lnSpc>
              <a:buFontTx/>
              <a:buNone/>
            </a:pPr>
            <a:r>
              <a:rPr lang="fa-IR" sz="2400"/>
              <a:t>		داراييهاي جاري			48000</a:t>
            </a:r>
          </a:p>
          <a:p>
            <a:pPr>
              <a:lnSpc>
                <a:spcPct val="90000"/>
              </a:lnSpc>
              <a:buFontTx/>
              <a:buNone/>
            </a:pPr>
            <a:r>
              <a:rPr lang="fa-IR" sz="2400"/>
              <a:t>		حقوق اقليت		           12000</a:t>
            </a:r>
          </a:p>
          <a:p>
            <a:pPr>
              <a:lnSpc>
                <a:spcPct val="90000"/>
              </a:lnSpc>
              <a:buFontTx/>
              <a:buNone/>
            </a:pPr>
            <a:r>
              <a:rPr lang="fa-IR" sz="2400"/>
              <a:t>سود و زيان سال جاري		360000</a:t>
            </a:r>
          </a:p>
          <a:p>
            <a:pPr>
              <a:lnSpc>
                <a:spcPct val="90000"/>
              </a:lnSpc>
              <a:buFontTx/>
              <a:buNone/>
            </a:pPr>
            <a:r>
              <a:rPr lang="fa-IR" sz="2400"/>
              <a:t>		سرمايه گذاري در شركت روز		360000</a:t>
            </a:r>
          </a:p>
          <a:p>
            <a:pPr>
              <a:lnSpc>
                <a:spcPct val="90000"/>
              </a:lnSpc>
              <a:buFontTx/>
              <a:buNone/>
            </a:pPr>
            <a:r>
              <a:rPr lang="fa-IR" sz="2400"/>
              <a:t>		360000 = 60% × (120000 + 480000)</a:t>
            </a:r>
            <a:endParaRPr lang="en-US" sz="24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p:txBody>
          <a:bodyPr/>
          <a:lstStyle/>
          <a:p>
            <a:pPr>
              <a:lnSpc>
                <a:spcPct val="80000"/>
              </a:lnSpc>
              <a:buFontTx/>
              <a:buNone/>
            </a:pPr>
            <a:r>
              <a:rPr lang="fa-IR" sz="2800"/>
              <a:t>سرمايه	352000</a:t>
            </a:r>
          </a:p>
          <a:p>
            <a:pPr>
              <a:lnSpc>
                <a:spcPct val="80000"/>
              </a:lnSpc>
              <a:buFontTx/>
              <a:buNone/>
            </a:pPr>
            <a:r>
              <a:rPr lang="fa-IR" sz="2800"/>
              <a:t>		اندوخته‌ها	80000</a:t>
            </a:r>
          </a:p>
          <a:p>
            <a:pPr>
              <a:lnSpc>
                <a:spcPct val="80000"/>
              </a:lnSpc>
              <a:buFontTx/>
              <a:buNone/>
            </a:pPr>
            <a:r>
              <a:rPr lang="fa-IR" sz="2800"/>
              <a:t>سود سال جاري             8000</a:t>
            </a:r>
          </a:p>
          <a:p>
            <a:pPr>
              <a:lnSpc>
                <a:spcPct val="80000"/>
              </a:lnSpc>
              <a:buFontTx/>
              <a:buNone/>
            </a:pPr>
            <a:r>
              <a:rPr lang="fa-IR" sz="2800"/>
              <a:t>		حقوق صاحبان اقليت		440000</a:t>
            </a:r>
          </a:p>
          <a:p>
            <a:pPr>
              <a:lnSpc>
                <a:spcPct val="80000"/>
              </a:lnSpc>
              <a:buFontTx/>
              <a:buNone/>
            </a:pPr>
            <a:r>
              <a:rPr lang="fa-IR" sz="2800"/>
              <a:t>سرمايه 	528000</a:t>
            </a:r>
          </a:p>
          <a:p>
            <a:pPr>
              <a:lnSpc>
                <a:spcPct val="80000"/>
              </a:lnSpc>
              <a:buFontTx/>
              <a:buNone/>
            </a:pPr>
            <a:r>
              <a:rPr lang="fa-IR" sz="2800"/>
              <a:t>اندوخته‌ها  12000</a:t>
            </a:r>
          </a:p>
          <a:p>
            <a:pPr>
              <a:lnSpc>
                <a:spcPct val="80000"/>
              </a:lnSpc>
              <a:buFontTx/>
              <a:buNone/>
            </a:pPr>
            <a:r>
              <a:rPr lang="fa-IR" sz="2800"/>
              <a:t>		سرمايه گذاري در سهام روز	328000</a:t>
            </a:r>
          </a:p>
          <a:p>
            <a:pPr>
              <a:lnSpc>
                <a:spcPct val="80000"/>
              </a:lnSpc>
              <a:buFontTx/>
              <a:buNone/>
            </a:pPr>
            <a:r>
              <a:rPr lang="fa-IR" sz="2800"/>
              <a:t>		مابه التفاوت			320000</a:t>
            </a:r>
          </a:p>
          <a:p>
            <a:pPr>
              <a:lnSpc>
                <a:spcPct val="80000"/>
              </a:lnSpc>
              <a:buFontTx/>
              <a:buNone/>
            </a:pPr>
            <a:r>
              <a:rPr lang="fa-IR" sz="2800"/>
              <a:t>ثبت حذ ف سرمايه گذاري</a:t>
            </a:r>
            <a:endParaRPr lang="en-US" sz="28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p:txBody>
          <a:bodyPr/>
          <a:lstStyle/>
          <a:p>
            <a:pPr>
              <a:buFontTx/>
              <a:buNone/>
            </a:pPr>
            <a:r>
              <a:rPr lang="fa-IR"/>
              <a:t>مابه التفاوت		320000</a:t>
            </a:r>
          </a:p>
          <a:p>
            <a:pPr>
              <a:buFontTx/>
              <a:buNone/>
            </a:pPr>
            <a:r>
              <a:rPr lang="fa-IR"/>
              <a:t>		دارايهاي بلند مدت	32000</a:t>
            </a:r>
          </a:p>
          <a:p>
            <a:pPr>
              <a:buFontTx/>
              <a:buNone/>
            </a:pPr>
            <a:r>
              <a:rPr lang="fa-IR"/>
              <a:t>ثبت سرشكن كردن مابه التفاوت بستانكار</a:t>
            </a:r>
          </a:p>
          <a:p>
            <a:pPr>
              <a:buFontTx/>
              <a:buNone/>
            </a:pPr>
            <a:r>
              <a:rPr lang="fa-IR"/>
              <a:t>در روش خريد داراييها و بدهيهاي شركت تركيب شونده به ارزش متعارف ملاك محاسبه قرار مي‌گيرد.</a:t>
            </a:r>
          </a:p>
          <a:p>
            <a:pPr>
              <a:buFontTx/>
              <a:buNone/>
            </a:pPr>
            <a:r>
              <a:rPr lang="fa-IR"/>
              <a:t>اگر شركت تركيب شونده به منظور تركيب سهام جديد با ارزش روز محاسبه مي شود.</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p:txBody>
          <a:bodyPr/>
          <a:lstStyle/>
          <a:p>
            <a:pPr>
              <a:buFontTx/>
              <a:buNone/>
            </a:pPr>
            <a:r>
              <a:rPr lang="fa-IR"/>
              <a:t>كليه هزينه‌هاي مستقيم تلفيق مانند ارزيابي كارشناس و هزينه نقل و انتقال به قيمت خريد شركت تركيب شونده اضافه مي‌شود و هزينه هاي غير مستقيم جز هزينه هاي دوره تركيب كننده است.</a:t>
            </a:r>
            <a:r>
              <a:rPr lang="en-US"/>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p:txBody>
          <a:bodyPr/>
          <a:lstStyle/>
          <a:p>
            <a:pPr>
              <a:buFontTx/>
              <a:buNone/>
            </a:pPr>
            <a:r>
              <a:rPr lang="fa-IR"/>
              <a:t>هرگونه تفاوت بين ارزش مبادله شده با خالص ارزش دفتري داراييهاي تحصيل شده، سرقفلي (تفاوت مثبت) مي‌باشد و اگر تفاوت منفي باشد به ثبت ارزش منصفانه دارايهاي غير جاري شركت تركيب شونده سرشكن خواهد شد.</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pPr algn="ctr"/>
            <a:r>
              <a:rPr lang="fa-IR"/>
              <a:t>اهداف رفتاري </a:t>
            </a:r>
            <a:endParaRPr lang="en-US"/>
          </a:p>
        </p:txBody>
      </p:sp>
      <p:sp>
        <p:nvSpPr>
          <p:cNvPr id="408579" name="Rectangle 3"/>
          <p:cNvSpPr>
            <a:spLocks noGrp="1" noChangeArrowheads="1"/>
          </p:cNvSpPr>
          <p:nvPr>
            <p:ph type="body" idx="1"/>
          </p:nvPr>
        </p:nvSpPr>
        <p:spPr/>
        <p:txBody>
          <a:bodyPr/>
          <a:lstStyle/>
          <a:p>
            <a:r>
              <a:rPr lang="fa-IR"/>
              <a:t>بعد از گذراندن درس حسابداري پيشرفته 2 بايد بتوانيد كليه ثبت هاي حذفي در تلفيق حسابهاي شركت اصلي وشركت  </a:t>
            </a:r>
          </a:p>
          <a:p>
            <a:r>
              <a:rPr lang="fa-IR"/>
              <a:t>هاي فرعي را انجام دهيد</a:t>
            </a:r>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179388" y="333375"/>
            <a:ext cx="8785225" cy="5792788"/>
          </a:xfrm>
        </p:spPr>
        <p:txBody>
          <a:bodyPr/>
          <a:lstStyle/>
          <a:p>
            <a:pPr>
              <a:lnSpc>
                <a:spcPct val="80000"/>
              </a:lnSpc>
              <a:buFontTx/>
              <a:buNone/>
            </a:pPr>
            <a:r>
              <a:rPr lang="fa-IR" sz="2000"/>
              <a:t>ترازنامه تلفيقي گروه شركتها در 29/12/85</a:t>
            </a:r>
          </a:p>
          <a:p>
            <a:pPr>
              <a:lnSpc>
                <a:spcPct val="80000"/>
              </a:lnSpc>
              <a:buFontTx/>
              <a:buNone/>
            </a:pPr>
            <a:r>
              <a:rPr lang="fa-IR" sz="2000"/>
              <a:t>داراييها:						دهيها و حقوق صاحبان سرمايه:</a:t>
            </a:r>
          </a:p>
          <a:p>
            <a:pPr>
              <a:lnSpc>
                <a:spcPct val="80000"/>
              </a:lnSpc>
              <a:buFontTx/>
              <a:buNone/>
            </a:pPr>
            <a:r>
              <a:rPr lang="fa-IR" sz="2000"/>
              <a:t>داراييهاي جري		64000				حسابهاي پرداختني	         90000</a:t>
            </a:r>
          </a:p>
          <a:p>
            <a:pPr>
              <a:lnSpc>
                <a:spcPct val="80000"/>
              </a:lnSpc>
              <a:buFontTx/>
              <a:buNone/>
            </a:pPr>
            <a:r>
              <a:rPr lang="fa-IR" sz="2000"/>
              <a:t>دارايي هاي بلند مدت	1080000				حقوق صاحبان اقليت		452000</a:t>
            </a:r>
          </a:p>
          <a:p>
            <a:pPr>
              <a:lnSpc>
                <a:spcPct val="80000"/>
              </a:lnSpc>
              <a:buFontTx/>
              <a:buNone/>
            </a:pPr>
            <a:r>
              <a:rPr lang="fa-IR" sz="2000"/>
              <a:t>							حقوق صاحبان اكثريت	</a:t>
            </a:r>
          </a:p>
          <a:p>
            <a:pPr>
              <a:lnSpc>
                <a:spcPct val="80000"/>
              </a:lnSpc>
              <a:buFontTx/>
              <a:buNone/>
            </a:pPr>
            <a:r>
              <a:rPr lang="fa-IR" sz="2000"/>
              <a:t>							سرمايه		      90000</a:t>
            </a:r>
          </a:p>
          <a:p>
            <a:pPr>
              <a:lnSpc>
                <a:spcPct val="80000"/>
              </a:lnSpc>
              <a:buFontTx/>
              <a:buNone/>
            </a:pPr>
            <a:r>
              <a:rPr lang="fa-IR" sz="2000"/>
              <a:t>چمع:			1744000				اندوخته‌ها            300000</a:t>
            </a:r>
          </a:p>
          <a:p>
            <a:pPr>
              <a:lnSpc>
                <a:spcPct val="80000"/>
              </a:lnSpc>
              <a:buFontTx/>
              <a:buNone/>
            </a:pPr>
            <a:r>
              <a:rPr lang="fa-IR" sz="2000"/>
              <a:t>							سود و زيان سنواتي 100000</a:t>
            </a:r>
          </a:p>
          <a:p>
            <a:pPr>
              <a:lnSpc>
                <a:spcPct val="80000"/>
              </a:lnSpc>
              <a:buFontTx/>
              <a:buNone/>
            </a:pPr>
            <a:r>
              <a:rPr lang="fa-IR" sz="2000"/>
              <a:t>							سود و زيان سال جاري (98000)</a:t>
            </a:r>
          </a:p>
          <a:p>
            <a:pPr>
              <a:lnSpc>
                <a:spcPct val="80000"/>
              </a:lnSpc>
              <a:buFontTx/>
              <a:buNone/>
            </a:pPr>
            <a:r>
              <a:rPr lang="fa-IR" sz="2000"/>
              <a:t>											1202000</a:t>
            </a:r>
          </a:p>
          <a:p>
            <a:pPr>
              <a:lnSpc>
                <a:spcPct val="80000"/>
              </a:lnSpc>
              <a:buFontTx/>
              <a:buNone/>
            </a:pPr>
            <a:r>
              <a:rPr lang="fa-IR" sz="2000"/>
              <a:t>							جمع				1744000</a:t>
            </a:r>
          </a:p>
          <a:p>
            <a:pPr>
              <a:lnSpc>
                <a:spcPct val="80000"/>
              </a:lnSpc>
              <a:buFontTx/>
              <a:buNone/>
            </a:pPr>
            <a:endParaRPr lang="fa-IR" sz="2000"/>
          </a:p>
          <a:p>
            <a:pPr>
              <a:lnSpc>
                <a:spcPct val="80000"/>
              </a:lnSpc>
              <a:buFontTx/>
              <a:buNone/>
            </a:pPr>
            <a:endParaRPr lang="fa-IR" sz="2000"/>
          </a:p>
          <a:p>
            <a:pPr>
              <a:lnSpc>
                <a:spcPct val="80000"/>
              </a:lnSpc>
              <a:buFontTx/>
              <a:buNone/>
            </a:pPr>
            <a:endParaRPr lang="en-US" sz="2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pPr algn="r"/>
            <a:r>
              <a:rPr lang="fa-IR"/>
              <a:t>فصل دوم</a:t>
            </a:r>
            <a:endParaRPr lang="en-US"/>
          </a:p>
        </p:txBody>
      </p:sp>
      <p:sp>
        <p:nvSpPr>
          <p:cNvPr id="411651" name="Rectangle 3"/>
          <p:cNvSpPr>
            <a:spLocks noGrp="1" noChangeArrowheads="1"/>
          </p:cNvSpPr>
          <p:nvPr>
            <p:ph type="body" idx="1"/>
          </p:nvPr>
        </p:nvSpPr>
        <p:spPr/>
        <p:txBody>
          <a:bodyPr/>
          <a:lstStyle/>
          <a:p>
            <a:r>
              <a:rPr lang="fa-IR"/>
              <a:t>صورت سود وزيان تلفيقي به روش خريد</a:t>
            </a: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9" name="Rectangle 3"/>
          <p:cNvSpPr>
            <a:spLocks noGrp="1" noChangeArrowheads="1"/>
          </p:cNvSpPr>
          <p:nvPr>
            <p:ph type="body" idx="1"/>
          </p:nvPr>
        </p:nvSpPr>
        <p:spPr/>
        <p:txBody>
          <a:bodyPr/>
          <a:lstStyle/>
          <a:p>
            <a:pPr>
              <a:buFontTx/>
              <a:buNone/>
            </a:pPr>
            <a:r>
              <a:rPr lang="fa-IR"/>
              <a:t>نقل و انتقال كالا يكي از معموليترين شكلهاي مبادله يا داد و ستد بين شركتها مي‌باشد. مراحلي كه براي حذف نقل و انتقال كالا بين گروه شركتها صورت مي‌گيرد هيچ گونه تفاوتي با مراحل حذف ساير نقل و انتقالات بين گروه شركتها ندارد.</a:t>
            </a:r>
            <a:r>
              <a:rPr lang="en-US"/>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pPr>
              <a:buFontTx/>
              <a:buNone/>
            </a:pPr>
            <a:r>
              <a:rPr lang="fa-IR"/>
              <a:t>اگر كالايي در پايان سال در شركت فرعي يا شركت اصلي باقي بماند در صورتيكه به شركتي خارج از گروه شركتها فروخته نشود سود محقق يا سود تحقق يافته آن در صورتهاي مالي باقي مي‌ماند.</a:t>
            </a: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7" name="Rectangle 3"/>
          <p:cNvSpPr>
            <a:spLocks noGrp="1" noChangeArrowheads="1"/>
          </p:cNvSpPr>
          <p:nvPr>
            <p:ph type="body" idx="1"/>
          </p:nvPr>
        </p:nvSpPr>
        <p:spPr/>
        <p:txBody>
          <a:bodyPr/>
          <a:lstStyle/>
          <a:p>
            <a:pPr>
              <a:buFontTx/>
              <a:buNone/>
            </a:pPr>
            <a:r>
              <a:rPr lang="fa-IR"/>
              <a:t>گروه شركتها از تهيه حساب سود و زيان تلفيقي يك هدف را دنبال مي‌كنند و آن خلاصه و طبقه بندي يك واحد اقتصادي مي‌باشد تا اين اطلاعات را بتوانند در اختيار مصرف كنندگان آن قرار بدهند.</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p:txBody>
          <a:bodyPr/>
          <a:lstStyle/>
          <a:p>
            <a:pPr>
              <a:buFontTx/>
              <a:buNone/>
            </a:pPr>
            <a:r>
              <a:rPr lang="fa-IR"/>
              <a:t>اگر شركت اصلي تمامي 100% سهام شركت فرعي را در اختيار داشته باشد مي‌بايست سود تحقق نيافته در موجودي كالا را حذف نمايد.</a:t>
            </a:r>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p:txBody>
          <a:bodyPr/>
          <a:lstStyle/>
          <a:p>
            <a:pPr>
              <a:buFontTx/>
              <a:buNone/>
            </a:pPr>
            <a:r>
              <a:rPr lang="fa-IR"/>
              <a:t>اگر شركت اصلي اكثريت سهام شركت فرعي را داشته باشد بايد سود تحقق نيافته به تناسب سهامي كه سهامداران اكثريت و سهامداران اقليت از شركت فرعي دارا مي‌باشند سرشكن شود و تسهيم گردد.</a:t>
            </a:r>
            <a:r>
              <a:rPr lang="en-US"/>
              <a: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p:txBody>
          <a:bodyPr/>
          <a:lstStyle/>
          <a:p>
            <a:pPr>
              <a:buFontTx/>
              <a:buNone/>
            </a:pPr>
            <a:r>
              <a:rPr lang="fa-IR"/>
              <a:t>دادو ستد كالا بين شركتهاي وابسته:</a:t>
            </a:r>
          </a:p>
          <a:p>
            <a:pPr>
              <a:buFontTx/>
              <a:buNone/>
            </a:pPr>
            <a:r>
              <a:rPr lang="fa-IR"/>
              <a:t>دادوستد كالا بين شركتهاي وابسته شكلهاي گوناگوني وجود دارد.</a:t>
            </a: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p:txBody>
          <a:bodyPr/>
          <a:lstStyle/>
          <a:p>
            <a:pPr marL="609600" indent="-609600">
              <a:buFontTx/>
              <a:buNone/>
            </a:pPr>
            <a:r>
              <a:rPr lang="fa-IR"/>
              <a:t>1-اگر كالايي بين شركت به بهاي تمام شده مبادله گردد بدين معني كه هيچ سود و زياني مبادله نشود مبلغ از موجودي كالا كه در ترازنامه ثبت مي‌شود به بهاي تمام شده خواهد بود.</a:t>
            </a: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p:txBody>
          <a:bodyPr/>
          <a:lstStyle/>
          <a:p>
            <a:pPr>
              <a:buFontTx/>
              <a:buNone/>
            </a:pPr>
            <a:r>
              <a:rPr lang="fa-IR"/>
              <a:t>در انجام اين عمل يك سند حذفي برگشت درآمد و هزينه نيز لازم مي‌باشد اما اين سند هيچ تأثيري در صورت سود و زيان تلفيقي نخواهد داشت.</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pPr algn="ctr"/>
            <a:r>
              <a:rPr lang="fa-IR"/>
              <a:t>فهرست فصول</a:t>
            </a:r>
            <a:endParaRPr lang="en-US"/>
          </a:p>
        </p:txBody>
      </p:sp>
      <p:sp>
        <p:nvSpPr>
          <p:cNvPr id="409603" name="Rectangle 3"/>
          <p:cNvSpPr>
            <a:spLocks noGrp="1" noChangeArrowheads="1"/>
          </p:cNvSpPr>
          <p:nvPr>
            <p:ph type="body" idx="1"/>
          </p:nvPr>
        </p:nvSpPr>
        <p:spPr/>
        <p:txBody>
          <a:bodyPr/>
          <a:lstStyle/>
          <a:p>
            <a:r>
              <a:rPr lang="fa-IR" sz="2800"/>
              <a:t>فصل اول-اشكال توسعه شركتها</a:t>
            </a:r>
          </a:p>
          <a:p>
            <a:r>
              <a:rPr lang="fa-IR" sz="2800"/>
              <a:t>فصل دوم-صورت سود وزيان تلفيقي به روش خريد</a:t>
            </a:r>
          </a:p>
          <a:p>
            <a:r>
              <a:rPr lang="fa-IR" sz="2800"/>
              <a:t>فصل سوم-تركيب صورتهاي مالي با روش ارزش ويژه</a:t>
            </a:r>
          </a:p>
          <a:p>
            <a:r>
              <a:rPr lang="fa-IR" sz="2800"/>
              <a:t>فصل چهارم-خريد وفروش كالا بين شركتها باروش ارزش ويژه</a:t>
            </a:r>
          </a:p>
          <a:p>
            <a:r>
              <a:rPr lang="fa-IR" sz="2800"/>
              <a:t>فصل پنجم-خريد وفروش داراييهاي غير جاري بين شركتها</a:t>
            </a:r>
          </a:p>
          <a:p>
            <a:r>
              <a:rPr lang="fa-IR" sz="2800"/>
              <a:t>فصل ششم </a:t>
            </a:r>
            <a:r>
              <a:rPr lang="ar-SA" sz="2800">
                <a:latin typeface="Arial" panose="020B0604020202020204" pitchFamily="34" charset="0"/>
              </a:rPr>
              <a:t>–</a:t>
            </a:r>
            <a:r>
              <a:rPr lang="fa-IR" sz="2800"/>
              <a:t> اوراق قرضه يابدهي بين شركتها(باروش ارزش ويژه )</a:t>
            </a:r>
          </a:p>
          <a:p>
            <a:r>
              <a:rPr lang="fa-IR" sz="2800"/>
              <a:t>فصل هفتم </a:t>
            </a:r>
            <a:r>
              <a:rPr lang="ar-SA" sz="2800">
                <a:latin typeface="Arial" panose="020B0604020202020204" pitchFamily="34" charset="0"/>
              </a:rPr>
              <a:t>–</a:t>
            </a:r>
            <a:r>
              <a:rPr lang="fa-IR" sz="2800"/>
              <a:t> مسايل خاص</a:t>
            </a:r>
            <a:endParaRPr lang="en-US" sz="28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p:txBody>
          <a:bodyPr/>
          <a:lstStyle/>
          <a:p>
            <a:pPr>
              <a:buFontTx/>
              <a:buNone/>
            </a:pPr>
            <a:r>
              <a:rPr lang="fa-IR"/>
              <a:t>2-اما حالت ديگري نيز وجود دارد كه طبق اين شرايط در بعضي از شركتها قيمت فروش كالا به شركتهاي وابسته همان قيميتي است كه به ساير مشتريان كالا فروخته مي‌شود</a:t>
            </a:r>
            <a:r>
              <a:rPr lang="en-US"/>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p:txBody>
          <a:bodyPr/>
          <a:lstStyle/>
          <a:p>
            <a:pPr>
              <a:buFontTx/>
              <a:buNone/>
            </a:pPr>
            <a:r>
              <a:rPr lang="fa-IR"/>
              <a:t>و در ساير ديگر شركتها با درصد معيني نسبت به فروش يا بهاي تمام شده و كالاي فروش داد و ستد مي‌شود.</a:t>
            </a:r>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p:txBody>
          <a:bodyPr/>
          <a:lstStyle/>
          <a:p>
            <a:pPr>
              <a:buFontTx/>
              <a:buNone/>
            </a:pPr>
            <a:r>
              <a:rPr lang="fa-IR"/>
              <a:t>دو جنبه براي سندهاي حذفي در دوره نقل و انتقال كالا در كاربرگ تلفيقي در هر زمانيكه تهيه صورتهاي مالي تلفيقي مطرح باشد صادر مي‌گردد.</a:t>
            </a:r>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p:txBody>
          <a:bodyPr/>
          <a:lstStyle/>
          <a:p>
            <a:pPr>
              <a:buFontTx/>
              <a:buNone/>
            </a:pPr>
            <a:r>
              <a:rPr lang="fa-IR"/>
              <a:t>الف) حذف اثرات فروش بين شركتها</a:t>
            </a:r>
          </a:p>
          <a:p>
            <a:pPr>
              <a:buFontTx/>
              <a:buNone/>
            </a:pPr>
            <a:r>
              <a:rPr lang="fa-IR"/>
              <a:t>	فروش	××</a:t>
            </a:r>
          </a:p>
          <a:p>
            <a:pPr>
              <a:buFontTx/>
              <a:buNone/>
            </a:pPr>
            <a:r>
              <a:rPr lang="fa-IR"/>
              <a:t>		بهاي تمام شده كالاي فروش رفته ××</a:t>
            </a:r>
            <a:r>
              <a:rPr lang="en-US"/>
              <a:t>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p:txBody>
          <a:bodyPr/>
          <a:lstStyle/>
          <a:p>
            <a:pPr>
              <a:buFontTx/>
              <a:buNone/>
            </a:pPr>
            <a:r>
              <a:rPr lang="fa-IR"/>
              <a:t>ب) حذف هر سود و زياني كه از فروش</a:t>
            </a:r>
          </a:p>
          <a:p>
            <a:pPr>
              <a:buFontTx/>
              <a:buNone/>
            </a:pPr>
            <a:r>
              <a:rPr lang="fa-IR"/>
              <a:t>	حساب سود و زيان (سود تحقق نيافته) ××</a:t>
            </a:r>
          </a:p>
          <a:p>
            <a:pPr>
              <a:buFontTx/>
              <a:buNone/>
            </a:pPr>
            <a:r>
              <a:rPr lang="fa-IR"/>
              <a:t>		ذخيره منافع كسب نشده	 ××</a:t>
            </a:r>
          </a:p>
          <a:p>
            <a:pPr>
              <a:buFontTx/>
              <a:buNone/>
            </a:pPr>
            <a:r>
              <a:rPr lang="fa-IR"/>
              <a:t>حساب تقسيم سود ويژه تلفيقي</a:t>
            </a:r>
            <a:r>
              <a:rPr lang="en-US"/>
              <a:t>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endParaRPr lang="en-US"/>
          </a:p>
        </p:txBody>
      </p:sp>
      <p:sp>
        <p:nvSpPr>
          <p:cNvPr id="78851" name="Rectangle 3"/>
          <p:cNvSpPr>
            <a:spLocks noGrp="1" noChangeArrowheads="1"/>
          </p:cNvSpPr>
          <p:nvPr>
            <p:ph type="body" idx="1"/>
          </p:nvPr>
        </p:nvSpPr>
        <p:spPr/>
        <p:txBody>
          <a:bodyPr/>
          <a:lstStyle/>
          <a:p>
            <a:pPr>
              <a:buFontTx/>
              <a:buNone/>
            </a:pPr>
            <a:r>
              <a:rPr lang="fa-IR"/>
              <a:t>براي تقسيم سود ويژه تلفيقي از سود انباشته آغاز دوره شروع و سپس سود ويژه سال جاري به آن حساب بستانكار و سود سهام پيشنهادي بدهكار مي‌شود.</a:t>
            </a:r>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p:txBody>
          <a:bodyPr/>
          <a:lstStyle/>
          <a:p>
            <a:pPr>
              <a:buFontTx/>
              <a:buNone/>
            </a:pPr>
            <a:r>
              <a:rPr lang="fa-IR"/>
              <a:t>فرض كيند فروش شركت مهتاب به شركت مريم 6000 ريال مي‌باشد كه اين كالا تا پايان سال به فروش نرسيده و جزء موجودي كالاي پايان دوره مريم باقيمانده است كليه فروشها متضمن 20% سود مي‌باشد.</a:t>
            </a:r>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9" name="Rectangle 3"/>
          <p:cNvSpPr>
            <a:spLocks noGrp="1" noChangeArrowheads="1"/>
          </p:cNvSpPr>
          <p:nvPr>
            <p:ph type="body" idx="1"/>
          </p:nvPr>
        </p:nvSpPr>
        <p:spPr/>
        <p:txBody>
          <a:bodyPr/>
          <a:lstStyle/>
          <a:p>
            <a:pPr>
              <a:buFontTx/>
              <a:buNone/>
            </a:pPr>
            <a:r>
              <a:rPr lang="fa-IR"/>
              <a:t>ثبت مربوط به حذف سود تحقق نيافته</a:t>
            </a:r>
          </a:p>
          <a:p>
            <a:pPr>
              <a:buFontTx/>
              <a:buNone/>
            </a:pPr>
            <a:r>
              <a:rPr lang="fa-IR"/>
              <a:t>	سود تحقق نيافته 1200				1200 = 20% × 6000</a:t>
            </a:r>
          </a:p>
          <a:p>
            <a:pPr>
              <a:buFontTx/>
              <a:buNone/>
            </a:pPr>
            <a:r>
              <a:rPr lang="fa-IR"/>
              <a:t>		ذخيره سود تحقق نيافته 1200</a:t>
            </a:r>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p:txBody>
          <a:bodyPr/>
          <a:lstStyle/>
          <a:p>
            <a:pPr>
              <a:buFontTx/>
              <a:buNone/>
            </a:pPr>
            <a:r>
              <a:rPr lang="fa-IR"/>
              <a:t>فرض كنيد شركت گل سرخ در طي سال معادل 40000 به شركت گل مريم كالا فروخته كه 9600 ريال تا پايان سال توسط گل مريم به فروش نرسيده است جزء موجودي پايان دوره شركت مي‌باشد.</a:t>
            </a:r>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p:txBody>
          <a:bodyPr/>
          <a:lstStyle/>
          <a:p>
            <a:pPr>
              <a:buFontTx/>
              <a:buNone/>
            </a:pPr>
            <a:r>
              <a:rPr lang="fa-IR"/>
              <a:t>ثبت مربوط به حذف خريد و فروش			30400 = 9600 – 40000</a:t>
            </a:r>
          </a:p>
          <a:p>
            <a:pPr>
              <a:buFontTx/>
              <a:buNone/>
            </a:pPr>
            <a:r>
              <a:rPr lang="fa-IR"/>
              <a:t>فروش   30400</a:t>
            </a:r>
          </a:p>
          <a:p>
            <a:pPr>
              <a:buFontTx/>
              <a:buNone/>
            </a:pPr>
            <a:r>
              <a:rPr lang="fa-IR"/>
              <a:t>		بهاي تمام شده كالاي فروش رفته 30400</a:t>
            </a:r>
            <a:r>
              <a:rPr lang="en-US"/>
              <a:t> </a:t>
            </a:r>
            <a:endParaRPr lang="fa-IR"/>
          </a:p>
          <a:p>
            <a:pPr>
              <a:buFontTx/>
              <a:buNone/>
            </a:pPr>
            <a:r>
              <a:rPr lang="fa-IR"/>
              <a:t>فروش كالاي يا انتقال آن از شركتهاي فرعي به شركتهاي اصلي</a:t>
            </a:r>
            <a:r>
              <a:rPr lang="en-US"/>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p:txBody>
          <a:bodyPr/>
          <a:lstStyle/>
          <a:p>
            <a:pPr algn="ctr"/>
            <a:r>
              <a:rPr lang="fa-IR"/>
              <a:t>فصل اول</a:t>
            </a:r>
            <a:endParaRPr lang="en-US"/>
          </a:p>
        </p:txBody>
      </p:sp>
      <p:sp>
        <p:nvSpPr>
          <p:cNvPr id="410627" name="Rectangle 3"/>
          <p:cNvSpPr>
            <a:spLocks noGrp="1" noChangeArrowheads="1"/>
          </p:cNvSpPr>
          <p:nvPr>
            <p:ph type="body" idx="1"/>
          </p:nvPr>
        </p:nvSpPr>
        <p:spPr/>
        <p:txBody>
          <a:bodyPr/>
          <a:lstStyle/>
          <a:p>
            <a:r>
              <a:rPr lang="fa-IR"/>
              <a:t>اشكال توسعه شركتها</a:t>
            </a:r>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1" name="Rectangle 3"/>
          <p:cNvSpPr>
            <a:spLocks noGrp="1" noChangeArrowheads="1"/>
          </p:cNvSpPr>
          <p:nvPr>
            <p:ph type="body" idx="1"/>
          </p:nvPr>
        </p:nvSpPr>
        <p:spPr/>
        <p:txBody>
          <a:bodyPr/>
          <a:lstStyle/>
          <a:p>
            <a:pPr>
              <a:buFontTx/>
              <a:buNone/>
            </a:pPr>
            <a:r>
              <a:rPr lang="fa-IR"/>
              <a:t>ممكن است شركتهاي فرعي كالاهايي در خلال دوره به شركت اصلي انتقال و يا به فروش برسانند و همچنين شركت اصلي سهام عادي داراي حق راي آن شركتها را در اختيار داشته باشد.</a:t>
            </a:r>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p:txBody>
          <a:bodyPr/>
          <a:lstStyle/>
          <a:p>
            <a:pPr>
              <a:buFontTx/>
              <a:buNone/>
            </a:pPr>
            <a:r>
              <a:rPr lang="fa-IR"/>
              <a:t>اگر كالاهاي مبادله شده باضافه چند درصد سود و يا به قيمت فروش مقداري از آنها در موجودي كالاي پايان دوره شركت اصلي باقيمانده باشد سود تحقق نيافته بين سهامداران اكثريت و اقليت تسهيم مي‌شود.</a:t>
            </a:r>
            <a:r>
              <a:rPr lang="en-US"/>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9" name="Rectangle 3"/>
          <p:cNvSpPr>
            <a:spLocks noGrp="1" noChangeArrowheads="1"/>
          </p:cNvSpPr>
          <p:nvPr>
            <p:ph type="body" idx="1"/>
          </p:nvPr>
        </p:nvSpPr>
        <p:spPr/>
        <p:txBody>
          <a:bodyPr/>
          <a:lstStyle/>
          <a:p>
            <a:pPr>
              <a:buFontTx/>
              <a:buNone/>
            </a:pPr>
            <a:r>
              <a:rPr lang="fa-IR"/>
              <a:t>فرض كنيد شركت خوزستان به شركت اهواز و شركت آبادان به شركت خوزستان كالا فروخته است.</a:t>
            </a:r>
          </a:p>
          <a:p>
            <a:pPr>
              <a:buFontTx/>
              <a:buNone/>
            </a:pPr>
            <a:r>
              <a:rPr lang="fa-IR"/>
              <a:t>اگر سود سهام پيشنهادي شركتهاي خوزستان – اهواز – آبادان 1500 و 800 و 500 باشد.</a:t>
            </a:r>
            <a:r>
              <a:rPr lang="en-US"/>
              <a: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p:txBody>
          <a:bodyPr/>
          <a:lstStyle/>
          <a:p>
            <a:pPr>
              <a:buFontTx/>
              <a:buNone/>
            </a:pPr>
            <a:r>
              <a:rPr lang="fa-IR"/>
              <a:t>مطلوبست نحوة ثبت مربوطه			350 = 	    ×	     ×  800 اهواز</a:t>
            </a:r>
          </a:p>
          <a:p>
            <a:pPr>
              <a:buFontTx/>
              <a:buNone/>
            </a:pPr>
            <a:r>
              <a:rPr lang="fa-IR"/>
              <a:t>	سود سهام دريافتني 450				    =      ×        × 500 آبادان</a:t>
            </a:r>
          </a:p>
          <a:p>
            <a:pPr>
              <a:buFontTx/>
              <a:buNone/>
            </a:pPr>
            <a:r>
              <a:rPr lang="fa-IR"/>
              <a:t>		سود سهام پيشنهادي 450</a:t>
            </a:r>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p:txBody>
          <a:bodyPr/>
          <a:lstStyle/>
          <a:p>
            <a:pPr>
              <a:buFontTx/>
              <a:buNone/>
            </a:pPr>
            <a:r>
              <a:rPr lang="fa-IR"/>
              <a:t>نحوه ثبت حذف درآمد سرمايه گذاري با سود پيشنهادي</a:t>
            </a:r>
          </a:p>
          <a:p>
            <a:pPr>
              <a:buFontTx/>
              <a:buNone/>
            </a:pPr>
            <a:r>
              <a:rPr lang="fa-IR"/>
              <a:t>	درآمد حاصل از سرمايه گذاري 450</a:t>
            </a:r>
          </a:p>
          <a:p>
            <a:pPr>
              <a:buFontTx/>
              <a:buNone/>
            </a:pPr>
            <a:r>
              <a:rPr lang="fa-IR"/>
              <a:t>			سود سهام پيشنهادي اهواز 350</a:t>
            </a:r>
          </a:p>
          <a:p>
            <a:pPr>
              <a:buFontTx/>
              <a:buNone/>
            </a:pPr>
            <a:r>
              <a:rPr lang="fa-IR"/>
              <a:t>			سود سهام پيشنهادي آبادان 100</a:t>
            </a:r>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1" name="Rectangle 3"/>
          <p:cNvSpPr>
            <a:spLocks noGrp="1" noChangeArrowheads="1"/>
          </p:cNvSpPr>
          <p:nvPr>
            <p:ph type="body" idx="1"/>
          </p:nvPr>
        </p:nvSpPr>
        <p:spPr/>
        <p:txBody>
          <a:bodyPr/>
          <a:lstStyle/>
          <a:p>
            <a:pPr>
              <a:buFontTx/>
              <a:buNone/>
            </a:pPr>
            <a:r>
              <a:rPr lang="fa-IR"/>
              <a:t>هزينه حمل و نقل كالا بين شركتها بخشي از بهاي تمام شده موجوديها در واحد تلفيقي و چنانچه اين هزينه توسط شركت فروشنده كالا پرداخت شود مبلغ سود تحقق نيافته به ميزان هزينه كاهش مي‌يابد.</a:t>
            </a:r>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p:txBody>
          <a:bodyPr/>
          <a:lstStyle/>
          <a:p>
            <a:pPr>
              <a:buFontTx/>
              <a:buNone/>
            </a:pPr>
            <a:r>
              <a:rPr lang="fa-IR"/>
              <a:t>در صورتي كه هزينه توسط شركت فروشنده كالا پرداخت شود مبلغ جديدي كه بايد حذف شود نيز بدست مي‌آيد.</a:t>
            </a:r>
          </a:p>
          <a:p>
            <a:pPr>
              <a:buFontTx/>
              <a:buNone/>
            </a:pPr>
            <a:r>
              <a:rPr lang="fa-IR"/>
              <a:t>اگر هزينه حمل كالا توسط شركت خريدار پرداخت شود تعديل خاصي ضرورت نمي‌يابد.</a:t>
            </a:r>
            <a:r>
              <a:rPr lang="en-US"/>
              <a:t>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en-US"/>
          </a:p>
        </p:txBody>
      </p:sp>
      <p:sp>
        <p:nvSpPr>
          <p:cNvPr id="91139" name="Rectangle 3"/>
          <p:cNvSpPr>
            <a:spLocks noGrp="1" noChangeArrowheads="1"/>
          </p:cNvSpPr>
          <p:nvPr>
            <p:ph type="body" idx="1"/>
          </p:nvPr>
        </p:nvSpPr>
        <p:spPr/>
        <p:txBody>
          <a:bodyPr/>
          <a:lstStyle/>
          <a:p>
            <a:pPr>
              <a:buFontTx/>
              <a:buNone/>
            </a:pPr>
            <a:r>
              <a:rPr lang="fa-IR"/>
              <a:t>در مواردي كه سود تحقق نيافته وجود ندارد در صورتهاي مالي تلفيقي، تخصيصي مالياتي بين دوره‌اي را ايجاب نمي كند زيرا سود تحقق نيافته مشمول ماليات نيست.</a:t>
            </a:r>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3" name="Rectangle 3"/>
          <p:cNvSpPr>
            <a:spLocks noGrp="1" noChangeArrowheads="1"/>
          </p:cNvSpPr>
          <p:nvPr>
            <p:ph type="body" idx="1"/>
          </p:nvPr>
        </p:nvSpPr>
        <p:spPr/>
        <p:txBody>
          <a:bodyPr/>
          <a:lstStyle/>
          <a:p>
            <a:pPr>
              <a:buFontTx/>
              <a:buNone/>
            </a:pPr>
            <a:r>
              <a:rPr lang="fa-IR"/>
              <a:t>اگر چنانچه شركتهاي عضو گروه تلفيقي اظهار نامه مجزا تهيه كنند و سود تحقق نيافته نيز موجود باشد اختلاف زمانبدي بوجود خواهد آمد كه در چنين مواردي روشهاي تخصيص مالياتي بين دورهاي بكار گرفته مي‌شود.</a:t>
            </a:r>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7" name="Rectangle 3"/>
          <p:cNvSpPr>
            <a:spLocks noGrp="1" noChangeArrowheads="1"/>
          </p:cNvSpPr>
          <p:nvPr>
            <p:ph type="body" idx="1"/>
          </p:nvPr>
        </p:nvSpPr>
        <p:spPr/>
        <p:txBody>
          <a:bodyPr/>
          <a:lstStyle/>
          <a:p>
            <a:pPr>
              <a:buFontTx/>
              <a:buNone/>
            </a:pPr>
            <a:r>
              <a:rPr lang="fa-IR"/>
              <a:t>فرض كنيد شركت خاتم 800 ريال به شركت نگين كالا فروخته است كه 25% آن توسط شركت نگين به فروش نرفته است و سود احتسابي شركت خاتم معادل 25% بهاي فروش است.</a:t>
            </a:r>
            <a:r>
              <a:rPr lang="en-US"/>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 name="Rectangle 20"/>
          <p:cNvSpPr>
            <a:spLocks noGrp="1" noChangeArrowheads="1"/>
          </p:cNvSpPr>
          <p:nvPr>
            <p:ph type="subTitle" idx="1"/>
          </p:nvPr>
        </p:nvSpPr>
        <p:spPr>
          <a:xfrm>
            <a:off x="250825" y="1341438"/>
            <a:ext cx="8569325" cy="5256212"/>
          </a:xfrm>
        </p:spPr>
        <p:txBody>
          <a:bodyPr/>
          <a:lstStyle/>
          <a:p>
            <a:pPr algn="just"/>
            <a:r>
              <a:rPr lang="fa-IR"/>
              <a:t>امروزه محیط تجارتی اغلب کشورهای جریان درا بعاد وسیعی گشترش و توسعه پیدا کرده وهر روزه  شاهد هستیم که شرکتهای نوپا و جدیدالتاسیس با محصولات نوتری وارد بازار جهانی می شوند.</a:t>
            </a:r>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1" name="Rectangle 3"/>
          <p:cNvSpPr>
            <a:spLocks noGrp="1" noChangeArrowheads="1"/>
          </p:cNvSpPr>
          <p:nvPr>
            <p:ph type="body" idx="1"/>
          </p:nvPr>
        </p:nvSpPr>
        <p:spPr/>
        <p:txBody>
          <a:bodyPr/>
          <a:lstStyle/>
          <a:p>
            <a:pPr>
              <a:buFontTx/>
              <a:buNone/>
            </a:pPr>
            <a:r>
              <a:rPr lang="fa-IR"/>
              <a:t>مطلبوست نحوه ثبت حذفي خريد و فروش بين شركتها</a:t>
            </a:r>
          </a:p>
          <a:p>
            <a:pPr>
              <a:buFontTx/>
              <a:buNone/>
            </a:pPr>
            <a:r>
              <a:rPr lang="fa-IR"/>
              <a:t>فروش 600				600 = 75% × 800</a:t>
            </a:r>
          </a:p>
          <a:p>
            <a:pPr>
              <a:buFontTx/>
              <a:buNone/>
            </a:pPr>
            <a:r>
              <a:rPr lang="fa-IR"/>
              <a:t>	خريد 600</a:t>
            </a:r>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5" name="Rectangle 3"/>
          <p:cNvSpPr>
            <a:spLocks noGrp="1" noChangeArrowheads="1"/>
          </p:cNvSpPr>
          <p:nvPr>
            <p:ph type="body" idx="1"/>
          </p:nvPr>
        </p:nvSpPr>
        <p:spPr/>
        <p:txBody>
          <a:bodyPr/>
          <a:lstStyle/>
          <a:p>
            <a:pPr>
              <a:buFontTx/>
              <a:buNone/>
            </a:pPr>
            <a:r>
              <a:rPr lang="fa-IR"/>
              <a:t>در صورتي كه سود سهام پيشنهادي شركتهاي خاتم و نگين به ترتيب 1000 ريال و 400 ريال باشد مطلوبست نحوة ثبت حذفي مربوطه</a:t>
            </a:r>
          </a:p>
          <a:p>
            <a:pPr>
              <a:buFontTx/>
              <a:buNone/>
            </a:pPr>
            <a:r>
              <a:rPr lang="fa-IR"/>
              <a:t>درآمد سرمايه گذاري 320					</a:t>
            </a:r>
          </a:p>
          <a:p>
            <a:pPr>
              <a:buFontTx/>
              <a:buNone/>
            </a:pPr>
            <a:r>
              <a:rPr lang="fa-IR"/>
              <a:t>		               سود سهام پيشنهادي 320</a:t>
            </a:r>
          </a:p>
          <a:p>
            <a:pPr>
              <a:buFontTx/>
              <a:buNone/>
            </a:pPr>
            <a:r>
              <a:rPr lang="fa-IR"/>
              <a:t>400*8/=320</a:t>
            </a:r>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9" name="Rectangle 3"/>
          <p:cNvSpPr>
            <a:spLocks noGrp="1" noChangeArrowheads="1"/>
          </p:cNvSpPr>
          <p:nvPr>
            <p:ph type="body" idx="1"/>
          </p:nvPr>
        </p:nvSpPr>
        <p:spPr/>
        <p:txBody>
          <a:bodyPr/>
          <a:lstStyle/>
          <a:p>
            <a:pPr>
              <a:buFontTx/>
              <a:buNone/>
            </a:pPr>
            <a:r>
              <a:rPr lang="fa-IR"/>
              <a:t>مطلوبست ثبت مربوط به سود تحقق نيافته كالاي فروش نرفته</a:t>
            </a:r>
          </a:p>
          <a:p>
            <a:pPr>
              <a:buFontTx/>
              <a:buNone/>
            </a:pPr>
            <a:r>
              <a:rPr lang="fa-IR"/>
              <a:t>سود تحقق نيافته 50				50 = 25% × 200</a:t>
            </a:r>
          </a:p>
          <a:p>
            <a:pPr>
              <a:buFontTx/>
              <a:buNone/>
            </a:pPr>
            <a:r>
              <a:rPr lang="fa-IR"/>
              <a:t>	ذخيره سود تحقق نيافته 50</a:t>
            </a:r>
          </a:p>
          <a:p>
            <a:pPr>
              <a:buFontTx/>
              <a:buNone/>
            </a:pPr>
            <a:r>
              <a:rPr lang="fa-IR"/>
              <a:t>نكته مهم:</a:t>
            </a:r>
          </a:p>
          <a:p>
            <a:pPr>
              <a:buFontTx/>
              <a:buNone/>
            </a:pPr>
            <a:r>
              <a:rPr lang="fa-IR"/>
              <a:t>مبلغ سود و زيان ناشي از معاملات في مابين شركتهاي وابسته تماما بايد حذف گردد.</a:t>
            </a:r>
            <a:r>
              <a:rPr lang="en-US"/>
              <a:t>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3" name="Rectangle 3"/>
          <p:cNvSpPr>
            <a:spLocks noGrp="1" noChangeArrowheads="1"/>
          </p:cNvSpPr>
          <p:nvPr>
            <p:ph type="body" idx="1"/>
          </p:nvPr>
        </p:nvSpPr>
        <p:spPr/>
        <p:txBody>
          <a:bodyPr/>
          <a:lstStyle/>
          <a:p>
            <a:pPr>
              <a:buFontTx/>
              <a:buNone/>
            </a:pPr>
            <a:r>
              <a:rPr lang="fa-IR"/>
              <a:t>در مورد تخصيص سود تحقق نيافته بين سهامداران اكثريت يا اقليت لازم به ذكر است كه اگر فروشنده كالا شركت اصلي باشد طبيعتا سود تحقق نيافته به سهامداران اكثريت تخصيص داده مي‌شود.</a:t>
            </a:r>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p:txBody>
          <a:bodyPr/>
          <a:lstStyle/>
          <a:p>
            <a:pPr>
              <a:buFontTx/>
              <a:buNone/>
            </a:pPr>
            <a:r>
              <a:rPr lang="fa-IR"/>
              <a:t>اگر فروشنده كالا فرعي باشد مبلغ سود تحقق نيافته با توجه به درصد مالكيت بين سهامداران شركت اصلي و سهامداران اقليت تخصيص داده مي شود.</a:t>
            </a:r>
            <a:r>
              <a:rPr lang="en-US"/>
              <a:t>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1" name="Rectangle 3"/>
          <p:cNvSpPr>
            <a:spLocks noGrp="1" noChangeArrowheads="1"/>
          </p:cNvSpPr>
          <p:nvPr>
            <p:ph type="body" idx="1"/>
          </p:nvPr>
        </p:nvSpPr>
        <p:spPr/>
        <p:txBody>
          <a:bodyPr/>
          <a:lstStyle/>
          <a:p>
            <a:pPr>
              <a:buFontTx/>
              <a:buNone/>
            </a:pPr>
            <a:r>
              <a:rPr lang="fa-IR"/>
              <a:t>قواعد تنظيم صورت سود و زياد تلفيقي به روش حسابداري خريد به شرح ذيل است.</a:t>
            </a:r>
          </a:p>
          <a:p>
            <a:pPr>
              <a:buFontTx/>
              <a:buNone/>
            </a:pPr>
            <a:r>
              <a:rPr lang="fa-IR"/>
              <a:t>1) كليه حسابهاي في ما بين شركتهاي اصلي و فرعي با هم تهاتر مي‌شود.</a:t>
            </a:r>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p:txBody>
          <a:bodyPr/>
          <a:lstStyle/>
          <a:p>
            <a:pPr marL="609600" indent="-609600">
              <a:buFontTx/>
              <a:buNone/>
            </a:pPr>
            <a:r>
              <a:rPr lang="fa-IR"/>
              <a:t>2)درآمد حاصل از سرمايه گذاري شركت اصلي در مقابل سود سهام پيشنهادي شركت فرعي حذف مي شود.</a:t>
            </a:r>
          </a:p>
          <a:p>
            <a:pPr marL="609600" indent="-609600">
              <a:buFontTx/>
              <a:buNone/>
            </a:pPr>
            <a:r>
              <a:rPr lang="fa-IR"/>
              <a:t>3)خريد و فروش كالا بين گروه شركتها به ميزان كالاي فروخته شده به بيرون از سازمان حذف مي‌شود.</a:t>
            </a:r>
          </a:p>
          <a:p>
            <a:pPr marL="609600" indent="-609600">
              <a:buFontTx/>
              <a:buNone/>
            </a:pPr>
            <a:r>
              <a:rPr lang="fa-IR"/>
              <a:t>4)سود باقيمانده در كالاي پايان دوره بين گروه شركتها كه حاصل دادو ستد درون سازماني است حذف مي‌شود.</a:t>
            </a:r>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p:txBody>
          <a:bodyPr/>
          <a:lstStyle/>
          <a:p>
            <a:pPr>
              <a:buFontTx/>
              <a:buNone/>
            </a:pPr>
            <a:r>
              <a:rPr lang="fa-IR"/>
              <a:t>نمونه‌اي از حذف حسابهاي في ما بين</a:t>
            </a:r>
          </a:p>
          <a:p>
            <a:pPr>
              <a:buFontTx/>
              <a:buNone/>
            </a:pPr>
            <a:r>
              <a:rPr lang="fa-IR"/>
              <a:t>- ازساير درآمدهاي شركت گل مريم مبلغ 15000 ريال جزو هزينه‌هاي اداري منظور شده است.</a:t>
            </a:r>
          </a:p>
          <a:p>
            <a:pPr>
              <a:buFontTx/>
              <a:buNone/>
            </a:pPr>
            <a:r>
              <a:rPr lang="fa-IR"/>
              <a:t>ساير درآمدها 15000</a:t>
            </a:r>
          </a:p>
          <a:p>
            <a:pPr>
              <a:buFontTx/>
              <a:buNone/>
            </a:pPr>
            <a:r>
              <a:rPr lang="fa-IR"/>
              <a:t>	هزينه‌هاي اداري 15000</a:t>
            </a:r>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p:txBody>
          <a:bodyPr/>
          <a:lstStyle/>
          <a:p>
            <a:pPr>
              <a:buFontTx/>
              <a:buNone/>
            </a:pPr>
            <a:r>
              <a:rPr lang="fa-IR"/>
              <a:t>فصل سوم</a:t>
            </a:r>
          </a:p>
          <a:p>
            <a:pPr>
              <a:buFontTx/>
              <a:buNone/>
            </a:pPr>
            <a:r>
              <a:rPr lang="fa-IR"/>
              <a:t>تركيب صورتهاي مالي به روش ارزش ويژه</a:t>
            </a:r>
            <a:r>
              <a:rPr lang="en-US"/>
              <a:t> </a:t>
            </a:r>
            <a:endParaRPr lang="fa-IR"/>
          </a:p>
          <a:p>
            <a:pPr>
              <a:buFontTx/>
              <a:buNone/>
            </a:pPr>
            <a:endParaRPr lang="fa-IR"/>
          </a:p>
          <a:p>
            <a:pPr>
              <a:buFontTx/>
              <a:buNone/>
            </a:pPr>
            <a:r>
              <a:rPr lang="fa-IR"/>
              <a:t>حسابداري روش ارزش ويژه در سهام عادي بدين منظور است كه با تغييرات حقوق صاحبان سهام مبلغ سرمايه گذاري تعديل گردد.</a:t>
            </a:r>
            <a:r>
              <a:rPr lang="en-US"/>
              <a:t>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7" name="Rectangle 3"/>
          <p:cNvSpPr>
            <a:spLocks noGrp="1" noChangeArrowheads="1"/>
          </p:cNvSpPr>
          <p:nvPr>
            <p:ph type="body" idx="1"/>
          </p:nvPr>
        </p:nvSpPr>
        <p:spPr/>
        <p:txBody>
          <a:bodyPr/>
          <a:lstStyle/>
          <a:p>
            <a:pPr>
              <a:buFontTx/>
              <a:buNone/>
            </a:pPr>
            <a:r>
              <a:rPr lang="fa-IR"/>
              <a:t>سرمايه گذاري مستقيم يا غير مستقيم با خريد 20% و يا بيشتر از سهام عادي داراي حق راي شركت سرمايه پذير امكان پذير مي‌گردد در اين صورت شركت سرمايه گذار مي‌تواند نفوذ قابل ملاحظه‌اي روي شركت سرمايه پذير داشته باشد.</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457200" y="1916113"/>
            <a:ext cx="8229600" cy="4210050"/>
          </a:xfrm>
        </p:spPr>
        <p:txBody>
          <a:bodyPr/>
          <a:lstStyle/>
          <a:p>
            <a:pPr>
              <a:buFontTx/>
              <a:buNone/>
            </a:pPr>
            <a:r>
              <a:rPr lang="fa-IR"/>
              <a:t>سایر شرکتها در مقابل این تغییرات موجود همواره با این مشکل مواجه بوده اند که برای بقا و دوام خود یا باید بازار را ترک نمایند و یا اینکه قادر باشند در خطوط تولیدی موجود تغییراتی بوجود آورند.</a:t>
            </a:r>
            <a:endParaRPr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p:txBody>
          <a:bodyPr/>
          <a:lstStyle/>
          <a:p>
            <a:pPr>
              <a:buFontTx/>
              <a:buNone/>
            </a:pPr>
            <a:r>
              <a:rPr lang="fa-IR"/>
              <a:t>برعكس اگر شركت سرمايه گذار كمتر از 20% سهام عادي داراي حق راي شركت سرمايه پذير را خريداري كند نمي‌تواند نفوذ قابل ملاحظه‌اي در شركت سرمايه پذير داشته باشد.</a:t>
            </a:r>
            <a:r>
              <a:rPr lang="en-US"/>
              <a:t>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5" name="Rectangle 3"/>
          <p:cNvSpPr>
            <a:spLocks noGrp="1" noChangeArrowheads="1"/>
          </p:cNvSpPr>
          <p:nvPr>
            <p:ph type="body" idx="1"/>
          </p:nvPr>
        </p:nvSpPr>
        <p:spPr/>
        <p:txBody>
          <a:bodyPr/>
          <a:lstStyle/>
          <a:p>
            <a:pPr>
              <a:buFontTx/>
              <a:buNone/>
            </a:pPr>
            <a:r>
              <a:rPr lang="fa-IR"/>
              <a:t>در اكثر موراد سرمايه گذاري بين 20% تا 50% در سهام عادي داراي حق راي شركت ديگر تحت روش ارزش ويژه گزارش مي‌گردد.</a:t>
            </a:r>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p:txBody>
          <a:bodyPr/>
          <a:lstStyle/>
          <a:p>
            <a:pPr>
              <a:buFontTx/>
              <a:buNone/>
            </a:pPr>
            <a:r>
              <a:rPr lang="fa-IR"/>
              <a:t>تحت استانداردهاي گزارشگري جاري اساساٌ تمام شركتهاي فرعي تمليك شده بايد تلفيقي شوند و نبايستي با روش ارزش ويژه گزارش شوند فقط استثنائاتي براين امر وارد شده از جمله آنكه شركت اصلي كنترل موقت بر شركت فرعي داشته باشد.</a:t>
            </a:r>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p:txBody>
          <a:bodyPr/>
          <a:lstStyle/>
          <a:p>
            <a:pPr>
              <a:buFontTx/>
              <a:buNone/>
            </a:pPr>
            <a:r>
              <a:rPr lang="fa-IR"/>
              <a:t>سرمايه گذاري در حقوق صاحبان سهام شركت سرمايه پذير:</a:t>
            </a:r>
          </a:p>
          <a:p>
            <a:pPr>
              <a:buFontTx/>
              <a:buNone/>
            </a:pPr>
            <a:r>
              <a:rPr lang="fa-IR"/>
              <a:t>با روش ارزش ويژه شركت سرمايه گذار مبلغ سرمايه گذاري را به بهاي تمام شده اوليه در دفتر ثبت مي‌كند اين مبلغ سرمايه گذاري بطور ادواري بر حسب تغييرات حقوق صاحبان سهام شركت سرمايه پذير تعديل مي‌گردد.</a:t>
            </a:r>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endParaRPr lang="en-US"/>
          </a:p>
        </p:txBody>
      </p:sp>
      <p:sp>
        <p:nvSpPr>
          <p:cNvPr id="108547" name="Rectangle 3"/>
          <p:cNvSpPr>
            <a:spLocks noGrp="1" noChangeArrowheads="1"/>
          </p:cNvSpPr>
          <p:nvPr>
            <p:ph type="body" idx="1"/>
          </p:nvPr>
        </p:nvSpPr>
        <p:spPr/>
        <p:txBody>
          <a:bodyPr/>
          <a:lstStyle/>
          <a:p>
            <a:pPr>
              <a:buFontTx/>
              <a:buNone/>
            </a:pPr>
            <a:r>
              <a:rPr lang="fa-IR"/>
              <a:t>سود انباشته شركت سهام پذير	با سود ويژه سالجاري افزايش مي‌يابد</a:t>
            </a:r>
          </a:p>
          <a:p>
            <a:pPr>
              <a:buFontTx/>
              <a:buNone/>
            </a:pPr>
            <a:r>
              <a:rPr lang="fa-IR"/>
              <a:t>				با زيان ويژه سالجاري كاهش مي‌يابد</a:t>
            </a:r>
          </a:p>
          <a:p>
            <a:pPr>
              <a:buFontTx/>
              <a:buNone/>
            </a:pPr>
            <a:r>
              <a:rPr lang="fa-IR"/>
              <a:t>				با پرداخت سود سهام نقدي كاهيش مي‌يابد</a:t>
            </a:r>
            <a:r>
              <a:rPr lang="en-US"/>
              <a:t> </a:t>
            </a:r>
            <a:r>
              <a:rPr lang="fa-IR"/>
              <a:t>.</a:t>
            </a:r>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endParaRPr lang="en-US"/>
          </a:p>
        </p:txBody>
      </p:sp>
      <p:sp>
        <p:nvSpPr>
          <p:cNvPr id="109571" name="Rectangle 3"/>
          <p:cNvSpPr>
            <a:spLocks noGrp="1" noChangeArrowheads="1"/>
          </p:cNvSpPr>
          <p:nvPr>
            <p:ph type="body" idx="1"/>
          </p:nvPr>
        </p:nvSpPr>
        <p:spPr/>
        <p:txBody>
          <a:bodyPr/>
          <a:lstStyle/>
          <a:p>
            <a:pPr>
              <a:buFontTx/>
              <a:buNone/>
            </a:pPr>
            <a:r>
              <a:rPr lang="fa-IR"/>
              <a:t>حساب سرمايه گذاري شركت سرمايه گذار 	با درآمد حاصله از سرمايه گذاري افزايش مي‌يابد.</a:t>
            </a:r>
          </a:p>
          <a:p>
            <a:pPr>
              <a:buFontTx/>
              <a:buNone/>
            </a:pPr>
            <a:r>
              <a:rPr lang="fa-IR"/>
              <a:t>						با زيان حاصله از سرمايه گذاري كاهش مي‌يابد.</a:t>
            </a:r>
          </a:p>
          <a:p>
            <a:pPr>
              <a:buFontTx/>
              <a:buNone/>
            </a:pPr>
            <a:r>
              <a:rPr lang="fa-IR"/>
              <a:t>						با دريافت سود سهام نقدي كاهش مي‌يابد.</a:t>
            </a:r>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p:txBody>
          <a:bodyPr/>
          <a:lstStyle/>
          <a:p>
            <a:pPr>
              <a:buFontTx/>
              <a:buNone/>
            </a:pPr>
            <a:r>
              <a:rPr lang="fa-IR"/>
              <a:t>فرض كنيد: شركت ساسان 20% سهام عادي داراي حق راي شركت سامان را در تاريخ 1/1/3×1 به مبلغ 200000 ريال خريداري كرد نحوه ثبت:</a:t>
            </a:r>
          </a:p>
          <a:p>
            <a:pPr>
              <a:buFontTx/>
              <a:buNone/>
            </a:pPr>
            <a:r>
              <a:rPr lang="fa-IR"/>
              <a:t>حساب سرمايه گذاري 200000</a:t>
            </a:r>
          </a:p>
          <a:p>
            <a:pPr>
              <a:buFontTx/>
              <a:buNone/>
            </a:pPr>
            <a:r>
              <a:rPr lang="fa-IR"/>
              <a:t>		حساب بانك 200000</a:t>
            </a:r>
          </a:p>
          <a:p>
            <a:pPr>
              <a:buFontTx/>
              <a:buNone/>
            </a:pPr>
            <a:r>
              <a:rPr lang="fa-IR"/>
              <a:t>ثبت حساب سرمايه گذاري</a:t>
            </a:r>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9" name="Rectangle 3"/>
          <p:cNvSpPr>
            <a:spLocks noGrp="1" noChangeArrowheads="1"/>
          </p:cNvSpPr>
          <p:nvPr>
            <p:ph type="body" idx="1"/>
          </p:nvPr>
        </p:nvSpPr>
        <p:spPr/>
        <p:txBody>
          <a:bodyPr/>
          <a:lstStyle/>
          <a:p>
            <a:pPr>
              <a:buFontTx/>
              <a:buNone/>
            </a:pPr>
            <a:r>
              <a:rPr lang="fa-IR"/>
              <a:t>فرض كيند شركت شركت سامان مبلغ 80000 ريال سود ويژه اعلام مي‌كند شركت ساسان سهم خود را در دفتر ثبت مي‌كند.</a:t>
            </a:r>
          </a:p>
          <a:p>
            <a:pPr>
              <a:buFontTx/>
              <a:buNone/>
            </a:pPr>
            <a:r>
              <a:rPr lang="fa-IR"/>
              <a:t>	حساب سرمايه گذاري 16000</a:t>
            </a:r>
          </a:p>
          <a:p>
            <a:pPr>
              <a:buFontTx/>
              <a:buNone/>
            </a:pPr>
            <a:r>
              <a:rPr lang="fa-IR"/>
              <a:t>		درآمد حاصله از سرمايه گذاري 16000</a:t>
            </a:r>
          </a:p>
          <a:p>
            <a:pPr>
              <a:buFontTx/>
              <a:buNone/>
            </a:pPr>
            <a:r>
              <a:rPr lang="fa-IR"/>
              <a:t>ثبت سهم سود ويژه</a:t>
            </a:r>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3" name="Rectangle 3"/>
          <p:cNvSpPr>
            <a:spLocks noGrp="1" noChangeArrowheads="1"/>
          </p:cNvSpPr>
          <p:nvPr>
            <p:ph type="body" idx="1"/>
          </p:nvPr>
        </p:nvSpPr>
        <p:spPr/>
        <p:txBody>
          <a:bodyPr/>
          <a:lstStyle/>
          <a:p>
            <a:pPr>
              <a:buFontTx/>
              <a:buNone/>
            </a:pPr>
            <a:r>
              <a:rPr lang="fa-IR"/>
              <a:t>فرض كنيد شركت سامان 40000 ريال سود سهام نقدي پرداخت مي‌كند شركت ساسان سهم خود را درد دفتر ثبت مي‌كند.</a:t>
            </a:r>
          </a:p>
          <a:p>
            <a:pPr>
              <a:buFontTx/>
              <a:buNone/>
            </a:pPr>
            <a:r>
              <a:rPr lang="fa-IR"/>
              <a:t>حساب صندوق 8000</a:t>
            </a:r>
          </a:p>
          <a:p>
            <a:pPr>
              <a:buFontTx/>
              <a:buNone/>
            </a:pPr>
            <a:r>
              <a:rPr lang="fa-IR"/>
              <a:t>	حساب سرمايه گذاري 8000</a:t>
            </a:r>
          </a:p>
          <a:p>
            <a:pPr>
              <a:buFontTx/>
              <a:buNone/>
            </a:pPr>
            <a:r>
              <a:rPr lang="fa-IR"/>
              <a:t>ثبت سود سهام نقدي</a:t>
            </a:r>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a:xfrm>
            <a:off x="457200" y="1600200"/>
            <a:ext cx="8362950" cy="4525963"/>
          </a:xfrm>
        </p:spPr>
        <p:txBody>
          <a:bodyPr/>
          <a:lstStyle/>
          <a:p>
            <a:pPr>
              <a:lnSpc>
                <a:spcPct val="90000"/>
              </a:lnSpc>
              <a:buFontTx/>
              <a:buNone/>
            </a:pPr>
            <a:r>
              <a:rPr lang="fa-IR" sz="2000"/>
              <a:t>حساب سرمايه گذاري بلندمدت در سهام سامان</a:t>
            </a:r>
          </a:p>
          <a:p>
            <a:pPr>
              <a:lnSpc>
                <a:spcPct val="90000"/>
              </a:lnSpc>
              <a:buFontTx/>
              <a:buNone/>
            </a:pPr>
            <a:r>
              <a:rPr lang="fa-IR" sz="2000"/>
              <a:t>	1/1		200000			31/4		8000</a:t>
            </a:r>
          </a:p>
          <a:p>
            <a:pPr>
              <a:lnSpc>
                <a:spcPct val="90000"/>
              </a:lnSpc>
              <a:buFontTx/>
              <a:buNone/>
            </a:pPr>
            <a:r>
              <a:rPr lang="fa-IR" sz="2000"/>
              <a:t>	29/1		16000		</a:t>
            </a:r>
          </a:p>
          <a:p>
            <a:pPr>
              <a:lnSpc>
                <a:spcPct val="90000"/>
              </a:lnSpc>
              <a:buFontTx/>
              <a:buNone/>
            </a:pPr>
            <a:r>
              <a:rPr lang="fa-IR" sz="2000"/>
              <a:t>			216000					8000</a:t>
            </a:r>
          </a:p>
          <a:p>
            <a:pPr>
              <a:lnSpc>
                <a:spcPct val="90000"/>
              </a:lnSpc>
              <a:buFontTx/>
              <a:buNone/>
            </a:pPr>
            <a:r>
              <a:rPr lang="fa-IR" sz="2000"/>
              <a:t>						مانده 31/4	20800</a:t>
            </a:r>
          </a:p>
          <a:p>
            <a:pPr>
              <a:lnSpc>
                <a:spcPct val="90000"/>
              </a:lnSpc>
              <a:buFontTx/>
              <a:buNone/>
            </a:pPr>
            <a:r>
              <a:rPr lang="fa-IR" sz="2000"/>
              <a:t>			216000					216000</a:t>
            </a:r>
            <a:endParaRPr lang="en-US" sz="2000"/>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159</TotalTime>
  <Words>10940</Words>
  <Application>Microsoft Office PowerPoint</Application>
  <PresentationFormat>On-screen Show (4:3)</PresentationFormat>
  <Paragraphs>789</Paragraphs>
  <Slides>315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315</vt:i4>
      </vt:variant>
    </vt:vector>
  </HeadingPairs>
  <TitlesOfParts>
    <vt:vector size="322" baseType="lpstr">
      <vt:lpstr>Arial</vt:lpstr>
      <vt:lpstr>B Badr</vt:lpstr>
      <vt:lpstr>B Titr</vt:lpstr>
      <vt:lpstr>Nazanin</vt:lpstr>
      <vt:lpstr>Tahoma</vt:lpstr>
      <vt:lpstr>Wingdings</vt:lpstr>
      <vt:lpstr>Ocean</vt:lpstr>
      <vt:lpstr>PowerPoint Presentation</vt:lpstr>
      <vt:lpstr>حسابداري پيشرفته 2 رشته حسابداري تاليف : دكتر حسين كرباسي  يزدي</vt:lpstr>
      <vt:lpstr>جايگاه درس </vt:lpstr>
      <vt:lpstr>هدف كلي </vt:lpstr>
      <vt:lpstr>اهداف رفتاري </vt:lpstr>
      <vt:lpstr>فهرست فصول</vt:lpstr>
      <vt:lpstr>فصل اول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دوم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ششم: اوراق قرضه يا بدهي بلند مدت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فصل هفتم : مسايل خاص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Shiva</cp:lastModifiedBy>
  <cp:revision>14</cp:revision>
  <dcterms:created xsi:type="dcterms:W3CDTF">2006-07-10T07:15:26Z</dcterms:created>
  <dcterms:modified xsi:type="dcterms:W3CDTF">2023-05-07T10:18:34Z</dcterms:modified>
</cp:coreProperties>
</file>