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37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p:cNvSpPr>
          <p:nvPr>
            <p:ph type="hdr" sz="quarter"/>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rtl="1">
              <a:defRPr sz="1200" smtClean="0">
                <a:latin typeface="Arial" pitchFamily="34" charset="0"/>
                <a:cs typeface="Arial" pitchFamily="34" charset="0"/>
              </a:defRPr>
            </a:lvl1pPr>
          </a:lstStyle>
          <a:p>
            <a:pPr>
              <a:defRPr/>
            </a:pPr>
            <a:endParaRPr lang="fa-IR"/>
          </a:p>
        </p:txBody>
      </p:sp>
      <p:sp>
        <p:nvSpPr>
          <p:cNvPr id="17411" name="Rectangle 3"/>
          <p:cNvSpPr>
            <a:spLocks noGrp="1"/>
          </p:cNvSpPr>
          <p:nvPr>
            <p:ph type="dt" idx="1"/>
          </p:nvPr>
        </p:nvSpPr>
        <p:spPr bwMode="auto">
          <a:xfrm>
            <a:off x="1588"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rtl="1">
              <a:defRPr sz="1200" smtClean="0">
                <a:latin typeface="Arial" pitchFamily="34" charset="0"/>
                <a:cs typeface="Arial" pitchFamily="34" charset="0"/>
              </a:defRPr>
            </a:lvl1pPr>
          </a:lstStyle>
          <a:p>
            <a:pPr>
              <a:defRPr/>
            </a:pPr>
            <a:fld id="{32181832-E162-4AEC-BACF-4DD665E0AB57}" type="datetimeFigureOut">
              <a:rPr lang="bg-BG"/>
              <a:pPr>
                <a:defRPr/>
              </a:pPr>
              <a:t>21.4.2023 г.</a:t>
            </a:fld>
            <a:endParaRPr lang="bg-BG"/>
          </a:p>
        </p:txBody>
      </p:sp>
      <p:sp>
        <p:nvSpPr>
          <p:cNvPr id="40964" name="Rectangle 4"/>
          <p:cNvSpPr>
            <a:spLocks noGrp="1" noRot="1" noChangeAspect="1"/>
          </p:cNvSpPr>
          <p:nvPr>
            <p:ph type="sldImg" idx="2"/>
          </p:nvPr>
        </p:nvSpPr>
        <p:spPr bwMode="auto">
          <a:xfrm>
            <a:off x="1143000" y="685800"/>
            <a:ext cx="4572000" cy="3429000"/>
          </a:xfrm>
          <a:prstGeom prst="rect">
            <a:avLst/>
          </a:prstGeom>
          <a:noFill/>
          <a:ln w="12700">
            <a:solidFill>
              <a:srgbClr val="000000"/>
            </a:solidFill>
            <a:miter lim="800000"/>
            <a:headEnd/>
            <a:tailEnd/>
          </a:ln>
        </p:spPr>
      </p:sp>
      <p:sp>
        <p:nvSpPr>
          <p:cNvPr id="17413" name="Rectangle 5"/>
          <p:cNvSpPr>
            <a:spLocks noGrp="1"/>
          </p:cNvSpPr>
          <p:nvPr>
            <p:ph type="body" sz="quarter" idx="3"/>
          </p:nvPr>
        </p:nvSpPr>
        <p:spPr bwMode="auto">
          <a:xfrm>
            <a:off x="685800" y="4343400"/>
            <a:ext cx="5486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bg-BG" noProof="0" smtClean="0"/>
              <a:t>Click to edit Master text styles</a:t>
            </a:r>
          </a:p>
          <a:p>
            <a:pPr lvl="0"/>
            <a:r>
              <a:rPr lang="bg-BG" noProof="0" smtClean="0"/>
              <a:t>Second level</a:t>
            </a:r>
          </a:p>
          <a:p>
            <a:pPr lvl="0"/>
            <a:r>
              <a:rPr lang="bg-BG" noProof="0" smtClean="0"/>
              <a:t>Third level</a:t>
            </a:r>
          </a:p>
          <a:p>
            <a:pPr lvl="0"/>
            <a:r>
              <a:rPr lang="bg-BG" noProof="0" smtClean="0"/>
              <a:t>Fourth level</a:t>
            </a:r>
          </a:p>
          <a:p>
            <a:pPr lvl="0"/>
            <a:r>
              <a:rPr lang="bg-BG" noProof="0" smtClean="0"/>
              <a:t>Fifth level</a:t>
            </a:r>
          </a:p>
        </p:txBody>
      </p:sp>
      <p:sp>
        <p:nvSpPr>
          <p:cNvPr id="17414" name="Rectangle 6"/>
          <p:cNvSpPr>
            <a:spLocks noGrp="1"/>
          </p:cNvSpPr>
          <p:nvPr>
            <p:ph type="ftr" sz="quarter" idx="4"/>
          </p:nvPr>
        </p:nvSpPr>
        <p:spPr bwMode="auto">
          <a:xfrm>
            <a:off x="388620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rtl="1">
              <a:defRPr sz="1200" smtClean="0">
                <a:latin typeface="Arial" pitchFamily="34" charset="0"/>
                <a:cs typeface="Arial" pitchFamily="34" charset="0"/>
              </a:defRPr>
            </a:lvl1pPr>
          </a:lstStyle>
          <a:p>
            <a:pPr>
              <a:defRPr/>
            </a:pPr>
            <a:endParaRPr lang="fa-IR"/>
          </a:p>
        </p:txBody>
      </p:sp>
      <p:sp>
        <p:nvSpPr>
          <p:cNvPr id="17415" name="Rectangle 7"/>
          <p:cNvSpPr>
            <a:spLocks noGrp="1"/>
          </p:cNvSpPr>
          <p:nvPr>
            <p:ph type="sldNum" sz="quarter" idx="5"/>
          </p:nvPr>
        </p:nvSpPr>
        <p:spPr bwMode="auto">
          <a:xfrm>
            <a:off x="1588"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rtl="1">
              <a:defRPr sz="1200" smtClean="0">
                <a:latin typeface="Arial" pitchFamily="34" charset="0"/>
                <a:cs typeface="Arial" pitchFamily="34" charset="0"/>
              </a:defRPr>
            </a:lvl1pPr>
          </a:lstStyle>
          <a:p>
            <a:pPr>
              <a:defRPr/>
            </a:pPr>
            <a:fld id="{4412348A-9D91-46C7-9ABD-3858B44CEC61}" type="slidenum">
              <a:rPr lang="bg-BG"/>
              <a:pPr>
                <a:defRPr/>
              </a:pPr>
              <a:t>‹#›</a:t>
            </a:fld>
            <a:endParaRPr lang="bg-BG"/>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Calibri" pitchFamily="34" charset="0"/>
        <a:ea typeface="+mn-ea"/>
        <a:cs typeface="+mn-cs"/>
      </a:defRPr>
    </a:lvl1pPr>
    <a:lvl2pPr marL="742950" indent="-285750" algn="r" rtl="1" eaLnBrk="0" fontAlgn="base" hangingPunct="0">
      <a:spcBef>
        <a:spcPct val="30000"/>
      </a:spcBef>
      <a:spcAft>
        <a:spcPct val="0"/>
      </a:spcAft>
      <a:defRPr sz="1200" kern="1200">
        <a:solidFill>
          <a:schemeClr val="tx1"/>
        </a:solidFill>
        <a:latin typeface="Calibri" pitchFamily="34" charset="0"/>
        <a:ea typeface="+mn-ea"/>
        <a:cs typeface="+mn-cs"/>
      </a:defRPr>
    </a:lvl2pPr>
    <a:lvl3pPr marL="1143000" indent="-228600" algn="r" rtl="1" eaLnBrk="0" fontAlgn="base" hangingPunct="0">
      <a:spcBef>
        <a:spcPct val="30000"/>
      </a:spcBef>
      <a:spcAft>
        <a:spcPct val="0"/>
      </a:spcAft>
      <a:defRPr sz="1200" kern="1200">
        <a:solidFill>
          <a:schemeClr val="tx1"/>
        </a:solidFill>
        <a:latin typeface="Calibri" pitchFamily="34" charset="0"/>
        <a:ea typeface="+mn-ea"/>
        <a:cs typeface="+mn-cs"/>
      </a:defRPr>
    </a:lvl3pPr>
    <a:lvl4pPr marL="1600200" indent="-228600" algn="r" rtl="1" eaLnBrk="0" fontAlgn="base" hangingPunct="0">
      <a:spcBef>
        <a:spcPct val="30000"/>
      </a:spcBef>
      <a:spcAft>
        <a:spcPct val="0"/>
      </a:spcAft>
      <a:defRPr sz="1200" kern="1200">
        <a:solidFill>
          <a:schemeClr val="tx1"/>
        </a:solidFill>
        <a:latin typeface="Calibri" pitchFamily="34" charset="0"/>
        <a:ea typeface="+mn-ea"/>
        <a:cs typeface="+mn-cs"/>
      </a:defRPr>
    </a:lvl4pPr>
    <a:lvl5pPr marL="2057400" indent="-228600" algn="r" rtl="1"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1722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152400"/>
            <a:ext cx="60198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5615" y="273051"/>
            <a:ext cx="8226425" cy="5822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smtClean="0"/>
              <a:t>www.SaberiMiT.Blogfa.Com</a:t>
            </a:r>
            <a:endParaRPr lang="en-US"/>
          </a:p>
        </p:txBody>
      </p:sp>
      <p:sp>
        <p:nvSpPr>
          <p:cNvPr id="5" name="Slide Number Placeholder 22"/>
          <p:cNvSpPr>
            <a:spLocks noGrp="1"/>
          </p:cNvSpPr>
          <p:nvPr>
            <p:ph type="sldNum" sz="quarter" idx="12"/>
          </p:nvPr>
        </p:nvSpPr>
        <p:spPr/>
        <p:txBody>
          <a:bodyPr/>
          <a:lstStyle>
            <a:lvl1pPr>
              <a:defRPr/>
            </a:lvl1pPr>
          </a:lstStyle>
          <a:p>
            <a:pPr>
              <a:defRPr/>
            </a:pPr>
            <a:fld id="{A2814A13-0CA7-45F7-9C01-E34ADB8C6C3B}" type="slidenum">
              <a:rPr lang="en-US"/>
              <a:pPr>
                <a:defRPr/>
              </a:pPr>
              <a:t>‹#›</a:t>
            </a:fld>
            <a:endParaRPr lang="en-US"/>
          </a:p>
        </p:txBody>
      </p:sp>
    </p:spTree>
    <p:extLst>
      <p:ext uri="{BB962C8B-B14F-4D97-AF65-F5344CB8AC3E}">
        <p14:creationId xmlns:p14="http://schemas.microsoft.com/office/powerpoint/2010/main" val="2308951845"/>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gray">
          <a:xfrm>
            <a:off x="0" y="0"/>
            <a:ext cx="9144000" cy="766763"/>
          </a:xfrm>
          <a:prstGeom prst="rect">
            <a:avLst/>
          </a:prstGeom>
          <a:solidFill>
            <a:schemeClr val="accent1"/>
          </a:solidFill>
          <a:ln w="9525">
            <a:noFill/>
            <a:miter lim="800000"/>
            <a:headEnd/>
            <a:tailEnd/>
          </a:ln>
        </p:spPr>
        <p:txBody>
          <a:bodyPr wrap="none" anchor="ctr"/>
          <a:lstStyle/>
          <a:p>
            <a:pPr>
              <a:defRPr/>
            </a:pPr>
            <a:endParaRPr lang="fa-IR">
              <a:latin typeface="Arial" pitchFamily="34" charset="0"/>
              <a:cs typeface="Arial" pitchFamily="34" charset="0"/>
            </a:endParaRPr>
          </a:p>
        </p:txBody>
      </p:sp>
      <p:sp>
        <p:nvSpPr>
          <p:cNvPr id="1032" name="Rectangle 8"/>
          <p:cNvSpPr>
            <a:spLocks noChangeArrowheads="1"/>
          </p:cNvSpPr>
          <p:nvPr/>
        </p:nvSpPr>
        <p:spPr bwMode="gray">
          <a:xfrm>
            <a:off x="0" y="6562725"/>
            <a:ext cx="9144000" cy="304800"/>
          </a:xfrm>
          <a:prstGeom prst="rect">
            <a:avLst/>
          </a:prstGeom>
          <a:solidFill>
            <a:schemeClr val="tx2"/>
          </a:solidFill>
          <a:ln w="9525">
            <a:noFill/>
            <a:miter lim="800000"/>
            <a:headEnd/>
            <a:tailEnd/>
          </a:ln>
        </p:spPr>
        <p:txBody>
          <a:bodyPr wrap="none" anchor="ctr"/>
          <a:lstStyle/>
          <a:p>
            <a:pPr>
              <a:defRPr/>
            </a:pPr>
            <a:endParaRPr lang="fa-IR">
              <a:latin typeface="Arial" pitchFamily="34" charset="0"/>
              <a:cs typeface="Arial" pitchFamily="34" charset="0"/>
            </a:endParaRPr>
          </a:p>
        </p:txBody>
      </p:sp>
      <p:sp>
        <p:nvSpPr>
          <p:cNvPr id="1033" name="AutoShape 9"/>
          <p:cNvSpPr>
            <a:spLocks noChangeArrowheads="1"/>
          </p:cNvSpPr>
          <p:nvPr/>
        </p:nvSpPr>
        <p:spPr bwMode="gray">
          <a:xfrm>
            <a:off x="133350" y="6380163"/>
            <a:ext cx="304800" cy="334962"/>
          </a:xfrm>
          <a:prstGeom prst="diamond">
            <a:avLst/>
          </a:prstGeom>
          <a:solidFill>
            <a:schemeClr val="accent1"/>
          </a:solidFill>
          <a:ln w="28575">
            <a:solidFill>
              <a:schemeClr val="bg1"/>
            </a:solidFill>
            <a:miter lim="800000"/>
            <a:headEnd/>
            <a:tailEnd/>
          </a:ln>
        </p:spPr>
        <p:txBody>
          <a:bodyPr wrap="none" anchor="ctr"/>
          <a:lstStyle/>
          <a:p>
            <a:pPr>
              <a:defRPr/>
            </a:pPr>
            <a:endParaRPr lang="fa-IR">
              <a:latin typeface="Arial" pitchFamily="34" charset="0"/>
              <a:cs typeface="Arial" pitchFamily="34" charset="0"/>
            </a:endParaRPr>
          </a:p>
        </p:txBody>
      </p:sp>
      <p:sp>
        <p:nvSpPr>
          <p:cNvPr id="1034" name="Text Box 10"/>
          <p:cNvSpPr txBox="1">
            <a:spLocks noChangeArrowheads="1"/>
          </p:cNvSpPr>
          <p:nvPr/>
        </p:nvSpPr>
        <p:spPr bwMode="white">
          <a:xfrm>
            <a:off x="8153400" y="261938"/>
            <a:ext cx="990600" cy="396875"/>
          </a:xfrm>
          <a:prstGeom prst="rect">
            <a:avLst/>
          </a:prstGeom>
          <a:noFill/>
          <a:ln w="9525">
            <a:noFill/>
            <a:miter lim="800000"/>
            <a:headEnd/>
            <a:tailEnd/>
          </a:ln>
        </p:spPr>
        <p:txBody>
          <a:bodyPr/>
          <a:lstStyle/>
          <a:p>
            <a:pPr>
              <a:defRPr/>
            </a:pPr>
            <a:r>
              <a:rPr lang="bg-BG" sz="2000" b="1">
                <a:latin typeface="Arial" pitchFamily="34" charset="0"/>
                <a:cs typeface="Arial" pitchFamily="34" charset="0"/>
              </a:rPr>
              <a:t>LOGO</a:t>
            </a:r>
          </a:p>
        </p:txBody>
      </p:sp>
      <p:sp>
        <p:nvSpPr>
          <p:cNvPr id="1035" name="AutoShape 11"/>
          <p:cNvSpPr>
            <a:spLocks noChangeArrowheads="1"/>
          </p:cNvSpPr>
          <p:nvPr/>
        </p:nvSpPr>
        <p:spPr bwMode="auto">
          <a:xfrm rot="5400000">
            <a:off x="8458201" y="-196850"/>
            <a:ext cx="273050" cy="860425"/>
          </a:xfrm>
          <a:prstGeom prst="moon">
            <a:avLst>
              <a:gd name="adj" fmla="val 21204"/>
            </a:avLst>
          </a:prstGeom>
          <a:solidFill>
            <a:schemeClr val="accent2"/>
          </a:solidFill>
          <a:ln w="9525">
            <a:noFill/>
            <a:miter lim="800000"/>
            <a:headEnd/>
            <a:tailEnd/>
          </a:ln>
        </p:spPr>
        <p:txBody>
          <a:bodyPr wrap="none" anchor="ctr"/>
          <a:lstStyle/>
          <a:p>
            <a:pPr>
              <a:defRPr/>
            </a:pPr>
            <a:endParaRPr lang="fa-IR">
              <a:latin typeface="Arial" pitchFamily="34" charset="0"/>
              <a:cs typeface="Arial" pitchFamily="34" charset="0"/>
            </a:endParaRPr>
          </a:p>
        </p:txBody>
      </p:sp>
      <p:pic>
        <p:nvPicPr>
          <p:cNvPr id="2055" name="Picture 12"/>
          <p:cNvPicPr>
            <a:picLocks noChangeAspect="1" noChangeArrowheads="1"/>
          </p:cNvPicPr>
          <p:nvPr/>
        </p:nvPicPr>
        <p:blipFill>
          <a:blip r:embed="rId13"/>
          <a:srcRect/>
          <a:stretch>
            <a:fillRect/>
          </a:stretch>
        </p:blipFill>
        <p:spPr bwMode="auto">
          <a:xfrm>
            <a:off x="7772400" y="0"/>
            <a:ext cx="1371600" cy="760413"/>
          </a:xfrm>
          <a:prstGeom prst="rect">
            <a:avLst/>
          </a:prstGeom>
          <a:noFill/>
          <a:ln w="9525">
            <a:noFill/>
            <a:miter lim="800000"/>
            <a:headEnd/>
            <a:tailEnd/>
          </a:ln>
        </p:spPr>
      </p:pic>
      <p:sp>
        <p:nvSpPr>
          <p:cNvPr id="2056" name="Rectangle 13"/>
          <p:cNvSpPr>
            <a:spLocks noGrp="1" noChangeArrowheads="1"/>
          </p:cNvSpPr>
          <p:nvPr>
            <p:ph type="title"/>
          </p:nvPr>
        </p:nvSpPr>
        <p:spPr bwMode="white">
          <a:xfrm>
            <a:off x="457200" y="152400"/>
            <a:ext cx="8229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bg-BG" smtClean="0"/>
              <a:t>Click to edit Master title style</a:t>
            </a:r>
          </a:p>
        </p:txBody>
      </p:sp>
      <p:sp>
        <p:nvSpPr>
          <p:cNvPr id="1038" name="Rectangle 14"/>
          <p:cNvSpPr>
            <a:spLocks noChangeArrowheads="1"/>
          </p:cNvSpPr>
          <p:nvPr/>
        </p:nvSpPr>
        <p:spPr bwMode="gray">
          <a:xfrm>
            <a:off x="7772400" y="762000"/>
            <a:ext cx="1371600" cy="4800600"/>
          </a:xfrm>
          <a:prstGeom prst="rect">
            <a:avLst/>
          </a:prstGeom>
          <a:gradFill rotWithShape="1">
            <a:gsLst>
              <a:gs pos="0">
                <a:schemeClr val="bg2"/>
              </a:gs>
              <a:gs pos="100000">
                <a:srgbClr val="FFFFFF"/>
              </a:gs>
            </a:gsLst>
            <a:lin ang="5400000" scaled="1"/>
          </a:gradFill>
          <a:ln w="9525">
            <a:noFill/>
            <a:miter lim="800000"/>
            <a:headEnd/>
            <a:tailEnd/>
          </a:ln>
        </p:spPr>
        <p:txBody>
          <a:bodyPr wrap="none" anchor="ctr"/>
          <a:lstStyle/>
          <a:p>
            <a:pPr>
              <a:defRPr/>
            </a:pPr>
            <a:endParaRPr lang="fa-IR">
              <a:latin typeface="Arial" pitchFamily="34" charset="0"/>
              <a:cs typeface="Arial" pitchFamily="34" charset="0"/>
            </a:endParaRPr>
          </a:p>
        </p:txBody>
      </p:sp>
      <p:sp>
        <p:nvSpPr>
          <p:cNvPr id="2058" name="Rectangle 15"/>
          <p:cNvSpPr>
            <a:spLocks noGrp="1" noChangeArrowheads="1"/>
          </p:cNvSpPr>
          <p:nvPr>
            <p:ph type="body" idx="1"/>
          </p:nvPr>
        </p:nvSpPr>
        <p:spPr bwMode="auto">
          <a:xfrm>
            <a:off x="457200" y="1076325"/>
            <a:ext cx="8229600" cy="5248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1" name="Rectangle 10"/>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Verdana" pitchFamily="34" charset="0"/>
        </a:defRPr>
      </a:lvl2pPr>
      <a:lvl3pPr algn="ctr" rtl="0" eaLnBrk="0" fontAlgn="base" hangingPunct="0">
        <a:spcBef>
          <a:spcPct val="0"/>
        </a:spcBef>
        <a:spcAft>
          <a:spcPct val="0"/>
        </a:spcAft>
        <a:defRPr sz="2800" b="1">
          <a:solidFill>
            <a:schemeClr val="bg1"/>
          </a:solidFill>
          <a:latin typeface="Verdana" pitchFamily="34" charset="0"/>
        </a:defRPr>
      </a:lvl3pPr>
      <a:lvl4pPr algn="ctr" rtl="0" eaLnBrk="0" fontAlgn="base" hangingPunct="0">
        <a:spcBef>
          <a:spcPct val="0"/>
        </a:spcBef>
        <a:spcAft>
          <a:spcPct val="0"/>
        </a:spcAft>
        <a:defRPr sz="2800" b="1">
          <a:solidFill>
            <a:schemeClr val="bg1"/>
          </a:solidFill>
          <a:latin typeface="Verdana" pitchFamily="34" charset="0"/>
        </a:defRPr>
      </a:lvl4pPr>
      <a:lvl5pPr algn="ctr" rtl="0" eaLnBrk="0" fontAlgn="base" hangingPunct="0">
        <a:spcBef>
          <a:spcPct val="0"/>
        </a:spcBef>
        <a:spcAft>
          <a:spcPct val="0"/>
        </a:spcAft>
        <a:defRPr sz="2800" b="1">
          <a:solidFill>
            <a:schemeClr val="bg1"/>
          </a:solidFill>
          <a:latin typeface="Verdana" pitchFamily="34" charset="0"/>
        </a:defRPr>
      </a:lvl5pPr>
      <a:lvl6pPr marL="457200" algn="ctr" rtl="0" eaLnBrk="0" fontAlgn="base" hangingPunct="0">
        <a:spcBef>
          <a:spcPct val="0"/>
        </a:spcBef>
        <a:spcAft>
          <a:spcPct val="0"/>
        </a:spcAft>
        <a:defRPr sz="2800" b="1">
          <a:solidFill>
            <a:schemeClr val="bg1"/>
          </a:solidFill>
          <a:latin typeface="Verdana" pitchFamily="34" charset="0"/>
        </a:defRPr>
      </a:lvl6pPr>
      <a:lvl7pPr marL="914400" algn="ctr" rtl="0" eaLnBrk="0" fontAlgn="base" hangingPunct="0">
        <a:spcBef>
          <a:spcPct val="0"/>
        </a:spcBef>
        <a:spcAft>
          <a:spcPct val="0"/>
        </a:spcAft>
        <a:defRPr sz="2800" b="1">
          <a:solidFill>
            <a:schemeClr val="bg1"/>
          </a:solidFill>
          <a:latin typeface="Verdana" pitchFamily="34" charset="0"/>
        </a:defRPr>
      </a:lvl7pPr>
      <a:lvl8pPr marL="1371600" algn="ctr" rtl="0" eaLnBrk="0" fontAlgn="base" hangingPunct="0">
        <a:spcBef>
          <a:spcPct val="0"/>
        </a:spcBef>
        <a:spcAft>
          <a:spcPct val="0"/>
        </a:spcAft>
        <a:defRPr sz="2800" b="1">
          <a:solidFill>
            <a:schemeClr val="bg1"/>
          </a:solidFill>
          <a:latin typeface="Verdana" pitchFamily="34" charset="0"/>
        </a:defRPr>
      </a:lvl8pPr>
      <a:lvl9pPr marL="1828800" algn="ctr" rtl="0" eaLnBrk="0" fontAlgn="base" hangingPunct="0">
        <a:spcBef>
          <a:spcPct val="0"/>
        </a:spcBef>
        <a:spcAft>
          <a:spcPct val="0"/>
        </a:spcAft>
        <a:defRPr sz="2800" b="1">
          <a:solidFill>
            <a:schemeClr val="bg1"/>
          </a:solidFill>
          <a:latin typeface="Verdana" pitchFamily="34" charset="0"/>
        </a:defRPr>
      </a:lvl9pPr>
    </p:titleStyle>
    <p:bodyStyle>
      <a:lvl1pPr marL="342900" indent="-342900" algn="r" rtl="1" eaLnBrk="0" fontAlgn="base" hangingPunct="0">
        <a:spcBef>
          <a:spcPct val="20000"/>
        </a:spcBef>
        <a:spcAft>
          <a:spcPct val="0"/>
        </a:spcAft>
        <a:buClr>
          <a:schemeClr val="hlink"/>
        </a:buClr>
        <a:buFont typeface="Wingdings" pitchFamily="2" charset="2"/>
        <a:buChar char="v"/>
        <a:defRPr sz="2800" b="1">
          <a:solidFill>
            <a:schemeClr val="accent1"/>
          </a:solidFill>
          <a:latin typeface="+mn-lt"/>
          <a:ea typeface="+mn-ea"/>
          <a:cs typeface="+mn-cs"/>
        </a:defRPr>
      </a:lvl1pPr>
      <a:lvl2pPr marL="742950" indent="-285750" algn="r" rtl="1" eaLnBrk="0" fontAlgn="base" hangingPunct="0">
        <a:spcBef>
          <a:spcPct val="20000"/>
        </a:spcBef>
        <a:spcAft>
          <a:spcPct val="0"/>
        </a:spcAft>
        <a:buClr>
          <a:schemeClr val="accent1"/>
        </a:buClr>
        <a:buFont typeface="Wingdings" pitchFamily="2" charset="2"/>
        <a:buChar char="§"/>
        <a:defRPr sz="2800">
          <a:solidFill>
            <a:schemeClr val="tx1"/>
          </a:solidFill>
          <a:latin typeface="Arial" pitchFamily="34" charset="0"/>
        </a:defRPr>
      </a:lvl2pPr>
      <a:lvl3pPr marL="1143000" indent="-228600" algn="r" rtl="1" eaLnBrk="0" fontAlgn="base" hangingPunct="0">
        <a:spcBef>
          <a:spcPct val="20000"/>
        </a:spcBef>
        <a:spcAft>
          <a:spcPct val="0"/>
        </a:spcAft>
        <a:buClr>
          <a:schemeClr val="tx1"/>
        </a:buClr>
        <a:buChar char="•"/>
        <a:defRPr sz="2400">
          <a:solidFill>
            <a:schemeClr val="tx1"/>
          </a:solidFill>
          <a:latin typeface="Arial" pitchFamily="34" charset="0"/>
        </a:defRPr>
      </a:lvl3pPr>
      <a:lvl4pPr marL="1600200" indent="-228600" algn="r" rtl="1" eaLnBrk="0" fontAlgn="base" hangingPunct="0">
        <a:spcBef>
          <a:spcPct val="20000"/>
        </a:spcBef>
        <a:spcAft>
          <a:spcPct val="0"/>
        </a:spcAft>
        <a:buChar char="–"/>
        <a:defRPr sz="2000">
          <a:solidFill>
            <a:schemeClr val="tx1"/>
          </a:solidFill>
          <a:latin typeface="Arial" pitchFamily="34" charset="0"/>
        </a:defRPr>
      </a:lvl4pPr>
      <a:lvl5pPr marL="2057400" indent="-228600" algn="r" rtl="1" eaLnBrk="0" fontAlgn="base" hangingPunct="0">
        <a:spcBef>
          <a:spcPct val="20000"/>
        </a:spcBef>
        <a:spcAft>
          <a:spcPct val="0"/>
        </a:spcAft>
        <a:buChar char="»"/>
        <a:defRPr sz="2000">
          <a:solidFill>
            <a:schemeClr val="tx1"/>
          </a:solidFill>
          <a:latin typeface="Arial" pitchFamily="34" charset="0"/>
        </a:defRPr>
      </a:lvl5pPr>
      <a:lvl6pPr marL="2514600" indent="-228600" algn="r" rtl="1" fontAlgn="base">
        <a:spcBef>
          <a:spcPct val="20000"/>
        </a:spcBef>
        <a:spcAft>
          <a:spcPct val="0"/>
        </a:spcAft>
        <a:buChar char="»"/>
        <a:defRPr sz="2000">
          <a:solidFill>
            <a:schemeClr val="tx1"/>
          </a:solidFill>
          <a:latin typeface="Arial" pitchFamily="34" charset="0"/>
        </a:defRPr>
      </a:lvl6pPr>
      <a:lvl7pPr marL="2971800" indent="-228600" algn="r" rtl="1" fontAlgn="base">
        <a:spcBef>
          <a:spcPct val="20000"/>
        </a:spcBef>
        <a:spcAft>
          <a:spcPct val="0"/>
        </a:spcAft>
        <a:buChar char="»"/>
        <a:defRPr sz="2000">
          <a:solidFill>
            <a:schemeClr val="tx1"/>
          </a:solidFill>
          <a:latin typeface="Arial" pitchFamily="34" charset="0"/>
        </a:defRPr>
      </a:lvl7pPr>
      <a:lvl8pPr marL="3429000" indent="-228600" algn="r" rtl="1" fontAlgn="base">
        <a:spcBef>
          <a:spcPct val="20000"/>
        </a:spcBef>
        <a:spcAft>
          <a:spcPct val="0"/>
        </a:spcAft>
        <a:buChar char="»"/>
        <a:defRPr sz="2000">
          <a:solidFill>
            <a:schemeClr val="tx1"/>
          </a:solidFill>
          <a:latin typeface="Arial" pitchFamily="34" charset="0"/>
        </a:defRPr>
      </a:lvl8pPr>
      <a:lvl9pPr marL="3886200" indent="-228600" algn="r" rtl="1" fontAlgn="base">
        <a:spcBef>
          <a:spcPct val="20000"/>
        </a:spcBef>
        <a:spcAft>
          <a:spcPct val="0"/>
        </a:spcAft>
        <a:buChar char="»"/>
        <a:defRPr sz="2000">
          <a:solidFill>
            <a:schemeClr val="tx1"/>
          </a:solidFill>
          <a:latin typeface="Arial" pitchFamily="34" charset="0"/>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fa.wikipedia.org/wiki/%D9%82%D8%B1%D8%A7%D8%B1%D8%AF%D8%A7%D8%AF" TargetMode="External"/><Relationship Id="rId2" Type="http://schemas.openxmlformats.org/officeDocument/2006/relationships/hyperlink" Target="http://fa.wikipedia.org/wiki/%D8%A7%D9%85%D8%A7%D9%86%D8%AA"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25097347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6626"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2531" name="Rectangle 3"/>
          <p:cNvSpPr>
            <a:spLocks noGrp="1"/>
          </p:cNvSpPr>
          <p:nvPr>
            <p:ph idx="4294967295"/>
          </p:nvPr>
        </p:nvSpPr>
        <p:spPr>
          <a:xfrm>
            <a:off x="304800" y="1076325"/>
            <a:ext cx="8382000" cy="1057275"/>
          </a:xfrm>
        </p:spPr>
        <p:txBody>
          <a:bodyPr/>
          <a:lstStyle/>
          <a:p>
            <a:pPr eaLnBrk="1" hangingPunct="1"/>
            <a:r>
              <a:rPr lang="ar-SA" b="0" smtClean="0">
                <a:solidFill>
                  <a:schemeClr val="tx1"/>
                </a:solidFill>
                <a:cs typeface="B Nazanin" pitchFamily="2" charset="-78"/>
              </a:rPr>
              <a:t>ثبت شماره (3) : دريافت درآمد خانه‌هاي سازماني براي انجام پرداخت‌هاي مربوط (700 واحد</a:t>
            </a:r>
            <a:r>
              <a:rPr lang="bg-BG" b="0" smtClean="0">
                <a:solidFill>
                  <a:schemeClr val="tx1"/>
                </a:solidFill>
                <a:cs typeface="B Nazanin" pitchFamily="2" charset="-78"/>
              </a:rPr>
              <a:t>)</a:t>
            </a:r>
          </a:p>
          <a:p>
            <a:pPr algn="just" eaLnBrk="1" hangingPunct="1"/>
            <a:endParaRPr lang="bg-BG" b="0" smtClean="0">
              <a:solidFill>
                <a:schemeClr val="tx1"/>
              </a:solidFill>
              <a:cs typeface="B Nazanin" pitchFamily="2" charset="-78"/>
            </a:endParaRPr>
          </a:p>
        </p:txBody>
      </p:sp>
      <p:grpSp>
        <p:nvGrpSpPr>
          <p:cNvPr id="22532" name="Group 28"/>
          <p:cNvGrpSpPr>
            <a:grpSpLocks noGrp="1" noRot="1"/>
          </p:cNvGrpSpPr>
          <p:nvPr/>
        </p:nvGrpSpPr>
        <p:grpSpPr bwMode="auto">
          <a:xfrm>
            <a:off x="304800" y="2743200"/>
            <a:ext cx="8382000" cy="2822575"/>
            <a:chOff x="192" y="1728"/>
            <a:chExt cx="5280" cy="1778"/>
          </a:xfrm>
        </p:grpSpPr>
        <p:sp>
          <p:nvSpPr>
            <p:cNvPr id="22533"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2534"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2535" name="Rectangle 6"/>
            <p:cNvSpPr>
              <a:spLocks noChangeArrowheads="1"/>
            </p:cNvSpPr>
            <p:nvPr/>
          </p:nvSpPr>
          <p:spPr bwMode="auto">
            <a:xfrm>
              <a:off x="3571" y="2104"/>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2536" name="Rectangle 7"/>
            <p:cNvSpPr>
              <a:spLocks noChangeArrowheads="1"/>
            </p:cNvSpPr>
            <p:nvPr/>
          </p:nvSpPr>
          <p:spPr bwMode="auto">
            <a:xfrm>
              <a:off x="3004" y="2104"/>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2537" name="Rectangle 8"/>
            <p:cNvSpPr>
              <a:spLocks noChangeArrowheads="1"/>
            </p:cNvSpPr>
            <p:nvPr/>
          </p:nvSpPr>
          <p:spPr bwMode="auto">
            <a:xfrm>
              <a:off x="778" y="2104"/>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2538" name="Rectangle 9"/>
            <p:cNvSpPr>
              <a:spLocks noChangeArrowheads="1"/>
            </p:cNvSpPr>
            <p:nvPr/>
          </p:nvSpPr>
          <p:spPr bwMode="auto">
            <a:xfrm>
              <a:off x="192" y="2104"/>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2539" name="Rectangle 10"/>
            <p:cNvSpPr>
              <a:spLocks noChangeArrowheads="1"/>
            </p:cNvSpPr>
            <p:nvPr/>
          </p:nvSpPr>
          <p:spPr bwMode="auto">
            <a:xfrm>
              <a:off x="3571" y="2446"/>
              <a:ext cx="1901"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بـانـك پـرداخـت خـانـه‌هاي سازماني</a:t>
              </a:r>
              <a:endParaRPr lang="bg-BG" sz="2400">
                <a:latin typeface="Times New Roman" pitchFamily="18" charset="0"/>
                <a:cs typeface="B Nazanin" pitchFamily="2" charset="-78"/>
              </a:endParaRPr>
            </a:p>
          </p:txBody>
        </p:sp>
        <p:sp>
          <p:nvSpPr>
            <p:cNvPr id="22540" name="Rectangle 11"/>
            <p:cNvSpPr>
              <a:spLocks noChangeArrowheads="1"/>
            </p:cNvSpPr>
            <p:nvPr/>
          </p:nvSpPr>
          <p:spPr bwMode="auto">
            <a:xfrm>
              <a:off x="3004" y="2446"/>
              <a:ext cx="567"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700</a:t>
              </a:r>
            </a:p>
          </p:txBody>
        </p:sp>
        <p:sp>
          <p:nvSpPr>
            <p:cNvPr id="22541" name="Rectangle 12"/>
            <p:cNvSpPr>
              <a:spLocks noChangeArrowheads="1"/>
            </p:cNvSpPr>
            <p:nvPr/>
          </p:nvSpPr>
          <p:spPr bwMode="auto">
            <a:xfrm>
              <a:off x="778" y="2446"/>
              <a:ext cx="2226"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2542" name="Rectangle 13"/>
            <p:cNvSpPr>
              <a:spLocks noChangeArrowheads="1"/>
            </p:cNvSpPr>
            <p:nvPr/>
          </p:nvSpPr>
          <p:spPr bwMode="auto">
            <a:xfrm>
              <a:off x="192" y="2446"/>
              <a:ext cx="586"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2543" name="Rectangle 14"/>
            <p:cNvSpPr>
              <a:spLocks noChangeArrowheads="1"/>
            </p:cNvSpPr>
            <p:nvPr/>
          </p:nvSpPr>
          <p:spPr bwMode="auto">
            <a:xfrm>
              <a:off x="3571" y="2976"/>
              <a:ext cx="1901"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2544" name="Rectangle 15"/>
            <p:cNvSpPr>
              <a:spLocks noChangeArrowheads="1"/>
            </p:cNvSpPr>
            <p:nvPr/>
          </p:nvSpPr>
          <p:spPr bwMode="auto">
            <a:xfrm>
              <a:off x="3004" y="2976"/>
              <a:ext cx="567" cy="530"/>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2545" name="Rectangle 16"/>
            <p:cNvSpPr>
              <a:spLocks noChangeArrowheads="1"/>
            </p:cNvSpPr>
            <p:nvPr/>
          </p:nvSpPr>
          <p:spPr bwMode="auto">
            <a:xfrm>
              <a:off x="778" y="2976"/>
              <a:ext cx="2226"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دريـافـتي بـابـت خـانـه‌هـاي سازمـانـي</a:t>
              </a:r>
              <a:endParaRPr lang="bg-BG" sz="2400">
                <a:latin typeface="Times New Roman" pitchFamily="18" charset="0"/>
                <a:cs typeface="B Nazanin" pitchFamily="2" charset="-78"/>
              </a:endParaRPr>
            </a:p>
          </p:txBody>
        </p:sp>
        <p:sp>
          <p:nvSpPr>
            <p:cNvPr id="22546" name="Rectangle 17"/>
            <p:cNvSpPr>
              <a:spLocks noChangeArrowheads="1"/>
            </p:cNvSpPr>
            <p:nvPr/>
          </p:nvSpPr>
          <p:spPr bwMode="auto">
            <a:xfrm>
              <a:off x="192" y="2976"/>
              <a:ext cx="586" cy="53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700</a:t>
              </a:r>
            </a:p>
          </p:txBody>
        </p:sp>
        <p:sp>
          <p:nvSpPr>
            <p:cNvPr id="22547" name="Line 18"/>
            <p:cNvSpPr>
              <a:spLocks noChangeShapeType="1"/>
            </p:cNvSpPr>
            <p:nvPr/>
          </p:nvSpPr>
          <p:spPr bwMode="auto">
            <a:xfrm>
              <a:off x="3571" y="2104"/>
              <a:ext cx="0" cy="1402"/>
            </a:xfrm>
            <a:prstGeom prst="line">
              <a:avLst/>
            </a:prstGeom>
            <a:noFill/>
            <a:ln w="12700" algn="ctr">
              <a:solidFill>
                <a:srgbClr val="BFBFBF"/>
              </a:solidFill>
              <a:round/>
              <a:headEnd/>
              <a:tailEnd/>
            </a:ln>
          </p:spPr>
          <p:txBody>
            <a:bodyPr/>
            <a:lstStyle/>
            <a:p>
              <a:endParaRPr lang="en-US"/>
            </a:p>
          </p:txBody>
        </p:sp>
        <p:sp>
          <p:nvSpPr>
            <p:cNvPr id="22548" name="Line 19"/>
            <p:cNvSpPr>
              <a:spLocks noChangeShapeType="1"/>
            </p:cNvSpPr>
            <p:nvPr/>
          </p:nvSpPr>
          <p:spPr bwMode="auto">
            <a:xfrm>
              <a:off x="3004" y="1728"/>
              <a:ext cx="0" cy="1778"/>
            </a:xfrm>
            <a:prstGeom prst="line">
              <a:avLst/>
            </a:prstGeom>
            <a:noFill/>
            <a:ln w="12700" algn="ctr">
              <a:solidFill>
                <a:srgbClr val="000000"/>
              </a:solidFill>
              <a:round/>
              <a:headEnd/>
              <a:tailEnd/>
            </a:ln>
          </p:spPr>
          <p:txBody>
            <a:bodyPr/>
            <a:lstStyle/>
            <a:p>
              <a:endParaRPr lang="en-US"/>
            </a:p>
          </p:txBody>
        </p:sp>
        <p:sp>
          <p:nvSpPr>
            <p:cNvPr id="22549" name="Line 20"/>
            <p:cNvSpPr>
              <a:spLocks noChangeShapeType="1"/>
            </p:cNvSpPr>
            <p:nvPr/>
          </p:nvSpPr>
          <p:spPr bwMode="auto">
            <a:xfrm>
              <a:off x="778" y="2104"/>
              <a:ext cx="0" cy="1402"/>
            </a:xfrm>
            <a:prstGeom prst="line">
              <a:avLst/>
            </a:prstGeom>
            <a:noFill/>
            <a:ln w="12700" algn="ctr">
              <a:solidFill>
                <a:srgbClr val="BFBFBF"/>
              </a:solidFill>
              <a:round/>
              <a:headEnd/>
              <a:tailEnd/>
            </a:ln>
          </p:spPr>
          <p:txBody>
            <a:bodyPr/>
            <a:lstStyle/>
            <a:p>
              <a:endParaRPr lang="en-US"/>
            </a:p>
          </p:txBody>
        </p:sp>
        <p:sp>
          <p:nvSpPr>
            <p:cNvPr id="22550"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22551"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22552" name="Line 23"/>
            <p:cNvSpPr>
              <a:spLocks noChangeShapeType="1"/>
            </p:cNvSpPr>
            <p:nvPr/>
          </p:nvSpPr>
          <p:spPr bwMode="auto">
            <a:xfrm>
              <a:off x="192" y="2976"/>
              <a:ext cx="5280" cy="0"/>
            </a:xfrm>
            <a:prstGeom prst="line">
              <a:avLst/>
            </a:prstGeom>
            <a:noFill/>
            <a:ln w="12700" algn="ctr">
              <a:solidFill>
                <a:srgbClr val="EBEBEB"/>
              </a:solidFill>
              <a:round/>
              <a:headEnd/>
              <a:tailEnd/>
            </a:ln>
          </p:spPr>
          <p:txBody>
            <a:bodyPr/>
            <a:lstStyle/>
            <a:p>
              <a:endParaRPr lang="en-US"/>
            </a:p>
          </p:txBody>
        </p:sp>
        <p:sp>
          <p:nvSpPr>
            <p:cNvPr id="22553" name="Line 24"/>
            <p:cNvSpPr>
              <a:spLocks noChangeShapeType="1"/>
            </p:cNvSpPr>
            <p:nvPr/>
          </p:nvSpPr>
          <p:spPr bwMode="auto">
            <a:xfrm>
              <a:off x="5472" y="1728"/>
              <a:ext cx="0" cy="1778"/>
            </a:xfrm>
            <a:prstGeom prst="line">
              <a:avLst/>
            </a:prstGeom>
            <a:noFill/>
            <a:ln w="12700" algn="ctr">
              <a:solidFill>
                <a:srgbClr val="000000"/>
              </a:solidFill>
              <a:round/>
              <a:headEnd/>
              <a:tailEnd/>
            </a:ln>
          </p:spPr>
          <p:txBody>
            <a:bodyPr/>
            <a:lstStyle/>
            <a:p>
              <a:endParaRPr lang="en-US"/>
            </a:p>
          </p:txBody>
        </p:sp>
        <p:sp>
          <p:nvSpPr>
            <p:cNvPr id="22554" name="Line 25"/>
            <p:cNvSpPr>
              <a:spLocks noChangeShapeType="1"/>
            </p:cNvSpPr>
            <p:nvPr/>
          </p:nvSpPr>
          <p:spPr bwMode="auto">
            <a:xfrm>
              <a:off x="192" y="1728"/>
              <a:ext cx="0" cy="1778"/>
            </a:xfrm>
            <a:prstGeom prst="line">
              <a:avLst/>
            </a:prstGeom>
            <a:noFill/>
            <a:ln w="12700" algn="ctr">
              <a:solidFill>
                <a:srgbClr val="000000"/>
              </a:solidFill>
              <a:round/>
              <a:headEnd/>
              <a:tailEnd/>
            </a:ln>
          </p:spPr>
          <p:txBody>
            <a:bodyPr/>
            <a:lstStyle/>
            <a:p>
              <a:endParaRPr lang="en-US"/>
            </a:p>
          </p:txBody>
        </p:sp>
        <p:sp>
          <p:nvSpPr>
            <p:cNvPr id="22555"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22556" name="Line 27"/>
            <p:cNvSpPr>
              <a:spLocks noChangeShapeType="1"/>
            </p:cNvSpPr>
            <p:nvPr/>
          </p:nvSpPr>
          <p:spPr bwMode="auto">
            <a:xfrm>
              <a:off x="192" y="3506"/>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3555" name="Rectangle 3"/>
          <p:cNvSpPr>
            <a:spLocks noGrp="1"/>
          </p:cNvSpPr>
          <p:nvPr>
            <p:ph idx="4294967295"/>
          </p:nvPr>
        </p:nvSpPr>
        <p:spPr>
          <a:xfrm>
            <a:off x="304800" y="1076325"/>
            <a:ext cx="8382000" cy="1057275"/>
          </a:xfrm>
        </p:spPr>
        <p:txBody>
          <a:bodyPr/>
          <a:lstStyle/>
          <a:p>
            <a:pPr eaLnBrk="1" hangingPunct="1"/>
            <a:r>
              <a:rPr lang="ar-SA" b="0" smtClean="0">
                <a:solidFill>
                  <a:schemeClr val="tx1"/>
                </a:solidFill>
                <a:cs typeface="B Nazanin" pitchFamily="2" charset="-78"/>
              </a:rPr>
              <a:t>ثبت شماره (4) : مصرف درآمد خانه هاي سازماني</a:t>
            </a:r>
            <a:endParaRPr lang="bg-BG" b="0" smtClean="0">
              <a:solidFill>
                <a:schemeClr val="tx1"/>
              </a:solidFill>
              <a:cs typeface="B Nazanin" pitchFamily="2" charset="-78"/>
            </a:endParaRPr>
          </a:p>
          <a:p>
            <a:pPr algn="just" eaLnBrk="1" hangingPunct="1"/>
            <a:endParaRPr lang="bg-BG" b="0" smtClean="0">
              <a:solidFill>
                <a:schemeClr val="tx1"/>
              </a:solidFill>
              <a:cs typeface="B Nazanin" pitchFamily="2" charset="-78"/>
            </a:endParaRPr>
          </a:p>
        </p:txBody>
      </p:sp>
      <p:grpSp>
        <p:nvGrpSpPr>
          <p:cNvPr id="23556" name="Group 28"/>
          <p:cNvGrpSpPr>
            <a:grpSpLocks noGrp="1" noRot="1"/>
          </p:cNvGrpSpPr>
          <p:nvPr/>
        </p:nvGrpSpPr>
        <p:grpSpPr bwMode="auto">
          <a:xfrm>
            <a:off x="304800" y="2133600"/>
            <a:ext cx="8382000" cy="2324100"/>
            <a:chOff x="192" y="1344"/>
            <a:chExt cx="5280" cy="1464"/>
          </a:xfrm>
        </p:grpSpPr>
        <p:sp>
          <p:nvSpPr>
            <p:cNvPr id="23558" name="Rectangle 4"/>
            <p:cNvSpPr>
              <a:spLocks noChangeArrowheads="1"/>
            </p:cNvSpPr>
            <p:nvPr/>
          </p:nvSpPr>
          <p:spPr bwMode="auto">
            <a:xfrm>
              <a:off x="3004" y="1344"/>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3559" name="Rectangle 5"/>
            <p:cNvSpPr>
              <a:spLocks noChangeArrowheads="1"/>
            </p:cNvSpPr>
            <p:nvPr/>
          </p:nvSpPr>
          <p:spPr bwMode="auto">
            <a:xfrm>
              <a:off x="192" y="1344"/>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3560" name="Rectangle 6"/>
            <p:cNvSpPr>
              <a:spLocks noChangeArrowheads="1"/>
            </p:cNvSpPr>
            <p:nvPr/>
          </p:nvSpPr>
          <p:spPr bwMode="auto">
            <a:xfrm>
              <a:off x="3571" y="1720"/>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3561" name="Rectangle 7"/>
            <p:cNvSpPr>
              <a:spLocks noChangeArrowheads="1"/>
            </p:cNvSpPr>
            <p:nvPr/>
          </p:nvSpPr>
          <p:spPr bwMode="auto">
            <a:xfrm>
              <a:off x="3004" y="1720"/>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3562" name="Rectangle 8"/>
            <p:cNvSpPr>
              <a:spLocks noChangeArrowheads="1"/>
            </p:cNvSpPr>
            <p:nvPr/>
          </p:nvSpPr>
          <p:spPr bwMode="auto">
            <a:xfrm>
              <a:off x="778" y="1720"/>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3563" name="Rectangle 9"/>
            <p:cNvSpPr>
              <a:spLocks noChangeArrowheads="1"/>
            </p:cNvSpPr>
            <p:nvPr/>
          </p:nvSpPr>
          <p:spPr bwMode="auto">
            <a:xfrm>
              <a:off x="192" y="1720"/>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3564" name="Rectangle 10"/>
            <p:cNvSpPr>
              <a:spLocks noChangeArrowheads="1"/>
            </p:cNvSpPr>
            <p:nvPr/>
          </p:nvSpPr>
          <p:spPr bwMode="auto">
            <a:xfrm>
              <a:off x="3571" y="2062"/>
              <a:ext cx="1901"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هزينه / دارايي مربوط</a:t>
              </a:r>
              <a:endParaRPr lang="bg-BG" sz="2400">
                <a:latin typeface="Times New Roman" pitchFamily="18" charset="0"/>
                <a:cs typeface="B Nazanin" pitchFamily="2" charset="-78"/>
              </a:endParaRPr>
            </a:p>
          </p:txBody>
        </p:sp>
        <p:sp>
          <p:nvSpPr>
            <p:cNvPr id="23565" name="Rectangle 11"/>
            <p:cNvSpPr>
              <a:spLocks noChangeArrowheads="1"/>
            </p:cNvSpPr>
            <p:nvPr/>
          </p:nvSpPr>
          <p:spPr bwMode="auto">
            <a:xfrm>
              <a:off x="3004" y="2062"/>
              <a:ext cx="567" cy="373"/>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700</a:t>
              </a:r>
            </a:p>
          </p:txBody>
        </p:sp>
        <p:sp>
          <p:nvSpPr>
            <p:cNvPr id="23566" name="Rectangle 12"/>
            <p:cNvSpPr>
              <a:spLocks noChangeArrowheads="1"/>
            </p:cNvSpPr>
            <p:nvPr/>
          </p:nvSpPr>
          <p:spPr bwMode="auto">
            <a:xfrm>
              <a:off x="778" y="2062"/>
              <a:ext cx="2226"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3567" name="Rectangle 13"/>
            <p:cNvSpPr>
              <a:spLocks noChangeArrowheads="1"/>
            </p:cNvSpPr>
            <p:nvPr/>
          </p:nvSpPr>
          <p:spPr bwMode="auto">
            <a:xfrm>
              <a:off x="192" y="2062"/>
              <a:ext cx="586" cy="373"/>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3568" name="Rectangle 14"/>
            <p:cNvSpPr>
              <a:spLocks noChangeArrowheads="1"/>
            </p:cNvSpPr>
            <p:nvPr/>
          </p:nvSpPr>
          <p:spPr bwMode="auto">
            <a:xfrm>
              <a:off x="3571" y="2435"/>
              <a:ext cx="1901"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3569" name="Rectangle 15"/>
            <p:cNvSpPr>
              <a:spLocks noChangeArrowheads="1"/>
            </p:cNvSpPr>
            <p:nvPr/>
          </p:nvSpPr>
          <p:spPr bwMode="auto">
            <a:xfrm>
              <a:off x="3004" y="2435"/>
              <a:ext cx="567"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3570" name="Rectangle 16"/>
            <p:cNvSpPr>
              <a:spLocks noChangeArrowheads="1"/>
            </p:cNvSpPr>
            <p:nvPr/>
          </p:nvSpPr>
          <p:spPr bwMode="auto">
            <a:xfrm>
              <a:off x="778" y="2435"/>
              <a:ext cx="2226"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بانك پرداخت خـانـه‌هـاي سازمـانـي</a:t>
              </a:r>
              <a:endParaRPr lang="bg-BG" sz="2400">
                <a:latin typeface="Times New Roman" pitchFamily="18" charset="0"/>
                <a:cs typeface="B Nazanin" pitchFamily="2" charset="-78"/>
              </a:endParaRPr>
            </a:p>
          </p:txBody>
        </p:sp>
        <p:sp>
          <p:nvSpPr>
            <p:cNvPr id="23571" name="Rectangle 17"/>
            <p:cNvSpPr>
              <a:spLocks noChangeArrowheads="1"/>
            </p:cNvSpPr>
            <p:nvPr/>
          </p:nvSpPr>
          <p:spPr bwMode="auto">
            <a:xfrm>
              <a:off x="192" y="2435"/>
              <a:ext cx="586"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700</a:t>
              </a:r>
            </a:p>
          </p:txBody>
        </p:sp>
        <p:sp>
          <p:nvSpPr>
            <p:cNvPr id="23572" name="Line 18"/>
            <p:cNvSpPr>
              <a:spLocks noChangeShapeType="1"/>
            </p:cNvSpPr>
            <p:nvPr/>
          </p:nvSpPr>
          <p:spPr bwMode="auto">
            <a:xfrm>
              <a:off x="3571" y="1720"/>
              <a:ext cx="0" cy="1088"/>
            </a:xfrm>
            <a:prstGeom prst="line">
              <a:avLst/>
            </a:prstGeom>
            <a:noFill/>
            <a:ln w="12700" algn="ctr">
              <a:solidFill>
                <a:srgbClr val="BFBFBF"/>
              </a:solidFill>
              <a:round/>
              <a:headEnd/>
              <a:tailEnd/>
            </a:ln>
          </p:spPr>
          <p:txBody>
            <a:bodyPr/>
            <a:lstStyle/>
            <a:p>
              <a:endParaRPr lang="en-US"/>
            </a:p>
          </p:txBody>
        </p:sp>
        <p:sp>
          <p:nvSpPr>
            <p:cNvPr id="23573" name="Line 19"/>
            <p:cNvSpPr>
              <a:spLocks noChangeShapeType="1"/>
            </p:cNvSpPr>
            <p:nvPr/>
          </p:nvSpPr>
          <p:spPr bwMode="auto">
            <a:xfrm>
              <a:off x="3004" y="1344"/>
              <a:ext cx="0" cy="1464"/>
            </a:xfrm>
            <a:prstGeom prst="line">
              <a:avLst/>
            </a:prstGeom>
            <a:noFill/>
            <a:ln w="12700" algn="ctr">
              <a:solidFill>
                <a:srgbClr val="000000"/>
              </a:solidFill>
              <a:round/>
              <a:headEnd/>
              <a:tailEnd/>
            </a:ln>
          </p:spPr>
          <p:txBody>
            <a:bodyPr/>
            <a:lstStyle/>
            <a:p>
              <a:endParaRPr lang="en-US"/>
            </a:p>
          </p:txBody>
        </p:sp>
        <p:sp>
          <p:nvSpPr>
            <p:cNvPr id="23574" name="Line 20"/>
            <p:cNvSpPr>
              <a:spLocks noChangeShapeType="1"/>
            </p:cNvSpPr>
            <p:nvPr/>
          </p:nvSpPr>
          <p:spPr bwMode="auto">
            <a:xfrm>
              <a:off x="778" y="1720"/>
              <a:ext cx="0" cy="1088"/>
            </a:xfrm>
            <a:prstGeom prst="line">
              <a:avLst/>
            </a:prstGeom>
            <a:noFill/>
            <a:ln w="12700" algn="ctr">
              <a:solidFill>
                <a:srgbClr val="BFBFBF"/>
              </a:solidFill>
              <a:round/>
              <a:headEnd/>
              <a:tailEnd/>
            </a:ln>
          </p:spPr>
          <p:txBody>
            <a:bodyPr/>
            <a:lstStyle/>
            <a:p>
              <a:endParaRPr lang="en-US"/>
            </a:p>
          </p:txBody>
        </p:sp>
        <p:sp>
          <p:nvSpPr>
            <p:cNvPr id="23575" name="Line 21"/>
            <p:cNvSpPr>
              <a:spLocks noChangeShapeType="1"/>
            </p:cNvSpPr>
            <p:nvPr/>
          </p:nvSpPr>
          <p:spPr bwMode="auto">
            <a:xfrm>
              <a:off x="192" y="1720"/>
              <a:ext cx="5280" cy="0"/>
            </a:xfrm>
            <a:prstGeom prst="line">
              <a:avLst/>
            </a:prstGeom>
            <a:noFill/>
            <a:ln w="12700" algn="ctr">
              <a:solidFill>
                <a:srgbClr val="D9D9D9"/>
              </a:solidFill>
              <a:round/>
              <a:headEnd/>
              <a:tailEnd/>
            </a:ln>
          </p:spPr>
          <p:txBody>
            <a:bodyPr/>
            <a:lstStyle/>
            <a:p>
              <a:endParaRPr lang="en-US"/>
            </a:p>
          </p:txBody>
        </p:sp>
        <p:sp>
          <p:nvSpPr>
            <p:cNvPr id="23576" name="Line 22"/>
            <p:cNvSpPr>
              <a:spLocks noChangeShapeType="1"/>
            </p:cNvSpPr>
            <p:nvPr/>
          </p:nvSpPr>
          <p:spPr bwMode="auto">
            <a:xfrm>
              <a:off x="192" y="2062"/>
              <a:ext cx="5280" cy="0"/>
            </a:xfrm>
            <a:prstGeom prst="line">
              <a:avLst/>
            </a:prstGeom>
            <a:noFill/>
            <a:ln w="12700" algn="ctr">
              <a:solidFill>
                <a:srgbClr val="000000"/>
              </a:solidFill>
              <a:round/>
              <a:headEnd/>
              <a:tailEnd/>
            </a:ln>
          </p:spPr>
          <p:txBody>
            <a:bodyPr/>
            <a:lstStyle/>
            <a:p>
              <a:endParaRPr lang="en-US"/>
            </a:p>
          </p:txBody>
        </p:sp>
        <p:sp>
          <p:nvSpPr>
            <p:cNvPr id="23577" name="Line 23"/>
            <p:cNvSpPr>
              <a:spLocks noChangeShapeType="1"/>
            </p:cNvSpPr>
            <p:nvPr/>
          </p:nvSpPr>
          <p:spPr bwMode="auto">
            <a:xfrm>
              <a:off x="192" y="2435"/>
              <a:ext cx="5280" cy="0"/>
            </a:xfrm>
            <a:prstGeom prst="line">
              <a:avLst/>
            </a:prstGeom>
            <a:noFill/>
            <a:ln w="12700" algn="ctr">
              <a:solidFill>
                <a:srgbClr val="EBEBEB"/>
              </a:solidFill>
              <a:round/>
              <a:headEnd/>
              <a:tailEnd/>
            </a:ln>
          </p:spPr>
          <p:txBody>
            <a:bodyPr/>
            <a:lstStyle/>
            <a:p>
              <a:endParaRPr lang="en-US"/>
            </a:p>
          </p:txBody>
        </p:sp>
        <p:sp>
          <p:nvSpPr>
            <p:cNvPr id="23578" name="Line 24"/>
            <p:cNvSpPr>
              <a:spLocks noChangeShapeType="1"/>
            </p:cNvSpPr>
            <p:nvPr/>
          </p:nvSpPr>
          <p:spPr bwMode="auto">
            <a:xfrm>
              <a:off x="5472" y="1344"/>
              <a:ext cx="0" cy="1464"/>
            </a:xfrm>
            <a:prstGeom prst="line">
              <a:avLst/>
            </a:prstGeom>
            <a:noFill/>
            <a:ln w="12700" algn="ctr">
              <a:solidFill>
                <a:srgbClr val="000000"/>
              </a:solidFill>
              <a:round/>
              <a:headEnd/>
              <a:tailEnd/>
            </a:ln>
          </p:spPr>
          <p:txBody>
            <a:bodyPr/>
            <a:lstStyle/>
            <a:p>
              <a:endParaRPr lang="en-US"/>
            </a:p>
          </p:txBody>
        </p:sp>
        <p:sp>
          <p:nvSpPr>
            <p:cNvPr id="23579" name="Line 25"/>
            <p:cNvSpPr>
              <a:spLocks noChangeShapeType="1"/>
            </p:cNvSpPr>
            <p:nvPr/>
          </p:nvSpPr>
          <p:spPr bwMode="auto">
            <a:xfrm>
              <a:off x="192" y="1344"/>
              <a:ext cx="0" cy="1464"/>
            </a:xfrm>
            <a:prstGeom prst="line">
              <a:avLst/>
            </a:prstGeom>
            <a:noFill/>
            <a:ln w="12700" algn="ctr">
              <a:solidFill>
                <a:srgbClr val="000000"/>
              </a:solidFill>
              <a:round/>
              <a:headEnd/>
              <a:tailEnd/>
            </a:ln>
          </p:spPr>
          <p:txBody>
            <a:bodyPr/>
            <a:lstStyle/>
            <a:p>
              <a:endParaRPr lang="en-US"/>
            </a:p>
          </p:txBody>
        </p:sp>
        <p:sp>
          <p:nvSpPr>
            <p:cNvPr id="23580" name="Line 26"/>
            <p:cNvSpPr>
              <a:spLocks noChangeShapeType="1"/>
            </p:cNvSpPr>
            <p:nvPr/>
          </p:nvSpPr>
          <p:spPr bwMode="auto">
            <a:xfrm>
              <a:off x="192" y="1344"/>
              <a:ext cx="5280" cy="0"/>
            </a:xfrm>
            <a:prstGeom prst="line">
              <a:avLst/>
            </a:prstGeom>
            <a:noFill/>
            <a:ln w="12700" algn="ctr">
              <a:solidFill>
                <a:srgbClr val="000000"/>
              </a:solidFill>
              <a:round/>
              <a:headEnd/>
              <a:tailEnd/>
            </a:ln>
          </p:spPr>
          <p:txBody>
            <a:bodyPr/>
            <a:lstStyle/>
            <a:p>
              <a:endParaRPr lang="en-US"/>
            </a:p>
          </p:txBody>
        </p:sp>
        <p:sp>
          <p:nvSpPr>
            <p:cNvPr id="23581" name="Line 27"/>
            <p:cNvSpPr>
              <a:spLocks noChangeShapeType="1"/>
            </p:cNvSpPr>
            <p:nvPr/>
          </p:nvSpPr>
          <p:spPr bwMode="auto">
            <a:xfrm>
              <a:off x="192" y="2808"/>
              <a:ext cx="5280" cy="0"/>
            </a:xfrm>
            <a:prstGeom prst="line">
              <a:avLst/>
            </a:prstGeom>
            <a:noFill/>
            <a:ln w="12700" algn="ctr">
              <a:solidFill>
                <a:schemeClr val="tx1"/>
              </a:solidFill>
              <a:round/>
              <a:headEnd/>
              <a:tailEnd/>
            </a:ln>
          </p:spPr>
          <p:txBody>
            <a:bodyPr/>
            <a:lstStyle/>
            <a:p>
              <a:endParaRPr lang="en-US"/>
            </a:p>
          </p:txBody>
        </p:sp>
      </p:grpSp>
      <p:sp>
        <p:nvSpPr>
          <p:cNvPr id="23557" name="AutoShape 29"/>
          <p:cNvSpPr>
            <a:spLocks noChangeArrowheads="1"/>
          </p:cNvSpPr>
          <p:nvPr/>
        </p:nvSpPr>
        <p:spPr bwMode="auto">
          <a:xfrm>
            <a:off x="1219200" y="5334000"/>
            <a:ext cx="6858000" cy="914400"/>
          </a:xfrm>
          <a:prstGeom prst="roundRect">
            <a:avLst>
              <a:gd name="adj" fmla="val 16667"/>
            </a:avLst>
          </a:prstGeom>
          <a:solidFill>
            <a:schemeClr val="bg1"/>
          </a:solidFill>
          <a:ln w="28575" algn="ctr">
            <a:solidFill>
              <a:schemeClr val="accent1"/>
            </a:solidFill>
            <a:round/>
            <a:headEnd/>
            <a:tailEnd/>
          </a:ln>
        </p:spPr>
        <p:txBody>
          <a:bodyPr/>
          <a:lstStyle/>
          <a:p>
            <a:pPr algn="just" rtl="1"/>
            <a:r>
              <a:rPr lang="ar-SA" sz="2000" b="1">
                <a:solidFill>
                  <a:srgbClr val="C00000"/>
                </a:solidFill>
                <a:cs typeface="B Nazanin" pitchFamily="2" charset="-78"/>
              </a:rPr>
              <a:t>مصرف درآمد مذكور حسب مورد طبق حسابداري عمليات جاري يا سرمايه‌اي در سطح تفصیلی با عنوان سایر منابع شناسايي مي‌شوند</a:t>
            </a:r>
            <a:r>
              <a:rPr lang="bg-BG" sz="2000" b="1">
                <a:solidFill>
                  <a:srgbClr val="C00000"/>
                </a:solidFill>
                <a:cs typeface="B Nazanin" pitchFamily="2" charset="-78"/>
              </a:rPr>
              <a:t>.</a:t>
            </a:r>
          </a:p>
          <a:p>
            <a:pPr algn="just" rtl="1"/>
            <a:endParaRPr lang="bg-BG" sz="2000" b="1">
              <a:solidFill>
                <a:srgbClr val="C00000"/>
              </a:solidFill>
              <a:cs typeface="B Nazanin" pitchFamily="2" charset="-78"/>
            </a:endParaRPr>
          </a:p>
        </p:txBody>
      </p:sp>
    </p:spTree>
  </p:cSld>
  <p:clrMapOvr>
    <a:masterClrMapping/>
  </p:clrMapOvr>
  <p:transition advClick="0">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4579" name="Rectangle 3"/>
          <p:cNvSpPr>
            <a:spLocks noGrp="1"/>
          </p:cNvSpPr>
          <p:nvPr>
            <p:ph idx="4294967295"/>
          </p:nvPr>
        </p:nvSpPr>
        <p:spPr>
          <a:xfrm>
            <a:off x="304800" y="1076325"/>
            <a:ext cx="8382000" cy="1057275"/>
          </a:xfrm>
        </p:spPr>
        <p:txBody>
          <a:bodyPr/>
          <a:lstStyle/>
          <a:p>
            <a:pPr eaLnBrk="1" hangingPunct="1"/>
            <a:r>
              <a:rPr lang="ar-SA" b="0" smtClean="0">
                <a:solidFill>
                  <a:schemeClr val="tx1"/>
                </a:solidFill>
                <a:cs typeface="B Nazanin" pitchFamily="2" charset="-78"/>
              </a:rPr>
              <a:t>ثبت شماره (5) : افتتاح حساب بانك پرداخت خانه هاي سازماني سال 93 در ابتداي سال 94</a:t>
            </a:r>
            <a:r>
              <a:rPr lang="bg-BG" b="0" smtClean="0">
                <a:solidFill>
                  <a:schemeClr val="tx1"/>
                </a:solidFill>
                <a:cs typeface="B Nazanin" pitchFamily="2" charset="-78"/>
              </a:rPr>
              <a:t> </a:t>
            </a:r>
          </a:p>
          <a:p>
            <a:pPr algn="just" eaLnBrk="1" hangingPunct="1"/>
            <a:endParaRPr lang="bg-BG" b="0" smtClean="0">
              <a:solidFill>
                <a:schemeClr val="tx1"/>
              </a:solidFill>
              <a:cs typeface="B Nazanin" pitchFamily="2" charset="-78"/>
            </a:endParaRPr>
          </a:p>
        </p:txBody>
      </p:sp>
      <p:grpSp>
        <p:nvGrpSpPr>
          <p:cNvPr id="24580" name="Group 28"/>
          <p:cNvGrpSpPr>
            <a:grpSpLocks noGrp="1" noRot="1"/>
          </p:cNvGrpSpPr>
          <p:nvPr/>
        </p:nvGrpSpPr>
        <p:grpSpPr bwMode="auto">
          <a:xfrm>
            <a:off x="304800" y="2743200"/>
            <a:ext cx="8382000" cy="2573338"/>
            <a:chOff x="192" y="1728"/>
            <a:chExt cx="5280" cy="1621"/>
          </a:xfrm>
        </p:grpSpPr>
        <p:sp>
          <p:nvSpPr>
            <p:cNvPr id="24581"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4582"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4583" name="Rectangle 6"/>
            <p:cNvSpPr>
              <a:spLocks noChangeArrowheads="1"/>
            </p:cNvSpPr>
            <p:nvPr/>
          </p:nvSpPr>
          <p:spPr bwMode="auto">
            <a:xfrm>
              <a:off x="3571" y="2104"/>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4584" name="Rectangle 7"/>
            <p:cNvSpPr>
              <a:spLocks noChangeArrowheads="1"/>
            </p:cNvSpPr>
            <p:nvPr/>
          </p:nvSpPr>
          <p:spPr bwMode="auto">
            <a:xfrm>
              <a:off x="3004" y="2104"/>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4585" name="Rectangle 8"/>
            <p:cNvSpPr>
              <a:spLocks noChangeArrowheads="1"/>
            </p:cNvSpPr>
            <p:nvPr/>
          </p:nvSpPr>
          <p:spPr bwMode="auto">
            <a:xfrm>
              <a:off x="778" y="2104"/>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4586" name="Rectangle 9"/>
            <p:cNvSpPr>
              <a:spLocks noChangeArrowheads="1"/>
            </p:cNvSpPr>
            <p:nvPr/>
          </p:nvSpPr>
          <p:spPr bwMode="auto">
            <a:xfrm>
              <a:off x="192" y="2104"/>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4587" name="Rectangle 10"/>
            <p:cNvSpPr>
              <a:spLocks noChangeArrowheads="1"/>
            </p:cNvSpPr>
            <p:nvPr/>
          </p:nvSpPr>
          <p:spPr bwMode="auto">
            <a:xfrm>
              <a:off x="3571" y="2446"/>
              <a:ext cx="1901"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بانك پرداخت خانه هاي سازماني</a:t>
              </a:r>
              <a:r>
                <a:rPr lang="bg-BG" sz="2400">
                  <a:latin typeface="Times New Roman" pitchFamily="18" charset="0"/>
                  <a:cs typeface="B Nazanin" pitchFamily="2" charset="-78"/>
                </a:rPr>
                <a:t> </a:t>
              </a:r>
            </a:p>
          </p:txBody>
        </p:sp>
        <p:sp>
          <p:nvSpPr>
            <p:cNvPr id="24588" name="Rectangle 11"/>
            <p:cNvSpPr>
              <a:spLocks noChangeArrowheads="1"/>
            </p:cNvSpPr>
            <p:nvPr/>
          </p:nvSpPr>
          <p:spPr bwMode="auto">
            <a:xfrm>
              <a:off x="3004" y="2446"/>
              <a:ext cx="567"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p>
          </p:txBody>
        </p:sp>
        <p:sp>
          <p:nvSpPr>
            <p:cNvPr id="24589" name="Rectangle 12"/>
            <p:cNvSpPr>
              <a:spLocks noChangeArrowheads="1"/>
            </p:cNvSpPr>
            <p:nvPr/>
          </p:nvSpPr>
          <p:spPr bwMode="auto">
            <a:xfrm>
              <a:off x="778" y="2446"/>
              <a:ext cx="2226"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4590" name="Rectangle 13"/>
            <p:cNvSpPr>
              <a:spLocks noChangeArrowheads="1"/>
            </p:cNvSpPr>
            <p:nvPr/>
          </p:nvSpPr>
          <p:spPr bwMode="auto">
            <a:xfrm>
              <a:off x="192" y="2446"/>
              <a:ext cx="586"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4591" name="Rectangle 14"/>
            <p:cNvSpPr>
              <a:spLocks noChangeArrowheads="1"/>
            </p:cNvSpPr>
            <p:nvPr/>
          </p:nvSpPr>
          <p:spPr bwMode="auto">
            <a:xfrm>
              <a:off x="3571" y="2976"/>
              <a:ext cx="1901"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4592" name="Rectangle 15"/>
            <p:cNvSpPr>
              <a:spLocks noChangeArrowheads="1"/>
            </p:cNvSpPr>
            <p:nvPr/>
          </p:nvSpPr>
          <p:spPr bwMode="auto">
            <a:xfrm>
              <a:off x="3004" y="2976"/>
              <a:ext cx="567"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4593" name="Rectangle 16"/>
            <p:cNvSpPr>
              <a:spLocks noChangeArrowheads="1"/>
            </p:cNvSpPr>
            <p:nvPr/>
          </p:nvSpPr>
          <p:spPr bwMode="auto">
            <a:xfrm>
              <a:off x="778" y="2976"/>
              <a:ext cx="2226" cy="373"/>
            </a:xfrm>
            <a:prstGeom prst="rect">
              <a:avLst/>
            </a:prstGeom>
            <a:noFill/>
            <a:ln w="9525">
              <a:noFill/>
              <a:miter lim="800000"/>
              <a:headEnd/>
              <a:tailEnd/>
            </a:ln>
          </p:spPr>
          <p:txBody>
            <a:bodyPr lIns="68580" tIns="0" rIns="68580" bIns="0" anchor="ctr"/>
            <a:lstStyle/>
            <a:p>
              <a:pPr algn="just" rtl="1">
                <a:lnSpc>
                  <a:spcPct val="115000"/>
                </a:lnSpc>
              </a:pPr>
              <a:r>
                <a:rPr lang="ar-SA" sz="2400">
                  <a:latin typeface="Times New Roman" pitchFamily="18" charset="0"/>
                  <a:cs typeface="B Nazanin" pitchFamily="2" charset="-78"/>
                </a:rPr>
                <a:t>ارزش خالص</a:t>
              </a:r>
              <a:endParaRPr lang="bg-BG" sz="2000">
                <a:latin typeface="Calibri" pitchFamily="34" charset="0"/>
              </a:endParaRPr>
            </a:p>
          </p:txBody>
        </p:sp>
        <p:sp>
          <p:nvSpPr>
            <p:cNvPr id="24594" name="Rectangle 17"/>
            <p:cNvSpPr>
              <a:spLocks noChangeArrowheads="1"/>
            </p:cNvSpPr>
            <p:nvPr/>
          </p:nvSpPr>
          <p:spPr bwMode="auto">
            <a:xfrm>
              <a:off x="192" y="2976"/>
              <a:ext cx="586"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p>
          </p:txBody>
        </p:sp>
        <p:sp>
          <p:nvSpPr>
            <p:cNvPr id="24595" name="Line 18"/>
            <p:cNvSpPr>
              <a:spLocks noChangeShapeType="1"/>
            </p:cNvSpPr>
            <p:nvPr/>
          </p:nvSpPr>
          <p:spPr bwMode="auto">
            <a:xfrm>
              <a:off x="3571" y="2104"/>
              <a:ext cx="0" cy="1245"/>
            </a:xfrm>
            <a:prstGeom prst="line">
              <a:avLst/>
            </a:prstGeom>
            <a:noFill/>
            <a:ln w="12700" algn="ctr">
              <a:solidFill>
                <a:srgbClr val="BFBFBF"/>
              </a:solidFill>
              <a:round/>
              <a:headEnd/>
              <a:tailEnd/>
            </a:ln>
          </p:spPr>
          <p:txBody>
            <a:bodyPr/>
            <a:lstStyle/>
            <a:p>
              <a:endParaRPr lang="en-US"/>
            </a:p>
          </p:txBody>
        </p:sp>
        <p:sp>
          <p:nvSpPr>
            <p:cNvPr id="24596" name="Line 19"/>
            <p:cNvSpPr>
              <a:spLocks noChangeShapeType="1"/>
            </p:cNvSpPr>
            <p:nvPr/>
          </p:nvSpPr>
          <p:spPr bwMode="auto">
            <a:xfrm>
              <a:off x="3004" y="1728"/>
              <a:ext cx="0" cy="1621"/>
            </a:xfrm>
            <a:prstGeom prst="line">
              <a:avLst/>
            </a:prstGeom>
            <a:noFill/>
            <a:ln w="12700" algn="ctr">
              <a:solidFill>
                <a:srgbClr val="000000"/>
              </a:solidFill>
              <a:round/>
              <a:headEnd/>
              <a:tailEnd/>
            </a:ln>
          </p:spPr>
          <p:txBody>
            <a:bodyPr/>
            <a:lstStyle/>
            <a:p>
              <a:endParaRPr lang="en-US"/>
            </a:p>
          </p:txBody>
        </p:sp>
        <p:sp>
          <p:nvSpPr>
            <p:cNvPr id="24597" name="Line 20"/>
            <p:cNvSpPr>
              <a:spLocks noChangeShapeType="1"/>
            </p:cNvSpPr>
            <p:nvPr/>
          </p:nvSpPr>
          <p:spPr bwMode="auto">
            <a:xfrm>
              <a:off x="778" y="2104"/>
              <a:ext cx="0" cy="1245"/>
            </a:xfrm>
            <a:prstGeom prst="line">
              <a:avLst/>
            </a:prstGeom>
            <a:noFill/>
            <a:ln w="12700" algn="ctr">
              <a:solidFill>
                <a:srgbClr val="BFBFBF"/>
              </a:solidFill>
              <a:round/>
              <a:headEnd/>
              <a:tailEnd/>
            </a:ln>
          </p:spPr>
          <p:txBody>
            <a:bodyPr/>
            <a:lstStyle/>
            <a:p>
              <a:endParaRPr lang="en-US"/>
            </a:p>
          </p:txBody>
        </p:sp>
        <p:sp>
          <p:nvSpPr>
            <p:cNvPr id="24598"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24599"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24600" name="Line 23"/>
            <p:cNvSpPr>
              <a:spLocks noChangeShapeType="1"/>
            </p:cNvSpPr>
            <p:nvPr/>
          </p:nvSpPr>
          <p:spPr bwMode="auto">
            <a:xfrm>
              <a:off x="192" y="2976"/>
              <a:ext cx="5280" cy="0"/>
            </a:xfrm>
            <a:prstGeom prst="line">
              <a:avLst/>
            </a:prstGeom>
            <a:noFill/>
            <a:ln w="12700" algn="ctr">
              <a:solidFill>
                <a:srgbClr val="EBEBEB"/>
              </a:solidFill>
              <a:round/>
              <a:headEnd/>
              <a:tailEnd/>
            </a:ln>
          </p:spPr>
          <p:txBody>
            <a:bodyPr/>
            <a:lstStyle/>
            <a:p>
              <a:endParaRPr lang="en-US"/>
            </a:p>
          </p:txBody>
        </p:sp>
        <p:sp>
          <p:nvSpPr>
            <p:cNvPr id="24601" name="Line 24"/>
            <p:cNvSpPr>
              <a:spLocks noChangeShapeType="1"/>
            </p:cNvSpPr>
            <p:nvPr/>
          </p:nvSpPr>
          <p:spPr bwMode="auto">
            <a:xfrm>
              <a:off x="5472" y="1728"/>
              <a:ext cx="0" cy="1621"/>
            </a:xfrm>
            <a:prstGeom prst="line">
              <a:avLst/>
            </a:prstGeom>
            <a:noFill/>
            <a:ln w="12700" algn="ctr">
              <a:solidFill>
                <a:srgbClr val="000000"/>
              </a:solidFill>
              <a:round/>
              <a:headEnd/>
              <a:tailEnd/>
            </a:ln>
          </p:spPr>
          <p:txBody>
            <a:bodyPr/>
            <a:lstStyle/>
            <a:p>
              <a:endParaRPr lang="en-US"/>
            </a:p>
          </p:txBody>
        </p:sp>
        <p:sp>
          <p:nvSpPr>
            <p:cNvPr id="24602" name="Line 25"/>
            <p:cNvSpPr>
              <a:spLocks noChangeShapeType="1"/>
            </p:cNvSpPr>
            <p:nvPr/>
          </p:nvSpPr>
          <p:spPr bwMode="auto">
            <a:xfrm>
              <a:off x="192" y="1728"/>
              <a:ext cx="0" cy="1621"/>
            </a:xfrm>
            <a:prstGeom prst="line">
              <a:avLst/>
            </a:prstGeom>
            <a:noFill/>
            <a:ln w="12700" algn="ctr">
              <a:solidFill>
                <a:srgbClr val="000000"/>
              </a:solidFill>
              <a:round/>
              <a:headEnd/>
              <a:tailEnd/>
            </a:ln>
          </p:spPr>
          <p:txBody>
            <a:bodyPr/>
            <a:lstStyle/>
            <a:p>
              <a:endParaRPr lang="en-US"/>
            </a:p>
          </p:txBody>
        </p:sp>
        <p:sp>
          <p:nvSpPr>
            <p:cNvPr id="24603"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24604" name="Line 27"/>
            <p:cNvSpPr>
              <a:spLocks noChangeShapeType="1"/>
            </p:cNvSpPr>
            <p:nvPr/>
          </p:nvSpPr>
          <p:spPr bwMode="auto">
            <a:xfrm>
              <a:off x="192" y="3349"/>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5603" name="Rectangle 3"/>
          <p:cNvSpPr>
            <a:spLocks noGrp="1"/>
          </p:cNvSpPr>
          <p:nvPr>
            <p:ph idx="4294967295"/>
          </p:nvPr>
        </p:nvSpPr>
        <p:spPr>
          <a:xfrm>
            <a:off x="457200" y="685800"/>
            <a:ext cx="8229600" cy="5248275"/>
          </a:xfrm>
        </p:spPr>
        <p:txBody>
          <a:bodyPr/>
          <a:lstStyle/>
          <a:p>
            <a:pPr eaLnBrk="1" hangingPunct="1"/>
            <a:r>
              <a:rPr lang="ar-SA" sz="2400" b="0" smtClean="0">
                <a:solidFill>
                  <a:schemeClr val="tx1"/>
                </a:solidFill>
                <a:cs typeface="B Nazanin" pitchFamily="2" charset="-78"/>
              </a:rPr>
              <a:t>ثبت شماره (6) : افتتاح حساب خزانه تمركز وجوه خانه هاي سازماني سال 93 در ابتداي سال 94</a:t>
            </a:r>
            <a:r>
              <a:rPr lang="bg-BG" sz="2400" b="0" smtClean="0">
                <a:solidFill>
                  <a:schemeClr val="tx1"/>
                </a:solidFill>
                <a:cs typeface="B Nazanin" pitchFamily="2" charset="-78"/>
              </a:rPr>
              <a:t> </a:t>
            </a:r>
          </a:p>
          <a:p>
            <a:pPr eaLnBrk="1" hangingPunct="1"/>
            <a:endParaRPr lang="bg-BG" sz="1000" b="0" smtClean="0">
              <a:solidFill>
                <a:schemeClr val="tx1"/>
              </a:solidFill>
              <a:cs typeface="B Nazanin" pitchFamily="2" charset="-78"/>
            </a:endParaRPr>
          </a:p>
          <a:p>
            <a:pPr eaLnBrk="1" hangingPunct="1"/>
            <a:endParaRPr lang="bg-BG" sz="1000" b="0" smtClean="0">
              <a:solidFill>
                <a:schemeClr val="tx1"/>
              </a:solidFill>
              <a:cs typeface="B Nazanin" pitchFamily="2" charset="-78"/>
            </a:endParaRPr>
          </a:p>
          <a:p>
            <a:pPr eaLnBrk="1" hangingPunct="1"/>
            <a:endParaRPr lang="bg-BG" sz="1000" b="0" smtClean="0">
              <a:solidFill>
                <a:schemeClr val="tx1"/>
              </a:solidFill>
              <a:cs typeface="B Nazanin" pitchFamily="2" charset="-78"/>
            </a:endParaRPr>
          </a:p>
          <a:p>
            <a:pPr eaLnBrk="1" hangingPunct="1"/>
            <a:endParaRPr lang="bg-BG" sz="1000" b="0" smtClean="0">
              <a:solidFill>
                <a:schemeClr val="tx1"/>
              </a:solidFill>
              <a:cs typeface="B Nazanin" pitchFamily="2" charset="-78"/>
            </a:endParaRPr>
          </a:p>
          <a:p>
            <a:pPr eaLnBrk="1" hangingPunct="1"/>
            <a:endParaRPr lang="bg-BG" sz="10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r>
              <a:rPr lang="ar-SA" sz="2400" b="0" smtClean="0">
                <a:solidFill>
                  <a:schemeClr val="tx1"/>
                </a:solidFill>
                <a:cs typeface="B Nazanin" pitchFamily="2" charset="-78"/>
              </a:rPr>
              <a:t>دريافت وجوه مربوط از خزانه</a:t>
            </a:r>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a:p>
            <a:pPr eaLnBrk="1" hangingPunct="1"/>
            <a:endParaRPr lang="bg-BG" sz="2400" b="0" smtClean="0">
              <a:solidFill>
                <a:schemeClr val="tx1"/>
              </a:solidFill>
              <a:cs typeface="B Nazanin" pitchFamily="2" charset="-78"/>
            </a:endParaRPr>
          </a:p>
        </p:txBody>
      </p:sp>
      <p:grpSp>
        <p:nvGrpSpPr>
          <p:cNvPr id="25604" name="Group 28"/>
          <p:cNvGrpSpPr>
            <a:grpSpLocks noGrp="1" noRot="1"/>
          </p:cNvGrpSpPr>
          <p:nvPr/>
        </p:nvGrpSpPr>
        <p:grpSpPr bwMode="auto">
          <a:xfrm>
            <a:off x="228600" y="1447800"/>
            <a:ext cx="8686800" cy="1860550"/>
            <a:chOff x="144" y="912"/>
            <a:chExt cx="5472" cy="1172"/>
          </a:xfrm>
        </p:grpSpPr>
        <p:sp>
          <p:nvSpPr>
            <p:cNvPr id="25645" name="Rectangle 4"/>
            <p:cNvSpPr>
              <a:spLocks noChangeArrowheads="1"/>
            </p:cNvSpPr>
            <p:nvPr/>
          </p:nvSpPr>
          <p:spPr bwMode="auto">
            <a:xfrm>
              <a:off x="2957" y="912"/>
              <a:ext cx="2659"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بدهکار</a:t>
              </a:r>
              <a:endParaRPr lang="bg-BG" sz="2200">
                <a:latin typeface="Calibri" pitchFamily="34" charset="0"/>
              </a:endParaRPr>
            </a:p>
          </p:txBody>
        </p:sp>
        <p:sp>
          <p:nvSpPr>
            <p:cNvPr id="25646" name="Rectangle 5"/>
            <p:cNvSpPr>
              <a:spLocks noChangeArrowheads="1"/>
            </p:cNvSpPr>
            <p:nvPr/>
          </p:nvSpPr>
          <p:spPr bwMode="auto">
            <a:xfrm>
              <a:off x="144" y="912"/>
              <a:ext cx="2813"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بستانکار</a:t>
              </a:r>
              <a:endParaRPr lang="bg-BG" sz="2200">
                <a:latin typeface="Calibri" pitchFamily="34" charset="0"/>
              </a:endParaRPr>
            </a:p>
          </p:txBody>
        </p:sp>
        <p:sp>
          <p:nvSpPr>
            <p:cNvPr id="25647" name="Rectangle 6"/>
            <p:cNvSpPr>
              <a:spLocks noChangeArrowheads="1"/>
            </p:cNvSpPr>
            <p:nvPr/>
          </p:nvSpPr>
          <p:spPr bwMode="auto">
            <a:xfrm>
              <a:off x="3370" y="1155"/>
              <a:ext cx="2246"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25648" name="Rectangle 7"/>
            <p:cNvSpPr>
              <a:spLocks noChangeArrowheads="1"/>
            </p:cNvSpPr>
            <p:nvPr/>
          </p:nvSpPr>
          <p:spPr bwMode="auto">
            <a:xfrm>
              <a:off x="2957" y="1155"/>
              <a:ext cx="413"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25649" name="Rectangle 8"/>
            <p:cNvSpPr>
              <a:spLocks noChangeArrowheads="1"/>
            </p:cNvSpPr>
            <p:nvPr/>
          </p:nvSpPr>
          <p:spPr bwMode="auto">
            <a:xfrm>
              <a:off x="547" y="1155"/>
              <a:ext cx="2410"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25650" name="Rectangle 9"/>
            <p:cNvSpPr>
              <a:spLocks noChangeArrowheads="1"/>
            </p:cNvSpPr>
            <p:nvPr/>
          </p:nvSpPr>
          <p:spPr bwMode="auto">
            <a:xfrm>
              <a:off x="144" y="1155"/>
              <a:ext cx="403"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25651" name="Rectangle 10"/>
            <p:cNvSpPr>
              <a:spLocks noChangeArrowheads="1"/>
            </p:cNvSpPr>
            <p:nvPr/>
          </p:nvSpPr>
          <p:spPr bwMode="auto">
            <a:xfrm>
              <a:off x="3370" y="1398"/>
              <a:ext cx="2246" cy="266"/>
            </a:xfrm>
            <a:prstGeom prst="rect">
              <a:avLst/>
            </a:prstGeom>
            <a:noFill/>
            <a:ln w="9525">
              <a:noFill/>
              <a:miter lim="800000"/>
              <a:headEnd/>
              <a:tailEnd/>
            </a:ln>
          </p:spPr>
          <p:txBody>
            <a:bodyPr lIns="68580" tIns="0" rIns="68580" bIns="0" anchor="ctr"/>
            <a:lstStyle/>
            <a:p>
              <a:pPr indent="-225425" algn="r" rtl="1">
                <a:lnSpc>
                  <a:spcPct val="115000"/>
                </a:lnSpc>
              </a:pPr>
              <a:r>
                <a:rPr lang="ar-SA" sz="2000">
                  <a:latin typeface="Times New Roman" pitchFamily="18" charset="0"/>
                  <a:cs typeface="B Nazanin" pitchFamily="2" charset="-78"/>
                </a:rPr>
                <a:t>حساب انتظامي- مطالبات خانه هاي سازماني</a:t>
              </a:r>
              <a:endParaRPr lang="bg-BG" sz="2000">
                <a:latin typeface="Times New Roman" pitchFamily="18" charset="0"/>
                <a:cs typeface="B Nazanin" pitchFamily="2" charset="-78"/>
              </a:endParaRPr>
            </a:p>
          </p:txBody>
        </p:sp>
        <p:sp>
          <p:nvSpPr>
            <p:cNvPr id="25652" name="Rectangle 11"/>
            <p:cNvSpPr>
              <a:spLocks noChangeArrowheads="1"/>
            </p:cNvSpPr>
            <p:nvPr/>
          </p:nvSpPr>
          <p:spPr bwMode="auto">
            <a:xfrm>
              <a:off x="2957" y="1398"/>
              <a:ext cx="413" cy="266"/>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a:t>
              </a:r>
            </a:p>
          </p:txBody>
        </p:sp>
        <p:sp>
          <p:nvSpPr>
            <p:cNvPr id="25653" name="Rectangle 12"/>
            <p:cNvSpPr>
              <a:spLocks noChangeArrowheads="1"/>
            </p:cNvSpPr>
            <p:nvPr/>
          </p:nvSpPr>
          <p:spPr bwMode="auto">
            <a:xfrm>
              <a:off x="547" y="1398"/>
              <a:ext cx="2410" cy="266"/>
            </a:xfrm>
            <a:prstGeom prst="rect">
              <a:avLst/>
            </a:prstGeom>
            <a:noFill/>
            <a:ln w="9525">
              <a:noFill/>
              <a:miter lim="800000"/>
              <a:headEnd/>
              <a:tailEnd/>
            </a:ln>
          </p:spPr>
          <p:txBody>
            <a:bodyPr lIns="68580" tIns="0" rIns="68580" bIns="0" anchor="ctr"/>
            <a:lstStyle/>
            <a:p>
              <a:pPr indent="-225425" algn="r" rtl="1">
                <a:lnSpc>
                  <a:spcPct val="115000"/>
                </a:lnSpc>
              </a:pPr>
              <a:endParaRPr lang="fa-IR" sz="2000">
                <a:latin typeface="Times New Roman" pitchFamily="18" charset="0"/>
                <a:cs typeface="B Nazanin" pitchFamily="2" charset="-78"/>
              </a:endParaRPr>
            </a:p>
          </p:txBody>
        </p:sp>
        <p:sp>
          <p:nvSpPr>
            <p:cNvPr id="25654" name="Rectangle 13"/>
            <p:cNvSpPr>
              <a:spLocks noChangeArrowheads="1"/>
            </p:cNvSpPr>
            <p:nvPr/>
          </p:nvSpPr>
          <p:spPr bwMode="auto">
            <a:xfrm>
              <a:off x="144" y="1398"/>
              <a:ext cx="403" cy="266"/>
            </a:xfrm>
            <a:prstGeom prst="rect">
              <a:avLst/>
            </a:prstGeom>
            <a:noFill/>
            <a:ln w="9525">
              <a:noFill/>
              <a:miter lim="800000"/>
              <a:headEnd/>
              <a:tailEnd/>
            </a:ln>
          </p:spPr>
          <p:txBody>
            <a:bodyPr lIns="68580" tIns="0" rIns="68580" bIns="0"/>
            <a:lstStyle/>
            <a:p>
              <a:pPr indent="-225425" algn="ctr" rtl="1">
                <a:lnSpc>
                  <a:spcPct val="115000"/>
                </a:lnSpc>
              </a:pPr>
              <a:endParaRPr lang="fa-IR" sz="2000">
                <a:latin typeface="Times New Roman" pitchFamily="18" charset="0"/>
                <a:cs typeface="B Nazanin" pitchFamily="2" charset="-78"/>
              </a:endParaRPr>
            </a:p>
          </p:txBody>
        </p:sp>
        <p:sp>
          <p:nvSpPr>
            <p:cNvPr id="25655" name="Rectangle 14"/>
            <p:cNvSpPr>
              <a:spLocks noChangeArrowheads="1"/>
            </p:cNvSpPr>
            <p:nvPr/>
          </p:nvSpPr>
          <p:spPr bwMode="auto">
            <a:xfrm>
              <a:off x="3370" y="1664"/>
              <a:ext cx="2246" cy="420"/>
            </a:xfrm>
            <a:prstGeom prst="rect">
              <a:avLst/>
            </a:prstGeom>
            <a:noFill/>
            <a:ln w="9525">
              <a:noFill/>
              <a:miter lim="800000"/>
              <a:headEnd/>
              <a:tailEnd/>
            </a:ln>
          </p:spPr>
          <p:txBody>
            <a:bodyPr lIns="68580" tIns="0" rIns="68580" bIns="0" anchor="ctr"/>
            <a:lstStyle/>
            <a:p>
              <a:pPr indent="-225425" algn="r" rtl="1">
                <a:lnSpc>
                  <a:spcPct val="115000"/>
                </a:lnSpc>
              </a:pPr>
              <a:endParaRPr lang="fa-IR" sz="2000">
                <a:latin typeface="Times New Roman" pitchFamily="18" charset="0"/>
                <a:cs typeface="B Nazanin" pitchFamily="2" charset="-78"/>
              </a:endParaRPr>
            </a:p>
          </p:txBody>
        </p:sp>
        <p:sp>
          <p:nvSpPr>
            <p:cNvPr id="25656" name="Rectangle 15"/>
            <p:cNvSpPr>
              <a:spLocks noChangeArrowheads="1"/>
            </p:cNvSpPr>
            <p:nvPr/>
          </p:nvSpPr>
          <p:spPr bwMode="auto">
            <a:xfrm>
              <a:off x="2957" y="1664"/>
              <a:ext cx="413" cy="420"/>
            </a:xfrm>
            <a:prstGeom prst="rect">
              <a:avLst/>
            </a:prstGeom>
            <a:noFill/>
            <a:ln w="9525">
              <a:noFill/>
              <a:miter lim="800000"/>
              <a:headEnd/>
              <a:tailEnd/>
            </a:ln>
          </p:spPr>
          <p:txBody>
            <a:bodyPr lIns="68580" tIns="0" rIns="68580" bIns="0" anchor="ctr"/>
            <a:lstStyle/>
            <a:p>
              <a:pPr indent="-225425" algn="ctr" rtl="1">
                <a:lnSpc>
                  <a:spcPct val="115000"/>
                </a:lnSpc>
              </a:pPr>
              <a:endParaRPr lang="fa-IR" sz="2000">
                <a:latin typeface="Times New Roman" pitchFamily="18" charset="0"/>
                <a:cs typeface="B Nazanin" pitchFamily="2" charset="-78"/>
              </a:endParaRPr>
            </a:p>
          </p:txBody>
        </p:sp>
        <p:sp>
          <p:nvSpPr>
            <p:cNvPr id="25657" name="Rectangle 16"/>
            <p:cNvSpPr>
              <a:spLocks noChangeArrowheads="1"/>
            </p:cNvSpPr>
            <p:nvPr/>
          </p:nvSpPr>
          <p:spPr bwMode="auto">
            <a:xfrm>
              <a:off x="547" y="1664"/>
              <a:ext cx="2410" cy="420"/>
            </a:xfrm>
            <a:prstGeom prst="rect">
              <a:avLst/>
            </a:prstGeom>
            <a:noFill/>
            <a:ln w="9525">
              <a:noFill/>
              <a:miter lim="800000"/>
              <a:headEnd/>
              <a:tailEnd/>
            </a:ln>
          </p:spPr>
          <p:txBody>
            <a:bodyPr lIns="68580" tIns="0" rIns="68580" bIns="0" anchor="ctr"/>
            <a:lstStyle/>
            <a:p>
              <a:pPr algn="just" rtl="1">
                <a:lnSpc>
                  <a:spcPct val="115000"/>
                </a:lnSpc>
              </a:pPr>
              <a:r>
                <a:rPr lang="ar-SA">
                  <a:latin typeface="Times New Roman" pitchFamily="18" charset="0"/>
                  <a:cs typeface="B Nazanin" pitchFamily="2" charset="-78"/>
                </a:rPr>
                <a:t>طرف حساب انتظامي- مطالبات خانه هاي سازماني</a:t>
              </a:r>
              <a:endParaRPr lang="bg-BG">
                <a:latin typeface="Times New Roman" pitchFamily="18" charset="0"/>
                <a:cs typeface="B Nazanin" pitchFamily="2" charset="-78"/>
              </a:endParaRPr>
            </a:p>
            <a:p>
              <a:pPr algn="just" rtl="1">
                <a:lnSpc>
                  <a:spcPct val="115000"/>
                </a:lnSpc>
              </a:pPr>
              <a:endParaRPr lang="bg-BG" sz="2000">
                <a:latin typeface="Calibri" pitchFamily="34" charset="0"/>
              </a:endParaRPr>
            </a:p>
          </p:txBody>
        </p:sp>
        <p:sp>
          <p:nvSpPr>
            <p:cNvPr id="25658" name="Rectangle 17"/>
            <p:cNvSpPr>
              <a:spLocks noChangeArrowheads="1"/>
            </p:cNvSpPr>
            <p:nvPr/>
          </p:nvSpPr>
          <p:spPr bwMode="auto">
            <a:xfrm>
              <a:off x="144" y="1664"/>
              <a:ext cx="403" cy="420"/>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a:t>
              </a:r>
            </a:p>
          </p:txBody>
        </p:sp>
        <p:sp>
          <p:nvSpPr>
            <p:cNvPr id="25659" name="Line 18"/>
            <p:cNvSpPr>
              <a:spLocks noChangeShapeType="1"/>
            </p:cNvSpPr>
            <p:nvPr/>
          </p:nvSpPr>
          <p:spPr bwMode="auto">
            <a:xfrm>
              <a:off x="3370" y="1155"/>
              <a:ext cx="0" cy="929"/>
            </a:xfrm>
            <a:prstGeom prst="line">
              <a:avLst/>
            </a:prstGeom>
            <a:noFill/>
            <a:ln w="12700" algn="ctr">
              <a:solidFill>
                <a:srgbClr val="BFBFBF"/>
              </a:solidFill>
              <a:round/>
              <a:headEnd/>
              <a:tailEnd/>
            </a:ln>
          </p:spPr>
          <p:txBody>
            <a:bodyPr/>
            <a:lstStyle/>
            <a:p>
              <a:endParaRPr lang="en-US"/>
            </a:p>
          </p:txBody>
        </p:sp>
        <p:sp>
          <p:nvSpPr>
            <p:cNvPr id="25660" name="Line 19"/>
            <p:cNvSpPr>
              <a:spLocks noChangeShapeType="1"/>
            </p:cNvSpPr>
            <p:nvPr/>
          </p:nvSpPr>
          <p:spPr bwMode="auto">
            <a:xfrm>
              <a:off x="2957" y="912"/>
              <a:ext cx="0" cy="1172"/>
            </a:xfrm>
            <a:prstGeom prst="line">
              <a:avLst/>
            </a:prstGeom>
            <a:noFill/>
            <a:ln w="12700" algn="ctr">
              <a:solidFill>
                <a:srgbClr val="000000"/>
              </a:solidFill>
              <a:round/>
              <a:headEnd/>
              <a:tailEnd/>
            </a:ln>
          </p:spPr>
          <p:txBody>
            <a:bodyPr/>
            <a:lstStyle/>
            <a:p>
              <a:endParaRPr lang="en-US"/>
            </a:p>
          </p:txBody>
        </p:sp>
        <p:sp>
          <p:nvSpPr>
            <p:cNvPr id="25661" name="Line 20"/>
            <p:cNvSpPr>
              <a:spLocks noChangeShapeType="1"/>
            </p:cNvSpPr>
            <p:nvPr/>
          </p:nvSpPr>
          <p:spPr bwMode="auto">
            <a:xfrm>
              <a:off x="547" y="1155"/>
              <a:ext cx="0" cy="929"/>
            </a:xfrm>
            <a:prstGeom prst="line">
              <a:avLst/>
            </a:prstGeom>
            <a:noFill/>
            <a:ln w="12700" algn="ctr">
              <a:solidFill>
                <a:srgbClr val="BFBFBF"/>
              </a:solidFill>
              <a:round/>
              <a:headEnd/>
              <a:tailEnd/>
            </a:ln>
          </p:spPr>
          <p:txBody>
            <a:bodyPr/>
            <a:lstStyle/>
            <a:p>
              <a:endParaRPr lang="en-US"/>
            </a:p>
          </p:txBody>
        </p:sp>
        <p:sp>
          <p:nvSpPr>
            <p:cNvPr id="25662" name="Line 21"/>
            <p:cNvSpPr>
              <a:spLocks noChangeShapeType="1"/>
            </p:cNvSpPr>
            <p:nvPr/>
          </p:nvSpPr>
          <p:spPr bwMode="auto">
            <a:xfrm>
              <a:off x="144" y="1155"/>
              <a:ext cx="5472" cy="0"/>
            </a:xfrm>
            <a:prstGeom prst="line">
              <a:avLst/>
            </a:prstGeom>
            <a:noFill/>
            <a:ln w="12700" algn="ctr">
              <a:solidFill>
                <a:srgbClr val="D9D9D9"/>
              </a:solidFill>
              <a:round/>
              <a:headEnd/>
              <a:tailEnd/>
            </a:ln>
          </p:spPr>
          <p:txBody>
            <a:bodyPr/>
            <a:lstStyle/>
            <a:p>
              <a:endParaRPr lang="en-US"/>
            </a:p>
          </p:txBody>
        </p:sp>
        <p:sp>
          <p:nvSpPr>
            <p:cNvPr id="25663" name="Line 22"/>
            <p:cNvSpPr>
              <a:spLocks noChangeShapeType="1"/>
            </p:cNvSpPr>
            <p:nvPr/>
          </p:nvSpPr>
          <p:spPr bwMode="auto">
            <a:xfrm>
              <a:off x="144" y="1398"/>
              <a:ext cx="5472" cy="0"/>
            </a:xfrm>
            <a:prstGeom prst="line">
              <a:avLst/>
            </a:prstGeom>
            <a:noFill/>
            <a:ln w="12700" algn="ctr">
              <a:solidFill>
                <a:srgbClr val="000000"/>
              </a:solidFill>
              <a:round/>
              <a:headEnd/>
              <a:tailEnd/>
            </a:ln>
          </p:spPr>
          <p:txBody>
            <a:bodyPr/>
            <a:lstStyle/>
            <a:p>
              <a:endParaRPr lang="en-US"/>
            </a:p>
          </p:txBody>
        </p:sp>
        <p:sp>
          <p:nvSpPr>
            <p:cNvPr id="25664" name="Line 23"/>
            <p:cNvSpPr>
              <a:spLocks noChangeShapeType="1"/>
            </p:cNvSpPr>
            <p:nvPr/>
          </p:nvSpPr>
          <p:spPr bwMode="auto">
            <a:xfrm>
              <a:off x="144" y="1664"/>
              <a:ext cx="5472" cy="0"/>
            </a:xfrm>
            <a:prstGeom prst="line">
              <a:avLst/>
            </a:prstGeom>
            <a:noFill/>
            <a:ln w="12700" algn="ctr">
              <a:solidFill>
                <a:srgbClr val="EBEBEB"/>
              </a:solidFill>
              <a:round/>
              <a:headEnd/>
              <a:tailEnd/>
            </a:ln>
          </p:spPr>
          <p:txBody>
            <a:bodyPr/>
            <a:lstStyle/>
            <a:p>
              <a:endParaRPr lang="en-US"/>
            </a:p>
          </p:txBody>
        </p:sp>
        <p:sp>
          <p:nvSpPr>
            <p:cNvPr id="25665" name="Line 24"/>
            <p:cNvSpPr>
              <a:spLocks noChangeShapeType="1"/>
            </p:cNvSpPr>
            <p:nvPr/>
          </p:nvSpPr>
          <p:spPr bwMode="auto">
            <a:xfrm>
              <a:off x="5616" y="912"/>
              <a:ext cx="0" cy="1172"/>
            </a:xfrm>
            <a:prstGeom prst="line">
              <a:avLst/>
            </a:prstGeom>
            <a:noFill/>
            <a:ln w="12700" algn="ctr">
              <a:solidFill>
                <a:srgbClr val="000000"/>
              </a:solidFill>
              <a:round/>
              <a:headEnd/>
              <a:tailEnd/>
            </a:ln>
          </p:spPr>
          <p:txBody>
            <a:bodyPr/>
            <a:lstStyle/>
            <a:p>
              <a:endParaRPr lang="en-US"/>
            </a:p>
          </p:txBody>
        </p:sp>
        <p:sp>
          <p:nvSpPr>
            <p:cNvPr id="25666" name="Line 25"/>
            <p:cNvSpPr>
              <a:spLocks noChangeShapeType="1"/>
            </p:cNvSpPr>
            <p:nvPr/>
          </p:nvSpPr>
          <p:spPr bwMode="auto">
            <a:xfrm>
              <a:off x="144" y="912"/>
              <a:ext cx="0" cy="1172"/>
            </a:xfrm>
            <a:prstGeom prst="line">
              <a:avLst/>
            </a:prstGeom>
            <a:noFill/>
            <a:ln w="12700" algn="ctr">
              <a:solidFill>
                <a:srgbClr val="000000"/>
              </a:solidFill>
              <a:round/>
              <a:headEnd/>
              <a:tailEnd/>
            </a:ln>
          </p:spPr>
          <p:txBody>
            <a:bodyPr/>
            <a:lstStyle/>
            <a:p>
              <a:endParaRPr lang="en-US"/>
            </a:p>
          </p:txBody>
        </p:sp>
        <p:sp>
          <p:nvSpPr>
            <p:cNvPr id="25667" name="Line 26"/>
            <p:cNvSpPr>
              <a:spLocks noChangeShapeType="1"/>
            </p:cNvSpPr>
            <p:nvPr/>
          </p:nvSpPr>
          <p:spPr bwMode="auto">
            <a:xfrm>
              <a:off x="144" y="912"/>
              <a:ext cx="5472" cy="0"/>
            </a:xfrm>
            <a:prstGeom prst="line">
              <a:avLst/>
            </a:prstGeom>
            <a:noFill/>
            <a:ln w="12700" algn="ctr">
              <a:solidFill>
                <a:srgbClr val="000000"/>
              </a:solidFill>
              <a:round/>
              <a:headEnd/>
              <a:tailEnd/>
            </a:ln>
          </p:spPr>
          <p:txBody>
            <a:bodyPr/>
            <a:lstStyle/>
            <a:p>
              <a:endParaRPr lang="en-US"/>
            </a:p>
          </p:txBody>
        </p:sp>
        <p:sp>
          <p:nvSpPr>
            <p:cNvPr id="25668" name="Line 27"/>
            <p:cNvSpPr>
              <a:spLocks noChangeShapeType="1"/>
            </p:cNvSpPr>
            <p:nvPr/>
          </p:nvSpPr>
          <p:spPr bwMode="auto">
            <a:xfrm>
              <a:off x="144" y="2084"/>
              <a:ext cx="5472" cy="0"/>
            </a:xfrm>
            <a:prstGeom prst="line">
              <a:avLst/>
            </a:prstGeom>
            <a:noFill/>
            <a:ln w="12700" algn="ctr">
              <a:solidFill>
                <a:schemeClr val="tx1"/>
              </a:solidFill>
              <a:round/>
              <a:headEnd/>
              <a:tailEnd/>
            </a:ln>
          </p:spPr>
          <p:txBody>
            <a:bodyPr/>
            <a:lstStyle/>
            <a:p>
              <a:endParaRPr lang="en-US"/>
            </a:p>
          </p:txBody>
        </p:sp>
      </p:grpSp>
      <p:grpSp>
        <p:nvGrpSpPr>
          <p:cNvPr id="25605" name="Group 68"/>
          <p:cNvGrpSpPr>
            <a:grpSpLocks noGrp="1" noRot="1"/>
          </p:cNvGrpSpPr>
          <p:nvPr/>
        </p:nvGrpSpPr>
        <p:grpSpPr bwMode="auto">
          <a:xfrm>
            <a:off x="304800" y="3810000"/>
            <a:ext cx="8534400" cy="2486025"/>
            <a:chOff x="192" y="2400"/>
            <a:chExt cx="5376" cy="1566"/>
          </a:xfrm>
        </p:grpSpPr>
        <p:sp>
          <p:nvSpPr>
            <p:cNvPr id="25606" name="Rectangle 29"/>
            <p:cNvSpPr>
              <a:spLocks noChangeArrowheads="1"/>
            </p:cNvSpPr>
            <p:nvPr/>
          </p:nvSpPr>
          <p:spPr bwMode="auto">
            <a:xfrm>
              <a:off x="2880" y="2400"/>
              <a:ext cx="2688"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بدهکار</a:t>
              </a:r>
              <a:endParaRPr lang="bg-BG" sz="2000">
                <a:latin typeface="Calibri" pitchFamily="34" charset="0"/>
              </a:endParaRPr>
            </a:p>
          </p:txBody>
        </p:sp>
        <p:sp>
          <p:nvSpPr>
            <p:cNvPr id="25607" name="Rectangle 30"/>
            <p:cNvSpPr>
              <a:spLocks noChangeArrowheads="1"/>
            </p:cNvSpPr>
            <p:nvPr/>
          </p:nvSpPr>
          <p:spPr bwMode="auto">
            <a:xfrm>
              <a:off x="192" y="2400"/>
              <a:ext cx="2688"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بستانكار</a:t>
              </a:r>
              <a:endParaRPr lang="bg-BG" sz="2000">
                <a:latin typeface="Calibri" pitchFamily="34" charset="0"/>
              </a:endParaRPr>
            </a:p>
          </p:txBody>
        </p:sp>
        <p:sp>
          <p:nvSpPr>
            <p:cNvPr id="25608" name="Rectangle 31"/>
            <p:cNvSpPr>
              <a:spLocks noChangeArrowheads="1"/>
            </p:cNvSpPr>
            <p:nvPr/>
          </p:nvSpPr>
          <p:spPr bwMode="auto">
            <a:xfrm>
              <a:off x="3293" y="2621"/>
              <a:ext cx="2275"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25609" name="Rectangle 32"/>
            <p:cNvSpPr>
              <a:spLocks noChangeArrowheads="1"/>
            </p:cNvSpPr>
            <p:nvPr/>
          </p:nvSpPr>
          <p:spPr bwMode="auto">
            <a:xfrm>
              <a:off x="2880" y="2621"/>
              <a:ext cx="413"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25610" name="Rectangle 33"/>
            <p:cNvSpPr>
              <a:spLocks noChangeArrowheads="1"/>
            </p:cNvSpPr>
            <p:nvPr/>
          </p:nvSpPr>
          <p:spPr bwMode="auto">
            <a:xfrm>
              <a:off x="586" y="2621"/>
              <a:ext cx="2294"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25611" name="Rectangle 34"/>
            <p:cNvSpPr>
              <a:spLocks noChangeArrowheads="1"/>
            </p:cNvSpPr>
            <p:nvPr/>
          </p:nvSpPr>
          <p:spPr bwMode="auto">
            <a:xfrm>
              <a:off x="192" y="2621"/>
              <a:ext cx="394"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25612" name="Rectangle 35"/>
            <p:cNvSpPr>
              <a:spLocks noChangeArrowheads="1"/>
            </p:cNvSpPr>
            <p:nvPr/>
          </p:nvSpPr>
          <p:spPr bwMode="auto">
            <a:xfrm>
              <a:off x="3293" y="2842"/>
              <a:ext cx="2275" cy="220"/>
            </a:xfrm>
            <a:prstGeom prst="rect">
              <a:avLst/>
            </a:prstGeom>
            <a:noFill/>
            <a:ln w="9525">
              <a:noFill/>
              <a:miter lim="800000"/>
              <a:headEnd/>
              <a:tailEnd/>
            </a:ln>
          </p:spPr>
          <p:txBody>
            <a:bodyPr lIns="68580" tIns="0" rIns="68580" bIns="0" anchor="ctr"/>
            <a:lstStyle/>
            <a:p>
              <a:pPr indent="-225425" algn="just" rtl="1">
                <a:lnSpc>
                  <a:spcPct val="115000"/>
                </a:lnSpc>
              </a:pPr>
              <a:r>
                <a:rPr lang="ar-SA">
                  <a:latin typeface="Calibri" pitchFamily="34" charset="0"/>
                  <a:cs typeface="B Nazanin" pitchFamily="2" charset="-78"/>
                </a:rPr>
                <a:t>طرف حساب انتظامي- مطالبات خانه هاي سازماني</a:t>
              </a:r>
              <a:endParaRPr lang="bg-BG">
                <a:latin typeface="Calibri" pitchFamily="34" charset="0"/>
                <a:cs typeface="B Nazanin" pitchFamily="2" charset="-78"/>
              </a:endParaRPr>
            </a:p>
          </p:txBody>
        </p:sp>
        <p:sp>
          <p:nvSpPr>
            <p:cNvPr id="25613" name="Rectangle 36"/>
            <p:cNvSpPr>
              <a:spLocks noChangeArrowheads="1"/>
            </p:cNvSpPr>
            <p:nvPr/>
          </p:nvSpPr>
          <p:spPr bwMode="auto">
            <a:xfrm>
              <a:off x="2880" y="2842"/>
              <a:ext cx="413" cy="220"/>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a:t>
              </a:r>
              <a:endParaRPr lang="bg-BG" sz="2000">
                <a:latin typeface="Calibri" pitchFamily="34" charset="0"/>
              </a:endParaRPr>
            </a:p>
          </p:txBody>
        </p:sp>
        <p:sp>
          <p:nvSpPr>
            <p:cNvPr id="25614" name="Rectangle 37"/>
            <p:cNvSpPr>
              <a:spLocks noChangeArrowheads="1"/>
            </p:cNvSpPr>
            <p:nvPr/>
          </p:nvSpPr>
          <p:spPr bwMode="auto">
            <a:xfrm>
              <a:off x="586" y="2842"/>
              <a:ext cx="2294" cy="220"/>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000">
                <a:latin typeface="Times New Roman" pitchFamily="18" charset="0"/>
                <a:cs typeface="B Nazanin" pitchFamily="2" charset="-78"/>
              </a:endParaRPr>
            </a:p>
          </p:txBody>
        </p:sp>
        <p:sp>
          <p:nvSpPr>
            <p:cNvPr id="25615" name="Rectangle 38"/>
            <p:cNvSpPr>
              <a:spLocks noChangeArrowheads="1"/>
            </p:cNvSpPr>
            <p:nvPr/>
          </p:nvSpPr>
          <p:spPr bwMode="auto">
            <a:xfrm>
              <a:off x="192" y="2842"/>
              <a:ext cx="394" cy="220"/>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25616" name="Rectangle 39"/>
            <p:cNvSpPr>
              <a:spLocks noChangeArrowheads="1"/>
            </p:cNvSpPr>
            <p:nvPr/>
          </p:nvSpPr>
          <p:spPr bwMode="auto">
            <a:xfrm>
              <a:off x="3293" y="3062"/>
              <a:ext cx="2275" cy="242"/>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000">
                <a:latin typeface="Times New Roman" pitchFamily="18" charset="0"/>
                <a:cs typeface="B Nazanin" pitchFamily="2" charset="-78"/>
              </a:endParaRPr>
            </a:p>
          </p:txBody>
        </p:sp>
        <p:sp>
          <p:nvSpPr>
            <p:cNvPr id="25617" name="Rectangle 40"/>
            <p:cNvSpPr>
              <a:spLocks noChangeArrowheads="1"/>
            </p:cNvSpPr>
            <p:nvPr/>
          </p:nvSpPr>
          <p:spPr bwMode="auto">
            <a:xfrm>
              <a:off x="2880" y="3062"/>
              <a:ext cx="413" cy="242"/>
            </a:xfrm>
            <a:prstGeom prst="rect">
              <a:avLst/>
            </a:prstGeom>
            <a:noFill/>
            <a:ln w="9525">
              <a:noFill/>
              <a:miter lim="800000"/>
              <a:headEnd/>
              <a:tailEnd/>
            </a:ln>
          </p:spPr>
          <p:txBody>
            <a:bodyPr lIns="68580" tIns="0" rIns="68580" bIns="0"/>
            <a:lstStyle/>
            <a:p>
              <a:pPr algn="r" rtl="1"/>
              <a:endParaRPr lang="fa-IR" sz="2000">
                <a:latin typeface="Verdana" pitchFamily="34" charset="0"/>
              </a:endParaRPr>
            </a:p>
          </p:txBody>
        </p:sp>
        <p:sp>
          <p:nvSpPr>
            <p:cNvPr id="25618" name="Rectangle 41"/>
            <p:cNvSpPr>
              <a:spLocks noChangeArrowheads="1"/>
            </p:cNvSpPr>
            <p:nvPr/>
          </p:nvSpPr>
          <p:spPr bwMode="auto">
            <a:xfrm>
              <a:off x="586" y="3062"/>
              <a:ext cx="2294" cy="242"/>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حساب انتظامي- مطالبات خانه هاي سازماني</a:t>
              </a:r>
              <a:endParaRPr lang="bg-BG" sz="2000">
                <a:latin typeface="Calibri" pitchFamily="34" charset="0"/>
                <a:cs typeface="B Nazanin" pitchFamily="2" charset="-78"/>
              </a:endParaRPr>
            </a:p>
          </p:txBody>
        </p:sp>
        <p:sp>
          <p:nvSpPr>
            <p:cNvPr id="25619" name="Rectangle 42"/>
            <p:cNvSpPr>
              <a:spLocks noChangeArrowheads="1"/>
            </p:cNvSpPr>
            <p:nvPr/>
          </p:nvSpPr>
          <p:spPr bwMode="auto">
            <a:xfrm>
              <a:off x="192" y="3062"/>
              <a:ext cx="394" cy="242"/>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a:t>
              </a:r>
              <a:endParaRPr lang="bg-BG" sz="2000">
                <a:latin typeface="Calibri" pitchFamily="34" charset="0"/>
              </a:endParaRPr>
            </a:p>
          </p:txBody>
        </p:sp>
        <p:sp>
          <p:nvSpPr>
            <p:cNvPr id="25620" name="Rectangle 43"/>
            <p:cNvSpPr>
              <a:spLocks noChangeArrowheads="1"/>
            </p:cNvSpPr>
            <p:nvPr/>
          </p:nvSpPr>
          <p:spPr bwMode="auto">
            <a:xfrm>
              <a:off x="192" y="3304"/>
              <a:ext cx="5376" cy="221"/>
            </a:xfrm>
            <a:prstGeom prst="rect">
              <a:avLst/>
            </a:prstGeom>
            <a:solidFill>
              <a:srgbClr val="C3E2EF"/>
            </a:solidFill>
            <a:ln w="9525">
              <a:noFill/>
              <a:miter lim="800000"/>
              <a:headEnd/>
              <a:tailEnd/>
            </a:ln>
          </p:spPr>
          <p:txBody>
            <a:bodyPr lIns="68580" tIns="0" rIns="68580" bIns="0" anchor="ctr"/>
            <a:lstStyle/>
            <a:p>
              <a:pPr indent="-225425" algn="justLow" rtl="1">
                <a:lnSpc>
                  <a:spcPct val="115000"/>
                </a:lnSpc>
              </a:pPr>
              <a:endParaRPr lang="fa-IR" sz="2000">
                <a:latin typeface="Calibri" pitchFamily="34" charset="0"/>
                <a:cs typeface="B Nazanin" pitchFamily="2" charset="-78"/>
              </a:endParaRPr>
            </a:p>
          </p:txBody>
        </p:sp>
        <p:sp>
          <p:nvSpPr>
            <p:cNvPr id="25621" name="Rectangle 44"/>
            <p:cNvSpPr>
              <a:spLocks noChangeArrowheads="1"/>
            </p:cNvSpPr>
            <p:nvPr/>
          </p:nvSpPr>
          <p:spPr bwMode="auto">
            <a:xfrm>
              <a:off x="3293" y="3525"/>
              <a:ext cx="2275" cy="221"/>
            </a:xfrm>
            <a:prstGeom prst="rect">
              <a:avLst/>
            </a:prstGeom>
            <a:noFill/>
            <a:ln w="9525">
              <a:noFill/>
              <a:miter lim="800000"/>
              <a:headEnd/>
              <a:tailEnd/>
            </a:ln>
          </p:spPr>
          <p:txBody>
            <a:bodyPr lIns="68580" tIns="0" rIns="68580" bIns="0" anchor="ctr"/>
            <a:lstStyle/>
            <a:p>
              <a:pPr indent="-225425" algn="just" rtl="1">
                <a:lnSpc>
                  <a:spcPct val="115000"/>
                </a:lnSpc>
              </a:pPr>
              <a:r>
                <a:rPr lang="ar-SA" sz="2000">
                  <a:latin typeface="Calibri" pitchFamily="34" charset="0"/>
                  <a:cs typeface="B Nazanin" pitchFamily="2" charset="-78"/>
                </a:rPr>
                <a:t>بانك پرداخت خانه هاي سازماني</a:t>
              </a:r>
              <a:endParaRPr lang="bg-BG" sz="2000">
                <a:latin typeface="Calibri" pitchFamily="34" charset="0"/>
                <a:cs typeface="B Nazanin" pitchFamily="2" charset="-78"/>
              </a:endParaRPr>
            </a:p>
          </p:txBody>
        </p:sp>
        <p:sp>
          <p:nvSpPr>
            <p:cNvPr id="25622" name="Rectangle 45"/>
            <p:cNvSpPr>
              <a:spLocks noChangeArrowheads="1"/>
            </p:cNvSpPr>
            <p:nvPr/>
          </p:nvSpPr>
          <p:spPr bwMode="auto">
            <a:xfrm>
              <a:off x="2880" y="3525"/>
              <a:ext cx="413" cy="221"/>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a:t>
              </a:r>
              <a:endParaRPr lang="bg-BG" sz="2000">
                <a:latin typeface="Calibri" pitchFamily="34" charset="0"/>
              </a:endParaRPr>
            </a:p>
          </p:txBody>
        </p:sp>
        <p:sp>
          <p:nvSpPr>
            <p:cNvPr id="25623" name="Rectangle 46"/>
            <p:cNvSpPr>
              <a:spLocks noChangeArrowheads="1"/>
            </p:cNvSpPr>
            <p:nvPr/>
          </p:nvSpPr>
          <p:spPr bwMode="auto">
            <a:xfrm>
              <a:off x="586" y="3525"/>
              <a:ext cx="2294" cy="221"/>
            </a:xfrm>
            <a:prstGeom prst="rect">
              <a:avLst/>
            </a:prstGeom>
            <a:noFill/>
            <a:ln w="9525">
              <a:noFill/>
              <a:miter lim="800000"/>
              <a:headEnd/>
              <a:tailEnd/>
            </a:ln>
          </p:spPr>
          <p:txBody>
            <a:bodyPr lIns="68580" tIns="0" rIns="68580" bIns="0" anchor="ctr"/>
            <a:lstStyle/>
            <a:p>
              <a:pPr indent="-225425" algn="ctr">
                <a:lnSpc>
                  <a:spcPct val="115000"/>
                </a:lnSpc>
              </a:pPr>
              <a:endParaRPr lang="fa-IR" sz="2000">
                <a:latin typeface="Times New Roman" pitchFamily="18" charset="0"/>
                <a:cs typeface="B Nazanin" pitchFamily="2" charset="-78"/>
              </a:endParaRPr>
            </a:p>
          </p:txBody>
        </p:sp>
        <p:sp>
          <p:nvSpPr>
            <p:cNvPr id="25624" name="Rectangle 47"/>
            <p:cNvSpPr>
              <a:spLocks noChangeArrowheads="1"/>
            </p:cNvSpPr>
            <p:nvPr/>
          </p:nvSpPr>
          <p:spPr bwMode="auto">
            <a:xfrm>
              <a:off x="192" y="3525"/>
              <a:ext cx="394" cy="221"/>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25625" name="Rectangle 48"/>
            <p:cNvSpPr>
              <a:spLocks noChangeArrowheads="1"/>
            </p:cNvSpPr>
            <p:nvPr/>
          </p:nvSpPr>
          <p:spPr bwMode="auto">
            <a:xfrm>
              <a:off x="3293" y="3746"/>
              <a:ext cx="2275" cy="220"/>
            </a:xfrm>
            <a:prstGeom prst="rect">
              <a:avLst/>
            </a:prstGeom>
            <a:noFill/>
            <a:ln w="9525">
              <a:noFill/>
              <a:miter lim="800000"/>
              <a:headEnd/>
              <a:tailEnd/>
            </a:ln>
          </p:spPr>
          <p:txBody>
            <a:bodyPr lIns="68580" tIns="0" rIns="68580" bIns="0" anchor="ctr"/>
            <a:lstStyle/>
            <a:p>
              <a:pPr indent="-225425" algn="ctr">
                <a:lnSpc>
                  <a:spcPct val="115000"/>
                </a:lnSpc>
              </a:pPr>
              <a:endParaRPr lang="fa-IR" sz="2000">
                <a:latin typeface="Times New Roman" pitchFamily="18" charset="0"/>
                <a:cs typeface="B Nazanin" pitchFamily="2" charset="-78"/>
              </a:endParaRPr>
            </a:p>
          </p:txBody>
        </p:sp>
        <p:sp>
          <p:nvSpPr>
            <p:cNvPr id="25626" name="Rectangle 49"/>
            <p:cNvSpPr>
              <a:spLocks noChangeArrowheads="1"/>
            </p:cNvSpPr>
            <p:nvPr/>
          </p:nvSpPr>
          <p:spPr bwMode="auto">
            <a:xfrm>
              <a:off x="2880" y="3746"/>
              <a:ext cx="413" cy="220"/>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25627" name="Rectangle 50"/>
            <p:cNvSpPr>
              <a:spLocks noChangeArrowheads="1"/>
            </p:cNvSpPr>
            <p:nvPr/>
          </p:nvSpPr>
          <p:spPr bwMode="auto">
            <a:xfrm>
              <a:off x="586" y="3746"/>
              <a:ext cx="2294" cy="220"/>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ارزش خالص</a:t>
              </a:r>
              <a:endParaRPr lang="bg-BG" sz="2000">
                <a:latin typeface="Calibri" pitchFamily="34" charset="0"/>
                <a:cs typeface="B Nazanin" pitchFamily="2" charset="-78"/>
              </a:endParaRPr>
            </a:p>
          </p:txBody>
        </p:sp>
        <p:sp>
          <p:nvSpPr>
            <p:cNvPr id="25628" name="Rectangle 51"/>
            <p:cNvSpPr>
              <a:spLocks noChangeArrowheads="1"/>
            </p:cNvSpPr>
            <p:nvPr/>
          </p:nvSpPr>
          <p:spPr bwMode="auto">
            <a:xfrm>
              <a:off x="192" y="3746"/>
              <a:ext cx="394" cy="220"/>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a:t>
              </a:r>
              <a:endParaRPr lang="bg-BG" sz="2000">
                <a:latin typeface="Calibri" pitchFamily="34" charset="0"/>
              </a:endParaRPr>
            </a:p>
          </p:txBody>
        </p:sp>
        <p:sp>
          <p:nvSpPr>
            <p:cNvPr id="25629" name="Line 52"/>
            <p:cNvSpPr>
              <a:spLocks noChangeShapeType="1"/>
            </p:cNvSpPr>
            <p:nvPr/>
          </p:nvSpPr>
          <p:spPr bwMode="auto">
            <a:xfrm>
              <a:off x="3293" y="2621"/>
              <a:ext cx="0" cy="683"/>
            </a:xfrm>
            <a:prstGeom prst="line">
              <a:avLst/>
            </a:prstGeom>
            <a:noFill/>
            <a:ln w="12700" algn="ctr">
              <a:solidFill>
                <a:srgbClr val="BFBFBF"/>
              </a:solidFill>
              <a:round/>
              <a:headEnd/>
              <a:tailEnd/>
            </a:ln>
          </p:spPr>
          <p:txBody>
            <a:bodyPr/>
            <a:lstStyle/>
            <a:p>
              <a:endParaRPr lang="en-US"/>
            </a:p>
          </p:txBody>
        </p:sp>
        <p:sp>
          <p:nvSpPr>
            <p:cNvPr id="25630" name="Line 53"/>
            <p:cNvSpPr>
              <a:spLocks noChangeShapeType="1"/>
            </p:cNvSpPr>
            <p:nvPr/>
          </p:nvSpPr>
          <p:spPr bwMode="auto">
            <a:xfrm>
              <a:off x="3293" y="3525"/>
              <a:ext cx="0" cy="441"/>
            </a:xfrm>
            <a:prstGeom prst="line">
              <a:avLst/>
            </a:prstGeom>
            <a:noFill/>
            <a:ln w="12700" algn="ctr">
              <a:solidFill>
                <a:srgbClr val="BFBFBF"/>
              </a:solidFill>
              <a:round/>
              <a:headEnd/>
              <a:tailEnd/>
            </a:ln>
          </p:spPr>
          <p:txBody>
            <a:bodyPr/>
            <a:lstStyle/>
            <a:p>
              <a:endParaRPr lang="en-US"/>
            </a:p>
          </p:txBody>
        </p:sp>
        <p:sp>
          <p:nvSpPr>
            <p:cNvPr id="25631" name="Line 54"/>
            <p:cNvSpPr>
              <a:spLocks noChangeShapeType="1"/>
            </p:cNvSpPr>
            <p:nvPr/>
          </p:nvSpPr>
          <p:spPr bwMode="auto">
            <a:xfrm>
              <a:off x="2880" y="2400"/>
              <a:ext cx="0" cy="904"/>
            </a:xfrm>
            <a:prstGeom prst="line">
              <a:avLst/>
            </a:prstGeom>
            <a:noFill/>
            <a:ln w="12700" algn="ctr">
              <a:solidFill>
                <a:srgbClr val="000000"/>
              </a:solidFill>
              <a:round/>
              <a:headEnd/>
              <a:tailEnd/>
            </a:ln>
          </p:spPr>
          <p:txBody>
            <a:bodyPr/>
            <a:lstStyle/>
            <a:p>
              <a:endParaRPr lang="en-US"/>
            </a:p>
          </p:txBody>
        </p:sp>
        <p:sp>
          <p:nvSpPr>
            <p:cNvPr id="25632" name="Line 55"/>
            <p:cNvSpPr>
              <a:spLocks noChangeShapeType="1"/>
            </p:cNvSpPr>
            <p:nvPr/>
          </p:nvSpPr>
          <p:spPr bwMode="auto">
            <a:xfrm>
              <a:off x="2880" y="3525"/>
              <a:ext cx="0" cy="441"/>
            </a:xfrm>
            <a:prstGeom prst="line">
              <a:avLst/>
            </a:prstGeom>
            <a:noFill/>
            <a:ln w="12700" algn="ctr">
              <a:solidFill>
                <a:srgbClr val="000000"/>
              </a:solidFill>
              <a:round/>
              <a:headEnd/>
              <a:tailEnd/>
            </a:ln>
          </p:spPr>
          <p:txBody>
            <a:bodyPr/>
            <a:lstStyle/>
            <a:p>
              <a:endParaRPr lang="en-US"/>
            </a:p>
          </p:txBody>
        </p:sp>
        <p:sp>
          <p:nvSpPr>
            <p:cNvPr id="25633" name="Line 56"/>
            <p:cNvSpPr>
              <a:spLocks noChangeShapeType="1"/>
            </p:cNvSpPr>
            <p:nvPr/>
          </p:nvSpPr>
          <p:spPr bwMode="auto">
            <a:xfrm>
              <a:off x="586" y="2621"/>
              <a:ext cx="0" cy="683"/>
            </a:xfrm>
            <a:prstGeom prst="line">
              <a:avLst/>
            </a:prstGeom>
            <a:noFill/>
            <a:ln w="12700" algn="ctr">
              <a:solidFill>
                <a:srgbClr val="BFBFBF"/>
              </a:solidFill>
              <a:round/>
              <a:headEnd/>
              <a:tailEnd/>
            </a:ln>
          </p:spPr>
          <p:txBody>
            <a:bodyPr/>
            <a:lstStyle/>
            <a:p>
              <a:endParaRPr lang="en-US"/>
            </a:p>
          </p:txBody>
        </p:sp>
        <p:sp>
          <p:nvSpPr>
            <p:cNvPr id="25634" name="Line 57"/>
            <p:cNvSpPr>
              <a:spLocks noChangeShapeType="1"/>
            </p:cNvSpPr>
            <p:nvPr/>
          </p:nvSpPr>
          <p:spPr bwMode="auto">
            <a:xfrm>
              <a:off x="586" y="3525"/>
              <a:ext cx="0" cy="441"/>
            </a:xfrm>
            <a:prstGeom prst="line">
              <a:avLst/>
            </a:prstGeom>
            <a:noFill/>
            <a:ln w="12700" algn="ctr">
              <a:solidFill>
                <a:srgbClr val="BFBFBF"/>
              </a:solidFill>
              <a:round/>
              <a:headEnd/>
              <a:tailEnd/>
            </a:ln>
          </p:spPr>
          <p:txBody>
            <a:bodyPr/>
            <a:lstStyle/>
            <a:p>
              <a:endParaRPr lang="en-US"/>
            </a:p>
          </p:txBody>
        </p:sp>
        <p:sp>
          <p:nvSpPr>
            <p:cNvPr id="25635" name="Line 58"/>
            <p:cNvSpPr>
              <a:spLocks noChangeShapeType="1"/>
            </p:cNvSpPr>
            <p:nvPr/>
          </p:nvSpPr>
          <p:spPr bwMode="auto">
            <a:xfrm>
              <a:off x="192" y="2621"/>
              <a:ext cx="5376" cy="0"/>
            </a:xfrm>
            <a:prstGeom prst="line">
              <a:avLst/>
            </a:prstGeom>
            <a:noFill/>
            <a:ln w="12700" algn="ctr">
              <a:solidFill>
                <a:srgbClr val="D9D9D9"/>
              </a:solidFill>
              <a:round/>
              <a:headEnd/>
              <a:tailEnd/>
            </a:ln>
          </p:spPr>
          <p:txBody>
            <a:bodyPr/>
            <a:lstStyle/>
            <a:p>
              <a:endParaRPr lang="en-US"/>
            </a:p>
          </p:txBody>
        </p:sp>
        <p:sp>
          <p:nvSpPr>
            <p:cNvPr id="25636" name="Line 59"/>
            <p:cNvSpPr>
              <a:spLocks noChangeShapeType="1"/>
            </p:cNvSpPr>
            <p:nvPr/>
          </p:nvSpPr>
          <p:spPr bwMode="auto">
            <a:xfrm>
              <a:off x="192" y="2842"/>
              <a:ext cx="5376" cy="0"/>
            </a:xfrm>
            <a:prstGeom prst="line">
              <a:avLst/>
            </a:prstGeom>
            <a:noFill/>
            <a:ln w="12700" algn="ctr">
              <a:solidFill>
                <a:srgbClr val="000000"/>
              </a:solidFill>
              <a:round/>
              <a:headEnd/>
              <a:tailEnd/>
            </a:ln>
          </p:spPr>
          <p:txBody>
            <a:bodyPr/>
            <a:lstStyle/>
            <a:p>
              <a:endParaRPr lang="en-US"/>
            </a:p>
          </p:txBody>
        </p:sp>
        <p:sp>
          <p:nvSpPr>
            <p:cNvPr id="25637" name="Line 60"/>
            <p:cNvSpPr>
              <a:spLocks noChangeShapeType="1"/>
            </p:cNvSpPr>
            <p:nvPr/>
          </p:nvSpPr>
          <p:spPr bwMode="auto">
            <a:xfrm>
              <a:off x="192" y="3062"/>
              <a:ext cx="5376" cy="0"/>
            </a:xfrm>
            <a:prstGeom prst="line">
              <a:avLst/>
            </a:prstGeom>
            <a:noFill/>
            <a:ln w="12700" algn="ctr">
              <a:solidFill>
                <a:srgbClr val="D9D9D9"/>
              </a:solidFill>
              <a:round/>
              <a:headEnd/>
              <a:tailEnd/>
            </a:ln>
          </p:spPr>
          <p:txBody>
            <a:bodyPr/>
            <a:lstStyle/>
            <a:p>
              <a:endParaRPr lang="en-US"/>
            </a:p>
          </p:txBody>
        </p:sp>
        <p:sp>
          <p:nvSpPr>
            <p:cNvPr id="25638" name="Line 61"/>
            <p:cNvSpPr>
              <a:spLocks noChangeShapeType="1"/>
            </p:cNvSpPr>
            <p:nvPr/>
          </p:nvSpPr>
          <p:spPr bwMode="auto">
            <a:xfrm>
              <a:off x="192" y="3304"/>
              <a:ext cx="5376" cy="0"/>
            </a:xfrm>
            <a:prstGeom prst="line">
              <a:avLst/>
            </a:prstGeom>
            <a:noFill/>
            <a:ln w="12700" algn="ctr">
              <a:solidFill>
                <a:srgbClr val="D9D9D9"/>
              </a:solidFill>
              <a:round/>
              <a:headEnd/>
              <a:tailEnd/>
            </a:ln>
          </p:spPr>
          <p:txBody>
            <a:bodyPr/>
            <a:lstStyle/>
            <a:p>
              <a:endParaRPr lang="en-US"/>
            </a:p>
          </p:txBody>
        </p:sp>
        <p:sp>
          <p:nvSpPr>
            <p:cNvPr id="25639" name="Line 62"/>
            <p:cNvSpPr>
              <a:spLocks noChangeShapeType="1"/>
            </p:cNvSpPr>
            <p:nvPr/>
          </p:nvSpPr>
          <p:spPr bwMode="auto">
            <a:xfrm>
              <a:off x="192" y="3525"/>
              <a:ext cx="5376" cy="0"/>
            </a:xfrm>
            <a:prstGeom prst="line">
              <a:avLst/>
            </a:prstGeom>
            <a:noFill/>
            <a:ln w="12700" algn="ctr">
              <a:solidFill>
                <a:srgbClr val="D9D9D9"/>
              </a:solidFill>
              <a:round/>
              <a:headEnd/>
              <a:tailEnd/>
            </a:ln>
          </p:spPr>
          <p:txBody>
            <a:bodyPr/>
            <a:lstStyle/>
            <a:p>
              <a:endParaRPr lang="en-US"/>
            </a:p>
          </p:txBody>
        </p:sp>
        <p:sp>
          <p:nvSpPr>
            <p:cNvPr id="25640" name="Line 63"/>
            <p:cNvSpPr>
              <a:spLocks noChangeShapeType="1"/>
            </p:cNvSpPr>
            <p:nvPr/>
          </p:nvSpPr>
          <p:spPr bwMode="auto">
            <a:xfrm>
              <a:off x="192" y="3746"/>
              <a:ext cx="5376" cy="0"/>
            </a:xfrm>
            <a:prstGeom prst="line">
              <a:avLst/>
            </a:prstGeom>
            <a:noFill/>
            <a:ln w="12700" algn="ctr">
              <a:solidFill>
                <a:srgbClr val="D9D9D9"/>
              </a:solidFill>
              <a:round/>
              <a:headEnd/>
              <a:tailEnd/>
            </a:ln>
          </p:spPr>
          <p:txBody>
            <a:bodyPr/>
            <a:lstStyle/>
            <a:p>
              <a:endParaRPr lang="en-US"/>
            </a:p>
          </p:txBody>
        </p:sp>
        <p:sp>
          <p:nvSpPr>
            <p:cNvPr id="25641" name="Line 64"/>
            <p:cNvSpPr>
              <a:spLocks noChangeShapeType="1"/>
            </p:cNvSpPr>
            <p:nvPr/>
          </p:nvSpPr>
          <p:spPr bwMode="auto">
            <a:xfrm>
              <a:off x="5568" y="2400"/>
              <a:ext cx="0" cy="1566"/>
            </a:xfrm>
            <a:prstGeom prst="line">
              <a:avLst/>
            </a:prstGeom>
            <a:noFill/>
            <a:ln w="12700" algn="ctr">
              <a:solidFill>
                <a:srgbClr val="000000"/>
              </a:solidFill>
              <a:round/>
              <a:headEnd/>
              <a:tailEnd/>
            </a:ln>
          </p:spPr>
          <p:txBody>
            <a:bodyPr/>
            <a:lstStyle/>
            <a:p>
              <a:endParaRPr lang="en-US"/>
            </a:p>
          </p:txBody>
        </p:sp>
        <p:sp>
          <p:nvSpPr>
            <p:cNvPr id="25642" name="Line 65"/>
            <p:cNvSpPr>
              <a:spLocks noChangeShapeType="1"/>
            </p:cNvSpPr>
            <p:nvPr/>
          </p:nvSpPr>
          <p:spPr bwMode="auto">
            <a:xfrm>
              <a:off x="192" y="2400"/>
              <a:ext cx="0" cy="1566"/>
            </a:xfrm>
            <a:prstGeom prst="line">
              <a:avLst/>
            </a:prstGeom>
            <a:noFill/>
            <a:ln w="12700" algn="ctr">
              <a:solidFill>
                <a:srgbClr val="000000"/>
              </a:solidFill>
              <a:round/>
              <a:headEnd/>
              <a:tailEnd/>
            </a:ln>
          </p:spPr>
          <p:txBody>
            <a:bodyPr/>
            <a:lstStyle/>
            <a:p>
              <a:endParaRPr lang="en-US"/>
            </a:p>
          </p:txBody>
        </p:sp>
        <p:sp>
          <p:nvSpPr>
            <p:cNvPr id="25643" name="Line 66"/>
            <p:cNvSpPr>
              <a:spLocks noChangeShapeType="1"/>
            </p:cNvSpPr>
            <p:nvPr/>
          </p:nvSpPr>
          <p:spPr bwMode="auto">
            <a:xfrm>
              <a:off x="192" y="2400"/>
              <a:ext cx="5376" cy="0"/>
            </a:xfrm>
            <a:prstGeom prst="line">
              <a:avLst/>
            </a:prstGeom>
            <a:noFill/>
            <a:ln w="12700" algn="ctr">
              <a:solidFill>
                <a:srgbClr val="000000"/>
              </a:solidFill>
              <a:round/>
              <a:headEnd/>
              <a:tailEnd/>
            </a:ln>
          </p:spPr>
          <p:txBody>
            <a:bodyPr/>
            <a:lstStyle/>
            <a:p>
              <a:endParaRPr lang="en-US"/>
            </a:p>
          </p:txBody>
        </p:sp>
        <p:sp>
          <p:nvSpPr>
            <p:cNvPr id="25644" name="Line 67"/>
            <p:cNvSpPr>
              <a:spLocks noChangeShapeType="1"/>
            </p:cNvSpPr>
            <p:nvPr/>
          </p:nvSpPr>
          <p:spPr bwMode="auto">
            <a:xfrm>
              <a:off x="192" y="3966"/>
              <a:ext cx="5376" cy="0"/>
            </a:xfrm>
            <a:prstGeom prst="line">
              <a:avLst/>
            </a:prstGeom>
            <a:noFill/>
            <a:ln w="9525"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idx="4294967295"/>
          </p:nvPr>
        </p:nvSpPr>
        <p:spPr bwMode="black">
          <a:xfrm>
            <a:off x="2743200" y="2286000"/>
            <a:ext cx="6400800" cy="1295400"/>
          </a:xfrm>
          <a:noFill/>
        </p:spPr>
        <p:txBody>
          <a:bodyPr/>
          <a:lstStyle/>
          <a:p>
            <a:pPr rtl="1" eaLnBrk="1" hangingPunct="1"/>
            <a:r>
              <a:rPr lang="ar-SA" sz="4000" smtClean="0">
                <a:cs typeface="B Mitra" pitchFamily="2" charset="-78"/>
              </a:rPr>
              <a:t>نظام حسابداری بخش عمومی</a:t>
            </a:r>
            <a:endParaRPr lang="bg-BG" sz="4000" smtClean="0">
              <a:cs typeface="B Mitra" pitchFamily="2" charset="-78"/>
            </a:endParaRPr>
          </a:p>
        </p:txBody>
      </p:sp>
      <p:pic>
        <p:nvPicPr>
          <p:cNvPr id="26627" name="Picture 3"/>
          <p:cNvPicPr>
            <a:picLocks noChangeAspect="1" noChangeArrowheads="1"/>
          </p:cNvPicPr>
          <p:nvPr/>
        </p:nvPicPr>
        <p:blipFill>
          <a:blip r:embed="rId2"/>
          <a:srcRect/>
          <a:stretch>
            <a:fillRect/>
          </a:stretch>
        </p:blipFill>
        <p:spPr bwMode="auto">
          <a:xfrm>
            <a:off x="-6350" y="1670050"/>
            <a:ext cx="4279900" cy="5595938"/>
          </a:xfrm>
          <a:prstGeom prst="rect">
            <a:avLst/>
          </a:prstGeom>
          <a:noFill/>
          <a:ln w="9525">
            <a:noFill/>
            <a:miter lim="800000"/>
            <a:headEnd/>
            <a:tailEnd/>
          </a:ln>
        </p:spPr>
      </p:pic>
      <p:pic>
        <p:nvPicPr>
          <p:cNvPr id="26628" name="Picture 4"/>
          <p:cNvPicPr>
            <a:picLocks noChangeAspect="1"/>
          </p:cNvPicPr>
          <p:nvPr/>
        </p:nvPicPr>
        <p:blipFill>
          <a:blip r:embed="rId3"/>
          <a:srcRect/>
          <a:stretch>
            <a:fillRect/>
          </a:stretch>
        </p:blipFill>
        <p:spPr bwMode="auto">
          <a:xfrm>
            <a:off x="228600" y="381000"/>
            <a:ext cx="1789113" cy="1185863"/>
          </a:xfrm>
          <a:prstGeom prst="rect">
            <a:avLst/>
          </a:prstGeom>
          <a:noFill/>
          <a:ln w="9525">
            <a:noFill/>
            <a:miter lim="800000"/>
            <a:headEnd/>
            <a:tailEnd/>
          </a:ln>
        </p:spPr>
      </p:pic>
      <p:sp>
        <p:nvSpPr>
          <p:cNvPr id="26629" name="Text Box 5"/>
          <p:cNvSpPr txBox="1">
            <a:spLocks noChangeArrowheads="1"/>
          </p:cNvSpPr>
          <p:nvPr/>
        </p:nvSpPr>
        <p:spPr bwMode="black">
          <a:xfrm>
            <a:off x="2438400" y="3810000"/>
            <a:ext cx="6400800" cy="1295400"/>
          </a:xfrm>
          <a:prstGeom prst="rect">
            <a:avLst/>
          </a:prstGeom>
          <a:noFill/>
          <a:ln w="9525">
            <a:noFill/>
            <a:miter lim="800000"/>
            <a:headEnd/>
            <a:tailEnd/>
          </a:ln>
        </p:spPr>
        <p:txBody>
          <a:bodyPr anchor="ctr"/>
          <a:lstStyle/>
          <a:p>
            <a:pPr algn="ctr" rtl="1"/>
            <a:r>
              <a:rPr lang="ar-SA" sz="3600" b="1">
                <a:cs typeface="B Titr" pitchFamily="2" charset="-78"/>
              </a:rPr>
              <a:t>حسابداری اوراق مشارکت</a:t>
            </a:r>
            <a:endParaRPr lang="bg-BG" sz="3600" b="1">
              <a:cs typeface="B Titr" pitchFamily="2" charset="-78"/>
            </a:endParaRPr>
          </a:p>
        </p:txBody>
      </p:sp>
    </p:spTree>
  </p:cSld>
  <p:clrMapOvr>
    <a:masterClrMapping/>
  </p:clrMapOvr>
  <p:transition advClick="0">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27651" name="Rectangle 3"/>
          <p:cNvSpPr>
            <a:spLocks noGrp="1"/>
          </p:cNvSpPr>
          <p:nvPr>
            <p:ph idx="4294967295"/>
          </p:nvPr>
        </p:nvSpPr>
        <p:spPr>
          <a:xfrm>
            <a:off x="457200" y="1076325"/>
            <a:ext cx="7162800" cy="4181475"/>
          </a:xfrm>
        </p:spPr>
        <p:txBody>
          <a:bodyPr/>
          <a:lstStyle/>
          <a:p>
            <a:pPr algn="l" eaLnBrk="1" hangingPunct="1">
              <a:buFont typeface="Wingdings" pitchFamily="2" charset="2"/>
              <a:buNone/>
            </a:pPr>
            <a:endParaRPr lang="bg-BG" smtClean="0">
              <a:solidFill>
                <a:srgbClr val="000000"/>
              </a:solidFill>
            </a:endParaRPr>
          </a:p>
          <a:p>
            <a:pPr algn="l" eaLnBrk="1" hangingPunct="1">
              <a:buFont typeface="Wingdings" pitchFamily="2" charset="2"/>
              <a:buNone/>
            </a:pPr>
            <a:endParaRPr lang="bg-BG" smtClean="0">
              <a:solidFill>
                <a:srgbClr val="000000"/>
              </a:solidFill>
            </a:endParaRPr>
          </a:p>
          <a:p>
            <a:pPr algn="l" eaLnBrk="1" hangingPunct="1">
              <a:buFont typeface="Wingdings" pitchFamily="2" charset="2"/>
              <a:buNone/>
            </a:pPr>
            <a:r>
              <a:rPr lang="bg-BG" smtClean="0">
                <a:solidFill>
                  <a:srgbClr val="000000"/>
                </a:solidFill>
              </a:rPr>
              <a:t>   </a:t>
            </a:r>
            <a:r>
              <a:rPr lang="ar-SA" smtClean="0">
                <a:solidFill>
                  <a:srgbClr val="000000"/>
                </a:solidFill>
                <a:cs typeface="Arial" charset="0"/>
              </a:rPr>
              <a:t>اوراق مشارکت: اوراق بهادار با نام يا بي‌نامي است كه به موجب قانون نحوه انتشار اوراق مشاركت به قيمت اسمي مشخص براي مدت معين منتشر مي‌شود</a:t>
            </a:r>
            <a:r>
              <a:rPr lang="bg-BG" smtClean="0">
                <a:solidFill>
                  <a:srgbClr val="000000"/>
                </a:solidFill>
              </a:rPr>
              <a:t>.</a:t>
            </a:r>
          </a:p>
          <a:p>
            <a:pPr algn="l" eaLnBrk="1" hangingPunct="1">
              <a:buFont typeface="Wingdings" pitchFamily="2" charset="2"/>
              <a:buNone/>
            </a:pPr>
            <a:endParaRPr lang="bg-BG" smtClean="0">
              <a:solidFill>
                <a:srgbClr val="000000"/>
              </a:solidFill>
            </a:endParaRPr>
          </a:p>
        </p:txBody>
      </p:sp>
    </p:spTree>
  </p:cSld>
  <p:clrMapOvr>
    <a:masterClrMapping/>
  </p:clrMapOvr>
  <p:transition advClick="0">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2770" name="Rectangle 2"/>
          <p:cNvSpPr>
            <a:spLocks noGrp="1"/>
          </p:cNvSpPr>
          <p:nvPr>
            <p:ph type="title" idx="4294967295"/>
          </p:nvPr>
        </p:nvSpPr>
        <p:spPr/>
        <p:txBody>
          <a:bodyPr/>
          <a:lstStyle/>
          <a:p>
            <a:pPr eaLnBrk="1" hangingPunct="1">
              <a:defRPr/>
            </a:pPr>
            <a:r>
              <a:rPr lang="ar-SA" smtClean="0">
                <a:effectLst>
                  <a:outerShdw blurRad="38100" dist="38100" dir="2700000" algn="tl">
                    <a:srgbClr val="C0C0C0"/>
                  </a:outerShdw>
                </a:effectLst>
                <a:cs typeface="B Titr" pitchFamily="2" charset="-78"/>
              </a:rPr>
              <a:t>حسابداری اوراق مشاركت</a:t>
            </a:r>
            <a:endParaRPr lang="bg-BG" smtClean="0"/>
          </a:p>
        </p:txBody>
      </p:sp>
      <p:sp>
        <p:nvSpPr>
          <p:cNvPr id="28675" name="Rectangle 3"/>
          <p:cNvSpPr>
            <a:spLocks noGrp="1"/>
          </p:cNvSpPr>
          <p:nvPr>
            <p:ph idx="4294967295"/>
          </p:nvPr>
        </p:nvSpPr>
        <p:spPr/>
        <p:txBody>
          <a:bodyPr/>
          <a:lstStyle/>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r>
              <a:rPr lang="ar-SA" smtClean="0">
                <a:cs typeface="B Nazanin" pitchFamily="2" charset="-78"/>
              </a:rPr>
              <a:t>مثال: </a:t>
            </a:r>
            <a:r>
              <a:rPr lang="ar-SA" b="0" smtClean="0">
                <a:solidFill>
                  <a:schemeClr val="tx1"/>
                </a:solidFill>
                <a:cs typeface="B Nazanin" pitchFamily="2" charset="-78"/>
              </a:rPr>
              <a:t>وزارت نيرو از طريق شركت سهامي توسعه منابع آب و نيروي ايران به منظور اجراي طرح هاي ساختمان سد و نيروگاه سردشت (40204039) اقدام به انتشار اوراق مشاركت به مبلغ 9.000.000.000ريال با سود 20% مي نمايد</a:t>
            </a:r>
            <a:r>
              <a:rPr lang="bg-BG" b="0" smtClean="0">
                <a:solidFill>
                  <a:schemeClr val="tx1"/>
                </a:solidFill>
                <a:cs typeface="B Nazanin" pitchFamily="2" charset="-78"/>
              </a:rPr>
              <a:t>. </a:t>
            </a:r>
          </a:p>
          <a:p>
            <a:pPr algn="just" eaLnBrk="1" hangingPunct="1">
              <a:buFont typeface="Wingdings" pitchFamily="2" charset="2"/>
              <a:buNone/>
            </a:pPr>
            <a:r>
              <a:rPr lang="ar-SA" b="0" smtClean="0">
                <a:solidFill>
                  <a:schemeClr val="tx1"/>
                </a:solidFill>
                <a:cs typeface="B Nazanin" pitchFamily="2" charset="-78"/>
              </a:rPr>
              <a:t>الف) هنگامی‌که اوراق مشارکت با هدف تامین منابع مالی طرح های تملک دارایی های سرمایه‌ای انتفاعی خاص منتشر و وجوه حاصل از آن در اختيار واحد گزارشگر قرار داده شود</a:t>
            </a:r>
            <a:r>
              <a:rPr lang="bg-BG" b="0" smtClean="0">
                <a:solidFill>
                  <a:schemeClr val="tx1"/>
                </a:solidFill>
                <a:cs typeface="B Nazanin" pitchFamily="2" charset="-78"/>
              </a:rPr>
              <a:t>.</a:t>
            </a: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a:p>
            <a:pPr algn="just" eaLnBrk="1" hangingPunct="1">
              <a:buFont typeface="Wingdings" pitchFamily="2" charset="2"/>
              <a:buNone/>
            </a:pPr>
            <a:endParaRPr lang="bg-BG" b="0" smtClean="0">
              <a:solidFill>
                <a:schemeClr val="tx1"/>
              </a:solidFill>
              <a:cs typeface="B Nazanin" pitchFamily="2" charset="-78"/>
            </a:endParaRPr>
          </a:p>
        </p:txBody>
      </p:sp>
    </p:spTree>
  </p:cSld>
  <p:clrMapOvr>
    <a:masterClrMapping/>
  </p:clrMapOvr>
  <p:transition advClick="0">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3794"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29699"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ثبت شماره (1): به هنگام ابلاغ بودجه يا تبادل موافقتنامه</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29700" name="Group 28"/>
          <p:cNvGrpSpPr>
            <a:grpSpLocks noGrp="1" noRot="1"/>
          </p:cNvGrpSpPr>
          <p:nvPr/>
        </p:nvGrpSpPr>
        <p:grpSpPr bwMode="auto">
          <a:xfrm>
            <a:off x="304800" y="2743200"/>
            <a:ext cx="8382000" cy="2324100"/>
            <a:chOff x="192" y="1728"/>
            <a:chExt cx="5280" cy="1464"/>
          </a:xfrm>
        </p:grpSpPr>
        <p:sp>
          <p:nvSpPr>
            <p:cNvPr id="29701"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9702"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9703" name="Rectangle 6"/>
            <p:cNvSpPr>
              <a:spLocks noChangeArrowheads="1"/>
            </p:cNvSpPr>
            <p:nvPr/>
          </p:nvSpPr>
          <p:spPr bwMode="auto">
            <a:xfrm>
              <a:off x="4118" y="2104"/>
              <a:ext cx="135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9704" name="Rectangle 7"/>
            <p:cNvSpPr>
              <a:spLocks noChangeArrowheads="1"/>
            </p:cNvSpPr>
            <p:nvPr/>
          </p:nvSpPr>
          <p:spPr bwMode="auto">
            <a:xfrm>
              <a:off x="3004" y="2104"/>
              <a:ext cx="111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9705" name="Rectangle 8"/>
            <p:cNvSpPr>
              <a:spLocks noChangeArrowheads="1"/>
            </p:cNvSpPr>
            <p:nvPr/>
          </p:nvSpPr>
          <p:spPr bwMode="auto">
            <a:xfrm>
              <a:off x="1354" y="2104"/>
              <a:ext cx="1650"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9706" name="Rectangle 9"/>
            <p:cNvSpPr>
              <a:spLocks noChangeArrowheads="1"/>
            </p:cNvSpPr>
            <p:nvPr/>
          </p:nvSpPr>
          <p:spPr bwMode="auto">
            <a:xfrm>
              <a:off x="192" y="2104"/>
              <a:ext cx="1162"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9707" name="Rectangle 10"/>
            <p:cNvSpPr>
              <a:spLocks noChangeArrowheads="1"/>
            </p:cNvSpPr>
            <p:nvPr/>
          </p:nvSpPr>
          <p:spPr bwMode="auto">
            <a:xfrm>
              <a:off x="4118" y="2446"/>
              <a:ext cx="1354"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اعتبار سرمايه اي</a:t>
              </a:r>
              <a:endParaRPr lang="bg-BG" sz="2400">
                <a:latin typeface="Times New Roman" pitchFamily="18" charset="0"/>
                <a:cs typeface="B Nazanin" pitchFamily="2" charset="-78"/>
              </a:endParaRPr>
            </a:p>
          </p:txBody>
        </p:sp>
        <p:sp>
          <p:nvSpPr>
            <p:cNvPr id="29708" name="Rectangle 11"/>
            <p:cNvSpPr>
              <a:spLocks noChangeArrowheads="1"/>
            </p:cNvSpPr>
            <p:nvPr/>
          </p:nvSpPr>
          <p:spPr bwMode="auto">
            <a:xfrm>
              <a:off x="3004" y="2446"/>
              <a:ext cx="1114" cy="373"/>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9.000.000.000</a:t>
              </a:r>
            </a:p>
          </p:txBody>
        </p:sp>
        <p:sp>
          <p:nvSpPr>
            <p:cNvPr id="29709" name="Rectangle 12"/>
            <p:cNvSpPr>
              <a:spLocks noChangeArrowheads="1"/>
            </p:cNvSpPr>
            <p:nvPr/>
          </p:nvSpPr>
          <p:spPr bwMode="auto">
            <a:xfrm>
              <a:off x="1354" y="2446"/>
              <a:ext cx="1650"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9710" name="Rectangle 13"/>
            <p:cNvSpPr>
              <a:spLocks noChangeArrowheads="1"/>
            </p:cNvSpPr>
            <p:nvPr/>
          </p:nvSpPr>
          <p:spPr bwMode="auto">
            <a:xfrm>
              <a:off x="192" y="2446"/>
              <a:ext cx="1162" cy="373"/>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9711" name="Rectangle 14"/>
            <p:cNvSpPr>
              <a:spLocks noChangeArrowheads="1"/>
            </p:cNvSpPr>
            <p:nvPr/>
          </p:nvSpPr>
          <p:spPr bwMode="auto">
            <a:xfrm>
              <a:off x="4118" y="2819"/>
              <a:ext cx="1354"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9712" name="Rectangle 15"/>
            <p:cNvSpPr>
              <a:spLocks noChangeArrowheads="1"/>
            </p:cNvSpPr>
            <p:nvPr/>
          </p:nvSpPr>
          <p:spPr bwMode="auto">
            <a:xfrm>
              <a:off x="3004" y="2819"/>
              <a:ext cx="1114"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9713" name="Rectangle 16"/>
            <p:cNvSpPr>
              <a:spLocks noChangeArrowheads="1"/>
            </p:cNvSpPr>
            <p:nvPr/>
          </p:nvSpPr>
          <p:spPr bwMode="auto">
            <a:xfrm>
              <a:off x="1354" y="2819"/>
              <a:ext cx="1650"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بودجه اعتبار سرمايه اي</a:t>
              </a:r>
              <a:endParaRPr lang="bg-BG" sz="2400">
                <a:latin typeface="Times New Roman" pitchFamily="18" charset="0"/>
                <a:cs typeface="B Nazanin" pitchFamily="2" charset="-78"/>
              </a:endParaRPr>
            </a:p>
          </p:txBody>
        </p:sp>
        <p:sp>
          <p:nvSpPr>
            <p:cNvPr id="29714" name="Rectangle 17"/>
            <p:cNvSpPr>
              <a:spLocks noChangeArrowheads="1"/>
            </p:cNvSpPr>
            <p:nvPr/>
          </p:nvSpPr>
          <p:spPr bwMode="auto">
            <a:xfrm>
              <a:off x="192" y="2819"/>
              <a:ext cx="1162"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9.000.000.000</a:t>
              </a:r>
            </a:p>
          </p:txBody>
        </p:sp>
        <p:sp>
          <p:nvSpPr>
            <p:cNvPr id="29715" name="Line 18"/>
            <p:cNvSpPr>
              <a:spLocks noChangeShapeType="1"/>
            </p:cNvSpPr>
            <p:nvPr/>
          </p:nvSpPr>
          <p:spPr bwMode="auto">
            <a:xfrm>
              <a:off x="4118" y="2104"/>
              <a:ext cx="0" cy="1088"/>
            </a:xfrm>
            <a:prstGeom prst="line">
              <a:avLst/>
            </a:prstGeom>
            <a:noFill/>
            <a:ln w="12700" algn="ctr">
              <a:solidFill>
                <a:srgbClr val="BFBFBF"/>
              </a:solidFill>
              <a:round/>
              <a:headEnd/>
              <a:tailEnd/>
            </a:ln>
          </p:spPr>
          <p:txBody>
            <a:bodyPr/>
            <a:lstStyle/>
            <a:p>
              <a:endParaRPr lang="en-US"/>
            </a:p>
          </p:txBody>
        </p:sp>
        <p:sp>
          <p:nvSpPr>
            <p:cNvPr id="29716" name="Line 19"/>
            <p:cNvSpPr>
              <a:spLocks noChangeShapeType="1"/>
            </p:cNvSpPr>
            <p:nvPr/>
          </p:nvSpPr>
          <p:spPr bwMode="auto">
            <a:xfrm>
              <a:off x="3004" y="1728"/>
              <a:ext cx="0" cy="1464"/>
            </a:xfrm>
            <a:prstGeom prst="line">
              <a:avLst/>
            </a:prstGeom>
            <a:noFill/>
            <a:ln w="12700" algn="ctr">
              <a:solidFill>
                <a:srgbClr val="000000"/>
              </a:solidFill>
              <a:round/>
              <a:headEnd/>
              <a:tailEnd/>
            </a:ln>
          </p:spPr>
          <p:txBody>
            <a:bodyPr/>
            <a:lstStyle/>
            <a:p>
              <a:endParaRPr lang="en-US"/>
            </a:p>
          </p:txBody>
        </p:sp>
        <p:sp>
          <p:nvSpPr>
            <p:cNvPr id="29717" name="Line 20"/>
            <p:cNvSpPr>
              <a:spLocks noChangeShapeType="1"/>
            </p:cNvSpPr>
            <p:nvPr/>
          </p:nvSpPr>
          <p:spPr bwMode="auto">
            <a:xfrm>
              <a:off x="1354" y="2104"/>
              <a:ext cx="0" cy="1088"/>
            </a:xfrm>
            <a:prstGeom prst="line">
              <a:avLst/>
            </a:prstGeom>
            <a:noFill/>
            <a:ln w="12700" algn="ctr">
              <a:solidFill>
                <a:srgbClr val="BFBFBF"/>
              </a:solidFill>
              <a:round/>
              <a:headEnd/>
              <a:tailEnd/>
            </a:ln>
          </p:spPr>
          <p:txBody>
            <a:bodyPr/>
            <a:lstStyle/>
            <a:p>
              <a:endParaRPr lang="en-US"/>
            </a:p>
          </p:txBody>
        </p:sp>
        <p:sp>
          <p:nvSpPr>
            <p:cNvPr id="29718"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29719"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29720" name="Line 23"/>
            <p:cNvSpPr>
              <a:spLocks noChangeShapeType="1"/>
            </p:cNvSpPr>
            <p:nvPr/>
          </p:nvSpPr>
          <p:spPr bwMode="auto">
            <a:xfrm>
              <a:off x="192" y="2819"/>
              <a:ext cx="5280" cy="0"/>
            </a:xfrm>
            <a:prstGeom prst="line">
              <a:avLst/>
            </a:prstGeom>
            <a:noFill/>
            <a:ln w="12700" algn="ctr">
              <a:solidFill>
                <a:srgbClr val="EBEBEB"/>
              </a:solidFill>
              <a:round/>
              <a:headEnd/>
              <a:tailEnd/>
            </a:ln>
          </p:spPr>
          <p:txBody>
            <a:bodyPr/>
            <a:lstStyle/>
            <a:p>
              <a:endParaRPr lang="en-US"/>
            </a:p>
          </p:txBody>
        </p:sp>
        <p:sp>
          <p:nvSpPr>
            <p:cNvPr id="29721" name="Line 24"/>
            <p:cNvSpPr>
              <a:spLocks noChangeShapeType="1"/>
            </p:cNvSpPr>
            <p:nvPr/>
          </p:nvSpPr>
          <p:spPr bwMode="auto">
            <a:xfrm>
              <a:off x="5472" y="1728"/>
              <a:ext cx="0" cy="1464"/>
            </a:xfrm>
            <a:prstGeom prst="line">
              <a:avLst/>
            </a:prstGeom>
            <a:noFill/>
            <a:ln w="12700" algn="ctr">
              <a:solidFill>
                <a:srgbClr val="000000"/>
              </a:solidFill>
              <a:round/>
              <a:headEnd/>
              <a:tailEnd/>
            </a:ln>
          </p:spPr>
          <p:txBody>
            <a:bodyPr/>
            <a:lstStyle/>
            <a:p>
              <a:endParaRPr lang="en-US"/>
            </a:p>
          </p:txBody>
        </p:sp>
        <p:sp>
          <p:nvSpPr>
            <p:cNvPr id="29722" name="Line 25"/>
            <p:cNvSpPr>
              <a:spLocks noChangeShapeType="1"/>
            </p:cNvSpPr>
            <p:nvPr/>
          </p:nvSpPr>
          <p:spPr bwMode="auto">
            <a:xfrm>
              <a:off x="192" y="1728"/>
              <a:ext cx="0" cy="1464"/>
            </a:xfrm>
            <a:prstGeom prst="line">
              <a:avLst/>
            </a:prstGeom>
            <a:noFill/>
            <a:ln w="12700" algn="ctr">
              <a:solidFill>
                <a:srgbClr val="000000"/>
              </a:solidFill>
              <a:round/>
              <a:headEnd/>
              <a:tailEnd/>
            </a:ln>
          </p:spPr>
          <p:txBody>
            <a:bodyPr/>
            <a:lstStyle/>
            <a:p>
              <a:endParaRPr lang="en-US"/>
            </a:p>
          </p:txBody>
        </p:sp>
        <p:sp>
          <p:nvSpPr>
            <p:cNvPr id="29723"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29724" name="Line 27"/>
            <p:cNvSpPr>
              <a:spLocks noChangeShapeType="1"/>
            </p:cNvSpPr>
            <p:nvPr/>
          </p:nvSpPr>
          <p:spPr bwMode="auto">
            <a:xfrm>
              <a:off x="192" y="3192"/>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0722" name="Rectangle 2"/>
          <p:cNvSpPr>
            <a:spLocks noGrp="1"/>
          </p:cNvSpPr>
          <p:nvPr>
            <p:ph type="title" idx="4294967295"/>
          </p:nvPr>
        </p:nvSpPr>
        <p:spPr>
          <a:xfrm>
            <a:off x="0" y="4800600"/>
            <a:ext cx="8534400" cy="1752600"/>
          </a:xfrm>
          <a:noFill/>
        </p:spPr>
        <p:txBody>
          <a:bodyPr anchor="t"/>
          <a:lstStyle/>
          <a:p>
            <a:pPr algn="just" rtl="1" eaLnBrk="1" hangingPunct="1"/>
            <a:r>
              <a:rPr lang="ar-SA" sz="2200" b="0" smtClean="0">
                <a:solidFill>
                  <a:schemeClr val="tx1"/>
                </a:solidFill>
                <a:cs typeface="B Nazanin" pitchFamily="2" charset="-78"/>
              </a:rPr>
              <a:t>در صورتي‌كه هزينه‌هاي انتشار اوراق مشاركت طبق قوانين و مقررات مربوط از محل وجوه حاصل از فروش اوراق مذكور تامين و برداشت شود، هزينه‌هاي ياد شده بايستي در مقابل حساب اوراق مشاركت پرداختني شناسايي گردد، در غير اين‌صورت، هزينه‌هاي مذكور بايستي از محل اعتبار تخصيص يافته مربوط تامين و به عنوان هزينه‌هاي دوره شناسايي شود. البته چنانچه اين هزينه‌ها قابل انتساب به دارايي مشخصي باشد، به بهاي تمام شده آن دارايي اضافه مي‌شود</a:t>
            </a:r>
            <a:r>
              <a:rPr lang="bg-BG" sz="2200" b="0" smtClean="0">
                <a:solidFill>
                  <a:schemeClr val="tx1"/>
                </a:solidFill>
                <a:cs typeface="B Nazanin" pitchFamily="2" charset="-78"/>
              </a:rPr>
              <a:t>.</a:t>
            </a:r>
            <a:br>
              <a:rPr lang="bg-BG" sz="2200" b="0" smtClean="0">
                <a:solidFill>
                  <a:schemeClr val="tx1"/>
                </a:solidFill>
                <a:cs typeface="B Nazanin" pitchFamily="2" charset="-78"/>
              </a:rPr>
            </a:br>
            <a:r>
              <a:rPr lang="bg-BG" sz="2200" b="0" smtClean="0">
                <a:solidFill>
                  <a:schemeClr val="tx1"/>
                </a:solidFill>
                <a:cs typeface="B Nazanin" pitchFamily="2" charset="-78"/>
              </a:rPr>
              <a:t/>
            </a:r>
            <a:br>
              <a:rPr lang="bg-BG" sz="2200" b="0" smtClean="0">
                <a:solidFill>
                  <a:schemeClr val="tx1"/>
                </a:solidFill>
                <a:cs typeface="B Nazanin" pitchFamily="2" charset="-78"/>
              </a:rPr>
            </a:br>
            <a:endParaRPr lang="bg-BG" sz="2200" b="0" smtClean="0">
              <a:solidFill>
                <a:schemeClr val="tx1"/>
              </a:solidFill>
              <a:cs typeface="B Nazanin" pitchFamily="2" charset="-78"/>
            </a:endParaRPr>
          </a:p>
        </p:txBody>
      </p:sp>
      <p:sp>
        <p:nvSpPr>
          <p:cNvPr id="30723" name="Rectangle 3"/>
          <p:cNvSpPr>
            <a:spLocks noGrp="1"/>
          </p:cNvSpPr>
          <p:nvPr>
            <p:ph type="body" idx="4294967295"/>
          </p:nvPr>
        </p:nvSpPr>
        <p:spPr>
          <a:xfrm>
            <a:off x="0" y="762000"/>
            <a:ext cx="8001000" cy="1500188"/>
          </a:xfrm>
          <a:noFill/>
        </p:spPr>
        <p:txBody>
          <a:bodyPr anchor="b"/>
          <a:lstStyle/>
          <a:p>
            <a:pPr marL="0" indent="0" algn="just" eaLnBrk="1" hangingPunct="1">
              <a:buFont typeface="Wingdings" pitchFamily="2" charset="2"/>
              <a:buNone/>
            </a:pPr>
            <a:r>
              <a:rPr lang="ar-SA" sz="2400" smtClean="0">
                <a:solidFill>
                  <a:schemeClr val="tx1"/>
                </a:solidFill>
                <a:cs typeface="B Nazanin" pitchFamily="2" charset="-78"/>
              </a:rPr>
              <a:t>ثبت شماره (2) : به میزان فروش اوراق مشارکت انتشار يافته</a:t>
            </a:r>
            <a:endParaRPr lang="bg-BG" sz="2400" smtClean="0">
              <a:solidFill>
                <a:schemeClr val="tx1"/>
              </a:solidFill>
              <a:cs typeface="B Nazanin" pitchFamily="2" charset="-78"/>
            </a:endParaRPr>
          </a:p>
          <a:p>
            <a:pPr marL="0" indent="0" algn="just" eaLnBrk="1" hangingPunct="1">
              <a:buFont typeface="Wingdings" pitchFamily="2" charset="2"/>
              <a:buNone/>
            </a:pPr>
            <a:r>
              <a:rPr lang="bg-BG" sz="2400" b="0" smtClean="0">
                <a:solidFill>
                  <a:schemeClr val="tx1"/>
                </a:solidFill>
                <a:cs typeface="B Nazanin" pitchFamily="2" charset="-78"/>
              </a:rPr>
              <a:t>(</a:t>
            </a:r>
            <a:r>
              <a:rPr lang="ar-SA" sz="2400" b="0" smtClean="0">
                <a:solidFill>
                  <a:schemeClr val="tx1"/>
                </a:solidFill>
                <a:cs typeface="B Nazanin" pitchFamily="2" charset="-78"/>
              </a:rPr>
              <a:t>مبلغ  4.000.000.000ريال از اوراق مشاركت منتشر شده واگذار گرديده است</a:t>
            </a:r>
            <a:r>
              <a:rPr lang="bg-BG" sz="2400" b="0" smtClean="0">
                <a:solidFill>
                  <a:schemeClr val="tx1"/>
                </a:solidFill>
                <a:cs typeface="B Nazanin" pitchFamily="2" charset="-78"/>
              </a:rPr>
              <a:t>)</a:t>
            </a:r>
          </a:p>
          <a:p>
            <a:pPr marL="0" indent="0" algn="just" eaLnBrk="1" hangingPunct="1">
              <a:buFont typeface="Wingdings" pitchFamily="2" charset="2"/>
              <a:buNone/>
            </a:pPr>
            <a:endParaRPr lang="bg-BG" sz="2400" smtClean="0">
              <a:solidFill>
                <a:schemeClr val="tx1"/>
              </a:solidFill>
              <a:cs typeface="B Nazanin" pitchFamily="2" charset="-78"/>
            </a:endParaRPr>
          </a:p>
        </p:txBody>
      </p:sp>
      <p:grpSp>
        <p:nvGrpSpPr>
          <p:cNvPr id="30724" name="Group 33"/>
          <p:cNvGrpSpPr>
            <a:grpSpLocks noGrp="1" noRot="1"/>
          </p:cNvGrpSpPr>
          <p:nvPr/>
        </p:nvGrpSpPr>
        <p:grpSpPr bwMode="auto">
          <a:xfrm>
            <a:off x="304800" y="2057400"/>
            <a:ext cx="8382000" cy="1941513"/>
            <a:chOff x="192" y="1296"/>
            <a:chExt cx="5280" cy="1223"/>
          </a:xfrm>
        </p:grpSpPr>
        <p:sp>
          <p:nvSpPr>
            <p:cNvPr id="30727" name="Rectangle 4"/>
            <p:cNvSpPr>
              <a:spLocks noChangeArrowheads="1"/>
            </p:cNvSpPr>
            <p:nvPr/>
          </p:nvSpPr>
          <p:spPr bwMode="auto">
            <a:xfrm>
              <a:off x="3004" y="1296"/>
              <a:ext cx="2468" cy="247"/>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بدهکار</a:t>
              </a:r>
              <a:endParaRPr lang="bg-BG" sz="2200">
                <a:latin typeface="Calibri" pitchFamily="34" charset="0"/>
              </a:endParaRPr>
            </a:p>
          </p:txBody>
        </p:sp>
        <p:sp>
          <p:nvSpPr>
            <p:cNvPr id="30728" name="Rectangle 5"/>
            <p:cNvSpPr>
              <a:spLocks noChangeArrowheads="1"/>
            </p:cNvSpPr>
            <p:nvPr/>
          </p:nvSpPr>
          <p:spPr bwMode="auto">
            <a:xfrm>
              <a:off x="192" y="1296"/>
              <a:ext cx="2812" cy="247"/>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بستانکار</a:t>
              </a:r>
              <a:endParaRPr lang="bg-BG" sz="2200">
                <a:latin typeface="Calibri" pitchFamily="34" charset="0"/>
              </a:endParaRPr>
            </a:p>
          </p:txBody>
        </p:sp>
        <p:sp>
          <p:nvSpPr>
            <p:cNvPr id="30729" name="Rectangle 6"/>
            <p:cNvSpPr>
              <a:spLocks noChangeArrowheads="1"/>
            </p:cNvSpPr>
            <p:nvPr/>
          </p:nvSpPr>
          <p:spPr bwMode="auto">
            <a:xfrm>
              <a:off x="3965" y="1543"/>
              <a:ext cx="1507"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30730" name="Rectangle 7"/>
            <p:cNvSpPr>
              <a:spLocks noChangeArrowheads="1"/>
            </p:cNvSpPr>
            <p:nvPr/>
          </p:nvSpPr>
          <p:spPr bwMode="auto">
            <a:xfrm>
              <a:off x="3004" y="1543"/>
              <a:ext cx="961"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30731" name="Rectangle 8"/>
            <p:cNvSpPr>
              <a:spLocks noChangeArrowheads="1"/>
            </p:cNvSpPr>
            <p:nvPr/>
          </p:nvSpPr>
          <p:spPr bwMode="auto">
            <a:xfrm>
              <a:off x="1133" y="1543"/>
              <a:ext cx="1871"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30732" name="Rectangle 9"/>
            <p:cNvSpPr>
              <a:spLocks noChangeArrowheads="1"/>
            </p:cNvSpPr>
            <p:nvPr/>
          </p:nvSpPr>
          <p:spPr bwMode="auto">
            <a:xfrm>
              <a:off x="192" y="1543"/>
              <a:ext cx="941" cy="243"/>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30733" name="Rectangle 10"/>
            <p:cNvSpPr>
              <a:spLocks noChangeArrowheads="1"/>
            </p:cNvSpPr>
            <p:nvPr/>
          </p:nvSpPr>
          <p:spPr bwMode="auto">
            <a:xfrm>
              <a:off x="3965" y="1786"/>
              <a:ext cx="1507" cy="244"/>
            </a:xfrm>
            <a:prstGeom prst="rect">
              <a:avLst/>
            </a:prstGeom>
            <a:noFill/>
            <a:ln w="9525">
              <a:noFill/>
              <a:miter lim="800000"/>
              <a:headEnd/>
              <a:tailEnd/>
            </a:ln>
          </p:spPr>
          <p:txBody>
            <a:bodyPr lIns="68580" tIns="0" rIns="68580" bIns="0" anchor="ctr"/>
            <a:lstStyle/>
            <a:p>
              <a:pPr indent="-225425" algn="r" rtl="1">
                <a:lnSpc>
                  <a:spcPct val="115000"/>
                </a:lnSpc>
              </a:pPr>
              <a:r>
                <a:rPr lang="ar-SA" sz="2200">
                  <a:latin typeface="Times New Roman" pitchFamily="18" charset="0"/>
                  <a:cs typeface="B Nazanin" pitchFamily="2" charset="-78"/>
                </a:rPr>
                <a:t>بـانـك پرداخت سرمايه اي</a:t>
              </a:r>
              <a:endParaRPr lang="bg-BG" sz="2200">
                <a:latin typeface="Times New Roman" pitchFamily="18" charset="0"/>
                <a:cs typeface="B Nazanin" pitchFamily="2" charset="-78"/>
              </a:endParaRPr>
            </a:p>
          </p:txBody>
        </p:sp>
        <p:sp>
          <p:nvSpPr>
            <p:cNvPr id="30734" name="Rectangle 11"/>
            <p:cNvSpPr>
              <a:spLocks noChangeArrowheads="1"/>
            </p:cNvSpPr>
            <p:nvPr/>
          </p:nvSpPr>
          <p:spPr bwMode="auto">
            <a:xfrm>
              <a:off x="3004" y="1786"/>
              <a:ext cx="961" cy="244"/>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3.900.000.000</a:t>
              </a:r>
            </a:p>
          </p:txBody>
        </p:sp>
        <p:sp>
          <p:nvSpPr>
            <p:cNvPr id="30735" name="Rectangle 12"/>
            <p:cNvSpPr>
              <a:spLocks noChangeArrowheads="1"/>
            </p:cNvSpPr>
            <p:nvPr/>
          </p:nvSpPr>
          <p:spPr bwMode="auto">
            <a:xfrm>
              <a:off x="1133" y="1786"/>
              <a:ext cx="1871" cy="244"/>
            </a:xfrm>
            <a:prstGeom prst="rect">
              <a:avLst/>
            </a:prstGeom>
            <a:noFill/>
            <a:ln w="9525">
              <a:noFill/>
              <a:miter lim="800000"/>
              <a:headEnd/>
              <a:tailEnd/>
            </a:ln>
          </p:spPr>
          <p:txBody>
            <a:bodyPr lIns="68580" tIns="0" rIns="68580" bIns="0" anchor="ctr"/>
            <a:lstStyle/>
            <a:p>
              <a:pPr indent="-225425" algn="r" rtl="1">
                <a:lnSpc>
                  <a:spcPct val="115000"/>
                </a:lnSpc>
              </a:pPr>
              <a:endParaRPr lang="fa-IR" sz="2200">
                <a:latin typeface="Times New Roman" pitchFamily="18" charset="0"/>
                <a:cs typeface="B Nazanin" pitchFamily="2" charset="-78"/>
              </a:endParaRPr>
            </a:p>
          </p:txBody>
        </p:sp>
        <p:sp>
          <p:nvSpPr>
            <p:cNvPr id="30736" name="Rectangle 13"/>
            <p:cNvSpPr>
              <a:spLocks noChangeArrowheads="1"/>
            </p:cNvSpPr>
            <p:nvPr/>
          </p:nvSpPr>
          <p:spPr bwMode="auto">
            <a:xfrm>
              <a:off x="192" y="1786"/>
              <a:ext cx="941" cy="244"/>
            </a:xfrm>
            <a:prstGeom prst="rect">
              <a:avLst/>
            </a:prstGeom>
            <a:noFill/>
            <a:ln w="9525">
              <a:noFill/>
              <a:miter lim="800000"/>
              <a:headEnd/>
              <a:tailEnd/>
            </a:ln>
          </p:spPr>
          <p:txBody>
            <a:bodyPr lIns="68580" tIns="0" rIns="68580" bIns="0"/>
            <a:lstStyle/>
            <a:p>
              <a:pPr indent="-225425" algn="ctr" rtl="1">
                <a:lnSpc>
                  <a:spcPct val="115000"/>
                </a:lnSpc>
              </a:pPr>
              <a:endParaRPr lang="fa-IR" sz="2200">
                <a:latin typeface="Times New Roman" pitchFamily="18" charset="0"/>
                <a:cs typeface="B Nazanin" pitchFamily="2" charset="-78"/>
              </a:endParaRPr>
            </a:p>
          </p:txBody>
        </p:sp>
        <p:sp>
          <p:nvSpPr>
            <p:cNvPr id="30737" name="Rectangle 14"/>
            <p:cNvSpPr>
              <a:spLocks noChangeArrowheads="1"/>
            </p:cNvSpPr>
            <p:nvPr/>
          </p:nvSpPr>
          <p:spPr bwMode="auto">
            <a:xfrm>
              <a:off x="3965" y="2030"/>
              <a:ext cx="1507" cy="245"/>
            </a:xfrm>
            <a:prstGeom prst="rect">
              <a:avLst/>
            </a:prstGeom>
            <a:noFill/>
            <a:ln w="9525">
              <a:noFill/>
              <a:miter lim="800000"/>
              <a:headEnd/>
              <a:tailEnd/>
            </a:ln>
          </p:spPr>
          <p:txBody>
            <a:bodyPr lIns="68580" tIns="0" rIns="68580" bIns="0" anchor="ctr"/>
            <a:lstStyle/>
            <a:p>
              <a:pPr indent="-225425" algn="r" rtl="1">
                <a:lnSpc>
                  <a:spcPct val="115000"/>
                </a:lnSpc>
              </a:pPr>
              <a:r>
                <a:rPr lang="ar-SA" sz="2200">
                  <a:latin typeface="Times New Roman" pitchFamily="18" charset="0"/>
                  <a:cs typeface="B Nazanin" pitchFamily="2" charset="-78"/>
                </a:rPr>
                <a:t>ودایـــع</a:t>
              </a:r>
              <a:r>
                <a:rPr lang="bg-BG" sz="2200">
                  <a:latin typeface="Times New Roman" pitchFamily="18" charset="0"/>
                  <a:cs typeface="B Nazanin" pitchFamily="2" charset="-78"/>
                </a:rPr>
                <a:t> </a:t>
              </a:r>
            </a:p>
          </p:txBody>
        </p:sp>
        <p:sp>
          <p:nvSpPr>
            <p:cNvPr id="30738" name="Rectangle 15"/>
            <p:cNvSpPr>
              <a:spLocks noChangeArrowheads="1"/>
            </p:cNvSpPr>
            <p:nvPr/>
          </p:nvSpPr>
          <p:spPr bwMode="auto">
            <a:xfrm>
              <a:off x="3004" y="2030"/>
              <a:ext cx="961" cy="245"/>
            </a:xfrm>
            <a:prstGeom prst="rect">
              <a:avLst/>
            </a:prstGeom>
            <a:noFill/>
            <a:ln w="9525">
              <a:noFill/>
              <a:miter lim="800000"/>
              <a:headEnd/>
              <a:tailEnd/>
            </a:ln>
          </p:spPr>
          <p:txBody>
            <a:bodyPr lIns="68580" tIns="0" rIns="68580" bIns="0" anchor="ctr"/>
            <a:lstStyle/>
            <a:p>
              <a:pPr indent="-225425" algn="ctr" rtl="1">
                <a:lnSpc>
                  <a:spcPct val="115000"/>
                </a:lnSpc>
              </a:pPr>
              <a:r>
                <a:rPr lang="bg-BG" sz="2200">
                  <a:latin typeface="Times New Roman" pitchFamily="18" charset="0"/>
                  <a:cs typeface="B Nazanin" pitchFamily="2" charset="-78"/>
                </a:rPr>
                <a:t>100.000.000</a:t>
              </a:r>
            </a:p>
          </p:txBody>
        </p:sp>
        <p:sp>
          <p:nvSpPr>
            <p:cNvPr id="30739" name="Rectangle 16"/>
            <p:cNvSpPr>
              <a:spLocks noChangeArrowheads="1"/>
            </p:cNvSpPr>
            <p:nvPr/>
          </p:nvSpPr>
          <p:spPr bwMode="auto">
            <a:xfrm>
              <a:off x="1133" y="2030"/>
              <a:ext cx="1871" cy="245"/>
            </a:xfrm>
            <a:prstGeom prst="rect">
              <a:avLst/>
            </a:prstGeom>
            <a:noFill/>
            <a:ln w="9525">
              <a:noFill/>
              <a:miter lim="800000"/>
              <a:headEnd/>
              <a:tailEnd/>
            </a:ln>
          </p:spPr>
          <p:txBody>
            <a:bodyPr lIns="68580" tIns="0" rIns="68580" bIns="0" anchor="ctr"/>
            <a:lstStyle/>
            <a:p>
              <a:pPr indent="-225425" algn="r" rtl="1">
                <a:lnSpc>
                  <a:spcPct val="115000"/>
                </a:lnSpc>
              </a:pPr>
              <a:endParaRPr lang="fa-IR" sz="2200">
                <a:latin typeface="Times New Roman" pitchFamily="18" charset="0"/>
                <a:cs typeface="B Nazanin" pitchFamily="2" charset="-78"/>
              </a:endParaRPr>
            </a:p>
          </p:txBody>
        </p:sp>
        <p:sp>
          <p:nvSpPr>
            <p:cNvPr id="30740" name="Rectangle 17"/>
            <p:cNvSpPr>
              <a:spLocks noChangeArrowheads="1"/>
            </p:cNvSpPr>
            <p:nvPr/>
          </p:nvSpPr>
          <p:spPr bwMode="auto">
            <a:xfrm>
              <a:off x="192" y="2030"/>
              <a:ext cx="941" cy="245"/>
            </a:xfrm>
            <a:prstGeom prst="rect">
              <a:avLst/>
            </a:prstGeom>
            <a:noFill/>
            <a:ln w="9525">
              <a:noFill/>
              <a:miter lim="800000"/>
              <a:headEnd/>
              <a:tailEnd/>
            </a:ln>
          </p:spPr>
          <p:txBody>
            <a:bodyPr lIns="68580" tIns="0" rIns="68580" bIns="0"/>
            <a:lstStyle/>
            <a:p>
              <a:pPr indent="-225425" algn="ctr" rtl="1">
                <a:lnSpc>
                  <a:spcPct val="115000"/>
                </a:lnSpc>
              </a:pPr>
              <a:endParaRPr lang="fa-IR" sz="2200">
                <a:latin typeface="Times New Roman" pitchFamily="18" charset="0"/>
                <a:cs typeface="B Nazanin" pitchFamily="2" charset="-78"/>
              </a:endParaRPr>
            </a:p>
          </p:txBody>
        </p:sp>
        <p:sp>
          <p:nvSpPr>
            <p:cNvPr id="30741" name="Rectangle 18"/>
            <p:cNvSpPr>
              <a:spLocks noChangeArrowheads="1"/>
            </p:cNvSpPr>
            <p:nvPr/>
          </p:nvSpPr>
          <p:spPr bwMode="auto">
            <a:xfrm>
              <a:off x="3965" y="2275"/>
              <a:ext cx="1507" cy="244"/>
            </a:xfrm>
            <a:prstGeom prst="rect">
              <a:avLst/>
            </a:prstGeom>
            <a:noFill/>
            <a:ln w="9525">
              <a:noFill/>
              <a:miter lim="800000"/>
              <a:headEnd/>
              <a:tailEnd/>
            </a:ln>
          </p:spPr>
          <p:txBody>
            <a:bodyPr lIns="68580" tIns="0" rIns="68580" bIns="0" anchor="ctr"/>
            <a:lstStyle/>
            <a:p>
              <a:pPr indent="-225425" algn="r" rtl="1">
                <a:lnSpc>
                  <a:spcPct val="115000"/>
                </a:lnSpc>
              </a:pPr>
              <a:endParaRPr lang="fa-IR" sz="2200">
                <a:latin typeface="Times New Roman" pitchFamily="18" charset="0"/>
                <a:cs typeface="B Nazanin" pitchFamily="2" charset="-78"/>
              </a:endParaRPr>
            </a:p>
          </p:txBody>
        </p:sp>
        <p:sp>
          <p:nvSpPr>
            <p:cNvPr id="30742" name="Rectangle 19"/>
            <p:cNvSpPr>
              <a:spLocks noChangeArrowheads="1"/>
            </p:cNvSpPr>
            <p:nvPr/>
          </p:nvSpPr>
          <p:spPr bwMode="auto">
            <a:xfrm>
              <a:off x="3004" y="2275"/>
              <a:ext cx="961" cy="244"/>
            </a:xfrm>
            <a:prstGeom prst="rect">
              <a:avLst/>
            </a:prstGeom>
            <a:noFill/>
            <a:ln w="9525">
              <a:noFill/>
              <a:miter lim="800000"/>
              <a:headEnd/>
              <a:tailEnd/>
            </a:ln>
          </p:spPr>
          <p:txBody>
            <a:bodyPr lIns="68580" tIns="0" rIns="68580" bIns="0" anchor="ctr"/>
            <a:lstStyle/>
            <a:p>
              <a:pPr indent="-225425" algn="ctr" rtl="1">
                <a:lnSpc>
                  <a:spcPct val="115000"/>
                </a:lnSpc>
              </a:pPr>
              <a:endParaRPr lang="fa-IR" sz="2200">
                <a:latin typeface="Times New Roman" pitchFamily="18" charset="0"/>
                <a:cs typeface="B Nazanin" pitchFamily="2" charset="-78"/>
              </a:endParaRPr>
            </a:p>
          </p:txBody>
        </p:sp>
        <p:sp>
          <p:nvSpPr>
            <p:cNvPr id="30743" name="Rectangle 20"/>
            <p:cNvSpPr>
              <a:spLocks noChangeArrowheads="1"/>
            </p:cNvSpPr>
            <p:nvPr/>
          </p:nvSpPr>
          <p:spPr bwMode="auto">
            <a:xfrm>
              <a:off x="1133" y="2275"/>
              <a:ext cx="1871" cy="244"/>
            </a:xfrm>
            <a:prstGeom prst="rect">
              <a:avLst/>
            </a:prstGeom>
            <a:noFill/>
            <a:ln w="9525">
              <a:noFill/>
              <a:miter lim="800000"/>
              <a:headEnd/>
              <a:tailEnd/>
            </a:ln>
          </p:spPr>
          <p:txBody>
            <a:bodyPr lIns="68580" tIns="0" rIns="68580" bIns="0" anchor="ctr"/>
            <a:lstStyle/>
            <a:p>
              <a:pPr indent="-225425" algn="r" rtl="1">
                <a:lnSpc>
                  <a:spcPct val="115000"/>
                </a:lnSpc>
              </a:pPr>
              <a:r>
                <a:rPr lang="ar-SA" sz="2200">
                  <a:latin typeface="Times New Roman" pitchFamily="18" charset="0"/>
                  <a:cs typeface="B Nazanin" pitchFamily="2" charset="-78"/>
                </a:rPr>
                <a:t>اوراق مشـاركــت پــرداخــتـنـي</a:t>
              </a:r>
              <a:endParaRPr lang="bg-BG" sz="2200">
                <a:latin typeface="Times New Roman" pitchFamily="18" charset="0"/>
                <a:cs typeface="B Nazanin" pitchFamily="2" charset="-78"/>
              </a:endParaRPr>
            </a:p>
          </p:txBody>
        </p:sp>
        <p:sp>
          <p:nvSpPr>
            <p:cNvPr id="30744" name="Rectangle 21"/>
            <p:cNvSpPr>
              <a:spLocks noChangeArrowheads="1"/>
            </p:cNvSpPr>
            <p:nvPr/>
          </p:nvSpPr>
          <p:spPr bwMode="auto">
            <a:xfrm>
              <a:off x="192" y="2275"/>
              <a:ext cx="941" cy="244"/>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4.000.000.000</a:t>
              </a:r>
            </a:p>
          </p:txBody>
        </p:sp>
        <p:sp>
          <p:nvSpPr>
            <p:cNvPr id="30745" name="Line 22"/>
            <p:cNvSpPr>
              <a:spLocks noChangeShapeType="1"/>
            </p:cNvSpPr>
            <p:nvPr/>
          </p:nvSpPr>
          <p:spPr bwMode="auto">
            <a:xfrm>
              <a:off x="3965" y="1543"/>
              <a:ext cx="0" cy="976"/>
            </a:xfrm>
            <a:prstGeom prst="line">
              <a:avLst/>
            </a:prstGeom>
            <a:noFill/>
            <a:ln w="12700" algn="ctr">
              <a:solidFill>
                <a:srgbClr val="BFBFBF"/>
              </a:solidFill>
              <a:round/>
              <a:headEnd/>
              <a:tailEnd/>
            </a:ln>
          </p:spPr>
          <p:txBody>
            <a:bodyPr/>
            <a:lstStyle/>
            <a:p>
              <a:endParaRPr lang="en-US"/>
            </a:p>
          </p:txBody>
        </p:sp>
        <p:sp>
          <p:nvSpPr>
            <p:cNvPr id="30746" name="Line 23"/>
            <p:cNvSpPr>
              <a:spLocks noChangeShapeType="1"/>
            </p:cNvSpPr>
            <p:nvPr/>
          </p:nvSpPr>
          <p:spPr bwMode="auto">
            <a:xfrm>
              <a:off x="3004" y="1296"/>
              <a:ext cx="0" cy="1223"/>
            </a:xfrm>
            <a:prstGeom prst="line">
              <a:avLst/>
            </a:prstGeom>
            <a:noFill/>
            <a:ln w="12700" algn="ctr">
              <a:solidFill>
                <a:srgbClr val="000000"/>
              </a:solidFill>
              <a:round/>
              <a:headEnd/>
              <a:tailEnd/>
            </a:ln>
          </p:spPr>
          <p:txBody>
            <a:bodyPr/>
            <a:lstStyle/>
            <a:p>
              <a:endParaRPr lang="en-US"/>
            </a:p>
          </p:txBody>
        </p:sp>
        <p:sp>
          <p:nvSpPr>
            <p:cNvPr id="30747" name="Line 24"/>
            <p:cNvSpPr>
              <a:spLocks noChangeShapeType="1"/>
            </p:cNvSpPr>
            <p:nvPr/>
          </p:nvSpPr>
          <p:spPr bwMode="auto">
            <a:xfrm>
              <a:off x="1133" y="1543"/>
              <a:ext cx="0" cy="976"/>
            </a:xfrm>
            <a:prstGeom prst="line">
              <a:avLst/>
            </a:prstGeom>
            <a:noFill/>
            <a:ln w="12700" algn="ctr">
              <a:solidFill>
                <a:srgbClr val="BFBFBF"/>
              </a:solidFill>
              <a:round/>
              <a:headEnd/>
              <a:tailEnd/>
            </a:ln>
          </p:spPr>
          <p:txBody>
            <a:bodyPr/>
            <a:lstStyle/>
            <a:p>
              <a:endParaRPr lang="en-US"/>
            </a:p>
          </p:txBody>
        </p:sp>
        <p:sp>
          <p:nvSpPr>
            <p:cNvPr id="30748" name="Line 25"/>
            <p:cNvSpPr>
              <a:spLocks noChangeShapeType="1"/>
            </p:cNvSpPr>
            <p:nvPr/>
          </p:nvSpPr>
          <p:spPr bwMode="auto">
            <a:xfrm>
              <a:off x="192" y="1543"/>
              <a:ext cx="5280" cy="0"/>
            </a:xfrm>
            <a:prstGeom prst="line">
              <a:avLst/>
            </a:prstGeom>
            <a:noFill/>
            <a:ln w="12700" algn="ctr">
              <a:solidFill>
                <a:srgbClr val="D9D9D9"/>
              </a:solidFill>
              <a:round/>
              <a:headEnd/>
              <a:tailEnd/>
            </a:ln>
          </p:spPr>
          <p:txBody>
            <a:bodyPr/>
            <a:lstStyle/>
            <a:p>
              <a:endParaRPr lang="en-US"/>
            </a:p>
          </p:txBody>
        </p:sp>
        <p:sp>
          <p:nvSpPr>
            <p:cNvPr id="30749" name="Line 26"/>
            <p:cNvSpPr>
              <a:spLocks noChangeShapeType="1"/>
            </p:cNvSpPr>
            <p:nvPr/>
          </p:nvSpPr>
          <p:spPr bwMode="auto">
            <a:xfrm>
              <a:off x="192" y="1786"/>
              <a:ext cx="5280" cy="0"/>
            </a:xfrm>
            <a:prstGeom prst="line">
              <a:avLst/>
            </a:prstGeom>
            <a:noFill/>
            <a:ln w="12700" algn="ctr">
              <a:solidFill>
                <a:srgbClr val="000000"/>
              </a:solidFill>
              <a:round/>
              <a:headEnd/>
              <a:tailEnd/>
            </a:ln>
          </p:spPr>
          <p:txBody>
            <a:bodyPr/>
            <a:lstStyle/>
            <a:p>
              <a:endParaRPr lang="en-US"/>
            </a:p>
          </p:txBody>
        </p:sp>
        <p:sp>
          <p:nvSpPr>
            <p:cNvPr id="30750" name="Line 27"/>
            <p:cNvSpPr>
              <a:spLocks noChangeShapeType="1"/>
            </p:cNvSpPr>
            <p:nvPr/>
          </p:nvSpPr>
          <p:spPr bwMode="auto">
            <a:xfrm>
              <a:off x="192" y="2030"/>
              <a:ext cx="5280" cy="0"/>
            </a:xfrm>
            <a:prstGeom prst="line">
              <a:avLst/>
            </a:prstGeom>
            <a:noFill/>
            <a:ln w="12700" algn="ctr">
              <a:solidFill>
                <a:srgbClr val="EBEBEB"/>
              </a:solidFill>
              <a:round/>
              <a:headEnd/>
              <a:tailEnd/>
            </a:ln>
          </p:spPr>
          <p:txBody>
            <a:bodyPr/>
            <a:lstStyle/>
            <a:p>
              <a:endParaRPr lang="en-US"/>
            </a:p>
          </p:txBody>
        </p:sp>
        <p:sp>
          <p:nvSpPr>
            <p:cNvPr id="30751" name="Line 28"/>
            <p:cNvSpPr>
              <a:spLocks noChangeShapeType="1"/>
            </p:cNvSpPr>
            <p:nvPr/>
          </p:nvSpPr>
          <p:spPr bwMode="auto">
            <a:xfrm>
              <a:off x="192" y="2275"/>
              <a:ext cx="5280" cy="0"/>
            </a:xfrm>
            <a:prstGeom prst="line">
              <a:avLst/>
            </a:prstGeom>
            <a:noFill/>
            <a:ln w="12700" algn="ctr">
              <a:solidFill>
                <a:srgbClr val="EBEBEB"/>
              </a:solidFill>
              <a:round/>
              <a:headEnd/>
              <a:tailEnd/>
            </a:ln>
          </p:spPr>
          <p:txBody>
            <a:bodyPr/>
            <a:lstStyle/>
            <a:p>
              <a:endParaRPr lang="en-US"/>
            </a:p>
          </p:txBody>
        </p:sp>
        <p:sp>
          <p:nvSpPr>
            <p:cNvPr id="30752" name="Line 29"/>
            <p:cNvSpPr>
              <a:spLocks noChangeShapeType="1"/>
            </p:cNvSpPr>
            <p:nvPr/>
          </p:nvSpPr>
          <p:spPr bwMode="auto">
            <a:xfrm>
              <a:off x="5472" y="1296"/>
              <a:ext cx="0" cy="1223"/>
            </a:xfrm>
            <a:prstGeom prst="line">
              <a:avLst/>
            </a:prstGeom>
            <a:noFill/>
            <a:ln w="12700" algn="ctr">
              <a:solidFill>
                <a:srgbClr val="000000"/>
              </a:solidFill>
              <a:round/>
              <a:headEnd/>
              <a:tailEnd/>
            </a:ln>
          </p:spPr>
          <p:txBody>
            <a:bodyPr/>
            <a:lstStyle/>
            <a:p>
              <a:endParaRPr lang="en-US"/>
            </a:p>
          </p:txBody>
        </p:sp>
        <p:sp>
          <p:nvSpPr>
            <p:cNvPr id="30753" name="Line 30"/>
            <p:cNvSpPr>
              <a:spLocks noChangeShapeType="1"/>
            </p:cNvSpPr>
            <p:nvPr/>
          </p:nvSpPr>
          <p:spPr bwMode="auto">
            <a:xfrm>
              <a:off x="192" y="1296"/>
              <a:ext cx="0" cy="1223"/>
            </a:xfrm>
            <a:prstGeom prst="line">
              <a:avLst/>
            </a:prstGeom>
            <a:noFill/>
            <a:ln w="12700" algn="ctr">
              <a:solidFill>
                <a:srgbClr val="000000"/>
              </a:solidFill>
              <a:round/>
              <a:headEnd/>
              <a:tailEnd/>
            </a:ln>
          </p:spPr>
          <p:txBody>
            <a:bodyPr/>
            <a:lstStyle/>
            <a:p>
              <a:endParaRPr lang="en-US"/>
            </a:p>
          </p:txBody>
        </p:sp>
        <p:sp>
          <p:nvSpPr>
            <p:cNvPr id="30754" name="Line 31"/>
            <p:cNvSpPr>
              <a:spLocks noChangeShapeType="1"/>
            </p:cNvSpPr>
            <p:nvPr/>
          </p:nvSpPr>
          <p:spPr bwMode="auto">
            <a:xfrm>
              <a:off x="192" y="1296"/>
              <a:ext cx="5280" cy="0"/>
            </a:xfrm>
            <a:prstGeom prst="line">
              <a:avLst/>
            </a:prstGeom>
            <a:noFill/>
            <a:ln w="12700" algn="ctr">
              <a:solidFill>
                <a:srgbClr val="000000"/>
              </a:solidFill>
              <a:round/>
              <a:headEnd/>
              <a:tailEnd/>
            </a:ln>
          </p:spPr>
          <p:txBody>
            <a:bodyPr/>
            <a:lstStyle/>
            <a:p>
              <a:endParaRPr lang="en-US"/>
            </a:p>
          </p:txBody>
        </p:sp>
        <p:sp>
          <p:nvSpPr>
            <p:cNvPr id="30755" name="Line 32"/>
            <p:cNvSpPr>
              <a:spLocks noChangeShapeType="1"/>
            </p:cNvSpPr>
            <p:nvPr/>
          </p:nvSpPr>
          <p:spPr bwMode="auto">
            <a:xfrm>
              <a:off x="192" y="2519"/>
              <a:ext cx="5280" cy="0"/>
            </a:xfrm>
            <a:prstGeom prst="line">
              <a:avLst/>
            </a:prstGeom>
            <a:noFill/>
            <a:ln w="12700" algn="ctr">
              <a:solidFill>
                <a:schemeClr val="tx1"/>
              </a:solidFill>
              <a:round/>
              <a:headEnd/>
              <a:tailEnd/>
            </a:ln>
          </p:spPr>
          <p:txBody>
            <a:bodyPr/>
            <a:lstStyle/>
            <a:p>
              <a:endParaRPr lang="en-US"/>
            </a:p>
          </p:txBody>
        </p:sp>
      </p:grpSp>
      <p:sp>
        <p:nvSpPr>
          <p:cNvPr id="30725" name="AutoShape 34"/>
          <p:cNvSpPr>
            <a:spLocks noChangeArrowheads="1"/>
          </p:cNvSpPr>
          <p:nvPr/>
        </p:nvSpPr>
        <p:spPr bwMode="auto">
          <a:xfrm>
            <a:off x="381000" y="4343400"/>
            <a:ext cx="8153400" cy="457200"/>
          </a:xfrm>
          <a:prstGeom prst="roundRect">
            <a:avLst>
              <a:gd name="adj" fmla="val 16667"/>
            </a:avLst>
          </a:prstGeom>
          <a:solidFill>
            <a:schemeClr val="bg1"/>
          </a:solidFill>
          <a:ln w="28575" algn="ctr">
            <a:solidFill>
              <a:schemeClr val="accent1"/>
            </a:solidFill>
            <a:round/>
            <a:headEnd/>
            <a:tailEnd/>
          </a:ln>
        </p:spPr>
        <p:txBody>
          <a:bodyPr/>
          <a:lstStyle/>
          <a:p>
            <a:pPr algn="just" rtl="1"/>
            <a:r>
              <a:rPr lang="ar-SA" sz="2000" b="1">
                <a:solidFill>
                  <a:srgbClr val="C00000"/>
                </a:solidFill>
                <a:cs typeface="B Nazanin" pitchFamily="2" charset="-78"/>
              </a:rPr>
              <a:t>چنان‌چه بخشي از مبلغ فروش اوراق مشاركت به عنوان وديعه نزد بانك عامل نگهداري شود</a:t>
            </a:r>
            <a:r>
              <a:rPr lang="bg-BG" sz="2000" b="1">
                <a:solidFill>
                  <a:srgbClr val="C00000"/>
                </a:solidFill>
                <a:cs typeface="B Nazanin" pitchFamily="2" charset="-78"/>
              </a:rPr>
              <a:t>.</a:t>
            </a:r>
          </a:p>
          <a:p>
            <a:pPr algn="just" rtl="1"/>
            <a:endParaRPr lang="bg-BG" sz="2000" b="1">
              <a:solidFill>
                <a:srgbClr val="C00000"/>
              </a:solidFill>
              <a:cs typeface="B Nazanin" pitchFamily="2" charset="-78"/>
            </a:endParaRPr>
          </a:p>
        </p:txBody>
      </p:sp>
      <p:cxnSp>
        <p:nvCxnSpPr>
          <p:cNvPr id="30726" name="AutoShape 35"/>
          <p:cNvCxnSpPr>
            <a:cxnSpLocks noChangeShapeType="1"/>
          </p:cNvCxnSpPr>
          <p:nvPr/>
        </p:nvCxnSpPr>
        <p:spPr bwMode="auto">
          <a:xfrm flipV="1">
            <a:off x="6934200" y="3505200"/>
            <a:ext cx="914400" cy="838200"/>
          </a:xfrm>
          <a:prstGeom prst="straightConnector1">
            <a:avLst/>
          </a:prstGeom>
          <a:noFill/>
          <a:ln w="28575" algn="ctr">
            <a:solidFill>
              <a:schemeClr val="accent1"/>
            </a:solidFill>
            <a:round/>
            <a:headEnd/>
            <a:tailEnd type="arrow" w="med" len="med"/>
          </a:ln>
        </p:spPr>
      </p:cxnSp>
    </p:spTree>
  </p:cSld>
  <p:clrMapOvr>
    <a:masterClrMapping/>
  </p:clrMapOvr>
  <p:transition advClick="0">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5842"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31747"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ثبت شماره (3): به هنگام واريز منابع حاصل از فروش اوراق مشاركت به حساب خزانه و دريافت تاييديه مربوط</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31748" name="Group 28"/>
          <p:cNvGrpSpPr>
            <a:grpSpLocks noGrp="1" noRot="1"/>
          </p:cNvGrpSpPr>
          <p:nvPr/>
        </p:nvGrpSpPr>
        <p:grpSpPr bwMode="auto">
          <a:xfrm>
            <a:off x="304800" y="2743200"/>
            <a:ext cx="8382000" cy="2573338"/>
            <a:chOff x="192" y="1728"/>
            <a:chExt cx="5280" cy="1621"/>
          </a:xfrm>
        </p:grpSpPr>
        <p:sp>
          <p:nvSpPr>
            <p:cNvPr id="31749"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31750"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31751" name="Rectangle 6"/>
            <p:cNvSpPr>
              <a:spLocks noChangeArrowheads="1"/>
            </p:cNvSpPr>
            <p:nvPr/>
          </p:nvSpPr>
          <p:spPr bwMode="auto">
            <a:xfrm>
              <a:off x="4118" y="2104"/>
              <a:ext cx="135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1752" name="Rectangle 7"/>
            <p:cNvSpPr>
              <a:spLocks noChangeArrowheads="1"/>
            </p:cNvSpPr>
            <p:nvPr/>
          </p:nvSpPr>
          <p:spPr bwMode="auto">
            <a:xfrm>
              <a:off x="3004" y="2104"/>
              <a:ext cx="111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1753" name="Rectangle 8"/>
            <p:cNvSpPr>
              <a:spLocks noChangeArrowheads="1"/>
            </p:cNvSpPr>
            <p:nvPr/>
          </p:nvSpPr>
          <p:spPr bwMode="auto">
            <a:xfrm>
              <a:off x="1354" y="2104"/>
              <a:ext cx="1650"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1754" name="Rectangle 9"/>
            <p:cNvSpPr>
              <a:spLocks noChangeArrowheads="1"/>
            </p:cNvSpPr>
            <p:nvPr/>
          </p:nvSpPr>
          <p:spPr bwMode="auto">
            <a:xfrm>
              <a:off x="192" y="2104"/>
              <a:ext cx="1162"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1755" name="Rectangle 10"/>
            <p:cNvSpPr>
              <a:spLocks noChangeArrowheads="1"/>
            </p:cNvSpPr>
            <p:nvPr/>
          </p:nvSpPr>
          <p:spPr bwMode="auto">
            <a:xfrm>
              <a:off x="4118" y="2446"/>
              <a:ext cx="1354"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وجوه ارسالي بابت منابع عمومي</a:t>
              </a:r>
              <a:endParaRPr lang="bg-BG" sz="2400">
                <a:latin typeface="Times New Roman" pitchFamily="18" charset="0"/>
                <a:cs typeface="B Nazanin" pitchFamily="2" charset="-78"/>
              </a:endParaRPr>
            </a:p>
          </p:txBody>
        </p:sp>
        <p:sp>
          <p:nvSpPr>
            <p:cNvPr id="31756" name="Rectangle 11"/>
            <p:cNvSpPr>
              <a:spLocks noChangeArrowheads="1"/>
            </p:cNvSpPr>
            <p:nvPr/>
          </p:nvSpPr>
          <p:spPr bwMode="auto">
            <a:xfrm>
              <a:off x="3004" y="2446"/>
              <a:ext cx="1114"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3.900.000.000</a:t>
              </a:r>
            </a:p>
          </p:txBody>
        </p:sp>
        <p:sp>
          <p:nvSpPr>
            <p:cNvPr id="31757" name="Rectangle 12"/>
            <p:cNvSpPr>
              <a:spLocks noChangeArrowheads="1"/>
            </p:cNvSpPr>
            <p:nvPr/>
          </p:nvSpPr>
          <p:spPr bwMode="auto">
            <a:xfrm>
              <a:off x="1354" y="2446"/>
              <a:ext cx="1650"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1758" name="Rectangle 13"/>
            <p:cNvSpPr>
              <a:spLocks noChangeArrowheads="1"/>
            </p:cNvSpPr>
            <p:nvPr/>
          </p:nvSpPr>
          <p:spPr bwMode="auto">
            <a:xfrm>
              <a:off x="192" y="2446"/>
              <a:ext cx="1162"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31759" name="Rectangle 14"/>
            <p:cNvSpPr>
              <a:spLocks noChangeArrowheads="1"/>
            </p:cNvSpPr>
            <p:nvPr/>
          </p:nvSpPr>
          <p:spPr bwMode="auto">
            <a:xfrm>
              <a:off x="4118" y="2976"/>
              <a:ext cx="1354"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1760" name="Rectangle 15"/>
            <p:cNvSpPr>
              <a:spLocks noChangeArrowheads="1"/>
            </p:cNvSpPr>
            <p:nvPr/>
          </p:nvSpPr>
          <p:spPr bwMode="auto">
            <a:xfrm>
              <a:off x="3004" y="2976"/>
              <a:ext cx="1114"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31761" name="Rectangle 16"/>
            <p:cNvSpPr>
              <a:spLocks noChangeArrowheads="1"/>
            </p:cNvSpPr>
            <p:nvPr/>
          </p:nvSpPr>
          <p:spPr bwMode="auto">
            <a:xfrm>
              <a:off x="1354" y="2976"/>
              <a:ext cx="1650"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بـانـك پرداخت سرمايه اي</a:t>
              </a:r>
              <a:endParaRPr lang="bg-BG" sz="2400">
                <a:latin typeface="Times New Roman" pitchFamily="18" charset="0"/>
                <a:cs typeface="B Nazanin" pitchFamily="2" charset="-78"/>
              </a:endParaRPr>
            </a:p>
          </p:txBody>
        </p:sp>
        <p:sp>
          <p:nvSpPr>
            <p:cNvPr id="31762" name="Rectangle 17"/>
            <p:cNvSpPr>
              <a:spLocks noChangeArrowheads="1"/>
            </p:cNvSpPr>
            <p:nvPr/>
          </p:nvSpPr>
          <p:spPr bwMode="auto">
            <a:xfrm>
              <a:off x="192" y="2976"/>
              <a:ext cx="1162"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3.900.000.000</a:t>
              </a:r>
            </a:p>
          </p:txBody>
        </p:sp>
        <p:sp>
          <p:nvSpPr>
            <p:cNvPr id="31763" name="Line 18"/>
            <p:cNvSpPr>
              <a:spLocks noChangeShapeType="1"/>
            </p:cNvSpPr>
            <p:nvPr/>
          </p:nvSpPr>
          <p:spPr bwMode="auto">
            <a:xfrm>
              <a:off x="4118" y="2104"/>
              <a:ext cx="0" cy="1245"/>
            </a:xfrm>
            <a:prstGeom prst="line">
              <a:avLst/>
            </a:prstGeom>
            <a:noFill/>
            <a:ln w="12700" algn="ctr">
              <a:solidFill>
                <a:srgbClr val="BFBFBF"/>
              </a:solidFill>
              <a:round/>
              <a:headEnd/>
              <a:tailEnd/>
            </a:ln>
          </p:spPr>
          <p:txBody>
            <a:bodyPr/>
            <a:lstStyle/>
            <a:p>
              <a:endParaRPr lang="en-US"/>
            </a:p>
          </p:txBody>
        </p:sp>
        <p:sp>
          <p:nvSpPr>
            <p:cNvPr id="31764" name="Line 19"/>
            <p:cNvSpPr>
              <a:spLocks noChangeShapeType="1"/>
            </p:cNvSpPr>
            <p:nvPr/>
          </p:nvSpPr>
          <p:spPr bwMode="auto">
            <a:xfrm>
              <a:off x="3004" y="1728"/>
              <a:ext cx="0" cy="1621"/>
            </a:xfrm>
            <a:prstGeom prst="line">
              <a:avLst/>
            </a:prstGeom>
            <a:noFill/>
            <a:ln w="12700" algn="ctr">
              <a:solidFill>
                <a:srgbClr val="000000"/>
              </a:solidFill>
              <a:round/>
              <a:headEnd/>
              <a:tailEnd/>
            </a:ln>
          </p:spPr>
          <p:txBody>
            <a:bodyPr/>
            <a:lstStyle/>
            <a:p>
              <a:endParaRPr lang="en-US"/>
            </a:p>
          </p:txBody>
        </p:sp>
        <p:sp>
          <p:nvSpPr>
            <p:cNvPr id="31765" name="Line 20"/>
            <p:cNvSpPr>
              <a:spLocks noChangeShapeType="1"/>
            </p:cNvSpPr>
            <p:nvPr/>
          </p:nvSpPr>
          <p:spPr bwMode="auto">
            <a:xfrm>
              <a:off x="1354" y="2104"/>
              <a:ext cx="0" cy="1245"/>
            </a:xfrm>
            <a:prstGeom prst="line">
              <a:avLst/>
            </a:prstGeom>
            <a:noFill/>
            <a:ln w="12700" algn="ctr">
              <a:solidFill>
                <a:srgbClr val="BFBFBF"/>
              </a:solidFill>
              <a:round/>
              <a:headEnd/>
              <a:tailEnd/>
            </a:ln>
          </p:spPr>
          <p:txBody>
            <a:bodyPr/>
            <a:lstStyle/>
            <a:p>
              <a:endParaRPr lang="en-US"/>
            </a:p>
          </p:txBody>
        </p:sp>
        <p:sp>
          <p:nvSpPr>
            <p:cNvPr id="31766"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31767"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31768" name="Line 23"/>
            <p:cNvSpPr>
              <a:spLocks noChangeShapeType="1"/>
            </p:cNvSpPr>
            <p:nvPr/>
          </p:nvSpPr>
          <p:spPr bwMode="auto">
            <a:xfrm>
              <a:off x="192" y="2976"/>
              <a:ext cx="5280" cy="0"/>
            </a:xfrm>
            <a:prstGeom prst="line">
              <a:avLst/>
            </a:prstGeom>
            <a:noFill/>
            <a:ln w="12700" algn="ctr">
              <a:solidFill>
                <a:srgbClr val="EBEBEB"/>
              </a:solidFill>
              <a:round/>
              <a:headEnd/>
              <a:tailEnd/>
            </a:ln>
          </p:spPr>
          <p:txBody>
            <a:bodyPr/>
            <a:lstStyle/>
            <a:p>
              <a:endParaRPr lang="en-US"/>
            </a:p>
          </p:txBody>
        </p:sp>
        <p:sp>
          <p:nvSpPr>
            <p:cNvPr id="31769" name="Line 24"/>
            <p:cNvSpPr>
              <a:spLocks noChangeShapeType="1"/>
            </p:cNvSpPr>
            <p:nvPr/>
          </p:nvSpPr>
          <p:spPr bwMode="auto">
            <a:xfrm>
              <a:off x="5472" y="1728"/>
              <a:ext cx="0" cy="1621"/>
            </a:xfrm>
            <a:prstGeom prst="line">
              <a:avLst/>
            </a:prstGeom>
            <a:noFill/>
            <a:ln w="12700" algn="ctr">
              <a:solidFill>
                <a:srgbClr val="000000"/>
              </a:solidFill>
              <a:round/>
              <a:headEnd/>
              <a:tailEnd/>
            </a:ln>
          </p:spPr>
          <p:txBody>
            <a:bodyPr/>
            <a:lstStyle/>
            <a:p>
              <a:endParaRPr lang="en-US"/>
            </a:p>
          </p:txBody>
        </p:sp>
        <p:sp>
          <p:nvSpPr>
            <p:cNvPr id="31770" name="Line 25"/>
            <p:cNvSpPr>
              <a:spLocks noChangeShapeType="1"/>
            </p:cNvSpPr>
            <p:nvPr/>
          </p:nvSpPr>
          <p:spPr bwMode="auto">
            <a:xfrm>
              <a:off x="192" y="1728"/>
              <a:ext cx="0" cy="1621"/>
            </a:xfrm>
            <a:prstGeom prst="line">
              <a:avLst/>
            </a:prstGeom>
            <a:noFill/>
            <a:ln w="12700" algn="ctr">
              <a:solidFill>
                <a:srgbClr val="000000"/>
              </a:solidFill>
              <a:round/>
              <a:headEnd/>
              <a:tailEnd/>
            </a:ln>
          </p:spPr>
          <p:txBody>
            <a:bodyPr/>
            <a:lstStyle/>
            <a:p>
              <a:endParaRPr lang="en-US"/>
            </a:p>
          </p:txBody>
        </p:sp>
        <p:sp>
          <p:nvSpPr>
            <p:cNvPr id="31771"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31772" name="Line 27"/>
            <p:cNvSpPr>
              <a:spLocks noChangeShapeType="1"/>
            </p:cNvSpPr>
            <p:nvPr/>
          </p:nvSpPr>
          <p:spPr bwMode="auto">
            <a:xfrm>
              <a:off x="192" y="3349"/>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bwMode="black">
          <a:xfrm>
            <a:off x="2743200" y="2286000"/>
            <a:ext cx="6400800" cy="1295400"/>
          </a:xfrm>
          <a:noFill/>
        </p:spPr>
        <p:txBody>
          <a:bodyPr/>
          <a:lstStyle/>
          <a:p>
            <a:pPr rtl="1" eaLnBrk="1" hangingPunct="1"/>
            <a:r>
              <a:rPr lang="ar-SA" sz="4000" smtClean="0">
                <a:cs typeface="B Mitra" pitchFamily="2" charset="-78"/>
              </a:rPr>
              <a:t>نظام حسابداری بخش عمومی</a:t>
            </a:r>
            <a:endParaRPr lang="bg-BG" sz="4000" smtClean="0">
              <a:cs typeface="B Mitra" pitchFamily="2" charset="-78"/>
            </a:endParaRPr>
          </a:p>
        </p:txBody>
      </p:sp>
      <p:pic>
        <p:nvPicPr>
          <p:cNvPr id="14339" name="Picture 3"/>
          <p:cNvPicPr>
            <a:picLocks noChangeAspect="1" noChangeArrowheads="1"/>
          </p:cNvPicPr>
          <p:nvPr/>
        </p:nvPicPr>
        <p:blipFill>
          <a:blip r:embed="rId2"/>
          <a:srcRect/>
          <a:stretch>
            <a:fillRect/>
          </a:stretch>
        </p:blipFill>
        <p:spPr bwMode="auto">
          <a:xfrm>
            <a:off x="-6350" y="1670050"/>
            <a:ext cx="4279900" cy="5595938"/>
          </a:xfrm>
          <a:prstGeom prst="rect">
            <a:avLst/>
          </a:prstGeom>
          <a:noFill/>
          <a:ln w="9525">
            <a:noFill/>
            <a:miter lim="800000"/>
            <a:headEnd/>
            <a:tailEnd/>
          </a:ln>
        </p:spPr>
      </p:pic>
      <p:pic>
        <p:nvPicPr>
          <p:cNvPr id="14340" name="Picture 4"/>
          <p:cNvPicPr>
            <a:picLocks noChangeAspect="1"/>
          </p:cNvPicPr>
          <p:nvPr/>
        </p:nvPicPr>
        <p:blipFill>
          <a:blip r:embed="rId3"/>
          <a:srcRect/>
          <a:stretch>
            <a:fillRect/>
          </a:stretch>
        </p:blipFill>
        <p:spPr bwMode="auto">
          <a:xfrm>
            <a:off x="228600" y="381000"/>
            <a:ext cx="1789113" cy="1185863"/>
          </a:xfrm>
          <a:prstGeom prst="rect">
            <a:avLst/>
          </a:prstGeom>
          <a:noFill/>
          <a:ln w="9525">
            <a:noFill/>
            <a:miter lim="800000"/>
            <a:headEnd/>
            <a:tailEnd/>
          </a:ln>
        </p:spPr>
      </p:pic>
      <p:sp>
        <p:nvSpPr>
          <p:cNvPr id="14341" name="Text Box 5"/>
          <p:cNvSpPr txBox="1">
            <a:spLocks noChangeArrowheads="1"/>
          </p:cNvSpPr>
          <p:nvPr/>
        </p:nvSpPr>
        <p:spPr bwMode="black">
          <a:xfrm>
            <a:off x="2438400" y="3810000"/>
            <a:ext cx="6400800" cy="1295400"/>
          </a:xfrm>
          <a:prstGeom prst="rect">
            <a:avLst/>
          </a:prstGeom>
          <a:noFill/>
          <a:ln w="9525">
            <a:noFill/>
            <a:miter lim="800000"/>
            <a:headEnd/>
            <a:tailEnd/>
          </a:ln>
        </p:spPr>
        <p:txBody>
          <a:bodyPr anchor="ctr"/>
          <a:lstStyle/>
          <a:p>
            <a:pPr algn="ctr" rtl="1"/>
            <a:r>
              <a:rPr lang="ar-SA" sz="3600" b="1">
                <a:cs typeface="B Titr" pitchFamily="2" charset="-78"/>
              </a:rPr>
              <a:t>حسابداری ودایع</a:t>
            </a:r>
            <a:endParaRPr lang="bg-BG" sz="3600" b="1">
              <a:cs typeface="B Titr" pitchFamily="2" charset="-78"/>
            </a:endParaRPr>
          </a:p>
        </p:txBody>
      </p:sp>
    </p:spTree>
  </p:cSld>
  <p:clrMapOvr>
    <a:masterClrMapping/>
  </p:clrMapOvr>
  <p:transition advClick="0">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2770" name="Rectangle 2"/>
          <p:cNvSpPr>
            <a:spLocks noGrp="1"/>
          </p:cNvSpPr>
          <p:nvPr>
            <p:ph type="title" idx="4294967295"/>
          </p:nvPr>
        </p:nvSpPr>
        <p:spPr>
          <a:xfrm>
            <a:off x="0" y="4800600"/>
            <a:ext cx="8534400" cy="1460500"/>
          </a:xfrm>
          <a:noFill/>
        </p:spPr>
        <p:txBody>
          <a:bodyPr anchor="t"/>
          <a:lstStyle/>
          <a:p>
            <a:pPr algn="just" rtl="1" eaLnBrk="1" hangingPunct="1"/>
            <a:r>
              <a:rPr lang="ar-SA" sz="2400" b="0" smtClean="0">
                <a:solidFill>
                  <a:schemeClr val="tx1"/>
                </a:solidFill>
                <a:cs typeface="B Nazanin" pitchFamily="2" charset="-78"/>
              </a:rPr>
              <a:t>لازم به ذكر است؛ حساب بودجه‌اي اعتبار سرمايه‌اي تخصيص يافته نيز مي بايست به ميزان اعلاميه تخصيص اعتبار طرح مورد نظر، شناسايي شود. همچنين رويدادهاي مالي مربوط به مصرف وجوه مذكور طبق حسابداري عمليات سرمايه‌اي شناسايي مي‌شوند</a:t>
            </a:r>
            <a:r>
              <a:rPr lang="bg-BG" sz="2400" b="0" smtClean="0">
                <a:solidFill>
                  <a:schemeClr val="tx1"/>
                </a:solidFill>
                <a:cs typeface="B Nazanin" pitchFamily="2" charset="-78"/>
              </a:rPr>
              <a:t>.</a:t>
            </a:r>
          </a:p>
        </p:txBody>
      </p:sp>
      <p:sp>
        <p:nvSpPr>
          <p:cNvPr id="32771" name="Rectangle 3"/>
          <p:cNvSpPr>
            <a:spLocks noGrp="1"/>
          </p:cNvSpPr>
          <p:nvPr>
            <p:ph type="body" idx="4294967295"/>
          </p:nvPr>
        </p:nvSpPr>
        <p:spPr>
          <a:xfrm>
            <a:off x="0" y="990600"/>
            <a:ext cx="8001000" cy="990600"/>
          </a:xfrm>
          <a:noFill/>
        </p:spPr>
        <p:txBody>
          <a:bodyPr anchor="b"/>
          <a:lstStyle/>
          <a:p>
            <a:pPr marL="0" indent="0" algn="just" eaLnBrk="1" hangingPunct="1">
              <a:buFont typeface="Wingdings" pitchFamily="2" charset="2"/>
              <a:buNone/>
            </a:pPr>
            <a:r>
              <a:rPr lang="ar-SA" sz="2400" smtClean="0">
                <a:solidFill>
                  <a:schemeClr val="tx1"/>
                </a:solidFill>
                <a:cs typeface="B Nazanin" pitchFamily="2" charset="-78"/>
              </a:rPr>
              <a:t>ثبت شماره (4) : به هنگام وصول وجوه حاصل از فروش اوراق مشاركت از خزانه</a:t>
            </a:r>
            <a:endParaRPr lang="bg-BG" sz="2400" smtClean="0">
              <a:solidFill>
                <a:schemeClr val="tx1"/>
              </a:solidFill>
              <a:cs typeface="B Nazanin" pitchFamily="2" charset="-78"/>
            </a:endParaRPr>
          </a:p>
        </p:txBody>
      </p:sp>
      <p:grpSp>
        <p:nvGrpSpPr>
          <p:cNvPr id="32772" name="Group 28"/>
          <p:cNvGrpSpPr>
            <a:grpSpLocks noGrp="1" noRot="1"/>
          </p:cNvGrpSpPr>
          <p:nvPr/>
        </p:nvGrpSpPr>
        <p:grpSpPr bwMode="auto">
          <a:xfrm>
            <a:off x="304800" y="2057400"/>
            <a:ext cx="8382000" cy="2286000"/>
            <a:chOff x="192" y="1296"/>
            <a:chExt cx="5280" cy="1440"/>
          </a:xfrm>
        </p:grpSpPr>
        <p:sp>
          <p:nvSpPr>
            <p:cNvPr id="32773" name="Rectangle 4"/>
            <p:cNvSpPr>
              <a:spLocks noChangeArrowheads="1"/>
            </p:cNvSpPr>
            <p:nvPr/>
          </p:nvSpPr>
          <p:spPr bwMode="auto">
            <a:xfrm>
              <a:off x="3004" y="1296"/>
              <a:ext cx="2468" cy="363"/>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بدهکار</a:t>
              </a:r>
              <a:endParaRPr lang="bg-BG" sz="2200">
                <a:latin typeface="Calibri" pitchFamily="34" charset="0"/>
              </a:endParaRPr>
            </a:p>
          </p:txBody>
        </p:sp>
        <p:sp>
          <p:nvSpPr>
            <p:cNvPr id="32774" name="Rectangle 5"/>
            <p:cNvSpPr>
              <a:spLocks noChangeArrowheads="1"/>
            </p:cNvSpPr>
            <p:nvPr/>
          </p:nvSpPr>
          <p:spPr bwMode="auto">
            <a:xfrm>
              <a:off x="192" y="1296"/>
              <a:ext cx="2812" cy="363"/>
            </a:xfrm>
            <a:prstGeom prst="rect">
              <a:avLst/>
            </a:prstGeom>
            <a:noFill/>
            <a:ln w="9525">
              <a:noFill/>
              <a:miter lim="800000"/>
              <a:headEnd/>
              <a:tailEnd/>
            </a:ln>
          </p:spPr>
          <p:txBody>
            <a:bodyPr lIns="68580" tIns="0" rIns="68580" bIns="0" anchor="ctr"/>
            <a:lstStyle/>
            <a:p>
              <a:pPr indent="-225425" algn="ctr" rtl="1">
                <a:lnSpc>
                  <a:spcPct val="115000"/>
                </a:lnSpc>
              </a:pPr>
              <a:r>
                <a:rPr lang="ar-SA" sz="2200" b="1">
                  <a:latin typeface="Times New Roman" pitchFamily="18" charset="0"/>
                  <a:cs typeface="B Nazanin" pitchFamily="2" charset="-78"/>
                </a:rPr>
                <a:t>بستانکار</a:t>
              </a:r>
              <a:endParaRPr lang="bg-BG" sz="2200">
                <a:latin typeface="Calibri" pitchFamily="34" charset="0"/>
              </a:endParaRPr>
            </a:p>
          </p:txBody>
        </p:sp>
        <p:sp>
          <p:nvSpPr>
            <p:cNvPr id="32775" name="Rectangle 6"/>
            <p:cNvSpPr>
              <a:spLocks noChangeArrowheads="1"/>
            </p:cNvSpPr>
            <p:nvPr/>
          </p:nvSpPr>
          <p:spPr bwMode="auto">
            <a:xfrm>
              <a:off x="3965" y="1659"/>
              <a:ext cx="1507" cy="358"/>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32776" name="Rectangle 7"/>
            <p:cNvSpPr>
              <a:spLocks noChangeArrowheads="1"/>
            </p:cNvSpPr>
            <p:nvPr/>
          </p:nvSpPr>
          <p:spPr bwMode="auto">
            <a:xfrm>
              <a:off x="3004" y="1659"/>
              <a:ext cx="961" cy="358"/>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32777" name="Rectangle 8"/>
            <p:cNvSpPr>
              <a:spLocks noChangeArrowheads="1"/>
            </p:cNvSpPr>
            <p:nvPr/>
          </p:nvSpPr>
          <p:spPr bwMode="auto">
            <a:xfrm>
              <a:off x="1133" y="1659"/>
              <a:ext cx="1871" cy="358"/>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عنوان حساب معين</a:t>
              </a:r>
              <a:endParaRPr lang="bg-BG" sz="2200">
                <a:latin typeface="Calibri" pitchFamily="34" charset="0"/>
              </a:endParaRPr>
            </a:p>
          </p:txBody>
        </p:sp>
        <p:sp>
          <p:nvSpPr>
            <p:cNvPr id="32778" name="Rectangle 9"/>
            <p:cNvSpPr>
              <a:spLocks noChangeArrowheads="1"/>
            </p:cNvSpPr>
            <p:nvPr/>
          </p:nvSpPr>
          <p:spPr bwMode="auto">
            <a:xfrm>
              <a:off x="192" y="1659"/>
              <a:ext cx="941" cy="358"/>
            </a:xfrm>
            <a:prstGeom prst="rect">
              <a:avLst/>
            </a:prstGeom>
            <a:noFill/>
            <a:ln w="9525">
              <a:noFill/>
              <a:miter lim="800000"/>
              <a:headEnd/>
              <a:tailEnd/>
            </a:ln>
          </p:spPr>
          <p:txBody>
            <a:bodyPr lIns="68580" tIns="0" rIns="68580" bIns="0" anchor="ctr"/>
            <a:lstStyle/>
            <a:p>
              <a:pPr indent="-225425" algn="ctr" rtl="1">
                <a:lnSpc>
                  <a:spcPct val="115000"/>
                </a:lnSpc>
              </a:pPr>
              <a:r>
                <a:rPr lang="ar-SA" sz="2200">
                  <a:latin typeface="Times New Roman" pitchFamily="18" charset="0"/>
                  <a:cs typeface="B Nazanin" pitchFamily="2" charset="-78"/>
                </a:rPr>
                <a:t>مبلغ</a:t>
              </a:r>
              <a:endParaRPr lang="bg-BG" sz="2200">
                <a:latin typeface="Calibri" pitchFamily="34" charset="0"/>
              </a:endParaRPr>
            </a:p>
          </p:txBody>
        </p:sp>
        <p:sp>
          <p:nvSpPr>
            <p:cNvPr id="32779" name="Rectangle 10"/>
            <p:cNvSpPr>
              <a:spLocks noChangeArrowheads="1"/>
            </p:cNvSpPr>
            <p:nvPr/>
          </p:nvSpPr>
          <p:spPr bwMode="auto">
            <a:xfrm>
              <a:off x="3965" y="2017"/>
              <a:ext cx="1507" cy="359"/>
            </a:xfrm>
            <a:prstGeom prst="rect">
              <a:avLst/>
            </a:prstGeom>
            <a:noFill/>
            <a:ln w="9525">
              <a:noFill/>
              <a:miter lim="800000"/>
              <a:headEnd/>
              <a:tailEnd/>
            </a:ln>
          </p:spPr>
          <p:txBody>
            <a:bodyPr lIns="68580" tIns="0" rIns="68580" bIns="0" anchor="ctr"/>
            <a:lstStyle/>
            <a:p>
              <a:pPr indent="-225425" algn="r" rtl="1">
                <a:lnSpc>
                  <a:spcPct val="115000"/>
                </a:lnSpc>
              </a:pPr>
              <a:r>
                <a:rPr lang="ar-SA" sz="2200">
                  <a:latin typeface="Times New Roman" pitchFamily="18" charset="0"/>
                  <a:cs typeface="B Nazanin" pitchFamily="2" charset="-78"/>
                </a:rPr>
                <a:t>بـانـك پرداخت سرمايه اي</a:t>
              </a:r>
              <a:endParaRPr lang="bg-BG" sz="2200">
                <a:latin typeface="Times New Roman" pitchFamily="18" charset="0"/>
                <a:cs typeface="B Nazanin" pitchFamily="2" charset="-78"/>
              </a:endParaRPr>
            </a:p>
          </p:txBody>
        </p:sp>
        <p:sp>
          <p:nvSpPr>
            <p:cNvPr id="32780" name="Rectangle 11"/>
            <p:cNvSpPr>
              <a:spLocks noChangeArrowheads="1"/>
            </p:cNvSpPr>
            <p:nvPr/>
          </p:nvSpPr>
          <p:spPr bwMode="auto">
            <a:xfrm>
              <a:off x="3004" y="2017"/>
              <a:ext cx="961" cy="359"/>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3.900.000.000</a:t>
              </a:r>
            </a:p>
          </p:txBody>
        </p:sp>
        <p:sp>
          <p:nvSpPr>
            <p:cNvPr id="32781" name="Rectangle 12"/>
            <p:cNvSpPr>
              <a:spLocks noChangeArrowheads="1"/>
            </p:cNvSpPr>
            <p:nvPr/>
          </p:nvSpPr>
          <p:spPr bwMode="auto">
            <a:xfrm>
              <a:off x="1133" y="2017"/>
              <a:ext cx="1871" cy="359"/>
            </a:xfrm>
            <a:prstGeom prst="rect">
              <a:avLst/>
            </a:prstGeom>
            <a:noFill/>
            <a:ln w="9525">
              <a:noFill/>
              <a:miter lim="800000"/>
              <a:headEnd/>
              <a:tailEnd/>
            </a:ln>
          </p:spPr>
          <p:txBody>
            <a:bodyPr lIns="68580" tIns="0" rIns="68580" bIns="0" anchor="ctr"/>
            <a:lstStyle/>
            <a:p>
              <a:pPr indent="-225425" algn="r" rtl="1">
                <a:lnSpc>
                  <a:spcPct val="115000"/>
                </a:lnSpc>
              </a:pPr>
              <a:endParaRPr lang="fa-IR" sz="2200">
                <a:latin typeface="Times New Roman" pitchFamily="18" charset="0"/>
                <a:cs typeface="B Nazanin" pitchFamily="2" charset="-78"/>
              </a:endParaRPr>
            </a:p>
          </p:txBody>
        </p:sp>
        <p:sp>
          <p:nvSpPr>
            <p:cNvPr id="32782" name="Rectangle 13"/>
            <p:cNvSpPr>
              <a:spLocks noChangeArrowheads="1"/>
            </p:cNvSpPr>
            <p:nvPr/>
          </p:nvSpPr>
          <p:spPr bwMode="auto">
            <a:xfrm>
              <a:off x="192" y="2017"/>
              <a:ext cx="941" cy="359"/>
            </a:xfrm>
            <a:prstGeom prst="rect">
              <a:avLst/>
            </a:prstGeom>
            <a:noFill/>
            <a:ln w="9525">
              <a:noFill/>
              <a:miter lim="800000"/>
              <a:headEnd/>
              <a:tailEnd/>
            </a:ln>
          </p:spPr>
          <p:txBody>
            <a:bodyPr lIns="68580" tIns="0" rIns="68580" bIns="0"/>
            <a:lstStyle/>
            <a:p>
              <a:pPr indent="-225425" algn="ctr" rtl="1">
                <a:lnSpc>
                  <a:spcPct val="115000"/>
                </a:lnSpc>
              </a:pPr>
              <a:endParaRPr lang="fa-IR" sz="2200">
                <a:latin typeface="Times New Roman" pitchFamily="18" charset="0"/>
                <a:cs typeface="B Nazanin" pitchFamily="2" charset="-78"/>
              </a:endParaRPr>
            </a:p>
          </p:txBody>
        </p:sp>
        <p:sp>
          <p:nvSpPr>
            <p:cNvPr id="32783" name="Rectangle 14"/>
            <p:cNvSpPr>
              <a:spLocks noChangeArrowheads="1"/>
            </p:cNvSpPr>
            <p:nvPr/>
          </p:nvSpPr>
          <p:spPr bwMode="auto">
            <a:xfrm>
              <a:off x="3965" y="2376"/>
              <a:ext cx="1507" cy="360"/>
            </a:xfrm>
            <a:prstGeom prst="rect">
              <a:avLst/>
            </a:prstGeom>
            <a:noFill/>
            <a:ln w="9525">
              <a:noFill/>
              <a:miter lim="800000"/>
              <a:headEnd/>
              <a:tailEnd/>
            </a:ln>
          </p:spPr>
          <p:txBody>
            <a:bodyPr lIns="68580" tIns="0" rIns="68580" bIns="0" anchor="ctr"/>
            <a:lstStyle/>
            <a:p>
              <a:pPr indent="-225425" algn="r" rtl="1">
                <a:lnSpc>
                  <a:spcPct val="115000"/>
                </a:lnSpc>
              </a:pPr>
              <a:endParaRPr lang="fa-IR" sz="2200">
                <a:latin typeface="Times New Roman" pitchFamily="18" charset="0"/>
                <a:cs typeface="B Nazanin" pitchFamily="2" charset="-78"/>
              </a:endParaRPr>
            </a:p>
          </p:txBody>
        </p:sp>
        <p:sp>
          <p:nvSpPr>
            <p:cNvPr id="32784" name="Rectangle 15"/>
            <p:cNvSpPr>
              <a:spLocks noChangeArrowheads="1"/>
            </p:cNvSpPr>
            <p:nvPr/>
          </p:nvSpPr>
          <p:spPr bwMode="auto">
            <a:xfrm>
              <a:off x="3004" y="2376"/>
              <a:ext cx="961" cy="360"/>
            </a:xfrm>
            <a:prstGeom prst="rect">
              <a:avLst/>
            </a:prstGeom>
            <a:noFill/>
            <a:ln w="9525">
              <a:noFill/>
              <a:miter lim="800000"/>
              <a:headEnd/>
              <a:tailEnd/>
            </a:ln>
          </p:spPr>
          <p:txBody>
            <a:bodyPr lIns="68580" tIns="0" rIns="68580" bIns="0" anchor="ctr"/>
            <a:lstStyle/>
            <a:p>
              <a:pPr indent="-225425" algn="ctr" rtl="1">
                <a:lnSpc>
                  <a:spcPct val="115000"/>
                </a:lnSpc>
              </a:pPr>
              <a:endParaRPr lang="fa-IR" sz="2200">
                <a:latin typeface="Times New Roman" pitchFamily="18" charset="0"/>
                <a:cs typeface="B Nazanin" pitchFamily="2" charset="-78"/>
              </a:endParaRPr>
            </a:p>
          </p:txBody>
        </p:sp>
        <p:sp>
          <p:nvSpPr>
            <p:cNvPr id="32785" name="Rectangle 16"/>
            <p:cNvSpPr>
              <a:spLocks noChangeArrowheads="1"/>
            </p:cNvSpPr>
            <p:nvPr/>
          </p:nvSpPr>
          <p:spPr bwMode="auto">
            <a:xfrm>
              <a:off x="1133" y="2376"/>
              <a:ext cx="1871" cy="360"/>
            </a:xfrm>
            <a:prstGeom prst="rect">
              <a:avLst/>
            </a:prstGeom>
            <a:noFill/>
            <a:ln w="9525">
              <a:noFill/>
              <a:miter lim="800000"/>
              <a:headEnd/>
              <a:tailEnd/>
            </a:ln>
          </p:spPr>
          <p:txBody>
            <a:bodyPr lIns="68580" tIns="0" rIns="68580" bIns="0" anchor="ctr"/>
            <a:lstStyle/>
            <a:p>
              <a:pPr indent="-225425" algn="r" rtl="1">
                <a:lnSpc>
                  <a:spcPct val="115000"/>
                </a:lnSpc>
              </a:pPr>
              <a:r>
                <a:rPr lang="ar-SA" sz="2200">
                  <a:latin typeface="Times New Roman" pitchFamily="18" charset="0"/>
                  <a:cs typeface="B Nazanin" pitchFamily="2" charset="-78"/>
                </a:rPr>
                <a:t>دريافتي بابت عمليات سرمایه‌ای</a:t>
              </a:r>
              <a:endParaRPr lang="bg-BG" sz="2200">
                <a:latin typeface="Times New Roman" pitchFamily="18" charset="0"/>
                <a:cs typeface="B Nazanin" pitchFamily="2" charset="-78"/>
              </a:endParaRPr>
            </a:p>
          </p:txBody>
        </p:sp>
        <p:sp>
          <p:nvSpPr>
            <p:cNvPr id="32786" name="Rectangle 17"/>
            <p:cNvSpPr>
              <a:spLocks noChangeArrowheads="1"/>
            </p:cNvSpPr>
            <p:nvPr/>
          </p:nvSpPr>
          <p:spPr bwMode="auto">
            <a:xfrm>
              <a:off x="192" y="2376"/>
              <a:ext cx="941" cy="360"/>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3.900.000.000</a:t>
              </a:r>
            </a:p>
          </p:txBody>
        </p:sp>
        <p:sp>
          <p:nvSpPr>
            <p:cNvPr id="32787" name="Line 18"/>
            <p:cNvSpPr>
              <a:spLocks noChangeShapeType="1"/>
            </p:cNvSpPr>
            <p:nvPr/>
          </p:nvSpPr>
          <p:spPr bwMode="auto">
            <a:xfrm>
              <a:off x="3965" y="1659"/>
              <a:ext cx="0" cy="1077"/>
            </a:xfrm>
            <a:prstGeom prst="line">
              <a:avLst/>
            </a:prstGeom>
            <a:noFill/>
            <a:ln w="12700" algn="ctr">
              <a:solidFill>
                <a:srgbClr val="BFBFBF"/>
              </a:solidFill>
              <a:round/>
              <a:headEnd/>
              <a:tailEnd/>
            </a:ln>
          </p:spPr>
          <p:txBody>
            <a:bodyPr/>
            <a:lstStyle/>
            <a:p>
              <a:endParaRPr lang="en-US"/>
            </a:p>
          </p:txBody>
        </p:sp>
        <p:sp>
          <p:nvSpPr>
            <p:cNvPr id="32788" name="Line 19"/>
            <p:cNvSpPr>
              <a:spLocks noChangeShapeType="1"/>
            </p:cNvSpPr>
            <p:nvPr/>
          </p:nvSpPr>
          <p:spPr bwMode="auto">
            <a:xfrm>
              <a:off x="3004" y="1296"/>
              <a:ext cx="0" cy="1440"/>
            </a:xfrm>
            <a:prstGeom prst="line">
              <a:avLst/>
            </a:prstGeom>
            <a:noFill/>
            <a:ln w="12700" algn="ctr">
              <a:solidFill>
                <a:srgbClr val="000000"/>
              </a:solidFill>
              <a:round/>
              <a:headEnd/>
              <a:tailEnd/>
            </a:ln>
          </p:spPr>
          <p:txBody>
            <a:bodyPr/>
            <a:lstStyle/>
            <a:p>
              <a:endParaRPr lang="en-US"/>
            </a:p>
          </p:txBody>
        </p:sp>
        <p:sp>
          <p:nvSpPr>
            <p:cNvPr id="32789" name="Line 20"/>
            <p:cNvSpPr>
              <a:spLocks noChangeShapeType="1"/>
            </p:cNvSpPr>
            <p:nvPr/>
          </p:nvSpPr>
          <p:spPr bwMode="auto">
            <a:xfrm>
              <a:off x="1133" y="1659"/>
              <a:ext cx="0" cy="1077"/>
            </a:xfrm>
            <a:prstGeom prst="line">
              <a:avLst/>
            </a:prstGeom>
            <a:noFill/>
            <a:ln w="12700" algn="ctr">
              <a:solidFill>
                <a:srgbClr val="BFBFBF"/>
              </a:solidFill>
              <a:round/>
              <a:headEnd/>
              <a:tailEnd/>
            </a:ln>
          </p:spPr>
          <p:txBody>
            <a:bodyPr/>
            <a:lstStyle/>
            <a:p>
              <a:endParaRPr lang="en-US"/>
            </a:p>
          </p:txBody>
        </p:sp>
        <p:sp>
          <p:nvSpPr>
            <p:cNvPr id="32790" name="Line 21"/>
            <p:cNvSpPr>
              <a:spLocks noChangeShapeType="1"/>
            </p:cNvSpPr>
            <p:nvPr/>
          </p:nvSpPr>
          <p:spPr bwMode="auto">
            <a:xfrm>
              <a:off x="192" y="1659"/>
              <a:ext cx="5280" cy="0"/>
            </a:xfrm>
            <a:prstGeom prst="line">
              <a:avLst/>
            </a:prstGeom>
            <a:noFill/>
            <a:ln w="12700" algn="ctr">
              <a:solidFill>
                <a:srgbClr val="D9D9D9"/>
              </a:solidFill>
              <a:round/>
              <a:headEnd/>
              <a:tailEnd/>
            </a:ln>
          </p:spPr>
          <p:txBody>
            <a:bodyPr/>
            <a:lstStyle/>
            <a:p>
              <a:endParaRPr lang="en-US"/>
            </a:p>
          </p:txBody>
        </p:sp>
        <p:sp>
          <p:nvSpPr>
            <p:cNvPr id="32791" name="Line 22"/>
            <p:cNvSpPr>
              <a:spLocks noChangeShapeType="1"/>
            </p:cNvSpPr>
            <p:nvPr/>
          </p:nvSpPr>
          <p:spPr bwMode="auto">
            <a:xfrm>
              <a:off x="192" y="2017"/>
              <a:ext cx="5280" cy="0"/>
            </a:xfrm>
            <a:prstGeom prst="line">
              <a:avLst/>
            </a:prstGeom>
            <a:noFill/>
            <a:ln w="12700" algn="ctr">
              <a:solidFill>
                <a:srgbClr val="000000"/>
              </a:solidFill>
              <a:round/>
              <a:headEnd/>
              <a:tailEnd/>
            </a:ln>
          </p:spPr>
          <p:txBody>
            <a:bodyPr/>
            <a:lstStyle/>
            <a:p>
              <a:endParaRPr lang="en-US"/>
            </a:p>
          </p:txBody>
        </p:sp>
        <p:sp>
          <p:nvSpPr>
            <p:cNvPr id="32792" name="Line 23"/>
            <p:cNvSpPr>
              <a:spLocks noChangeShapeType="1"/>
            </p:cNvSpPr>
            <p:nvPr/>
          </p:nvSpPr>
          <p:spPr bwMode="auto">
            <a:xfrm>
              <a:off x="192" y="2376"/>
              <a:ext cx="5280" cy="0"/>
            </a:xfrm>
            <a:prstGeom prst="line">
              <a:avLst/>
            </a:prstGeom>
            <a:noFill/>
            <a:ln w="12700" algn="ctr">
              <a:solidFill>
                <a:srgbClr val="EBEBEB"/>
              </a:solidFill>
              <a:round/>
              <a:headEnd/>
              <a:tailEnd/>
            </a:ln>
          </p:spPr>
          <p:txBody>
            <a:bodyPr/>
            <a:lstStyle/>
            <a:p>
              <a:endParaRPr lang="en-US"/>
            </a:p>
          </p:txBody>
        </p:sp>
        <p:sp>
          <p:nvSpPr>
            <p:cNvPr id="32793" name="Line 24"/>
            <p:cNvSpPr>
              <a:spLocks noChangeShapeType="1"/>
            </p:cNvSpPr>
            <p:nvPr/>
          </p:nvSpPr>
          <p:spPr bwMode="auto">
            <a:xfrm>
              <a:off x="5472" y="1296"/>
              <a:ext cx="0" cy="1440"/>
            </a:xfrm>
            <a:prstGeom prst="line">
              <a:avLst/>
            </a:prstGeom>
            <a:noFill/>
            <a:ln w="12700" algn="ctr">
              <a:solidFill>
                <a:srgbClr val="000000"/>
              </a:solidFill>
              <a:round/>
              <a:headEnd/>
              <a:tailEnd/>
            </a:ln>
          </p:spPr>
          <p:txBody>
            <a:bodyPr/>
            <a:lstStyle/>
            <a:p>
              <a:endParaRPr lang="en-US"/>
            </a:p>
          </p:txBody>
        </p:sp>
        <p:sp>
          <p:nvSpPr>
            <p:cNvPr id="32794" name="Line 25"/>
            <p:cNvSpPr>
              <a:spLocks noChangeShapeType="1"/>
            </p:cNvSpPr>
            <p:nvPr/>
          </p:nvSpPr>
          <p:spPr bwMode="auto">
            <a:xfrm>
              <a:off x="192" y="1296"/>
              <a:ext cx="0" cy="1440"/>
            </a:xfrm>
            <a:prstGeom prst="line">
              <a:avLst/>
            </a:prstGeom>
            <a:noFill/>
            <a:ln w="12700" algn="ctr">
              <a:solidFill>
                <a:srgbClr val="000000"/>
              </a:solidFill>
              <a:round/>
              <a:headEnd/>
              <a:tailEnd/>
            </a:ln>
          </p:spPr>
          <p:txBody>
            <a:bodyPr/>
            <a:lstStyle/>
            <a:p>
              <a:endParaRPr lang="en-US"/>
            </a:p>
          </p:txBody>
        </p:sp>
        <p:sp>
          <p:nvSpPr>
            <p:cNvPr id="32795" name="Line 26"/>
            <p:cNvSpPr>
              <a:spLocks noChangeShapeType="1"/>
            </p:cNvSpPr>
            <p:nvPr/>
          </p:nvSpPr>
          <p:spPr bwMode="auto">
            <a:xfrm>
              <a:off x="192" y="1296"/>
              <a:ext cx="5280" cy="0"/>
            </a:xfrm>
            <a:prstGeom prst="line">
              <a:avLst/>
            </a:prstGeom>
            <a:noFill/>
            <a:ln w="12700" algn="ctr">
              <a:solidFill>
                <a:srgbClr val="000000"/>
              </a:solidFill>
              <a:round/>
              <a:headEnd/>
              <a:tailEnd/>
            </a:ln>
          </p:spPr>
          <p:txBody>
            <a:bodyPr/>
            <a:lstStyle/>
            <a:p>
              <a:endParaRPr lang="en-US"/>
            </a:p>
          </p:txBody>
        </p:sp>
        <p:sp>
          <p:nvSpPr>
            <p:cNvPr id="32796" name="Line 27"/>
            <p:cNvSpPr>
              <a:spLocks noChangeShapeType="1"/>
            </p:cNvSpPr>
            <p:nvPr/>
          </p:nvSpPr>
          <p:spPr bwMode="auto">
            <a:xfrm>
              <a:off x="192" y="2736"/>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7890"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33795"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ثبت شماره (5) : بازپرداخت اصل اوراق مشاركت</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33796" name="Group 33"/>
          <p:cNvGrpSpPr>
            <a:grpSpLocks noGrp="1" noRot="1"/>
          </p:cNvGrpSpPr>
          <p:nvPr/>
        </p:nvGrpSpPr>
        <p:grpSpPr bwMode="auto">
          <a:xfrm>
            <a:off x="304800" y="2362200"/>
            <a:ext cx="8382000" cy="3165475"/>
            <a:chOff x="192" y="1488"/>
            <a:chExt cx="5280" cy="1994"/>
          </a:xfrm>
        </p:grpSpPr>
        <p:sp>
          <p:nvSpPr>
            <p:cNvPr id="33797" name="Rectangle 4"/>
            <p:cNvSpPr>
              <a:spLocks noChangeArrowheads="1"/>
            </p:cNvSpPr>
            <p:nvPr/>
          </p:nvSpPr>
          <p:spPr bwMode="auto">
            <a:xfrm>
              <a:off x="3004" y="148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33798" name="Rectangle 5"/>
            <p:cNvSpPr>
              <a:spLocks noChangeArrowheads="1"/>
            </p:cNvSpPr>
            <p:nvPr/>
          </p:nvSpPr>
          <p:spPr bwMode="auto">
            <a:xfrm>
              <a:off x="192" y="148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33799" name="Rectangle 6"/>
            <p:cNvSpPr>
              <a:spLocks noChangeArrowheads="1"/>
            </p:cNvSpPr>
            <p:nvPr/>
          </p:nvSpPr>
          <p:spPr bwMode="auto">
            <a:xfrm>
              <a:off x="4118" y="1864"/>
              <a:ext cx="135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3800" name="Rectangle 7"/>
            <p:cNvSpPr>
              <a:spLocks noChangeArrowheads="1"/>
            </p:cNvSpPr>
            <p:nvPr/>
          </p:nvSpPr>
          <p:spPr bwMode="auto">
            <a:xfrm>
              <a:off x="3004" y="1864"/>
              <a:ext cx="111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3801" name="Rectangle 8"/>
            <p:cNvSpPr>
              <a:spLocks noChangeArrowheads="1"/>
            </p:cNvSpPr>
            <p:nvPr/>
          </p:nvSpPr>
          <p:spPr bwMode="auto">
            <a:xfrm>
              <a:off x="1354" y="1864"/>
              <a:ext cx="1650"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3802" name="Rectangle 9"/>
            <p:cNvSpPr>
              <a:spLocks noChangeArrowheads="1"/>
            </p:cNvSpPr>
            <p:nvPr/>
          </p:nvSpPr>
          <p:spPr bwMode="auto">
            <a:xfrm>
              <a:off x="192" y="1864"/>
              <a:ext cx="1162"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3803" name="Rectangle 10"/>
            <p:cNvSpPr>
              <a:spLocks noChangeArrowheads="1"/>
            </p:cNvSpPr>
            <p:nvPr/>
          </p:nvSpPr>
          <p:spPr bwMode="auto">
            <a:xfrm>
              <a:off x="4118" y="2206"/>
              <a:ext cx="1354"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اوراق مشـاركــت پــرداخــتـنـي</a:t>
              </a:r>
              <a:endParaRPr lang="bg-BG" sz="2400">
                <a:latin typeface="Times New Roman" pitchFamily="18" charset="0"/>
                <a:cs typeface="B Nazanin" pitchFamily="2" charset="-78"/>
              </a:endParaRPr>
            </a:p>
          </p:txBody>
        </p:sp>
        <p:sp>
          <p:nvSpPr>
            <p:cNvPr id="33804" name="Rectangle 11"/>
            <p:cNvSpPr>
              <a:spLocks noChangeArrowheads="1"/>
            </p:cNvSpPr>
            <p:nvPr/>
          </p:nvSpPr>
          <p:spPr bwMode="auto">
            <a:xfrm>
              <a:off x="3004" y="2206"/>
              <a:ext cx="1114"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4.000.000.000</a:t>
              </a:r>
            </a:p>
          </p:txBody>
        </p:sp>
        <p:sp>
          <p:nvSpPr>
            <p:cNvPr id="33805" name="Rectangle 12"/>
            <p:cNvSpPr>
              <a:spLocks noChangeArrowheads="1"/>
            </p:cNvSpPr>
            <p:nvPr/>
          </p:nvSpPr>
          <p:spPr bwMode="auto">
            <a:xfrm>
              <a:off x="1354" y="2206"/>
              <a:ext cx="1650"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3806" name="Rectangle 13"/>
            <p:cNvSpPr>
              <a:spLocks noChangeArrowheads="1"/>
            </p:cNvSpPr>
            <p:nvPr/>
          </p:nvSpPr>
          <p:spPr bwMode="auto">
            <a:xfrm>
              <a:off x="192" y="2206"/>
              <a:ext cx="1162"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33807" name="Rectangle 14"/>
            <p:cNvSpPr>
              <a:spLocks noChangeArrowheads="1"/>
            </p:cNvSpPr>
            <p:nvPr/>
          </p:nvSpPr>
          <p:spPr bwMode="auto">
            <a:xfrm>
              <a:off x="4118" y="2736"/>
              <a:ext cx="1354"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3808" name="Rectangle 15"/>
            <p:cNvSpPr>
              <a:spLocks noChangeArrowheads="1"/>
            </p:cNvSpPr>
            <p:nvPr/>
          </p:nvSpPr>
          <p:spPr bwMode="auto">
            <a:xfrm>
              <a:off x="3004" y="2736"/>
              <a:ext cx="1114"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33809" name="Rectangle 16"/>
            <p:cNvSpPr>
              <a:spLocks noChangeArrowheads="1"/>
            </p:cNvSpPr>
            <p:nvPr/>
          </p:nvSpPr>
          <p:spPr bwMode="auto">
            <a:xfrm>
              <a:off x="1354" y="2736"/>
              <a:ext cx="1650"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بـانـك پرداخت سرمايه اي</a:t>
              </a:r>
              <a:endParaRPr lang="bg-BG" sz="2400">
                <a:latin typeface="Times New Roman" pitchFamily="18" charset="0"/>
                <a:cs typeface="B Nazanin" pitchFamily="2" charset="-78"/>
              </a:endParaRPr>
            </a:p>
          </p:txBody>
        </p:sp>
        <p:sp>
          <p:nvSpPr>
            <p:cNvPr id="33810" name="Rectangle 17"/>
            <p:cNvSpPr>
              <a:spLocks noChangeArrowheads="1"/>
            </p:cNvSpPr>
            <p:nvPr/>
          </p:nvSpPr>
          <p:spPr bwMode="auto">
            <a:xfrm>
              <a:off x="192" y="2736"/>
              <a:ext cx="1162"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3.900.000.000</a:t>
              </a:r>
            </a:p>
          </p:txBody>
        </p:sp>
        <p:sp>
          <p:nvSpPr>
            <p:cNvPr id="33811" name="Rectangle 18"/>
            <p:cNvSpPr>
              <a:spLocks noChangeArrowheads="1"/>
            </p:cNvSpPr>
            <p:nvPr/>
          </p:nvSpPr>
          <p:spPr bwMode="auto">
            <a:xfrm>
              <a:off x="4118" y="3109"/>
              <a:ext cx="1354"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3812" name="Rectangle 19"/>
            <p:cNvSpPr>
              <a:spLocks noChangeArrowheads="1"/>
            </p:cNvSpPr>
            <p:nvPr/>
          </p:nvSpPr>
          <p:spPr bwMode="auto">
            <a:xfrm>
              <a:off x="3004" y="3109"/>
              <a:ext cx="1114"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33813" name="Rectangle 20"/>
            <p:cNvSpPr>
              <a:spLocks noChangeArrowheads="1"/>
            </p:cNvSpPr>
            <p:nvPr/>
          </p:nvSpPr>
          <p:spPr bwMode="auto">
            <a:xfrm>
              <a:off x="1354" y="3109"/>
              <a:ext cx="1650"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ودایـــع</a:t>
              </a:r>
              <a:endParaRPr lang="bg-BG">
                <a:latin typeface="Calibri" pitchFamily="34" charset="0"/>
                <a:cs typeface="B Nazanin" pitchFamily="2" charset="-78"/>
              </a:endParaRPr>
            </a:p>
          </p:txBody>
        </p:sp>
        <p:sp>
          <p:nvSpPr>
            <p:cNvPr id="33814" name="Rectangle 21"/>
            <p:cNvSpPr>
              <a:spLocks noChangeArrowheads="1"/>
            </p:cNvSpPr>
            <p:nvPr/>
          </p:nvSpPr>
          <p:spPr bwMode="auto">
            <a:xfrm>
              <a:off x="192" y="3109"/>
              <a:ext cx="1162"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100.000.000</a:t>
              </a:r>
            </a:p>
          </p:txBody>
        </p:sp>
        <p:sp>
          <p:nvSpPr>
            <p:cNvPr id="33815" name="Line 22"/>
            <p:cNvSpPr>
              <a:spLocks noChangeShapeType="1"/>
            </p:cNvSpPr>
            <p:nvPr/>
          </p:nvSpPr>
          <p:spPr bwMode="auto">
            <a:xfrm>
              <a:off x="4118" y="1864"/>
              <a:ext cx="0" cy="1618"/>
            </a:xfrm>
            <a:prstGeom prst="line">
              <a:avLst/>
            </a:prstGeom>
            <a:noFill/>
            <a:ln w="12700" algn="ctr">
              <a:solidFill>
                <a:srgbClr val="BFBFBF"/>
              </a:solidFill>
              <a:round/>
              <a:headEnd/>
              <a:tailEnd/>
            </a:ln>
          </p:spPr>
          <p:txBody>
            <a:bodyPr/>
            <a:lstStyle/>
            <a:p>
              <a:endParaRPr lang="en-US"/>
            </a:p>
          </p:txBody>
        </p:sp>
        <p:sp>
          <p:nvSpPr>
            <p:cNvPr id="33816" name="Line 23"/>
            <p:cNvSpPr>
              <a:spLocks noChangeShapeType="1"/>
            </p:cNvSpPr>
            <p:nvPr/>
          </p:nvSpPr>
          <p:spPr bwMode="auto">
            <a:xfrm>
              <a:off x="3004" y="1488"/>
              <a:ext cx="0" cy="1994"/>
            </a:xfrm>
            <a:prstGeom prst="line">
              <a:avLst/>
            </a:prstGeom>
            <a:noFill/>
            <a:ln w="12700" algn="ctr">
              <a:solidFill>
                <a:srgbClr val="000000"/>
              </a:solidFill>
              <a:round/>
              <a:headEnd/>
              <a:tailEnd/>
            </a:ln>
          </p:spPr>
          <p:txBody>
            <a:bodyPr/>
            <a:lstStyle/>
            <a:p>
              <a:endParaRPr lang="en-US"/>
            </a:p>
          </p:txBody>
        </p:sp>
        <p:sp>
          <p:nvSpPr>
            <p:cNvPr id="33817" name="Line 24"/>
            <p:cNvSpPr>
              <a:spLocks noChangeShapeType="1"/>
            </p:cNvSpPr>
            <p:nvPr/>
          </p:nvSpPr>
          <p:spPr bwMode="auto">
            <a:xfrm>
              <a:off x="1354" y="1864"/>
              <a:ext cx="0" cy="1618"/>
            </a:xfrm>
            <a:prstGeom prst="line">
              <a:avLst/>
            </a:prstGeom>
            <a:noFill/>
            <a:ln w="12700" algn="ctr">
              <a:solidFill>
                <a:srgbClr val="BFBFBF"/>
              </a:solidFill>
              <a:round/>
              <a:headEnd/>
              <a:tailEnd/>
            </a:ln>
          </p:spPr>
          <p:txBody>
            <a:bodyPr/>
            <a:lstStyle/>
            <a:p>
              <a:endParaRPr lang="en-US"/>
            </a:p>
          </p:txBody>
        </p:sp>
        <p:sp>
          <p:nvSpPr>
            <p:cNvPr id="33818" name="Line 25"/>
            <p:cNvSpPr>
              <a:spLocks noChangeShapeType="1"/>
            </p:cNvSpPr>
            <p:nvPr/>
          </p:nvSpPr>
          <p:spPr bwMode="auto">
            <a:xfrm>
              <a:off x="192" y="1864"/>
              <a:ext cx="5280" cy="0"/>
            </a:xfrm>
            <a:prstGeom prst="line">
              <a:avLst/>
            </a:prstGeom>
            <a:noFill/>
            <a:ln w="12700" algn="ctr">
              <a:solidFill>
                <a:srgbClr val="D9D9D9"/>
              </a:solidFill>
              <a:round/>
              <a:headEnd/>
              <a:tailEnd/>
            </a:ln>
          </p:spPr>
          <p:txBody>
            <a:bodyPr/>
            <a:lstStyle/>
            <a:p>
              <a:endParaRPr lang="en-US"/>
            </a:p>
          </p:txBody>
        </p:sp>
        <p:sp>
          <p:nvSpPr>
            <p:cNvPr id="33819" name="Line 26"/>
            <p:cNvSpPr>
              <a:spLocks noChangeShapeType="1"/>
            </p:cNvSpPr>
            <p:nvPr/>
          </p:nvSpPr>
          <p:spPr bwMode="auto">
            <a:xfrm>
              <a:off x="192" y="2206"/>
              <a:ext cx="5280" cy="0"/>
            </a:xfrm>
            <a:prstGeom prst="line">
              <a:avLst/>
            </a:prstGeom>
            <a:noFill/>
            <a:ln w="12700" algn="ctr">
              <a:solidFill>
                <a:srgbClr val="000000"/>
              </a:solidFill>
              <a:round/>
              <a:headEnd/>
              <a:tailEnd/>
            </a:ln>
          </p:spPr>
          <p:txBody>
            <a:bodyPr/>
            <a:lstStyle/>
            <a:p>
              <a:endParaRPr lang="en-US"/>
            </a:p>
          </p:txBody>
        </p:sp>
        <p:sp>
          <p:nvSpPr>
            <p:cNvPr id="33820" name="Line 27"/>
            <p:cNvSpPr>
              <a:spLocks noChangeShapeType="1"/>
            </p:cNvSpPr>
            <p:nvPr/>
          </p:nvSpPr>
          <p:spPr bwMode="auto">
            <a:xfrm>
              <a:off x="192" y="2736"/>
              <a:ext cx="5280" cy="0"/>
            </a:xfrm>
            <a:prstGeom prst="line">
              <a:avLst/>
            </a:prstGeom>
            <a:noFill/>
            <a:ln w="12700" algn="ctr">
              <a:solidFill>
                <a:srgbClr val="EBEBEB"/>
              </a:solidFill>
              <a:round/>
              <a:headEnd/>
              <a:tailEnd/>
            </a:ln>
          </p:spPr>
          <p:txBody>
            <a:bodyPr/>
            <a:lstStyle/>
            <a:p>
              <a:endParaRPr lang="en-US"/>
            </a:p>
          </p:txBody>
        </p:sp>
        <p:sp>
          <p:nvSpPr>
            <p:cNvPr id="33821" name="Line 28"/>
            <p:cNvSpPr>
              <a:spLocks noChangeShapeType="1"/>
            </p:cNvSpPr>
            <p:nvPr/>
          </p:nvSpPr>
          <p:spPr bwMode="auto">
            <a:xfrm>
              <a:off x="192" y="3109"/>
              <a:ext cx="5280" cy="0"/>
            </a:xfrm>
            <a:prstGeom prst="line">
              <a:avLst/>
            </a:prstGeom>
            <a:noFill/>
            <a:ln w="12700" algn="ctr">
              <a:solidFill>
                <a:srgbClr val="EBEBEB"/>
              </a:solidFill>
              <a:round/>
              <a:headEnd/>
              <a:tailEnd/>
            </a:ln>
          </p:spPr>
          <p:txBody>
            <a:bodyPr/>
            <a:lstStyle/>
            <a:p>
              <a:endParaRPr lang="en-US"/>
            </a:p>
          </p:txBody>
        </p:sp>
        <p:sp>
          <p:nvSpPr>
            <p:cNvPr id="33822" name="Line 29"/>
            <p:cNvSpPr>
              <a:spLocks noChangeShapeType="1"/>
            </p:cNvSpPr>
            <p:nvPr/>
          </p:nvSpPr>
          <p:spPr bwMode="auto">
            <a:xfrm>
              <a:off x="5472" y="1488"/>
              <a:ext cx="0" cy="1994"/>
            </a:xfrm>
            <a:prstGeom prst="line">
              <a:avLst/>
            </a:prstGeom>
            <a:noFill/>
            <a:ln w="12700" algn="ctr">
              <a:solidFill>
                <a:srgbClr val="000000"/>
              </a:solidFill>
              <a:round/>
              <a:headEnd/>
              <a:tailEnd/>
            </a:ln>
          </p:spPr>
          <p:txBody>
            <a:bodyPr/>
            <a:lstStyle/>
            <a:p>
              <a:endParaRPr lang="en-US"/>
            </a:p>
          </p:txBody>
        </p:sp>
        <p:sp>
          <p:nvSpPr>
            <p:cNvPr id="33823" name="Line 30"/>
            <p:cNvSpPr>
              <a:spLocks noChangeShapeType="1"/>
            </p:cNvSpPr>
            <p:nvPr/>
          </p:nvSpPr>
          <p:spPr bwMode="auto">
            <a:xfrm>
              <a:off x="192" y="1488"/>
              <a:ext cx="0" cy="1994"/>
            </a:xfrm>
            <a:prstGeom prst="line">
              <a:avLst/>
            </a:prstGeom>
            <a:noFill/>
            <a:ln w="12700" algn="ctr">
              <a:solidFill>
                <a:srgbClr val="000000"/>
              </a:solidFill>
              <a:round/>
              <a:headEnd/>
              <a:tailEnd/>
            </a:ln>
          </p:spPr>
          <p:txBody>
            <a:bodyPr/>
            <a:lstStyle/>
            <a:p>
              <a:endParaRPr lang="en-US"/>
            </a:p>
          </p:txBody>
        </p:sp>
        <p:sp>
          <p:nvSpPr>
            <p:cNvPr id="33824" name="Line 31"/>
            <p:cNvSpPr>
              <a:spLocks noChangeShapeType="1"/>
            </p:cNvSpPr>
            <p:nvPr/>
          </p:nvSpPr>
          <p:spPr bwMode="auto">
            <a:xfrm>
              <a:off x="192" y="1488"/>
              <a:ext cx="5280" cy="0"/>
            </a:xfrm>
            <a:prstGeom prst="line">
              <a:avLst/>
            </a:prstGeom>
            <a:noFill/>
            <a:ln w="12700" algn="ctr">
              <a:solidFill>
                <a:srgbClr val="000000"/>
              </a:solidFill>
              <a:round/>
              <a:headEnd/>
              <a:tailEnd/>
            </a:ln>
          </p:spPr>
          <p:txBody>
            <a:bodyPr/>
            <a:lstStyle/>
            <a:p>
              <a:endParaRPr lang="en-US"/>
            </a:p>
          </p:txBody>
        </p:sp>
        <p:sp>
          <p:nvSpPr>
            <p:cNvPr id="33825" name="Line 32"/>
            <p:cNvSpPr>
              <a:spLocks noChangeShapeType="1"/>
            </p:cNvSpPr>
            <p:nvPr/>
          </p:nvSpPr>
          <p:spPr bwMode="auto">
            <a:xfrm>
              <a:off x="192" y="3482"/>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4818" name="Rectangle 2"/>
          <p:cNvSpPr>
            <a:spLocks noGrp="1"/>
          </p:cNvSpPr>
          <p:nvPr>
            <p:ph type="title" idx="4294967295"/>
          </p:nvPr>
        </p:nvSpPr>
        <p:spPr>
          <a:xfrm>
            <a:off x="0" y="5562600"/>
            <a:ext cx="8534400" cy="850900"/>
          </a:xfrm>
          <a:noFill/>
        </p:spPr>
        <p:txBody>
          <a:bodyPr anchor="t"/>
          <a:lstStyle/>
          <a:p>
            <a:pPr algn="r" rtl="1" eaLnBrk="1" hangingPunct="1"/>
            <a:r>
              <a:rPr lang="ar-SA" sz="2400" b="0" smtClean="0">
                <a:solidFill>
                  <a:schemeClr val="tx1"/>
                </a:solidFill>
                <a:cs typeface="B Nazanin" pitchFamily="2" charset="-78"/>
              </a:rPr>
              <a:t>بدیهی است؛ چنانچه اين هزينه‌ها قابل انتساب به دارايي مشخصي باشد، به بهاي تمام شده آن دارايي اضافه مي‌شود</a:t>
            </a:r>
            <a:r>
              <a:rPr lang="bg-BG" sz="2400" b="0" smtClean="0">
                <a:solidFill>
                  <a:schemeClr val="tx1"/>
                </a:solidFill>
                <a:cs typeface="B Nazanin" pitchFamily="2" charset="-78"/>
              </a:rPr>
              <a:t>. </a:t>
            </a:r>
            <a:r>
              <a:rPr lang="bg-BG" sz="2400" smtClean="0">
                <a:solidFill>
                  <a:schemeClr val="tx1"/>
                </a:solidFill>
                <a:cs typeface="B Nazanin" pitchFamily="2" charset="-78"/>
              </a:rPr>
              <a:t/>
            </a:r>
            <a:br>
              <a:rPr lang="bg-BG" sz="2400" smtClean="0">
                <a:solidFill>
                  <a:schemeClr val="tx1"/>
                </a:solidFill>
                <a:cs typeface="B Nazanin" pitchFamily="2" charset="-78"/>
              </a:rPr>
            </a:br>
            <a:r>
              <a:rPr lang="bg-BG" sz="2400" b="0" smtClean="0">
                <a:solidFill>
                  <a:schemeClr val="tx1"/>
                </a:solidFill>
                <a:cs typeface="B Nazanin" pitchFamily="2" charset="-78"/>
              </a:rPr>
              <a:t/>
            </a:r>
            <a:br>
              <a:rPr lang="bg-BG" sz="2400" b="0" smtClean="0">
                <a:solidFill>
                  <a:schemeClr val="tx1"/>
                </a:solidFill>
                <a:cs typeface="B Nazanin" pitchFamily="2" charset="-78"/>
              </a:rPr>
            </a:br>
            <a:endParaRPr lang="bg-BG" sz="2400" b="0" smtClean="0">
              <a:solidFill>
                <a:schemeClr val="tx1"/>
              </a:solidFill>
              <a:cs typeface="B Nazanin" pitchFamily="2" charset="-78"/>
            </a:endParaRPr>
          </a:p>
        </p:txBody>
      </p:sp>
      <p:sp>
        <p:nvSpPr>
          <p:cNvPr id="34819" name="Rectangle 3"/>
          <p:cNvSpPr>
            <a:spLocks noGrp="1"/>
          </p:cNvSpPr>
          <p:nvPr>
            <p:ph type="body" idx="4294967295"/>
          </p:nvPr>
        </p:nvSpPr>
        <p:spPr>
          <a:xfrm>
            <a:off x="0" y="762000"/>
            <a:ext cx="8001000" cy="533400"/>
          </a:xfrm>
          <a:noFill/>
        </p:spPr>
        <p:txBody>
          <a:bodyPr anchor="b"/>
          <a:lstStyle/>
          <a:p>
            <a:pPr marL="0" indent="0" algn="just" eaLnBrk="1" hangingPunct="1">
              <a:buFont typeface="Wingdings" pitchFamily="2" charset="2"/>
              <a:buNone/>
            </a:pPr>
            <a:r>
              <a:rPr lang="ar-SA" sz="2400" b="0" smtClean="0">
                <a:solidFill>
                  <a:schemeClr val="tx1"/>
                </a:solidFill>
                <a:cs typeface="B Nazanin" pitchFamily="2" charset="-78"/>
              </a:rPr>
              <a:t>ثبت شماره (6) : به هنگام پرداخت سود اوراق مشاركت</a:t>
            </a:r>
            <a:endParaRPr lang="bg-BG" sz="2400" b="0" smtClean="0">
              <a:solidFill>
                <a:schemeClr val="tx1"/>
              </a:solidFill>
              <a:cs typeface="B Nazanin" pitchFamily="2" charset="-78"/>
            </a:endParaRPr>
          </a:p>
        </p:txBody>
      </p:sp>
      <p:grpSp>
        <p:nvGrpSpPr>
          <p:cNvPr id="34820" name="Group 58"/>
          <p:cNvGrpSpPr>
            <a:grpSpLocks noGrp="1" noRot="1"/>
          </p:cNvGrpSpPr>
          <p:nvPr/>
        </p:nvGrpSpPr>
        <p:grpSpPr bwMode="auto">
          <a:xfrm>
            <a:off x="152400" y="1447800"/>
            <a:ext cx="8610600" cy="3659188"/>
            <a:chOff x="96" y="912"/>
            <a:chExt cx="5424" cy="2305"/>
          </a:xfrm>
        </p:grpSpPr>
        <p:sp>
          <p:nvSpPr>
            <p:cNvPr id="34821" name="Rectangle 4"/>
            <p:cNvSpPr>
              <a:spLocks noChangeArrowheads="1"/>
            </p:cNvSpPr>
            <p:nvPr/>
          </p:nvSpPr>
          <p:spPr bwMode="auto">
            <a:xfrm>
              <a:off x="2552" y="912"/>
              <a:ext cx="2968"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بدهکار</a:t>
              </a:r>
              <a:endParaRPr lang="bg-BG" sz="2000">
                <a:latin typeface="Calibri" pitchFamily="34" charset="0"/>
              </a:endParaRPr>
            </a:p>
          </p:txBody>
        </p:sp>
        <p:sp>
          <p:nvSpPr>
            <p:cNvPr id="34822" name="Rectangle 5"/>
            <p:cNvSpPr>
              <a:spLocks noChangeArrowheads="1"/>
            </p:cNvSpPr>
            <p:nvPr/>
          </p:nvSpPr>
          <p:spPr bwMode="auto">
            <a:xfrm>
              <a:off x="96" y="912"/>
              <a:ext cx="2456"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بستانكار</a:t>
              </a:r>
              <a:endParaRPr lang="bg-BG" sz="2000">
                <a:latin typeface="Calibri" pitchFamily="34" charset="0"/>
              </a:endParaRPr>
            </a:p>
          </p:txBody>
        </p:sp>
        <p:sp>
          <p:nvSpPr>
            <p:cNvPr id="34823" name="Rectangle 6"/>
            <p:cNvSpPr>
              <a:spLocks noChangeArrowheads="1"/>
            </p:cNvSpPr>
            <p:nvPr/>
          </p:nvSpPr>
          <p:spPr bwMode="auto">
            <a:xfrm>
              <a:off x="3420" y="1133"/>
              <a:ext cx="2100"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4824" name="Rectangle 7"/>
            <p:cNvSpPr>
              <a:spLocks noChangeArrowheads="1"/>
            </p:cNvSpPr>
            <p:nvPr/>
          </p:nvSpPr>
          <p:spPr bwMode="auto">
            <a:xfrm>
              <a:off x="2552" y="1133"/>
              <a:ext cx="868"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4825" name="Rectangle 8"/>
            <p:cNvSpPr>
              <a:spLocks noChangeArrowheads="1"/>
            </p:cNvSpPr>
            <p:nvPr/>
          </p:nvSpPr>
          <p:spPr bwMode="auto">
            <a:xfrm>
              <a:off x="917" y="1133"/>
              <a:ext cx="1635"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4826" name="Rectangle 9"/>
            <p:cNvSpPr>
              <a:spLocks noChangeArrowheads="1"/>
            </p:cNvSpPr>
            <p:nvPr/>
          </p:nvSpPr>
          <p:spPr bwMode="auto">
            <a:xfrm>
              <a:off x="96" y="1133"/>
              <a:ext cx="821" cy="221"/>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4827" name="Rectangle 10"/>
            <p:cNvSpPr>
              <a:spLocks noChangeArrowheads="1"/>
            </p:cNvSpPr>
            <p:nvPr/>
          </p:nvSpPr>
          <p:spPr bwMode="auto">
            <a:xfrm>
              <a:off x="3420" y="1354"/>
              <a:ext cx="2100" cy="220"/>
            </a:xfrm>
            <a:prstGeom prst="rect">
              <a:avLst/>
            </a:prstGeom>
            <a:noFill/>
            <a:ln w="9525">
              <a:noFill/>
              <a:miter lim="800000"/>
              <a:headEnd/>
              <a:tailEnd/>
            </a:ln>
          </p:spPr>
          <p:txBody>
            <a:bodyPr lIns="68580" tIns="0" rIns="68580" bIns="0" anchor="ctr"/>
            <a:lstStyle/>
            <a:p>
              <a:pPr indent="-225425" algn="r" rtl="1">
                <a:lnSpc>
                  <a:spcPct val="115000"/>
                </a:lnSpc>
              </a:pPr>
              <a:r>
                <a:rPr lang="ar-SA" sz="2000">
                  <a:cs typeface="B Nazanin" pitchFamily="2" charset="-78"/>
                </a:rPr>
                <a:t>اعتبار </a:t>
              </a:r>
              <a:r>
                <a:rPr lang="fa-IR" sz="2000">
                  <a:cs typeface="B Nazanin" pitchFamily="2" charset="-78"/>
                </a:rPr>
                <a:t>هزينه </a:t>
              </a:r>
              <a:r>
                <a:rPr lang="ar-SA" sz="2000">
                  <a:cs typeface="B Nazanin" pitchFamily="2" charset="-78"/>
                </a:rPr>
                <a:t>تامين شده</a:t>
              </a:r>
              <a:endParaRPr lang="bg-BG" sz="2000">
                <a:cs typeface="B Nazanin" pitchFamily="2" charset="-78"/>
              </a:endParaRPr>
            </a:p>
          </p:txBody>
        </p:sp>
        <p:sp>
          <p:nvSpPr>
            <p:cNvPr id="34828" name="Rectangle 11"/>
            <p:cNvSpPr>
              <a:spLocks noChangeArrowheads="1"/>
            </p:cNvSpPr>
            <p:nvPr/>
          </p:nvSpPr>
          <p:spPr bwMode="auto">
            <a:xfrm>
              <a:off x="2552" y="1354"/>
              <a:ext cx="868" cy="220"/>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800.000.000</a:t>
              </a:r>
              <a:endParaRPr lang="bg-BG" sz="2000">
                <a:latin typeface="Calibri" pitchFamily="34" charset="0"/>
              </a:endParaRPr>
            </a:p>
          </p:txBody>
        </p:sp>
        <p:sp>
          <p:nvSpPr>
            <p:cNvPr id="34829" name="Rectangle 12"/>
            <p:cNvSpPr>
              <a:spLocks noChangeArrowheads="1"/>
            </p:cNvSpPr>
            <p:nvPr/>
          </p:nvSpPr>
          <p:spPr bwMode="auto">
            <a:xfrm>
              <a:off x="917" y="1354"/>
              <a:ext cx="1635" cy="220"/>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4830" name="Rectangle 13"/>
            <p:cNvSpPr>
              <a:spLocks noChangeArrowheads="1"/>
            </p:cNvSpPr>
            <p:nvPr/>
          </p:nvSpPr>
          <p:spPr bwMode="auto">
            <a:xfrm>
              <a:off x="96" y="1354"/>
              <a:ext cx="821" cy="220"/>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4831" name="Rectangle 14"/>
            <p:cNvSpPr>
              <a:spLocks noChangeArrowheads="1"/>
            </p:cNvSpPr>
            <p:nvPr/>
          </p:nvSpPr>
          <p:spPr bwMode="auto">
            <a:xfrm>
              <a:off x="3420" y="1574"/>
              <a:ext cx="2100" cy="221"/>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4832" name="Rectangle 15"/>
            <p:cNvSpPr>
              <a:spLocks noChangeArrowheads="1"/>
            </p:cNvSpPr>
            <p:nvPr/>
          </p:nvSpPr>
          <p:spPr bwMode="auto">
            <a:xfrm>
              <a:off x="2552" y="1574"/>
              <a:ext cx="868" cy="221"/>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4833" name="Rectangle 16"/>
            <p:cNvSpPr>
              <a:spLocks noChangeArrowheads="1"/>
            </p:cNvSpPr>
            <p:nvPr/>
          </p:nvSpPr>
          <p:spPr bwMode="auto">
            <a:xfrm>
              <a:off x="917" y="1574"/>
              <a:ext cx="1635" cy="221"/>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اعتبار</a:t>
              </a:r>
              <a:r>
                <a:rPr lang="fa-IR" sz="2000">
                  <a:latin typeface="Calibri" pitchFamily="34" charset="0"/>
                  <a:cs typeface="B Nazanin" pitchFamily="2" charset="-78"/>
                </a:rPr>
                <a:t>هزينه </a:t>
              </a:r>
              <a:r>
                <a:rPr lang="ar-SA" sz="2000">
                  <a:latin typeface="Calibri" pitchFamily="34" charset="0"/>
                  <a:cs typeface="B Nazanin" pitchFamily="2" charset="-78"/>
                </a:rPr>
                <a:t>تخصيص يافته</a:t>
              </a:r>
              <a:endParaRPr lang="bg-BG" sz="2000">
                <a:latin typeface="Calibri" pitchFamily="34" charset="0"/>
                <a:cs typeface="B Nazanin" pitchFamily="2" charset="-78"/>
              </a:endParaRPr>
            </a:p>
          </p:txBody>
        </p:sp>
        <p:sp>
          <p:nvSpPr>
            <p:cNvPr id="34834" name="Rectangle 17"/>
            <p:cNvSpPr>
              <a:spLocks noChangeArrowheads="1"/>
            </p:cNvSpPr>
            <p:nvPr/>
          </p:nvSpPr>
          <p:spPr bwMode="auto">
            <a:xfrm>
              <a:off x="96" y="1574"/>
              <a:ext cx="821" cy="221"/>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800.000.000</a:t>
              </a:r>
              <a:endParaRPr lang="bg-BG" sz="2000">
                <a:latin typeface="Calibri" pitchFamily="34" charset="0"/>
              </a:endParaRPr>
            </a:p>
          </p:txBody>
        </p:sp>
        <p:sp>
          <p:nvSpPr>
            <p:cNvPr id="34835" name="Rectangle 18"/>
            <p:cNvSpPr>
              <a:spLocks noChangeArrowheads="1"/>
            </p:cNvSpPr>
            <p:nvPr/>
          </p:nvSpPr>
          <p:spPr bwMode="auto">
            <a:xfrm>
              <a:off x="96" y="1795"/>
              <a:ext cx="5424" cy="221"/>
            </a:xfrm>
            <a:prstGeom prst="rect">
              <a:avLst/>
            </a:prstGeom>
            <a:solidFill>
              <a:srgbClr val="C3E2EF"/>
            </a:solidFill>
            <a:ln w="9525">
              <a:noFill/>
              <a:miter lim="800000"/>
              <a:headEnd/>
              <a:tailEnd/>
            </a:ln>
          </p:spPr>
          <p:txBody>
            <a:bodyPr lIns="68580" tIns="0" rIns="68580" bIns="0" anchor="ctr"/>
            <a:lstStyle/>
            <a:p>
              <a:pPr marL="236538" indent="-236538" algn="justLow" rtl="1">
                <a:lnSpc>
                  <a:spcPct val="115000"/>
                </a:lnSpc>
              </a:pPr>
              <a:endParaRPr lang="fa-IR" sz="2000">
                <a:latin typeface="Calibri" pitchFamily="34" charset="0"/>
                <a:cs typeface="B Nazanin" pitchFamily="2" charset="-78"/>
              </a:endParaRPr>
            </a:p>
          </p:txBody>
        </p:sp>
        <p:sp>
          <p:nvSpPr>
            <p:cNvPr id="34836" name="Rectangle 19"/>
            <p:cNvSpPr>
              <a:spLocks noChangeArrowheads="1"/>
            </p:cNvSpPr>
            <p:nvPr/>
          </p:nvSpPr>
          <p:spPr bwMode="auto">
            <a:xfrm>
              <a:off x="3420" y="2016"/>
              <a:ext cx="2100" cy="318"/>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Times New Roman" pitchFamily="18" charset="0"/>
                  <a:cs typeface="B Nazanin" pitchFamily="2" charset="-78"/>
                </a:rPr>
                <a:t>هزينه هاي  اموال و دارايي</a:t>
              </a:r>
              <a:endParaRPr lang="bg-BG" sz="2000">
                <a:latin typeface="Times New Roman" pitchFamily="18" charset="0"/>
                <a:cs typeface="B Nazanin" pitchFamily="2" charset="-78"/>
              </a:endParaRPr>
            </a:p>
          </p:txBody>
        </p:sp>
        <p:sp>
          <p:nvSpPr>
            <p:cNvPr id="34837" name="Rectangle 20"/>
            <p:cNvSpPr>
              <a:spLocks noChangeArrowheads="1"/>
            </p:cNvSpPr>
            <p:nvPr/>
          </p:nvSpPr>
          <p:spPr bwMode="auto">
            <a:xfrm>
              <a:off x="2552" y="2016"/>
              <a:ext cx="868" cy="318"/>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800.000.000</a:t>
              </a:r>
              <a:endParaRPr lang="bg-BG" sz="2000">
                <a:latin typeface="Calibri" pitchFamily="34" charset="0"/>
              </a:endParaRPr>
            </a:p>
          </p:txBody>
        </p:sp>
        <p:sp>
          <p:nvSpPr>
            <p:cNvPr id="34838" name="Rectangle 21"/>
            <p:cNvSpPr>
              <a:spLocks noChangeArrowheads="1"/>
            </p:cNvSpPr>
            <p:nvPr/>
          </p:nvSpPr>
          <p:spPr bwMode="auto">
            <a:xfrm>
              <a:off x="917" y="2016"/>
              <a:ext cx="1635" cy="318"/>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4839" name="Rectangle 22"/>
            <p:cNvSpPr>
              <a:spLocks noChangeArrowheads="1"/>
            </p:cNvSpPr>
            <p:nvPr/>
          </p:nvSpPr>
          <p:spPr bwMode="auto">
            <a:xfrm>
              <a:off x="96" y="2016"/>
              <a:ext cx="821" cy="318"/>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4840" name="Rectangle 23"/>
            <p:cNvSpPr>
              <a:spLocks noChangeArrowheads="1"/>
            </p:cNvSpPr>
            <p:nvPr/>
          </p:nvSpPr>
          <p:spPr bwMode="auto">
            <a:xfrm>
              <a:off x="3420" y="2334"/>
              <a:ext cx="2100" cy="221"/>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4841" name="Rectangle 24"/>
            <p:cNvSpPr>
              <a:spLocks noChangeArrowheads="1"/>
            </p:cNvSpPr>
            <p:nvPr/>
          </p:nvSpPr>
          <p:spPr bwMode="auto">
            <a:xfrm>
              <a:off x="2552" y="2334"/>
              <a:ext cx="868" cy="221"/>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4842" name="Rectangle 25"/>
            <p:cNvSpPr>
              <a:spLocks noChangeArrowheads="1"/>
            </p:cNvSpPr>
            <p:nvPr/>
          </p:nvSpPr>
          <p:spPr bwMode="auto">
            <a:xfrm>
              <a:off x="917" y="2334"/>
              <a:ext cx="1635" cy="221"/>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بانك پرداخت </a:t>
              </a:r>
              <a:r>
                <a:rPr lang="fa-IR" sz="2000">
                  <a:latin typeface="Calibri" pitchFamily="34" charset="0"/>
                  <a:cs typeface="B Nazanin" pitchFamily="2" charset="-78"/>
                </a:rPr>
                <a:t>هزينه</a:t>
              </a:r>
              <a:endParaRPr lang="bg-BG" sz="2000">
                <a:latin typeface="Calibri" pitchFamily="34" charset="0"/>
                <a:cs typeface="B Nazanin" pitchFamily="2" charset="-78"/>
              </a:endParaRPr>
            </a:p>
          </p:txBody>
        </p:sp>
        <p:sp>
          <p:nvSpPr>
            <p:cNvPr id="34843" name="Rectangle 26"/>
            <p:cNvSpPr>
              <a:spLocks noChangeArrowheads="1"/>
            </p:cNvSpPr>
            <p:nvPr/>
          </p:nvSpPr>
          <p:spPr bwMode="auto">
            <a:xfrm>
              <a:off x="96" y="2334"/>
              <a:ext cx="821" cy="221"/>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800.000.000</a:t>
              </a:r>
              <a:endParaRPr lang="bg-BG" sz="2000">
                <a:latin typeface="Calibri" pitchFamily="34" charset="0"/>
              </a:endParaRPr>
            </a:p>
          </p:txBody>
        </p:sp>
        <p:sp>
          <p:nvSpPr>
            <p:cNvPr id="34844" name="Rectangle 27"/>
            <p:cNvSpPr>
              <a:spLocks noChangeArrowheads="1"/>
            </p:cNvSpPr>
            <p:nvPr/>
          </p:nvSpPr>
          <p:spPr bwMode="auto">
            <a:xfrm>
              <a:off x="96" y="2555"/>
              <a:ext cx="5424" cy="221"/>
            </a:xfrm>
            <a:prstGeom prst="rect">
              <a:avLst/>
            </a:prstGeom>
            <a:solidFill>
              <a:srgbClr val="C3E2EF"/>
            </a:solidFill>
            <a:ln w="9525">
              <a:noFill/>
              <a:miter lim="800000"/>
              <a:headEnd/>
              <a:tailEnd/>
            </a:ln>
          </p:spPr>
          <p:txBody>
            <a:bodyPr lIns="68580" tIns="0" rIns="68580" bIns="0" anchor="ctr"/>
            <a:lstStyle/>
            <a:p>
              <a:pPr indent="-225425" algn="justLow" rtl="1">
                <a:lnSpc>
                  <a:spcPct val="115000"/>
                </a:lnSpc>
              </a:pPr>
              <a:endParaRPr lang="fa-IR" sz="2000">
                <a:latin typeface="Times New Roman" pitchFamily="18" charset="0"/>
                <a:cs typeface="B Nazanin" pitchFamily="2" charset="-78"/>
              </a:endParaRPr>
            </a:p>
          </p:txBody>
        </p:sp>
        <p:sp>
          <p:nvSpPr>
            <p:cNvPr id="34845" name="Rectangle 28"/>
            <p:cNvSpPr>
              <a:spLocks noChangeArrowheads="1"/>
            </p:cNvSpPr>
            <p:nvPr/>
          </p:nvSpPr>
          <p:spPr bwMode="auto">
            <a:xfrm>
              <a:off x="3420" y="2776"/>
              <a:ext cx="2100" cy="220"/>
            </a:xfrm>
            <a:prstGeom prst="rect">
              <a:avLst/>
            </a:prstGeom>
            <a:noFill/>
            <a:ln w="9525">
              <a:noFill/>
              <a:miter lim="800000"/>
              <a:headEnd/>
              <a:tailEnd/>
            </a:ln>
          </p:spPr>
          <p:txBody>
            <a:bodyPr lIns="68580" tIns="0" rIns="68580" bIns="0" anchor="ctr"/>
            <a:lstStyle/>
            <a:p>
              <a:pPr indent="-225425" algn="justLow" rtl="1">
                <a:lnSpc>
                  <a:spcPct val="115000"/>
                </a:lnSpc>
              </a:pPr>
              <a:r>
                <a:rPr lang="ar-SA">
                  <a:latin typeface="Times New Roman" pitchFamily="18" charset="0"/>
                  <a:cs typeface="B Nazanin" pitchFamily="2" charset="-78"/>
                </a:rPr>
                <a:t>اعتبار </a:t>
              </a:r>
              <a:r>
                <a:rPr lang="fa-IR">
                  <a:latin typeface="Times New Roman" pitchFamily="18" charset="0"/>
                  <a:cs typeface="B Nazanin" pitchFamily="2" charset="-78"/>
                </a:rPr>
                <a:t>هزينه </a:t>
              </a:r>
              <a:r>
                <a:rPr lang="ar-SA">
                  <a:latin typeface="Times New Roman" pitchFamily="18" charset="0"/>
                  <a:cs typeface="B Nazanin" pitchFamily="2" charset="-78"/>
                </a:rPr>
                <a:t>مصرف شده</a:t>
              </a:r>
              <a:endParaRPr lang="bg-BG">
                <a:latin typeface="Times New Roman" pitchFamily="18" charset="0"/>
                <a:cs typeface="B Nazanin" pitchFamily="2" charset="-78"/>
              </a:endParaRPr>
            </a:p>
          </p:txBody>
        </p:sp>
        <p:sp>
          <p:nvSpPr>
            <p:cNvPr id="34846" name="Rectangle 29"/>
            <p:cNvSpPr>
              <a:spLocks noChangeArrowheads="1"/>
            </p:cNvSpPr>
            <p:nvPr/>
          </p:nvSpPr>
          <p:spPr bwMode="auto">
            <a:xfrm>
              <a:off x="2552" y="2776"/>
              <a:ext cx="868" cy="220"/>
            </a:xfrm>
            <a:prstGeom prst="rect">
              <a:avLst/>
            </a:prstGeom>
            <a:noFill/>
            <a:ln w="9525">
              <a:noFill/>
              <a:miter lim="800000"/>
              <a:headEnd/>
              <a:tailEnd/>
            </a:ln>
          </p:spPr>
          <p:txBody>
            <a:bodyPr lIns="68580" tIns="0" rIns="68580" bIns="0"/>
            <a:lstStyle/>
            <a:p>
              <a:pPr indent="-225425" algn="ctr">
                <a:lnSpc>
                  <a:spcPct val="115000"/>
                </a:lnSpc>
              </a:pPr>
              <a:r>
                <a:rPr lang="bg-BG" sz="2000">
                  <a:latin typeface="Times New Roman" pitchFamily="18" charset="0"/>
                  <a:cs typeface="B Nazanin" pitchFamily="2" charset="-78"/>
                </a:rPr>
                <a:t>800.000.000</a:t>
              </a:r>
            </a:p>
          </p:txBody>
        </p:sp>
        <p:sp>
          <p:nvSpPr>
            <p:cNvPr id="34847" name="Rectangle 30"/>
            <p:cNvSpPr>
              <a:spLocks noChangeArrowheads="1"/>
            </p:cNvSpPr>
            <p:nvPr/>
          </p:nvSpPr>
          <p:spPr bwMode="auto">
            <a:xfrm>
              <a:off x="917" y="2776"/>
              <a:ext cx="1635" cy="220"/>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4848" name="Rectangle 31"/>
            <p:cNvSpPr>
              <a:spLocks noChangeArrowheads="1"/>
            </p:cNvSpPr>
            <p:nvPr/>
          </p:nvSpPr>
          <p:spPr bwMode="auto">
            <a:xfrm>
              <a:off x="96" y="2776"/>
              <a:ext cx="821" cy="220"/>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4849" name="Rectangle 32"/>
            <p:cNvSpPr>
              <a:spLocks noChangeArrowheads="1"/>
            </p:cNvSpPr>
            <p:nvPr/>
          </p:nvSpPr>
          <p:spPr bwMode="auto">
            <a:xfrm>
              <a:off x="3420" y="2996"/>
              <a:ext cx="2100" cy="221"/>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4850" name="Rectangle 33"/>
            <p:cNvSpPr>
              <a:spLocks noChangeArrowheads="1"/>
            </p:cNvSpPr>
            <p:nvPr/>
          </p:nvSpPr>
          <p:spPr bwMode="auto">
            <a:xfrm>
              <a:off x="2552" y="2996"/>
              <a:ext cx="868" cy="221"/>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4851" name="Rectangle 34"/>
            <p:cNvSpPr>
              <a:spLocks noChangeArrowheads="1"/>
            </p:cNvSpPr>
            <p:nvPr/>
          </p:nvSpPr>
          <p:spPr bwMode="auto">
            <a:xfrm>
              <a:off x="917" y="2996"/>
              <a:ext cx="1635" cy="221"/>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اعتبار </a:t>
              </a:r>
              <a:r>
                <a:rPr lang="fa-IR" sz="2000">
                  <a:latin typeface="Calibri" pitchFamily="34" charset="0"/>
                  <a:cs typeface="B Nazanin" pitchFamily="2" charset="-78"/>
                </a:rPr>
                <a:t>هزينه </a:t>
              </a:r>
              <a:r>
                <a:rPr lang="ar-SA" sz="2000">
                  <a:latin typeface="Calibri" pitchFamily="34" charset="0"/>
                  <a:cs typeface="B Nazanin" pitchFamily="2" charset="-78"/>
                </a:rPr>
                <a:t>تامين شده</a:t>
              </a:r>
              <a:endParaRPr lang="bg-BG" sz="2000">
                <a:latin typeface="Calibri" pitchFamily="34" charset="0"/>
                <a:cs typeface="B Nazanin" pitchFamily="2" charset="-78"/>
              </a:endParaRPr>
            </a:p>
          </p:txBody>
        </p:sp>
        <p:sp>
          <p:nvSpPr>
            <p:cNvPr id="34852" name="Rectangle 35"/>
            <p:cNvSpPr>
              <a:spLocks noChangeArrowheads="1"/>
            </p:cNvSpPr>
            <p:nvPr/>
          </p:nvSpPr>
          <p:spPr bwMode="auto">
            <a:xfrm>
              <a:off x="96" y="2996"/>
              <a:ext cx="821" cy="221"/>
            </a:xfrm>
            <a:prstGeom prst="rect">
              <a:avLst/>
            </a:prstGeom>
            <a:noFill/>
            <a:ln w="9525">
              <a:noFill/>
              <a:miter lim="800000"/>
              <a:headEnd/>
              <a:tailEnd/>
            </a:ln>
          </p:spPr>
          <p:txBody>
            <a:bodyPr lIns="68580" tIns="0" rIns="68580" bIns="0"/>
            <a:lstStyle/>
            <a:p>
              <a:pPr indent="-225425" algn="ctr" rtl="1">
                <a:lnSpc>
                  <a:spcPct val="115000"/>
                </a:lnSpc>
              </a:pPr>
              <a:r>
                <a:rPr lang="bg-BG" sz="2000">
                  <a:latin typeface="Times New Roman" pitchFamily="18" charset="0"/>
                  <a:cs typeface="B Nazanin" pitchFamily="2" charset="-78"/>
                </a:rPr>
                <a:t>800.000.000</a:t>
              </a:r>
            </a:p>
          </p:txBody>
        </p:sp>
        <p:sp>
          <p:nvSpPr>
            <p:cNvPr id="34853" name="Line 36"/>
            <p:cNvSpPr>
              <a:spLocks noChangeShapeType="1"/>
            </p:cNvSpPr>
            <p:nvPr/>
          </p:nvSpPr>
          <p:spPr bwMode="auto">
            <a:xfrm>
              <a:off x="3420" y="1133"/>
              <a:ext cx="0" cy="662"/>
            </a:xfrm>
            <a:prstGeom prst="line">
              <a:avLst/>
            </a:prstGeom>
            <a:noFill/>
            <a:ln w="12700" algn="ctr">
              <a:solidFill>
                <a:srgbClr val="BFBFBF"/>
              </a:solidFill>
              <a:round/>
              <a:headEnd/>
              <a:tailEnd/>
            </a:ln>
          </p:spPr>
          <p:txBody>
            <a:bodyPr/>
            <a:lstStyle/>
            <a:p>
              <a:endParaRPr lang="en-US"/>
            </a:p>
          </p:txBody>
        </p:sp>
        <p:sp>
          <p:nvSpPr>
            <p:cNvPr id="34854" name="Line 37"/>
            <p:cNvSpPr>
              <a:spLocks noChangeShapeType="1"/>
            </p:cNvSpPr>
            <p:nvPr/>
          </p:nvSpPr>
          <p:spPr bwMode="auto">
            <a:xfrm>
              <a:off x="3420" y="2016"/>
              <a:ext cx="0" cy="539"/>
            </a:xfrm>
            <a:prstGeom prst="line">
              <a:avLst/>
            </a:prstGeom>
            <a:noFill/>
            <a:ln w="12700" algn="ctr">
              <a:solidFill>
                <a:srgbClr val="BFBFBF"/>
              </a:solidFill>
              <a:round/>
              <a:headEnd/>
              <a:tailEnd/>
            </a:ln>
          </p:spPr>
          <p:txBody>
            <a:bodyPr/>
            <a:lstStyle/>
            <a:p>
              <a:endParaRPr lang="en-US"/>
            </a:p>
          </p:txBody>
        </p:sp>
        <p:sp>
          <p:nvSpPr>
            <p:cNvPr id="34855" name="Line 38"/>
            <p:cNvSpPr>
              <a:spLocks noChangeShapeType="1"/>
            </p:cNvSpPr>
            <p:nvPr/>
          </p:nvSpPr>
          <p:spPr bwMode="auto">
            <a:xfrm>
              <a:off x="3420" y="2776"/>
              <a:ext cx="0" cy="441"/>
            </a:xfrm>
            <a:prstGeom prst="line">
              <a:avLst/>
            </a:prstGeom>
            <a:noFill/>
            <a:ln w="12700" algn="ctr">
              <a:solidFill>
                <a:srgbClr val="BFBFBF"/>
              </a:solidFill>
              <a:round/>
              <a:headEnd/>
              <a:tailEnd/>
            </a:ln>
          </p:spPr>
          <p:txBody>
            <a:bodyPr/>
            <a:lstStyle/>
            <a:p>
              <a:endParaRPr lang="en-US"/>
            </a:p>
          </p:txBody>
        </p:sp>
        <p:sp>
          <p:nvSpPr>
            <p:cNvPr id="34856" name="Line 39"/>
            <p:cNvSpPr>
              <a:spLocks noChangeShapeType="1"/>
            </p:cNvSpPr>
            <p:nvPr/>
          </p:nvSpPr>
          <p:spPr bwMode="auto">
            <a:xfrm>
              <a:off x="2552" y="912"/>
              <a:ext cx="0" cy="883"/>
            </a:xfrm>
            <a:prstGeom prst="line">
              <a:avLst/>
            </a:prstGeom>
            <a:noFill/>
            <a:ln w="12700" algn="ctr">
              <a:solidFill>
                <a:srgbClr val="000000"/>
              </a:solidFill>
              <a:round/>
              <a:headEnd/>
              <a:tailEnd/>
            </a:ln>
          </p:spPr>
          <p:txBody>
            <a:bodyPr/>
            <a:lstStyle/>
            <a:p>
              <a:endParaRPr lang="en-US"/>
            </a:p>
          </p:txBody>
        </p:sp>
        <p:sp>
          <p:nvSpPr>
            <p:cNvPr id="34857" name="Line 40"/>
            <p:cNvSpPr>
              <a:spLocks noChangeShapeType="1"/>
            </p:cNvSpPr>
            <p:nvPr/>
          </p:nvSpPr>
          <p:spPr bwMode="auto">
            <a:xfrm>
              <a:off x="2552" y="2016"/>
              <a:ext cx="0" cy="539"/>
            </a:xfrm>
            <a:prstGeom prst="line">
              <a:avLst/>
            </a:prstGeom>
            <a:noFill/>
            <a:ln w="12700" algn="ctr">
              <a:solidFill>
                <a:srgbClr val="000000"/>
              </a:solidFill>
              <a:round/>
              <a:headEnd/>
              <a:tailEnd/>
            </a:ln>
          </p:spPr>
          <p:txBody>
            <a:bodyPr/>
            <a:lstStyle/>
            <a:p>
              <a:endParaRPr lang="en-US"/>
            </a:p>
          </p:txBody>
        </p:sp>
        <p:sp>
          <p:nvSpPr>
            <p:cNvPr id="34858" name="Line 41"/>
            <p:cNvSpPr>
              <a:spLocks noChangeShapeType="1"/>
            </p:cNvSpPr>
            <p:nvPr/>
          </p:nvSpPr>
          <p:spPr bwMode="auto">
            <a:xfrm>
              <a:off x="2552" y="2776"/>
              <a:ext cx="0" cy="441"/>
            </a:xfrm>
            <a:prstGeom prst="line">
              <a:avLst/>
            </a:prstGeom>
            <a:noFill/>
            <a:ln w="12700" algn="ctr">
              <a:solidFill>
                <a:srgbClr val="000000"/>
              </a:solidFill>
              <a:round/>
              <a:headEnd/>
              <a:tailEnd/>
            </a:ln>
          </p:spPr>
          <p:txBody>
            <a:bodyPr/>
            <a:lstStyle/>
            <a:p>
              <a:endParaRPr lang="en-US"/>
            </a:p>
          </p:txBody>
        </p:sp>
        <p:sp>
          <p:nvSpPr>
            <p:cNvPr id="34859" name="Line 42"/>
            <p:cNvSpPr>
              <a:spLocks noChangeShapeType="1"/>
            </p:cNvSpPr>
            <p:nvPr/>
          </p:nvSpPr>
          <p:spPr bwMode="auto">
            <a:xfrm>
              <a:off x="917" y="1133"/>
              <a:ext cx="0" cy="662"/>
            </a:xfrm>
            <a:prstGeom prst="line">
              <a:avLst/>
            </a:prstGeom>
            <a:noFill/>
            <a:ln w="12700" algn="ctr">
              <a:solidFill>
                <a:srgbClr val="BFBFBF"/>
              </a:solidFill>
              <a:round/>
              <a:headEnd/>
              <a:tailEnd/>
            </a:ln>
          </p:spPr>
          <p:txBody>
            <a:bodyPr/>
            <a:lstStyle/>
            <a:p>
              <a:endParaRPr lang="en-US"/>
            </a:p>
          </p:txBody>
        </p:sp>
        <p:sp>
          <p:nvSpPr>
            <p:cNvPr id="34860" name="Line 43"/>
            <p:cNvSpPr>
              <a:spLocks noChangeShapeType="1"/>
            </p:cNvSpPr>
            <p:nvPr/>
          </p:nvSpPr>
          <p:spPr bwMode="auto">
            <a:xfrm>
              <a:off x="917" y="2016"/>
              <a:ext cx="0" cy="539"/>
            </a:xfrm>
            <a:prstGeom prst="line">
              <a:avLst/>
            </a:prstGeom>
            <a:noFill/>
            <a:ln w="12700" algn="ctr">
              <a:solidFill>
                <a:srgbClr val="BFBFBF"/>
              </a:solidFill>
              <a:round/>
              <a:headEnd/>
              <a:tailEnd/>
            </a:ln>
          </p:spPr>
          <p:txBody>
            <a:bodyPr/>
            <a:lstStyle/>
            <a:p>
              <a:endParaRPr lang="en-US"/>
            </a:p>
          </p:txBody>
        </p:sp>
        <p:sp>
          <p:nvSpPr>
            <p:cNvPr id="34861" name="Line 44"/>
            <p:cNvSpPr>
              <a:spLocks noChangeShapeType="1"/>
            </p:cNvSpPr>
            <p:nvPr/>
          </p:nvSpPr>
          <p:spPr bwMode="auto">
            <a:xfrm>
              <a:off x="917" y="2776"/>
              <a:ext cx="0" cy="441"/>
            </a:xfrm>
            <a:prstGeom prst="line">
              <a:avLst/>
            </a:prstGeom>
            <a:noFill/>
            <a:ln w="12700" algn="ctr">
              <a:solidFill>
                <a:srgbClr val="BFBFBF"/>
              </a:solidFill>
              <a:round/>
              <a:headEnd/>
              <a:tailEnd/>
            </a:ln>
          </p:spPr>
          <p:txBody>
            <a:bodyPr/>
            <a:lstStyle/>
            <a:p>
              <a:endParaRPr lang="en-US"/>
            </a:p>
          </p:txBody>
        </p:sp>
        <p:sp>
          <p:nvSpPr>
            <p:cNvPr id="34862" name="Line 45"/>
            <p:cNvSpPr>
              <a:spLocks noChangeShapeType="1"/>
            </p:cNvSpPr>
            <p:nvPr/>
          </p:nvSpPr>
          <p:spPr bwMode="auto">
            <a:xfrm>
              <a:off x="96" y="1133"/>
              <a:ext cx="5424" cy="0"/>
            </a:xfrm>
            <a:prstGeom prst="line">
              <a:avLst/>
            </a:prstGeom>
            <a:noFill/>
            <a:ln w="12700" algn="ctr">
              <a:solidFill>
                <a:srgbClr val="D9D9D9"/>
              </a:solidFill>
              <a:round/>
              <a:headEnd/>
              <a:tailEnd/>
            </a:ln>
          </p:spPr>
          <p:txBody>
            <a:bodyPr/>
            <a:lstStyle/>
            <a:p>
              <a:endParaRPr lang="en-US"/>
            </a:p>
          </p:txBody>
        </p:sp>
        <p:sp>
          <p:nvSpPr>
            <p:cNvPr id="34863" name="Line 46"/>
            <p:cNvSpPr>
              <a:spLocks noChangeShapeType="1"/>
            </p:cNvSpPr>
            <p:nvPr/>
          </p:nvSpPr>
          <p:spPr bwMode="auto">
            <a:xfrm>
              <a:off x="96" y="1354"/>
              <a:ext cx="5424" cy="0"/>
            </a:xfrm>
            <a:prstGeom prst="line">
              <a:avLst/>
            </a:prstGeom>
            <a:noFill/>
            <a:ln w="12700" algn="ctr">
              <a:solidFill>
                <a:srgbClr val="000000"/>
              </a:solidFill>
              <a:round/>
              <a:headEnd/>
              <a:tailEnd/>
            </a:ln>
          </p:spPr>
          <p:txBody>
            <a:bodyPr/>
            <a:lstStyle/>
            <a:p>
              <a:endParaRPr lang="en-US"/>
            </a:p>
          </p:txBody>
        </p:sp>
        <p:sp>
          <p:nvSpPr>
            <p:cNvPr id="34864" name="Line 47"/>
            <p:cNvSpPr>
              <a:spLocks noChangeShapeType="1"/>
            </p:cNvSpPr>
            <p:nvPr/>
          </p:nvSpPr>
          <p:spPr bwMode="auto">
            <a:xfrm>
              <a:off x="96" y="1574"/>
              <a:ext cx="5424" cy="0"/>
            </a:xfrm>
            <a:prstGeom prst="line">
              <a:avLst/>
            </a:prstGeom>
            <a:noFill/>
            <a:ln w="12700" algn="ctr">
              <a:solidFill>
                <a:srgbClr val="D9D9D9"/>
              </a:solidFill>
              <a:round/>
              <a:headEnd/>
              <a:tailEnd/>
            </a:ln>
          </p:spPr>
          <p:txBody>
            <a:bodyPr/>
            <a:lstStyle/>
            <a:p>
              <a:endParaRPr lang="en-US"/>
            </a:p>
          </p:txBody>
        </p:sp>
        <p:sp>
          <p:nvSpPr>
            <p:cNvPr id="34865" name="Line 48"/>
            <p:cNvSpPr>
              <a:spLocks noChangeShapeType="1"/>
            </p:cNvSpPr>
            <p:nvPr/>
          </p:nvSpPr>
          <p:spPr bwMode="auto">
            <a:xfrm>
              <a:off x="96" y="1795"/>
              <a:ext cx="5424" cy="0"/>
            </a:xfrm>
            <a:prstGeom prst="line">
              <a:avLst/>
            </a:prstGeom>
            <a:noFill/>
            <a:ln w="12700" algn="ctr">
              <a:solidFill>
                <a:srgbClr val="BFBFBF"/>
              </a:solidFill>
              <a:round/>
              <a:headEnd/>
              <a:tailEnd/>
            </a:ln>
          </p:spPr>
          <p:txBody>
            <a:bodyPr/>
            <a:lstStyle/>
            <a:p>
              <a:endParaRPr lang="en-US"/>
            </a:p>
          </p:txBody>
        </p:sp>
        <p:sp>
          <p:nvSpPr>
            <p:cNvPr id="34866" name="Line 49"/>
            <p:cNvSpPr>
              <a:spLocks noChangeShapeType="1"/>
            </p:cNvSpPr>
            <p:nvPr/>
          </p:nvSpPr>
          <p:spPr bwMode="auto">
            <a:xfrm>
              <a:off x="96" y="2016"/>
              <a:ext cx="5424" cy="0"/>
            </a:xfrm>
            <a:prstGeom prst="line">
              <a:avLst/>
            </a:prstGeom>
            <a:noFill/>
            <a:ln w="12700" algn="ctr">
              <a:solidFill>
                <a:srgbClr val="BFBFBF"/>
              </a:solidFill>
              <a:round/>
              <a:headEnd/>
              <a:tailEnd/>
            </a:ln>
          </p:spPr>
          <p:txBody>
            <a:bodyPr/>
            <a:lstStyle/>
            <a:p>
              <a:endParaRPr lang="en-US"/>
            </a:p>
          </p:txBody>
        </p:sp>
        <p:sp>
          <p:nvSpPr>
            <p:cNvPr id="34867" name="Line 50"/>
            <p:cNvSpPr>
              <a:spLocks noChangeShapeType="1"/>
            </p:cNvSpPr>
            <p:nvPr/>
          </p:nvSpPr>
          <p:spPr bwMode="auto">
            <a:xfrm>
              <a:off x="96" y="2334"/>
              <a:ext cx="5424" cy="0"/>
            </a:xfrm>
            <a:prstGeom prst="line">
              <a:avLst/>
            </a:prstGeom>
            <a:noFill/>
            <a:ln w="12700" algn="ctr">
              <a:solidFill>
                <a:srgbClr val="BFBFBF"/>
              </a:solidFill>
              <a:round/>
              <a:headEnd/>
              <a:tailEnd/>
            </a:ln>
          </p:spPr>
          <p:txBody>
            <a:bodyPr/>
            <a:lstStyle/>
            <a:p>
              <a:endParaRPr lang="en-US"/>
            </a:p>
          </p:txBody>
        </p:sp>
        <p:sp>
          <p:nvSpPr>
            <p:cNvPr id="34868" name="Line 51"/>
            <p:cNvSpPr>
              <a:spLocks noChangeShapeType="1"/>
            </p:cNvSpPr>
            <p:nvPr/>
          </p:nvSpPr>
          <p:spPr bwMode="auto">
            <a:xfrm>
              <a:off x="96" y="2555"/>
              <a:ext cx="5424" cy="0"/>
            </a:xfrm>
            <a:prstGeom prst="line">
              <a:avLst/>
            </a:prstGeom>
            <a:noFill/>
            <a:ln w="12700" algn="ctr">
              <a:solidFill>
                <a:srgbClr val="BFBFBF"/>
              </a:solidFill>
              <a:round/>
              <a:headEnd/>
              <a:tailEnd/>
            </a:ln>
          </p:spPr>
          <p:txBody>
            <a:bodyPr/>
            <a:lstStyle/>
            <a:p>
              <a:endParaRPr lang="en-US"/>
            </a:p>
          </p:txBody>
        </p:sp>
        <p:sp>
          <p:nvSpPr>
            <p:cNvPr id="34869" name="Line 52"/>
            <p:cNvSpPr>
              <a:spLocks noChangeShapeType="1"/>
            </p:cNvSpPr>
            <p:nvPr/>
          </p:nvSpPr>
          <p:spPr bwMode="auto">
            <a:xfrm>
              <a:off x="96" y="2776"/>
              <a:ext cx="5424" cy="0"/>
            </a:xfrm>
            <a:prstGeom prst="line">
              <a:avLst/>
            </a:prstGeom>
            <a:noFill/>
            <a:ln w="12700" algn="ctr">
              <a:solidFill>
                <a:srgbClr val="BFBFBF"/>
              </a:solidFill>
              <a:round/>
              <a:headEnd/>
              <a:tailEnd/>
            </a:ln>
          </p:spPr>
          <p:txBody>
            <a:bodyPr/>
            <a:lstStyle/>
            <a:p>
              <a:endParaRPr lang="en-US"/>
            </a:p>
          </p:txBody>
        </p:sp>
        <p:sp>
          <p:nvSpPr>
            <p:cNvPr id="34870" name="Line 53"/>
            <p:cNvSpPr>
              <a:spLocks noChangeShapeType="1"/>
            </p:cNvSpPr>
            <p:nvPr/>
          </p:nvSpPr>
          <p:spPr bwMode="auto">
            <a:xfrm>
              <a:off x="96" y="2996"/>
              <a:ext cx="5424" cy="0"/>
            </a:xfrm>
            <a:prstGeom prst="line">
              <a:avLst/>
            </a:prstGeom>
            <a:noFill/>
            <a:ln w="12700" algn="ctr">
              <a:solidFill>
                <a:srgbClr val="BFBFBF"/>
              </a:solidFill>
              <a:round/>
              <a:headEnd/>
              <a:tailEnd/>
            </a:ln>
          </p:spPr>
          <p:txBody>
            <a:bodyPr/>
            <a:lstStyle/>
            <a:p>
              <a:endParaRPr lang="en-US"/>
            </a:p>
          </p:txBody>
        </p:sp>
        <p:sp>
          <p:nvSpPr>
            <p:cNvPr id="34871" name="Line 54"/>
            <p:cNvSpPr>
              <a:spLocks noChangeShapeType="1"/>
            </p:cNvSpPr>
            <p:nvPr/>
          </p:nvSpPr>
          <p:spPr bwMode="auto">
            <a:xfrm>
              <a:off x="5520" y="912"/>
              <a:ext cx="0" cy="2305"/>
            </a:xfrm>
            <a:prstGeom prst="line">
              <a:avLst/>
            </a:prstGeom>
            <a:noFill/>
            <a:ln w="12700" algn="ctr">
              <a:solidFill>
                <a:srgbClr val="000000"/>
              </a:solidFill>
              <a:round/>
              <a:headEnd/>
              <a:tailEnd/>
            </a:ln>
          </p:spPr>
          <p:txBody>
            <a:bodyPr/>
            <a:lstStyle/>
            <a:p>
              <a:endParaRPr lang="en-US"/>
            </a:p>
          </p:txBody>
        </p:sp>
        <p:sp>
          <p:nvSpPr>
            <p:cNvPr id="34872" name="Line 55"/>
            <p:cNvSpPr>
              <a:spLocks noChangeShapeType="1"/>
            </p:cNvSpPr>
            <p:nvPr/>
          </p:nvSpPr>
          <p:spPr bwMode="auto">
            <a:xfrm>
              <a:off x="96" y="912"/>
              <a:ext cx="0" cy="2305"/>
            </a:xfrm>
            <a:prstGeom prst="line">
              <a:avLst/>
            </a:prstGeom>
            <a:noFill/>
            <a:ln w="12700" algn="ctr">
              <a:solidFill>
                <a:srgbClr val="000000"/>
              </a:solidFill>
              <a:round/>
              <a:headEnd/>
              <a:tailEnd/>
            </a:ln>
          </p:spPr>
          <p:txBody>
            <a:bodyPr/>
            <a:lstStyle/>
            <a:p>
              <a:endParaRPr lang="en-US"/>
            </a:p>
          </p:txBody>
        </p:sp>
        <p:sp>
          <p:nvSpPr>
            <p:cNvPr id="34873" name="Line 56"/>
            <p:cNvSpPr>
              <a:spLocks noChangeShapeType="1"/>
            </p:cNvSpPr>
            <p:nvPr/>
          </p:nvSpPr>
          <p:spPr bwMode="auto">
            <a:xfrm>
              <a:off x="96" y="912"/>
              <a:ext cx="5424" cy="0"/>
            </a:xfrm>
            <a:prstGeom prst="line">
              <a:avLst/>
            </a:prstGeom>
            <a:noFill/>
            <a:ln w="12700" algn="ctr">
              <a:solidFill>
                <a:srgbClr val="000000"/>
              </a:solidFill>
              <a:round/>
              <a:headEnd/>
              <a:tailEnd/>
            </a:ln>
          </p:spPr>
          <p:txBody>
            <a:bodyPr/>
            <a:lstStyle/>
            <a:p>
              <a:endParaRPr lang="en-US"/>
            </a:p>
          </p:txBody>
        </p:sp>
        <p:sp>
          <p:nvSpPr>
            <p:cNvPr id="34874" name="Line 57"/>
            <p:cNvSpPr>
              <a:spLocks noChangeShapeType="1"/>
            </p:cNvSpPr>
            <p:nvPr/>
          </p:nvSpPr>
          <p:spPr bwMode="auto">
            <a:xfrm>
              <a:off x="96" y="3217"/>
              <a:ext cx="5424" cy="0"/>
            </a:xfrm>
            <a:prstGeom prst="line">
              <a:avLst/>
            </a:prstGeom>
            <a:noFill/>
            <a:ln w="12700" algn="ctr">
              <a:solidFill>
                <a:srgbClr val="000000"/>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35843" name="Rectangle 3"/>
          <p:cNvSpPr>
            <a:spLocks noGrp="1"/>
          </p:cNvSpPr>
          <p:nvPr>
            <p:ph idx="4294967295"/>
          </p:nvPr>
        </p:nvSpPr>
        <p:spPr>
          <a:xfrm>
            <a:off x="457200" y="1076325"/>
            <a:ext cx="8229600" cy="1438275"/>
          </a:xfrm>
        </p:spPr>
        <p:txBody>
          <a:bodyPr/>
          <a:lstStyle/>
          <a:p>
            <a:pPr eaLnBrk="1" hangingPunct="1">
              <a:buFont typeface="Wingdings" pitchFamily="2" charset="2"/>
              <a:buNone/>
            </a:pPr>
            <a:r>
              <a:rPr lang="ar-SA" b="0" smtClean="0">
                <a:solidFill>
                  <a:schemeClr val="tx1"/>
                </a:solidFill>
                <a:cs typeface="B Nazanin" pitchFamily="2" charset="-78"/>
              </a:rPr>
              <a:t>ب) در صورتی‌که در قبال تعهدات تاييد شده، اوراق مشاركت به اشخاص واگذار شود</a:t>
            </a:r>
            <a:r>
              <a:rPr lang="bg-BG" b="0" smtClean="0">
                <a:solidFill>
                  <a:schemeClr val="tx1"/>
                </a:solidFill>
                <a:cs typeface="B Nazanin" pitchFamily="2" charset="-78"/>
              </a:rPr>
              <a:t>.</a:t>
            </a:r>
          </a:p>
          <a:p>
            <a:pPr eaLnBrk="1" hangingPunct="1">
              <a:buFont typeface="Wingdings" pitchFamily="2" charset="2"/>
              <a:buNone/>
            </a:pPr>
            <a:r>
              <a:rPr lang="ar-SA" b="0" smtClean="0">
                <a:solidFill>
                  <a:schemeClr val="tx1"/>
                </a:solidFill>
                <a:cs typeface="B Nazanin" pitchFamily="2" charset="-78"/>
              </a:rPr>
              <a:t>ثبت شماره(1): به هنگام ابلاغ بودجه يا تبادل موافقتنامه</a:t>
            </a:r>
            <a:endParaRPr lang="bg-BG" b="0" smtClean="0">
              <a:solidFill>
                <a:schemeClr val="tx1"/>
              </a:solidFill>
              <a:cs typeface="B Nazanin" pitchFamily="2" charset="-78"/>
            </a:endParaRPr>
          </a:p>
          <a:p>
            <a:pPr eaLnBrk="1" hangingPunct="1">
              <a:buFont typeface="Wingdings" pitchFamily="2" charset="2"/>
              <a:buNone/>
            </a:pPr>
            <a:endParaRPr lang="bg-BG" b="0" smtClean="0">
              <a:solidFill>
                <a:schemeClr val="tx1"/>
              </a:solidFill>
              <a:cs typeface="B Nazanin" pitchFamily="2" charset="-78"/>
            </a:endParaRPr>
          </a:p>
        </p:txBody>
      </p:sp>
      <p:grpSp>
        <p:nvGrpSpPr>
          <p:cNvPr id="35844" name="Group 28"/>
          <p:cNvGrpSpPr>
            <a:grpSpLocks noGrp="1" noRot="1"/>
          </p:cNvGrpSpPr>
          <p:nvPr/>
        </p:nvGrpSpPr>
        <p:grpSpPr bwMode="auto">
          <a:xfrm>
            <a:off x="304800" y="2895600"/>
            <a:ext cx="8382000" cy="2324100"/>
            <a:chOff x="192" y="1824"/>
            <a:chExt cx="5280" cy="1464"/>
          </a:xfrm>
        </p:grpSpPr>
        <p:sp>
          <p:nvSpPr>
            <p:cNvPr id="35845" name="Rectangle 4"/>
            <p:cNvSpPr>
              <a:spLocks noChangeArrowheads="1"/>
            </p:cNvSpPr>
            <p:nvPr/>
          </p:nvSpPr>
          <p:spPr bwMode="auto">
            <a:xfrm>
              <a:off x="3004" y="1824"/>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35846" name="Rectangle 5"/>
            <p:cNvSpPr>
              <a:spLocks noChangeArrowheads="1"/>
            </p:cNvSpPr>
            <p:nvPr/>
          </p:nvSpPr>
          <p:spPr bwMode="auto">
            <a:xfrm>
              <a:off x="192" y="1824"/>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35847" name="Rectangle 6"/>
            <p:cNvSpPr>
              <a:spLocks noChangeArrowheads="1"/>
            </p:cNvSpPr>
            <p:nvPr/>
          </p:nvSpPr>
          <p:spPr bwMode="auto">
            <a:xfrm>
              <a:off x="4118" y="2200"/>
              <a:ext cx="135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5848" name="Rectangle 7"/>
            <p:cNvSpPr>
              <a:spLocks noChangeArrowheads="1"/>
            </p:cNvSpPr>
            <p:nvPr/>
          </p:nvSpPr>
          <p:spPr bwMode="auto">
            <a:xfrm>
              <a:off x="3004" y="2200"/>
              <a:ext cx="111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5849" name="Rectangle 8"/>
            <p:cNvSpPr>
              <a:spLocks noChangeArrowheads="1"/>
            </p:cNvSpPr>
            <p:nvPr/>
          </p:nvSpPr>
          <p:spPr bwMode="auto">
            <a:xfrm>
              <a:off x="1354" y="2200"/>
              <a:ext cx="1650"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5850" name="Rectangle 9"/>
            <p:cNvSpPr>
              <a:spLocks noChangeArrowheads="1"/>
            </p:cNvSpPr>
            <p:nvPr/>
          </p:nvSpPr>
          <p:spPr bwMode="auto">
            <a:xfrm>
              <a:off x="192" y="2200"/>
              <a:ext cx="1162"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5851" name="Rectangle 10"/>
            <p:cNvSpPr>
              <a:spLocks noChangeArrowheads="1"/>
            </p:cNvSpPr>
            <p:nvPr/>
          </p:nvSpPr>
          <p:spPr bwMode="auto">
            <a:xfrm>
              <a:off x="4118" y="2542"/>
              <a:ext cx="1354"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اعـتـبـار سـرمـايـه‌اي</a:t>
              </a:r>
              <a:endParaRPr lang="bg-BG" sz="2400">
                <a:latin typeface="Times New Roman" pitchFamily="18" charset="0"/>
                <a:cs typeface="B Nazanin" pitchFamily="2" charset="-78"/>
              </a:endParaRPr>
            </a:p>
          </p:txBody>
        </p:sp>
        <p:sp>
          <p:nvSpPr>
            <p:cNvPr id="35852" name="Rectangle 11"/>
            <p:cNvSpPr>
              <a:spLocks noChangeArrowheads="1"/>
            </p:cNvSpPr>
            <p:nvPr/>
          </p:nvSpPr>
          <p:spPr bwMode="auto">
            <a:xfrm>
              <a:off x="3004" y="2542"/>
              <a:ext cx="1114" cy="373"/>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9.000.000.000</a:t>
              </a:r>
            </a:p>
          </p:txBody>
        </p:sp>
        <p:sp>
          <p:nvSpPr>
            <p:cNvPr id="35853" name="Rectangle 12"/>
            <p:cNvSpPr>
              <a:spLocks noChangeArrowheads="1"/>
            </p:cNvSpPr>
            <p:nvPr/>
          </p:nvSpPr>
          <p:spPr bwMode="auto">
            <a:xfrm>
              <a:off x="1354" y="2542"/>
              <a:ext cx="1650"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5854" name="Rectangle 13"/>
            <p:cNvSpPr>
              <a:spLocks noChangeArrowheads="1"/>
            </p:cNvSpPr>
            <p:nvPr/>
          </p:nvSpPr>
          <p:spPr bwMode="auto">
            <a:xfrm>
              <a:off x="192" y="2542"/>
              <a:ext cx="1162" cy="373"/>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35855" name="Rectangle 14"/>
            <p:cNvSpPr>
              <a:spLocks noChangeArrowheads="1"/>
            </p:cNvSpPr>
            <p:nvPr/>
          </p:nvSpPr>
          <p:spPr bwMode="auto">
            <a:xfrm>
              <a:off x="4118" y="2915"/>
              <a:ext cx="1354" cy="373"/>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5856" name="Rectangle 15"/>
            <p:cNvSpPr>
              <a:spLocks noChangeArrowheads="1"/>
            </p:cNvSpPr>
            <p:nvPr/>
          </p:nvSpPr>
          <p:spPr bwMode="auto">
            <a:xfrm>
              <a:off x="3004" y="2915"/>
              <a:ext cx="1114" cy="373"/>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35857" name="Rectangle 16"/>
            <p:cNvSpPr>
              <a:spLocks noChangeArrowheads="1"/>
            </p:cNvSpPr>
            <p:nvPr/>
          </p:nvSpPr>
          <p:spPr bwMode="auto">
            <a:xfrm>
              <a:off x="1354" y="2915"/>
              <a:ext cx="1650" cy="373"/>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بـودجـه اعتبار سرمايه اي</a:t>
              </a:r>
              <a:endParaRPr lang="bg-BG" sz="2400">
                <a:latin typeface="Times New Roman" pitchFamily="18" charset="0"/>
                <a:cs typeface="B Nazanin" pitchFamily="2" charset="-78"/>
              </a:endParaRPr>
            </a:p>
          </p:txBody>
        </p:sp>
        <p:sp>
          <p:nvSpPr>
            <p:cNvPr id="35858" name="Rectangle 17"/>
            <p:cNvSpPr>
              <a:spLocks noChangeArrowheads="1"/>
            </p:cNvSpPr>
            <p:nvPr/>
          </p:nvSpPr>
          <p:spPr bwMode="auto">
            <a:xfrm>
              <a:off x="192" y="2915"/>
              <a:ext cx="1162" cy="373"/>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9.000.000.000</a:t>
              </a:r>
            </a:p>
          </p:txBody>
        </p:sp>
        <p:sp>
          <p:nvSpPr>
            <p:cNvPr id="35859" name="Line 18"/>
            <p:cNvSpPr>
              <a:spLocks noChangeShapeType="1"/>
            </p:cNvSpPr>
            <p:nvPr/>
          </p:nvSpPr>
          <p:spPr bwMode="auto">
            <a:xfrm>
              <a:off x="4118" y="2200"/>
              <a:ext cx="0" cy="1088"/>
            </a:xfrm>
            <a:prstGeom prst="line">
              <a:avLst/>
            </a:prstGeom>
            <a:noFill/>
            <a:ln w="12700" algn="ctr">
              <a:solidFill>
                <a:srgbClr val="BFBFBF"/>
              </a:solidFill>
              <a:round/>
              <a:headEnd/>
              <a:tailEnd/>
            </a:ln>
          </p:spPr>
          <p:txBody>
            <a:bodyPr/>
            <a:lstStyle/>
            <a:p>
              <a:endParaRPr lang="en-US"/>
            </a:p>
          </p:txBody>
        </p:sp>
        <p:sp>
          <p:nvSpPr>
            <p:cNvPr id="35860" name="Line 19"/>
            <p:cNvSpPr>
              <a:spLocks noChangeShapeType="1"/>
            </p:cNvSpPr>
            <p:nvPr/>
          </p:nvSpPr>
          <p:spPr bwMode="auto">
            <a:xfrm>
              <a:off x="3004" y="1824"/>
              <a:ext cx="0" cy="1464"/>
            </a:xfrm>
            <a:prstGeom prst="line">
              <a:avLst/>
            </a:prstGeom>
            <a:noFill/>
            <a:ln w="12700" algn="ctr">
              <a:solidFill>
                <a:srgbClr val="000000"/>
              </a:solidFill>
              <a:round/>
              <a:headEnd/>
              <a:tailEnd/>
            </a:ln>
          </p:spPr>
          <p:txBody>
            <a:bodyPr/>
            <a:lstStyle/>
            <a:p>
              <a:endParaRPr lang="en-US"/>
            </a:p>
          </p:txBody>
        </p:sp>
        <p:sp>
          <p:nvSpPr>
            <p:cNvPr id="35861" name="Line 20"/>
            <p:cNvSpPr>
              <a:spLocks noChangeShapeType="1"/>
            </p:cNvSpPr>
            <p:nvPr/>
          </p:nvSpPr>
          <p:spPr bwMode="auto">
            <a:xfrm>
              <a:off x="1354" y="2200"/>
              <a:ext cx="0" cy="1088"/>
            </a:xfrm>
            <a:prstGeom prst="line">
              <a:avLst/>
            </a:prstGeom>
            <a:noFill/>
            <a:ln w="12700" algn="ctr">
              <a:solidFill>
                <a:srgbClr val="BFBFBF"/>
              </a:solidFill>
              <a:round/>
              <a:headEnd/>
              <a:tailEnd/>
            </a:ln>
          </p:spPr>
          <p:txBody>
            <a:bodyPr/>
            <a:lstStyle/>
            <a:p>
              <a:endParaRPr lang="en-US"/>
            </a:p>
          </p:txBody>
        </p:sp>
        <p:sp>
          <p:nvSpPr>
            <p:cNvPr id="35862" name="Line 21"/>
            <p:cNvSpPr>
              <a:spLocks noChangeShapeType="1"/>
            </p:cNvSpPr>
            <p:nvPr/>
          </p:nvSpPr>
          <p:spPr bwMode="auto">
            <a:xfrm>
              <a:off x="192" y="2200"/>
              <a:ext cx="5280" cy="0"/>
            </a:xfrm>
            <a:prstGeom prst="line">
              <a:avLst/>
            </a:prstGeom>
            <a:noFill/>
            <a:ln w="12700" algn="ctr">
              <a:solidFill>
                <a:srgbClr val="D9D9D9"/>
              </a:solidFill>
              <a:round/>
              <a:headEnd/>
              <a:tailEnd/>
            </a:ln>
          </p:spPr>
          <p:txBody>
            <a:bodyPr/>
            <a:lstStyle/>
            <a:p>
              <a:endParaRPr lang="en-US"/>
            </a:p>
          </p:txBody>
        </p:sp>
        <p:sp>
          <p:nvSpPr>
            <p:cNvPr id="35863" name="Line 22"/>
            <p:cNvSpPr>
              <a:spLocks noChangeShapeType="1"/>
            </p:cNvSpPr>
            <p:nvPr/>
          </p:nvSpPr>
          <p:spPr bwMode="auto">
            <a:xfrm>
              <a:off x="192" y="2542"/>
              <a:ext cx="5280" cy="0"/>
            </a:xfrm>
            <a:prstGeom prst="line">
              <a:avLst/>
            </a:prstGeom>
            <a:noFill/>
            <a:ln w="12700" algn="ctr">
              <a:solidFill>
                <a:srgbClr val="000000"/>
              </a:solidFill>
              <a:round/>
              <a:headEnd/>
              <a:tailEnd/>
            </a:ln>
          </p:spPr>
          <p:txBody>
            <a:bodyPr/>
            <a:lstStyle/>
            <a:p>
              <a:endParaRPr lang="en-US"/>
            </a:p>
          </p:txBody>
        </p:sp>
        <p:sp>
          <p:nvSpPr>
            <p:cNvPr id="35864" name="Line 23"/>
            <p:cNvSpPr>
              <a:spLocks noChangeShapeType="1"/>
            </p:cNvSpPr>
            <p:nvPr/>
          </p:nvSpPr>
          <p:spPr bwMode="auto">
            <a:xfrm>
              <a:off x="192" y="2915"/>
              <a:ext cx="5280" cy="0"/>
            </a:xfrm>
            <a:prstGeom prst="line">
              <a:avLst/>
            </a:prstGeom>
            <a:noFill/>
            <a:ln w="12700" algn="ctr">
              <a:solidFill>
                <a:srgbClr val="EBEBEB"/>
              </a:solidFill>
              <a:round/>
              <a:headEnd/>
              <a:tailEnd/>
            </a:ln>
          </p:spPr>
          <p:txBody>
            <a:bodyPr/>
            <a:lstStyle/>
            <a:p>
              <a:endParaRPr lang="en-US"/>
            </a:p>
          </p:txBody>
        </p:sp>
        <p:sp>
          <p:nvSpPr>
            <p:cNvPr id="35865" name="Line 24"/>
            <p:cNvSpPr>
              <a:spLocks noChangeShapeType="1"/>
            </p:cNvSpPr>
            <p:nvPr/>
          </p:nvSpPr>
          <p:spPr bwMode="auto">
            <a:xfrm>
              <a:off x="5472" y="1824"/>
              <a:ext cx="0" cy="1464"/>
            </a:xfrm>
            <a:prstGeom prst="line">
              <a:avLst/>
            </a:prstGeom>
            <a:noFill/>
            <a:ln w="12700" algn="ctr">
              <a:solidFill>
                <a:srgbClr val="000000"/>
              </a:solidFill>
              <a:round/>
              <a:headEnd/>
              <a:tailEnd/>
            </a:ln>
          </p:spPr>
          <p:txBody>
            <a:bodyPr/>
            <a:lstStyle/>
            <a:p>
              <a:endParaRPr lang="en-US"/>
            </a:p>
          </p:txBody>
        </p:sp>
        <p:sp>
          <p:nvSpPr>
            <p:cNvPr id="35866" name="Line 25"/>
            <p:cNvSpPr>
              <a:spLocks noChangeShapeType="1"/>
            </p:cNvSpPr>
            <p:nvPr/>
          </p:nvSpPr>
          <p:spPr bwMode="auto">
            <a:xfrm>
              <a:off x="192" y="1824"/>
              <a:ext cx="0" cy="1464"/>
            </a:xfrm>
            <a:prstGeom prst="line">
              <a:avLst/>
            </a:prstGeom>
            <a:noFill/>
            <a:ln w="12700" algn="ctr">
              <a:solidFill>
                <a:srgbClr val="000000"/>
              </a:solidFill>
              <a:round/>
              <a:headEnd/>
              <a:tailEnd/>
            </a:ln>
          </p:spPr>
          <p:txBody>
            <a:bodyPr/>
            <a:lstStyle/>
            <a:p>
              <a:endParaRPr lang="en-US"/>
            </a:p>
          </p:txBody>
        </p:sp>
        <p:sp>
          <p:nvSpPr>
            <p:cNvPr id="35867" name="Line 26"/>
            <p:cNvSpPr>
              <a:spLocks noChangeShapeType="1"/>
            </p:cNvSpPr>
            <p:nvPr/>
          </p:nvSpPr>
          <p:spPr bwMode="auto">
            <a:xfrm>
              <a:off x="192" y="1824"/>
              <a:ext cx="5280" cy="0"/>
            </a:xfrm>
            <a:prstGeom prst="line">
              <a:avLst/>
            </a:prstGeom>
            <a:noFill/>
            <a:ln w="12700" algn="ctr">
              <a:solidFill>
                <a:srgbClr val="000000"/>
              </a:solidFill>
              <a:round/>
              <a:headEnd/>
              <a:tailEnd/>
            </a:ln>
          </p:spPr>
          <p:txBody>
            <a:bodyPr/>
            <a:lstStyle/>
            <a:p>
              <a:endParaRPr lang="en-US"/>
            </a:p>
          </p:txBody>
        </p:sp>
        <p:sp>
          <p:nvSpPr>
            <p:cNvPr id="35868" name="Line 27"/>
            <p:cNvSpPr>
              <a:spLocks noChangeShapeType="1"/>
            </p:cNvSpPr>
            <p:nvPr/>
          </p:nvSpPr>
          <p:spPr bwMode="auto">
            <a:xfrm>
              <a:off x="192" y="3288"/>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6866" name="Rectangle 2"/>
          <p:cNvSpPr>
            <a:spLocks noGrp="1"/>
          </p:cNvSpPr>
          <p:nvPr>
            <p:ph type="title" idx="4294967295"/>
          </p:nvPr>
        </p:nvSpPr>
        <p:spPr>
          <a:xfrm>
            <a:off x="0" y="5562600"/>
            <a:ext cx="8534400" cy="850900"/>
          </a:xfrm>
          <a:noFill/>
        </p:spPr>
        <p:txBody>
          <a:bodyPr anchor="t"/>
          <a:lstStyle/>
          <a:p>
            <a:pPr algn="r" rtl="1" eaLnBrk="1" hangingPunct="1"/>
            <a:r>
              <a:rPr lang="ar-SA" sz="2400" b="0" smtClean="0">
                <a:solidFill>
                  <a:schemeClr val="tx1"/>
                </a:solidFill>
                <a:cs typeface="B Nazanin" pitchFamily="2" charset="-78"/>
              </a:rPr>
              <a:t>لازم به ذكر است، كسورات قانوني تعهدات تاييد شده بايستي در چارچوب موافقتنامه مزبور از محل اعتبار مربوط تامين و پرداخت شود</a:t>
            </a:r>
            <a:endParaRPr lang="bg-BG" sz="2400" b="0" smtClean="0">
              <a:solidFill>
                <a:schemeClr val="tx1"/>
              </a:solidFill>
              <a:cs typeface="B Nazanin" pitchFamily="2" charset="-78"/>
            </a:endParaRPr>
          </a:p>
        </p:txBody>
      </p:sp>
      <p:sp>
        <p:nvSpPr>
          <p:cNvPr id="36867" name="Rectangle 3"/>
          <p:cNvSpPr>
            <a:spLocks noGrp="1"/>
          </p:cNvSpPr>
          <p:nvPr>
            <p:ph type="body" idx="4294967295"/>
          </p:nvPr>
        </p:nvSpPr>
        <p:spPr>
          <a:xfrm>
            <a:off x="0" y="990600"/>
            <a:ext cx="8001000" cy="838200"/>
          </a:xfrm>
          <a:noFill/>
        </p:spPr>
        <p:txBody>
          <a:bodyPr anchor="b"/>
          <a:lstStyle/>
          <a:p>
            <a:pPr marL="0" indent="0" algn="just" eaLnBrk="1" hangingPunct="1">
              <a:buFont typeface="Wingdings" pitchFamily="2" charset="2"/>
              <a:buNone/>
            </a:pPr>
            <a:r>
              <a:rPr lang="ar-SA" sz="2400" b="0" smtClean="0">
                <a:solidFill>
                  <a:schemeClr val="tx1"/>
                </a:solidFill>
                <a:cs typeface="B Nazanin" pitchFamily="2" charset="-78"/>
              </a:rPr>
              <a:t>ثبت شماره(2): به ميزان اوراق مشاركت واگذار شده به اشخاص، تعهدات شناسايي شده مربوط به بدهي‌هاي غيرجاري انتقال مي‌يابد</a:t>
            </a:r>
            <a:r>
              <a:rPr lang="bg-BG" sz="2400" b="0" smtClean="0">
                <a:solidFill>
                  <a:schemeClr val="tx1"/>
                </a:solidFill>
                <a:cs typeface="B Nazanin" pitchFamily="2" charset="-78"/>
              </a:rPr>
              <a:t>.</a:t>
            </a:r>
          </a:p>
        </p:txBody>
      </p:sp>
      <p:grpSp>
        <p:nvGrpSpPr>
          <p:cNvPr id="36868" name="Group 43"/>
          <p:cNvGrpSpPr>
            <a:grpSpLocks noGrp="1" noRot="1"/>
          </p:cNvGrpSpPr>
          <p:nvPr/>
        </p:nvGrpSpPr>
        <p:grpSpPr bwMode="auto">
          <a:xfrm>
            <a:off x="0" y="2057400"/>
            <a:ext cx="8839200" cy="2971800"/>
            <a:chOff x="0" y="1296"/>
            <a:chExt cx="5568" cy="1872"/>
          </a:xfrm>
        </p:grpSpPr>
        <p:sp>
          <p:nvSpPr>
            <p:cNvPr id="36869" name="Rectangle 4"/>
            <p:cNvSpPr>
              <a:spLocks noChangeArrowheads="1"/>
            </p:cNvSpPr>
            <p:nvPr/>
          </p:nvSpPr>
          <p:spPr bwMode="auto">
            <a:xfrm>
              <a:off x="2688" y="1296"/>
              <a:ext cx="2880" cy="267"/>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بدهکار</a:t>
              </a:r>
              <a:endParaRPr lang="bg-BG" sz="2000">
                <a:latin typeface="Calibri" pitchFamily="34" charset="0"/>
              </a:endParaRPr>
            </a:p>
          </p:txBody>
        </p:sp>
        <p:sp>
          <p:nvSpPr>
            <p:cNvPr id="36870" name="Rectangle 5"/>
            <p:cNvSpPr>
              <a:spLocks noChangeArrowheads="1"/>
            </p:cNvSpPr>
            <p:nvPr/>
          </p:nvSpPr>
          <p:spPr bwMode="auto">
            <a:xfrm>
              <a:off x="0" y="1296"/>
              <a:ext cx="2688" cy="267"/>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بستانكار</a:t>
              </a:r>
              <a:endParaRPr lang="bg-BG" sz="2000">
                <a:latin typeface="Calibri" pitchFamily="34" charset="0"/>
              </a:endParaRPr>
            </a:p>
          </p:txBody>
        </p:sp>
        <p:sp>
          <p:nvSpPr>
            <p:cNvPr id="36871" name="Rectangle 6"/>
            <p:cNvSpPr>
              <a:spLocks noChangeArrowheads="1"/>
            </p:cNvSpPr>
            <p:nvPr/>
          </p:nvSpPr>
          <p:spPr bwMode="auto">
            <a:xfrm>
              <a:off x="3662" y="1563"/>
              <a:ext cx="1906"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6872" name="Rectangle 7"/>
            <p:cNvSpPr>
              <a:spLocks noChangeArrowheads="1"/>
            </p:cNvSpPr>
            <p:nvPr/>
          </p:nvSpPr>
          <p:spPr bwMode="auto">
            <a:xfrm>
              <a:off x="2688" y="1563"/>
              <a:ext cx="97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6873" name="Rectangle 8"/>
            <p:cNvSpPr>
              <a:spLocks noChangeArrowheads="1"/>
            </p:cNvSpPr>
            <p:nvPr/>
          </p:nvSpPr>
          <p:spPr bwMode="auto">
            <a:xfrm>
              <a:off x="914" y="1563"/>
              <a:ext cx="177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6874" name="Rectangle 9"/>
            <p:cNvSpPr>
              <a:spLocks noChangeArrowheads="1"/>
            </p:cNvSpPr>
            <p:nvPr/>
          </p:nvSpPr>
          <p:spPr bwMode="auto">
            <a:xfrm>
              <a:off x="0" y="1563"/>
              <a:ext cx="91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6875" name="Rectangle 10"/>
            <p:cNvSpPr>
              <a:spLocks noChangeArrowheads="1"/>
            </p:cNvSpPr>
            <p:nvPr/>
          </p:nvSpPr>
          <p:spPr bwMode="auto">
            <a:xfrm>
              <a:off x="3662" y="1831"/>
              <a:ext cx="1906" cy="267"/>
            </a:xfrm>
            <a:prstGeom prst="rect">
              <a:avLst/>
            </a:prstGeom>
            <a:noFill/>
            <a:ln w="9525">
              <a:noFill/>
              <a:miter lim="800000"/>
              <a:headEnd/>
              <a:tailEnd/>
            </a:ln>
          </p:spPr>
          <p:txBody>
            <a:bodyPr lIns="68580" tIns="0" rIns="68580" bIns="0" anchor="ctr"/>
            <a:lstStyle/>
            <a:p>
              <a:pPr indent="-225425" algn="r" rtl="1">
                <a:lnSpc>
                  <a:spcPct val="115000"/>
                </a:lnSpc>
              </a:pPr>
              <a:r>
                <a:rPr lang="ar-SA" sz="2000">
                  <a:cs typeface="B Nazanin" pitchFamily="2" charset="-78"/>
                </a:rPr>
                <a:t>حساب‌ها و اسناد پرداختنی</a:t>
              </a:r>
              <a:endParaRPr lang="bg-BG" sz="2000">
                <a:cs typeface="B Nazanin" pitchFamily="2" charset="-78"/>
              </a:endParaRPr>
            </a:p>
          </p:txBody>
        </p:sp>
        <p:sp>
          <p:nvSpPr>
            <p:cNvPr id="36876" name="Rectangle 11"/>
            <p:cNvSpPr>
              <a:spLocks noChangeArrowheads="1"/>
            </p:cNvSpPr>
            <p:nvPr/>
          </p:nvSpPr>
          <p:spPr bwMode="auto">
            <a:xfrm>
              <a:off x="2688" y="1831"/>
              <a:ext cx="974" cy="267"/>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4.000.000.000</a:t>
              </a:r>
              <a:endParaRPr lang="bg-BG" sz="2000">
                <a:latin typeface="Calibri" pitchFamily="34" charset="0"/>
              </a:endParaRPr>
            </a:p>
          </p:txBody>
        </p:sp>
        <p:sp>
          <p:nvSpPr>
            <p:cNvPr id="36877" name="Rectangle 12"/>
            <p:cNvSpPr>
              <a:spLocks noChangeArrowheads="1"/>
            </p:cNvSpPr>
            <p:nvPr/>
          </p:nvSpPr>
          <p:spPr bwMode="auto">
            <a:xfrm>
              <a:off x="914" y="1831"/>
              <a:ext cx="1774" cy="267"/>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6878" name="Rectangle 13"/>
            <p:cNvSpPr>
              <a:spLocks noChangeArrowheads="1"/>
            </p:cNvSpPr>
            <p:nvPr/>
          </p:nvSpPr>
          <p:spPr bwMode="auto">
            <a:xfrm>
              <a:off x="0" y="1831"/>
              <a:ext cx="914" cy="267"/>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6879" name="Rectangle 14"/>
            <p:cNvSpPr>
              <a:spLocks noChangeArrowheads="1"/>
            </p:cNvSpPr>
            <p:nvPr/>
          </p:nvSpPr>
          <p:spPr bwMode="auto">
            <a:xfrm>
              <a:off x="3662" y="2098"/>
              <a:ext cx="1906" cy="268"/>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6880" name="Rectangle 15"/>
            <p:cNvSpPr>
              <a:spLocks noChangeArrowheads="1"/>
            </p:cNvSpPr>
            <p:nvPr/>
          </p:nvSpPr>
          <p:spPr bwMode="auto">
            <a:xfrm>
              <a:off x="2688" y="2098"/>
              <a:ext cx="974" cy="268"/>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6881" name="Rectangle 16"/>
            <p:cNvSpPr>
              <a:spLocks noChangeArrowheads="1"/>
            </p:cNvSpPr>
            <p:nvPr/>
          </p:nvSpPr>
          <p:spPr bwMode="auto">
            <a:xfrm>
              <a:off x="914" y="2098"/>
              <a:ext cx="1774" cy="268"/>
            </a:xfrm>
            <a:prstGeom prst="rect">
              <a:avLst/>
            </a:prstGeom>
            <a:noFill/>
            <a:ln w="9525">
              <a:noFill/>
              <a:miter lim="800000"/>
              <a:headEnd/>
              <a:tailEnd/>
            </a:ln>
          </p:spPr>
          <p:txBody>
            <a:bodyPr lIns="68580" tIns="0" rIns="68580" bIns="0" anchor="ctr"/>
            <a:lstStyle/>
            <a:p>
              <a:pPr indent="-225425" algn="justLow" rtl="1">
                <a:lnSpc>
                  <a:spcPct val="115000"/>
                </a:lnSpc>
              </a:pPr>
              <a:r>
                <a:rPr lang="ar-SA" sz="2000">
                  <a:latin typeface="Calibri" pitchFamily="34" charset="0"/>
                  <a:cs typeface="B Nazanin" pitchFamily="2" charset="-78"/>
                </a:rPr>
                <a:t>اوراق مشـاركــت پــرداخــتـنـي</a:t>
              </a:r>
              <a:endParaRPr lang="bg-BG" sz="2000">
                <a:latin typeface="Calibri" pitchFamily="34" charset="0"/>
                <a:cs typeface="B Nazanin" pitchFamily="2" charset="-78"/>
              </a:endParaRPr>
            </a:p>
          </p:txBody>
        </p:sp>
        <p:sp>
          <p:nvSpPr>
            <p:cNvPr id="36882" name="Rectangle 17"/>
            <p:cNvSpPr>
              <a:spLocks noChangeArrowheads="1"/>
            </p:cNvSpPr>
            <p:nvPr/>
          </p:nvSpPr>
          <p:spPr bwMode="auto">
            <a:xfrm>
              <a:off x="0" y="2098"/>
              <a:ext cx="914" cy="268"/>
            </a:xfrm>
            <a:prstGeom prst="rect">
              <a:avLst/>
            </a:prstGeom>
            <a:noFill/>
            <a:ln w="9525">
              <a:noFill/>
              <a:miter lim="800000"/>
              <a:headEnd/>
              <a:tailEnd/>
            </a:ln>
          </p:spPr>
          <p:txBody>
            <a:bodyPr lIns="68580" tIns="0" rIns="68580" bIns="0"/>
            <a:lstStyle/>
            <a:p>
              <a:pPr indent="-225425" algn="ctr" rtl="1">
                <a:lnSpc>
                  <a:spcPct val="115000"/>
                </a:lnSpc>
              </a:pPr>
              <a:r>
                <a:rPr lang="bg-BG">
                  <a:latin typeface="Times New Roman" pitchFamily="18" charset="0"/>
                  <a:cs typeface="B Nazanin" pitchFamily="2" charset="-78"/>
                </a:rPr>
                <a:t>4.000.000.000</a:t>
              </a:r>
              <a:endParaRPr lang="bg-BG">
                <a:latin typeface="Calibri" pitchFamily="34" charset="0"/>
              </a:endParaRPr>
            </a:p>
          </p:txBody>
        </p:sp>
        <p:sp>
          <p:nvSpPr>
            <p:cNvPr id="36883" name="Rectangle 18"/>
            <p:cNvSpPr>
              <a:spLocks noChangeArrowheads="1"/>
            </p:cNvSpPr>
            <p:nvPr/>
          </p:nvSpPr>
          <p:spPr bwMode="auto">
            <a:xfrm>
              <a:off x="0" y="2366"/>
              <a:ext cx="5568" cy="267"/>
            </a:xfrm>
            <a:prstGeom prst="rect">
              <a:avLst/>
            </a:prstGeom>
            <a:solidFill>
              <a:srgbClr val="C3E2EF"/>
            </a:solidFill>
            <a:ln w="9525">
              <a:noFill/>
              <a:miter lim="800000"/>
              <a:headEnd/>
              <a:tailEnd/>
            </a:ln>
          </p:spPr>
          <p:txBody>
            <a:bodyPr lIns="68580" tIns="0" rIns="68580" bIns="0" anchor="ctr"/>
            <a:lstStyle/>
            <a:p>
              <a:pPr marL="236538" indent="-236538" algn="justLow" rtl="1">
                <a:lnSpc>
                  <a:spcPct val="115000"/>
                </a:lnSpc>
              </a:pPr>
              <a:endParaRPr lang="fa-IR" sz="2000">
                <a:latin typeface="Calibri" pitchFamily="34" charset="0"/>
                <a:cs typeface="B Nazanin" pitchFamily="2" charset="-78"/>
              </a:endParaRPr>
            </a:p>
          </p:txBody>
        </p:sp>
        <p:sp>
          <p:nvSpPr>
            <p:cNvPr id="36884" name="Rectangle 19"/>
            <p:cNvSpPr>
              <a:spLocks noChangeArrowheads="1"/>
            </p:cNvSpPr>
            <p:nvPr/>
          </p:nvSpPr>
          <p:spPr bwMode="auto">
            <a:xfrm>
              <a:off x="3662" y="2633"/>
              <a:ext cx="1906" cy="268"/>
            </a:xfrm>
            <a:prstGeom prst="rect">
              <a:avLst/>
            </a:prstGeom>
            <a:noFill/>
            <a:ln w="9525">
              <a:noFill/>
              <a:miter lim="800000"/>
              <a:headEnd/>
              <a:tailEnd/>
            </a:ln>
          </p:spPr>
          <p:txBody>
            <a:bodyPr lIns="68580" tIns="0" rIns="68580" bIns="0" anchor="ctr"/>
            <a:lstStyle/>
            <a:p>
              <a:pPr indent="-225425" algn="justLow" rtl="1">
                <a:lnSpc>
                  <a:spcPct val="115000"/>
                </a:lnSpc>
              </a:pPr>
              <a:r>
                <a:rPr lang="ar-SA">
                  <a:latin typeface="Times New Roman" pitchFamily="18" charset="0"/>
                  <a:cs typeface="B Nazanin" pitchFamily="2" charset="-78"/>
                </a:rPr>
                <a:t>اعتبار سرمايه‌اي مصرف شده</a:t>
              </a:r>
              <a:endParaRPr lang="bg-BG">
                <a:latin typeface="Times New Roman" pitchFamily="18" charset="0"/>
                <a:cs typeface="B Nazanin" pitchFamily="2" charset="-78"/>
              </a:endParaRPr>
            </a:p>
          </p:txBody>
        </p:sp>
        <p:sp>
          <p:nvSpPr>
            <p:cNvPr id="36885" name="Rectangle 20"/>
            <p:cNvSpPr>
              <a:spLocks noChangeArrowheads="1"/>
            </p:cNvSpPr>
            <p:nvPr/>
          </p:nvSpPr>
          <p:spPr bwMode="auto">
            <a:xfrm>
              <a:off x="2688" y="2633"/>
              <a:ext cx="974" cy="268"/>
            </a:xfrm>
            <a:prstGeom prst="rect">
              <a:avLst/>
            </a:prstGeom>
            <a:noFill/>
            <a:ln w="9525">
              <a:noFill/>
              <a:miter lim="800000"/>
              <a:headEnd/>
              <a:tailEnd/>
            </a:ln>
          </p:spPr>
          <p:txBody>
            <a:bodyPr lIns="68580" tIns="0" rIns="68580" bIns="0"/>
            <a:lstStyle/>
            <a:p>
              <a:pPr indent="-225425" algn="ctr">
                <a:lnSpc>
                  <a:spcPct val="115000"/>
                </a:lnSpc>
              </a:pPr>
              <a:r>
                <a:rPr lang="bg-BG" sz="2000">
                  <a:latin typeface="Times New Roman" pitchFamily="18" charset="0"/>
                  <a:cs typeface="B Nazanin" pitchFamily="2" charset="-78"/>
                </a:rPr>
                <a:t>4.000.000.000</a:t>
              </a:r>
            </a:p>
          </p:txBody>
        </p:sp>
        <p:sp>
          <p:nvSpPr>
            <p:cNvPr id="36886" name="Rectangle 21"/>
            <p:cNvSpPr>
              <a:spLocks noChangeArrowheads="1"/>
            </p:cNvSpPr>
            <p:nvPr/>
          </p:nvSpPr>
          <p:spPr bwMode="auto">
            <a:xfrm>
              <a:off x="843" y="2633"/>
              <a:ext cx="1845" cy="268"/>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6887" name="Rectangle 22"/>
            <p:cNvSpPr>
              <a:spLocks noChangeArrowheads="1"/>
            </p:cNvSpPr>
            <p:nvPr/>
          </p:nvSpPr>
          <p:spPr bwMode="auto">
            <a:xfrm>
              <a:off x="0" y="2633"/>
              <a:ext cx="843" cy="268"/>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6888" name="Rectangle 23"/>
            <p:cNvSpPr>
              <a:spLocks noChangeArrowheads="1"/>
            </p:cNvSpPr>
            <p:nvPr/>
          </p:nvSpPr>
          <p:spPr bwMode="auto">
            <a:xfrm>
              <a:off x="3662" y="2901"/>
              <a:ext cx="1906" cy="267"/>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6889" name="Rectangle 24"/>
            <p:cNvSpPr>
              <a:spLocks noChangeArrowheads="1"/>
            </p:cNvSpPr>
            <p:nvPr/>
          </p:nvSpPr>
          <p:spPr bwMode="auto">
            <a:xfrm>
              <a:off x="2688" y="2901"/>
              <a:ext cx="974" cy="267"/>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6890" name="Rectangle 25"/>
            <p:cNvSpPr>
              <a:spLocks noChangeArrowheads="1"/>
            </p:cNvSpPr>
            <p:nvPr/>
          </p:nvSpPr>
          <p:spPr bwMode="auto">
            <a:xfrm>
              <a:off x="843" y="2901"/>
              <a:ext cx="1845" cy="267"/>
            </a:xfrm>
            <a:prstGeom prst="rect">
              <a:avLst/>
            </a:prstGeom>
            <a:noFill/>
            <a:ln w="9525">
              <a:noFill/>
              <a:miter lim="800000"/>
              <a:headEnd/>
              <a:tailEnd/>
            </a:ln>
          </p:spPr>
          <p:txBody>
            <a:bodyPr lIns="68580" tIns="0" rIns="68580" bIns="0" anchor="ctr"/>
            <a:lstStyle/>
            <a:p>
              <a:pPr indent="-225425" algn="justLow" rtl="1">
                <a:lnSpc>
                  <a:spcPct val="115000"/>
                </a:lnSpc>
              </a:pPr>
              <a:r>
                <a:rPr lang="ar-SA">
                  <a:latin typeface="Calibri" pitchFamily="34" charset="0"/>
                  <a:cs typeface="B Nazanin" pitchFamily="2" charset="-78"/>
                </a:rPr>
                <a:t>اعـتـبـار سـرمـايـه‌اي تـامـيـن شـده</a:t>
              </a:r>
              <a:endParaRPr lang="bg-BG">
                <a:latin typeface="Calibri" pitchFamily="34" charset="0"/>
                <a:cs typeface="B Nazanin" pitchFamily="2" charset="-78"/>
              </a:endParaRPr>
            </a:p>
          </p:txBody>
        </p:sp>
        <p:sp>
          <p:nvSpPr>
            <p:cNvPr id="36891" name="Rectangle 26"/>
            <p:cNvSpPr>
              <a:spLocks noChangeArrowheads="1"/>
            </p:cNvSpPr>
            <p:nvPr/>
          </p:nvSpPr>
          <p:spPr bwMode="auto">
            <a:xfrm>
              <a:off x="0" y="2901"/>
              <a:ext cx="843" cy="267"/>
            </a:xfrm>
            <a:prstGeom prst="rect">
              <a:avLst/>
            </a:prstGeom>
            <a:noFill/>
            <a:ln w="9525">
              <a:noFill/>
              <a:miter lim="800000"/>
              <a:headEnd/>
              <a:tailEnd/>
            </a:ln>
          </p:spPr>
          <p:txBody>
            <a:bodyPr lIns="68580" tIns="0" rIns="68580" bIns="0"/>
            <a:lstStyle/>
            <a:p>
              <a:pPr indent="-225425" algn="ctr" rtl="1">
                <a:lnSpc>
                  <a:spcPct val="115000"/>
                </a:lnSpc>
              </a:pPr>
              <a:r>
                <a:rPr lang="bg-BG">
                  <a:latin typeface="Times New Roman" pitchFamily="18" charset="0"/>
                  <a:cs typeface="B Nazanin" pitchFamily="2" charset="-78"/>
                </a:rPr>
                <a:t>4.000.000.000</a:t>
              </a:r>
            </a:p>
          </p:txBody>
        </p:sp>
        <p:sp>
          <p:nvSpPr>
            <p:cNvPr id="36892" name="Line 27"/>
            <p:cNvSpPr>
              <a:spLocks noChangeShapeType="1"/>
            </p:cNvSpPr>
            <p:nvPr/>
          </p:nvSpPr>
          <p:spPr bwMode="auto">
            <a:xfrm>
              <a:off x="3662" y="1563"/>
              <a:ext cx="0" cy="803"/>
            </a:xfrm>
            <a:prstGeom prst="line">
              <a:avLst/>
            </a:prstGeom>
            <a:noFill/>
            <a:ln w="12700" algn="ctr">
              <a:solidFill>
                <a:srgbClr val="BFBFBF"/>
              </a:solidFill>
              <a:round/>
              <a:headEnd/>
              <a:tailEnd/>
            </a:ln>
          </p:spPr>
          <p:txBody>
            <a:bodyPr/>
            <a:lstStyle/>
            <a:p>
              <a:endParaRPr lang="en-US"/>
            </a:p>
          </p:txBody>
        </p:sp>
        <p:sp>
          <p:nvSpPr>
            <p:cNvPr id="36893" name="Line 28"/>
            <p:cNvSpPr>
              <a:spLocks noChangeShapeType="1"/>
            </p:cNvSpPr>
            <p:nvPr/>
          </p:nvSpPr>
          <p:spPr bwMode="auto">
            <a:xfrm>
              <a:off x="3662" y="2633"/>
              <a:ext cx="0" cy="535"/>
            </a:xfrm>
            <a:prstGeom prst="line">
              <a:avLst/>
            </a:prstGeom>
            <a:noFill/>
            <a:ln w="12700" algn="ctr">
              <a:solidFill>
                <a:srgbClr val="BFBFBF"/>
              </a:solidFill>
              <a:round/>
              <a:headEnd/>
              <a:tailEnd/>
            </a:ln>
          </p:spPr>
          <p:txBody>
            <a:bodyPr/>
            <a:lstStyle/>
            <a:p>
              <a:endParaRPr lang="en-US"/>
            </a:p>
          </p:txBody>
        </p:sp>
        <p:sp>
          <p:nvSpPr>
            <p:cNvPr id="36894" name="Line 29"/>
            <p:cNvSpPr>
              <a:spLocks noChangeShapeType="1"/>
            </p:cNvSpPr>
            <p:nvPr/>
          </p:nvSpPr>
          <p:spPr bwMode="auto">
            <a:xfrm>
              <a:off x="2688" y="1296"/>
              <a:ext cx="0" cy="1070"/>
            </a:xfrm>
            <a:prstGeom prst="line">
              <a:avLst/>
            </a:prstGeom>
            <a:noFill/>
            <a:ln w="12700" algn="ctr">
              <a:solidFill>
                <a:srgbClr val="000000"/>
              </a:solidFill>
              <a:round/>
              <a:headEnd/>
              <a:tailEnd/>
            </a:ln>
          </p:spPr>
          <p:txBody>
            <a:bodyPr/>
            <a:lstStyle/>
            <a:p>
              <a:endParaRPr lang="en-US"/>
            </a:p>
          </p:txBody>
        </p:sp>
        <p:sp>
          <p:nvSpPr>
            <p:cNvPr id="36895" name="Line 30"/>
            <p:cNvSpPr>
              <a:spLocks noChangeShapeType="1"/>
            </p:cNvSpPr>
            <p:nvPr/>
          </p:nvSpPr>
          <p:spPr bwMode="auto">
            <a:xfrm>
              <a:off x="2688" y="2633"/>
              <a:ext cx="0" cy="535"/>
            </a:xfrm>
            <a:prstGeom prst="line">
              <a:avLst/>
            </a:prstGeom>
            <a:noFill/>
            <a:ln w="12700" algn="ctr">
              <a:solidFill>
                <a:srgbClr val="000000"/>
              </a:solidFill>
              <a:round/>
              <a:headEnd/>
              <a:tailEnd/>
            </a:ln>
          </p:spPr>
          <p:txBody>
            <a:bodyPr/>
            <a:lstStyle/>
            <a:p>
              <a:endParaRPr lang="en-US"/>
            </a:p>
          </p:txBody>
        </p:sp>
        <p:sp>
          <p:nvSpPr>
            <p:cNvPr id="36896" name="Line 31"/>
            <p:cNvSpPr>
              <a:spLocks noChangeShapeType="1"/>
            </p:cNvSpPr>
            <p:nvPr/>
          </p:nvSpPr>
          <p:spPr bwMode="auto">
            <a:xfrm>
              <a:off x="914" y="1563"/>
              <a:ext cx="0" cy="803"/>
            </a:xfrm>
            <a:prstGeom prst="line">
              <a:avLst/>
            </a:prstGeom>
            <a:noFill/>
            <a:ln w="12700" algn="ctr">
              <a:solidFill>
                <a:srgbClr val="BFBFBF"/>
              </a:solidFill>
              <a:round/>
              <a:headEnd/>
              <a:tailEnd/>
            </a:ln>
          </p:spPr>
          <p:txBody>
            <a:bodyPr/>
            <a:lstStyle/>
            <a:p>
              <a:endParaRPr lang="en-US"/>
            </a:p>
          </p:txBody>
        </p:sp>
        <p:sp>
          <p:nvSpPr>
            <p:cNvPr id="36897" name="Line 32"/>
            <p:cNvSpPr>
              <a:spLocks noChangeShapeType="1"/>
            </p:cNvSpPr>
            <p:nvPr/>
          </p:nvSpPr>
          <p:spPr bwMode="auto">
            <a:xfrm>
              <a:off x="843" y="2633"/>
              <a:ext cx="0" cy="535"/>
            </a:xfrm>
            <a:prstGeom prst="line">
              <a:avLst/>
            </a:prstGeom>
            <a:noFill/>
            <a:ln w="12700" algn="ctr">
              <a:solidFill>
                <a:srgbClr val="BFBFBF"/>
              </a:solidFill>
              <a:round/>
              <a:headEnd/>
              <a:tailEnd/>
            </a:ln>
          </p:spPr>
          <p:txBody>
            <a:bodyPr/>
            <a:lstStyle/>
            <a:p>
              <a:endParaRPr lang="en-US"/>
            </a:p>
          </p:txBody>
        </p:sp>
        <p:sp>
          <p:nvSpPr>
            <p:cNvPr id="36898" name="Line 33"/>
            <p:cNvSpPr>
              <a:spLocks noChangeShapeType="1"/>
            </p:cNvSpPr>
            <p:nvPr/>
          </p:nvSpPr>
          <p:spPr bwMode="auto">
            <a:xfrm>
              <a:off x="0" y="1563"/>
              <a:ext cx="5568" cy="0"/>
            </a:xfrm>
            <a:prstGeom prst="line">
              <a:avLst/>
            </a:prstGeom>
            <a:noFill/>
            <a:ln w="12700" algn="ctr">
              <a:solidFill>
                <a:srgbClr val="D9D9D9"/>
              </a:solidFill>
              <a:round/>
              <a:headEnd/>
              <a:tailEnd/>
            </a:ln>
          </p:spPr>
          <p:txBody>
            <a:bodyPr/>
            <a:lstStyle/>
            <a:p>
              <a:endParaRPr lang="en-US"/>
            </a:p>
          </p:txBody>
        </p:sp>
        <p:sp>
          <p:nvSpPr>
            <p:cNvPr id="36899" name="Line 34"/>
            <p:cNvSpPr>
              <a:spLocks noChangeShapeType="1"/>
            </p:cNvSpPr>
            <p:nvPr/>
          </p:nvSpPr>
          <p:spPr bwMode="auto">
            <a:xfrm>
              <a:off x="0" y="1831"/>
              <a:ext cx="5568" cy="0"/>
            </a:xfrm>
            <a:prstGeom prst="line">
              <a:avLst/>
            </a:prstGeom>
            <a:noFill/>
            <a:ln w="12700" algn="ctr">
              <a:solidFill>
                <a:srgbClr val="000000"/>
              </a:solidFill>
              <a:round/>
              <a:headEnd/>
              <a:tailEnd/>
            </a:ln>
          </p:spPr>
          <p:txBody>
            <a:bodyPr/>
            <a:lstStyle/>
            <a:p>
              <a:endParaRPr lang="en-US"/>
            </a:p>
          </p:txBody>
        </p:sp>
        <p:sp>
          <p:nvSpPr>
            <p:cNvPr id="36900" name="Line 35"/>
            <p:cNvSpPr>
              <a:spLocks noChangeShapeType="1"/>
            </p:cNvSpPr>
            <p:nvPr/>
          </p:nvSpPr>
          <p:spPr bwMode="auto">
            <a:xfrm>
              <a:off x="0" y="2098"/>
              <a:ext cx="5568" cy="0"/>
            </a:xfrm>
            <a:prstGeom prst="line">
              <a:avLst/>
            </a:prstGeom>
            <a:noFill/>
            <a:ln w="12700" algn="ctr">
              <a:solidFill>
                <a:srgbClr val="D9D9D9"/>
              </a:solidFill>
              <a:round/>
              <a:headEnd/>
              <a:tailEnd/>
            </a:ln>
          </p:spPr>
          <p:txBody>
            <a:bodyPr/>
            <a:lstStyle/>
            <a:p>
              <a:endParaRPr lang="en-US"/>
            </a:p>
          </p:txBody>
        </p:sp>
        <p:sp>
          <p:nvSpPr>
            <p:cNvPr id="36901" name="Line 36"/>
            <p:cNvSpPr>
              <a:spLocks noChangeShapeType="1"/>
            </p:cNvSpPr>
            <p:nvPr/>
          </p:nvSpPr>
          <p:spPr bwMode="auto">
            <a:xfrm>
              <a:off x="0" y="2366"/>
              <a:ext cx="5568" cy="0"/>
            </a:xfrm>
            <a:prstGeom prst="line">
              <a:avLst/>
            </a:prstGeom>
            <a:noFill/>
            <a:ln w="12700" algn="ctr">
              <a:solidFill>
                <a:srgbClr val="BFBFBF"/>
              </a:solidFill>
              <a:round/>
              <a:headEnd/>
              <a:tailEnd/>
            </a:ln>
          </p:spPr>
          <p:txBody>
            <a:bodyPr/>
            <a:lstStyle/>
            <a:p>
              <a:endParaRPr lang="en-US"/>
            </a:p>
          </p:txBody>
        </p:sp>
        <p:sp>
          <p:nvSpPr>
            <p:cNvPr id="36902" name="Line 37"/>
            <p:cNvSpPr>
              <a:spLocks noChangeShapeType="1"/>
            </p:cNvSpPr>
            <p:nvPr/>
          </p:nvSpPr>
          <p:spPr bwMode="auto">
            <a:xfrm>
              <a:off x="0" y="2633"/>
              <a:ext cx="5568" cy="0"/>
            </a:xfrm>
            <a:prstGeom prst="line">
              <a:avLst/>
            </a:prstGeom>
            <a:noFill/>
            <a:ln w="12700" algn="ctr">
              <a:solidFill>
                <a:srgbClr val="BFBFBF"/>
              </a:solidFill>
              <a:round/>
              <a:headEnd/>
              <a:tailEnd/>
            </a:ln>
          </p:spPr>
          <p:txBody>
            <a:bodyPr/>
            <a:lstStyle/>
            <a:p>
              <a:endParaRPr lang="en-US"/>
            </a:p>
          </p:txBody>
        </p:sp>
        <p:sp>
          <p:nvSpPr>
            <p:cNvPr id="36903" name="Line 38"/>
            <p:cNvSpPr>
              <a:spLocks noChangeShapeType="1"/>
            </p:cNvSpPr>
            <p:nvPr/>
          </p:nvSpPr>
          <p:spPr bwMode="auto">
            <a:xfrm>
              <a:off x="0" y="2901"/>
              <a:ext cx="5568" cy="0"/>
            </a:xfrm>
            <a:prstGeom prst="line">
              <a:avLst/>
            </a:prstGeom>
            <a:noFill/>
            <a:ln w="12700" algn="ctr">
              <a:solidFill>
                <a:srgbClr val="BFBFBF"/>
              </a:solidFill>
              <a:round/>
              <a:headEnd/>
              <a:tailEnd/>
            </a:ln>
          </p:spPr>
          <p:txBody>
            <a:bodyPr/>
            <a:lstStyle/>
            <a:p>
              <a:endParaRPr lang="en-US"/>
            </a:p>
          </p:txBody>
        </p:sp>
        <p:sp>
          <p:nvSpPr>
            <p:cNvPr id="36904" name="Line 39"/>
            <p:cNvSpPr>
              <a:spLocks noChangeShapeType="1"/>
            </p:cNvSpPr>
            <p:nvPr/>
          </p:nvSpPr>
          <p:spPr bwMode="auto">
            <a:xfrm>
              <a:off x="5568" y="1296"/>
              <a:ext cx="0" cy="1872"/>
            </a:xfrm>
            <a:prstGeom prst="line">
              <a:avLst/>
            </a:prstGeom>
            <a:noFill/>
            <a:ln w="12700" algn="ctr">
              <a:solidFill>
                <a:srgbClr val="000000"/>
              </a:solidFill>
              <a:round/>
              <a:headEnd/>
              <a:tailEnd/>
            </a:ln>
          </p:spPr>
          <p:txBody>
            <a:bodyPr/>
            <a:lstStyle/>
            <a:p>
              <a:endParaRPr lang="en-US"/>
            </a:p>
          </p:txBody>
        </p:sp>
        <p:sp>
          <p:nvSpPr>
            <p:cNvPr id="36905" name="Line 40"/>
            <p:cNvSpPr>
              <a:spLocks noChangeShapeType="1"/>
            </p:cNvSpPr>
            <p:nvPr/>
          </p:nvSpPr>
          <p:spPr bwMode="auto">
            <a:xfrm>
              <a:off x="0" y="1296"/>
              <a:ext cx="0" cy="1872"/>
            </a:xfrm>
            <a:prstGeom prst="line">
              <a:avLst/>
            </a:prstGeom>
            <a:noFill/>
            <a:ln w="12700" algn="ctr">
              <a:solidFill>
                <a:srgbClr val="000000"/>
              </a:solidFill>
              <a:round/>
              <a:headEnd/>
              <a:tailEnd/>
            </a:ln>
          </p:spPr>
          <p:txBody>
            <a:bodyPr/>
            <a:lstStyle/>
            <a:p>
              <a:endParaRPr lang="en-US"/>
            </a:p>
          </p:txBody>
        </p:sp>
        <p:sp>
          <p:nvSpPr>
            <p:cNvPr id="36906" name="Line 41"/>
            <p:cNvSpPr>
              <a:spLocks noChangeShapeType="1"/>
            </p:cNvSpPr>
            <p:nvPr/>
          </p:nvSpPr>
          <p:spPr bwMode="auto">
            <a:xfrm>
              <a:off x="0" y="1296"/>
              <a:ext cx="5568" cy="0"/>
            </a:xfrm>
            <a:prstGeom prst="line">
              <a:avLst/>
            </a:prstGeom>
            <a:noFill/>
            <a:ln w="12700" algn="ctr">
              <a:solidFill>
                <a:srgbClr val="000000"/>
              </a:solidFill>
              <a:round/>
              <a:headEnd/>
              <a:tailEnd/>
            </a:ln>
          </p:spPr>
          <p:txBody>
            <a:bodyPr/>
            <a:lstStyle/>
            <a:p>
              <a:endParaRPr lang="en-US"/>
            </a:p>
          </p:txBody>
        </p:sp>
        <p:sp>
          <p:nvSpPr>
            <p:cNvPr id="36907" name="Line 42"/>
            <p:cNvSpPr>
              <a:spLocks noChangeShapeType="1"/>
            </p:cNvSpPr>
            <p:nvPr/>
          </p:nvSpPr>
          <p:spPr bwMode="auto">
            <a:xfrm>
              <a:off x="0" y="3168"/>
              <a:ext cx="5568" cy="0"/>
            </a:xfrm>
            <a:prstGeom prst="line">
              <a:avLst/>
            </a:prstGeom>
            <a:noFill/>
            <a:ln w="12700" algn="ctr">
              <a:solidFill>
                <a:srgbClr val="000000"/>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اوراق مشاركت</a:t>
            </a:r>
            <a:endParaRPr lang="bg-BG" sz="3200" smtClean="0">
              <a:cs typeface="B Titr" pitchFamily="2" charset="-78"/>
            </a:endParaRPr>
          </a:p>
        </p:txBody>
      </p:sp>
      <p:sp>
        <p:nvSpPr>
          <p:cNvPr id="37891" name="Rectangle 3"/>
          <p:cNvSpPr>
            <a:spLocks noGrp="1"/>
          </p:cNvSpPr>
          <p:nvPr>
            <p:ph idx="4294967295"/>
          </p:nvPr>
        </p:nvSpPr>
        <p:spPr>
          <a:xfrm>
            <a:off x="457200" y="1076325"/>
            <a:ext cx="8229600" cy="1438275"/>
          </a:xfrm>
        </p:spPr>
        <p:txBody>
          <a:bodyPr/>
          <a:lstStyle/>
          <a:p>
            <a:pPr eaLnBrk="1" hangingPunct="1">
              <a:buFont typeface="Wingdings" pitchFamily="2" charset="2"/>
              <a:buNone/>
            </a:pPr>
            <a:r>
              <a:rPr lang="ar-SA" b="0" smtClean="0">
                <a:solidFill>
                  <a:schemeClr val="tx1"/>
                </a:solidFill>
                <a:cs typeface="B Nazanin" pitchFamily="2" charset="-78"/>
              </a:rPr>
              <a:t>ثبت شماره(3): به ميزان اوراق مشاركت واگذار شده به اشخاص، حساب‌هاي انتظامي ذيل شناسايي مي‌شوند</a:t>
            </a:r>
            <a:r>
              <a:rPr lang="bg-BG" b="0" smtClean="0">
                <a:solidFill>
                  <a:schemeClr val="tx1"/>
                </a:solidFill>
                <a:cs typeface="B Nazanin" pitchFamily="2" charset="-78"/>
              </a:rPr>
              <a:t>.</a:t>
            </a:r>
          </a:p>
          <a:p>
            <a:pPr eaLnBrk="1" hangingPunct="1">
              <a:buFont typeface="Wingdings" pitchFamily="2" charset="2"/>
              <a:buNone/>
            </a:pPr>
            <a:endParaRPr lang="bg-BG" b="0" smtClean="0">
              <a:solidFill>
                <a:schemeClr val="tx1"/>
              </a:solidFill>
              <a:cs typeface="B Nazanin" pitchFamily="2" charset="-78"/>
            </a:endParaRPr>
          </a:p>
        </p:txBody>
      </p:sp>
      <p:grpSp>
        <p:nvGrpSpPr>
          <p:cNvPr id="37892" name="Group 28"/>
          <p:cNvGrpSpPr>
            <a:grpSpLocks noGrp="1" noRot="1"/>
          </p:cNvGrpSpPr>
          <p:nvPr/>
        </p:nvGrpSpPr>
        <p:grpSpPr bwMode="auto">
          <a:xfrm>
            <a:off x="304800" y="2895600"/>
            <a:ext cx="8382000" cy="2822575"/>
            <a:chOff x="192" y="1824"/>
            <a:chExt cx="5280" cy="1778"/>
          </a:xfrm>
        </p:grpSpPr>
        <p:sp>
          <p:nvSpPr>
            <p:cNvPr id="37893" name="Rectangle 4"/>
            <p:cNvSpPr>
              <a:spLocks noChangeArrowheads="1"/>
            </p:cNvSpPr>
            <p:nvPr/>
          </p:nvSpPr>
          <p:spPr bwMode="auto">
            <a:xfrm>
              <a:off x="2898" y="1824"/>
              <a:ext cx="2574"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37894" name="Rectangle 5"/>
            <p:cNvSpPr>
              <a:spLocks noChangeArrowheads="1"/>
            </p:cNvSpPr>
            <p:nvPr/>
          </p:nvSpPr>
          <p:spPr bwMode="auto">
            <a:xfrm>
              <a:off x="192" y="1824"/>
              <a:ext cx="2706"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37895" name="Rectangle 6"/>
            <p:cNvSpPr>
              <a:spLocks noChangeArrowheads="1"/>
            </p:cNvSpPr>
            <p:nvPr/>
          </p:nvSpPr>
          <p:spPr bwMode="auto">
            <a:xfrm>
              <a:off x="4014" y="2200"/>
              <a:ext cx="1458"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7896" name="Rectangle 7"/>
            <p:cNvSpPr>
              <a:spLocks noChangeArrowheads="1"/>
            </p:cNvSpPr>
            <p:nvPr/>
          </p:nvSpPr>
          <p:spPr bwMode="auto">
            <a:xfrm>
              <a:off x="2898" y="2200"/>
              <a:ext cx="111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7897" name="Rectangle 8"/>
            <p:cNvSpPr>
              <a:spLocks noChangeArrowheads="1"/>
            </p:cNvSpPr>
            <p:nvPr/>
          </p:nvSpPr>
          <p:spPr bwMode="auto">
            <a:xfrm>
              <a:off x="1354" y="2200"/>
              <a:ext cx="1544"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37898" name="Rectangle 9"/>
            <p:cNvSpPr>
              <a:spLocks noChangeArrowheads="1"/>
            </p:cNvSpPr>
            <p:nvPr/>
          </p:nvSpPr>
          <p:spPr bwMode="auto">
            <a:xfrm>
              <a:off x="192" y="2200"/>
              <a:ext cx="1162"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37899" name="Rectangle 10"/>
            <p:cNvSpPr>
              <a:spLocks noChangeArrowheads="1"/>
            </p:cNvSpPr>
            <p:nvPr/>
          </p:nvSpPr>
          <p:spPr bwMode="auto">
            <a:xfrm>
              <a:off x="4014" y="2542"/>
              <a:ext cx="1458"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حساب انتظامي- كنترل منابع بودجه اي</a:t>
              </a:r>
              <a:endParaRPr lang="bg-BG" sz="2400">
                <a:latin typeface="Times New Roman" pitchFamily="18" charset="0"/>
                <a:cs typeface="B Nazanin" pitchFamily="2" charset="-78"/>
              </a:endParaRPr>
            </a:p>
          </p:txBody>
        </p:sp>
        <p:sp>
          <p:nvSpPr>
            <p:cNvPr id="37900" name="Rectangle 11"/>
            <p:cNvSpPr>
              <a:spLocks noChangeArrowheads="1"/>
            </p:cNvSpPr>
            <p:nvPr/>
          </p:nvSpPr>
          <p:spPr bwMode="auto">
            <a:xfrm>
              <a:off x="2898" y="2542"/>
              <a:ext cx="1116"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4.000.000.000</a:t>
              </a:r>
            </a:p>
          </p:txBody>
        </p:sp>
        <p:sp>
          <p:nvSpPr>
            <p:cNvPr id="37901" name="Rectangle 12"/>
            <p:cNvSpPr>
              <a:spLocks noChangeArrowheads="1"/>
            </p:cNvSpPr>
            <p:nvPr/>
          </p:nvSpPr>
          <p:spPr bwMode="auto">
            <a:xfrm>
              <a:off x="1354" y="2542"/>
              <a:ext cx="1544"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7902" name="Rectangle 13"/>
            <p:cNvSpPr>
              <a:spLocks noChangeArrowheads="1"/>
            </p:cNvSpPr>
            <p:nvPr/>
          </p:nvSpPr>
          <p:spPr bwMode="auto">
            <a:xfrm>
              <a:off x="192" y="2542"/>
              <a:ext cx="1162"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37903" name="Rectangle 14"/>
            <p:cNvSpPr>
              <a:spLocks noChangeArrowheads="1"/>
            </p:cNvSpPr>
            <p:nvPr/>
          </p:nvSpPr>
          <p:spPr bwMode="auto">
            <a:xfrm>
              <a:off x="4014" y="3072"/>
              <a:ext cx="1458"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37904" name="Rectangle 15"/>
            <p:cNvSpPr>
              <a:spLocks noChangeArrowheads="1"/>
            </p:cNvSpPr>
            <p:nvPr/>
          </p:nvSpPr>
          <p:spPr bwMode="auto">
            <a:xfrm>
              <a:off x="2898" y="3072"/>
              <a:ext cx="1116" cy="530"/>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37905" name="Rectangle 16"/>
            <p:cNvSpPr>
              <a:spLocks noChangeArrowheads="1"/>
            </p:cNvSpPr>
            <p:nvPr/>
          </p:nvSpPr>
          <p:spPr bwMode="auto">
            <a:xfrm>
              <a:off x="1354" y="3072"/>
              <a:ext cx="1544"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طرف حساب انتظامي- كنترل منابع بودجه اي</a:t>
              </a:r>
              <a:endParaRPr lang="bg-BG" sz="2400">
                <a:latin typeface="Times New Roman" pitchFamily="18" charset="0"/>
                <a:cs typeface="B Nazanin" pitchFamily="2" charset="-78"/>
              </a:endParaRPr>
            </a:p>
          </p:txBody>
        </p:sp>
        <p:sp>
          <p:nvSpPr>
            <p:cNvPr id="37906" name="Rectangle 17"/>
            <p:cNvSpPr>
              <a:spLocks noChangeArrowheads="1"/>
            </p:cNvSpPr>
            <p:nvPr/>
          </p:nvSpPr>
          <p:spPr bwMode="auto">
            <a:xfrm>
              <a:off x="192" y="3072"/>
              <a:ext cx="1162" cy="53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4.000.000.000</a:t>
              </a:r>
            </a:p>
          </p:txBody>
        </p:sp>
        <p:sp>
          <p:nvSpPr>
            <p:cNvPr id="37907" name="Line 18"/>
            <p:cNvSpPr>
              <a:spLocks noChangeShapeType="1"/>
            </p:cNvSpPr>
            <p:nvPr/>
          </p:nvSpPr>
          <p:spPr bwMode="auto">
            <a:xfrm>
              <a:off x="4014" y="2200"/>
              <a:ext cx="0" cy="1402"/>
            </a:xfrm>
            <a:prstGeom prst="line">
              <a:avLst/>
            </a:prstGeom>
            <a:noFill/>
            <a:ln w="12700" algn="ctr">
              <a:solidFill>
                <a:srgbClr val="BFBFBF"/>
              </a:solidFill>
              <a:round/>
              <a:headEnd/>
              <a:tailEnd/>
            </a:ln>
          </p:spPr>
          <p:txBody>
            <a:bodyPr/>
            <a:lstStyle/>
            <a:p>
              <a:endParaRPr lang="en-US"/>
            </a:p>
          </p:txBody>
        </p:sp>
        <p:sp>
          <p:nvSpPr>
            <p:cNvPr id="37908" name="Line 19"/>
            <p:cNvSpPr>
              <a:spLocks noChangeShapeType="1"/>
            </p:cNvSpPr>
            <p:nvPr/>
          </p:nvSpPr>
          <p:spPr bwMode="auto">
            <a:xfrm>
              <a:off x="2898" y="1824"/>
              <a:ext cx="0" cy="1778"/>
            </a:xfrm>
            <a:prstGeom prst="line">
              <a:avLst/>
            </a:prstGeom>
            <a:noFill/>
            <a:ln w="12700" algn="ctr">
              <a:solidFill>
                <a:srgbClr val="000000"/>
              </a:solidFill>
              <a:round/>
              <a:headEnd/>
              <a:tailEnd/>
            </a:ln>
          </p:spPr>
          <p:txBody>
            <a:bodyPr/>
            <a:lstStyle/>
            <a:p>
              <a:endParaRPr lang="en-US"/>
            </a:p>
          </p:txBody>
        </p:sp>
        <p:sp>
          <p:nvSpPr>
            <p:cNvPr id="37909" name="Line 20"/>
            <p:cNvSpPr>
              <a:spLocks noChangeShapeType="1"/>
            </p:cNvSpPr>
            <p:nvPr/>
          </p:nvSpPr>
          <p:spPr bwMode="auto">
            <a:xfrm>
              <a:off x="1354" y="2200"/>
              <a:ext cx="0" cy="1402"/>
            </a:xfrm>
            <a:prstGeom prst="line">
              <a:avLst/>
            </a:prstGeom>
            <a:noFill/>
            <a:ln w="12700" algn="ctr">
              <a:solidFill>
                <a:srgbClr val="BFBFBF"/>
              </a:solidFill>
              <a:round/>
              <a:headEnd/>
              <a:tailEnd/>
            </a:ln>
          </p:spPr>
          <p:txBody>
            <a:bodyPr/>
            <a:lstStyle/>
            <a:p>
              <a:endParaRPr lang="en-US"/>
            </a:p>
          </p:txBody>
        </p:sp>
        <p:sp>
          <p:nvSpPr>
            <p:cNvPr id="37910" name="Line 21"/>
            <p:cNvSpPr>
              <a:spLocks noChangeShapeType="1"/>
            </p:cNvSpPr>
            <p:nvPr/>
          </p:nvSpPr>
          <p:spPr bwMode="auto">
            <a:xfrm>
              <a:off x="192" y="2200"/>
              <a:ext cx="5280" cy="0"/>
            </a:xfrm>
            <a:prstGeom prst="line">
              <a:avLst/>
            </a:prstGeom>
            <a:noFill/>
            <a:ln w="12700" algn="ctr">
              <a:solidFill>
                <a:srgbClr val="D9D9D9"/>
              </a:solidFill>
              <a:round/>
              <a:headEnd/>
              <a:tailEnd/>
            </a:ln>
          </p:spPr>
          <p:txBody>
            <a:bodyPr/>
            <a:lstStyle/>
            <a:p>
              <a:endParaRPr lang="en-US"/>
            </a:p>
          </p:txBody>
        </p:sp>
        <p:sp>
          <p:nvSpPr>
            <p:cNvPr id="37911" name="Line 22"/>
            <p:cNvSpPr>
              <a:spLocks noChangeShapeType="1"/>
            </p:cNvSpPr>
            <p:nvPr/>
          </p:nvSpPr>
          <p:spPr bwMode="auto">
            <a:xfrm>
              <a:off x="192" y="2542"/>
              <a:ext cx="5280" cy="0"/>
            </a:xfrm>
            <a:prstGeom prst="line">
              <a:avLst/>
            </a:prstGeom>
            <a:noFill/>
            <a:ln w="12700" algn="ctr">
              <a:solidFill>
                <a:srgbClr val="000000"/>
              </a:solidFill>
              <a:round/>
              <a:headEnd/>
              <a:tailEnd/>
            </a:ln>
          </p:spPr>
          <p:txBody>
            <a:bodyPr/>
            <a:lstStyle/>
            <a:p>
              <a:endParaRPr lang="en-US"/>
            </a:p>
          </p:txBody>
        </p:sp>
        <p:sp>
          <p:nvSpPr>
            <p:cNvPr id="37912" name="Line 23"/>
            <p:cNvSpPr>
              <a:spLocks noChangeShapeType="1"/>
            </p:cNvSpPr>
            <p:nvPr/>
          </p:nvSpPr>
          <p:spPr bwMode="auto">
            <a:xfrm>
              <a:off x="192" y="3072"/>
              <a:ext cx="5280" cy="0"/>
            </a:xfrm>
            <a:prstGeom prst="line">
              <a:avLst/>
            </a:prstGeom>
            <a:noFill/>
            <a:ln w="12700" algn="ctr">
              <a:solidFill>
                <a:srgbClr val="EBEBEB"/>
              </a:solidFill>
              <a:round/>
              <a:headEnd/>
              <a:tailEnd/>
            </a:ln>
          </p:spPr>
          <p:txBody>
            <a:bodyPr/>
            <a:lstStyle/>
            <a:p>
              <a:endParaRPr lang="en-US"/>
            </a:p>
          </p:txBody>
        </p:sp>
        <p:sp>
          <p:nvSpPr>
            <p:cNvPr id="37913" name="Line 24"/>
            <p:cNvSpPr>
              <a:spLocks noChangeShapeType="1"/>
            </p:cNvSpPr>
            <p:nvPr/>
          </p:nvSpPr>
          <p:spPr bwMode="auto">
            <a:xfrm>
              <a:off x="5472" y="1824"/>
              <a:ext cx="0" cy="1778"/>
            </a:xfrm>
            <a:prstGeom prst="line">
              <a:avLst/>
            </a:prstGeom>
            <a:noFill/>
            <a:ln w="12700" algn="ctr">
              <a:solidFill>
                <a:srgbClr val="000000"/>
              </a:solidFill>
              <a:round/>
              <a:headEnd/>
              <a:tailEnd/>
            </a:ln>
          </p:spPr>
          <p:txBody>
            <a:bodyPr/>
            <a:lstStyle/>
            <a:p>
              <a:endParaRPr lang="en-US"/>
            </a:p>
          </p:txBody>
        </p:sp>
        <p:sp>
          <p:nvSpPr>
            <p:cNvPr id="37914" name="Line 25"/>
            <p:cNvSpPr>
              <a:spLocks noChangeShapeType="1"/>
            </p:cNvSpPr>
            <p:nvPr/>
          </p:nvSpPr>
          <p:spPr bwMode="auto">
            <a:xfrm>
              <a:off x="192" y="1824"/>
              <a:ext cx="0" cy="1778"/>
            </a:xfrm>
            <a:prstGeom prst="line">
              <a:avLst/>
            </a:prstGeom>
            <a:noFill/>
            <a:ln w="12700" algn="ctr">
              <a:solidFill>
                <a:srgbClr val="000000"/>
              </a:solidFill>
              <a:round/>
              <a:headEnd/>
              <a:tailEnd/>
            </a:ln>
          </p:spPr>
          <p:txBody>
            <a:bodyPr/>
            <a:lstStyle/>
            <a:p>
              <a:endParaRPr lang="en-US"/>
            </a:p>
          </p:txBody>
        </p:sp>
        <p:sp>
          <p:nvSpPr>
            <p:cNvPr id="37915" name="Line 26"/>
            <p:cNvSpPr>
              <a:spLocks noChangeShapeType="1"/>
            </p:cNvSpPr>
            <p:nvPr/>
          </p:nvSpPr>
          <p:spPr bwMode="auto">
            <a:xfrm>
              <a:off x="192" y="1824"/>
              <a:ext cx="5280" cy="0"/>
            </a:xfrm>
            <a:prstGeom prst="line">
              <a:avLst/>
            </a:prstGeom>
            <a:noFill/>
            <a:ln w="12700" algn="ctr">
              <a:solidFill>
                <a:srgbClr val="000000"/>
              </a:solidFill>
              <a:round/>
              <a:headEnd/>
              <a:tailEnd/>
            </a:ln>
          </p:spPr>
          <p:txBody>
            <a:bodyPr/>
            <a:lstStyle/>
            <a:p>
              <a:endParaRPr lang="en-US"/>
            </a:p>
          </p:txBody>
        </p:sp>
        <p:sp>
          <p:nvSpPr>
            <p:cNvPr id="37916" name="Line 27"/>
            <p:cNvSpPr>
              <a:spLocks noChangeShapeType="1"/>
            </p:cNvSpPr>
            <p:nvPr/>
          </p:nvSpPr>
          <p:spPr bwMode="auto">
            <a:xfrm>
              <a:off x="192" y="3602"/>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8914" name="Rectangle 2"/>
          <p:cNvSpPr>
            <a:spLocks noGrp="1"/>
          </p:cNvSpPr>
          <p:nvPr>
            <p:ph type="title" idx="4294967295"/>
          </p:nvPr>
        </p:nvSpPr>
        <p:spPr>
          <a:xfrm>
            <a:off x="0" y="4343400"/>
            <a:ext cx="8534400" cy="1905000"/>
          </a:xfrm>
          <a:noFill/>
        </p:spPr>
        <p:txBody>
          <a:bodyPr anchor="t"/>
          <a:lstStyle/>
          <a:p>
            <a:pPr algn="just" rtl="1" eaLnBrk="1" hangingPunct="1"/>
            <a:r>
              <a:rPr lang="ar-SA" sz="2400" b="0" smtClean="0">
                <a:solidFill>
                  <a:schemeClr val="tx1"/>
                </a:solidFill>
                <a:cs typeface="B Nazanin" pitchFamily="2" charset="-78"/>
              </a:rPr>
              <a:t>بازپرداخت سود تضمين شده اوراق مشاركت دريافتي نيز بايستي طبق اعتبار تخصيص يافته دوره مربوط، به عنوان هزينه‌هاي آن دوره شناسايي شود. البته چنانچه اين هزينه‌ها قابل انتساب به دارايي مشخصي باشد، به بهاي تمام شده آن دارايي اضافه مي‌شود. بدیهی است؛ به‌هنگام بازپرداخت اصل و سود تضمين شده اوراق مشاركت از محل اعتبار تخصیص يافته مربوط، حساب‌های بودجه‌اي لازم نیز شناسايي مي‌شوند</a:t>
            </a:r>
            <a:r>
              <a:rPr lang="bg-BG" sz="2400" b="0" smtClean="0">
                <a:solidFill>
                  <a:schemeClr val="tx1"/>
                </a:solidFill>
                <a:cs typeface="B Nazanin" pitchFamily="2" charset="-78"/>
              </a:rPr>
              <a:t>.</a:t>
            </a:r>
          </a:p>
        </p:txBody>
      </p:sp>
      <p:sp>
        <p:nvSpPr>
          <p:cNvPr id="38915" name="Rectangle 3"/>
          <p:cNvSpPr>
            <a:spLocks noGrp="1"/>
          </p:cNvSpPr>
          <p:nvPr>
            <p:ph type="body" idx="4294967295"/>
          </p:nvPr>
        </p:nvSpPr>
        <p:spPr>
          <a:xfrm>
            <a:off x="0" y="914400"/>
            <a:ext cx="8001000" cy="838200"/>
          </a:xfrm>
          <a:noFill/>
        </p:spPr>
        <p:txBody>
          <a:bodyPr anchor="b"/>
          <a:lstStyle/>
          <a:p>
            <a:pPr marL="0" indent="0" algn="just" eaLnBrk="1" hangingPunct="1">
              <a:buFont typeface="Wingdings" pitchFamily="2" charset="2"/>
              <a:buNone/>
            </a:pPr>
            <a:r>
              <a:rPr lang="ar-SA" sz="2400" b="0" smtClean="0">
                <a:solidFill>
                  <a:schemeClr val="tx1"/>
                </a:solidFill>
                <a:cs typeface="B Nazanin" pitchFamily="2" charset="-78"/>
              </a:rPr>
              <a:t>ثبت شماره (4) : بازپرداخت اصل اوراق مشاركت</a:t>
            </a:r>
            <a:endParaRPr lang="bg-BG" sz="2400" b="0" smtClean="0">
              <a:solidFill>
                <a:schemeClr val="tx1"/>
              </a:solidFill>
              <a:cs typeface="B Nazanin" pitchFamily="2" charset="-78"/>
            </a:endParaRPr>
          </a:p>
        </p:txBody>
      </p:sp>
      <p:grpSp>
        <p:nvGrpSpPr>
          <p:cNvPr id="38916" name="Group 30"/>
          <p:cNvGrpSpPr>
            <a:grpSpLocks noGrp="1" noRot="1"/>
          </p:cNvGrpSpPr>
          <p:nvPr/>
        </p:nvGrpSpPr>
        <p:grpSpPr bwMode="auto">
          <a:xfrm>
            <a:off x="0" y="2057400"/>
            <a:ext cx="8839200" cy="1698625"/>
            <a:chOff x="0" y="1296"/>
            <a:chExt cx="5568" cy="1070"/>
          </a:xfrm>
        </p:grpSpPr>
        <p:sp>
          <p:nvSpPr>
            <p:cNvPr id="38917" name="Rectangle 4"/>
            <p:cNvSpPr>
              <a:spLocks noChangeArrowheads="1"/>
            </p:cNvSpPr>
            <p:nvPr/>
          </p:nvSpPr>
          <p:spPr bwMode="auto">
            <a:xfrm>
              <a:off x="2688" y="1296"/>
              <a:ext cx="2880" cy="267"/>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بدهکار</a:t>
              </a:r>
              <a:endParaRPr lang="bg-BG" sz="2000">
                <a:latin typeface="Calibri" pitchFamily="34" charset="0"/>
              </a:endParaRPr>
            </a:p>
          </p:txBody>
        </p:sp>
        <p:sp>
          <p:nvSpPr>
            <p:cNvPr id="38918" name="Rectangle 5"/>
            <p:cNvSpPr>
              <a:spLocks noChangeArrowheads="1"/>
            </p:cNvSpPr>
            <p:nvPr/>
          </p:nvSpPr>
          <p:spPr bwMode="auto">
            <a:xfrm>
              <a:off x="0" y="1296"/>
              <a:ext cx="2688" cy="267"/>
            </a:xfrm>
            <a:prstGeom prst="rect">
              <a:avLst/>
            </a:prstGeom>
            <a:noFill/>
            <a:ln w="9525">
              <a:noFill/>
              <a:miter lim="800000"/>
              <a:headEnd/>
              <a:tailEnd/>
            </a:ln>
          </p:spPr>
          <p:txBody>
            <a:bodyPr lIns="68580" tIns="0" rIns="68580" bIns="0" anchor="ctr"/>
            <a:lstStyle/>
            <a:p>
              <a:pPr indent="-225425" algn="ctr" rtl="1">
                <a:lnSpc>
                  <a:spcPct val="115000"/>
                </a:lnSpc>
              </a:pPr>
              <a:r>
                <a:rPr lang="ar-SA" sz="2000" b="1">
                  <a:latin typeface="Times New Roman" pitchFamily="18" charset="0"/>
                  <a:cs typeface="B Nazanin" pitchFamily="2" charset="-78"/>
                </a:rPr>
                <a:t>بستانكار</a:t>
              </a:r>
              <a:endParaRPr lang="bg-BG" sz="2000">
                <a:latin typeface="Calibri" pitchFamily="34" charset="0"/>
              </a:endParaRPr>
            </a:p>
          </p:txBody>
        </p:sp>
        <p:sp>
          <p:nvSpPr>
            <p:cNvPr id="38919" name="Rectangle 6"/>
            <p:cNvSpPr>
              <a:spLocks noChangeArrowheads="1"/>
            </p:cNvSpPr>
            <p:nvPr/>
          </p:nvSpPr>
          <p:spPr bwMode="auto">
            <a:xfrm>
              <a:off x="3662" y="1563"/>
              <a:ext cx="1906"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8920" name="Rectangle 7"/>
            <p:cNvSpPr>
              <a:spLocks noChangeArrowheads="1"/>
            </p:cNvSpPr>
            <p:nvPr/>
          </p:nvSpPr>
          <p:spPr bwMode="auto">
            <a:xfrm>
              <a:off x="2688" y="1563"/>
              <a:ext cx="97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8921" name="Rectangle 8"/>
            <p:cNvSpPr>
              <a:spLocks noChangeArrowheads="1"/>
            </p:cNvSpPr>
            <p:nvPr/>
          </p:nvSpPr>
          <p:spPr bwMode="auto">
            <a:xfrm>
              <a:off x="914" y="1563"/>
              <a:ext cx="177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عنوان حساب معين</a:t>
              </a:r>
              <a:endParaRPr lang="bg-BG" sz="2000">
                <a:latin typeface="Calibri" pitchFamily="34" charset="0"/>
              </a:endParaRPr>
            </a:p>
          </p:txBody>
        </p:sp>
        <p:sp>
          <p:nvSpPr>
            <p:cNvPr id="38922" name="Rectangle 9"/>
            <p:cNvSpPr>
              <a:spLocks noChangeArrowheads="1"/>
            </p:cNvSpPr>
            <p:nvPr/>
          </p:nvSpPr>
          <p:spPr bwMode="auto">
            <a:xfrm>
              <a:off x="0" y="1563"/>
              <a:ext cx="914" cy="268"/>
            </a:xfrm>
            <a:prstGeom prst="rect">
              <a:avLst/>
            </a:prstGeom>
            <a:noFill/>
            <a:ln w="9525">
              <a:noFill/>
              <a:miter lim="800000"/>
              <a:headEnd/>
              <a:tailEnd/>
            </a:ln>
          </p:spPr>
          <p:txBody>
            <a:bodyPr lIns="68580" tIns="0" rIns="68580" bIns="0" anchor="ctr"/>
            <a:lstStyle/>
            <a:p>
              <a:pPr indent="-225425" algn="ctr" rtl="1">
                <a:lnSpc>
                  <a:spcPct val="115000"/>
                </a:lnSpc>
              </a:pPr>
              <a:r>
                <a:rPr lang="ar-SA" sz="2000">
                  <a:latin typeface="Times New Roman" pitchFamily="18" charset="0"/>
                  <a:cs typeface="B Nazanin" pitchFamily="2" charset="-78"/>
                </a:rPr>
                <a:t>مبلغ</a:t>
              </a:r>
              <a:endParaRPr lang="bg-BG" sz="2000">
                <a:latin typeface="Calibri" pitchFamily="34" charset="0"/>
              </a:endParaRPr>
            </a:p>
          </p:txBody>
        </p:sp>
        <p:sp>
          <p:nvSpPr>
            <p:cNvPr id="38923" name="Rectangle 10"/>
            <p:cNvSpPr>
              <a:spLocks noChangeArrowheads="1"/>
            </p:cNvSpPr>
            <p:nvPr/>
          </p:nvSpPr>
          <p:spPr bwMode="auto">
            <a:xfrm>
              <a:off x="3662" y="1831"/>
              <a:ext cx="1906" cy="267"/>
            </a:xfrm>
            <a:prstGeom prst="rect">
              <a:avLst/>
            </a:prstGeom>
            <a:noFill/>
            <a:ln w="9525">
              <a:noFill/>
              <a:miter lim="800000"/>
              <a:headEnd/>
              <a:tailEnd/>
            </a:ln>
          </p:spPr>
          <p:txBody>
            <a:bodyPr lIns="68580" tIns="0" rIns="68580" bIns="0" anchor="ctr"/>
            <a:lstStyle/>
            <a:p>
              <a:pPr indent="-225425" algn="r" rtl="1">
                <a:lnSpc>
                  <a:spcPct val="115000"/>
                </a:lnSpc>
              </a:pPr>
              <a:r>
                <a:rPr lang="ar-SA" sz="2000">
                  <a:cs typeface="B Nazanin" pitchFamily="2" charset="-78"/>
                </a:rPr>
                <a:t>اوراق مشـاركــت پــرداخــتـنـي</a:t>
              </a:r>
              <a:endParaRPr lang="bg-BG" sz="2000">
                <a:cs typeface="B Nazanin" pitchFamily="2" charset="-78"/>
              </a:endParaRPr>
            </a:p>
          </p:txBody>
        </p:sp>
        <p:sp>
          <p:nvSpPr>
            <p:cNvPr id="38924" name="Rectangle 11"/>
            <p:cNvSpPr>
              <a:spLocks noChangeArrowheads="1"/>
            </p:cNvSpPr>
            <p:nvPr/>
          </p:nvSpPr>
          <p:spPr bwMode="auto">
            <a:xfrm>
              <a:off x="2688" y="1831"/>
              <a:ext cx="974" cy="267"/>
            </a:xfrm>
            <a:prstGeom prst="rect">
              <a:avLst/>
            </a:prstGeom>
            <a:noFill/>
            <a:ln w="9525">
              <a:noFill/>
              <a:miter lim="800000"/>
              <a:headEnd/>
              <a:tailEnd/>
            </a:ln>
          </p:spPr>
          <p:txBody>
            <a:bodyPr lIns="68580" tIns="0" rIns="68580" bIns="0" anchor="ctr"/>
            <a:lstStyle/>
            <a:p>
              <a:pPr indent="-225425" algn="ctr" rtl="1">
                <a:lnSpc>
                  <a:spcPct val="115000"/>
                </a:lnSpc>
              </a:pPr>
              <a:r>
                <a:rPr lang="bg-BG" sz="2000">
                  <a:latin typeface="Times New Roman" pitchFamily="18" charset="0"/>
                  <a:cs typeface="B Nazanin" pitchFamily="2" charset="-78"/>
                </a:rPr>
                <a:t>4.000.000.000</a:t>
              </a:r>
              <a:endParaRPr lang="bg-BG" sz="2000">
                <a:latin typeface="Calibri" pitchFamily="34" charset="0"/>
              </a:endParaRPr>
            </a:p>
          </p:txBody>
        </p:sp>
        <p:sp>
          <p:nvSpPr>
            <p:cNvPr id="38925" name="Rectangle 12"/>
            <p:cNvSpPr>
              <a:spLocks noChangeArrowheads="1"/>
            </p:cNvSpPr>
            <p:nvPr/>
          </p:nvSpPr>
          <p:spPr bwMode="auto">
            <a:xfrm>
              <a:off x="914" y="1831"/>
              <a:ext cx="1774" cy="267"/>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8926" name="Rectangle 13"/>
            <p:cNvSpPr>
              <a:spLocks noChangeArrowheads="1"/>
            </p:cNvSpPr>
            <p:nvPr/>
          </p:nvSpPr>
          <p:spPr bwMode="auto">
            <a:xfrm>
              <a:off x="0" y="1831"/>
              <a:ext cx="914" cy="267"/>
            </a:xfrm>
            <a:prstGeom prst="rect">
              <a:avLst/>
            </a:prstGeom>
            <a:noFill/>
            <a:ln w="9525">
              <a:noFill/>
              <a:miter lim="800000"/>
              <a:headEnd/>
              <a:tailEnd/>
            </a:ln>
          </p:spPr>
          <p:txBody>
            <a:bodyPr lIns="68580" tIns="0" rIns="68580" bIns="0" anchor="ctr"/>
            <a:lstStyle/>
            <a:p>
              <a:pPr algn="r" rtl="1"/>
              <a:endParaRPr lang="fa-IR">
                <a:latin typeface="Verdana" pitchFamily="34" charset="0"/>
              </a:endParaRPr>
            </a:p>
          </p:txBody>
        </p:sp>
        <p:sp>
          <p:nvSpPr>
            <p:cNvPr id="38927" name="Rectangle 14"/>
            <p:cNvSpPr>
              <a:spLocks noChangeArrowheads="1"/>
            </p:cNvSpPr>
            <p:nvPr/>
          </p:nvSpPr>
          <p:spPr bwMode="auto">
            <a:xfrm>
              <a:off x="3662" y="2098"/>
              <a:ext cx="1906" cy="268"/>
            </a:xfrm>
            <a:prstGeom prst="rect">
              <a:avLst/>
            </a:prstGeom>
            <a:noFill/>
            <a:ln w="9525">
              <a:noFill/>
              <a:miter lim="800000"/>
              <a:headEnd/>
              <a:tailEnd/>
            </a:ln>
          </p:spPr>
          <p:txBody>
            <a:bodyPr lIns="68580" tIns="0" rIns="68580" bIns="0" anchor="ctr"/>
            <a:lstStyle/>
            <a:p>
              <a:pPr indent="-225425" algn="justLow">
                <a:lnSpc>
                  <a:spcPct val="115000"/>
                </a:lnSpc>
              </a:pPr>
              <a:endParaRPr lang="fa-IR" sz="2000">
                <a:latin typeface="Times New Roman" pitchFamily="18" charset="0"/>
                <a:cs typeface="B Nazanin" pitchFamily="2" charset="-78"/>
              </a:endParaRPr>
            </a:p>
          </p:txBody>
        </p:sp>
        <p:sp>
          <p:nvSpPr>
            <p:cNvPr id="38928" name="Rectangle 15"/>
            <p:cNvSpPr>
              <a:spLocks noChangeArrowheads="1"/>
            </p:cNvSpPr>
            <p:nvPr/>
          </p:nvSpPr>
          <p:spPr bwMode="auto">
            <a:xfrm>
              <a:off x="2688" y="2098"/>
              <a:ext cx="974" cy="268"/>
            </a:xfrm>
            <a:prstGeom prst="rect">
              <a:avLst/>
            </a:prstGeom>
            <a:noFill/>
            <a:ln w="9525">
              <a:noFill/>
              <a:miter lim="800000"/>
              <a:headEnd/>
              <a:tailEnd/>
            </a:ln>
          </p:spPr>
          <p:txBody>
            <a:bodyPr lIns="68580" tIns="0" rIns="68580" bIns="0"/>
            <a:lstStyle/>
            <a:p>
              <a:pPr algn="r" rtl="1"/>
              <a:endParaRPr lang="fa-IR">
                <a:latin typeface="Verdana" pitchFamily="34" charset="0"/>
              </a:endParaRPr>
            </a:p>
          </p:txBody>
        </p:sp>
        <p:sp>
          <p:nvSpPr>
            <p:cNvPr id="38929" name="Rectangle 16"/>
            <p:cNvSpPr>
              <a:spLocks noChangeArrowheads="1"/>
            </p:cNvSpPr>
            <p:nvPr/>
          </p:nvSpPr>
          <p:spPr bwMode="auto">
            <a:xfrm>
              <a:off x="843" y="2098"/>
              <a:ext cx="1845" cy="268"/>
            </a:xfrm>
            <a:prstGeom prst="rect">
              <a:avLst/>
            </a:prstGeom>
            <a:noFill/>
            <a:ln w="9525">
              <a:noFill/>
              <a:miter lim="800000"/>
              <a:headEnd/>
              <a:tailEnd/>
            </a:ln>
          </p:spPr>
          <p:txBody>
            <a:bodyPr lIns="68580" tIns="0" rIns="68580" bIns="0" anchor="ctr"/>
            <a:lstStyle/>
            <a:p>
              <a:pPr indent="-225425" algn="justLow" rtl="1">
                <a:lnSpc>
                  <a:spcPct val="115000"/>
                </a:lnSpc>
              </a:pPr>
              <a:r>
                <a:rPr lang="ar-SA">
                  <a:latin typeface="Calibri" pitchFamily="34" charset="0"/>
                  <a:cs typeface="B Nazanin" pitchFamily="2" charset="-78"/>
                </a:rPr>
                <a:t>بـانـك پرداخت سرمايه اي</a:t>
              </a:r>
              <a:endParaRPr lang="bg-BG">
                <a:latin typeface="Calibri" pitchFamily="34" charset="0"/>
                <a:cs typeface="B Nazanin" pitchFamily="2" charset="-78"/>
              </a:endParaRPr>
            </a:p>
          </p:txBody>
        </p:sp>
        <p:sp>
          <p:nvSpPr>
            <p:cNvPr id="38930" name="Rectangle 17"/>
            <p:cNvSpPr>
              <a:spLocks noChangeArrowheads="1"/>
            </p:cNvSpPr>
            <p:nvPr/>
          </p:nvSpPr>
          <p:spPr bwMode="auto">
            <a:xfrm>
              <a:off x="0" y="2098"/>
              <a:ext cx="843" cy="268"/>
            </a:xfrm>
            <a:prstGeom prst="rect">
              <a:avLst/>
            </a:prstGeom>
            <a:noFill/>
            <a:ln w="9525">
              <a:noFill/>
              <a:miter lim="800000"/>
              <a:headEnd/>
              <a:tailEnd/>
            </a:ln>
          </p:spPr>
          <p:txBody>
            <a:bodyPr lIns="68580" tIns="0" rIns="68580" bIns="0"/>
            <a:lstStyle/>
            <a:p>
              <a:pPr indent="-225425" algn="ctr" rtl="1">
                <a:lnSpc>
                  <a:spcPct val="115000"/>
                </a:lnSpc>
              </a:pPr>
              <a:r>
                <a:rPr lang="bg-BG">
                  <a:latin typeface="Times New Roman" pitchFamily="18" charset="0"/>
                  <a:cs typeface="B Nazanin" pitchFamily="2" charset="-78"/>
                </a:rPr>
                <a:t>4.000.000.000</a:t>
              </a:r>
            </a:p>
          </p:txBody>
        </p:sp>
        <p:sp>
          <p:nvSpPr>
            <p:cNvPr id="38931" name="Line 18"/>
            <p:cNvSpPr>
              <a:spLocks noChangeShapeType="1"/>
            </p:cNvSpPr>
            <p:nvPr/>
          </p:nvSpPr>
          <p:spPr bwMode="auto">
            <a:xfrm>
              <a:off x="3662" y="1563"/>
              <a:ext cx="0" cy="803"/>
            </a:xfrm>
            <a:prstGeom prst="line">
              <a:avLst/>
            </a:prstGeom>
            <a:noFill/>
            <a:ln w="12700" algn="ctr">
              <a:solidFill>
                <a:srgbClr val="BFBFBF"/>
              </a:solidFill>
              <a:round/>
              <a:headEnd/>
              <a:tailEnd/>
            </a:ln>
          </p:spPr>
          <p:txBody>
            <a:bodyPr/>
            <a:lstStyle/>
            <a:p>
              <a:endParaRPr lang="en-US"/>
            </a:p>
          </p:txBody>
        </p:sp>
        <p:sp>
          <p:nvSpPr>
            <p:cNvPr id="38932" name="Line 19"/>
            <p:cNvSpPr>
              <a:spLocks noChangeShapeType="1"/>
            </p:cNvSpPr>
            <p:nvPr/>
          </p:nvSpPr>
          <p:spPr bwMode="auto">
            <a:xfrm>
              <a:off x="2688" y="1296"/>
              <a:ext cx="0" cy="1070"/>
            </a:xfrm>
            <a:prstGeom prst="line">
              <a:avLst/>
            </a:prstGeom>
            <a:noFill/>
            <a:ln w="12700" algn="ctr">
              <a:solidFill>
                <a:srgbClr val="000000"/>
              </a:solidFill>
              <a:round/>
              <a:headEnd/>
              <a:tailEnd/>
            </a:ln>
          </p:spPr>
          <p:txBody>
            <a:bodyPr/>
            <a:lstStyle/>
            <a:p>
              <a:endParaRPr lang="en-US"/>
            </a:p>
          </p:txBody>
        </p:sp>
        <p:sp>
          <p:nvSpPr>
            <p:cNvPr id="38933" name="Line 20"/>
            <p:cNvSpPr>
              <a:spLocks noChangeShapeType="1"/>
            </p:cNvSpPr>
            <p:nvPr/>
          </p:nvSpPr>
          <p:spPr bwMode="auto">
            <a:xfrm>
              <a:off x="914" y="1563"/>
              <a:ext cx="0" cy="535"/>
            </a:xfrm>
            <a:prstGeom prst="line">
              <a:avLst/>
            </a:prstGeom>
            <a:noFill/>
            <a:ln w="12700" algn="ctr">
              <a:solidFill>
                <a:srgbClr val="BFBFBF"/>
              </a:solidFill>
              <a:round/>
              <a:headEnd/>
              <a:tailEnd/>
            </a:ln>
          </p:spPr>
          <p:txBody>
            <a:bodyPr/>
            <a:lstStyle/>
            <a:p>
              <a:endParaRPr lang="en-US"/>
            </a:p>
          </p:txBody>
        </p:sp>
        <p:sp>
          <p:nvSpPr>
            <p:cNvPr id="38934" name="Line 21"/>
            <p:cNvSpPr>
              <a:spLocks noChangeShapeType="1"/>
            </p:cNvSpPr>
            <p:nvPr/>
          </p:nvSpPr>
          <p:spPr bwMode="auto">
            <a:xfrm>
              <a:off x="843" y="2098"/>
              <a:ext cx="0" cy="268"/>
            </a:xfrm>
            <a:prstGeom prst="line">
              <a:avLst/>
            </a:prstGeom>
            <a:noFill/>
            <a:ln w="12700" algn="ctr">
              <a:solidFill>
                <a:srgbClr val="BFBFBF"/>
              </a:solidFill>
              <a:round/>
              <a:headEnd/>
              <a:tailEnd/>
            </a:ln>
          </p:spPr>
          <p:txBody>
            <a:bodyPr/>
            <a:lstStyle/>
            <a:p>
              <a:endParaRPr lang="en-US"/>
            </a:p>
          </p:txBody>
        </p:sp>
        <p:sp>
          <p:nvSpPr>
            <p:cNvPr id="38935" name="Line 22"/>
            <p:cNvSpPr>
              <a:spLocks noChangeShapeType="1"/>
            </p:cNvSpPr>
            <p:nvPr/>
          </p:nvSpPr>
          <p:spPr bwMode="auto">
            <a:xfrm>
              <a:off x="0" y="1563"/>
              <a:ext cx="5568" cy="0"/>
            </a:xfrm>
            <a:prstGeom prst="line">
              <a:avLst/>
            </a:prstGeom>
            <a:noFill/>
            <a:ln w="12700" algn="ctr">
              <a:solidFill>
                <a:srgbClr val="D9D9D9"/>
              </a:solidFill>
              <a:round/>
              <a:headEnd/>
              <a:tailEnd/>
            </a:ln>
          </p:spPr>
          <p:txBody>
            <a:bodyPr/>
            <a:lstStyle/>
            <a:p>
              <a:endParaRPr lang="en-US"/>
            </a:p>
          </p:txBody>
        </p:sp>
        <p:sp>
          <p:nvSpPr>
            <p:cNvPr id="38936" name="Line 23"/>
            <p:cNvSpPr>
              <a:spLocks noChangeShapeType="1"/>
            </p:cNvSpPr>
            <p:nvPr/>
          </p:nvSpPr>
          <p:spPr bwMode="auto">
            <a:xfrm>
              <a:off x="0" y="1831"/>
              <a:ext cx="5568" cy="0"/>
            </a:xfrm>
            <a:prstGeom prst="line">
              <a:avLst/>
            </a:prstGeom>
            <a:noFill/>
            <a:ln w="12700" algn="ctr">
              <a:solidFill>
                <a:srgbClr val="000000"/>
              </a:solidFill>
              <a:round/>
              <a:headEnd/>
              <a:tailEnd/>
            </a:ln>
          </p:spPr>
          <p:txBody>
            <a:bodyPr/>
            <a:lstStyle/>
            <a:p>
              <a:endParaRPr lang="en-US"/>
            </a:p>
          </p:txBody>
        </p:sp>
        <p:sp>
          <p:nvSpPr>
            <p:cNvPr id="38937" name="Line 24"/>
            <p:cNvSpPr>
              <a:spLocks noChangeShapeType="1"/>
            </p:cNvSpPr>
            <p:nvPr/>
          </p:nvSpPr>
          <p:spPr bwMode="auto">
            <a:xfrm>
              <a:off x="843" y="2098"/>
              <a:ext cx="4725" cy="0"/>
            </a:xfrm>
            <a:prstGeom prst="line">
              <a:avLst/>
            </a:prstGeom>
            <a:noFill/>
            <a:ln w="12700" algn="ctr">
              <a:solidFill>
                <a:srgbClr val="D9D9D9"/>
              </a:solidFill>
              <a:round/>
              <a:headEnd/>
              <a:tailEnd/>
            </a:ln>
          </p:spPr>
          <p:txBody>
            <a:bodyPr/>
            <a:lstStyle/>
            <a:p>
              <a:endParaRPr lang="en-US"/>
            </a:p>
          </p:txBody>
        </p:sp>
        <p:sp>
          <p:nvSpPr>
            <p:cNvPr id="38938" name="Line 25"/>
            <p:cNvSpPr>
              <a:spLocks noChangeShapeType="1"/>
            </p:cNvSpPr>
            <p:nvPr/>
          </p:nvSpPr>
          <p:spPr bwMode="auto">
            <a:xfrm>
              <a:off x="0" y="2098"/>
              <a:ext cx="843" cy="0"/>
            </a:xfrm>
            <a:prstGeom prst="line">
              <a:avLst/>
            </a:prstGeom>
            <a:noFill/>
            <a:ln w="12700" algn="ctr">
              <a:solidFill>
                <a:srgbClr val="BFBFBF"/>
              </a:solidFill>
              <a:round/>
              <a:headEnd/>
              <a:tailEnd/>
            </a:ln>
          </p:spPr>
          <p:txBody>
            <a:bodyPr/>
            <a:lstStyle/>
            <a:p>
              <a:endParaRPr lang="en-US"/>
            </a:p>
          </p:txBody>
        </p:sp>
        <p:sp>
          <p:nvSpPr>
            <p:cNvPr id="38939" name="Line 26"/>
            <p:cNvSpPr>
              <a:spLocks noChangeShapeType="1"/>
            </p:cNvSpPr>
            <p:nvPr/>
          </p:nvSpPr>
          <p:spPr bwMode="auto">
            <a:xfrm>
              <a:off x="5568" y="1296"/>
              <a:ext cx="0" cy="1070"/>
            </a:xfrm>
            <a:prstGeom prst="line">
              <a:avLst/>
            </a:prstGeom>
            <a:noFill/>
            <a:ln w="12700" algn="ctr">
              <a:solidFill>
                <a:srgbClr val="000000"/>
              </a:solidFill>
              <a:round/>
              <a:headEnd/>
              <a:tailEnd/>
            </a:ln>
          </p:spPr>
          <p:txBody>
            <a:bodyPr/>
            <a:lstStyle/>
            <a:p>
              <a:endParaRPr lang="en-US"/>
            </a:p>
          </p:txBody>
        </p:sp>
        <p:sp>
          <p:nvSpPr>
            <p:cNvPr id="38940" name="Line 27"/>
            <p:cNvSpPr>
              <a:spLocks noChangeShapeType="1"/>
            </p:cNvSpPr>
            <p:nvPr/>
          </p:nvSpPr>
          <p:spPr bwMode="auto">
            <a:xfrm>
              <a:off x="0" y="1296"/>
              <a:ext cx="0" cy="1070"/>
            </a:xfrm>
            <a:prstGeom prst="line">
              <a:avLst/>
            </a:prstGeom>
            <a:noFill/>
            <a:ln w="12700" algn="ctr">
              <a:solidFill>
                <a:srgbClr val="000000"/>
              </a:solidFill>
              <a:round/>
              <a:headEnd/>
              <a:tailEnd/>
            </a:ln>
          </p:spPr>
          <p:txBody>
            <a:bodyPr/>
            <a:lstStyle/>
            <a:p>
              <a:endParaRPr lang="en-US"/>
            </a:p>
          </p:txBody>
        </p:sp>
        <p:sp>
          <p:nvSpPr>
            <p:cNvPr id="38941" name="Line 28"/>
            <p:cNvSpPr>
              <a:spLocks noChangeShapeType="1"/>
            </p:cNvSpPr>
            <p:nvPr/>
          </p:nvSpPr>
          <p:spPr bwMode="auto">
            <a:xfrm>
              <a:off x="0" y="1296"/>
              <a:ext cx="5568" cy="0"/>
            </a:xfrm>
            <a:prstGeom prst="line">
              <a:avLst/>
            </a:prstGeom>
            <a:noFill/>
            <a:ln w="12700" algn="ctr">
              <a:solidFill>
                <a:srgbClr val="000000"/>
              </a:solidFill>
              <a:round/>
              <a:headEnd/>
              <a:tailEnd/>
            </a:ln>
          </p:spPr>
          <p:txBody>
            <a:bodyPr/>
            <a:lstStyle/>
            <a:p>
              <a:endParaRPr lang="en-US"/>
            </a:p>
          </p:txBody>
        </p:sp>
        <p:sp>
          <p:nvSpPr>
            <p:cNvPr id="38942" name="Line 29"/>
            <p:cNvSpPr>
              <a:spLocks noChangeShapeType="1"/>
            </p:cNvSpPr>
            <p:nvPr/>
          </p:nvSpPr>
          <p:spPr bwMode="auto">
            <a:xfrm>
              <a:off x="0" y="2366"/>
              <a:ext cx="5568" cy="0"/>
            </a:xfrm>
            <a:prstGeom prst="line">
              <a:avLst/>
            </a:prstGeom>
            <a:noFill/>
            <a:ln w="12700" algn="ctr">
              <a:solidFill>
                <a:srgbClr val="000000"/>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idx="4294967295"/>
          </p:nvPr>
        </p:nvSpPr>
        <p:spPr bwMode="black">
          <a:xfrm>
            <a:off x="2743200" y="2286000"/>
            <a:ext cx="6400800" cy="1295400"/>
          </a:xfrm>
          <a:noFill/>
        </p:spPr>
        <p:txBody>
          <a:bodyPr/>
          <a:lstStyle/>
          <a:p>
            <a:pPr rtl="1" eaLnBrk="1" hangingPunct="1"/>
            <a:r>
              <a:rPr lang="ar-SA" sz="4000" smtClean="0">
                <a:cs typeface="B Mitra" pitchFamily="2" charset="-78"/>
              </a:rPr>
              <a:t>نظام حسابداری بخش عمومی</a:t>
            </a:r>
            <a:endParaRPr lang="bg-BG" sz="4000" smtClean="0">
              <a:cs typeface="B Mitra" pitchFamily="2" charset="-78"/>
            </a:endParaRPr>
          </a:p>
        </p:txBody>
      </p:sp>
      <p:pic>
        <p:nvPicPr>
          <p:cNvPr id="39939" name="Picture 3"/>
          <p:cNvPicPr>
            <a:picLocks noChangeAspect="1" noChangeArrowheads="1"/>
          </p:cNvPicPr>
          <p:nvPr/>
        </p:nvPicPr>
        <p:blipFill>
          <a:blip r:embed="rId2"/>
          <a:srcRect/>
          <a:stretch>
            <a:fillRect/>
          </a:stretch>
        </p:blipFill>
        <p:spPr bwMode="auto">
          <a:xfrm>
            <a:off x="-6350" y="1670050"/>
            <a:ext cx="4279900" cy="5595938"/>
          </a:xfrm>
          <a:prstGeom prst="rect">
            <a:avLst/>
          </a:prstGeom>
          <a:noFill/>
          <a:ln w="9525">
            <a:noFill/>
            <a:miter lim="800000"/>
            <a:headEnd/>
            <a:tailEnd/>
          </a:ln>
        </p:spPr>
      </p:pic>
      <p:pic>
        <p:nvPicPr>
          <p:cNvPr id="39940" name="Picture 4"/>
          <p:cNvPicPr>
            <a:picLocks noChangeAspect="1"/>
          </p:cNvPicPr>
          <p:nvPr/>
        </p:nvPicPr>
        <p:blipFill>
          <a:blip r:embed="rId3"/>
          <a:srcRect/>
          <a:stretch>
            <a:fillRect/>
          </a:stretch>
        </p:blipFill>
        <p:spPr bwMode="auto">
          <a:xfrm>
            <a:off x="228600" y="381000"/>
            <a:ext cx="1789113" cy="1185863"/>
          </a:xfrm>
          <a:prstGeom prst="rect">
            <a:avLst/>
          </a:prstGeom>
          <a:noFill/>
          <a:ln w="9525">
            <a:noFill/>
            <a:miter lim="800000"/>
            <a:headEnd/>
            <a:tailEnd/>
          </a:ln>
        </p:spPr>
      </p:pic>
      <p:sp>
        <p:nvSpPr>
          <p:cNvPr id="39941" name="Text Box 5"/>
          <p:cNvSpPr txBox="1">
            <a:spLocks noChangeArrowheads="1"/>
          </p:cNvSpPr>
          <p:nvPr/>
        </p:nvSpPr>
        <p:spPr bwMode="black">
          <a:xfrm>
            <a:off x="2438400" y="3810000"/>
            <a:ext cx="6400800" cy="1295400"/>
          </a:xfrm>
          <a:prstGeom prst="rect">
            <a:avLst/>
          </a:prstGeom>
          <a:noFill/>
          <a:ln w="9525">
            <a:noFill/>
            <a:miter lim="800000"/>
            <a:headEnd/>
            <a:tailEnd/>
          </a:ln>
        </p:spPr>
        <p:txBody>
          <a:bodyPr anchor="ctr"/>
          <a:lstStyle/>
          <a:p>
            <a:pPr algn="ctr" rtl="1"/>
            <a:r>
              <a:rPr lang="ar-SA" sz="3600" b="1">
                <a:cs typeface="B Titr" pitchFamily="2" charset="-78"/>
              </a:rPr>
              <a:t>با تشكر</a:t>
            </a:r>
            <a:endParaRPr lang="bg-BG" sz="3600" b="1">
              <a:cs typeface="B Titr" pitchFamily="2" charset="-78"/>
            </a:endParaRPr>
          </a:p>
        </p:txBody>
      </p:sp>
    </p:spTree>
  </p:cSld>
  <p:clrMapOvr>
    <a:masterClrMapping/>
  </p:clrMapOvr>
  <p:transition advClick="0">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457200" y="152400"/>
            <a:ext cx="7315200" cy="563563"/>
          </a:xfrm>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ودایع</a:t>
            </a:r>
            <a:endParaRPr lang="bg-BG" sz="3200" smtClean="0">
              <a:cs typeface="B Titr" pitchFamily="2" charset="-78"/>
            </a:endParaRPr>
          </a:p>
        </p:txBody>
      </p:sp>
      <p:sp>
        <p:nvSpPr>
          <p:cNvPr id="15363" name="Rectangle 3"/>
          <p:cNvSpPr>
            <a:spLocks noGrp="1"/>
          </p:cNvSpPr>
          <p:nvPr>
            <p:ph idx="4294967295"/>
          </p:nvPr>
        </p:nvSpPr>
        <p:spPr/>
        <p:txBody>
          <a:bodyPr/>
          <a:lstStyle/>
          <a:p>
            <a:pPr algn="just" eaLnBrk="1" hangingPunct="1">
              <a:lnSpc>
                <a:spcPct val="150000"/>
              </a:lnSpc>
            </a:pPr>
            <a:r>
              <a:rPr lang="ar-SA" smtClean="0">
                <a:cs typeface="B Nazanin" pitchFamily="2" charset="-78"/>
              </a:rPr>
              <a:t>ودیعه : </a:t>
            </a:r>
            <a:r>
              <a:rPr lang="ar-SA" b="0" smtClean="0">
                <a:solidFill>
                  <a:schemeClr val="tx1"/>
                </a:solidFill>
                <a:cs typeface="B Nazanin" pitchFamily="2" charset="-78"/>
              </a:rPr>
              <a:t>در لغت به معناي سپرده و امانت مي باشد و در قانون مدني نوعی</a:t>
            </a:r>
            <a:r>
              <a:rPr lang="bg-BG" b="0" smtClean="0">
                <a:solidFill>
                  <a:schemeClr val="tx1"/>
                </a:solidFill>
                <a:cs typeface="B Nazanin" pitchFamily="2" charset="-78"/>
              </a:rPr>
              <a:t> </a:t>
            </a:r>
            <a:r>
              <a:rPr lang="ar-SA" b="0" u="sng" smtClean="0">
                <a:solidFill>
                  <a:schemeClr val="tx1"/>
                </a:solidFill>
                <a:cs typeface="B Nazanin" pitchFamily="2" charset="-78"/>
                <a:hlinkClick r:id="rId2"/>
              </a:rPr>
              <a:t>امانت</a:t>
            </a:r>
            <a:r>
              <a:rPr lang="ar-SA" b="0" smtClean="0">
                <a:solidFill>
                  <a:schemeClr val="tx1"/>
                </a:solidFill>
                <a:cs typeface="B Nazanin" pitchFamily="2" charset="-78"/>
              </a:rPr>
              <a:t> در قالب</a:t>
            </a:r>
            <a:r>
              <a:rPr lang="bg-BG" b="0" smtClean="0">
                <a:solidFill>
                  <a:schemeClr val="tx1"/>
                </a:solidFill>
                <a:cs typeface="B Nazanin" pitchFamily="2" charset="-78"/>
              </a:rPr>
              <a:t> </a:t>
            </a:r>
            <a:r>
              <a:rPr lang="ar-SA" b="0" u="sng" smtClean="0">
                <a:solidFill>
                  <a:schemeClr val="tx1"/>
                </a:solidFill>
                <a:cs typeface="B Nazanin" pitchFamily="2" charset="-78"/>
                <a:hlinkClick r:id="rId3"/>
              </a:rPr>
              <a:t>قراردادی</a:t>
            </a:r>
            <a:r>
              <a:rPr lang="ar-SA" b="0" smtClean="0">
                <a:solidFill>
                  <a:schemeClr val="tx1"/>
                </a:solidFill>
                <a:cs typeface="B Nazanin" pitchFamily="2" charset="-78"/>
              </a:rPr>
              <a:t> است که در آن شخصی مال خود را نزد دیگری می‌سپارد تا او به طور رایگان از آن نگاهداری کند(ماده 607 احكام وديعه، عاريه، قرض در قانون مدني جمهوري اسلامي</a:t>
            </a:r>
            <a:r>
              <a:rPr lang="bg-BG" b="0" smtClean="0">
                <a:solidFill>
                  <a:schemeClr val="tx1"/>
                </a:solidFill>
                <a:cs typeface="B Nazanin" pitchFamily="2" charset="-78"/>
              </a:rPr>
              <a:t>)</a:t>
            </a:r>
          </a:p>
          <a:p>
            <a:pPr algn="just" eaLnBrk="1" hangingPunct="1">
              <a:lnSpc>
                <a:spcPct val="150000"/>
              </a:lnSpc>
            </a:pPr>
            <a:r>
              <a:rPr lang="ar-SA" b="0" smtClean="0">
                <a:solidFill>
                  <a:schemeClr val="tx1"/>
                </a:solidFill>
                <a:cs typeface="B Nazanin" pitchFamily="2" charset="-78"/>
              </a:rPr>
              <a:t>هدايا و اقلام گرانبهاي متعلق به يك واحد گزارشگر در صندوق امانات بانك نگهداري مي شود و بانك مبلغي را به عنوان وديعه از حساب بانك متعلق به واحد گزارشگر كسر مي كند</a:t>
            </a:r>
            <a:r>
              <a:rPr lang="bg-BG" b="0" smtClean="0">
                <a:solidFill>
                  <a:schemeClr val="tx1"/>
                </a:solidFill>
                <a:cs typeface="B Nazanin" pitchFamily="2" charset="-78"/>
              </a:rPr>
              <a:t>.</a:t>
            </a:r>
          </a:p>
          <a:p>
            <a:pPr eaLnBrk="1" hangingPunct="1"/>
            <a:endParaRPr lang="bg-BG" b="0" smtClean="0">
              <a:solidFill>
                <a:schemeClr val="tx1"/>
              </a:solidFill>
              <a:cs typeface="B Nazanin" pitchFamily="2" charset="-78"/>
            </a:endParaRPr>
          </a:p>
        </p:txBody>
      </p:sp>
    </p:spTree>
  </p:cSld>
  <p:clrMapOvr>
    <a:masterClrMapping/>
  </p:clrMapOvr>
  <p:transition advClick="0">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ودایع</a:t>
            </a:r>
            <a:endParaRPr lang="bg-BG" sz="3200" smtClean="0">
              <a:cs typeface="B Titr" pitchFamily="2" charset="-78"/>
            </a:endParaRPr>
          </a:p>
        </p:txBody>
      </p:sp>
      <p:sp>
        <p:nvSpPr>
          <p:cNvPr id="16387" name="Rectangle 3"/>
          <p:cNvSpPr>
            <a:spLocks noGrp="1"/>
          </p:cNvSpPr>
          <p:nvPr>
            <p:ph idx="4294967295"/>
          </p:nvPr>
        </p:nvSpPr>
        <p:spPr>
          <a:xfrm>
            <a:off x="457200" y="1076325"/>
            <a:ext cx="8229600" cy="1209675"/>
          </a:xfrm>
        </p:spPr>
        <p:txBody>
          <a:bodyPr/>
          <a:lstStyle/>
          <a:p>
            <a:pPr eaLnBrk="1" hangingPunct="1"/>
            <a:r>
              <a:rPr lang="ar-SA" b="0" smtClean="0">
                <a:solidFill>
                  <a:schemeClr val="tx1"/>
                </a:solidFill>
                <a:cs typeface="B Nazanin" pitchFamily="2" charset="-78"/>
              </a:rPr>
              <a:t>ثبت شماره (1) : به‌هنگام پرداخت ودیعه طبق قوانين و مقررات مربوط</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16388" name="Group 43"/>
          <p:cNvGrpSpPr>
            <a:grpSpLocks noGrp="1" noRot="1"/>
          </p:cNvGrpSpPr>
          <p:nvPr/>
        </p:nvGrpSpPr>
        <p:grpSpPr bwMode="auto">
          <a:xfrm>
            <a:off x="304800" y="1981200"/>
            <a:ext cx="8305800" cy="3454400"/>
            <a:chOff x="192" y="1248"/>
            <a:chExt cx="5232" cy="2176"/>
          </a:xfrm>
        </p:grpSpPr>
        <p:sp>
          <p:nvSpPr>
            <p:cNvPr id="16389" name="Rectangle 4"/>
            <p:cNvSpPr>
              <a:spLocks noChangeArrowheads="1"/>
            </p:cNvSpPr>
            <p:nvPr/>
          </p:nvSpPr>
          <p:spPr bwMode="auto">
            <a:xfrm>
              <a:off x="2808" y="1248"/>
              <a:ext cx="2616" cy="293"/>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16390" name="Rectangle 5"/>
            <p:cNvSpPr>
              <a:spLocks noChangeArrowheads="1"/>
            </p:cNvSpPr>
            <p:nvPr/>
          </p:nvSpPr>
          <p:spPr bwMode="auto">
            <a:xfrm>
              <a:off x="192" y="1248"/>
              <a:ext cx="2616" cy="293"/>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بستانكار</a:t>
              </a:r>
              <a:endParaRPr lang="bg-BG" sz="2400">
                <a:latin typeface="Calibri" pitchFamily="34" charset="0"/>
              </a:endParaRPr>
            </a:p>
          </p:txBody>
        </p:sp>
        <p:sp>
          <p:nvSpPr>
            <p:cNvPr id="16391" name="Rectangle 6"/>
            <p:cNvSpPr>
              <a:spLocks noChangeArrowheads="1"/>
            </p:cNvSpPr>
            <p:nvPr/>
          </p:nvSpPr>
          <p:spPr bwMode="auto">
            <a:xfrm>
              <a:off x="3319" y="1541"/>
              <a:ext cx="2105"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6392" name="Rectangle 7"/>
            <p:cNvSpPr>
              <a:spLocks noChangeArrowheads="1"/>
            </p:cNvSpPr>
            <p:nvPr/>
          </p:nvSpPr>
          <p:spPr bwMode="auto">
            <a:xfrm>
              <a:off x="2808" y="1541"/>
              <a:ext cx="511"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6393" name="Rectangle 8"/>
            <p:cNvSpPr>
              <a:spLocks noChangeArrowheads="1"/>
            </p:cNvSpPr>
            <p:nvPr/>
          </p:nvSpPr>
          <p:spPr bwMode="auto">
            <a:xfrm>
              <a:off x="700" y="1541"/>
              <a:ext cx="2108"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6394" name="Rectangle 9"/>
            <p:cNvSpPr>
              <a:spLocks noChangeArrowheads="1"/>
            </p:cNvSpPr>
            <p:nvPr/>
          </p:nvSpPr>
          <p:spPr bwMode="auto">
            <a:xfrm>
              <a:off x="192" y="1541"/>
              <a:ext cx="508"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6395" name="Rectangle 10"/>
            <p:cNvSpPr>
              <a:spLocks noChangeArrowheads="1"/>
            </p:cNvSpPr>
            <p:nvPr/>
          </p:nvSpPr>
          <p:spPr bwMode="auto">
            <a:xfrm>
              <a:off x="3319" y="1835"/>
              <a:ext cx="2105" cy="320"/>
            </a:xfrm>
            <a:prstGeom prst="rect">
              <a:avLst/>
            </a:prstGeom>
            <a:noFill/>
            <a:ln w="9525">
              <a:noFill/>
              <a:miter lim="800000"/>
              <a:headEnd/>
              <a:tailEnd/>
            </a:ln>
          </p:spPr>
          <p:txBody>
            <a:bodyPr lIns="68580" tIns="0" rIns="68580" bIns="0" anchor="ctr"/>
            <a:lstStyle/>
            <a:p>
              <a:pPr indent="-225425" algn="just" rtl="1">
                <a:lnSpc>
                  <a:spcPct val="115000"/>
                </a:lnSpc>
              </a:pPr>
              <a:r>
                <a:rPr lang="ar-SA" sz="2400">
                  <a:latin typeface="Calibri" pitchFamily="34" charset="0"/>
                  <a:cs typeface="B Nazanin" pitchFamily="2" charset="-78"/>
                </a:rPr>
                <a:t>ودایـــع</a:t>
              </a:r>
              <a:endParaRPr lang="bg-BG" sz="2400">
                <a:latin typeface="Calibri" pitchFamily="34" charset="0"/>
              </a:endParaRPr>
            </a:p>
          </p:txBody>
        </p:sp>
        <p:sp>
          <p:nvSpPr>
            <p:cNvPr id="16396" name="Rectangle 11"/>
            <p:cNvSpPr>
              <a:spLocks noChangeArrowheads="1"/>
            </p:cNvSpPr>
            <p:nvPr/>
          </p:nvSpPr>
          <p:spPr bwMode="auto">
            <a:xfrm>
              <a:off x="2808" y="1835"/>
              <a:ext cx="511" cy="32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6397" name="Rectangle 12"/>
            <p:cNvSpPr>
              <a:spLocks noChangeArrowheads="1"/>
            </p:cNvSpPr>
            <p:nvPr/>
          </p:nvSpPr>
          <p:spPr bwMode="auto">
            <a:xfrm>
              <a:off x="700" y="1835"/>
              <a:ext cx="2108" cy="320"/>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6398" name="Rectangle 13"/>
            <p:cNvSpPr>
              <a:spLocks noChangeArrowheads="1"/>
            </p:cNvSpPr>
            <p:nvPr/>
          </p:nvSpPr>
          <p:spPr bwMode="auto">
            <a:xfrm>
              <a:off x="192" y="1835"/>
              <a:ext cx="508" cy="320"/>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6399" name="Rectangle 14"/>
            <p:cNvSpPr>
              <a:spLocks noChangeArrowheads="1"/>
            </p:cNvSpPr>
            <p:nvPr/>
          </p:nvSpPr>
          <p:spPr bwMode="auto">
            <a:xfrm>
              <a:off x="3319" y="2155"/>
              <a:ext cx="2105" cy="364"/>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6400" name="Rectangle 15"/>
            <p:cNvSpPr>
              <a:spLocks noChangeArrowheads="1"/>
            </p:cNvSpPr>
            <p:nvPr/>
          </p:nvSpPr>
          <p:spPr bwMode="auto">
            <a:xfrm>
              <a:off x="2808" y="2155"/>
              <a:ext cx="511" cy="364"/>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16401" name="Rectangle 16"/>
            <p:cNvSpPr>
              <a:spLocks noChangeArrowheads="1"/>
            </p:cNvSpPr>
            <p:nvPr/>
          </p:nvSpPr>
          <p:spPr bwMode="auto">
            <a:xfrm>
              <a:off x="700" y="2155"/>
              <a:ext cx="2108" cy="364"/>
            </a:xfrm>
            <a:prstGeom prst="rect">
              <a:avLst/>
            </a:prstGeom>
            <a:noFill/>
            <a:ln w="9525">
              <a:noFill/>
              <a:miter lim="800000"/>
              <a:headEnd/>
              <a:tailEnd/>
            </a:ln>
          </p:spPr>
          <p:txBody>
            <a:bodyPr lIns="68580" tIns="0" rIns="68580" bIns="0" anchor="ctr"/>
            <a:lstStyle/>
            <a:p>
              <a:pPr indent="-225425" algn="justLow" rtl="1">
                <a:lnSpc>
                  <a:spcPct val="115000"/>
                </a:lnSpc>
              </a:pPr>
              <a:r>
                <a:rPr lang="ar-SA" sz="2400">
                  <a:latin typeface="Calibri" pitchFamily="34" charset="0"/>
                  <a:cs typeface="B Nazanin" pitchFamily="2" charset="-78"/>
                </a:rPr>
                <a:t>بــانــک</a:t>
              </a:r>
              <a:r>
                <a:rPr lang="bg-BG" sz="2400">
                  <a:latin typeface="Calibri" pitchFamily="34" charset="0"/>
                  <a:cs typeface="B Nazanin" pitchFamily="2" charset="-78"/>
                </a:rPr>
                <a:t> .... </a:t>
              </a:r>
            </a:p>
          </p:txBody>
        </p:sp>
        <p:sp>
          <p:nvSpPr>
            <p:cNvPr id="16402" name="Rectangle 17"/>
            <p:cNvSpPr>
              <a:spLocks noChangeArrowheads="1"/>
            </p:cNvSpPr>
            <p:nvPr/>
          </p:nvSpPr>
          <p:spPr bwMode="auto">
            <a:xfrm>
              <a:off x="192" y="2155"/>
              <a:ext cx="508" cy="364"/>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6403" name="Rectangle 18"/>
            <p:cNvSpPr>
              <a:spLocks noChangeArrowheads="1"/>
            </p:cNvSpPr>
            <p:nvPr/>
          </p:nvSpPr>
          <p:spPr bwMode="auto">
            <a:xfrm>
              <a:off x="192" y="2519"/>
              <a:ext cx="5232" cy="265"/>
            </a:xfrm>
            <a:prstGeom prst="rect">
              <a:avLst/>
            </a:prstGeom>
            <a:solidFill>
              <a:srgbClr val="C3E2EF"/>
            </a:solidFill>
            <a:ln w="9525">
              <a:noFill/>
              <a:miter lim="800000"/>
              <a:headEnd/>
              <a:tailEnd/>
            </a:ln>
          </p:spPr>
          <p:txBody>
            <a:bodyPr lIns="68580" tIns="0" rIns="68580" bIns="0" anchor="ctr"/>
            <a:lstStyle/>
            <a:p>
              <a:pPr indent="-225425" algn="justLow" rtl="1">
                <a:lnSpc>
                  <a:spcPct val="115000"/>
                </a:lnSpc>
              </a:pPr>
              <a:endParaRPr lang="fa-IR" sz="2400">
                <a:latin typeface="Calibri" pitchFamily="34" charset="0"/>
                <a:cs typeface="B Nazanin" pitchFamily="2" charset="-78"/>
              </a:endParaRPr>
            </a:p>
          </p:txBody>
        </p:sp>
        <p:sp>
          <p:nvSpPr>
            <p:cNvPr id="16404" name="Rectangle 19"/>
            <p:cNvSpPr>
              <a:spLocks noChangeArrowheads="1"/>
            </p:cNvSpPr>
            <p:nvPr/>
          </p:nvSpPr>
          <p:spPr bwMode="auto">
            <a:xfrm>
              <a:off x="3319" y="2784"/>
              <a:ext cx="2105" cy="320"/>
            </a:xfrm>
            <a:prstGeom prst="rect">
              <a:avLst/>
            </a:prstGeom>
            <a:noFill/>
            <a:ln w="9525">
              <a:noFill/>
              <a:miter lim="800000"/>
              <a:headEnd/>
              <a:tailEnd/>
            </a:ln>
          </p:spPr>
          <p:txBody>
            <a:bodyPr lIns="68580" tIns="0" rIns="68580" bIns="0" anchor="ctr"/>
            <a:lstStyle/>
            <a:p>
              <a:pPr indent="-225425" algn="just" rtl="1">
                <a:lnSpc>
                  <a:spcPct val="115000"/>
                </a:lnSpc>
              </a:pPr>
              <a:r>
                <a:rPr lang="ar-SA" sz="2400">
                  <a:latin typeface="Calibri" pitchFamily="34" charset="0"/>
                  <a:cs typeface="B Nazanin" pitchFamily="2" charset="-78"/>
                </a:rPr>
                <a:t>اعتبار .... مصرف شده</a:t>
              </a:r>
              <a:endParaRPr lang="bg-BG" sz="2400">
                <a:latin typeface="Calibri" pitchFamily="34" charset="0"/>
                <a:cs typeface="B Nazanin" pitchFamily="2" charset="-78"/>
              </a:endParaRPr>
            </a:p>
          </p:txBody>
        </p:sp>
        <p:sp>
          <p:nvSpPr>
            <p:cNvPr id="16405" name="Rectangle 20"/>
            <p:cNvSpPr>
              <a:spLocks noChangeArrowheads="1"/>
            </p:cNvSpPr>
            <p:nvPr/>
          </p:nvSpPr>
          <p:spPr bwMode="auto">
            <a:xfrm>
              <a:off x="2808" y="2784"/>
              <a:ext cx="511" cy="32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6406" name="Rectangle 21"/>
            <p:cNvSpPr>
              <a:spLocks noChangeArrowheads="1"/>
            </p:cNvSpPr>
            <p:nvPr/>
          </p:nvSpPr>
          <p:spPr bwMode="auto">
            <a:xfrm>
              <a:off x="700" y="2784"/>
              <a:ext cx="2108"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6407" name="Rectangle 22"/>
            <p:cNvSpPr>
              <a:spLocks noChangeArrowheads="1"/>
            </p:cNvSpPr>
            <p:nvPr/>
          </p:nvSpPr>
          <p:spPr bwMode="auto">
            <a:xfrm>
              <a:off x="192" y="2784"/>
              <a:ext cx="508"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6408" name="Rectangle 23"/>
            <p:cNvSpPr>
              <a:spLocks noChangeArrowheads="1"/>
            </p:cNvSpPr>
            <p:nvPr/>
          </p:nvSpPr>
          <p:spPr bwMode="auto">
            <a:xfrm>
              <a:off x="3319" y="3104"/>
              <a:ext cx="2105"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6409" name="Rectangle 24"/>
            <p:cNvSpPr>
              <a:spLocks noChangeArrowheads="1"/>
            </p:cNvSpPr>
            <p:nvPr/>
          </p:nvSpPr>
          <p:spPr bwMode="auto">
            <a:xfrm>
              <a:off x="2808" y="3104"/>
              <a:ext cx="511"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6410" name="Rectangle 25"/>
            <p:cNvSpPr>
              <a:spLocks noChangeArrowheads="1"/>
            </p:cNvSpPr>
            <p:nvPr/>
          </p:nvSpPr>
          <p:spPr bwMode="auto">
            <a:xfrm>
              <a:off x="700" y="3104"/>
              <a:ext cx="2108" cy="320"/>
            </a:xfrm>
            <a:prstGeom prst="rect">
              <a:avLst/>
            </a:prstGeom>
            <a:noFill/>
            <a:ln w="9525">
              <a:noFill/>
              <a:miter lim="800000"/>
              <a:headEnd/>
              <a:tailEnd/>
            </a:ln>
          </p:spPr>
          <p:txBody>
            <a:bodyPr lIns="68580" tIns="0" rIns="68580" bIns="0" anchor="ctr"/>
            <a:lstStyle/>
            <a:p>
              <a:pPr indent="-225425" algn="justLow" rtl="1">
                <a:lnSpc>
                  <a:spcPct val="115000"/>
                </a:lnSpc>
              </a:pPr>
              <a:r>
                <a:rPr lang="ar-SA" sz="2400">
                  <a:latin typeface="Calibri" pitchFamily="34" charset="0"/>
                  <a:cs typeface="B Nazanin" pitchFamily="2" charset="-78"/>
                </a:rPr>
                <a:t>اعتبار .... تامين شده</a:t>
              </a:r>
              <a:endParaRPr lang="bg-BG" sz="2400">
                <a:latin typeface="Calibri" pitchFamily="34" charset="0"/>
                <a:cs typeface="B Nazanin" pitchFamily="2" charset="-78"/>
              </a:endParaRPr>
            </a:p>
          </p:txBody>
        </p:sp>
        <p:sp>
          <p:nvSpPr>
            <p:cNvPr id="16411" name="Rectangle 26"/>
            <p:cNvSpPr>
              <a:spLocks noChangeArrowheads="1"/>
            </p:cNvSpPr>
            <p:nvPr/>
          </p:nvSpPr>
          <p:spPr bwMode="auto">
            <a:xfrm>
              <a:off x="192" y="3104"/>
              <a:ext cx="508" cy="32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6412" name="Line 27"/>
            <p:cNvSpPr>
              <a:spLocks noChangeShapeType="1"/>
            </p:cNvSpPr>
            <p:nvPr/>
          </p:nvSpPr>
          <p:spPr bwMode="auto">
            <a:xfrm>
              <a:off x="3319" y="1541"/>
              <a:ext cx="0" cy="978"/>
            </a:xfrm>
            <a:prstGeom prst="line">
              <a:avLst/>
            </a:prstGeom>
            <a:noFill/>
            <a:ln w="12700" algn="ctr">
              <a:solidFill>
                <a:srgbClr val="BFBFBF"/>
              </a:solidFill>
              <a:round/>
              <a:headEnd/>
              <a:tailEnd/>
            </a:ln>
          </p:spPr>
          <p:txBody>
            <a:bodyPr/>
            <a:lstStyle/>
            <a:p>
              <a:endParaRPr lang="en-US"/>
            </a:p>
          </p:txBody>
        </p:sp>
        <p:sp>
          <p:nvSpPr>
            <p:cNvPr id="16413" name="Line 28"/>
            <p:cNvSpPr>
              <a:spLocks noChangeShapeType="1"/>
            </p:cNvSpPr>
            <p:nvPr/>
          </p:nvSpPr>
          <p:spPr bwMode="auto">
            <a:xfrm>
              <a:off x="3319" y="2784"/>
              <a:ext cx="0" cy="640"/>
            </a:xfrm>
            <a:prstGeom prst="line">
              <a:avLst/>
            </a:prstGeom>
            <a:noFill/>
            <a:ln w="12700" algn="ctr">
              <a:solidFill>
                <a:srgbClr val="BFBFBF"/>
              </a:solidFill>
              <a:round/>
              <a:headEnd/>
              <a:tailEnd/>
            </a:ln>
          </p:spPr>
          <p:txBody>
            <a:bodyPr/>
            <a:lstStyle/>
            <a:p>
              <a:endParaRPr lang="en-US"/>
            </a:p>
          </p:txBody>
        </p:sp>
        <p:sp>
          <p:nvSpPr>
            <p:cNvPr id="16414" name="Line 29"/>
            <p:cNvSpPr>
              <a:spLocks noChangeShapeType="1"/>
            </p:cNvSpPr>
            <p:nvPr/>
          </p:nvSpPr>
          <p:spPr bwMode="auto">
            <a:xfrm>
              <a:off x="2808" y="1248"/>
              <a:ext cx="0" cy="1271"/>
            </a:xfrm>
            <a:prstGeom prst="line">
              <a:avLst/>
            </a:prstGeom>
            <a:noFill/>
            <a:ln w="12700" algn="ctr">
              <a:solidFill>
                <a:srgbClr val="000000"/>
              </a:solidFill>
              <a:round/>
              <a:headEnd/>
              <a:tailEnd/>
            </a:ln>
          </p:spPr>
          <p:txBody>
            <a:bodyPr/>
            <a:lstStyle/>
            <a:p>
              <a:endParaRPr lang="en-US"/>
            </a:p>
          </p:txBody>
        </p:sp>
        <p:sp>
          <p:nvSpPr>
            <p:cNvPr id="16415" name="Line 30"/>
            <p:cNvSpPr>
              <a:spLocks noChangeShapeType="1"/>
            </p:cNvSpPr>
            <p:nvPr/>
          </p:nvSpPr>
          <p:spPr bwMode="auto">
            <a:xfrm>
              <a:off x="2808" y="2784"/>
              <a:ext cx="0" cy="640"/>
            </a:xfrm>
            <a:prstGeom prst="line">
              <a:avLst/>
            </a:prstGeom>
            <a:noFill/>
            <a:ln w="12700" algn="ctr">
              <a:solidFill>
                <a:srgbClr val="000000"/>
              </a:solidFill>
              <a:round/>
              <a:headEnd/>
              <a:tailEnd/>
            </a:ln>
          </p:spPr>
          <p:txBody>
            <a:bodyPr/>
            <a:lstStyle/>
            <a:p>
              <a:endParaRPr lang="en-US"/>
            </a:p>
          </p:txBody>
        </p:sp>
        <p:sp>
          <p:nvSpPr>
            <p:cNvPr id="16416" name="Line 31"/>
            <p:cNvSpPr>
              <a:spLocks noChangeShapeType="1"/>
            </p:cNvSpPr>
            <p:nvPr/>
          </p:nvSpPr>
          <p:spPr bwMode="auto">
            <a:xfrm>
              <a:off x="700" y="1541"/>
              <a:ext cx="0" cy="978"/>
            </a:xfrm>
            <a:prstGeom prst="line">
              <a:avLst/>
            </a:prstGeom>
            <a:noFill/>
            <a:ln w="12700" algn="ctr">
              <a:solidFill>
                <a:srgbClr val="BFBFBF"/>
              </a:solidFill>
              <a:round/>
              <a:headEnd/>
              <a:tailEnd/>
            </a:ln>
          </p:spPr>
          <p:txBody>
            <a:bodyPr/>
            <a:lstStyle/>
            <a:p>
              <a:endParaRPr lang="en-US"/>
            </a:p>
          </p:txBody>
        </p:sp>
        <p:sp>
          <p:nvSpPr>
            <p:cNvPr id="16417" name="Line 32"/>
            <p:cNvSpPr>
              <a:spLocks noChangeShapeType="1"/>
            </p:cNvSpPr>
            <p:nvPr/>
          </p:nvSpPr>
          <p:spPr bwMode="auto">
            <a:xfrm>
              <a:off x="700" y="2784"/>
              <a:ext cx="0" cy="640"/>
            </a:xfrm>
            <a:prstGeom prst="line">
              <a:avLst/>
            </a:prstGeom>
            <a:noFill/>
            <a:ln w="12700" algn="ctr">
              <a:solidFill>
                <a:srgbClr val="BFBFBF"/>
              </a:solidFill>
              <a:round/>
              <a:headEnd/>
              <a:tailEnd/>
            </a:ln>
          </p:spPr>
          <p:txBody>
            <a:bodyPr/>
            <a:lstStyle/>
            <a:p>
              <a:endParaRPr lang="en-US"/>
            </a:p>
          </p:txBody>
        </p:sp>
        <p:sp>
          <p:nvSpPr>
            <p:cNvPr id="16418" name="Line 33"/>
            <p:cNvSpPr>
              <a:spLocks noChangeShapeType="1"/>
            </p:cNvSpPr>
            <p:nvPr/>
          </p:nvSpPr>
          <p:spPr bwMode="auto">
            <a:xfrm>
              <a:off x="192" y="1541"/>
              <a:ext cx="5232" cy="0"/>
            </a:xfrm>
            <a:prstGeom prst="line">
              <a:avLst/>
            </a:prstGeom>
            <a:noFill/>
            <a:ln w="12700" algn="ctr">
              <a:solidFill>
                <a:srgbClr val="D9D9D9"/>
              </a:solidFill>
              <a:round/>
              <a:headEnd/>
              <a:tailEnd/>
            </a:ln>
          </p:spPr>
          <p:txBody>
            <a:bodyPr/>
            <a:lstStyle/>
            <a:p>
              <a:endParaRPr lang="en-US"/>
            </a:p>
          </p:txBody>
        </p:sp>
        <p:sp>
          <p:nvSpPr>
            <p:cNvPr id="16419" name="Line 34"/>
            <p:cNvSpPr>
              <a:spLocks noChangeShapeType="1"/>
            </p:cNvSpPr>
            <p:nvPr/>
          </p:nvSpPr>
          <p:spPr bwMode="auto">
            <a:xfrm>
              <a:off x="192" y="1835"/>
              <a:ext cx="5232" cy="0"/>
            </a:xfrm>
            <a:prstGeom prst="line">
              <a:avLst/>
            </a:prstGeom>
            <a:noFill/>
            <a:ln w="12700" algn="ctr">
              <a:solidFill>
                <a:srgbClr val="000000"/>
              </a:solidFill>
              <a:round/>
              <a:headEnd/>
              <a:tailEnd/>
            </a:ln>
          </p:spPr>
          <p:txBody>
            <a:bodyPr/>
            <a:lstStyle/>
            <a:p>
              <a:endParaRPr lang="en-US"/>
            </a:p>
          </p:txBody>
        </p:sp>
        <p:sp>
          <p:nvSpPr>
            <p:cNvPr id="16420" name="Line 35"/>
            <p:cNvSpPr>
              <a:spLocks noChangeShapeType="1"/>
            </p:cNvSpPr>
            <p:nvPr/>
          </p:nvSpPr>
          <p:spPr bwMode="auto">
            <a:xfrm>
              <a:off x="192" y="2155"/>
              <a:ext cx="5232" cy="0"/>
            </a:xfrm>
            <a:prstGeom prst="line">
              <a:avLst/>
            </a:prstGeom>
            <a:noFill/>
            <a:ln w="12700" algn="ctr">
              <a:solidFill>
                <a:srgbClr val="D9D9D9"/>
              </a:solidFill>
              <a:round/>
              <a:headEnd/>
              <a:tailEnd/>
            </a:ln>
          </p:spPr>
          <p:txBody>
            <a:bodyPr/>
            <a:lstStyle/>
            <a:p>
              <a:endParaRPr lang="en-US"/>
            </a:p>
          </p:txBody>
        </p:sp>
        <p:sp>
          <p:nvSpPr>
            <p:cNvPr id="16421" name="Line 36"/>
            <p:cNvSpPr>
              <a:spLocks noChangeShapeType="1"/>
            </p:cNvSpPr>
            <p:nvPr/>
          </p:nvSpPr>
          <p:spPr bwMode="auto">
            <a:xfrm>
              <a:off x="192" y="2519"/>
              <a:ext cx="5232" cy="0"/>
            </a:xfrm>
            <a:prstGeom prst="line">
              <a:avLst/>
            </a:prstGeom>
            <a:noFill/>
            <a:ln w="12700" algn="ctr">
              <a:solidFill>
                <a:srgbClr val="D9D9D9"/>
              </a:solidFill>
              <a:round/>
              <a:headEnd/>
              <a:tailEnd/>
            </a:ln>
          </p:spPr>
          <p:txBody>
            <a:bodyPr/>
            <a:lstStyle/>
            <a:p>
              <a:endParaRPr lang="en-US"/>
            </a:p>
          </p:txBody>
        </p:sp>
        <p:sp>
          <p:nvSpPr>
            <p:cNvPr id="16422" name="Line 37"/>
            <p:cNvSpPr>
              <a:spLocks noChangeShapeType="1"/>
            </p:cNvSpPr>
            <p:nvPr/>
          </p:nvSpPr>
          <p:spPr bwMode="auto">
            <a:xfrm>
              <a:off x="192" y="2784"/>
              <a:ext cx="5232" cy="0"/>
            </a:xfrm>
            <a:prstGeom prst="line">
              <a:avLst/>
            </a:prstGeom>
            <a:noFill/>
            <a:ln w="12700" algn="ctr">
              <a:solidFill>
                <a:srgbClr val="D9D9D9"/>
              </a:solidFill>
              <a:round/>
              <a:headEnd/>
              <a:tailEnd/>
            </a:ln>
          </p:spPr>
          <p:txBody>
            <a:bodyPr/>
            <a:lstStyle/>
            <a:p>
              <a:endParaRPr lang="en-US"/>
            </a:p>
          </p:txBody>
        </p:sp>
        <p:sp>
          <p:nvSpPr>
            <p:cNvPr id="16423" name="Line 38"/>
            <p:cNvSpPr>
              <a:spLocks noChangeShapeType="1"/>
            </p:cNvSpPr>
            <p:nvPr/>
          </p:nvSpPr>
          <p:spPr bwMode="auto">
            <a:xfrm>
              <a:off x="192" y="3104"/>
              <a:ext cx="5232" cy="0"/>
            </a:xfrm>
            <a:prstGeom prst="line">
              <a:avLst/>
            </a:prstGeom>
            <a:noFill/>
            <a:ln w="12700" algn="ctr">
              <a:solidFill>
                <a:srgbClr val="D9D9D9"/>
              </a:solidFill>
              <a:round/>
              <a:headEnd/>
              <a:tailEnd/>
            </a:ln>
          </p:spPr>
          <p:txBody>
            <a:bodyPr/>
            <a:lstStyle/>
            <a:p>
              <a:endParaRPr lang="en-US"/>
            </a:p>
          </p:txBody>
        </p:sp>
        <p:sp>
          <p:nvSpPr>
            <p:cNvPr id="16424" name="Line 39"/>
            <p:cNvSpPr>
              <a:spLocks noChangeShapeType="1"/>
            </p:cNvSpPr>
            <p:nvPr/>
          </p:nvSpPr>
          <p:spPr bwMode="auto">
            <a:xfrm>
              <a:off x="5424" y="1248"/>
              <a:ext cx="0" cy="2176"/>
            </a:xfrm>
            <a:prstGeom prst="line">
              <a:avLst/>
            </a:prstGeom>
            <a:noFill/>
            <a:ln w="12700" algn="ctr">
              <a:solidFill>
                <a:srgbClr val="000000"/>
              </a:solidFill>
              <a:round/>
              <a:headEnd/>
              <a:tailEnd/>
            </a:ln>
          </p:spPr>
          <p:txBody>
            <a:bodyPr/>
            <a:lstStyle/>
            <a:p>
              <a:endParaRPr lang="en-US"/>
            </a:p>
          </p:txBody>
        </p:sp>
        <p:sp>
          <p:nvSpPr>
            <p:cNvPr id="16425" name="Line 40"/>
            <p:cNvSpPr>
              <a:spLocks noChangeShapeType="1"/>
            </p:cNvSpPr>
            <p:nvPr/>
          </p:nvSpPr>
          <p:spPr bwMode="auto">
            <a:xfrm>
              <a:off x="192" y="1248"/>
              <a:ext cx="0" cy="2176"/>
            </a:xfrm>
            <a:prstGeom prst="line">
              <a:avLst/>
            </a:prstGeom>
            <a:noFill/>
            <a:ln w="12700" algn="ctr">
              <a:solidFill>
                <a:srgbClr val="000000"/>
              </a:solidFill>
              <a:round/>
              <a:headEnd/>
              <a:tailEnd/>
            </a:ln>
          </p:spPr>
          <p:txBody>
            <a:bodyPr/>
            <a:lstStyle/>
            <a:p>
              <a:endParaRPr lang="en-US"/>
            </a:p>
          </p:txBody>
        </p:sp>
        <p:sp>
          <p:nvSpPr>
            <p:cNvPr id="16426" name="Line 41"/>
            <p:cNvSpPr>
              <a:spLocks noChangeShapeType="1"/>
            </p:cNvSpPr>
            <p:nvPr/>
          </p:nvSpPr>
          <p:spPr bwMode="auto">
            <a:xfrm>
              <a:off x="192" y="1248"/>
              <a:ext cx="5232" cy="0"/>
            </a:xfrm>
            <a:prstGeom prst="line">
              <a:avLst/>
            </a:prstGeom>
            <a:noFill/>
            <a:ln w="12700" algn="ctr">
              <a:solidFill>
                <a:srgbClr val="000000"/>
              </a:solidFill>
              <a:round/>
              <a:headEnd/>
              <a:tailEnd/>
            </a:ln>
          </p:spPr>
          <p:txBody>
            <a:bodyPr/>
            <a:lstStyle/>
            <a:p>
              <a:endParaRPr lang="en-US"/>
            </a:p>
          </p:txBody>
        </p:sp>
        <p:sp>
          <p:nvSpPr>
            <p:cNvPr id="16427" name="Line 42"/>
            <p:cNvSpPr>
              <a:spLocks noChangeShapeType="1"/>
            </p:cNvSpPr>
            <p:nvPr/>
          </p:nvSpPr>
          <p:spPr bwMode="auto">
            <a:xfrm>
              <a:off x="192" y="3424"/>
              <a:ext cx="5232" cy="0"/>
            </a:xfrm>
            <a:prstGeom prst="line">
              <a:avLst/>
            </a:prstGeom>
            <a:noFill/>
            <a:ln w="9525"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ودایع</a:t>
            </a:r>
            <a:endParaRPr lang="bg-BG" sz="3200" smtClean="0">
              <a:cs typeface="B Titr" pitchFamily="2" charset="-78"/>
            </a:endParaRPr>
          </a:p>
        </p:txBody>
      </p:sp>
      <p:sp>
        <p:nvSpPr>
          <p:cNvPr id="17411" name="Rectangle 3"/>
          <p:cNvSpPr>
            <a:spLocks noGrp="1"/>
          </p:cNvSpPr>
          <p:nvPr>
            <p:ph idx="4294967295"/>
          </p:nvPr>
        </p:nvSpPr>
        <p:spPr>
          <a:xfrm>
            <a:off x="457200" y="1076325"/>
            <a:ext cx="8229600" cy="828675"/>
          </a:xfrm>
        </p:spPr>
        <p:txBody>
          <a:bodyPr/>
          <a:lstStyle/>
          <a:p>
            <a:pPr eaLnBrk="1" hangingPunct="1"/>
            <a:r>
              <a:rPr lang="ar-SA" b="0" smtClean="0">
                <a:solidFill>
                  <a:schemeClr val="tx1"/>
                </a:solidFill>
                <a:cs typeface="B Nazanin" pitchFamily="2" charset="-78"/>
              </a:rPr>
              <a:t>ثبت شماره (2) : به‌هنگام استرداد ودایع</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17412" name="Group 43"/>
          <p:cNvGrpSpPr>
            <a:grpSpLocks noGrp="1" noRot="1"/>
          </p:cNvGrpSpPr>
          <p:nvPr/>
        </p:nvGrpSpPr>
        <p:grpSpPr bwMode="auto">
          <a:xfrm>
            <a:off x="304800" y="1981200"/>
            <a:ext cx="8305800" cy="3454400"/>
            <a:chOff x="192" y="1248"/>
            <a:chExt cx="5232" cy="2176"/>
          </a:xfrm>
        </p:grpSpPr>
        <p:sp>
          <p:nvSpPr>
            <p:cNvPr id="17414" name="Rectangle 4"/>
            <p:cNvSpPr>
              <a:spLocks noChangeArrowheads="1"/>
            </p:cNvSpPr>
            <p:nvPr/>
          </p:nvSpPr>
          <p:spPr bwMode="auto">
            <a:xfrm>
              <a:off x="2808" y="1248"/>
              <a:ext cx="2616" cy="293"/>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17415" name="Rectangle 5"/>
            <p:cNvSpPr>
              <a:spLocks noChangeArrowheads="1"/>
            </p:cNvSpPr>
            <p:nvPr/>
          </p:nvSpPr>
          <p:spPr bwMode="auto">
            <a:xfrm>
              <a:off x="192" y="1248"/>
              <a:ext cx="2616" cy="293"/>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بستانكار</a:t>
              </a:r>
              <a:endParaRPr lang="bg-BG" sz="2400">
                <a:latin typeface="Calibri" pitchFamily="34" charset="0"/>
              </a:endParaRPr>
            </a:p>
          </p:txBody>
        </p:sp>
        <p:sp>
          <p:nvSpPr>
            <p:cNvPr id="17416" name="Rectangle 6"/>
            <p:cNvSpPr>
              <a:spLocks noChangeArrowheads="1"/>
            </p:cNvSpPr>
            <p:nvPr/>
          </p:nvSpPr>
          <p:spPr bwMode="auto">
            <a:xfrm>
              <a:off x="3319" y="1541"/>
              <a:ext cx="2105"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7417" name="Rectangle 7"/>
            <p:cNvSpPr>
              <a:spLocks noChangeArrowheads="1"/>
            </p:cNvSpPr>
            <p:nvPr/>
          </p:nvSpPr>
          <p:spPr bwMode="auto">
            <a:xfrm>
              <a:off x="2808" y="1541"/>
              <a:ext cx="511"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7418" name="Rectangle 8"/>
            <p:cNvSpPr>
              <a:spLocks noChangeArrowheads="1"/>
            </p:cNvSpPr>
            <p:nvPr/>
          </p:nvSpPr>
          <p:spPr bwMode="auto">
            <a:xfrm>
              <a:off x="700" y="1541"/>
              <a:ext cx="2108"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7419" name="Rectangle 9"/>
            <p:cNvSpPr>
              <a:spLocks noChangeArrowheads="1"/>
            </p:cNvSpPr>
            <p:nvPr/>
          </p:nvSpPr>
          <p:spPr bwMode="auto">
            <a:xfrm>
              <a:off x="192" y="1541"/>
              <a:ext cx="508" cy="294"/>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7420" name="Rectangle 10"/>
            <p:cNvSpPr>
              <a:spLocks noChangeArrowheads="1"/>
            </p:cNvSpPr>
            <p:nvPr/>
          </p:nvSpPr>
          <p:spPr bwMode="auto">
            <a:xfrm>
              <a:off x="3319" y="1835"/>
              <a:ext cx="2105" cy="320"/>
            </a:xfrm>
            <a:prstGeom prst="rect">
              <a:avLst/>
            </a:prstGeom>
            <a:noFill/>
            <a:ln w="9525">
              <a:noFill/>
              <a:miter lim="800000"/>
              <a:headEnd/>
              <a:tailEnd/>
            </a:ln>
          </p:spPr>
          <p:txBody>
            <a:bodyPr lIns="68580" tIns="0" rIns="68580" bIns="0" anchor="ctr"/>
            <a:lstStyle/>
            <a:p>
              <a:pPr indent="-225425" algn="justLow" rtl="1">
                <a:lnSpc>
                  <a:spcPct val="115000"/>
                </a:lnSpc>
              </a:pPr>
              <a:r>
                <a:rPr lang="ar-SA" sz="2400">
                  <a:latin typeface="Calibri" pitchFamily="34" charset="0"/>
                  <a:cs typeface="B Nazanin" pitchFamily="2" charset="-78"/>
                </a:rPr>
                <a:t>بــانــک</a:t>
              </a:r>
              <a:r>
                <a:rPr lang="bg-BG" sz="2400">
                  <a:latin typeface="Calibri" pitchFamily="34" charset="0"/>
                  <a:cs typeface="B Nazanin" pitchFamily="2" charset="-78"/>
                </a:rPr>
                <a:t> .... </a:t>
              </a:r>
            </a:p>
          </p:txBody>
        </p:sp>
        <p:sp>
          <p:nvSpPr>
            <p:cNvPr id="17421" name="Rectangle 11"/>
            <p:cNvSpPr>
              <a:spLocks noChangeArrowheads="1"/>
            </p:cNvSpPr>
            <p:nvPr/>
          </p:nvSpPr>
          <p:spPr bwMode="auto">
            <a:xfrm>
              <a:off x="2808" y="1835"/>
              <a:ext cx="511" cy="32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7422" name="Rectangle 12"/>
            <p:cNvSpPr>
              <a:spLocks noChangeArrowheads="1"/>
            </p:cNvSpPr>
            <p:nvPr/>
          </p:nvSpPr>
          <p:spPr bwMode="auto">
            <a:xfrm>
              <a:off x="700" y="1835"/>
              <a:ext cx="2108" cy="320"/>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7423" name="Rectangle 13"/>
            <p:cNvSpPr>
              <a:spLocks noChangeArrowheads="1"/>
            </p:cNvSpPr>
            <p:nvPr/>
          </p:nvSpPr>
          <p:spPr bwMode="auto">
            <a:xfrm>
              <a:off x="192" y="1835"/>
              <a:ext cx="508" cy="320"/>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7424" name="Rectangle 14"/>
            <p:cNvSpPr>
              <a:spLocks noChangeArrowheads="1"/>
            </p:cNvSpPr>
            <p:nvPr/>
          </p:nvSpPr>
          <p:spPr bwMode="auto">
            <a:xfrm>
              <a:off x="3319" y="2155"/>
              <a:ext cx="2105" cy="364"/>
            </a:xfrm>
            <a:prstGeom prst="rect">
              <a:avLst/>
            </a:prstGeom>
            <a:noFill/>
            <a:ln w="9525">
              <a:noFill/>
              <a:miter lim="800000"/>
              <a:headEnd/>
              <a:tailEnd/>
            </a:ln>
          </p:spPr>
          <p:txBody>
            <a:bodyPr lIns="68580" tIns="0" rIns="68580" bIns="0" anchor="ctr"/>
            <a:lstStyle/>
            <a:p>
              <a:pPr indent="-225425" algn="justLow" rtl="1">
                <a:lnSpc>
                  <a:spcPct val="115000"/>
                </a:lnSpc>
              </a:pPr>
              <a:endParaRPr lang="fa-IR" sz="2400">
                <a:latin typeface="Times New Roman" pitchFamily="18" charset="0"/>
                <a:cs typeface="B Nazanin" pitchFamily="2" charset="-78"/>
              </a:endParaRPr>
            </a:p>
          </p:txBody>
        </p:sp>
        <p:sp>
          <p:nvSpPr>
            <p:cNvPr id="17425" name="Rectangle 15"/>
            <p:cNvSpPr>
              <a:spLocks noChangeArrowheads="1"/>
            </p:cNvSpPr>
            <p:nvPr/>
          </p:nvSpPr>
          <p:spPr bwMode="auto">
            <a:xfrm>
              <a:off x="2808" y="2155"/>
              <a:ext cx="511" cy="364"/>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17426" name="Rectangle 16"/>
            <p:cNvSpPr>
              <a:spLocks noChangeArrowheads="1"/>
            </p:cNvSpPr>
            <p:nvPr/>
          </p:nvSpPr>
          <p:spPr bwMode="auto">
            <a:xfrm>
              <a:off x="700" y="2155"/>
              <a:ext cx="2108" cy="364"/>
            </a:xfrm>
            <a:prstGeom prst="rect">
              <a:avLst/>
            </a:prstGeom>
            <a:noFill/>
            <a:ln w="9525">
              <a:noFill/>
              <a:miter lim="800000"/>
              <a:headEnd/>
              <a:tailEnd/>
            </a:ln>
          </p:spPr>
          <p:txBody>
            <a:bodyPr lIns="68580" tIns="0" rIns="68580" bIns="0" anchor="ctr"/>
            <a:lstStyle/>
            <a:p>
              <a:pPr indent="-225425" algn="justLow" rtl="1">
                <a:lnSpc>
                  <a:spcPct val="115000"/>
                </a:lnSpc>
              </a:pPr>
              <a:r>
                <a:rPr lang="ar-SA" sz="2400">
                  <a:latin typeface="Calibri" pitchFamily="34" charset="0"/>
                  <a:cs typeface="B Nazanin" pitchFamily="2" charset="-78"/>
                </a:rPr>
                <a:t>ودایع</a:t>
              </a:r>
              <a:endParaRPr lang="bg-BG" sz="2400">
                <a:latin typeface="Calibri" pitchFamily="34" charset="0"/>
                <a:cs typeface="B Nazanin" pitchFamily="2" charset="-78"/>
              </a:endParaRPr>
            </a:p>
          </p:txBody>
        </p:sp>
        <p:sp>
          <p:nvSpPr>
            <p:cNvPr id="17427" name="Rectangle 17"/>
            <p:cNvSpPr>
              <a:spLocks noChangeArrowheads="1"/>
            </p:cNvSpPr>
            <p:nvPr/>
          </p:nvSpPr>
          <p:spPr bwMode="auto">
            <a:xfrm>
              <a:off x="192" y="2155"/>
              <a:ext cx="508" cy="364"/>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7428" name="Rectangle 18"/>
            <p:cNvSpPr>
              <a:spLocks noChangeArrowheads="1"/>
            </p:cNvSpPr>
            <p:nvPr/>
          </p:nvSpPr>
          <p:spPr bwMode="auto">
            <a:xfrm>
              <a:off x="192" y="2519"/>
              <a:ext cx="5232" cy="265"/>
            </a:xfrm>
            <a:prstGeom prst="rect">
              <a:avLst/>
            </a:prstGeom>
            <a:solidFill>
              <a:srgbClr val="C3E2EF"/>
            </a:solidFill>
            <a:ln w="9525">
              <a:noFill/>
              <a:miter lim="800000"/>
              <a:headEnd/>
              <a:tailEnd/>
            </a:ln>
          </p:spPr>
          <p:txBody>
            <a:bodyPr lIns="68580" tIns="0" rIns="68580" bIns="0" anchor="ctr"/>
            <a:lstStyle/>
            <a:p>
              <a:pPr indent="-225425" algn="justLow" rtl="1">
                <a:lnSpc>
                  <a:spcPct val="115000"/>
                </a:lnSpc>
              </a:pPr>
              <a:endParaRPr lang="fa-IR" sz="2400">
                <a:latin typeface="Calibri" pitchFamily="34" charset="0"/>
                <a:cs typeface="B Nazanin" pitchFamily="2" charset="-78"/>
              </a:endParaRPr>
            </a:p>
          </p:txBody>
        </p:sp>
        <p:sp>
          <p:nvSpPr>
            <p:cNvPr id="17429" name="Rectangle 19"/>
            <p:cNvSpPr>
              <a:spLocks noChangeArrowheads="1"/>
            </p:cNvSpPr>
            <p:nvPr/>
          </p:nvSpPr>
          <p:spPr bwMode="auto">
            <a:xfrm>
              <a:off x="3319" y="2784"/>
              <a:ext cx="2105" cy="320"/>
            </a:xfrm>
            <a:prstGeom prst="rect">
              <a:avLst/>
            </a:prstGeom>
            <a:noFill/>
            <a:ln w="9525">
              <a:noFill/>
              <a:miter lim="800000"/>
              <a:headEnd/>
              <a:tailEnd/>
            </a:ln>
          </p:spPr>
          <p:txBody>
            <a:bodyPr lIns="68580" tIns="0" rIns="68580" bIns="0" anchor="ctr"/>
            <a:lstStyle/>
            <a:p>
              <a:pPr indent="-225425" algn="just" rtl="1">
                <a:lnSpc>
                  <a:spcPct val="115000"/>
                </a:lnSpc>
              </a:pPr>
              <a:r>
                <a:rPr lang="ar-SA" sz="2400">
                  <a:latin typeface="Calibri" pitchFamily="34" charset="0"/>
                  <a:cs typeface="B Nazanin" pitchFamily="2" charset="-78"/>
                </a:rPr>
                <a:t>وجوه ارسالي بابت منابع عمومی</a:t>
              </a:r>
              <a:endParaRPr lang="bg-BG" sz="2400">
                <a:latin typeface="Calibri" pitchFamily="34" charset="0"/>
                <a:cs typeface="B Nazanin" pitchFamily="2" charset="-78"/>
              </a:endParaRPr>
            </a:p>
          </p:txBody>
        </p:sp>
        <p:sp>
          <p:nvSpPr>
            <p:cNvPr id="17430" name="Rectangle 20"/>
            <p:cNvSpPr>
              <a:spLocks noChangeArrowheads="1"/>
            </p:cNvSpPr>
            <p:nvPr/>
          </p:nvSpPr>
          <p:spPr bwMode="auto">
            <a:xfrm>
              <a:off x="2808" y="2784"/>
              <a:ext cx="511" cy="32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7431" name="Rectangle 21"/>
            <p:cNvSpPr>
              <a:spLocks noChangeArrowheads="1"/>
            </p:cNvSpPr>
            <p:nvPr/>
          </p:nvSpPr>
          <p:spPr bwMode="auto">
            <a:xfrm>
              <a:off x="700" y="2784"/>
              <a:ext cx="2108"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7432" name="Rectangle 22"/>
            <p:cNvSpPr>
              <a:spLocks noChangeArrowheads="1"/>
            </p:cNvSpPr>
            <p:nvPr/>
          </p:nvSpPr>
          <p:spPr bwMode="auto">
            <a:xfrm>
              <a:off x="192" y="2784"/>
              <a:ext cx="508"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7433" name="Rectangle 23"/>
            <p:cNvSpPr>
              <a:spLocks noChangeArrowheads="1"/>
            </p:cNvSpPr>
            <p:nvPr/>
          </p:nvSpPr>
          <p:spPr bwMode="auto">
            <a:xfrm>
              <a:off x="3319" y="3104"/>
              <a:ext cx="2105"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7434" name="Rectangle 24"/>
            <p:cNvSpPr>
              <a:spLocks noChangeArrowheads="1"/>
            </p:cNvSpPr>
            <p:nvPr/>
          </p:nvSpPr>
          <p:spPr bwMode="auto">
            <a:xfrm>
              <a:off x="2808" y="3104"/>
              <a:ext cx="511" cy="320"/>
            </a:xfrm>
            <a:prstGeom prst="rect">
              <a:avLst/>
            </a:prstGeom>
            <a:noFill/>
            <a:ln w="9525">
              <a:noFill/>
              <a:miter lim="800000"/>
              <a:headEnd/>
              <a:tailEnd/>
            </a:ln>
          </p:spPr>
          <p:txBody>
            <a:bodyPr lIns="68580" tIns="0" rIns="68580" bIns="0" anchor="ctr"/>
            <a:lstStyle/>
            <a:p>
              <a:pPr indent="-225425" algn="ctr">
                <a:lnSpc>
                  <a:spcPct val="115000"/>
                </a:lnSpc>
              </a:pPr>
              <a:endParaRPr lang="fa-IR" sz="2400">
                <a:latin typeface="Times New Roman" pitchFamily="18" charset="0"/>
                <a:cs typeface="B Nazanin" pitchFamily="2" charset="-78"/>
              </a:endParaRPr>
            </a:p>
          </p:txBody>
        </p:sp>
        <p:sp>
          <p:nvSpPr>
            <p:cNvPr id="17435" name="Rectangle 25"/>
            <p:cNvSpPr>
              <a:spLocks noChangeArrowheads="1"/>
            </p:cNvSpPr>
            <p:nvPr/>
          </p:nvSpPr>
          <p:spPr bwMode="auto">
            <a:xfrm>
              <a:off x="700" y="3104"/>
              <a:ext cx="2108" cy="320"/>
            </a:xfrm>
            <a:prstGeom prst="rect">
              <a:avLst/>
            </a:prstGeom>
            <a:noFill/>
            <a:ln w="9525">
              <a:noFill/>
              <a:miter lim="800000"/>
              <a:headEnd/>
              <a:tailEnd/>
            </a:ln>
          </p:spPr>
          <p:txBody>
            <a:bodyPr lIns="68580" tIns="0" rIns="68580" bIns="0" anchor="ctr"/>
            <a:lstStyle/>
            <a:p>
              <a:pPr indent="-225425" algn="justLow" rtl="1">
                <a:lnSpc>
                  <a:spcPct val="115000"/>
                </a:lnSpc>
              </a:pPr>
              <a:r>
                <a:rPr lang="ar-SA" sz="2400">
                  <a:latin typeface="Calibri" pitchFamily="34" charset="0"/>
                  <a:cs typeface="B Nazanin" pitchFamily="2" charset="-78"/>
                </a:rPr>
                <a:t>بــانــک</a:t>
              </a:r>
              <a:r>
                <a:rPr lang="bg-BG" sz="2400">
                  <a:latin typeface="Calibri" pitchFamily="34" charset="0"/>
                  <a:cs typeface="B Nazanin" pitchFamily="2" charset="-78"/>
                </a:rPr>
                <a:t> .... </a:t>
              </a:r>
            </a:p>
          </p:txBody>
        </p:sp>
        <p:sp>
          <p:nvSpPr>
            <p:cNvPr id="17436" name="Rectangle 26"/>
            <p:cNvSpPr>
              <a:spLocks noChangeArrowheads="1"/>
            </p:cNvSpPr>
            <p:nvPr/>
          </p:nvSpPr>
          <p:spPr bwMode="auto">
            <a:xfrm>
              <a:off x="192" y="3104"/>
              <a:ext cx="508" cy="32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endParaRPr lang="bg-BG" sz="2400">
                <a:latin typeface="Calibri" pitchFamily="34" charset="0"/>
              </a:endParaRPr>
            </a:p>
          </p:txBody>
        </p:sp>
        <p:sp>
          <p:nvSpPr>
            <p:cNvPr id="17437" name="Line 27"/>
            <p:cNvSpPr>
              <a:spLocks noChangeShapeType="1"/>
            </p:cNvSpPr>
            <p:nvPr/>
          </p:nvSpPr>
          <p:spPr bwMode="auto">
            <a:xfrm>
              <a:off x="3319" y="1541"/>
              <a:ext cx="0" cy="978"/>
            </a:xfrm>
            <a:prstGeom prst="line">
              <a:avLst/>
            </a:prstGeom>
            <a:noFill/>
            <a:ln w="12700" algn="ctr">
              <a:solidFill>
                <a:srgbClr val="BFBFBF"/>
              </a:solidFill>
              <a:round/>
              <a:headEnd/>
              <a:tailEnd/>
            </a:ln>
          </p:spPr>
          <p:txBody>
            <a:bodyPr/>
            <a:lstStyle/>
            <a:p>
              <a:endParaRPr lang="en-US"/>
            </a:p>
          </p:txBody>
        </p:sp>
        <p:sp>
          <p:nvSpPr>
            <p:cNvPr id="17438" name="Line 28"/>
            <p:cNvSpPr>
              <a:spLocks noChangeShapeType="1"/>
            </p:cNvSpPr>
            <p:nvPr/>
          </p:nvSpPr>
          <p:spPr bwMode="auto">
            <a:xfrm>
              <a:off x="3319" y="2784"/>
              <a:ext cx="0" cy="640"/>
            </a:xfrm>
            <a:prstGeom prst="line">
              <a:avLst/>
            </a:prstGeom>
            <a:noFill/>
            <a:ln w="12700" algn="ctr">
              <a:solidFill>
                <a:srgbClr val="BFBFBF"/>
              </a:solidFill>
              <a:round/>
              <a:headEnd/>
              <a:tailEnd/>
            </a:ln>
          </p:spPr>
          <p:txBody>
            <a:bodyPr/>
            <a:lstStyle/>
            <a:p>
              <a:endParaRPr lang="en-US"/>
            </a:p>
          </p:txBody>
        </p:sp>
        <p:sp>
          <p:nvSpPr>
            <p:cNvPr id="17439" name="Line 29"/>
            <p:cNvSpPr>
              <a:spLocks noChangeShapeType="1"/>
            </p:cNvSpPr>
            <p:nvPr/>
          </p:nvSpPr>
          <p:spPr bwMode="auto">
            <a:xfrm>
              <a:off x="2808" y="1248"/>
              <a:ext cx="0" cy="1271"/>
            </a:xfrm>
            <a:prstGeom prst="line">
              <a:avLst/>
            </a:prstGeom>
            <a:noFill/>
            <a:ln w="12700" algn="ctr">
              <a:solidFill>
                <a:srgbClr val="000000"/>
              </a:solidFill>
              <a:round/>
              <a:headEnd/>
              <a:tailEnd/>
            </a:ln>
          </p:spPr>
          <p:txBody>
            <a:bodyPr/>
            <a:lstStyle/>
            <a:p>
              <a:endParaRPr lang="en-US"/>
            </a:p>
          </p:txBody>
        </p:sp>
        <p:sp>
          <p:nvSpPr>
            <p:cNvPr id="17440" name="Line 30"/>
            <p:cNvSpPr>
              <a:spLocks noChangeShapeType="1"/>
            </p:cNvSpPr>
            <p:nvPr/>
          </p:nvSpPr>
          <p:spPr bwMode="auto">
            <a:xfrm>
              <a:off x="2808" y="2784"/>
              <a:ext cx="0" cy="640"/>
            </a:xfrm>
            <a:prstGeom prst="line">
              <a:avLst/>
            </a:prstGeom>
            <a:noFill/>
            <a:ln w="12700" algn="ctr">
              <a:solidFill>
                <a:srgbClr val="000000"/>
              </a:solidFill>
              <a:round/>
              <a:headEnd/>
              <a:tailEnd/>
            </a:ln>
          </p:spPr>
          <p:txBody>
            <a:bodyPr/>
            <a:lstStyle/>
            <a:p>
              <a:endParaRPr lang="en-US"/>
            </a:p>
          </p:txBody>
        </p:sp>
        <p:sp>
          <p:nvSpPr>
            <p:cNvPr id="17441" name="Line 31"/>
            <p:cNvSpPr>
              <a:spLocks noChangeShapeType="1"/>
            </p:cNvSpPr>
            <p:nvPr/>
          </p:nvSpPr>
          <p:spPr bwMode="auto">
            <a:xfrm>
              <a:off x="700" y="1541"/>
              <a:ext cx="0" cy="978"/>
            </a:xfrm>
            <a:prstGeom prst="line">
              <a:avLst/>
            </a:prstGeom>
            <a:noFill/>
            <a:ln w="12700" algn="ctr">
              <a:solidFill>
                <a:srgbClr val="BFBFBF"/>
              </a:solidFill>
              <a:round/>
              <a:headEnd/>
              <a:tailEnd/>
            </a:ln>
          </p:spPr>
          <p:txBody>
            <a:bodyPr/>
            <a:lstStyle/>
            <a:p>
              <a:endParaRPr lang="en-US"/>
            </a:p>
          </p:txBody>
        </p:sp>
        <p:sp>
          <p:nvSpPr>
            <p:cNvPr id="17442" name="Line 32"/>
            <p:cNvSpPr>
              <a:spLocks noChangeShapeType="1"/>
            </p:cNvSpPr>
            <p:nvPr/>
          </p:nvSpPr>
          <p:spPr bwMode="auto">
            <a:xfrm>
              <a:off x="700" y="2784"/>
              <a:ext cx="0" cy="640"/>
            </a:xfrm>
            <a:prstGeom prst="line">
              <a:avLst/>
            </a:prstGeom>
            <a:noFill/>
            <a:ln w="12700" algn="ctr">
              <a:solidFill>
                <a:srgbClr val="BFBFBF"/>
              </a:solidFill>
              <a:round/>
              <a:headEnd/>
              <a:tailEnd/>
            </a:ln>
          </p:spPr>
          <p:txBody>
            <a:bodyPr/>
            <a:lstStyle/>
            <a:p>
              <a:endParaRPr lang="en-US"/>
            </a:p>
          </p:txBody>
        </p:sp>
        <p:sp>
          <p:nvSpPr>
            <p:cNvPr id="17443" name="Line 33"/>
            <p:cNvSpPr>
              <a:spLocks noChangeShapeType="1"/>
            </p:cNvSpPr>
            <p:nvPr/>
          </p:nvSpPr>
          <p:spPr bwMode="auto">
            <a:xfrm>
              <a:off x="192" y="1541"/>
              <a:ext cx="5232" cy="0"/>
            </a:xfrm>
            <a:prstGeom prst="line">
              <a:avLst/>
            </a:prstGeom>
            <a:noFill/>
            <a:ln w="12700" algn="ctr">
              <a:solidFill>
                <a:srgbClr val="D9D9D9"/>
              </a:solidFill>
              <a:round/>
              <a:headEnd/>
              <a:tailEnd/>
            </a:ln>
          </p:spPr>
          <p:txBody>
            <a:bodyPr/>
            <a:lstStyle/>
            <a:p>
              <a:endParaRPr lang="en-US"/>
            </a:p>
          </p:txBody>
        </p:sp>
        <p:sp>
          <p:nvSpPr>
            <p:cNvPr id="17444" name="Line 34"/>
            <p:cNvSpPr>
              <a:spLocks noChangeShapeType="1"/>
            </p:cNvSpPr>
            <p:nvPr/>
          </p:nvSpPr>
          <p:spPr bwMode="auto">
            <a:xfrm>
              <a:off x="192" y="1835"/>
              <a:ext cx="5232" cy="0"/>
            </a:xfrm>
            <a:prstGeom prst="line">
              <a:avLst/>
            </a:prstGeom>
            <a:noFill/>
            <a:ln w="12700" algn="ctr">
              <a:solidFill>
                <a:srgbClr val="000000"/>
              </a:solidFill>
              <a:round/>
              <a:headEnd/>
              <a:tailEnd/>
            </a:ln>
          </p:spPr>
          <p:txBody>
            <a:bodyPr/>
            <a:lstStyle/>
            <a:p>
              <a:endParaRPr lang="en-US"/>
            </a:p>
          </p:txBody>
        </p:sp>
        <p:sp>
          <p:nvSpPr>
            <p:cNvPr id="17445" name="Line 35"/>
            <p:cNvSpPr>
              <a:spLocks noChangeShapeType="1"/>
            </p:cNvSpPr>
            <p:nvPr/>
          </p:nvSpPr>
          <p:spPr bwMode="auto">
            <a:xfrm>
              <a:off x="192" y="2155"/>
              <a:ext cx="5232" cy="0"/>
            </a:xfrm>
            <a:prstGeom prst="line">
              <a:avLst/>
            </a:prstGeom>
            <a:noFill/>
            <a:ln w="12700" algn="ctr">
              <a:solidFill>
                <a:srgbClr val="D9D9D9"/>
              </a:solidFill>
              <a:round/>
              <a:headEnd/>
              <a:tailEnd/>
            </a:ln>
          </p:spPr>
          <p:txBody>
            <a:bodyPr/>
            <a:lstStyle/>
            <a:p>
              <a:endParaRPr lang="en-US"/>
            </a:p>
          </p:txBody>
        </p:sp>
        <p:sp>
          <p:nvSpPr>
            <p:cNvPr id="17446" name="Line 36"/>
            <p:cNvSpPr>
              <a:spLocks noChangeShapeType="1"/>
            </p:cNvSpPr>
            <p:nvPr/>
          </p:nvSpPr>
          <p:spPr bwMode="auto">
            <a:xfrm>
              <a:off x="192" y="2519"/>
              <a:ext cx="5232" cy="0"/>
            </a:xfrm>
            <a:prstGeom prst="line">
              <a:avLst/>
            </a:prstGeom>
            <a:noFill/>
            <a:ln w="12700" algn="ctr">
              <a:solidFill>
                <a:srgbClr val="D9D9D9"/>
              </a:solidFill>
              <a:round/>
              <a:headEnd/>
              <a:tailEnd/>
            </a:ln>
          </p:spPr>
          <p:txBody>
            <a:bodyPr/>
            <a:lstStyle/>
            <a:p>
              <a:endParaRPr lang="en-US"/>
            </a:p>
          </p:txBody>
        </p:sp>
        <p:sp>
          <p:nvSpPr>
            <p:cNvPr id="17447" name="Line 37"/>
            <p:cNvSpPr>
              <a:spLocks noChangeShapeType="1"/>
            </p:cNvSpPr>
            <p:nvPr/>
          </p:nvSpPr>
          <p:spPr bwMode="auto">
            <a:xfrm>
              <a:off x="192" y="2784"/>
              <a:ext cx="5232" cy="0"/>
            </a:xfrm>
            <a:prstGeom prst="line">
              <a:avLst/>
            </a:prstGeom>
            <a:noFill/>
            <a:ln w="12700" algn="ctr">
              <a:solidFill>
                <a:srgbClr val="D9D9D9"/>
              </a:solidFill>
              <a:round/>
              <a:headEnd/>
              <a:tailEnd/>
            </a:ln>
          </p:spPr>
          <p:txBody>
            <a:bodyPr/>
            <a:lstStyle/>
            <a:p>
              <a:endParaRPr lang="en-US"/>
            </a:p>
          </p:txBody>
        </p:sp>
        <p:sp>
          <p:nvSpPr>
            <p:cNvPr id="17448" name="Line 38"/>
            <p:cNvSpPr>
              <a:spLocks noChangeShapeType="1"/>
            </p:cNvSpPr>
            <p:nvPr/>
          </p:nvSpPr>
          <p:spPr bwMode="auto">
            <a:xfrm>
              <a:off x="192" y="3104"/>
              <a:ext cx="5232" cy="0"/>
            </a:xfrm>
            <a:prstGeom prst="line">
              <a:avLst/>
            </a:prstGeom>
            <a:noFill/>
            <a:ln w="12700" algn="ctr">
              <a:solidFill>
                <a:srgbClr val="D9D9D9"/>
              </a:solidFill>
              <a:round/>
              <a:headEnd/>
              <a:tailEnd/>
            </a:ln>
          </p:spPr>
          <p:txBody>
            <a:bodyPr/>
            <a:lstStyle/>
            <a:p>
              <a:endParaRPr lang="en-US"/>
            </a:p>
          </p:txBody>
        </p:sp>
        <p:sp>
          <p:nvSpPr>
            <p:cNvPr id="17449" name="Line 39"/>
            <p:cNvSpPr>
              <a:spLocks noChangeShapeType="1"/>
            </p:cNvSpPr>
            <p:nvPr/>
          </p:nvSpPr>
          <p:spPr bwMode="auto">
            <a:xfrm>
              <a:off x="5424" y="1248"/>
              <a:ext cx="0" cy="2176"/>
            </a:xfrm>
            <a:prstGeom prst="line">
              <a:avLst/>
            </a:prstGeom>
            <a:noFill/>
            <a:ln w="12700" algn="ctr">
              <a:solidFill>
                <a:srgbClr val="000000"/>
              </a:solidFill>
              <a:round/>
              <a:headEnd/>
              <a:tailEnd/>
            </a:ln>
          </p:spPr>
          <p:txBody>
            <a:bodyPr/>
            <a:lstStyle/>
            <a:p>
              <a:endParaRPr lang="en-US"/>
            </a:p>
          </p:txBody>
        </p:sp>
        <p:sp>
          <p:nvSpPr>
            <p:cNvPr id="17450" name="Line 40"/>
            <p:cNvSpPr>
              <a:spLocks noChangeShapeType="1"/>
            </p:cNvSpPr>
            <p:nvPr/>
          </p:nvSpPr>
          <p:spPr bwMode="auto">
            <a:xfrm>
              <a:off x="192" y="1248"/>
              <a:ext cx="0" cy="2176"/>
            </a:xfrm>
            <a:prstGeom prst="line">
              <a:avLst/>
            </a:prstGeom>
            <a:noFill/>
            <a:ln w="12700" algn="ctr">
              <a:solidFill>
                <a:srgbClr val="000000"/>
              </a:solidFill>
              <a:round/>
              <a:headEnd/>
              <a:tailEnd/>
            </a:ln>
          </p:spPr>
          <p:txBody>
            <a:bodyPr/>
            <a:lstStyle/>
            <a:p>
              <a:endParaRPr lang="en-US"/>
            </a:p>
          </p:txBody>
        </p:sp>
        <p:sp>
          <p:nvSpPr>
            <p:cNvPr id="17451" name="Line 41"/>
            <p:cNvSpPr>
              <a:spLocks noChangeShapeType="1"/>
            </p:cNvSpPr>
            <p:nvPr/>
          </p:nvSpPr>
          <p:spPr bwMode="auto">
            <a:xfrm>
              <a:off x="192" y="1248"/>
              <a:ext cx="5232" cy="0"/>
            </a:xfrm>
            <a:prstGeom prst="line">
              <a:avLst/>
            </a:prstGeom>
            <a:noFill/>
            <a:ln w="12700" algn="ctr">
              <a:solidFill>
                <a:srgbClr val="000000"/>
              </a:solidFill>
              <a:round/>
              <a:headEnd/>
              <a:tailEnd/>
            </a:ln>
          </p:spPr>
          <p:txBody>
            <a:bodyPr/>
            <a:lstStyle/>
            <a:p>
              <a:endParaRPr lang="en-US"/>
            </a:p>
          </p:txBody>
        </p:sp>
        <p:sp>
          <p:nvSpPr>
            <p:cNvPr id="17452" name="Line 42"/>
            <p:cNvSpPr>
              <a:spLocks noChangeShapeType="1"/>
            </p:cNvSpPr>
            <p:nvPr/>
          </p:nvSpPr>
          <p:spPr bwMode="auto">
            <a:xfrm>
              <a:off x="192" y="3424"/>
              <a:ext cx="5232" cy="0"/>
            </a:xfrm>
            <a:prstGeom prst="line">
              <a:avLst/>
            </a:prstGeom>
            <a:noFill/>
            <a:ln w="9525" algn="ctr">
              <a:solidFill>
                <a:schemeClr val="tx1"/>
              </a:solidFill>
              <a:round/>
              <a:headEnd/>
              <a:tailEnd/>
            </a:ln>
          </p:spPr>
          <p:txBody>
            <a:bodyPr/>
            <a:lstStyle/>
            <a:p>
              <a:endParaRPr lang="en-US"/>
            </a:p>
          </p:txBody>
        </p:sp>
      </p:grpSp>
      <p:sp>
        <p:nvSpPr>
          <p:cNvPr id="17413" name="AutoShape 44"/>
          <p:cNvSpPr>
            <a:spLocks noChangeArrowheads="1"/>
          </p:cNvSpPr>
          <p:nvPr/>
        </p:nvSpPr>
        <p:spPr bwMode="auto">
          <a:xfrm>
            <a:off x="1219200" y="5791200"/>
            <a:ext cx="6858000" cy="609600"/>
          </a:xfrm>
          <a:prstGeom prst="roundRect">
            <a:avLst>
              <a:gd name="adj" fmla="val 16667"/>
            </a:avLst>
          </a:prstGeom>
          <a:solidFill>
            <a:schemeClr val="bg1"/>
          </a:solidFill>
          <a:ln w="28575" algn="ctr">
            <a:solidFill>
              <a:schemeClr val="accent1"/>
            </a:solidFill>
            <a:round/>
            <a:headEnd/>
            <a:tailEnd/>
          </a:ln>
        </p:spPr>
        <p:txBody>
          <a:bodyPr/>
          <a:lstStyle/>
          <a:p>
            <a:pPr algn="just" rtl="1"/>
            <a:r>
              <a:rPr lang="ar-SA" sz="2000" b="1">
                <a:solidFill>
                  <a:srgbClr val="C00000"/>
                </a:solidFill>
              </a:rPr>
              <a:t>در پایان سال مالی حساب ودایع حسب مورد با حساب‌های مربوط بسته می‌شود</a:t>
            </a:r>
            <a:r>
              <a:rPr lang="bg-BG" sz="2000" b="1">
                <a:solidFill>
                  <a:srgbClr val="C00000"/>
                </a:solidFill>
              </a:rPr>
              <a:t>.</a:t>
            </a:r>
          </a:p>
          <a:p>
            <a:pPr algn="just" rtl="1"/>
            <a:endParaRPr lang="bg-BG" sz="2000" b="1">
              <a:solidFill>
                <a:srgbClr val="C00000"/>
              </a:solidFill>
            </a:endParaRPr>
          </a:p>
        </p:txBody>
      </p:sp>
    </p:spTree>
  </p:cSld>
  <p:clrMapOvr>
    <a:masterClrMapping/>
  </p:clrMapOvr>
  <p:transition advClick="0">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2530"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ودايع</a:t>
            </a:r>
            <a:endParaRPr lang="bg-BG" sz="3200" smtClean="0">
              <a:cs typeface="B Titr" pitchFamily="2" charset="-78"/>
            </a:endParaRPr>
          </a:p>
        </p:txBody>
      </p:sp>
      <p:sp>
        <p:nvSpPr>
          <p:cNvPr id="18435"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در صورتيكه وديعه به صورت غير نقدي باشد</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18436" name="Group 28"/>
          <p:cNvGrpSpPr>
            <a:grpSpLocks noGrp="1" noRot="1"/>
          </p:cNvGrpSpPr>
          <p:nvPr/>
        </p:nvGrpSpPr>
        <p:grpSpPr bwMode="auto">
          <a:xfrm>
            <a:off x="304800" y="1905000"/>
            <a:ext cx="8382000" cy="2822575"/>
            <a:chOff x="192" y="1200"/>
            <a:chExt cx="5280" cy="1778"/>
          </a:xfrm>
        </p:grpSpPr>
        <p:sp>
          <p:nvSpPr>
            <p:cNvPr id="18438" name="Rectangle 4"/>
            <p:cNvSpPr>
              <a:spLocks noChangeArrowheads="1"/>
            </p:cNvSpPr>
            <p:nvPr/>
          </p:nvSpPr>
          <p:spPr bwMode="auto">
            <a:xfrm>
              <a:off x="3004" y="1200"/>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18439" name="Rectangle 5"/>
            <p:cNvSpPr>
              <a:spLocks noChangeArrowheads="1"/>
            </p:cNvSpPr>
            <p:nvPr/>
          </p:nvSpPr>
          <p:spPr bwMode="auto">
            <a:xfrm>
              <a:off x="192" y="1200"/>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18440" name="Rectangle 6"/>
            <p:cNvSpPr>
              <a:spLocks noChangeArrowheads="1"/>
            </p:cNvSpPr>
            <p:nvPr/>
          </p:nvSpPr>
          <p:spPr bwMode="auto">
            <a:xfrm>
              <a:off x="3571" y="1576"/>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8441" name="Rectangle 7"/>
            <p:cNvSpPr>
              <a:spLocks noChangeArrowheads="1"/>
            </p:cNvSpPr>
            <p:nvPr/>
          </p:nvSpPr>
          <p:spPr bwMode="auto">
            <a:xfrm>
              <a:off x="3004" y="1576"/>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8442" name="Rectangle 8"/>
            <p:cNvSpPr>
              <a:spLocks noChangeArrowheads="1"/>
            </p:cNvSpPr>
            <p:nvPr/>
          </p:nvSpPr>
          <p:spPr bwMode="auto">
            <a:xfrm>
              <a:off x="778" y="1576"/>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18443" name="Rectangle 9"/>
            <p:cNvSpPr>
              <a:spLocks noChangeArrowheads="1"/>
            </p:cNvSpPr>
            <p:nvPr/>
          </p:nvSpPr>
          <p:spPr bwMode="auto">
            <a:xfrm>
              <a:off x="192" y="1576"/>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18444" name="Rectangle 10"/>
            <p:cNvSpPr>
              <a:spLocks noChangeArrowheads="1"/>
            </p:cNvSpPr>
            <p:nvPr/>
          </p:nvSpPr>
          <p:spPr bwMode="auto">
            <a:xfrm>
              <a:off x="3571" y="1918"/>
              <a:ext cx="1901"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حساب انتظامي- تضمين هاي واگذار شده</a:t>
              </a:r>
              <a:endParaRPr lang="bg-BG" sz="2400">
                <a:latin typeface="Times New Roman" pitchFamily="18" charset="0"/>
                <a:cs typeface="B Nazanin" pitchFamily="2" charset="-78"/>
              </a:endParaRPr>
            </a:p>
          </p:txBody>
        </p:sp>
        <p:sp>
          <p:nvSpPr>
            <p:cNvPr id="18445" name="Rectangle 11"/>
            <p:cNvSpPr>
              <a:spLocks noChangeArrowheads="1"/>
            </p:cNvSpPr>
            <p:nvPr/>
          </p:nvSpPr>
          <p:spPr bwMode="auto">
            <a:xfrm>
              <a:off x="3004" y="1918"/>
              <a:ext cx="567"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a:t>
              </a:r>
            </a:p>
          </p:txBody>
        </p:sp>
        <p:sp>
          <p:nvSpPr>
            <p:cNvPr id="18446" name="Rectangle 12"/>
            <p:cNvSpPr>
              <a:spLocks noChangeArrowheads="1"/>
            </p:cNvSpPr>
            <p:nvPr/>
          </p:nvSpPr>
          <p:spPr bwMode="auto">
            <a:xfrm>
              <a:off x="778" y="1918"/>
              <a:ext cx="2226"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18447" name="Rectangle 13"/>
            <p:cNvSpPr>
              <a:spLocks noChangeArrowheads="1"/>
            </p:cNvSpPr>
            <p:nvPr/>
          </p:nvSpPr>
          <p:spPr bwMode="auto">
            <a:xfrm>
              <a:off x="192" y="1918"/>
              <a:ext cx="586"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18448" name="Rectangle 14"/>
            <p:cNvSpPr>
              <a:spLocks noChangeArrowheads="1"/>
            </p:cNvSpPr>
            <p:nvPr/>
          </p:nvSpPr>
          <p:spPr bwMode="auto">
            <a:xfrm>
              <a:off x="3571" y="2448"/>
              <a:ext cx="1901"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18449" name="Rectangle 15"/>
            <p:cNvSpPr>
              <a:spLocks noChangeArrowheads="1"/>
            </p:cNvSpPr>
            <p:nvPr/>
          </p:nvSpPr>
          <p:spPr bwMode="auto">
            <a:xfrm>
              <a:off x="3004" y="2448"/>
              <a:ext cx="567" cy="530"/>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18450" name="Rectangle 16"/>
            <p:cNvSpPr>
              <a:spLocks noChangeArrowheads="1"/>
            </p:cNvSpPr>
            <p:nvPr/>
          </p:nvSpPr>
          <p:spPr bwMode="auto">
            <a:xfrm>
              <a:off x="778" y="2448"/>
              <a:ext cx="2226"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طرف حساب انتظامي- تضمين هاي واگذار شده</a:t>
              </a:r>
              <a:endParaRPr lang="bg-BG" sz="2400">
                <a:latin typeface="Times New Roman" pitchFamily="18" charset="0"/>
                <a:cs typeface="B Nazanin" pitchFamily="2" charset="-78"/>
              </a:endParaRPr>
            </a:p>
          </p:txBody>
        </p:sp>
        <p:sp>
          <p:nvSpPr>
            <p:cNvPr id="18451" name="Rectangle 17"/>
            <p:cNvSpPr>
              <a:spLocks noChangeArrowheads="1"/>
            </p:cNvSpPr>
            <p:nvPr/>
          </p:nvSpPr>
          <p:spPr bwMode="auto">
            <a:xfrm>
              <a:off x="192" y="2448"/>
              <a:ext cx="586" cy="53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a:t>
              </a:r>
            </a:p>
          </p:txBody>
        </p:sp>
        <p:sp>
          <p:nvSpPr>
            <p:cNvPr id="18452" name="Line 18"/>
            <p:cNvSpPr>
              <a:spLocks noChangeShapeType="1"/>
            </p:cNvSpPr>
            <p:nvPr/>
          </p:nvSpPr>
          <p:spPr bwMode="auto">
            <a:xfrm>
              <a:off x="3571" y="1576"/>
              <a:ext cx="0" cy="1402"/>
            </a:xfrm>
            <a:prstGeom prst="line">
              <a:avLst/>
            </a:prstGeom>
            <a:noFill/>
            <a:ln w="12700" algn="ctr">
              <a:solidFill>
                <a:srgbClr val="BFBFBF"/>
              </a:solidFill>
              <a:round/>
              <a:headEnd/>
              <a:tailEnd/>
            </a:ln>
          </p:spPr>
          <p:txBody>
            <a:bodyPr/>
            <a:lstStyle/>
            <a:p>
              <a:endParaRPr lang="en-US"/>
            </a:p>
          </p:txBody>
        </p:sp>
        <p:sp>
          <p:nvSpPr>
            <p:cNvPr id="18453" name="Line 19"/>
            <p:cNvSpPr>
              <a:spLocks noChangeShapeType="1"/>
            </p:cNvSpPr>
            <p:nvPr/>
          </p:nvSpPr>
          <p:spPr bwMode="auto">
            <a:xfrm>
              <a:off x="3004" y="1200"/>
              <a:ext cx="0" cy="1778"/>
            </a:xfrm>
            <a:prstGeom prst="line">
              <a:avLst/>
            </a:prstGeom>
            <a:noFill/>
            <a:ln w="12700" algn="ctr">
              <a:solidFill>
                <a:srgbClr val="000000"/>
              </a:solidFill>
              <a:round/>
              <a:headEnd/>
              <a:tailEnd/>
            </a:ln>
          </p:spPr>
          <p:txBody>
            <a:bodyPr/>
            <a:lstStyle/>
            <a:p>
              <a:endParaRPr lang="en-US"/>
            </a:p>
          </p:txBody>
        </p:sp>
        <p:sp>
          <p:nvSpPr>
            <p:cNvPr id="18454" name="Line 20"/>
            <p:cNvSpPr>
              <a:spLocks noChangeShapeType="1"/>
            </p:cNvSpPr>
            <p:nvPr/>
          </p:nvSpPr>
          <p:spPr bwMode="auto">
            <a:xfrm>
              <a:off x="778" y="1576"/>
              <a:ext cx="0" cy="1402"/>
            </a:xfrm>
            <a:prstGeom prst="line">
              <a:avLst/>
            </a:prstGeom>
            <a:noFill/>
            <a:ln w="12700" algn="ctr">
              <a:solidFill>
                <a:srgbClr val="BFBFBF"/>
              </a:solidFill>
              <a:round/>
              <a:headEnd/>
              <a:tailEnd/>
            </a:ln>
          </p:spPr>
          <p:txBody>
            <a:bodyPr/>
            <a:lstStyle/>
            <a:p>
              <a:endParaRPr lang="en-US"/>
            </a:p>
          </p:txBody>
        </p:sp>
        <p:sp>
          <p:nvSpPr>
            <p:cNvPr id="18455" name="Line 21"/>
            <p:cNvSpPr>
              <a:spLocks noChangeShapeType="1"/>
            </p:cNvSpPr>
            <p:nvPr/>
          </p:nvSpPr>
          <p:spPr bwMode="auto">
            <a:xfrm>
              <a:off x="192" y="1576"/>
              <a:ext cx="5280" cy="0"/>
            </a:xfrm>
            <a:prstGeom prst="line">
              <a:avLst/>
            </a:prstGeom>
            <a:noFill/>
            <a:ln w="12700" algn="ctr">
              <a:solidFill>
                <a:srgbClr val="D9D9D9"/>
              </a:solidFill>
              <a:round/>
              <a:headEnd/>
              <a:tailEnd/>
            </a:ln>
          </p:spPr>
          <p:txBody>
            <a:bodyPr/>
            <a:lstStyle/>
            <a:p>
              <a:endParaRPr lang="en-US"/>
            </a:p>
          </p:txBody>
        </p:sp>
        <p:sp>
          <p:nvSpPr>
            <p:cNvPr id="18456" name="Line 22"/>
            <p:cNvSpPr>
              <a:spLocks noChangeShapeType="1"/>
            </p:cNvSpPr>
            <p:nvPr/>
          </p:nvSpPr>
          <p:spPr bwMode="auto">
            <a:xfrm>
              <a:off x="192" y="1918"/>
              <a:ext cx="5280" cy="0"/>
            </a:xfrm>
            <a:prstGeom prst="line">
              <a:avLst/>
            </a:prstGeom>
            <a:noFill/>
            <a:ln w="12700" algn="ctr">
              <a:solidFill>
                <a:srgbClr val="000000"/>
              </a:solidFill>
              <a:round/>
              <a:headEnd/>
              <a:tailEnd/>
            </a:ln>
          </p:spPr>
          <p:txBody>
            <a:bodyPr/>
            <a:lstStyle/>
            <a:p>
              <a:endParaRPr lang="en-US"/>
            </a:p>
          </p:txBody>
        </p:sp>
        <p:sp>
          <p:nvSpPr>
            <p:cNvPr id="18457" name="Line 23"/>
            <p:cNvSpPr>
              <a:spLocks noChangeShapeType="1"/>
            </p:cNvSpPr>
            <p:nvPr/>
          </p:nvSpPr>
          <p:spPr bwMode="auto">
            <a:xfrm>
              <a:off x="192" y="2448"/>
              <a:ext cx="5280" cy="0"/>
            </a:xfrm>
            <a:prstGeom prst="line">
              <a:avLst/>
            </a:prstGeom>
            <a:noFill/>
            <a:ln w="12700" algn="ctr">
              <a:solidFill>
                <a:srgbClr val="EBEBEB"/>
              </a:solidFill>
              <a:round/>
              <a:headEnd/>
              <a:tailEnd/>
            </a:ln>
          </p:spPr>
          <p:txBody>
            <a:bodyPr/>
            <a:lstStyle/>
            <a:p>
              <a:endParaRPr lang="en-US"/>
            </a:p>
          </p:txBody>
        </p:sp>
        <p:sp>
          <p:nvSpPr>
            <p:cNvPr id="18458" name="Line 24"/>
            <p:cNvSpPr>
              <a:spLocks noChangeShapeType="1"/>
            </p:cNvSpPr>
            <p:nvPr/>
          </p:nvSpPr>
          <p:spPr bwMode="auto">
            <a:xfrm>
              <a:off x="5472" y="1200"/>
              <a:ext cx="0" cy="1778"/>
            </a:xfrm>
            <a:prstGeom prst="line">
              <a:avLst/>
            </a:prstGeom>
            <a:noFill/>
            <a:ln w="12700" algn="ctr">
              <a:solidFill>
                <a:srgbClr val="000000"/>
              </a:solidFill>
              <a:round/>
              <a:headEnd/>
              <a:tailEnd/>
            </a:ln>
          </p:spPr>
          <p:txBody>
            <a:bodyPr/>
            <a:lstStyle/>
            <a:p>
              <a:endParaRPr lang="en-US"/>
            </a:p>
          </p:txBody>
        </p:sp>
        <p:sp>
          <p:nvSpPr>
            <p:cNvPr id="18459" name="Line 25"/>
            <p:cNvSpPr>
              <a:spLocks noChangeShapeType="1"/>
            </p:cNvSpPr>
            <p:nvPr/>
          </p:nvSpPr>
          <p:spPr bwMode="auto">
            <a:xfrm>
              <a:off x="192" y="1200"/>
              <a:ext cx="0" cy="1778"/>
            </a:xfrm>
            <a:prstGeom prst="line">
              <a:avLst/>
            </a:prstGeom>
            <a:noFill/>
            <a:ln w="12700" algn="ctr">
              <a:solidFill>
                <a:srgbClr val="000000"/>
              </a:solidFill>
              <a:round/>
              <a:headEnd/>
              <a:tailEnd/>
            </a:ln>
          </p:spPr>
          <p:txBody>
            <a:bodyPr/>
            <a:lstStyle/>
            <a:p>
              <a:endParaRPr lang="en-US"/>
            </a:p>
          </p:txBody>
        </p:sp>
        <p:sp>
          <p:nvSpPr>
            <p:cNvPr id="18460" name="Line 26"/>
            <p:cNvSpPr>
              <a:spLocks noChangeShapeType="1"/>
            </p:cNvSpPr>
            <p:nvPr/>
          </p:nvSpPr>
          <p:spPr bwMode="auto">
            <a:xfrm>
              <a:off x="192" y="1200"/>
              <a:ext cx="5280" cy="0"/>
            </a:xfrm>
            <a:prstGeom prst="line">
              <a:avLst/>
            </a:prstGeom>
            <a:noFill/>
            <a:ln w="12700" algn="ctr">
              <a:solidFill>
                <a:srgbClr val="000000"/>
              </a:solidFill>
              <a:round/>
              <a:headEnd/>
              <a:tailEnd/>
            </a:ln>
          </p:spPr>
          <p:txBody>
            <a:bodyPr/>
            <a:lstStyle/>
            <a:p>
              <a:endParaRPr lang="en-US"/>
            </a:p>
          </p:txBody>
        </p:sp>
        <p:sp>
          <p:nvSpPr>
            <p:cNvPr id="18461" name="Line 27"/>
            <p:cNvSpPr>
              <a:spLocks noChangeShapeType="1"/>
            </p:cNvSpPr>
            <p:nvPr/>
          </p:nvSpPr>
          <p:spPr bwMode="auto">
            <a:xfrm>
              <a:off x="192" y="2978"/>
              <a:ext cx="5280" cy="0"/>
            </a:xfrm>
            <a:prstGeom prst="line">
              <a:avLst/>
            </a:prstGeom>
            <a:noFill/>
            <a:ln w="12700" algn="ctr">
              <a:solidFill>
                <a:schemeClr val="tx1"/>
              </a:solidFill>
              <a:round/>
              <a:headEnd/>
              <a:tailEnd/>
            </a:ln>
          </p:spPr>
          <p:txBody>
            <a:bodyPr/>
            <a:lstStyle/>
            <a:p>
              <a:endParaRPr lang="en-US"/>
            </a:p>
          </p:txBody>
        </p:sp>
      </p:grpSp>
      <p:sp>
        <p:nvSpPr>
          <p:cNvPr id="18437" name="AutoShape 29"/>
          <p:cNvSpPr>
            <a:spLocks noChangeArrowheads="1"/>
          </p:cNvSpPr>
          <p:nvPr/>
        </p:nvSpPr>
        <p:spPr bwMode="auto">
          <a:xfrm>
            <a:off x="2057400" y="5334000"/>
            <a:ext cx="4724400" cy="685800"/>
          </a:xfrm>
          <a:prstGeom prst="roundRect">
            <a:avLst>
              <a:gd name="adj" fmla="val 16667"/>
            </a:avLst>
          </a:prstGeom>
          <a:solidFill>
            <a:schemeClr val="bg1"/>
          </a:solidFill>
          <a:ln w="28575" algn="ctr">
            <a:solidFill>
              <a:schemeClr val="accent1"/>
            </a:solidFill>
            <a:round/>
            <a:headEnd/>
            <a:tailEnd/>
          </a:ln>
        </p:spPr>
        <p:txBody>
          <a:bodyPr/>
          <a:lstStyle/>
          <a:p>
            <a:pPr algn="just" rtl="1"/>
            <a:r>
              <a:rPr lang="ar-SA" sz="2000" b="1">
                <a:solidFill>
                  <a:srgbClr val="C00000"/>
                </a:solidFill>
                <a:cs typeface="B Nazanin" pitchFamily="2" charset="-78"/>
              </a:rPr>
              <a:t>به هنگام استرداد ودیعه ثبت فوق معکوس می گردد</a:t>
            </a:r>
            <a:r>
              <a:rPr lang="bg-BG" sz="2000" b="1">
                <a:solidFill>
                  <a:srgbClr val="C00000"/>
                </a:solidFill>
                <a:cs typeface="B Nazanin" pitchFamily="2" charset="-78"/>
              </a:rPr>
              <a:t>.</a:t>
            </a:r>
          </a:p>
          <a:p>
            <a:pPr algn="just" rtl="1"/>
            <a:endParaRPr lang="bg-BG" sz="2000" b="1">
              <a:solidFill>
                <a:srgbClr val="C00000"/>
              </a:solidFill>
            </a:endParaRPr>
          </a:p>
        </p:txBody>
      </p:sp>
    </p:spTree>
  </p:cSld>
  <p:clrMapOvr>
    <a:masterClrMapping/>
  </p:clrMapOvr>
  <p:transition advClick="0">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bwMode="black">
          <a:xfrm>
            <a:off x="2743200" y="2286000"/>
            <a:ext cx="6400800" cy="1295400"/>
          </a:xfrm>
          <a:noFill/>
        </p:spPr>
        <p:txBody>
          <a:bodyPr/>
          <a:lstStyle/>
          <a:p>
            <a:pPr rtl="1" eaLnBrk="1" hangingPunct="1"/>
            <a:r>
              <a:rPr lang="ar-SA" sz="4000" smtClean="0">
                <a:cs typeface="B Mitra" pitchFamily="2" charset="-78"/>
              </a:rPr>
              <a:t>نظام حسابداری بخش عمومی</a:t>
            </a:r>
            <a:endParaRPr lang="bg-BG" sz="4000" smtClean="0">
              <a:cs typeface="B Mitra" pitchFamily="2" charset="-78"/>
            </a:endParaRPr>
          </a:p>
        </p:txBody>
      </p:sp>
      <p:pic>
        <p:nvPicPr>
          <p:cNvPr id="19459" name="Picture 3"/>
          <p:cNvPicPr>
            <a:picLocks noChangeAspect="1" noChangeArrowheads="1"/>
          </p:cNvPicPr>
          <p:nvPr/>
        </p:nvPicPr>
        <p:blipFill>
          <a:blip r:embed="rId2"/>
          <a:srcRect/>
          <a:stretch>
            <a:fillRect/>
          </a:stretch>
        </p:blipFill>
        <p:spPr bwMode="auto">
          <a:xfrm>
            <a:off x="-6350" y="1670050"/>
            <a:ext cx="4279900" cy="5595938"/>
          </a:xfrm>
          <a:prstGeom prst="rect">
            <a:avLst/>
          </a:prstGeom>
          <a:noFill/>
          <a:ln w="9525">
            <a:noFill/>
            <a:miter lim="800000"/>
            <a:headEnd/>
            <a:tailEnd/>
          </a:ln>
        </p:spPr>
      </p:pic>
      <p:pic>
        <p:nvPicPr>
          <p:cNvPr id="19460" name="Picture 4"/>
          <p:cNvPicPr>
            <a:picLocks noChangeAspect="1"/>
          </p:cNvPicPr>
          <p:nvPr/>
        </p:nvPicPr>
        <p:blipFill>
          <a:blip r:embed="rId3"/>
          <a:srcRect/>
          <a:stretch>
            <a:fillRect/>
          </a:stretch>
        </p:blipFill>
        <p:spPr bwMode="auto">
          <a:xfrm>
            <a:off x="228600" y="381000"/>
            <a:ext cx="1789113" cy="1185863"/>
          </a:xfrm>
          <a:prstGeom prst="rect">
            <a:avLst/>
          </a:prstGeom>
          <a:noFill/>
          <a:ln w="9525">
            <a:noFill/>
            <a:miter lim="800000"/>
            <a:headEnd/>
            <a:tailEnd/>
          </a:ln>
        </p:spPr>
      </p:pic>
      <p:sp>
        <p:nvSpPr>
          <p:cNvPr id="19461" name="Text Box 5"/>
          <p:cNvSpPr txBox="1">
            <a:spLocks noChangeArrowheads="1"/>
          </p:cNvSpPr>
          <p:nvPr/>
        </p:nvSpPr>
        <p:spPr bwMode="black">
          <a:xfrm>
            <a:off x="2438400" y="3810000"/>
            <a:ext cx="6400800" cy="1295400"/>
          </a:xfrm>
          <a:prstGeom prst="rect">
            <a:avLst/>
          </a:prstGeom>
          <a:noFill/>
          <a:ln w="9525">
            <a:noFill/>
            <a:miter lim="800000"/>
            <a:headEnd/>
            <a:tailEnd/>
          </a:ln>
        </p:spPr>
        <p:txBody>
          <a:bodyPr anchor="ctr"/>
          <a:lstStyle/>
          <a:p>
            <a:pPr algn="ctr" rtl="1"/>
            <a:r>
              <a:rPr lang="ar-SA" sz="3600" b="1">
                <a:cs typeface="B Titr" pitchFamily="2" charset="-78"/>
              </a:rPr>
              <a:t>حسابداری خانه های سازمانی</a:t>
            </a:r>
            <a:endParaRPr lang="bg-BG" sz="3600" b="1">
              <a:cs typeface="B Titr" pitchFamily="2" charset="-78"/>
            </a:endParaRPr>
          </a:p>
        </p:txBody>
      </p:sp>
    </p:spTree>
  </p:cSld>
  <p:clrMapOvr>
    <a:masterClrMapping/>
  </p:clrMapOvr>
  <p:transition advClick="0">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4578"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0483"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ثبت شماره (1) : به‌هنگام تحقق و وصول درآمد خانه هاي سازماني</a:t>
            </a:r>
            <a:endParaRPr lang="bg-BG" b="0" smtClean="0">
              <a:solidFill>
                <a:schemeClr val="tx1"/>
              </a:solidFill>
              <a:cs typeface="B Nazanin" pitchFamily="2" charset="-78"/>
            </a:endParaRPr>
          </a:p>
          <a:p>
            <a:pPr eaLnBrk="1" hangingPunct="1">
              <a:buFont typeface="Wingdings" pitchFamily="2" charset="2"/>
              <a:buNone/>
            </a:pPr>
            <a:r>
              <a:rPr lang="bg-BG" b="0" smtClean="0">
                <a:solidFill>
                  <a:schemeClr val="tx1"/>
                </a:solidFill>
                <a:cs typeface="B Nazanin" pitchFamily="2" charset="-78"/>
              </a:rPr>
              <a:t>(</a:t>
            </a:r>
            <a:r>
              <a:rPr lang="ar-SA" b="0" smtClean="0">
                <a:solidFill>
                  <a:schemeClr val="tx1"/>
                </a:solidFill>
                <a:cs typeface="B Nazanin" pitchFamily="2" charset="-78"/>
              </a:rPr>
              <a:t>واحد گزارشگري مبلغ 1000 ريال درآمد كسب مي كند</a:t>
            </a:r>
            <a:r>
              <a:rPr lang="bg-BG" b="0" smtClean="0">
                <a:solidFill>
                  <a:schemeClr val="tx1"/>
                </a:solidFill>
                <a:cs typeface="B Nazanin" pitchFamily="2" charset="-78"/>
              </a:rPr>
              <a:t>)</a:t>
            </a:r>
          </a:p>
          <a:p>
            <a:pPr eaLnBrk="1" hangingPunct="1"/>
            <a:endParaRPr lang="bg-BG" b="0" smtClean="0">
              <a:solidFill>
                <a:schemeClr val="tx1"/>
              </a:solidFill>
              <a:cs typeface="B Nazanin" pitchFamily="2" charset="-78"/>
            </a:endParaRPr>
          </a:p>
        </p:txBody>
      </p:sp>
      <p:grpSp>
        <p:nvGrpSpPr>
          <p:cNvPr id="20484" name="Group 28"/>
          <p:cNvGrpSpPr>
            <a:grpSpLocks noGrp="1" noRot="1"/>
          </p:cNvGrpSpPr>
          <p:nvPr/>
        </p:nvGrpSpPr>
        <p:grpSpPr bwMode="auto">
          <a:xfrm>
            <a:off x="304800" y="2743200"/>
            <a:ext cx="8382000" cy="2822575"/>
            <a:chOff x="192" y="1728"/>
            <a:chExt cx="5280" cy="1778"/>
          </a:xfrm>
        </p:grpSpPr>
        <p:sp>
          <p:nvSpPr>
            <p:cNvPr id="20485"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0486"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0487" name="Rectangle 6"/>
            <p:cNvSpPr>
              <a:spLocks noChangeArrowheads="1"/>
            </p:cNvSpPr>
            <p:nvPr/>
          </p:nvSpPr>
          <p:spPr bwMode="auto">
            <a:xfrm>
              <a:off x="3571" y="2104"/>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0488" name="Rectangle 7"/>
            <p:cNvSpPr>
              <a:spLocks noChangeArrowheads="1"/>
            </p:cNvSpPr>
            <p:nvPr/>
          </p:nvSpPr>
          <p:spPr bwMode="auto">
            <a:xfrm>
              <a:off x="3004" y="2104"/>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0489" name="Rectangle 8"/>
            <p:cNvSpPr>
              <a:spLocks noChangeArrowheads="1"/>
            </p:cNvSpPr>
            <p:nvPr/>
          </p:nvSpPr>
          <p:spPr bwMode="auto">
            <a:xfrm>
              <a:off x="778" y="2104"/>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0490" name="Rectangle 9"/>
            <p:cNvSpPr>
              <a:spLocks noChangeArrowheads="1"/>
            </p:cNvSpPr>
            <p:nvPr/>
          </p:nvSpPr>
          <p:spPr bwMode="auto">
            <a:xfrm>
              <a:off x="192" y="2104"/>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0491" name="Rectangle 10"/>
            <p:cNvSpPr>
              <a:spLocks noChangeArrowheads="1"/>
            </p:cNvSpPr>
            <p:nvPr/>
          </p:nvSpPr>
          <p:spPr bwMode="auto">
            <a:xfrm>
              <a:off x="3571" y="2446"/>
              <a:ext cx="1901"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بـانـك دريـافـت خـانـه‌هـاي سـازمـاني</a:t>
              </a:r>
              <a:endParaRPr lang="bg-BG" sz="2400">
                <a:latin typeface="Times New Roman" pitchFamily="18" charset="0"/>
                <a:cs typeface="B Nazanin" pitchFamily="2" charset="-78"/>
              </a:endParaRPr>
            </a:p>
          </p:txBody>
        </p:sp>
        <p:sp>
          <p:nvSpPr>
            <p:cNvPr id="20492" name="Rectangle 11"/>
            <p:cNvSpPr>
              <a:spLocks noChangeArrowheads="1"/>
            </p:cNvSpPr>
            <p:nvPr/>
          </p:nvSpPr>
          <p:spPr bwMode="auto">
            <a:xfrm>
              <a:off x="3004" y="2446"/>
              <a:ext cx="567"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1000</a:t>
              </a:r>
            </a:p>
          </p:txBody>
        </p:sp>
        <p:sp>
          <p:nvSpPr>
            <p:cNvPr id="20493" name="Rectangle 12"/>
            <p:cNvSpPr>
              <a:spLocks noChangeArrowheads="1"/>
            </p:cNvSpPr>
            <p:nvPr/>
          </p:nvSpPr>
          <p:spPr bwMode="auto">
            <a:xfrm>
              <a:off x="778" y="2446"/>
              <a:ext cx="2226"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0494" name="Rectangle 13"/>
            <p:cNvSpPr>
              <a:spLocks noChangeArrowheads="1"/>
            </p:cNvSpPr>
            <p:nvPr/>
          </p:nvSpPr>
          <p:spPr bwMode="auto">
            <a:xfrm>
              <a:off x="192" y="2446"/>
              <a:ext cx="586"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0495" name="Rectangle 14"/>
            <p:cNvSpPr>
              <a:spLocks noChangeArrowheads="1"/>
            </p:cNvSpPr>
            <p:nvPr/>
          </p:nvSpPr>
          <p:spPr bwMode="auto">
            <a:xfrm>
              <a:off x="3571" y="2976"/>
              <a:ext cx="1901"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0496" name="Rectangle 15"/>
            <p:cNvSpPr>
              <a:spLocks noChangeArrowheads="1"/>
            </p:cNvSpPr>
            <p:nvPr/>
          </p:nvSpPr>
          <p:spPr bwMode="auto">
            <a:xfrm>
              <a:off x="3004" y="2976"/>
              <a:ext cx="567" cy="530"/>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0497" name="Rectangle 16"/>
            <p:cNvSpPr>
              <a:spLocks noChangeArrowheads="1"/>
            </p:cNvSpPr>
            <p:nvPr/>
          </p:nvSpPr>
          <p:spPr bwMode="auto">
            <a:xfrm>
              <a:off x="778" y="2976"/>
              <a:ext cx="2226"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سايـر درآمـدهـا- درآمـد خـانـه‌هـاي سازماني</a:t>
              </a:r>
              <a:endParaRPr lang="bg-BG" sz="2400">
                <a:latin typeface="Times New Roman" pitchFamily="18" charset="0"/>
                <a:cs typeface="B Nazanin" pitchFamily="2" charset="-78"/>
              </a:endParaRPr>
            </a:p>
          </p:txBody>
        </p:sp>
        <p:sp>
          <p:nvSpPr>
            <p:cNvPr id="20498" name="Rectangle 17"/>
            <p:cNvSpPr>
              <a:spLocks noChangeArrowheads="1"/>
            </p:cNvSpPr>
            <p:nvPr/>
          </p:nvSpPr>
          <p:spPr bwMode="auto">
            <a:xfrm>
              <a:off x="192" y="2976"/>
              <a:ext cx="586" cy="53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1000</a:t>
              </a:r>
            </a:p>
          </p:txBody>
        </p:sp>
        <p:sp>
          <p:nvSpPr>
            <p:cNvPr id="20499" name="Line 18"/>
            <p:cNvSpPr>
              <a:spLocks noChangeShapeType="1"/>
            </p:cNvSpPr>
            <p:nvPr/>
          </p:nvSpPr>
          <p:spPr bwMode="auto">
            <a:xfrm>
              <a:off x="3571" y="2104"/>
              <a:ext cx="0" cy="1402"/>
            </a:xfrm>
            <a:prstGeom prst="line">
              <a:avLst/>
            </a:prstGeom>
            <a:noFill/>
            <a:ln w="12700" algn="ctr">
              <a:solidFill>
                <a:srgbClr val="BFBFBF"/>
              </a:solidFill>
              <a:round/>
              <a:headEnd/>
              <a:tailEnd/>
            </a:ln>
          </p:spPr>
          <p:txBody>
            <a:bodyPr/>
            <a:lstStyle/>
            <a:p>
              <a:endParaRPr lang="en-US"/>
            </a:p>
          </p:txBody>
        </p:sp>
        <p:sp>
          <p:nvSpPr>
            <p:cNvPr id="20500" name="Line 19"/>
            <p:cNvSpPr>
              <a:spLocks noChangeShapeType="1"/>
            </p:cNvSpPr>
            <p:nvPr/>
          </p:nvSpPr>
          <p:spPr bwMode="auto">
            <a:xfrm>
              <a:off x="3004" y="1728"/>
              <a:ext cx="0" cy="1778"/>
            </a:xfrm>
            <a:prstGeom prst="line">
              <a:avLst/>
            </a:prstGeom>
            <a:noFill/>
            <a:ln w="12700" algn="ctr">
              <a:solidFill>
                <a:srgbClr val="000000"/>
              </a:solidFill>
              <a:round/>
              <a:headEnd/>
              <a:tailEnd/>
            </a:ln>
          </p:spPr>
          <p:txBody>
            <a:bodyPr/>
            <a:lstStyle/>
            <a:p>
              <a:endParaRPr lang="en-US"/>
            </a:p>
          </p:txBody>
        </p:sp>
        <p:sp>
          <p:nvSpPr>
            <p:cNvPr id="20501" name="Line 20"/>
            <p:cNvSpPr>
              <a:spLocks noChangeShapeType="1"/>
            </p:cNvSpPr>
            <p:nvPr/>
          </p:nvSpPr>
          <p:spPr bwMode="auto">
            <a:xfrm>
              <a:off x="778" y="2104"/>
              <a:ext cx="0" cy="1402"/>
            </a:xfrm>
            <a:prstGeom prst="line">
              <a:avLst/>
            </a:prstGeom>
            <a:noFill/>
            <a:ln w="12700" algn="ctr">
              <a:solidFill>
                <a:srgbClr val="BFBFBF"/>
              </a:solidFill>
              <a:round/>
              <a:headEnd/>
              <a:tailEnd/>
            </a:ln>
          </p:spPr>
          <p:txBody>
            <a:bodyPr/>
            <a:lstStyle/>
            <a:p>
              <a:endParaRPr lang="en-US"/>
            </a:p>
          </p:txBody>
        </p:sp>
        <p:sp>
          <p:nvSpPr>
            <p:cNvPr id="20502"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20503"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20504" name="Line 23"/>
            <p:cNvSpPr>
              <a:spLocks noChangeShapeType="1"/>
            </p:cNvSpPr>
            <p:nvPr/>
          </p:nvSpPr>
          <p:spPr bwMode="auto">
            <a:xfrm>
              <a:off x="192" y="2976"/>
              <a:ext cx="5280" cy="0"/>
            </a:xfrm>
            <a:prstGeom prst="line">
              <a:avLst/>
            </a:prstGeom>
            <a:noFill/>
            <a:ln w="12700" algn="ctr">
              <a:solidFill>
                <a:srgbClr val="EBEBEB"/>
              </a:solidFill>
              <a:round/>
              <a:headEnd/>
              <a:tailEnd/>
            </a:ln>
          </p:spPr>
          <p:txBody>
            <a:bodyPr/>
            <a:lstStyle/>
            <a:p>
              <a:endParaRPr lang="en-US"/>
            </a:p>
          </p:txBody>
        </p:sp>
        <p:sp>
          <p:nvSpPr>
            <p:cNvPr id="20505" name="Line 24"/>
            <p:cNvSpPr>
              <a:spLocks noChangeShapeType="1"/>
            </p:cNvSpPr>
            <p:nvPr/>
          </p:nvSpPr>
          <p:spPr bwMode="auto">
            <a:xfrm>
              <a:off x="5472" y="1728"/>
              <a:ext cx="0" cy="1778"/>
            </a:xfrm>
            <a:prstGeom prst="line">
              <a:avLst/>
            </a:prstGeom>
            <a:noFill/>
            <a:ln w="12700" algn="ctr">
              <a:solidFill>
                <a:srgbClr val="000000"/>
              </a:solidFill>
              <a:round/>
              <a:headEnd/>
              <a:tailEnd/>
            </a:ln>
          </p:spPr>
          <p:txBody>
            <a:bodyPr/>
            <a:lstStyle/>
            <a:p>
              <a:endParaRPr lang="en-US"/>
            </a:p>
          </p:txBody>
        </p:sp>
        <p:sp>
          <p:nvSpPr>
            <p:cNvPr id="20506" name="Line 25"/>
            <p:cNvSpPr>
              <a:spLocks noChangeShapeType="1"/>
            </p:cNvSpPr>
            <p:nvPr/>
          </p:nvSpPr>
          <p:spPr bwMode="auto">
            <a:xfrm>
              <a:off x="192" y="1728"/>
              <a:ext cx="0" cy="1778"/>
            </a:xfrm>
            <a:prstGeom prst="line">
              <a:avLst/>
            </a:prstGeom>
            <a:noFill/>
            <a:ln w="12700" algn="ctr">
              <a:solidFill>
                <a:srgbClr val="000000"/>
              </a:solidFill>
              <a:round/>
              <a:headEnd/>
              <a:tailEnd/>
            </a:ln>
          </p:spPr>
          <p:txBody>
            <a:bodyPr/>
            <a:lstStyle/>
            <a:p>
              <a:endParaRPr lang="en-US"/>
            </a:p>
          </p:txBody>
        </p:sp>
        <p:sp>
          <p:nvSpPr>
            <p:cNvPr id="20507"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20508" name="Line 27"/>
            <p:cNvSpPr>
              <a:spLocks noChangeShapeType="1"/>
            </p:cNvSpPr>
            <p:nvPr/>
          </p:nvSpPr>
          <p:spPr bwMode="auto">
            <a:xfrm>
              <a:off x="192" y="3506"/>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73752"/>
        </a:solidFill>
        <a:effectLst/>
      </p:bgPr>
    </p:bg>
    <p:spTree>
      <p:nvGrpSpPr>
        <p:cNvPr id="1" name=""/>
        <p:cNvGrpSpPr/>
        <p:nvPr/>
      </p:nvGrpSpPr>
      <p:grpSpPr>
        <a:xfrm>
          <a:off x="0" y="0"/>
          <a:ext cx="0" cy="0"/>
          <a:chOff x="0" y="0"/>
          <a:chExt cx="0" cy="0"/>
        </a:xfrm>
      </p:grpSpPr>
      <p:sp>
        <p:nvSpPr>
          <p:cNvPr id="25602" name="Rectangle 2"/>
          <p:cNvSpPr>
            <a:spLocks noGrp="1"/>
          </p:cNvSpPr>
          <p:nvPr>
            <p:ph type="title" idx="4294967295"/>
          </p:nvPr>
        </p:nvSpPr>
        <p:spPr/>
        <p:txBody>
          <a:bodyPr/>
          <a:lstStyle/>
          <a:p>
            <a:pPr rtl="1" eaLnBrk="1" hangingPunct="1">
              <a:defRPr/>
            </a:pPr>
            <a:r>
              <a:rPr lang="ar-SA" sz="3200" smtClean="0">
                <a:effectLst>
                  <a:outerShdw blurRad="38100" dist="38100" dir="2700000" algn="tl">
                    <a:srgbClr val="C0C0C0"/>
                  </a:outerShdw>
                </a:effectLst>
                <a:cs typeface="B Titr" pitchFamily="2" charset="-78"/>
              </a:rPr>
              <a:t>حسابداری خانه‌هاي سازماني</a:t>
            </a:r>
            <a:endParaRPr lang="bg-BG" sz="3200" smtClean="0">
              <a:cs typeface="B Titr" pitchFamily="2" charset="-78"/>
            </a:endParaRPr>
          </a:p>
        </p:txBody>
      </p:sp>
      <p:sp>
        <p:nvSpPr>
          <p:cNvPr id="21507" name="Rectangle 3"/>
          <p:cNvSpPr>
            <a:spLocks noGrp="1"/>
          </p:cNvSpPr>
          <p:nvPr>
            <p:ph idx="4294967295"/>
          </p:nvPr>
        </p:nvSpPr>
        <p:spPr>
          <a:xfrm>
            <a:off x="457200" y="1076325"/>
            <a:ext cx="8229600" cy="1057275"/>
          </a:xfrm>
        </p:spPr>
        <p:txBody>
          <a:bodyPr/>
          <a:lstStyle/>
          <a:p>
            <a:pPr eaLnBrk="1" hangingPunct="1"/>
            <a:r>
              <a:rPr lang="ar-SA" b="0" smtClean="0">
                <a:solidFill>
                  <a:schemeClr val="tx1"/>
                </a:solidFill>
                <a:cs typeface="B Nazanin" pitchFamily="2" charset="-78"/>
              </a:rPr>
              <a:t>ثبت شماره (2) : واريز درآمد خانه‌هاي سازماني به حساب خزانه و دريافت تاييديه مربوط</a:t>
            </a:r>
            <a:endParaRPr lang="bg-BG" b="0" smtClean="0">
              <a:solidFill>
                <a:schemeClr val="tx1"/>
              </a:solidFill>
              <a:cs typeface="B Nazanin" pitchFamily="2" charset="-78"/>
            </a:endParaRPr>
          </a:p>
          <a:p>
            <a:pPr eaLnBrk="1" hangingPunct="1"/>
            <a:endParaRPr lang="bg-BG" b="0" smtClean="0">
              <a:solidFill>
                <a:schemeClr val="tx1"/>
              </a:solidFill>
              <a:cs typeface="B Nazanin" pitchFamily="2" charset="-78"/>
            </a:endParaRPr>
          </a:p>
        </p:txBody>
      </p:sp>
      <p:grpSp>
        <p:nvGrpSpPr>
          <p:cNvPr id="21508" name="Group 28"/>
          <p:cNvGrpSpPr>
            <a:grpSpLocks noGrp="1" noRot="1"/>
          </p:cNvGrpSpPr>
          <p:nvPr/>
        </p:nvGrpSpPr>
        <p:grpSpPr bwMode="auto">
          <a:xfrm>
            <a:off x="304800" y="2743200"/>
            <a:ext cx="8382000" cy="2822575"/>
            <a:chOff x="192" y="1728"/>
            <a:chExt cx="5280" cy="1778"/>
          </a:xfrm>
        </p:grpSpPr>
        <p:sp>
          <p:nvSpPr>
            <p:cNvPr id="21509" name="Rectangle 4"/>
            <p:cNvSpPr>
              <a:spLocks noChangeArrowheads="1"/>
            </p:cNvSpPr>
            <p:nvPr/>
          </p:nvSpPr>
          <p:spPr bwMode="auto">
            <a:xfrm>
              <a:off x="3004" y="1728"/>
              <a:ext cx="2468"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بدهکار</a:t>
              </a:r>
              <a:endParaRPr lang="bg-BG" sz="2400">
                <a:latin typeface="Calibri" pitchFamily="34" charset="0"/>
              </a:endParaRPr>
            </a:p>
          </p:txBody>
        </p:sp>
        <p:sp>
          <p:nvSpPr>
            <p:cNvPr id="21510" name="Rectangle 5"/>
            <p:cNvSpPr>
              <a:spLocks noChangeArrowheads="1"/>
            </p:cNvSpPr>
            <p:nvPr/>
          </p:nvSpPr>
          <p:spPr bwMode="auto">
            <a:xfrm>
              <a:off x="192" y="1728"/>
              <a:ext cx="2812" cy="376"/>
            </a:xfrm>
            <a:prstGeom prst="rect">
              <a:avLst/>
            </a:prstGeom>
            <a:noFill/>
            <a:ln w="9525">
              <a:noFill/>
              <a:miter lim="800000"/>
              <a:headEnd/>
              <a:tailEnd/>
            </a:ln>
          </p:spPr>
          <p:txBody>
            <a:bodyPr lIns="68580" tIns="0" rIns="68580" bIns="0" anchor="ctr"/>
            <a:lstStyle/>
            <a:p>
              <a:pPr indent="-225425" algn="ctr" rtl="1">
                <a:lnSpc>
                  <a:spcPct val="115000"/>
                </a:lnSpc>
              </a:pPr>
              <a:r>
                <a:rPr lang="ar-SA" sz="2400" b="1">
                  <a:latin typeface="Times New Roman" pitchFamily="18" charset="0"/>
                  <a:cs typeface="B Nazanin" pitchFamily="2" charset="-78"/>
                </a:rPr>
                <a:t>بستانکار</a:t>
              </a:r>
              <a:endParaRPr lang="bg-BG" sz="2400">
                <a:latin typeface="Calibri" pitchFamily="34" charset="0"/>
              </a:endParaRPr>
            </a:p>
          </p:txBody>
        </p:sp>
        <p:sp>
          <p:nvSpPr>
            <p:cNvPr id="21511" name="Rectangle 6"/>
            <p:cNvSpPr>
              <a:spLocks noChangeArrowheads="1"/>
            </p:cNvSpPr>
            <p:nvPr/>
          </p:nvSpPr>
          <p:spPr bwMode="auto">
            <a:xfrm>
              <a:off x="3571" y="2104"/>
              <a:ext cx="1901"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1512" name="Rectangle 7"/>
            <p:cNvSpPr>
              <a:spLocks noChangeArrowheads="1"/>
            </p:cNvSpPr>
            <p:nvPr/>
          </p:nvSpPr>
          <p:spPr bwMode="auto">
            <a:xfrm>
              <a:off x="3004" y="2104"/>
              <a:ext cx="567"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1513" name="Rectangle 8"/>
            <p:cNvSpPr>
              <a:spLocks noChangeArrowheads="1"/>
            </p:cNvSpPr>
            <p:nvPr/>
          </p:nvSpPr>
          <p:spPr bwMode="auto">
            <a:xfrm>
              <a:off x="778" y="2104"/>
              <a:ext cx="222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عنوان حساب معين</a:t>
              </a:r>
              <a:endParaRPr lang="bg-BG" sz="2400">
                <a:latin typeface="Calibri" pitchFamily="34" charset="0"/>
              </a:endParaRPr>
            </a:p>
          </p:txBody>
        </p:sp>
        <p:sp>
          <p:nvSpPr>
            <p:cNvPr id="21514" name="Rectangle 9"/>
            <p:cNvSpPr>
              <a:spLocks noChangeArrowheads="1"/>
            </p:cNvSpPr>
            <p:nvPr/>
          </p:nvSpPr>
          <p:spPr bwMode="auto">
            <a:xfrm>
              <a:off x="192" y="2104"/>
              <a:ext cx="586" cy="342"/>
            </a:xfrm>
            <a:prstGeom prst="rect">
              <a:avLst/>
            </a:prstGeom>
            <a:noFill/>
            <a:ln w="9525">
              <a:noFill/>
              <a:miter lim="800000"/>
              <a:headEnd/>
              <a:tailEnd/>
            </a:ln>
          </p:spPr>
          <p:txBody>
            <a:bodyPr lIns="68580" tIns="0" rIns="68580" bIns="0" anchor="ctr"/>
            <a:lstStyle/>
            <a:p>
              <a:pPr indent="-225425" algn="ctr" rtl="1">
                <a:lnSpc>
                  <a:spcPct val="115000"/>
                </a:lnSpc>
              </a:pPr>
              <a:r>
                <a:rPr lang="ar-SA" sz="2400">
                  <a:latin typeface="Times New Roman" pitchFamily="18" charset="0"/>
                  <a:cs typeface="B Nazanin" pitchFamily="2" charset="-78"/>
                </a:rPr>
                <a:t>مبلغ</a:t>
              </a:r>
              <a:endParaRPr lang="bg-BG" sz="2400">
                <a:latin typeface="Calibri" pitchFamily="34" charset="0"/>
              </a:endParaRPr>
            </a:p>
          </p:txBody>
        </p:sp>
        <p:sp>
          <p:nvSpPr>
            <p:cNvPr id="21515" name="Rectangle 10"/>
            <p:cNvSpPr>
              <a:spLocks noChangeArrowheads="1"/>
            </p:cNvSpPr>
            <p:nvPr/>
          </p:nvSpPr>
          <p:spPr bwMode="auto">
            <a:xfrm>
              <a:off x="3571" y="2446"/>
              <a:ext cx="1901"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وجوه ارسالي بابت درآمد خانه‌هاي سازماني</a:t>
              </a:r>
              <a:endParaRPr lang="bg-BG" sz="2400">
                <a:latin typeface="Times New Roman" pitchFamily="18" charset="0"/>
                <a:cs typeface="B Nazanin" pitchFamily="2" charset="-78"/>
              </a:endParaRPr>
            </a:p>
          </p:txBody>
        </p:sp>
        <p:sp>
          <p:nvSpPr>
            <p:cNvPr id="21516" name="Rectangle 11"/>
            <p:cNvSpPr>
              <a:spLocks noChangeArrowheads="1"/>
            </p:cNvSpPr>
            <p:nvPr/>
          </p:nvSpPr>
          <p:spPr bwMode="auto">
            <a:xfrm>
              <a:off x="3004" y="2446"/>
              <a:ext cx="567" cy="530"/>
            </a:xfrm>
            <a:prstGeom prst="rect">
              <a:avLst/>
            </a:prstGeom>
            <a:noFill/>
            <a:ln w="9525">
              <a:noFill/>
              <a:miter lim="800000"/>
              <a:headEnd/>
              <a:tailEnd/>
            </a:ln>
          </p:spPr>
          <p:txBody>
            <a:bodyPr lIns="68580" tIns="0" rIns="68580" bIns="0" anchor="ctr"/>
            <a:lstStyle/>
            <a:p>
              <a:pPr indent="-225425" algn="ctr" rtl="1">
                <a:lnSpc>
                  <a:spcPct val="115000"/>
                </a:lnSpc>
              </a:pPr>
              <a:r>
                <a:rPr lang="bg-BG" sz="2400">
                  <a:latin typeface="Times New Roman" pitchFamily="18" charset="0"/>
                  <a:cs typeface="B Nazanin" pitchFamily="2" charset="-78"/>
                </a:rPr>
                <a:t>1000</a:t>
              </a:r>
            </a:p>
          </p:txBody>
        </p:sp>
        <p:sp>
          <p:nvSpPr>
            <p:cNvPr id="21517" name="Rectangle 12"/>
            <p:cNvSpPr>
              <a:spLocks noChangeArrowheads="1"/>
            </p:cNvSpPr>
            <p:nvPr/>
          </p:nvSpPr>
          <p:spPr bwMode="auto">
            <a:xfrm>
              <a:off x="778" y="2446"/>
              <a:ext cx="2226"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1518" name="Rectangle 13"/>
            <p:cNvSpPr>
              <a:spLocks noChangeArrowheads="1"/>
            </p:cNvSpPr>
            <p:nvPr/>
          </p:nvSpPr>
          <p:spPr bwMode="auto">
            <a:xfrm>
              <a:off x="192" y="2446"/>
              <a:ext cx="586" cy="530"/>
            </a:xfrm>
            <a:prstGeom prst="rect">
              <a:avLst/>
            </a:prstGeom>
            <a:noFill/>
            <a:ln w="9525">
              <a:noFill/>
              <a:miter lim="800000"/>
              <a:headEnd/>
              <a:tailEnd/>
            </a:ln>
          </p:spPr>
          <p:txBody>
            <a:bodyPr lIns="68580" tIns="0" rIns="68580" bIns="0"/>
            <a:lstStyle/>
            <a:p>
              <a:pPr indent="-225425" algn="ctr" rtl="1">
                <a:lnSpc>
                  <a:spcPct val="115000"/>
                </a:lnSpc>
              </a:pPr>
              <a:endParaRPr lang="fa-IR" sz="2400">
                <a:latin typeface="Times New Roman" pitchFamily="18" charset="0"/>
                <a:cs typeface="B Nazanin" pitchFamily="2" charset="-78"/>
              </a:endParaRPr>
            </a:p>
          </p:txBody>
        </p:sp>
        <p:sp>
          <p:nvSpPr>
            <p:cNvPr id="21519" name="Rectangle 14"/>
            <p:cNvSpPr>
              <a:spLocks noChangeArrowheads="1"/>
            </p:cNvSpPr>
            <p:nvPr/>
          </p:nvSpPr>
          <p:spPr bwMode="auto">
            <a:xfrm>
              <a:off x="3571" y="2976"/>
              <a:ext cx="1901" cy="530"/>
            </a:xfrm>
            <a:prstGeom prst="rect">
              <a:avLst/>
            </a:prstGeom>
            <a:noFill/>
            <a:ln w="9525">
              <a:noFill/>
              <a:miter lim="800000"/>
              <a:headEnd/>
              <a:tailEnd/>
            </a:ln>
          </p:spPr>
          <p:txBody>
            <a:bodyPr lIns="68580" tIns="0" rIns="68580" bIns="0" anchor="ctr"/>
            <a:lstStyle/>
            <a:p>
              <a:pPr indent="-225425" algn="r" rtl="1">
                <a:lnSpc>
                  <a:spcPct val="115000"/>
                </a:lnSpc>
              </a:pPr>
              <a:endParaRPr lang="fa-IR" sz="2400">
                <a:latin typeface="Times New Roman" pitchFamily="18" charset="0"/>
                <a:cs typeface="B Nazanin" pitchFamily="2" charset="-78"/>
              </a:endParaRPr>
            </a:p>
          </p:txBody>
        </p:sp>
        <p:sp>
          <p:nvSpPr>
            <p:cNvPr id="21520" name="Rectangle 15"/>
            <p:cNvSpPr>
              <a:spLocks noChangeArrowheads="1"/>
            </p:cNvSpPr>
            <p:nvPr/>
          </p:nvSpPr>
          <p:spPr bwMode="auto">
            <a:xfrm>
              <a:off x="3004" y="2976"/>
              <a:ext cx="567" cy="530"/>
            </a:xfrm>
            <a:prstGeom prst="rect">
              <a:avLst/>
            </a:prstGeom>
            <a:noFill/>
            <a:ln w="9525">
              <a:noFill/>
              <a:miter lim="800000"/>
              <a:headEnd/>
              <a:tailEnd/>
            </a:ln>
          </p:spPr>
          <p:txBody>
            <a:bodyPr lIns="68580" tIns="0" rIns="68580" bIns="0" anchor="ctr"/>
            <a:lstStyle/>
            <a:p>
              <a:pPr indent="-225425" algn="ctr" rtl="1">
                <a:lnSpc>
                  <a:spcPct val="115000"/>
                </a:lnSpc>
              </a:pPr>
              <a:endParaRPr lang="fa-IR" sz="2400">
                <a:latin typeface="Times New Roman" pitchFamily="18" charset="0"/>
                <a:cs typeface="B Nazanin" pitchFamily="2" charset="-78"/>
              </a:endParaRPr>
            </a:p>
          </p:txBody>
        </p:sp>
        <p:sp>
          <p:nvSpPr>
            <p:cNvPr id="21521" name="Rectangle 16"/>
            <p:cNvSpPr>
              <a:spLocks noChangeArrowheads="1"/>
            </p:cNvSpPr>
            <p:nvPr/>
          </p:nvSpPr>
          <p:spPr bwMode="auto">
            <a:xfrm>
              <a:off x="778" y="2976"/>
              <a:ext cx="2226" cy="530"/>
            </a:xfrm>
            <a:prstGeom prst="rect">
              <a:avLst/>
            </a:prstGeom>
            <a:noFill/>
            <a:ln w="9525">
              <a:noFill/>
              <a:miter lim="800000"/>
              <a:headEnd/>
              <a:tailEnd/>
            </a:ln>
          </p:spPr>
          <p:txBody>
            <a:bodyPr lIns="68580" tIns="0" rIns="68580" bIns="0" anchor="ctr"/>
            <a:lstStyle/>
            <a:p>
              <a:pPr indent="-225425" algn="r" rtl="1">
                <a:lnSpc>
                  <a:spcPct val="115000"/>
                </a:lnSpc>
              </a:pPr>
              <a:r>
                <a:rPr lang="ar-SA" sz="2400">
                  <a:latin typeface="Times New Roman" pitchFamily="18" charset="0"/>
                  <a:cs typeface="B Nazanin" pitchFamily="2" charset="-78"/>
                </a:rPr>
                <a:t>بــانــک دريــافـت خانه هاي سازماني</a:t>
              </a:r>
              <a:endParaRPr lang="bg-BG" sz="2400">
                <a:latin typeface="Times New Roman" pitchFamily="18" charset="0"/>
                <a:cs typeface="B Nazanin" pitchFamily="2" charset="-78"/>
              </a:endParaRPr>
            </a:p>
          </p:txBody>
        </p:sp>
        <p:sp>
          <p:nvSpPr>
            <p:cNvPr id="21522" name="Rectangle 17"/>
            <p:cNvSpPr>
              <a:spLocks noChangeArrowheads="1"/>
            </p:cNvSpPr>
            <p:nvPr/>
          </p:nvSpPr>
          <p:spPr bwMode="auto">
            <a:xfrm>
              <a:off x="192" y="2976"/>
              <a:ext cx="586" cy="530"/>
            </a:xfrm>
            <a:prstGeom prst="rect">
              <a:avLst/>
            </a:prstGeom>
            <a:noFill/>
            <a:ln w="9525">
              <a:noFill/>
              <a:miter lim="800000"/>
              <a:headEnd/>
              <a:tailEnd/>
            </a:ln>
          </p:spPr>
          <p:txBody>
            <a:bodyPr lIns="68580" tIns="0" rIns="68580" bIns="0"/>
            <a:lstStyle/>
            <a:p>
              <a:pPr indent="-225425" algn="ctr" rtl="1">
                <a:lnSpc>
                  <a:spcPct val="115000"/>
                </a:lnSpc>
              </a:pPr>
              <a:r>
                <a:rPr lang="bg-BG" sz="2400">
                  <a:latin typeface="Times New Roman" pitchFamily="18" charset="0"/>
                  <a:cs typeface="B Nazanin" pitchFamily="2" charset="-78"/>
                </a:rPr>
                <a:t>1000</a:t>
              </a:r>
            </a:p>
          </p:txBody>
        </p:sp>
        <p:sp>
          <p:nvSpPr>
            <p:cNvPr id="21523" name="Line 18"/>
            <p:cNvSpPr>
              <a:spLocks noChangeShapeType="1"/>
            </p:cNvSpPr>
            <p:nvPr/>
          </p:nvSpPr>
          <p:spPr bwMode="auto">
            <a:xfrm>
              <a:off x="3571" y="2104"/>
              <a:ext cx="0" cy="1402"/>
            </a:xfrm>
            <a:prstGeom prst="line">
              <a:avLst/>
            </a:prstGeom>
            <a:noFill/>
            <a:ln w="12700" algn="ctr">
              <a:solidFill>
                <a:srgbClr val="BFBFBF"/>
              </a:solidFill>
              <a:round/>
              <a:headEnd/>
              <a:tailEnd/>
            </a:ln>
          </p:spPr>
          <p:txBody>
            <a:bodyPr/>
            <a:lstStyle/>
            <a:p>
              <a:endParaRPr lang="en-US"/>
            </a:p>
          </p:txBody>
        </p:sp>
        <p:sp>
          <p:nvSpPr>
            <p:cNvPr id="21524" name="Line 19"/>
            <p:cNvSpPr>
              <a:spLocks noChangeShapeType="1"/>
            </p:cNvSpPr>
            <p:nvPr/>
          </p:nvSpPr>
          <p:spPr bwMode="auto">
            <a:xfrm>
              <a:off x="3004" y="1728"/>
              <a:ext cx="0" cy="1778"/>
            </a:xfrm>
            <a:prstGeom prst="line">
              <a:avLst/>
            </a:prstGeom>
            <a:noFill/>
            <a:ln w="12700" algn="ctr">
              <a:solidFill>
                <a:srgbClr val="000000"/>
              </a:solidFill>
              <a:round/>
              <a:headEnd/>
              <a:tailEnd/>
            </a:ln>
          </p:spPr>
          <p:txBody>
            <a:bodyPr/>
            <a:lstStyle/>
            <a:p>
              <a:endParaRPr lang="en-US"/>
            </a:p>
          </p:txBody>
        </p:sp>
        <p:sp>
          <p:nvSpPr>
            <p:cNvPr id="21525" name="Line 20"/>
            <p:cNvSpPr>
              <a:spLocks noChangeShapeType="1"/>
            </p:cNvSpPr>
            <p:nvPr/>
          </p:nvSpPr>
          <p:spPr bwMode="auto">
            <a:xfrm>
              <a:off x="778" y="2104"/>
              <a:ext cx="0" cy="1402"/>
            </a:xfrm>
            <a:prstGeom prst="line">
              <a:avLst/>
            </a:prstGeom>
            <a:noFill/>
            <a:ln w="12700" algn="ctr">
              <a:solidFill>
                <a:srgbClr val="BFBFBF"/>
              </a:solidFill>
              <a:round/>
              <a:headEnd/>
              <a:tailEnd/>
            </a:ln>
          </p:spPr>
          <p:txBody>
            <a:bodyPr/>
            <a:lstStyle/>
            <a:p>
              <a:endParaRPr lang="en-US"/>
            </a:p>
          </p:txBody>
        </p:sp>
        <p:sp>
          <p:nvSpPr>
            <p:cNvPr id="21526" name="Line 21"/>
            <p:cNvSpPr>
              <a:spLocks noChangeShapeType="1"/>
            </p:cNvSpPr>
            <p:nvPr/>
          </p:nvSpPr>
          <p:spPr bwMode="auto">
            <a:xfrm>
              <a:off x="192" y="2104"/>
              <a:ext cx="5280" cy="0"/>
            </a:xfrm>
            <a:prstGeom prst="line">
              <a:avLst/>
            </a:prstGeom>
            <a:noFill/>
            <a:ln w="12700" algn="ctr">
              <a:solidFill>
                <a:srgbClr val="D9D9D9"/>
              </a:solidFill>
              <a:round/>
              <a:headEnd/>
              <a:tailEnd/>
            </a:ln>
          </p:spPr>
          <p:txBody>
            <a:bodyPr/>
            <a:lstStyle/>
            <a:p>
              <a:endParaRPr lang="en-US"/>
            </a:p>
          </p:txBody>
        </p:sp>
        <p:sp>
          <p:nvSpPr>
            <p:cNvPr id="21527" name="Line 22"/>
            <p:cNvSpPr>
              <a:spLocks noChangeShapeType="1"/>
            </p:cNvSpPr>
            <p:nvPr/>
          </p:nvSpPr>
          <p:spPr bwMode="auto">
            <a:xfrm>
              <a:off x="192" y="2446"/>
              <a:ext cx="5280" cy="0"/>
            </a:xfrm>
            <a:prstGeom prst="line">
              <a:avLst/>
            </a:prstGeom>
            <a:noFill/>
            <a:ln w="12700" algn="ctr">
              <a:solidFill>
                <a:srgbClr val="000000"/>
              </a:solidFill>
              <a:round/>
              <a:headEnd/>
              <a:tailEnd/>
            </a:ln>
          </p:spPr>
          <p:txBody>
            <a:bodyPr/>
            <a:lstStyle/>
            <a:p>
              <a:endParaRPr lang="en-US"/>
            </a:p>
          </p:txBody>
        </p:sp>
        <p:sp>
          <p:nvSpPr>
            <p:cNvPr id="21528" name="Line 23"/>
            <p:cNvSpPr>
              <a:spLocks noChangeShapeType="1"/>
            </p:cNvSpPr>
            <p:nvPr/>
          </p:nvSpPr>
          <p:spPr bwMode="auto">
            <a:xfrm>
              <a:off x="192" y="2976"/>
              <a:ext cx="5280" cy="0"/>
            </a:xfrm>
            <a:prstGeom prst="line">
              <a:avLst/>
            </a:prstGeom>
            <a:noFill/>
            <a:ln w="12700" algn="ctr">
              <a:solidFill>
                <a:srgbClr val="EBEBEB"/>
              </a:solidFill>
              <a:round/>
              <a:headEnd/>
              <a:tailEnd/>
            </a:ln>
          </p:spPr>
          <p:txBody>
            <a:bodyPr/>
            <a:lstStyle/>
            <a:p>
              <a:endParaRPr lang="en-US"/>
            </a:p>
          </p:txBody>
        </p:sp>
        <p:sp>
          <p:nvSpPr>
            <p:cNvPr id="21529" name="Line 24"/>
            <p:cNvSpPr>
              <a:spLocks noChangeShapeType="1"/>
            </p:cNvSpPr>
            <p:nvPr/>
          </p:nvSpPr>
          <p:spPr bwMode="auto">
            <a:xfrm>
              <a:off x="5472" y="1728"/>
              <a:ext cx="0" cy="1778"/>
            </a:xfrm>
            <a:prstGeom prst="line">
              <a:avLst/>
            </a:prstGeom>
            <a:noFill/>
            <a:ln w="12700" algn="ctr">
              <a:solidFill>
                <a:srgbClr val="000000"/>
              </a:solidFill>
              <a:round/>
              <a:headEnd/>
              <a:tailEnd/>
            </a:ln>
          </p:spPr>
          <p:txBody>
            <a:bodyPr/>
            <a:lstStyle/>
            <a:p>
              <a:endParaRPr lang="en-US"/>
            </a:p>
          </p:txBody>
        </p:sp>
        <p:sp>
          <p:nvSpPr>
            <p:cNvPr id="21530" name="Line 25"/>
            <p:cNvSpPr>
              <a:spLocks noChangeShapeType="1"/>
            </p:cNvSpPr>
            <p:nvPr/>
          </p:nvSpPr>
          <p:spPr bwMode="auto">
            <a:xfrm>
              <a:off x="192" y="1728"/>
              <a:ext cx="0" cy="1778"/>
            </a:xfrm>
            <a:prstGeom prst="line">
              <a:avLst/>
            </a:prstGeom>
            <a:noFill/>
            <a:ln w="12700" algn="ctr">
              <a:solidFill>
                <a:srgbClr val="000000"/>
              </a:solidFill>
              <a:round/>
              <a:headEnd/>
              <a:tailEnd/>
            </a:ln>
          </p:spPr>
          <p:txBody>
            <a:bodyPr/>
            <a:lstStyle/>
            <a:p>
              <a:endParaRPr lang="en-US"/>
            </a:p>
          </p:txBody>
        </p:sp>
        <p:sp>
          <p:nvSpPr>
            <p:cNvPr id="21531" name="Line 26"/>
            <p:cNvSpPr>
              <a:spLocks noChangeShapeType="1"/>
            </p:cNvSpPr>
            <p:nvPr/>
          </p:nvSpPr>
          <p:spPr bwMode="auto">
            <a:xfrm>
              <a:off x="192" y="1728"/>
              <a:ext cx="5280" cy="0"/>
            </a:xfrm>
            <a:prstGeom prst="line">
              <a:avLst/>
            </a:prstGeom>
            <a:noFill/>
            <a:ln w="12700" algn="ctr">
              <a:solidFill>
                <a:srgbClr val="000000"/>
              </a:solidFill>
              <a:round/>
              <a:headEnd/>
              <a:tailEnd/>
            </a:ln>
          </p:spPr>
          <p:txBody>
            <a:bodyPr/>
            <a:lstStyle/>
            <a:p>
              <a:endParaRPr lang="en-US"/>
            </a:p>
          </p:txBody>
        </p:sp>
        <p:sp>
          <p:nvSpPr>
            <p:cNvPr id="21532" name="Line 27"/>
            <p:cNvSpPr>
              <a:spLocks noChangeShapeType="1"/>
            </p:cNvSpPr>
            <p:nvPr/>
          </p:nvSpPr>
          <p:spPr bwMode="auto">
            <a:xfrm>
              <a:off x="192" y="3506"/>
              <a:ext cx="5280" cy="0"/>
            </a:xfrm>
            <a:prstGeom prst="line">
              <a:avLst/>
            </a:prstGeom>
            <a:noFill/>
            <a:ln w="12700" algn="ctr">
              <a:solidFill>
                <a:schemeClr val="tx1"/>
              </a:solidFill>
              <a:round/>
              <a:headEnd/>
              <a:tailEnd/>
            </a:ln>
          </p:spPr>
          <p:txBody>
            <a:bodyPr/>
            <a:lstStyle/>
            <a:p>
              <a:endParaRPr lang="en-US"/>
            </a:p>
          </p:txBody>
        </p:sp>
      </p:grpSp>
    </p:spTree>
  </p:cSld>
  <p:clrMapOvr>
    <a:masterClrMapping/>
  </p:clrMapOvr>
  <p:transition advClick="0">
    <p:zoom dir="in"/>
  </p:transition>
  <p:timing>
    <p:tnLst>
      <p:par>
        <p:cTn id="1" dur="indefinite" restart="never" nodeType="tmRoot"/>
      </p:par>
    </p:tnLst>
  </p:timing>
</p:sld>
</file>

<file path=ppt/theme/theme1.xml><?xml version="1.0" encoding="utf-8"?>
<a:theme xmlns:a="http://schemas.openxmlformats.org/drawingml/2006/main" name="sample">
  <a:themeElements>
    <a:clrScheme name="">
      <a:dk1>
        <a:srgbClr val="000000"/>
      </a:dk1>
      <a:lt1>
        <a:srgbClr val="FFFFFF"/>
      </a:lt1>
      <a:dk2>
        <a:srgbClr val="1B4E63"/>
      </a:dk2>
      <a:lt2>
        <a:srgbClr val="DDDDDD"/>
      </a:lt2>
      <a:accent1>
        <a:srgbClr val="328C83"/>
      </a:accent1>
      <a:accent2>
        <a:srgbClr val="DC8300"/>
      </a:accent2>
      <a:accent3>
        <a:srgbClr val="FFFFFF"/>
      </a:accent3>
      <a:accent4>
        <a:srgbClr val="000000"/>
      </a:accent4>
      <a:accent5>
        <a:srgbClr val="ADC5C1"/>
      </a:accent5>
      <a:accent6>
        <a:srgbClr val="C77600"/>
      </a:accent6>
      <a:hlink>
        <a:srgbClr val="9DC03C"/>
      </a:hlink>
      <a:folHlink>
        <a:srgbClr val="2F87D7"/>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bg-BG"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bg-BG"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amp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amp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amp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amp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amp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amp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ampl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amp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amp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amp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amp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amp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1349</Words>
  <Application>Microsoft Office PowerPoint</Application>
  <PresentationFormat>On-screen Show (4:3)</PresentationFormat>
  <Paragraphs>316</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B Mitra</vt:lpstr>
      <vt:lpstr>B Nazanin</vt:lpstr>
      <vt:lpstr>B Titr</vt:lpstr>
      <vt:lpstr>Calibri</vt:lpstr>
      <vt:lpstr>Tahoma</vt:lpstr>
      <vt:lpstr>Times New Roman</vt:lpstr>
      <vt:lpstr>Verdana</vt:lpstr>
      <vt:lpstr>Wingdings</vt:lpstr>
      <vt:lpstr>sample</vt:lpstr>
      <vt:lpstr>PowerPoint Presentation</vt:lpstr>
      <vt:lpstr>نظام حسابداری بخش عمومی</vt:lpstr>
      <vt:lpstr>حسابداری ودایع</vt:lpstr>
      <vt:lpstr>حسابداری ودایع</vt:lpstr>
      <vt:lpstr>حسابداری ودایع</vt:lpstr>
      <vt:lpstr>حسابداری ودايع</vt:lpstr>
      <vt:lpstr>نظام حسابداری بخش عمومی</vt:lpstr>
      <vt:lpstr>حسابداری خانه‌هاي سازماني</vt:lpstr>
      <vt:lpstr>حسابداری خانه‌هاي سازماني</vt:lpstr>
      <vt:lpstr>حسابداری خانه‌هاي سازماني</vt:lpstr>
      <vt:lpstr>حسابداری خانه‌هاي سازماني</vt:lpstr>
      <vt:lpstr>حسابداری خانه‌هاي سازماني</vt:lpstr>
      <vt:lpstr>حسابداری خانه‌هاي سازماني</vt:lpstr>
      <vt:lpstr>نظام حسابداری بخش عمومی</vt:lpstr>
      <vt:lpstr>حسابداری اوراق مشاركت</vt:lpstr>
      <vt:lpstr>حسابداری اوراق مشاركت</vt:lpstr>
      <vt:lpstr>حسابداری اوراق مشاركت</vt:lpstr>
      <vt:lpstr>در صورتي‌كه هزينه‌هاي انتشار اوراق مشاركت طبق قوانين و مقررات مربوط از محل وجوه حاصل از فروش اوراق مذكور تامين و برداشت شود، هزينه‌هاي ياد شده بايستي در مقابل حساب اوراق مشاركت پرداختني شناسايي گردد، در غير اين‌صورت، هزينه‌هاي مذكور بايستي از محل اعتبار تخصيص يافته مربوط تامين و به عنوان هزينه‌هاي دوره شناسايي شود. البته چنانچه اين هزينه‌ها قابل انتساب به دارايي مشخصي باشد، به بهاي تمام شده آن دارايي اضافه مي‌شود.  </vt:lpstr>
      <vt:lpstr>حسابداری اوراق مشاركت</vt:lpstr>
      <vt:lpstr>لازم به ذكر است؛ حساب بودجه‌اي اعتبار سرمايه‌اي تخصيص يافته نيز مي بايست به ميزان اعلاميه تخصيص اعتبار طرح مورد نظر، شناسايي شود. همچنين رويدادهاي مالي مربوط به مصرف وجوه مذكور طبق حسابداري عمليات سرمايه‌اي شناسايي مي‌شوند.</vt:lpstr>
      <vt:lpstr>حسابداری اوراق مشاركت</vt:lpstr>
      <vt:lpstr>بدیهی است؛ چنانچه اين هزينه‌ها قابل انتساب به دارايي مشخصي باشد، به بهاي تمام شده آن دارايي اضافه مي‌شود.   </vt:lpstr>
      <vt:lpstr>حسابداری اوراق مشاركت</vt:lpstr>
      <vt:lpstr>لازم به ذكر است، كسورات قانوني تعهدات تاييد شده بايستي در چارچوب موافقتنامه مزبور از محل اعتبار مربوط تامين و پرداخت شود</vt:lpstr>
      <vt:lpstr>حسابداری اوراق مشاركت</vt:lpstr>
      <vt:lpstr>بازپرداخت سود تضمين شده اوراق مشاركت دريافتي نيز بايستي طبق اعتبار تخصيص يافته دوره مربوط، به عنوان هزينه‌هاي آن دوره شناسايي شود. البته چنانچه اين هزينه‌ها قابل انتساب به دارايي مشخصي باشد، به بهاي تمام شده آن دارايي اضافه مي‌شود. بدیهی است؛ به‌هنگام بازپرداخت اصل و سود تضمين شده اوراق مشاركت از محل اعتبار تخصیص يافته مربوط، حساب‌های بودجه‌اي لازم نیز شناسايي مي‌شوند.</vt:lpstr>
      <vt:lpstr>نظام حسابداری بخش عمومی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حسابداری بخش عمومی</dc:title>
  <dc:creator>ziarati</dc:creator>
  <cp:lastModifiedBy>Shiva</cp:lastModifiedBy>
  <cp:revision>3</cp:revision>
  <dcterms:modified xsi:type="dcterms:W3CDTF">2023-04-20T20:44:38Z</dcterms:modified>
</cp:coreProperties>
</file>